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1"/>
  </p:notesMasterIdLst>
  <p:handoutMasterIdLst>
    <p:handoutMasterId r:id="rId32"/>
  </p:handoutMasterIdLst>
  <p:sldIdLst>
    <p:sldId id="450" r:id="rId3"/>
    <p:sldId id="480" r:id="rId4"/>
    <p:sldId id="477" r:id="rId5"/>
    <p:sldId id="478" r:id="rId6"/>
    <p:sldId id="482" r:id="rId7"/>
    <p:sldId id="481" r:id="rId8"/>
    <p:sldId id="424" r:id="rId9"/>
    <p:sldId id="444" r:id="rId10"/>
    <p:sldId id="415" r:id="rId11"/>
    <p:sldId id="423" r:id="rId12"/>
    <p:sldId id="437" r:id="rId13"/>
    <p:sldId id="427" r:id="rId14"/>
    <p:sldId id="449" r:id="rId15"/>
    <p:sldId id="417" r:id="rId16"/>
    <p:sldId id="439" r:id="rId17"/>
    <p:sldId id="428" r:id="rId18"/>
    <p:sldId id="429" r:id="rId19"/>
    <p:sldId id="431" r:id="rId20"/>
    <p:sldId id="432" r:id="rId21"/>
    <p:sldId id="433" r:id="rId22"/>
    <p:sldId id="475" r:id="rId23"/>
    <p:sldId id="434" r:id="rId24"/>
    <p:sldId id="435" r:id="rId25"/>
    <p:sldId id="436" r:id="rId26"/>
    <p:sldId id="476" r:id="rId27"/>
    <p:sldId id="407" r:id="rId28"/>
    <p:sldId id="479" r:id="rId29"/>
    <p:sldId id="484" r:id="rId30"/>
  </p:sldIdLst>
  <p:sldSz cx="9144000" cy="6858000" type="screen4x3"/>
  <p:notesSz cx="6723063" cy="9853613"/>
  <p:defaultTextStyle>
    <a:defPPr>
      <a:defRPr lang="en-US"/>
    </a:defPPr>
    <a:lvl1pPr marL="0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063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130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371192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828255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285322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742385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3199448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656515" algn="l" defTabSz="9141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566"/>
    <a:srgbClr val="0001AB"/>
    <a:srgbClr val="0000FF"/>
    <a:srgbClr val="4166B9"/>
    <a:srgbClr val="FFFFFF"/>
    <a:srgbClr val="000000"/>
    <a:srgbClr val="0092BF"/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95" autoAdjust="0"/>
    <p:restoredTop sz="75933" autoAdjust="0"/>
  </p:normalViewPr>
  <p:slideViewPr>
    <p:cSldViewPr>
      <p:cViewPr varScale="1">
        <p:scale>
          <a:sx n="92" d="100"/>
          <a:sy n="92" d="100"/>
        </p:scale>
        <p:origin x="-2048" y="-112"/>
      </p:cViewPr>
      <p:guideLst>
        <p:guide orient="horz" pos="216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Coverage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15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000" b="1" smtClean="0"/>
                      <a:t>Concrete Actions</a:t>
                    </a:r>
                    <a:endParaRPr lang="en-US" dirty="0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000" b="1" smtClean="0"/>
                      <a:t>Concrete Match</a:t>
                    </a:r>
                    <a:endParaRPr lang="en-US" dirty="0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>
                  <a:lumMod val="85000"/>
                </a:schemeClr>
              </a:solidFill>
            </c:spPr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xVal>
            <c:numRef>
              <c:f>Sheet1!$A$2:$A$3</c:f>
              <c:numCache>
                <c:formatCode>General</c:formatCode>
                <c:ptCount val="2"/>
                <c:pt idx="0">
                  <c:v>12.0</c:v>
                </c:pt>
                <c:pt idx="1">
                  <c:v>193.0</c:v>
                </c:pt>
              </c:numCache>
            </c:numRef>
          </c:xVal>
          <c:yVal>
            <c:numRef>
              <c:f>Sheet1!$B$2:$B$3</c:f>
              <c:numCache>
                <c:formatCode>0.00%</c:formatCode>
                <c:ptCount val="2"/>
                <c:pt idx="0">
                  <c:v>0.406</c:v>
                </c:pt>
                <c:pt idx="1">
                  <c:v>0.3732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8797032"/>
        <c:axId val="-2118863528"/>
      </c:scatterChart>
      <c:valAx>
        <c:axId val="2128797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Time [m]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18863528"/>
        <c:crosses val="autoZero"/>
        <c:crossBetween val="midCat"/>
      </c:valAx>
      <c:valAx>
        <c:axId val="-2118863528"/>
        <c:scaling>
          <c:orientation val="minMax"/>
          <c:max val="0.5"/>
          <c:min val="0.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2128797032"/>
        <c:crosses val="autoZero"/>
        <c:crossBetween val="midCat"/>
        <c:maj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677777777777778"/>
          <c:y val="0.0"/>
          <c:w val="0.954166666666667"/>
          <c:h val="0.93125"/>
        </c:manualLayout>
      </c:layou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dLbls>
            <c:delete val="1"/>
          </c:dLbls>
          <c:xVal>
            <c:numRef>
              <c:f>Sheet1!$A$2</c:f>
              <c:numCache>
                <c:formatCode>General</c:formatCode>
                <c:ptCount val="1"/>
                <c:pt idx="0">
                  <c:v>1.0</c:v>
                </c:pt>
              </c:numCache>
            </c:numRef>
          </c:xVal>
          <c:yVal>
            <c:numRef>
              <c:f>Sheet1!$C$2</c:f>
              <c:numCache>
                <c:formatCode>General</c:formatCode>
                <c:ptCount val="1"/>
                <c:pt idx="0">
                  <c:v>0.0</c:v>
                </c:pt>
              </c:numCache>
            </c:numRef>
          </c:yVal>
          <c:smooth val="0"/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axId val="2128828040"/>
        <c:axId val="2128823560"/>
      </c:scatterChar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15"/>
          </c:marker>
          <c:xVal>
            <c:numRef>
              <c:f>Sheet1!$A$2</c:f>
              <c:numCache>
                <c:formatCode>General</c:formatCode>
                <c:ptCount val="1"/>
                <c:pt idx="0">
                  <c:v>1.0</c:v>
                </c:pt>
              </c:numCache>
            </c:numRef>
          </c:xVal>
          <c:yVal>
            <c:numRef>
              <c:f>Sheet1!$B$2</c:f>
              <c:numCache>
                <c:formatCode>0.00%</c:formatCode>
                <c:ptCount val="1"/>
                <c:pt idx="0">
                  <c:v>0.4293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8807784"/>
        <c:axId val="2128809976"/>
      </c:scatterChart>
      <c:valAx>
        <c:axId val="2128828040"/>
        <c:scaling>
          <c:orientation val="minMax"/>
          <c:max val="1.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2128823560"/>
        <c:crosses val="autoZero"/>
        <c:crossBetween val="midCat"/>
      </c:valAx>
      <c:valAx>
        <c:axId val="2128823560"/>
        <c:scaling>
          <c:orientation val="minMax"/>
          <c:max val="0.5"/>
          <c:min val="0.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2128828040"/>
        <c:crosses val="autoZero"/>
        <c:crossBetween val="midCat"/>
        <c:majorUnit val="0.1"/>
      </c:valAx>
      <c:valAx>
        <c:axId val="2128809976"/>
        <c:scaling>
          <c:orientation val="minMax"/>
          <c:max val="0.5"/>
          <c:min val="0.0"/>
        </c:scaling>
        <c:delete val="0"/>
        <c:axPos val="r"/>
        <c:numFmt formatCode="0%" sourceLinked="0"/>
        <c:majorTickMark val="out"/>
        <c:minorTickMark val="none"/>
        <c:tickLblPos val="nextTo"/>
        <c:crossAx val="2128807784"/>
        <c:crosses val="max"/>
        <c:crossBetween val="midCat"/>
        <c:majorUnit val="0.1"/>
      </c:valAx>
      <c:valAx>
        <c:axId val="2128807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28809976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7" cy="492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8180" y="0"/>
            <a:ext cx="2913327" cy="492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78383-B73D-455B-B766-42F6746A682E}" type="datetimeFigureOut">
              <a:rPr lang="en-US" smtClean="0"/>
              <a:t>3/12/12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59222"/>
            <a:ext cx="2913327" cy="492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8180" y="9359222"/>
            <a:ext cx="2913327" cy="492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4F980-921C-4DBA-9200-4CBDFA545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168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7" cy="492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8180" y="0"/>
            <a:ext cx="2913327" cy="492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E5CF6-A2CE-4101-9E28-E060C73A7FD9}" type="datetimeFigureOut">
              <a:rPr lang="en-US" smtClean="0"/>
              <a:t>3/12/12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22837" cy="3694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307" y="4680466"/>
            <a:ext cx="5378450" cy="443412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59222"/>
            <a:ext cx="2913327" cy="492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8180" y="9359222"/>
            <a:ext cx="2913327" cy="492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C3D87-4C2C-4E38-A02E-37F072E6C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58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3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30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92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55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22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85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48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15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288364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59470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2151553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536300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536300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2151553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6588698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6588698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6588698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6588698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2012201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4242142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658869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7961929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796192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7961929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7961929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11424134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18312115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1142413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2261261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493200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1866955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1878957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989675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1023623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2660243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8"/>
            <a:ext cx="6400800" cy="17525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53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83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48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8"/>
            <a:ext cx="6400800" cy="17525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5048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1344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4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2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53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7423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31994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6565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7221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199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199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3004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1"/>
            <a:ext cx="404018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30" indent="0">
              <a:buNone/>
              <a:defRPr sz="1600" b="1"/>
            </a:lvl3pPr>
            <a:lvl4pPr marL="1371192" indent="0">
              <a:buNone/>
              <a:defRPr sz="1600" b="1"/>
            </a:lvl4pPr>
            <a:lvl5pPr marL="1828255" indent="0">
              <a:buNone/>
              <a:defRPr sz="1600" b="1"/>
            </a:lvl5pPr>
            <a:lvl6pPr marL="2285322" indent="0">
              <a:buNone/>
              <a:defRPr sz="1600" b="1"/>
            </a:lvl6pPr>
            <a:lvl7pPr marL="2742385" indent="0">
              <a:buNone/>
              <a:defRPr sz="1600" b="1"/>
            </a:lvl7pPr>
            <a:lvl8pPr marL="3199448" indent="0">
              <a:buNone/>
              <a:defRPr sz="1600" b="1"/>
            </a:lvl8pPr>
            <a:lvl9pPr marL="365651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3"/>
            <a:ext cx="4040187" cy="39512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1"/>
            <a:ext cx="404177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30" indent="0">
              <a:buNone/>
              <a:defRPr sz="1600" b="1"/>
            </a:lvl3pPr>
            <a:lvl4pPr marL="1371192" indent="0">
              <a:buNone/>
              <a:defRPr sz="1600" b="1"/>
            </a:lvl4pPr>
            <a:lvl5pPr marL="1828255" indent="0">
              <a:buNone/>
              <a:defRPr sz="1600" b="1"/>
            </a:lvl5pPr>
            <a:lvl6pPr marL="2285322" indent="0">
              <a:buNone/>
              <a:defRPr sz="1600" b="1"/>
            </a:lvl6pPr>
            <a:lvl7pPr marL="2742385" indent="0">
              <a:buNone/>
              <a:defRPr sz="1600" b="1"/>
            </a:lvl7pPr>
            <a:lvl8pPr marL="3199448" indent="0">
              <a:buNone/>
              <a:defRPr sz="1600" b="1"/>
            </a:lvl8pPr>
            <a:lvl9pPr marL="365651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83"/>
            <a:ext cx="4041777" cy="39512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1545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7567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9332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8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57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8"/>
            <a:ext cx="3008313" cy="4691062"/>
          </a:xfrm>
        </p:spPr>
        <p:txBody>
          <a:bodyPr/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30" indent="0">
              <a:buNone/>
              <a:defRPr sz="800"/>
            </a:lvl3pPr>
            <a:lvl4pPr marL="1371192" indent="0">
              <a:buNone/>
              <a:defRPr sz="800"/>
            </a:lvl4pPr>
            <a:lvl5pPr marL="1828255" indent="0">
              <a:buNone/>
              <a:defRPr sz="800"/>
            </a:lvl5pPr>
            <a:lvl6pPr marL="2285322" indent="0">
              <a:buNone/>
              <a:defRPr sz="800"/>
            </a:lvl6pPr>
            <a:lvl7pPr marL="2742385" indent="0">
              <a:buNone/>
              <a:defRPr sz="800"/>
            </a:lvl7pPr>
            <a:lvl8pPr marL="3199448" indent="0">
              <a:buNone/>
              <a:defRPr sz="800"/>
            </a:lvl8pPr>
            <a:lvl9pPr marL="365651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100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1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85"/>
            <a:ext cx="5486400" cy="4114801"/>
          </a:xfrm>
        </p:spPr>
        <p:txBody>
          <a:bodyPr/>
          <a:lstStyle>
            <a:lvl1pPr marL="0" indent="0">
              <a:buNone/>
              <a:defRPr sz="3300"/>
            </a:lvl1pPr>
            <a:lvl2pPr marL="457063" indent="0">
              <a:buNone/>
              <a:defRPr sz="2800"/>
            </a:lvl2pPr>
            <a:lvl3pPr marL="914130" indent="0">
              <a:buNone/>
              <a:defRPr sz="2400"/>
            </a:lvl3pPr>
            <a:lvl4pPr marL="1371192" indent="0">
              <a:buNone/>
              <a:defRPr sz="2000"/>
            </a:lvl4pPr>
            <a:lvl5pPr marL="1828255" indent="0">
              <a:buNone/>
              <a:defRPr sz="2000"/>
            </a:lvl5pPr>
            <a:lvl6pPr marL="2285322" indent="0">
              <a:buNone/>
              <a:defRPr sz="2000"/>
            </a:lvl6pPr>
            <a:lvl7pPr marL="2742385" indent="0">
              <a:buNone/>
              <a:defRPr sz="2000"/>
            </a:lvl7pPr>
            <a:lvl8pPr marL="3199448" indent="0">
              <a:buNone/>
              <a:defRPr sz="2000"/>
            </a:lvl8pPr>
            <a:lvl9pPr marL="365651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44"/>
            <a:ext cx="5486400" cy="804864"/>
          </a:xfrm>
        </p:spPr>
        <p:txBody>
          <a:bodyPr/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30" indent="0">
              <a:buNone/>
              <a:defRPr sz="800"/>
            </a:lvl3pPr>
            <a:lvl4pPr marL="1371192" indent="0">
              <a:buNone/>
              <a:defRPr sz="800"/>
            </a:lvl4pPr>
            <a:lvl5pPr marL="1828255" indent="0">
              <a:buNone/>
              <a:defRPr sz="800"/>
            </a:lvl5pPr>
            <a:lvl6pPr marL="2285322" indent="0">
              <a:buNone/>
              <a:defRPr sz="800"/>
            </a:lvl6pPr>
            <a:lvl7pPr marL="2742385" indent="0">
              <a:buNone/>
              <a:defRPr sz="800"/>
            </a:lvl7pPr>
            <a:lvl8pPr marL="3199448" indent="0">
              <a:buNone/>
              <a:defRPr sz="800"/>
            </a:lvl8pPr>
            <a:lvl9pPr marL="365651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59749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0889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125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4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2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53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7423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31994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6565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3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199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199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07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1"/>
            <a:ext cx="404018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30" indent="0">
              <a:buNone/>
              <a:defRPr sz="1600" b="1"/>
            </a:lvl3pPr>
            <a:lvl4pPr marL="1371192" indent="0">
              <a:buNone/>
              <a:defRPr sz="1600" b="1"/>
            </a:lvl4pPr>
            <a:lvl5pPr marL="1828255" indent="0">
              <a:buNone/>
              <a:defRPr sz="1600" b="1"/>
            </a:lvl5pPr>
            <a:lvl6pPr marL="2285322" indent="0">
              <a:buNone/>
              <a:defRPr sz="1600" b="1"/>
            </a:lvl6pPr>
            <a:lvl7pPr marL="2742385" indent="0">
              <a:buNone/>
              <a:defRPr sz="1600" b="1"/>
            </a:lvl7pPr>
            <a:lvl8pPr marL="3199448" indent="0">
              <a:buNone/>
              <a:defRPr sz="1600" b="1"/>
            </a:lvl8pPr>
            <a:lvl9pPr marL="365651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3"/>
            <a:ext cx="4040187" cy="39512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1"/>
            <a:ext cx="404177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30" indent="0">
              <a:buNone/>
              <a:defRPr sz="1600" b="1"/>
            </a:lvl3pPr>
            <a:lvl4pPr marL="1371192" indent="0">
              <a:buNone/>
              <a:defRPr sz="1600" b="1"/>
            </a:lvl4pPr>
            <a:lvl5pPr marL="1828255" indent="0">
              <a:buNone/>
              <a:defRPr sz="1600" b="1"/>
            </a:lvl5pPr>
            <a:lvl6pPr marL="2285322" indent="0">
              <a:buNone/>
              <a:defRPr sz="1600" b="1"/>
            </a:lvl6pPr>
            <a:lvl7pPr marL="2742385" indent="0">
              <a:buNone/>
              <a:defRPr sz="1600" b="1"/>
            </a:lvl7pPr>
            <a:lvl8pPr marL="3199448" indent="0">
              <a:buNone/>
              <a:defRPr sz="1600" b="1"/>
            </a:lvl8pPr>
            <a:lvl9pPr marL="365651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83"/>
            <a:ext cx="4041777" cy="39512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0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6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77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8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57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8"/>
            <a:ext cx="3008313" cy="4691062"/>
          </a:xfrm>
        </p:spPr>
        <p:txBody>
          <a:bodyPr/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30" indent="0">
              <a:buNone/>
              <a:defRPr sz="800"/>
            </a:lvl3pPr>
            <a:lvl4pPr marL="1371192" indent="0">
              <a:buNone/>
              <a:defRPr sz="800"/>
            </a:lvl4pPr>
            <a:lvl5pPr marL="1828255" indent="0">
              <a:buNone/>
              <a:defRPr sz="800"/>
            </a:lvl5pPr>
            <a:lvl6pPr marL="2285322" indent="0">
              <a:buNone/>
              <a:defRPr sz="800"/>
            </a:lvl6pPr>
            <a:lvl7pPr marL="2742385" indent="0">
              <a:buNone/>
              <a:defRPr sz="800"/>
            </a:lvl7pPr>
            <a:lvl8pPr marL="3199448" indent="0">
              <a:buNone/>
              <a:defRPr sz="800"/>
            </a:lvl8pPr>
            <a:lvl9pPr marL="365651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90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1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85"/>
            <a:ext cx="5486400" cy="4114801"/>
          </a:xfrm>
        </p:spPr>
        <p:txBody>
          <a:bodyPr/>
          <a:lstStyle>
            <a:lvl1pPr marL="0" indent="0">
              <a:buNone/>
              <a:defRPr sz="3300"/>
            </a:lvl1pPr>
            <a:lvl2pPr marL="457063" indent="0">
              <a:buNone/>
              <a:defRPr sz="2800"/>
            </a:lvl2pPr>
            <a:lvl3pPr marL="914130" indent="0">
              <a:buNone/>
              <a:defRPr sz="2400"/>
            </a:lvl3pPr>
            <a:lvl4pPr marL="1371192" indent="0">
              <a:buNone/>
              <a:defRPr sz="2000"/>
            </a:lvl4pPr>
            <a:lvl5pPr marL="1828255" indent="0">
              <a:buNone/>
              <a:defRPr sz="2000"/>
            </a:lvl5pPr>
            <a:lvl6pPr marL="2285322" indent="0">
              <a:buNone/>
              <a:defRPr sz="2000"/>
            </a:lvl6pPr>
            <a:lvl7pPr marL="2742385" indent="0">
              <a:buNone/>
              <a:defRPr sz="2000"/>
            </a:lvl7pPr>
            <a:lvl8pPr marL="3199448" indent="0">
              <a:buNone/>
              <a:defRPr sz="2000"/>
            </a:lvl8pPr>
            <a:lvl9pPr marL="365651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44"/>
            <a:ext cx="5486400" cy="804864"/>
          </a:xfrm>
        </p:spPr>
        <p:txBody>
          <a:bodyPr/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30" indent="0">
              <a:buNone/>
              <a:defRPr sz="800"/>
            </a:lvl3pPr>
            <a:lvl4pPr marL="1371192" indent="0">
              <a:buNone/>
              <a:defRPr sz="800"/>
            </a:lvl4pPr>
            <a:lvl5pPr marL="1828255" indent="0">
              <a:buNone/>
              <a:defRPr sz="800"/>
            </a:lvl5pPr>
            <a:lvl6pPr marL="2285322" indent="0">
              <a:buNone/>
              <a:defRPr sz="800"/>
            </a:lvl6pPr>
            <a:lvl7pPr marL="2742385" indent="0">
              <a:buNone/>
              <a:defRPr sz="800"/>
            </a:lvl7pPr>
            <a:lvl8pPr marL="3199448" indent="0">
              <a:buNone/>
              <a:defRPr sz="800"/>
            </a:lvl8pPr>
            <a:lvl9pPr marL="365651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4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5600" y="6475785"/>
            <a:ext cx="3352800" cy="365123"/>
          </a:xfrm>
          <a:prstGeom prst="rect">
            <a:avLst/>
          </a:prstGeom>
        </p:spPr>
        <p:txBody>
          <a:bodyPr vert="horz" lIns="91415" tIns="45703" rIns="91415" bIns="4570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15" tIns="45703" rIns="91415" bIns="45703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8229600" cy="4525962"/>
          </a:xfrm>
          <a:prstGeom prst="rect">
            <a:avLst/>
          </a:prstGeom>
        </p:spPr>
        <p:txBody>
          <a:bodyPr vert="horz" lIns="91415" tIns="45703" rIns="91415" bIns="457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5785"/>
            <a:ext cx="2133600" cy="365123"/>
          </a:xfrm>
          <a:prstGeom prst="rect">
            <a:avLst/>
          </a:prstGeom>
        </p:spPr>
        <p:txBody>
          <a:bodyPr vert="horz" lIns="91415" tIns="45703" rIns="91415" bIns="4570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75785"/>
            <a:ext cx="2133600" cy="365123"/>
          </a:xfrm>
          <a:prstGeom prst="rect">
            <a:avLst/>
          </a:prstGeom>
        </p:spPr>
        <p:txBody>
          <a:bodyPr vert="horz" lIns="91415" tIns="45703" rIns="91415" bIns="4570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16F19-1D91-4AB6-A289-00E8E86BAF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7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914130" rtl="0" eaLnBrk="1" latinLnBrk="0" hangingPunct="1">
        <a:spcBef>
          <a:spcPct val="0"/>
        </a:spcBef>
        <a:buNone/>
        <a:defRPr sz="4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798" indent="-342798" algn="l" defTabSz="914130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1" indent="-285668" algn="l" defTabSz="91413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9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6" indent="-228533" algn="l" defTabSz="91413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9" indent="-228533" algn="l" defTabSz="91413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52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8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81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44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0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2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5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22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85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8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15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5600" y="6475785"/>
            <a:ext cx="3352800" cy="365123"/>
          </a:xfrm>
          <a:prstGeom prst="rect">
            <a:avLst/>
          </a:prstGeom>
        </p:spPr>
        <p:txBody>
          <a:bodyPr vert="horz" lIns="91415" tIns="45703" rIns="91415" bIns="4570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15" tIns="45703" rIns="91415" bIns="45703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8229600" cy="4525962"/>
          </a:xfrm>
          <a:prstGeom prst="rect">
            <a:avLst/>
          </a:prstGeom>
        </p:spPr>
        <p:txBody>
          <a:bodyPr vert="horz" lIns="91415" tIns="45703" rIns="91415" bIns="457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5785"/>
            <a:ext cx="2133600" cy="365123"/>
          </a:xfrm>
          <a:prstGeom prst="rect">
            <a:avLst/>
          </a:prstGeom>
        </p:spPr>
        <p:txBody>
          <a:bodyPr vert="horz" lIns="91415" tIns="45703" rIns="91415" bIns="4570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75785"/>
            <a:ext cx="2133600" cy="365123"/>
          </a:xfrm>
          <a:prstGeom prst="rect">
            <a:avLst/>
          </a:prstGeom>
        </p:spPr>
        <p:txBody>
          <a:bodyPr vert="horz" lIns="91415" tIns="45703" rIns="91415" bIns="4570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500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914130" rtl="0" eaLnBrk="1" latinLnBrk="0" hangingPunct="1">
        <a:spcBef>
          <a:spcPct val="0"/>
        </a:spcBef>
        <a:buNone/>
        <a:defRPr sz="4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798" indent="-342798" algn="l" defTabSz="914130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1" indent="-285668" algn="l" defTabSz="91413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9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6" indent="-228533" algn="l" defTabSz="91413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9" indent="-228533" algn="l" defTabSz="91413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52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8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81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44" indent="-228533" algn="l" defTabSz="914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0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2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5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22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85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8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15" algn="l" defTabSz="9141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microsoft.com/office/2007/relationships/hdphoto" Target="../media/hdphoto1.wdp"/><Relationship Id="rId6" Type="http://schemas.openxmlformats.org/officeDocument/2006/relationships/image" Target="../media/image9.png"/><Relationship Id="rId7" Type="http://schemas.microsoft.com/office/2007/relationships/hdphoto" Target="../media/hdphoto2.wdp"/><Relationship Id="rId8" Type="http://schemas.openxmlformats.org/officeDocument/2006/relationships/image" Target="../media/image10.png"/><Relationship Id="rId9" Type="http://schemas.microsoft.com/office/2007/relationships/hdphoto" Target="../media/hdphoto3.wdp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microsoft.com/office/2007/relationships/hdphoto" Target="../media/hdphoto4.wdp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" t="2416" r="13599" b="821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2"/>
          </a:xfrm>
        </p:spPr>
        <p:txBody>
          <a:bodyPr>
            <a:normAutofit/>
          </a:bodyPr>
          <a:lstStyle/>
          <a:p>
            <a:r>
              <a:rPr lang="rm-CH" sz="4400" b="1" dirty="0" smtClean="0">
                <a:solidFill>
                  <a:schemeClr val="tx2"/>
                </a:solidFill>
              </a:rPr>
              <a:t>A SOFT Way for OpenFlow Interoperability Testing</a:t>
            </a:r>
            <a:endParaRPr lang="rm-CH" sz="4400" b="1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334000"/>
            <a:ext cx="8458200" cy="1371600"/>
          </a:xfrm>
        </p:spPr>
        <p:txBody>
          <a:bodyPr>
            <a:normAutofit/>
          </a:bodyPr>
          <a:lstStyle/>
          <a:p>
            <a:r>
              <a:rPr lang="rm-CH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Marco Canini</a:t>
            </a:r>
          </a:p>
          <a:p>
            <a:r>
              <a:rPr lang="rm-CH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TU Berlin / T-Labs</a:t>
            </a:r>
            <a:endParaRPr lang="rm-CH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25107" y="1600200"/>
            <a:ext cx="1747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F497D"/>
                </a:solidFill>
                <a:ea typeface="+mj-ea"/>
                <a:cs typeface="+mj-cs"/>
              </a:rPr>
              <a:t>[CoNEXT’12]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512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Interoperability Event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4686300" cy="3124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44509" y="1630740"/>
            <a:ext cx="45191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98000" indent="-198000">
              <a:buFont typeface="Arial"/>
              <a:buChar char="•"/>
            </a:pPr>
            <a:r>
              <a:rPr lang="en-US" sz="2400" dirty="0" smtClean="0"/>
              <a:t>Gather various vendors</a:t>
            </a:r>
          </a:p>
          <a:p>
            <a:pPr marL="198000" indent="-198000">
              <a:buFont typeface="Arial"/>
              <a:buChar char="•"/>
            </a:pPr>
            <a:r>
              <a:rPr lang="en-US" sz="2400" dirty="0" smtClean="0"/>
              <a:t>Hook up switches and controllers</a:t>
            </a:r>
          </a:p>
          <a:p>
            <a:pPr marL="198000" indent="-198000">
              <a:buFont typeface="Arial"/>
              <a:buChar char="•"/>
            </a:pPr>
            <a:r>
              <a:rPr lang="en-US" sz="2400" dirty="0" smtClean="0"/>
              <a:t>Create and run test cases</a:t>
            </a:r>
          </a:p>
          <a:p>
            <a:pPr marL="198000" indent="-198000">
              <a:buFont typeface="Arial"/>
              <a:buChar char="•"/>
            </a:pPr>
            <a:r>
              <a:rPr lang="en-US" sz="2400" dirty="0" smtClean="0"/>
              <a:t>See what breaks and fix 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0050" y="4724400"/>
            <a:ext cx="8563900" cy="16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txBody>
          <a:bodyPr wrap="none" lIns="1800000" rtlCol="0" anchor="ctr">
            <a:noAutofit/>
          </a:bodyPr>
          <a:lstStyle>
            <a:defPPr>
              <a:defRPr lang="en-US"/>
            </a:defPPr>
            <a:lvl1pPr algn="ctr">
              <a:defRPr sz="3200"/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dirty="0"/>
              <a:t>Very high manual </a:t>
            </a:r>
            <a:r>
              <a:rPr lang="en-US" dirty="0" smtClean="0"/>
              <a:t>effort</a:t>
            </a:r>
            <a:endParaRPr lang="en-US" dirty="0"/>
          </a:p>
          <a:p>
            <a:pPr marL="457200" indent="-457200" algn="l">
              <a:buFont typeface="Arial"/>
              <a:buChar char="•"/>
            </a:pPr>
            <a:r>
              <a:rPr lang="en-US" dirty="0"/>
              <a:t>Test cases are not exhaustive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/>
              <a:t>It is not a one time thing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9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Automating </a:t>
            </a:r>
            <a:r>
              <a:rPr lang="en-US" dirty="0" err="1" smtClean="0"/>
              <a:t>Interop</a:t>
            </a:r>
            <a:r>
              <a:rPr lang="en-US" dirty="0" smtClean="0"/>
              <a:t> Testing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1392" y="1905000"/>
            <a:ext cx="88812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Insight:</a:t>
            </a:r>
            <a:br>
              <a:rPr lang="en-US" sz="3600" dirty="0" smtClean="0"/>
            </a:br>
            <a:r>
              <a:rPr lang="en-US" sz="3600" dirty="0" smtClean="0"/>
              <a:t>systematically crosscheck OF implementations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54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The 10,000 foot view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458652" y="2590800"/>
            <a:ext cx="2494348" cy="2438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defTabSz="47018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819400" y="2819400"/>
            <a:ext cx="685800" cy="685800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438400" y="2133600"/>
            <a:ext cx="156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cs typeface="Arial" pitchFamily="34" charset="0"/>
              </a:rPr>
              <a:t>OF Agent </a:t>
            </a:r>
            <a:r>
              <a:rPr lang="en-US" sz="2400" dirty="0" smtClean="0">
                <a:cs typeface="Arial" pitchFamily="34" charset="0"/>
              </a:rPr>
              <a:t>1</a:t>
            </a:r>
            <a:endParaRPr lang="en-US" sz="2400" dirty="0">
              <a:cs typeface="Arial" pitchFamily="34" charset="0"/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3352800" y="3404767"/>
            <a:ext cx="685800" cy="1319633"/>
            <a:chOff x="3352800" y="3404767"/>
            <a:chExt cx="685800" cy="1319633"/>
          </a:xfrm>
        </p:grpSpPr>
        <p:sp>
          <p:nvSpPr>
            <p:cNvPr id="23" name="Oval 22"/>
            <p:cNvSpPr/>
            <p:nvPr/>
          </p:nvSpPr>
          <p:spPr>
            <a:xfrm>
              <a:off x="3352800" y="4038600"/>
              <a:ext cx="685800" cy="685800"/>
            </a:xfrm>
            <a:prstGeom prst="ellipse">
              <a:avLst/>
            </a:prstGeom>
            <a:solidFill>
              <a:schemeClr val="accent2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Arrow Connector 36"/>
            <p:cNvCxnSpPr>
              <a:stCxn id="17" idx="5"/>
              <a:endCxn id="23" idx="1"/>
            </p:cNvCxnSpPr>
            <p:nvPr/>
          </p:nvCxnSpPr>
          <p:spPr>
            <a:xfrm>
              <a:off x="3404767" y="3404767"/>
              <a:ext cx="48466" cy="7342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3404767" y="3404767"/>
            <a:ext cx="1014833" cy="1091033"/>
            <a:chOff x="3404767" y="3404767"/>
            <a:chExt cx="1014833" cy="1091033"/>
          </a:xfrm>
        </p:grpSpPr>
        <p:sp>
          <p:nvSpPr>
            <p:cNvPr id="22" name="Oval 21"/>
            <p:cNvSpPr/>
            <p:nvPr/>
          </p:nvSpPr>
          <p:spPr>
            <a:xfrm>
              <a:off x="3733800" y="3810000"/>
              <a:ext cx="685800" cy="685800"/>
            </a:xfrm>
            <a:prstGeom prst="ellipse">
              <a:avLst/>
            </a:prstGeom>
            <a:solidFill>
              <a:schemeClr val="accent3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>
              <a:stCxn id="17" idx="5"/>
              <a:endCxn id="22" idx="1"/>
            </p:cNvCxnSpPr>
            <p:nvPr/>
          </p:nvCxnSpPr>
          <p:spPr>
            <a:xfrm>
              <a:off x="3404767" y="3404767"/>
              <a:ext cx="429466" cy="5056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/>
          <p:cNvGrpSpPr/>
          <p:nvPr/>
        </p:nvGrpSpPr>
        <p:grpSpPr>
          <a:xfrm>
            <a:off x="3404767" y="3404767"/>
            <a:ext cx="1319633" cy="786233"/>
            <a:chOff x="3404767" y="3404767"/>
            <a:chExt cx="1319633" cy="786233"/>
          </a:xfrm>
        </p:grpSpPr>
        <p:sp>
          <p:nvSpPr>
            <p:cNvPr id="21" name="Oval 20"/>
            <p:cNvSpPr/>
            <p:nvPr/>
          </p:nvSpPr>
          <p:spPr>
            <a:xfrm>
              <a:off x="4038600" y="3505200"/>
              <a:ext cx="685800" cy="685800"/>
            </a:xfrm>
            <a:prstGeom prst="ellipse">
              <a:avLst/>
            </a:prstGeom>
            <a:solidFill>
              <a:schemeClr val="accent6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/>
            <p:cNvCxnSpPr>
              <a:stCxn id="17" idx="5"/>
              <a:endCxn id="21" idx="1"/>
            </p:cNvCxnSpPr>
            <p:nvPr/>
          </p:nvCxnSpPr>
          <p:spPr>
            <a:xfrm>
              <a:off x="3404767" y="3404767"/>
              <a:ext cx="734266" cy="2008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457200" y="1295400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Test inputs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" y="3657600"/>
            <a:ext cx="17381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Input-driven</a:t>
            </a:r>
            <a:br>
              <a:rPr lang="en-US" sz="2400" dirty="0" smtClean="0"/>
            </a:br>
            <a:r>
              <a:rPr lang="en-US" sz="2400" dirty="0" smtClean="0"/>
              <a:t>execution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457200" y="5334000"/>
            <a:ext cx="16028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Observable</a:t>
            </a:r>
            <a:br>
              <a:rPr lang="en-US" sz="2400" dirty="0" smtClean="0"/>
            </a:br>
            <a:r>
              <a:rPr lang="en-US" sz="2400" dirty="0" smtClean="0"/>
              <a:t>behaviors</a:t>
            </a:r>
            <a:endParaRPr lang="en-US" sz="2400" dirty="0"/>
          </a:p>
        </p:txBody>
      </p:sp>
      <p:sp>
        <p:nvSpPr>
          <p:cNvPr id="45" name="Rectangle 44"/>
          <p:cNvSpPr/>
          <p:nvPr/>
        </p:nvSpPr>
        <p:spPr>
          <a:xfrm>
            <a:off x="2667000" y="5431200"/>
            <a:ext cx="36000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243750" y="5431200"/>
            <a:ext cx="360000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3820500" y="5431200"/>
            <a:ext cx="360000" cy="72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Arrow Connector 53"/>
          <p:cNvCxnSpPr>
            <a:endCxn id="140" idx="3"/>
          </p:cNvCxnSpPr>
          <p:nvPr/>
        </p:nvCxnSpPr>
        <p:spPr>
          <a:xfrm flipH="1">
            <a:off x="4267200" y="5772150"/>
            <a:ext cx="1066800" cy="19050"/>
          </a:xfrm>
          <a:prstGeom prst="straightConnector1">
            <a:avLst/>
          </a:prstGeom>
          <a:ln w="57150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3" name="Picture 52" descr="red-cross2-m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372100"/>
            <a:ext cx="838200" cy="838200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4774689" y="6096000"/>
            <a:ext cx="1977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Inconsistency!</a:t>
            </a:r>
            <a:endParaRPr lang="en-US" sz="2400" dirty="0"/>
          </a:p>
        </p:txBody>
      </p:sp>
      <p:sp>
        <p:nvSpPr>
          <p:cNvPr id="80" name="Oval 79"/>
          <p:cNvSpPr/>
          <p:nvPr/>
        </p:nvSpPr>
        <p:spPr>
          <a:xfrm>
            <a:off x="2667000" y="1342368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Isosceles Triangle 80"/>
          <p:cNvSpPr/>
          <p:nvPr/>
        </p:nvSpPr>
        <p:spPr>
          <a:xfrm>
            <a:off x="3251200" y="1368644"/>
            <a:ext cx="381000" cy="32844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Diamond 81"/>
          <p:cNvSpPr/>
          <p:nvPr/>
        </p:nvSpPr>
        <p:spPr>
          <a:xfrm>
            <a:off x="3835400" y="1342368"/>
            <a:ext cx="381000" cy="381000"/>
          </a:xfrm>
          <a:prstGeom prst="diamond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uble Brace 83"/>
          <p:cNvSpPr/>
          <p:nvPr/>
        </p:nvSpPr>
        <p:spPr>
          <a:xfrm>
            <a:off x="2524726" y="1304268"/>
            <a:ext cx="1818674" cy="457200"/>
          </a:xfrm>
          <a:prstGeom prst="bracePai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 bwMode="auto">
          <a:xfrm>
            <a:off x="6553200" y="2581932"/>
            <a:ext cx="2494348" cy="2438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defTabSz="47018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6913948" y="2810532"/>
            <a:ext cx="685800" cy="685800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532948" y="2124732"/>
            <a:ext cx="156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cs typeface="Arial" pitchFamily="34" charset="0"/>
              </a:rPr>
              <a:t>OF Agent 2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7447348" y="3395899"/>
            <a:ext cx="685800" cy="1319633"/>
            <a:chOff x="3352800" y="3404767"/>
            <a:chExt cx="685800" cy="1319633"/>
          </a:xfrm>
        </p:grpSpPr>
        <p:sp>
          <p:nvSpPr>
            <p:cNvPr id="111" name="Oval 110"/>
            <p:cNvSpPr/>
            <p:nvPr/>
          </p:nvSpPr>
          <p:spPr>
            <a:xfrm>
              <a:off x="3352800" y="4038600"/>
              <a:ext cx="685800" cy="685800"/>
            </a:xfrm>
            <a:prstGeom prst="ellipse">
              <a:avLst/>
            </a:prstGeom>
            <a:solidFill>
              <a:schemeClr val="accent2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2" name="Straight Arrow Connector 111"/>
            <p:cNvCxnSpPr>
              <a:stCxn id="108" idx="5"/>
              <a:endCxn id="111" idx="1"/>
            </p:cNvCxnSpPr>
            <p:nvPr/>
          </p:nvCxnSpPr>
          <p:spPr>
            <a:xfrm>
              <a:off x="3404767" y="3404767"/>
              <a:ext cx="48466" cy="7342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7499315" y="3395899"/>
            <a:ext cx="1014833" cy="1091033"/>
            <a:chOff x="3404767" y="3404767"/>
            <a:chExt cx="1014833" cy="1091033"/>
          </a:xfrm>
        </p:grpSpPr>
        <p:sp>
          <p:nvSpPr>
            <p:cNvPr id="114" name="Oval 113"/>
            <p:cNvSpPr/>
            <p:nvPr/>
          </p:nvSpPr>
          <p:spPr>
            <a:xfrm>
              <a:off x="3733800" y="3810000"/>
              <a:ext cx="685800" cy="685800"/>
            </a:xfrm>
            <a:prstGeom prst="ellipse">
              <a:avLst/>
            </a:prstGeom>
            <a:solidFill>
              <a:schemeClr val="accent3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5" name="Straight Arrow Connector 114"/>
            <p:cNvCxnSpPr>
              <a:stCxn id="108" idx="5"/>
              <a:endCxn id="114" idx="1"/>
            </p:cNvCxnSpPr>
            <p:nvPr/>
          </p:nvCxnSpPr>
          <p:spPr>
            <a:xfrm>
              <a:off x="3404767" y="3404767"/>
              <a:ext cx="429466" cy="5056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7499315" y="3395899"/>
            <a:ext cx="1319633" cy="786233"/>
            <a:chOff x="3404767" y="3404767"/>
            <a:chExt cx="1319633" cy="786233"/>
          </a:xfrm>
        </p:grpSpPr>
        <p:sp>
          <p:nvSpPr>
            <p:cNvPr id="117" name="Oval 116"/>
            <p:cNvSpPr/>
            <p:nvPr/>
          </p:nvSpPr>
          <p:spPr>
            <a:xfrm>
              <a:off x="4038600" y="3505200"/>
              <a:ext cx="685800" cy="685800"/>
            </a:xfrm>
            <a:prstGeom prst="ellipse">
              <a:avLst/>
            </a:prstGeom>
            <a:solidFill>
              <a:schemeClr val="tx2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8" name="Straight Arrow Connector 117"/>
            <p:cNvCxnSpPr>
              <a:stCxn id="108" idx="5"/>
              <a:endCxn id="117" idx="1"/>
            </p:cNvCxnSpPr>
            <p:nvPr/>
          </p:nvCxnSpPr>
          <p:spPr>
            <a:xfrm>
              <a:off x="3404767" y="3404767"/>
              <a:ext cx="734266" cy="2008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18"/>
          <p:cNvSpPr/>
          <p:nvPr/>
        </p:nvSpPr>
        <p:spPr>
          <a:xfrm>
            <a:off x="6761548" y="5431200"/>
            <a:ext cx="36000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7348424" y="5431200"/>
            <a:ext cx="360000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7935300" y="5431200"/>
            <a:ext cx="360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6761548" y="1333500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Isosceles Triangle 122"/>
          <p:cNvSpPr/>
          <p:nvPr/>
        </p:nvSpPr>
        <p:spPr>
          <a:xfrm>
            <a:off x="7345748" y="1359776"/>
            <a:ext cx="381000" cy="32844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Diamond 123"/>
          <p:cNvSpPr/>
          <p:nvPr/>
        </p:nvSpPr>
        <p:spPr>
          <a:xfrm>
            <a:off x="7929948" y="1333500"/>
            <a:ext cx="381000" cy="381000"/>
          </a:xfrm>
          <a:prstGeom prst="diamond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Double Brace 124"/>
          <p:cNvSpPr/>
          <p:nvPr/>
        </p:nvSpPr>
        <p:spPr>
          <a:xfrm>
            <a:off x="6619274" y="1295400"/>
            <a:ext cx="1818674" cy="457200"/>
          </a:xfrm>
          <a:prstGeom prst="bracePai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Arrow Connector 58"/>
          <p:cNvCxnSpPr>
            <a:endCxn id="137" idx="1"/>
          </p:cNvCxnSpPr>
          <p:nvPr/>
        </p:nvCxnSpPr>
        <p:spPr>
          <a:xfrm>
            <a:off x="6172200" y="5791200"/>
            <a:ext cx="1676400" cy="0"/>
          </a:xfrm>
          <a:prstGeom prst="straightConnector1">
            <a:avLst/>
          </a:prstGeom>
          <a:ln w="57150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ounded Rectangle 136"/>
          <p:cNvSpPr/>
          <p:nvPr/>
        </p:nvSpPr>
        <p:spPr>
          <a:xfrm>
            <a:off x="7848600" y="5334000"/>
            <a:ext cx="533400" cy="914400"/>
          </a:xfrm>
          <a:prstGeom prst="roundRect">
            <a:avLst/>
          </a:prstGeom>
          <a:noFill/>
          <a:ln w="38100" cmpd="sng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ounded Rectangle 139"/>
          <p:cNvSpPr/>
          <p:nvPr/>
        </p:nvSpPr>
        <p:spPr>
          <a:xfrm>
            <a:off x="3733800" y="5334000"/>
            <a:ext cx="533400" cy="914400"/>
          </a:xfrm>
          <a:prstGeom prst="round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290050" y="3648732"/>
            <a:ext cx="8563900" cy="156012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txBody>
          <a:bodyPr wrap="none" lIns="90000" rtlCol="0" anchor="ctr">
            <a:noAutofit/>
          </a:bodyPr>
          <a:lstStyle>
            <a:defPPr>
              <a:defRPr lang="en-US"/>
            </a:defPPr>
            <a:lvl1pPr algn="ctr">
              <a:defRPr sz="3200"/>
            </a:lvl1pPr>
          </a:lstStyle>
          <a:p>
            <a:r>
              <a:rPr lang="rm-CH" sz="3600" dirty="0" smtClean="0"/>
              <a:t>Problem I: What inputs should we use? 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8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537E-6 1.64968E-6 L 0.02918 0.2321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" y="116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537E-6 1.64968E-6 L 0.02918 0.2321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" y="116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13E-7 3.34569E-6 L -0.03473 0.2323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7" y="116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13E-7 3.34569E-6 L -0.03473 0.23239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7" y="116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05106E-7 1.64968E-6 L -0.09864 0.2321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2" y="1160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05106E-7 1.64968E-6 L -0.09864 0.23216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2" y="116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1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72" grpId="0"/>
      <p:bldP spid="80" grpId="1" animBg="1"/>
      <p:bldP spid="80" grpId="2" animBg="1"/>
      <p:bldP spid="81" grpId="0" animBg="1"/>
      <p:bldP spid="81" grpId="1" animBg="1"/>
      <p:bldP spid="82" grpId="0" animBg="1"/>
      <p:bldP spid="82" grpId="1" animBg="1"/>
      <p:bldP spid="119" grpId="0" animBg="1"/>
      <p:bldP spid="120" grpId="0" animBg="1"/>
      <p:bldP spid="121" grpId="0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37" grpId="0" animBg="1"/>
      <p:bldP spid="137" grpId="1" animBg="1"/>
      <p:bldP spid="140" grpId="0" animBg="1"/>
      <p:bldP spid="140" grpId="1" animBg="1"/>
      <p:bldP spid="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52400" y="1373587"/>
            <a:ext cx="2743200" cy="44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63010" y="2111791"/>
            <a:ext cx="2743200" cy="44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352" y="1373587"/>
            <a:ext cx="3200400" cy="2251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rm-CH" sz="2200" dirty="0" smtClean="0"/>
              <a:t>If ( </a:t>
            </a:r>
            <a:r>
              <a:rPr lang="rm-CH" sz="2200" b="1" dirty="0" smtClean="0"/>
              <a:t>p</a:t>
            </a:r>
            <a:r>
              <a:rPr lang="rm-CH" sz="2200" dirty="0" smtClean="0"/>
              <a:t> == OFPP_CTRL )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send_to_ctrl ( )</a:t>
            </a:r>
            <a:endParaRPr lang="rm-CH" sz="2200" dirty="0"/>
          </a:p>
          <a:p>
            <a:pPr>
              <a:spcBef>
                <a:spcPts val="200"/>
              </a:spcBef>
            </a:pPr>
            <a:r>
              <a:rPr lang="rm-CH" sz="2200" dirty="0" smtClean="0"/>
              <a:t>else if ( </a:t>
            </a:r>
            <a:r>
              <a:rPr lang="rm-CH" sz="2200" b="1" dirty="0" smtClean="0"/>
              <a:t>p</a:t>
            </a:r>
            <a:r>
              <a:rPr lang="rm-CH" sz="2200" dirty="0" smtClean="0"/>
              <a:t> &lt; 25 )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send_to_port( </a:t>
            </a:r>
            <a:r>
              <a:rPr lang="rm-CH" sz="2200" b="1" dirty="0" smtClean="0"/>
              <a:t>p</a:t>
            </a:r>
            <a:r>
              <a:rPr lang="rm-CH" sz="2200" dirty="0" smtClean="0"/>
              <a:t> )</a:t>
            </a:r>
            <a:endParaRPr lang="rm-CH" sz="2200" dirty="0"/>
          </a:p>
          <a:p>
            <a:pPr>
              <a:spcBef>
                <a:spcPts val="200"/>
              </a:spcBef>
            </a:pPr>
            <a:r>
              <a:rPr lang="rm-CH" sz="2200" dirty="0" smtClean="0"/>
              <a:t>else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error( BAD_PORT )</a:t>
            </a:r>
            <a:endParaRPr lang="rm-CH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m-CH" dirty="0" smtClean="0"/>
              <a:t>Symbolic Execution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13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014249" y="1341998"/>
            <a:ext cx="1752600" cy="503441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p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00400" y="2448783"/>
            <a:ext cx="2362200" cy="561372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p</a:t>
            </a:r>
            <a:r>
              <a:rPr lang="rm-CH" sz="2400" b="1" dirty="0" smtClean="0">
                <a:solidFill>
                  <a:schemeClr val="tx1"/>
                </a:solidFill>
              </a:rPr>
              <a:t> == OFPP_CTRL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96000" y="2448783"/>
            <a:ext cx="2438400" cy="561372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p </a:t>
            </a:r>
            <a:r>
              <a:rPr lang="rm-CH" sz="2400" b="1" dirty="0">
                <a:solidFill>
                  <a:schemeClr val="tx1"/>
                </a:solidFill>
              </a:rPr>
              <a:t>!</a:t>
            </a:r>
            <a:r>
              <a:rPr lang="rm-CH" sz="2400" b="1" dirty="0" smtClean="0">
                <a:solidFill>
                  <a:schemeClr val="tx1"/>
                </a:solidFill>
              </a:rPr>
              <a:t>= OFPP_CTRL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>
            <a:stCxn id="8" idx="2"/>
            <a:endCxn id="9" idx="0"/>
          </p:cNvCxnSpPr>
          <p:nvPr/>
        </p:nvCxnSpPr>
        <p:spPr>
          <a:xfrm flipH="1">
            <a:off x="4381500" y="1845439"/>
            <a:ext cx="1509049" cy="6033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2"/>
            <a:endCxn id="10" idx="0"/>
          </p:cNvCxnSpPr>
          <p:nvPr/>
        </p:nvCxnSpPr>
        <p:spPr>
          <a:xfrm>
            <a:off x="5890549" y="1845439"/>
            <a:ext cx="1424651" cy="6033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4653264" y="4371372"/>
            <a:ext cx="1782982" cy="561372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p &lt; 25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086600" y="4371372"/>
            <a:ext cx="1905000" cy="561372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p &gt;= 25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25" name="Straight Connector 24"/>
          <p:cNvCxnSpPr>
            <a:stCxn id="10" idx="2"/>
            <a:endCxn id="16" idx="0"/>
          </p:cNvCxnSpPr>
          <p:nvPr/>
        </p:nvCxnSpPr>
        <p:spPr>
          <a:xfrm flipH="1">
            <a:off x="5544755" y="3010155"/>
            <a:ext cx="1770445" cy="13612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0" idx="2"/>
            <a:endCxn id="17" idx="0"/>
          </p:cNvCxnSpPr>
          <p:nvPr/>
        </p:nvCxnSpPr>
        <p:spPr>
          <a:xfrm>
            <a:off x="7315200" y="3010155"/>
            <a:ext cx="723900" cy="13612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3197265" y="3505200"/>
            <a:ext cx="2362200" cy="561372"/>
          </a:xfrm>
          <a:prstGeom prst="roundRect">
            <a:avLst/>
          </a:prstGeom>
          <a:solidFill>
            <a:srgbClr val="FFC000"/>
          </a:solidFill>
          <a:ln w="412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dirty="0">
                <a:solidFill>
                  <a:schemeClr val="tx1"/>
                </a:solidFill>
              </a:rPr>
              <a:t>send_to_ctrl ( )</a:t>
            </a:r>
          </a:p>
        </p:txBody>
      </p:sp>
      <p:cxnSp>
        <p:nvCxnSpPr>
          <p:cNvPr id="40" name="Straight Arrow Connector 39"/>
          <p:cNvCxnSpPr>
            <a:stCxn id="9" idx="2"/>
            <a:endCxn id="31" idx="0"/>
          </p:cNvCxnSpPr>
          <p:nvPr/>
        </p:nvCxnSpPr>
        <p:spPr>
          <a:xfrm flipH="1">
            <a:off x="4378365" y="3010155"/>
            <a:ext cx="3135" cy="49504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4300718" y="5419846"/>
            <a:ext cx="2488074" cy="5613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</a:pPr>
            <a:r>
              <a:rPr lang="rm-CH" sz="2400" dirty="0">
                <a:solidFill>
                  <a:schemeClr val="tx1"/>
                </a:solidFill>
              </a:rPr>
              <a:t>send_to_port( </a:t>
            </a:r>
            <a:r>
              <a:rPr lang="rm-CH" sz="2400" b="1" dirty="0">
                <a:solidFill>
                  <a:schemeClr val="tx1"/>
                </a:solidFill>
              </a:rPr>
              <a:t>p</a:t>
            </a:r>
            <a:r>
              <a:rPr lang="rm-CH" sz="24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7086600" y="5410200"/>
            <a:ext cx="1905000" cy="5613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</a:pPr>
            <a:r>
              <a:rPr lang="rm-CH" sz="2400" dirty="0" smtClean="0">
                <a:solidFill>
                  <a:schemeClr val="tx1"/>
                </a:solidFill>
              </a:rPr>
              <a:t>error</a:t>
            </a:r>
            <a:endParaRPr lang="rm-CH" sz="2400" dirty="0">
              <a:solidFill>
                <a:schemeClr val="tx1"/>
              </a:solidFill>
            </a:endParaRPr>
          </a:p>
        </p:txBody>
      </p:sp>
      <p:cxnSp>
        <p:nvCxnSpPr>
          <p:cNvPr id="47" name="Straight Arrow Connector 46"/>
          <p:cNvCxnSpPr>
            <a:stCxn id="16" idx="2"/>
            <a:endCxn id="42" idx="0"/>
          </p:cNvCxnSpPr>
          <p:nvPr/>
        </p:nvCxnSpPr>
        <p:spPr>
          <a:xfrm>
            <a:off x="5544755" y="4932744"/>
            <a:ext cx="0" cy="487102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17" idx="2"/>
            <a:endCxn id="45" idx="0"/>
          </p:cNvCxnSpPr>
          <p:nvPr/>
        </p:nvCxnSpPr>
        <p:spPr>
          <a:xfrm>
            <a:off x="8039100" y="4932744"/>
            <a:ext cx="0" cy="477456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49976" y="3627292"/>
            <a:ext cx="4788824" cy="13878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636566"/>
            </a:solidFill>
          </a:ln>
        </p:spPr>
        <p:txBody>
          <a:bodyPr wrap="none" lIns="90000" rIns="90000" rtlCol="0" anchor="ctr">
            <a:noAutofit/>
          </a:bodyPr>
          <a:lstStyle>
            <a:defPPr>
              <a:defRPr lang="en-US"/>
            </a:defPPr>
            <a:lvl1pPr algn="ctr">
              <a:defRPr sz="3200"/>
            </a:lvl1pPr>
          </a:lstStyle>
          <a:p>
            <a:r>
              <a:rPr lang="en-US" dirty="0" smtClean="0"/>
              <a:t>Path condition:</a:t>
            </a:r>
          </a:p>
          <a:p>
            <a:r>
              <a:rPr lang="en-US" b="1" dirty="0" smtClean="0"/>
              <a:t>p &gt;= 25 &amp; p != OFPP_CTRL</a:t>
            </a:r>
            <a:endParaRPr lang="en-US" b="1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3881523"/>
            <a:ext cx="4119795" cy="2102441"/>
            <a:chOff x="-47372" y="3962223"/>
            <a:chExt cx="4119795" cy="2102441"/>
          </a:xfrm>
        </p:grpSpPr>
        <p:sp>
          <p:nvSpPr>
            <p:cNvPr id="24" name="Rectangle 23"/>
            <p:cNvSpPr/>
            <p:nvPr/>
          </p:nvSpPr>
          <p:spPr>
            <a:xfrm>
              <a:off x="393542" y="5226464"/>
              <a:ext cx="9144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FWD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307942" y="5226464"/>
              <a:ext cx="914400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ERR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223306" y="5226464"/>
              <a:ext cx="914400" cy="609600"/>
            </a:xfrm>
            <a:prstGeom prst="rect">
              <a:avLst/>
            </a:prstGeom>
            <a:solidFill>
              <a:srgbClr val="FFC000"/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CTRL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153017" y="5226464"/>
              <a:ext cx="914400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ERR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-47372" y="4599987"/>
              <a:ext cx="4544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m-CH" sz="2000" b="1" dirty="0"/>
                <a:t>p</a:t>
              </a:r>
              <a:r>
                <a:rPr lang="rm-CH" sz="2000" b="1" dirty="0" smtClean="0"/>
                <a:t>:</a:t>
              </a:r>
              <a:endParaRPr lang="rm-CH" sz="2000" b="1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393542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307942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236811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153017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4067417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 rot="16200000">
              <a:off x="385801" y="4634128"/>
              <a:ext cx="2985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1</a:t>
              </a:r>
              <a:endParaRPr lang="rm-CH" sz="2000" dirty="0"/>
            </a:p>
          </p:txBody>
        </p:sp>
        <p:sp>
          <p:nvSpPr>
            <p:cNvPr id="39" name="TextBox 38"/>
            <p:cNvSpPr txBox="1"/>
            <p:nvPr/>
          </p:nvSpPr>
          <p:spPr>
            <a:xfrm rot="16200000">
              <a:off x="893605" y="4634127"/>
              <a:ext cx="4594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24</a:t>
              </a:r>
              <a:endParaRPr lang="rm-CH" sz="2000" dirty="0"/>
            </a:p>
          </p:txBody>
        </p:sp>
        <p:sp>
          <p:nvSpPr>
            <p:cNvPr id="41" name="TextBox 40"/>
            <p:cNvSpPr txBox="1"/>
            <p:nvPr/>
          </p:nvSpPr>
          <p:spPr>
            <a:xfrm rot="16200000">
              <a:off x="1221652" y="4628068"/>
              <a:ext cx="5726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25</a:t>
              </a:r>
              <a:endParaRPr lang="rm-CH" sz="2000" dirty="0"/>
            </a:p>
          </p:txBody>
        </p:sp>
        <p:sp>
          <p:nvSpPr>
            <p:cNvPr id="44" name="TextBox 43"/>
            <p:cNvSpPr txBox="1"/>
            <p:nvPr/>
          </p:nvSpPr>
          <p:spPr>
            <a:xfrm rot="16200000">
              <a:off x="3409434" y="4484862"/>
              <a:ext cx="9258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65535</a:t>
              </a:r>
              <a:endParaRPr lang="rm-CH" sz="2000" dirty="0"/>
            </a:p>
          </p:txBody>
        </p:sp>
        <p:sp>
          <p:nvSpPr>
            <p:cNvPr id="48" name="TextBox 47"/>
            <p:cNvSpPr txBox="1"/>
            <p:nvPr/>
          </p:nvSpPr>
          <p:spPr>
            <a:xfrm rot="18491685">
              <a:off x="1922578" y="4484861"/>
              <a:ext cx="14453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OFPP_CTRL</a:t>
              </a:r>
              <a:endParaRPr lang="rm-CH" sz="2000" dirty="0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0050" y="2365848"/>
            <a:ext cx="8563900" cy="156012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txBody>
          <a:bodyPr wrap="none" lIns="90000" rtlCol="0" anchor="ctr">
            <a:noAutofit/>
          </a:bodyPr>
          <a:lstStyle>
            <a:defPPr>
              <a:defRPr lang="en-US"/>
            </a:defPPr>
            <a:lvl1pPr algn="ctr">
              <a:defRPr sz="3200"/>
            </a:lvl1pPr>
          </a:lstStyle>
          <a:p>
            <a:r>
              <a:rPr lang="en-US" sz="3600" dirty="0" smtClean="0"/>
              <a:t>Problem II: Path explosion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9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28" grpId="0" animBg="1"/>
      <p:bldP spid="28" grpId="1" animBg="1"/>
      <p:bldP spid="8" grpId="0" animBg="1"/>
      <p:bldP spid="9" grpId="0" animBg="1"/>
      <p:bldP spid="10" grpId="0" animBg="1"/>
      <p:bldP spid="10" grpId="1" animBg="1"/>
      <p:bldP spid="16" grpId="0" animBg="1"/>
      <p:bldP spid="17" grpId="0" animBg="1"/>
      <p:bldP spid="17" grpId="1" animBg="1"/>
      <p:bldP spid="31" grpId="0" animBg="1"/>
      <p:bldP spid="42" grpId="0" animBg="1"/>
      <p:bldP spid="45" grpId="0" animBg="1"/>
      <p:bldP spid="22" grpId="0" animBg="1"/>
      <p:bldP spid="22" grpId="1" animBg="1"/>
      <p:bldP spid="4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Manage test inputs and coverage efficiently</a:t>
            </a:r>
          </a:p>
          <a:p>
            <a:endParaRPr lang="en-US" dirty="0" smtClean="0"/>
          </a:p>
          <a:p>
            <a:r>
              <a:rPr lang="en-US" dirty="0" smtClean="0"/>
              <a:t>Capture behaviors</a:t>
            </a:r>
          </a:p>
          <a:p>
            <a:endParaRPr lang="en-US" dirty="0" smtClean="0"/>
          </a:p>
          <a:p>
            <a:r>
              <a:rPr lang="en-US" dirty="0" smtClean="0"/>
              <a:t>Avoid simultaneous access to all code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14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262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SOFT</a:t>
            </a:r>
            <a:br>
              <a:rPr lang="en-US" dirty="0" smtClean="0"/>
            </a:br>
            <a:r>
              <a:rPr lang="en-US" sz="3200" dirty="0" smtClean="0"/>
              <a:t>(</a:t>
            </a:r>
            <a:r>
              <a:rPr lang="en-US" sz="3200" dirty="0" smtClean="0"/>
              <a:t>Systematic OpenFlow Testing</a:t>
            </a:r>
            <a:r>
              <a:rPr lang="en-US" sz="3200" dirty="0" smtClean="0"/>
              <a:t>)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15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458652" y="2590800"/>
            <a:ext cx="2494348" cy="2438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defTabSz="47018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819400" y="2819400"/>
            <a:ext cx="685800" cy="685800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438400" y="2133600"/>
            <a:ext cx="156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cs typeface="Arial" pitchFamily="34" charset="0"/>
              </a:rPr>
              <a:t>OF Agent </a:t>
            </a:r>
            <a:r>
              <a:rPr lang="en-US" sz="2400" dirty="0" smtClean="0">
                <a:cs typeface="Arial" pitchFamily="34" charset="0"/>
              </a:rPr>
              <a:t>1</a:t>
            </a:r>
            <a:endParaRPr lang="en-US" sz="2400" dirty="0">
              <a:cs typeface="Arial" pitchFamily="34" charset="0"/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3352800" y="3404767"/>
            <a:ext cx="685800" cy="1319633"/>
            <a:chOff x="3352800" y="3404767"/>
            <a:chExt cx="685800" cy="1319633"/>
          </a:xfrm>
        </p:grpSpPr>
        <p:sp>
          <p:nvSpPr>
            <p:cNvPr id="23" name="Oval 22"/>
            <p:cNvSpPr/>
            <p:nvPr/>
          </p:nvSpPr>
          <p:spPr>
            <a:xfrm>
              <a:off x="3352800" y="4038600"/>
              <a:ext cx="685800" cy="685800"/>
            </a:xfrm>
            <a:prstGeom prst="ellipse">
              <a:avLst/>
            </a:prstGeom>
            <a:solidFill>
              <a:schemeClr val="accent2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Arrow Connector 36"/>
            <p:cNvCxnSpPr>
              <a:stCxn id="17" idx="5"/>
              <a:endCxn id="23" idx="1"/>
            </p:cNvCxnSpPr>
            <p:nvPr/>
          </p:nvCxnSpPr>
          <p:spPr>
            <a:xfrm>
              <a:off x="3404767" y="3404767"/>
              <a:ext cx="48466" cy="7342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3404767" y="3404767"/>
            <a:ext cx="1014833" cy="1091033"/>
            <a:chOff x="3404767" y="3404767"/>
            <a:chExt cx="1014833" cy="1091033"/>
          </a:xfrm>
        </p:grpSpPr>
        <p:sp>
          <p:nvSpPr>
            <p:cNvPr id="22" name="Oval 21"/>
            <p:cNvSpPr/>
            <p:nvPr/>
          </p:nvSpPr>
          <p:spPr>
            <a:xfrm>
              <a:off x="3733800" y="3810000"/>
              <a:ext cx="685800" cy="685800"/>
            </a:xfrm>
            <a:prstGeom prst="ellipse">
              <a:avLst/>
            </a:prstGeom>
            <a:solidFill>
              <a:schemeClr val="accent3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>
              <a:stCxn id="17" idx="5"/>
              <a:endCxn id="22" idx="1"/>
            </p:cNvCxnSpPr>
            <p:nvPr/>
          </p:nvCxnSpPr>
          <p:spPr>
            <a:xfrm>
              <a:off x="3404767" y="3404767"/>
              <a:ext cx="429466" cy="5056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/>
          <p:cNvGrpSpPr/>
          <p:nvPr/>
        </p:nvGrpSpPr>
        <p:grpSpPr>
          <a:xfrm>
            <a:off x="3404767" y="3404767"/>
            <a:ext cx="1319633" cy="786233"/>
            <a:chOff x="3404767" y="3404767"/>
            <a:chExt cx="1319633" cy="786233"/>
          </a:xfrm>
        </p:grpSpPr>
        <p:sp>
          <p:nvSpPr>
            <p:cNvPr id="21" name="Oval 20"/>
            <p:cNvSpPr/>
            <p:nvPr/>
          </p:nvSpPr>
          <p:spPr>
            <a:xfrm>
              <a:off x="4038600" y="3505200"/>
              <a:ext cx="685800" cy="685800"/>
            </a:xfrm>
            <a:prstGeom prst="ellipse">
              <a:avLst/>
            </a:prstGeom>
            <a:solidFill>
              <a:schemeClr val="accent6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/>
            <p:cNvCxnSpPr>
              <a:stCxn id="17" idx="5"/>
              <a:endCxn id="21" idx="1"/>
            </p:cNvCxnSpPr>
            <p:nvPr/>
          </p:nvCxnSpPr>
          <p:spPr>
            <a:xfrm>
              <a:off x="3404767" y="3404767"/>
              <a:ext cx="734266" cy="2008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457200" y="1295400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Test inputs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" y="3657600"/>
            <a:ext cx="17381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Input-driven</a:t>
            </a:r>
            <a:br>
              <a:rPr lang="en-US" sz="2400" dirty="0" smtClean="0"/>
            </a:br>
            <a:r>
              <a:rPr lang="en-US" sz="2400" dirty="0" smtClean="0"/>
              <a:t>execution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457200" y="5334000"/>
            <a:ext cx="16028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Observable</a:t>
            </a:r>
            <a:br>
              <a:rPr lang="en-US" sz="2400" dirty="0" smtClean="0"/>
            </a:br>
            <a:r>
              <a:rPr lang="en-US" sz="2400" dirty="0" smtClean="0"/>
              <a:t>behaviors</a:t>
            </a:r>
            <a:endParaRPr lang="en-US" sz="2400" dirty="0"/>
          </a:p>
        </p:txBody>
      </p:sp>
      <p:sp>
        <p:nvSpPr>
          <p:cNvPr id="45" name="Rectangle 44"/>
          <p:cNvSpPr/>
          <p:nvPr/>
        </p:nvSpPr>
        <p:spPr>
          <a:xfrm>
            <a:off x="2667000" y="5431200"/>
            <a:ext cx="36000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243750" y="5431200"/>
            <a:ext cx="360000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3820500" y="5431200"/>
            <a:ext cx="360000" cy="72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Double Brace 83"/>
          <p:cNvSpPr/>
          <p:nvPr/>
        </p:nvSpPr>
        <p:spPr>
          <a:xfrm>
            <a:off x="2524726" y="1304268"/>
            <a:ext cx="1818674" cy="457200"/>
          </a:xfrm>
          <a:prstGeom prst="bracePai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 bwMode="auto">
          <a:xfrm>
            <a:off x="6553200" y="2581932"/>
            <a:ext cx="2494348" cy="2438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defTabSz="470184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6913948" y="2810532"/>
            <a:ext cx="685800" cy="685800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6532948" y="2124732"/>
            <a:ext cx="156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cs typeface="Arial" pitchFamily="34" charset="0"/>
              </a:rPr>
              <a:t>OF Agent 2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7447348" y="3395899"/>
            <a:ext cx="685800" cy="1319633"/>
            <a:chOff x="3352800" y="3404767"/>
            <a:chExt cx="685800" cy="1319633"/>
          </a:xfrm>
        </p:grpSpPr>
        <p:sp>
          <p:nvSpPr>
            <p:cNvPr id="111" name="Oval 110"/>
            <p:cNvSpPr/>
            <p:nvPr/>
          </p:nvSpPr>
          <p:spPr>
            <a:xfrm>
              <a:off x="3352800" y="4038600"/>
              <a:ext cx="685800" cy="685800"/>
            </a:xfrm>
            <a:prstGeom prst="ellipse">
              <a:avLst/>
            </a:prstGeom>
            <a:solidFill>
              <a:schemeClr val="accent2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2" name="Straight Arrow Connector 111"/>
            <p:cNvCxnSpPr>
              <a:stCxn id="108" idx="5"/>
              <a:endCxn id="111" idx="1"/>
            </p:cNvCxnSpPr>
            <p:nvPr/>
          </p:nvCxnSpPr>
          <p:spPr>
            <a:xfrm>
              <a:off x="3404767" y="3404767"/>
              <a:ext cx="48466" cy="7342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7499315" y="3395899"/>
            <a:ext cx="1014833" cy="1091033"/>
            <a:chOff x="3404767" y="3404767"/>
            <a:chExt cx="1014833" cy="1091033"/>
          </a:xfrm>
        </p:grpSpPr>
        <p:sp>
          <p:nvSpPr>
            <p:cNvPr id="114" name="Oval 113"/>
            <p:cNvSpPr/>
            <p:nvPr/>
          </p:nvSpPr>
          <p:spPr>
            <a:xfrm>
              <a:off x="3733800" y="3810000"/>
              <a:ext cx="685800" cy="685800"/>
            </a:xfrm>
            <a:prstGeom prst="ellipse">
              <a:avLst/>
            </a:prstGeom>
            <a:solidFill>
              <a:schemeClr val="accent3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5" name="Straight Arrow Connector 114"/>
            <p:cNvCxnSpPr>
              <a:stCxn id="108" idx="5"/>
              <a:endCxn id="114" idx="1"/>
            </p:cNvCxnSpPr>
            <p:nvPr/>
          </p:nvCxnSpPr>
          <p:spPr>
            <a:xfrm>
              <a:off x="3404767" y="3404767"/>
              <a:ext cx="429466" cy="5056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7499315" y="3395899"/>
            <a:ext cx="1319633" cy="786233"/>
            <a:chOff x="3404767" y="3404767"/>
            <a:chExt cx="1319633" cy="786233"/>
          </a:xfrm>
        </p:grpSpPr>
        <p:sp>
          <p:nvSpPr>
            <p:cNvPr id="117" name="Oval 116"/>
            <p:cNvSpPr/>
            <p:nvPr/>
          </p:nvSpPr>
          <p:spPr>
            <a:xfrm>
              <a:off x="4038600" y="3505200"/>
              <a:ext cx="685800" cy="685800"/>
            </a:xfrm>
            <a:prstGeom prst="ellipse">
              <a:avLst/>
            </a:prstGeom>
            <a:solidFill>
              <a:schemeClr val="tx2"/>
            </a:solidFill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8" name="Straight Arrow Connector 117"/>
            <p:cNvCxnSpPr>
              <a:stCxn id="108" idx="5"/>
              <a:endCxn id="117" idx="1"/>
            </p:cNvCxnSpPr>
            <p:nvPr/>
          </p:nvCxnSpPr>
          <p:spPr>
            <a:xfrm>
              <a:off x="3404767" y="3404767"/>
              <a:ext cx="734266" cy="20086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18"/>
          <p:cNvSpPr/>
          <p:nvPr/>
        </p:nvSpPr>
        <p:spPr>
          <a:xfrm>
            <a:off x="6761548" y="5431200"/>
            <a:ext cx="36000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7348424" y="5431200"/>
            <a:ext cx="360000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7935300" y="5431200"/>
            <a:ext cx="360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Double Brace 124"/>
          <p:cNvSpPr/>
          <p:nvPr/>
        </p:nvSpPr>
        <p:spPr>
          <a:xfrm>
            <a:off x="6619274" y="1295400"/>
            <a:ext cx="1818674" cy="457200"/>
          </a:xfrm>
          <a:prstGeom prst="bracePai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>
            <a:off x="0" y="1219200"/>
            <a:ext cx="9144000" cy="3886200"/>
          </a:xfrm>
          <a:prstGeom prst="roundRect">
            <a:avLst>
              <a:gd name="adj" fmla="val 10682"/>
            </a:avLst>
          </a:prstGeom>
          <a:solidFill>
            <a:schemeClr val="tx2">
              <a:alpha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ounded Rectangle 55"/>
          <p:cNvSpPr/>
          <p:nvPr/>
        </p:nvSpPr>
        <p:spPr>
          <a:xfrm>
            <a:off x="0" y="5257800"/>
            <a:ext cx="9144000" cy="1066800"/>
          </a:xfrm>
          <a:prstGeom prst="roundRect">
            <a:avLst>
              <a:gd name="adj" fmla="val 35115"/>
            </a:avLst>
          </a:prstGeom>
          <a:solidFill>
            <a:schemeClr val="bg2">
              <a:lumMod val="25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4724400" y="5486400"/>
            <a:ext cx="166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Phase 2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753100" y="1295400"/>
            <a:ext cx="0" cy="3733800"/>
          </a:xfrm>
          <a:prstGeom prst="line">
            <a:avLst/>
          </a:prstGeom>
          <a:ln w="38100">
            <a:solidFill>
              <a:schemeClr val="bg1"/>
            </a:solidFill>
            <a:prstDash val="lgDash"/>
          </a:ln>
          <a:effectLst>
            <a:glow rad="25400">
              <a:schemeClr val="tx1">
                <a:alpha val="75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922622" y="1676400"/>
            <a:ext cx="166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Phase 1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6200" y="1905000"/>
            <a:ext cx="3962400" cy="1328023"/>
          </a:xfrm>
          <a:prstGeom prst="wedgeRoundRectCallout">
            <a:avLst>
              <a:gd name="adj1" fmla="val 73217"/>
              <a:gd name="adj2" fmla="val -4189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n-US" dirty="0" smtClean="0"/>
              <a:t>Determine mapping</a:t>
            </a:r>
            <a:br>
              <a:rPr lang="en-US" dirty="0" smtClean="0"/>
            </a:br>
            <a:r>
              <a:rPr lang="en-US" dirty="0" smtClean="0"/>
              <a:t>inputs </a:t>
            </a:r>
            <a:r>
              <a:rPr lang="en-US" dirty="0" smtClean="0">
                <a:sym typeface="Wingdings"/>
              </a:rPr>
              <a:t> behaviors</a:t>
            </a:r>
            <a:r>
              <a:rPr lang="en-US" dirty="0" smtClean="0"/>
              <a:t> through symbolic execution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28600" y="5325904"/>
            <a:ext cx="2968885" cy="919401"/>
          </a:xfrm>
          <a:prstGeom prst="wedgeRoundRectCallout">
            <a:avLst>
              <a:gd name="adj1" fmla="val 101171"/>
              <a:gd name="adj2" fmla="val 702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n-US" dirty="0" smtClean="0"/>
              <a:t>Identify inconsistencies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290050" y="3637800"/>
            <a:ext cx="8563900" cy="1620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/>
            </a:solidFill>
          </a:ln>
        </p:spPr>
        <p:txBody>
          <a:bodyPr wrap="none" lIns="900000" rtlCol="0" anchor="ctr">
            <a:no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3200" dirty="0" smtClean="0"/>
              <a:t>Automated solution to </a:t>
            </a:r>
            <a:r>
              <a:rPr lang="en-GB" sz="3200" dirty="0" err="1" smtClean="0"/>
              <a:t>interop</a:t>
            </a:r>
            <a:r>
              <a:rPr lang="en-GB" sz="3200" dirty="0" smtClean="0"/>
              <a:t> testing</a:t>
            </a:r>
            <a:endParaRPr lang="en-GB" sz="3200" dirty="0"/>
          </a:p>
          <a:p>
            <a:pPr marL="457200" indent="-457200">
              <a:buFont typeface="Arial"/>
              <a:buChar char="•"/>
            </a:pPr>
            <a:r>
              <a:rPr lang="en-GB" sz="3200" dirty="0" smtClean="0"/>
              <a:t>Systematic code coverage</a:t>
            </a:r>
          </a:p>
          <a:p>
            <a:pPr marL="457200" indent="-457200">
              <a:buFont typeface="Arial"/>
              <a:buChar char="•"/>
            </a:pPr>
            <a:r>
              <a:rPr lang="en-GB" sz="3200" dirty="0" smtClean="0"/>
              <a:t>No simultaneous access to all agents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69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63" grpId="0" animBg="1"/>
      <p:bldP spid="63" grpId="1" animBg="1"/>
      <p:bldP spid="6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Structured Inputs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16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419828" y="1856119"/>
            <a:ext cx="68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m-CH" sz="4400" b="1" dirty="0" smtClean="0"/>
              <a:t>...</a:t>
            </a:r>
            <a:endParaRPr lang="rm-CH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218923" y="1894960"/>
            <a:ext cx="41716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6083" y="1894960"/>
            <a:ext cx="41716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20184" y="1894960"/>
            <a:ext cx="41716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437344" y="1894960"/>
            <a:ext cx="41716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833934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251094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635195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052355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460520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877680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261781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678941" y="1894960"/>
            <a:ext cx="41716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502938" y="1894960"/>
            <a:ext cx="41716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20098" y="1894960"/>
            <a:ext cx="41716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337258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754418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087114" y="1894960"/>
            <a:ext cx="41716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171578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588738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002668" y="1894960"/>
            <a:ext cx="417600" cy="83520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6" name="Rectangle 5"/>
          <p:cNvSpPr/>
          <p:nvPr/>
        </p:nvSpPr>
        <p:spPr>
          <a:xfrm>
            <a:off x="636522" y="1894960"/>
            <a:ext cx="800821" cy="835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FLOW </a:t>
            </a:r>
          </a:p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MOD</a:t>
            </a:r>
            <a:endParaRPr lang="rm-CH" sz="22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437344" y="1894960"/>
            <a:ext cx="417600" cy="835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N1</a:t>
            </a:r>
            <a:endParaRPr lang="rm-CH" sz="22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096981" y="1894960"/>
            <a:ext cx="815466" cy="8352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STAT</a:t>
            </a:r>
          </a:p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REQ</a:t>
            </a:r>
            <a:endParaRPr lang="rm-CH" sz="2200" b="1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912447" y="1894960"/>
            <a:ext cx="417600" cy="8352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N2</a:t>
            </a:r>
            <a:endParaRPr lang="rm-CH" sz="2200" b="1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18923" y="1893846"/>
            <a:ext cx="417600" cy="83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1.0</a:t>
            </a:r>
            <a:endParaRPr lang="rm-CH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679381" y="1894960"/>
            <a:ext cx="417600" cy="83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1.0</a:t>
            </a:r>
            <a:endParaRPr lang="rm-CH" sz="2200" b="1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4667214" y="1478066"/>
            <a:ext cx="0" cy="167640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419828" y="1473246"/>
            <a:ext cx="0" cy="1676400"/>
          </a:xfrm>
          <a:prstGeom prst="line">
            <a:avLst/>
          </a:prstGeom>
          <a:ln w="444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ontent Placeholder 7"/>
          <p:cNvSpPr txBox="1">
            <a:spLocks/>
          </p:cNvSpPr>
          <p:nvPr/>
        </p:nvSpPr>
        <p:spPr>
          <a:xfrm>
            <a:off x="457200" y="3164112"/>
            <a:ext cx="8229600" cy="3008087"/>
          </a:xfrm>
          <a:prstGeom prst="rect">
            <a:avLst/>
          </a:prstGeom>
        </p:spPr>
        <p:txBody>
          <a:bodyPr/>
          <a:lstStyle>
            <a:lvl1pPr marL="342798" indent="-342798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31" indent="-285668" algn="l" defTabSz="9141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9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6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9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52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8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81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44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Further reductions</a:t>
            </a:r>
          </a:p>
          <a:p>
            <a:r>
              <a:rPr lang="en-US" dirty="0" smtClean="0"/>
              <a:t>Some inputs are independent</a:t>
            </a:r>
          </a:p>
          <a:p>
            <a:r>
              <a:rPr lang="en-US" dirty="0" smtClean="0"/>
              <a:t>Many inputs are entirely concrete</a:t>
            </a:r>
          </a:p>
          <a:p>
            <a:r>
              <a:rPr lang="en-US" dirty="0" smtClean="0"/>
              <a:t>Small number of messages</a:t>
            </a:r>
          </a:p>
          <a:p>
            <a:r>
              <a:rPr lang="rm-CH" dirty="0" smtClean="0"/>
              <a:t>Concrete values at cost of coverage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6788357" y="1893600"/>
            <a:ext cx="800821" cy="835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m-CH" sz="2200" b="1" dirty="0" smtClean="0">
                <a:solidFill>
                  <a:schemeClr val="tx1"/>
                </a:solidFill>
              </a:rPr>
              <a:t>C1</a:t>
            </a:r>
            <a:endParaRPr lang="rm-CH" sz="2200" b="1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002228" y="1893600"/>
            <a:ext cx="417600" cy="835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m-CH" sz="2200" b="1" dirty="0">
                <a:solidFill>
                  <a:schemeClr val="tx1"/>
                </a:solidFill>
              </a:rPr>
              <a:t>C</a:t>
            </a:r>
            <a:r>
              <a:rPr lang="rm-CH" sz="2200" b="1" dirty="0" smtClean="0">
                <a:solidFill>
                  <a:schemeClr val="tx1"/>
                </a:solidFill>
              </a:rPr>
              <a:t>2</a:t>
            </a:r>
            <a:endParaRPr lang="rm-CH" sz="2200" b="1" dirty="0">
              <a:solidFill>
                <a:schemeClr val="tx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00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 animBg="1"/>
      <p:bldP spid="25" grpId="0" animBg="1"/>
      <p:bldP spid="31" grpId="0" animBg="1"/>
      <p:bldP spid="32" grpId="0" animBg="1"/>
      <p:bldP spid="52" grpId="0" animBg="1"/>
      <p:bldP spid="53" grpId="0" animBg="1"/>
      <p:bldP spid="56" grpId="0"/>
      <p:bldP spid="51" grpId="0" animBg="1"/>
      <p:bldP spid="5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Capturing Behaviors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199"/>
            <a:ext cx="8382000" cy="4525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m-CH" sz="3200" dirty="0" smtClean="0"/>
              <a:t>Externally observable outputs</a:t>
            </a:r>
          </a:p>
          <a:p>
            <a:pPr lvl="1">
              <a:buFont typeface="Arial" pitchFamily="34" charset="0"/>
              <a:buChar char="•"/>
            </a:pPr>
            <a:r>
              <a:rPr lang="rm-CH" dirty="0" smtClean="0"/>
              <a:t>OpenFlow reply messages</a:t>
            </a:r>
          </a:p>
          <a:p>
            <a:pPr lvl="1">
              <a:buFont typeface="Arial" pitchFamily="34" charset="0"/>
              <a:buChar char="•"/>
            </a:pPr>
            <a:r>
              <a:rPr lang="rm-CH" dirty="0" smtClean="0"/>
              <a:t>Data plane packets</a:t>
            </a:r>
          </a:p>
          <a:p>
            <a:pPr lvl="1">
              <a:buFont typeface="Arial" pitchFamily="34" charset="0"/>
              <a:buChar char="•"/>
            </a:pPr>
            <a:r>
              <a:rPr lang="rm-CH" dirty="0" smtClean="0"/>
              <a:t>Normalize harmless nondeterminism </a:t>
            </a:r>
            <a:r>
              <a:rPr lang="rm-CH" sz="2000" dirty="0" smtClean="0"/>
              <a:t>(e.g., Buffer I</a:t>
            </a:r>
            <a:r>
              <a:rPr lang="en-US" sz="2000" dirty="0" smtClean="0"/>
              <a:t>Ds</a:t>
            </a:r>
            <a:r>
              <a:rPr lang="rm-CH" sz="2000" dirty="0" smtClean="0"/>
              <a:t>)</a:t>
            </a:r>
            <a:endParaRPr lang="rm-CH" dirty="0" smtClean="0"/>
          </a:p>
          <a:p>
            <a:pPr marL="0" indent="0">
              <a:buNone/>
            </a:pPr>
            <a:endParaRPr lang="rm-CH" dirty="0"/>
          </a:p>
          <a:p>
            <a:pPr marL="0" indent="0">
              <a:buNone/>
            </a:pPr>
            <a:r>
              <a:rPr lang="rm-CH" sz="3200" dirty="0" smtClean="0"/>
              <a:t>Internal state changes affect successive inputs</a:t>
            </a:r>
            <a:endParaRPr lang="rm-CH" dirty="0"/>
          </a:p>
          <a:p>
            <a:pPr lvl="1">
              <a:buFont typeface="Arial" pitchFamily="34" charset="0"/>
              <a:buChar char="•"/>
            </a:pPr>
            <a:r>
              <a:rPr lang="rm-CH" sz="2700" dirty="0" smtClean="0"/>
              <a:t>Use concrete probe packets</a:t>
            </a:r>
            <a:endParaRPr lang="rm-CH" sz="27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3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606045"/>
            <a:ext cx="3200400" cy="2251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rm-CH" sz="2200" dirty="0" smtClean="0"/>
              <a:t>If ( </a:t>
            </a:r>
            <a:r>
              <a:rPr lang="rm-CH" sz="2200" b="1" dirty="0" smtClean="0"/>
              <a:t>p</a:t>
            </a:r>
            <a:r>
              <a:rPr lang="rm-CH" sz="2200" dirty="0" smtClean="0"/>
              <a:t> == OFPP_CTRL )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send_to_ctrl ( )</a:t>
            </a:r>
            <a:endParaRPr lang="rm-CH" sz="2200" dirty="0"/>
          </a:p>
          <a:p>
            <a:pPr>
              <a:spcBef>
                <a:spcPts val="200"/>
              </a:spcBef>
            </a:pPr>
            <a:r>
              <a:rPr lang="rm-CH" sz="2200" dirty="0" smtClean="0"/>
              <a:t>else if ( </a:t>
            </a:r>
            <a:r>
              <a:rPr lang="rm-CH" sz="2200" b="1" dirty="0" smtClean="0"/>
              <a:t>p</a:t>
            </a:r>
            <a:r>
              <a:rPr lang="rm-CH" sz="2200" dirty="0" smtClean="0"/>
              <a:t> &lt; 25 )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send_to_port( </a:t>
            </a:r>
            <a:r>
              <a:rPr lang="rm-CH" sz="2200" b="1" dirty="0" smtClean="0"/>
              <a:t>p</a:t>
            </a:r>
            <a:r>
              <a:rPr lang="rm-CH" sz="2200" dirty="0" smtClean="0"/>
              <a:t> )</a:t>
            </a:r>
            <a:endParaRPr lang="rm-CH" sz="2200" dirty="0"/>
          </a:p>
          <a:p>
            <a:pPr>
              <a:spcBef>
                <a:spcPts val="200"/>
              </a:spcBef>
            </a:pPr>
            <a:r>
              <a:rPr lang="rm-CH" sz="2200" dirty="0" smtClean="0"/>
              <a:t>else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error( BAD_PORT )</a:t>
            </a:r>
            <a:endParaRPr lang="rm-CH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5486400" y="1606045"/>
            <a:ext cx="320040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rm-CH" sz="2200" dirty="0" smtClean="0"/>
              <a:t>if ( </a:t>
            </a:r>
            <a:r>
              <a:rPr lang="rm-CH" sz="2200" b="1" dirty="0" smtClean="0"/>
              <a:t>p</a:t>
            </a:r>
            <a:r>
              <a:rPr lang="rm-CH" sz="2200" dirty="0" smtClean="0"/>
              <a:t> &lt; 25 )</a:t>
            </a:r>
          </a:p>
          <a:p>
            <a:pPr>
              <a:spcBef>
                <a:spcPts val="200"/>
              </a:spcBef>
            </a:pPr>
            <a:r>
              <a:rPr lang="rm-CH" sz="2200" dirty="0" smtClean="0"/>
              <a:t>        send_to_port( </a:t>
            </a:r>
            <a:r>
              <a:rPr lang="rm-CH" sz="2200" b="1" dirty="0" smtClean="0"/>
              <a:t>p</a:t>
            </a:r>
            <a:r>
              <a:rPr lang="rm-CH" sz="2200" dirty="0" smtClean="0"/>
              <a:t> )</a:t>
            </a:r>
            <a:endParaRPr lang="rm-CH" sz="2200" dirty="0"/>
          </a:p>
          <a:p>
            <a:pPr>
              <a:spcBef>
                <a:spcPts val="200"/>
              </a:spcBef>
            </a:pPr>
            <a:r>
              <a:rPr lang="rm-CH" sz="2200" dirty="0" smtClean="0"/>
              <a:t>else</a:t>
            </a:r>
          </a:p>
          <a:p>
            <a:pPr>
              <a:spcBef>
                <a:spcPts val="200"/>
              </a:spcBef>
            </a:pPr>
            <a:r>
              <a:rPr lang="rm-CH" sz="2200" dirty="0" smtClean="0"/>
              <a:t>        error( BAD_PORT )</a:t>
            </a:r>
            <a:endParaRPr lang="rm-CH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138534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rm-CH" sz="2400" b="1" dirty="0" smtClean="0"/>
              <a:t>Agent 1</a:t>
            </a:r>
            <a:endParaRPr lang="rm-CH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10200" y="1138534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rm-CH" sz="2400" b="1" dirty="0" smtClean="0"/>
              <a:t>Agent 2</a:t>
            </a:r>
            <a:endParaRPr lang="rm-CH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393542" y="5226464"/>
            <a:ext cx="914400" cy="609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FWD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07942" y="5226464"/>
            <a:ext cx="914400" cy="609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ERR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23306" y="5226464"/>
            <a:ext cx="914400" cy="609600"/>
          </a:xfrm>
          <a:prstGeom prst="rect">
            <a:avLst/>
          </a:prstGeom>
          <a:solidFill>
            <a:srgbClr val="FFC000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CTRL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53017" y="5226464"/>
            <a:ext cx="914400" cy="609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ERR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47372" y="4599987"/>
            <a:ext cx="45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m-CH" sz="2000" b="1" dirty="0"/>
              <a:t>p</a:t>
            </a:r>
            <a:r>
              <a:rPr lang="rm-CH" sz="2000" b="1" dirty="0" smtClean="0"/>
              <a:t>:</a:t>
            </a:r>
            <a:endParaRPr lang="rm-CH" sz="2000" b="1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93542" y="4921664"/>
            <a:ext cx="0" cy="1143000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07942" y="4921664"/>
            <a:ext cx="0" cy="1143000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236811" y="4921664"/>
            <a:ext cx="0" cy="1143000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153017" y="4921664"/>
            <a:ext cx="0" cy="1143000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067417" y="4921664"/>
            <a:ext cx="0" cy="1143000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16200000">
            <a:off x="385801" y="4634128"/>
            <a:ext cx="298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1</a:t>
            </a:r>
            <a:endParaRPr lang="rm-CH" sz="2000" dirty="0"/>
          </a:p>
        </p:txBody>
      </p:sp>
      <p:sp>
        <p:nvSpPr>
          <p:cNvPr id="31" name="TextBox 30"/>
          <p:cNvSpPr txBox="1"/>
          <p:nvPr/>
        </p:nvSpPr>
        <p:spPr>
          <a:xfrm rot="16200000">
            <a:off x="893605" y="4634127"/>
            <a:ext cx="459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24</a:t>
            </a:r>
            <a:endParaRPr lang="rm-CH" sz="2000" dirty="0"/>
          </a:p>
        </p:txBody>
      </p:sp>
      <p:sp>
        <p:nvSpPr>
          <p:cNvPr id="32" name="TextBox 31"/>
          <p:cNvSpPr txBox="1"/>
          <p:nvPr/>
        </p:nvSpPr>
        <p:spPr>
          <a:xfrm rot="16200000">
            <a:off x="1221652" y="4628068"/>
            <a:ext cx="572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25</a:t>
            </a:r>
            <a:endParaRPr lang="rm-CH" sz="2000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3409434" y="4484862"/>
            <a:ext cx="925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65535</a:t>
            </a:r>
            <a:endParaRPr lang="rm-CH" sz="2000" dirty="0"/>
          </a:p>
        </p:txBody>
      </p:sp>
      <p:sp>
        <p:nvSpPr>
          <p:cNvPr id="36" name="TextBox 35"/>
          <p:cNvSpPr txBox="1"/>
          <p:nvPr/>
        </p:nvSpPr>
        <p:spPr>
          <a:xfrm rot="18491685">
            <a:off x="1922578" y="4484861"/>
            <a:ext cx="1445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OFPP_CTRL</a:t>
            </a:r>
            <a:endParaRPr lang="rm-CH" sz="2000" dirty="0"/>
          </a:p>
        </p:txBody>
      </p:sp>
      <p:sp>
        <p:nvSpPr>
          <p:cNvPr id="37" name="Rectangle 36"/>
          <p:cNvSpPr/>
          <p:nvPr/>
        </p:nvSpPr>
        <p:spPr>
          <a:xfrm>
            <a:off x="5207977" y="5235725"/>
            <a:ext cx="914400" cy="609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FWD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22376" y="5235725"/>
            <a:ext cx="2759475" cy="609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ERR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67063" y="4609248"/>
            <a:ext cx="45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m-CH" sz="2000" b="1" dirty="0"/>
              <a:t>p</a:t>
            </a:r>
            <a:r>
              <a:rPr lang="rm-CH" sz="2000" b="1" dirty="0" smtClean="0"/>
              <a:t>:</a:t>
            </a:r>
            <a:endParaRPr lang="rm-CH" sz="2000" b="1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5207977" y="4930925"/>
            <a:ext cx="0" cy="1143000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122377" y="4930925"/>
            <a:ext cx="0" cy="1143000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881852" y="4930925"/>
            <a:ext cx="0" cy="1143000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 rot="16200000">
            <a:off x="5200236" y="4643389"/>
            <a:ext cx="298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1</a:t>
            </a:r>
            <a:endParaRPr lang="rm-CH" sz="2000" dirty="0"/>
          </a:p>
        </p:txBody>
      </p:sp>
      <p:sp>
        <p:nvSpPr>
          <p:cNvPr id="48" name="TextBox 47"/>
          <p:cNvSpPr txBox="1"/>
          <p:nvPr/>
        </p:nvSpPr>
        <p:spPr>
          <a:xfrm rot="16200000">
            <a:off x="5708040" y="4643388"/>
            <a:ext cx="459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24</a:t>
            </a:r>
            <a:endParaRPr lang="rm-CH" sz="2000" dirty="0"/>
          </a:p>
        </p:txBody>
      </p:sp>
      <p:sp>
        <p:nvSpPr>
          <p:cNvPr id="49" name="TextBox 48"/>
          <p:cNvSpPr txBox="1"/>
          <p:nvPr/>
        </p:nvSpPr>
        <p:spPr>
          <a:xfrm rot="16200000">
            <a:off x="6036087" y="4637329"/>
            <a:ext cx="572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25</a:t>
            </a:r>
            <a:endParaRPr lang="rm-CH" sz="2000" dirty="0"/>
          </a:p>
        </p:txBody>
      </p:sp>
      <p:sp>
        <p:nvSpPr>
          <p:cNvPr id="51" name="TextBox 50"/>
          <p:cNvSpPr txBox="1"/>
          <p:nvPr/>
        </p:nvSpPr>
        <p:spPr>
          <a:xfrm rot="16200000">
            <a:off x="8223869" y="4494123"/>
            <a:ext cx="925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65535</a:t>
            </a:r>
            <a:endParaRPr lang="rm-CH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96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6" grpId="0" animBg="1"/>
      <p:bldP spid="17" grpId="0"/>
      <p:bldP spid="29" grpId="0"/>
      <p:bldP spid="31" grpId="0"/>
      <p:bldP spid="32" grpId="0"/>
      <p:bldP spid="34" grpId="0"/>
      <p:bldP spid="36" grpId="0"/>
      <p:bldP spid="37" grpId="0" animBg="1"/>
      <p:bldP spid="38" grpId="0" animBg="1"/>
      <p:bldP spid="41" grpId="0"/>
      <p:bldP spid="47" grpId="0"/>
      <p:bldP spid="48" grpId="0"/>
      <p:bldP spid="49" grpId="0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N-version Comparison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606045"/>
            <a:ext cx="3200400" cy="2251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rm-CH" sz="2200" dirty="0" smtClean="0"/>
              <a:t>If ( </a:t>
            </a:r>
            <a:r>
              <a:rPr lang="rm-CH" sz="2200" b="1" dirty="0" smtClean="0"/>
              <a:t>p</a:t>
            </a:r>
            <a:r>
              <a:rPr lang="rm-CH" sz="2200" dirty="0" smtClean="0"/>
              <a:t> == OFPP_CTRL )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send_to_ctrl ( )</a:t>
            </a:r>
            <a:endParaRPr lang="rm-CH" sz="2200" dirty="0"/>
          </a:p>
          <a:p>
            <a:pPr>
              <a:spcBef>
                <a:spcPts val="200"/>
              </a:spcBef>
            </a:pPr>
            <a:r>
              <a:rPr lang="rm-CH" sz="2200" dirty="0" smtClean="0"/>
              <a:t>else if ( </a:t>
            </a:r>
            <a:r>
              <a:rPr lang="rm-CH" sz="2200" b="1" dirty="0" smtClean="0"/>
              <a:t>p</a:t>
            </a:r>
            <a:r>
              <a:rPr lang="rm-CH" sz="2200" dirty="0" smtClean="0"/>
              <a:t> &lt; 25 )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send_to_port( </a:t>
            </a:r>
            <a:r>
              <a:rPr lang="rm-CH" sz="2200" b="1" dirty="0" smtClean="0"/>
              <a:t>p</a:t>
            </a:r>
            <a:r>
              <a:rPr lang="rm-CH" sz="2200" dirty="0" smtClean="0"/>
              <a:t> )</a:t>
            </a:r>
            <a:endParaRPr lang="rm-CH" sz="2200" dirty="0"/>
          </a:p>
          <a:p>
            <a:pPr>
              <a:spcBef>
                <a:spcPts val="200"/>
              </a:spcBef>
            </a:pPr>
            <a:r>
              <a:rPr lang="rm-CH" sz="2200" dirty="0" smtClean="0"/>
              <a:t>else</a:t>
            </a:r>
          </a:p>
          <a:p>
            <a:pPr>
              <a:spcBef>
                <a:spcPts val="200"/>
              </a:spcBef>
            </a:pPr>
            <a:r>
              <a:rPr lang="rm-CH" sz="2200" dirty="0"/>
              <a:t> </a:t>
            </a:r>
            <a:r>
              <a:rPr lang="rm-CH" sz="2200" dirty="0" smtClean="0"/>
              <a:t>       error( BAD_PORT )</a:t>
            </a:r>
            <a:endParaRPr lang="rm-CH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5486400" y="1606045"/>
            <a:ext cx="320040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rm-CH" sz="2200" dirty="0" smtClean="0"/>
              <a:t>if ( </a:t>
            </a:r>
            <a:r>
              <a:rPr lang="rm-CH" sz="2200" b="1" dirty="0" smtClean="0"/>
              <a:t>p</a:t>
            </a:r>
            <a:r>
              <a:rPr lang="rm-CH" sz="2200" dirty="0" smtClean="0"/>
              <a:t> &lt; 25 )</a:t>
            </a:r>
          </a:p>
          <a:p>
            <a:pPr>
              <a:spcBef>
                <a:spcPts val="200"/>
              </a:spcBef>
            </a:pPr>
            <a:r>
              <a:rPr lang="rm-CH" sz="2200" dirty="0" smtClean="0"/>
              <a:t>        send_to_port( </a:t>
            </a:r>
            <a:r>
              <a:rPr lang="rm-CH" sz="2200" b="1" dirty="0" smtClean="0"/>
              <a:t>p</a:t>
            </a:r>
            <a:r>
              <a:rPr lang="rm-CH" sz="2200" dirty="0" smtClean="0"/>
              <a:t> )</a:t>
            </a:r>
            <a:endParaRPr lang="rm-CH" sz="2200" dirty="0"/>
          </a:p>
          <a:p>
            <a:pPr>
              <a:spcBef>
                <a:spcPts val="200"/>
              </a:spcBef>
            </a:pPr>
            <a:r>
              <a:rPr lang="rm-CH" sz="2200" dirty="0" smtClean="0"/>
              <a:t>else</a:t>
            </a:r>
          </a:p>
          <a:p>
            <a:pPr>
              <a:spcBef>
                <a:spcPts val="200"/>
              </a:spcBef>
            </a:pPr>
            <a:r>
              <a:rPr lang="rm-CH" sz="2200" dirty="0" smtClean="0"/>
              <a:t>        error( BAD_PORT )</a:t>
            </a:r>
            <a:endParaRPr lang="rm-CH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138534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rm-CH" sz="2400" b="1" dirty="0" smtClean="0"/>
              <a:t>Agent 1</a:t>
            </a:r>
            <a:endParaRPr lang="rm-CH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10200" y="1138534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rm-CH" sz="2400" b="1" dirty="0" smtClean="0"/>
              <a:t>Agent 2</a:t>
            </a:r>
            <a:endParaRPr lang="rm-CH" sz="2400" b="1" dirty="0"/>
          </a:p>
        </p:txBody>
      </p:sp>
      <p:grpSp>
        <p:nvGrpSpPr>
          <p:cNvPr id="54" name="Group 53"/>
          <p:cNvGrpSpPr/>
          <p:nvPr/>
        </p:nvGrpSpPr>
        <p:grpSpPr>
          <a:xfrm>
            <a:off x="-47372" y="3962223"/>
            <a:ext cx="4119795" cy="2102441"/>
            <a:chOff x="-47372" y="3962223"/>
            <a:chExt cx="4119795" cy="2102441"/>
          </a:xfrm>
        </p:grpSpPr>
        <p:sp>
          <p:nvSpPr>
            <p:cNvPr id="10" name="Rectangle 9"/>
            <p:cNvSpPr/>
            <p:nvPr/>
          </p:nvSpPr>
          <p:spPr>
            <a:xfrm>
              <a:off x="393542" y="5226464"/>
              <a:ext cx="9144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FWD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307942" y="5226464"/>
              <a:ext cx="914400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ERR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223306" y="5226464"/>
              <a:ext cx="914400" cy="609600"/>
            </a:xfrm>
            <a:prstGeom prst="rect">
              <a:avLst/>
            </a:prstGeom>
            <a:solidFill>
              <a:srgbClr val="FFC000"/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CTRL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153017" y="5226464"/>
              <a:ext cx="914400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ERR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-47372" y="4599987"/>
              <a:ext cx="4544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m-CH" sz="2000" b="1" dirty="0"/>
                <a:t>p</a:t>
              </a:r>
              <a:r>
                <a:rPr lang="rm-CH" sz="2000" b="1" dirty="0" smtClean="0"/>
                <a:t>:</a:t>
              </a:r>
              <a:endParaRPr lang="rm-CH" sz="2000" b="1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393542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307942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236811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153017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4067417" y="4921664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 rot="16200000">
              <a:off x="385801" y="4634128"/>
              <a:ext cx="2985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1</a:t>
              </a:r>
              <a:endParaRPr lang="rm-CH" sz="2000" dirty="0"/>
            </a:p>
          </p:txBody>
        </p:sp>
        <p:sp>
          <p:nvSpPr>
            <p:cNvPr id="31" name="TextBox 30"/>
            <p:cNvSpPr txBox="1"/>
            <p:nvPr/>
          </p:nvSpPr>
          <p:spPr>
            <a:xfrm rot="16200000">
              <a:off x="893605" y="4634127"/>
              <a:ext cx="4594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24</a:t>
              </a:r>
              <a:endParaRPr lang="rm-CH" sz="2000" dirty="0"/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1221652" y="4628068"/>
              <a:ext cx="5726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25</a:t>
              </a:r>
              <a:endParaRPr lang="rm-CH" sz="2000" dirty="0"/>
            </a:p>
          </p:txBody>
        </p:sp>
        <p:sp>
          <p:nvSpPr>
            <p:cNvPr id="34" name="TextBox 33"/>
            <p:cNvSpPr txBox="1"/>
            <p:nvPr/>
          </p:nvSpPr>
          <p:spPr>
            <a:xfrm rot="16200000">
              <a:off x="3409434" y="4484862"/>
              <a:ext cx="9258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65535</a:t>
              </a:r>
              <a:endParaRPr lang="rm-CH" sz="2000" dirty="0"/>
            </a:p>
          </p:txBody>
        </p:sp>
        <p:sp>
          <p:nvSpPr>
            <p:cNvPr id="36" name="TextBox 35"/>
            <p:cNvSpPr txBox="1"/>
            <p:nvPr/>
          </p:nvSpPr>
          <p:spPr>
            <a:xfrm rot="18491685">
              <a:off x="1922578" y="4484861"/>
              <a:ext cx="14453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m-CH" sz="2000" dirty="0" smtClean="0"/>
                <a:t>OFPP_CTRL</a:t>
              </a:r>
              <a:endParaRPr lang="rm-CH" sz="2000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767063" y="4609248"/>
            <a:ext cx="45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m-CH" sz="2000" b="1" dirty="0"/>
              <a:t>p</a:t>
            </a:r>
            <a:r>
              <a:rPr lang="rm-CH" sz="2000" b="1" dirty="0" smtClean="0"/>
              <a:t>:</a:t>
            </a:r>
            <a:endParaRPr lang="rm-CH" sz="2000" b="1" dirty="0"/>
          </a:p>
        </p:txBody>
      </p:sp>
      <p:grpSp>
        <p:nvGrpSpPr>
          <p:cNvPr id="56" name="Group 55"/>
          <p:cNvGrpSpPr/>
          <p:nvPr/>
        </p:nvGrpSpPr>
        <p:grpSpPr>
          <a:xfrm>
            <a:off x="5207977" y="4930925"/>
            <a:ext cx="3673875" cy="1143000"/>
            <a:chOff x="5207977" y="4930925"/>
            <a:chExt cx="3673875" cy="1143000"/>
          </a:xfrm>
        </p:grpSpPr>
        <p:sp>
          <p:nvSpPr>
            <p:cNvPr id="37" name="Rectangle 36"/>
            <p:cNvSpPr/>
            <p:nvPr/>
          </p:nvSpPr>
          <p:spPr>
            <a:xfrm>
              <a:off x="5207977" y="5235725"/>
              <a:ext cx="914400" cy="6096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FWD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122376" y="5235725"/>
              <a:ext cx="2759475" cy="609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m-CH" sz="2400" b="1" dirty="0" smtClean="0">
                  <a:solidFill>
                    <a:schemeClr val="tx1"/>
                  </a:solidFill>
                </a:rPr>
                <a:t>ERR</a:t>
              </a:r>
              <a:endParaRPr lang="rm-CH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5207977" y="4930925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6122377" y="4930925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8881852" y="4930925"/>
              <a:ext cx="0" cy="1143000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/>
        </p:nvSpPr>
        <p:spPr>
          <a:xfrm rot="16200000">
            <a:off x="5200236" y="4643389"/>
            <a:ext cx="298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1</a:t>
            </a:r>
            <a:endParaRPr lang="rm-CH" sz="2000" dirty="0"/>
          </a:p>
        </p:txBody>
      </p:sp>
      <p:sp>
        <p:nvSpPr>
          <p:cNvPr id="48" name="TextBox 47"/>
          <p:cNvSpPr txBox="1"/>
          <p:nvPr/>
        </p:nvSpPr>
        <p:spPr>
          <a:xfrm rot="16200000">
            <a:off x="5708040" y="4643388"/>
            <a:ext cx="459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24</a:t>
            </a:r>
            <a:endParaRPr lang="rm-CH" sz="2000" dirty="0"/>
          </a:p>
        </p:txBody>
      </p:sp>
      <p:sp>
        <p:nvSpPr>
          <p:cNvPr id="49" name="TextBox 48"/>
          <p:cNvSpPr txBox="1"/>
          <p:nvPr/>
        </p:nvSpPr>
        <p:spPr>
          <a:xfrm rot="16200000">
            <a:off x="6036087" y="4637329"/>
            <a:ext cx="572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25</a:t>
            </a:r>
            <a:endParaRPr lang="rm-CH" sz="2000" dirty="0"/>
          </a:p>
        </p:txBody>
      </p:sp>
      <p:sp>
        <p:nvSpPr>
          <p:cNvPr id="51" name="TextBox 50"/>
          <p:cNvSpPr txBox="1"/>
          <p:nvPr/>
        </p:nvSpPr>
        <p:spPr>
          <a:xfrm rot="16200000">
            <a:off x="8223869" y="4494123"/>
            <a:ext cx="925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65535</a:t>
            </a:r>
            <a:endParaRPr lang="rm-CH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4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7567E-6 L 4.72222E-6 -0.21531 C 4.72222E-6 -0.31198 0.0677 -0.43062 0.12326 -0.43062 L 0.2467 -0.43062 " pathEditMode="relative" rAng="0" ptsTypes="FfFF">
                                      <p:cBhvr>
                                        <p:cTn id="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26" y="-215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7" presetClass="path" presetSubtype="0" accel="25000" decel="2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61795E-6 L 3.88889E-6 -0.13436 C 3.88889E-6 -0.19519 -0.07709 -0.26873 -0.13941 -0.26873 L -0.27882 -0.26873 " pathEditMode="relative" rAng="0" ptsTypes="FfFF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41" y="-134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41" grpId="0"/>
      <p:bldP spid="47" grpId="0"/>
      <p:bldP spid="48" grpId="0"/>
      <p:bldP spid="49" grpId="0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First: my view on SDN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</a:t>
            </a:fld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914400" y="2133600"/>
            <a:ext cx="0" cy="3810000"/>
          </a:xfrm>
          <a:prstGeom prst="straightConnector1">
            <a:avLst/>
          </a:prstGeom>
          <a:ln w="38100" cmpd="sng">
            <a:solidFill>
              <a:schemeClr val="tx1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914400" y="5943600"/>
            <a:ext cx="7696200" cy="0"/>
          </a:xfrm>
          <a:prstGeom prst="straightConnector1">
            <a:avLst/>
          </a:prstGeom>
          <a:ln w="38100" cmpd="sng">
            <a:solidFill>
              <a:schemeClr val="tx1"/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loud 9"/>
          <p:cNvSpPr/>
          <p:nvPr/>
        </p:nvSpPr>
        <p:spPr>
          <a:xfrm>
            <a:off x="1524000" y="2819400"/>
            <a:ext cx="2438400" cy="1143000"/>
          </a:xfrm>
          <a:prstGeom prst="cloud">
            <a:avLst/>
          </a:prstGeom>
          <a:ln w="38100" cmpd="sng"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Today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906475" y="5943600"/>
            <a:ext cx="181792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Reliability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551146" y="3639854"/>
            <a:ext cx="23463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Performance</a:t>
            </a:r>
            <a:endParaRPr lang="en-US" sz="3200" dirty="0"/>
          </a:p>
        </p:txBody>
      </p:sp>
      <p:sp>
        <p:nvSpPr>
          <p:cNvPr id="14" name="Striped Right Arrow 13"/>
          <p:cNvSpPr/>
          <p:nvPr/>
        </p:nvSpPr>
        <p:spPr>
          <a:xfrm>
            <a:off x="4114800" y="2971800"/>
            <a:ext cx="1752600" cy="685800"/>
          </a:xfrm>
          <a:prstGeom prst="striped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514600" y="1143000"/>
            <a:ext cx="5029200" cy="1328023"/>
          </a:xfrm>
          <a:prstGeom prst="wedgeRoundRectCallout">
            <a:avLst>
              <a:gd name="adj1" fmla="val -589"/>
              <a:gd name="adj2" fmla="val 9713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n-US" dirty="0" smtClean="0"/>
              <a:t>SDN</a:t>
            </a:r>
            <a:r>
              <a:rPr lang="en-US" dirty="0"/>
              <a:t>: </a:t>
            </a:r>
            <a:r>
              <a:rPr lang="en-US" dirty="0" smtClean="0"/>
              <a:t>A role for software </a:t>
            </a:r>
            <a:r>
              <a:rPr lang="en-US" dirty="0"/>
              <a:t>engineering</a:t>
            </a:r>
          </a:p>
          <a:p>
            <a:pPr marL="684000"/>
            <a:r>
              <a:rPr lang="en-US" dirty="0" smtClean="0"/>
              <a:t> and formal methods</a:t>
            </a:r>
            <a:br>
              <a:rPr lang="en-US" dirty="0" smtClean="0"/>
            </a:br>
            <a:r>
              <a:rPr lang="en-US" dirty="0" smtClean="0"/>
              <a:t>to improve reliability</a:t>
            </a:r>
            <a:endParaRPr lang="en-US" dirty="0"/>
          </a:p>
        </p:txBody>
      </p:sp>
      <p:sp>
        <p:nvSpPr>
          <p:cNvPr id="18" name="Cloud 17"/>
          <p:cNvSpPr/>
          <p:nvPr/>
        </p:nvSpPr>
        <p:spPr>
          <a:xfrm>
            <a:off x="1524000" y="2819400"/>
            <a:ext cx="2438400" cy="1143000"/>
          </a:xfrm>
          <a:prstGeom prst="cloud">
            <a:avLst/>
          </a:prstGeom>
          <a:ln w="38100" cmpd="sng"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Evolved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3276600" y="4463177"/>
            <a:ext cx="5257800" cy="1328023"/>
          </a:xfrm>
          <a:prstGeom prst="wedgeRoundRectCallout">
            <a:avLst>
              <a:gd name="adj1" fmla="val 22555"/>
              <a:gd name="adj2" fmla="val -8167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Simple to </a:t>
            </a:r>
            <a:r>
              <a:rPr lang="en-US" dirty="0" smtClean="0"/>
              <a:t>manage and program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Less </a:t>
            </a:r>
            <a:r>
              <a:rPr lang="en-US" dirty="0" smtClean="0"/>
              <a:t>complexity</a:t>
            </a:r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Deterministic and verifiable behavior</a:t>
            </a:r>
            <a:endParaRPr lang="en-US" dirty="0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21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3051E-6 -1.31853E-6 L 0.49982 -0.0055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9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1581638" y="5124271"/>
            <a:ext cx="59807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Is there an input subspace that</a:t>
            </a:r>
            <a:br>
              <a:rPr lang="en-US" sz="3600" dirty="0" smtClean="0"/>
            </a:br>
            <a:r>
              <a:rPr lang="en-US" sz="3600" dirty="0" smtClean="0"/>
              <a:t>causes two distinct behaviors?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N-version </a:t>
            </a:r>
            <a:r>
              <a:rPr lang="en-US" dirty="0" smtClean="0"/>
              <a:t>Comparison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71403" y="2279618"/>
            <a:ext cx="914400" cy="609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FWD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5803" y="2279618"/>
            <a:ext cx="914400" cy="609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ERR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01167" y="2279618"/>
            <a:ext cx="914400" cy="609600"/>
          </a:xfrm>
          <a:prstGeom prst="rect">
            <a:avLst/>
          </a:prstGeom>
          <a:solidFill>
            <a:srgbClr val="FFC000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CTRL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30878" y="2279618"/>
            <a:ext cx="914400" cy="609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ERR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0489" y="1653141"/>
            <a:ext cx="45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m-CH" sz="2000" b="1" dirty="0"/>
              <a:t>p</a:t>
            </a:r>
            <a:r>
              <a:rPr lang="rm-CH" sz="2000" b="1" dirty="0" smtClean="0"/>
              <a:t>:</a:t>
            </a:r>
            <a:endParaRPr lang="rm-CH" sz="2000" b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671403" y="1974818"/>
            <a:ext cx="0" cy="2438326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585803" y="1974818"/>
            <a:ext cx="0" cy="2438326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14672" y="1974818"/>
            <a:ext cx="0" cy="2438326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430878" y="1974818"/>
            <a:ext cx="0" cy="2438326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338104" y="1974818"/>
            <a:ext cx="7174" cy="2438326"/>
          </a:xfrm>
          <a:prstGeom prst="line">
            <a:avLst/>
          </a:prstGeom>
          <a:ln w="38100" cmpd="sng">
            <a:solidFill>
              <a:schemeClr val="tx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6200000">
            <a:off x="2663662" y="1687282"/>
            <a:ext cx="298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1</a:t>
            </a:r>
            <a:endParaRPr lang="rm-CH" sz="2000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3171466" y="1687281"/>
            <a:ext cx="459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24</a:t>
            </a:r>
            <a:endParaRPr lang="rm-CH" sz="2000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3499513" y="1681222"/>
            <a:ext cx="572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25</a:t>
            </a:r>
            <a:endParaRPr lang="rm-CH" sz="2000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5687295" y="1538016"/>
            <a:ext cx="925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65535</a:t>
            </a:r>
            <a:endParaRPr lang="rm-CH" sz="2000" dirty="0"/>
          </a:p>
        </p:txBody>
      </p:sp>
      <p:sp>
        <p:nvSpPr>
          <p:cNvPr id="22" name="TextBox 21"/>
          <p:cNvSpPr txBox="1"/>
          <p:nvPr/>
        </p:nvSpPr>
        <p:spPr>
          <a:xfrm rot="18491685">
            <a:off x="4200439" y="1538015"/>
            <a:ext cx="1445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m-CH" sz="2000" dirty="0" smtClean="0"/>
              <a:t>OFPP_CTRL</a:t>
            </a:r>
            <a:endParaRPr lang="rm-CH" sz="2000" dirty="0"/>
          </a:p>
        </p:txBody>
      </p:sp>
      <p:sp>
        <p:nvSpPr>
          <p:cNvPr id="23" name="Rectangle 22"/>
          <p:cNvSpPr/>
          <p:nvPr/>
        </p:nvSpPr>
        <p:spPr>
          <a:xfrm>
            <a:off x="2671200" y="3422544"/>
            <a:ext cx="914400" cy="609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FWD</a:t>
            </a:r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578629" y="3422544"/>
            <a:ext cx="2759475" cy="609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ERR</a:t>
            </a:r>
            <a:endParaRPr lang="rm-CH" sz="2400" b="1" dirty="0">
              <a:solidFill>
                <a:schemeClr val="tx1"/>
              </a:solidFill>
            </a:endParaRPr>
          </a:p>
        </p:txBody>
      </p:sp>
      <p:pic>
        <p:nvPicPr>
          <p:cNvPr id="27" name="Picture 26" descr="green-check-m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867" y="2769034"/>
            <a:ext cx="849894" cy="849894"/>
          </a:xfrm>
          <a:prstGeom prst="rect">
            <a:avLst/>
          </a:prstGeom>
        </p:spPr>
      </p:pic>
      <p:pic>
        <p:nvPicPr>
          <p:cNvPr id="28" name="Picture 27" descr="red-cross2-m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996" y="4443527"/>
            <a:ext cx="838200" cy="8382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592000" y="2199600"/>
            <a:ext cx="1053884" cy="768382"/>
          </a:xfrm>
          <a:prstGeom prst="roundRect">
            <a:avLst/>
          </a:prstGeom>
          <a:noFill/>
          <a:ln w="1016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2591859" y="3343153"/>
            <a:ext cx="1053884" cy="768382"/>
          </a:xfrm>
          <a:prstGeom prst="roundRect">
            <a:avLst/>
          </a:prstGeom>
          <a:noFill/>
          <a:ln w="1016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3516061" y="2201005"/>
            <a:ext cx="1053884" cy="768382"/>
          </a:xfrm>
          <a:prstGeom prst="roundRect">
            <a:avLst/>
          </a:prstGeom>
          <a:noFill/>
          <a:ln w="1016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361136" y="2199600"/>
            <a:ext cx="1053884" cy="768382"/>
          </a:xfrm>
          <a:prstGeom prst="roundRect">
            <a:avLst/>
          </a:prstGeom>
          <a:noFill/>
          <a:ln w="1016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4454154" y="2199600"/>
            <a:ext cx="1053884" cy="768382"/>
          </a:xfrm>
          <a:prstGeom prst="roundRect">
            <a:avLst/>
          </a:prstGeom>
          <a:noFill/>
          <a:ln w="1016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491106" y="3343153"/>
            <a:ext cx="2923913" cy="768382"/>
          </a:xfrm>
          <a:prstGeom prst="roundRect">
            <a:avLst/>
          </a:prstGeom>
          <a:noFill/>
          <a:ln w="1016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290050" y="5105400"/>
            <a:ext cx="8563900" cy="1239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/>
            </a:solidFill>
          </a:ln>
        </p:spPr>
        <p:txBody>
          <a:bodyPr wrap="none" lIns="900000" rtlCol="0" anchor="ctr">
            <a:noAutofit/>
          </a:bodyPr>
          <a:lstStyle/>
          <a:p>
            <a:pPr algn="ctr"/>
            <a:r>
              <a:rPr lang="en-GB" sz="3600" dirty="0" smtClean="0"/>
              <a:t>No false positives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57200" y="22860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rm-CH" sz="2400" b="1" dirty="0" smtClean="0"/>
              <a:t>Agent 1</a:t>
            </a:r>
            <a:endParaRPr lang="rm-CH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57200" y="34290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rm-CH" sz="2400" b="1" dirty="0" smtClean="0"/>
              <a:t>Agent 2</a:t>
            </a:r>
            <a:endParaRPr lang="rm-CH" sz="2400" b="1" dirty="0"/>
          </a:p>
        </p:txBody>
      </p:sp>
    </p:spTree>
    <p:extLst>
      <p:ext uri="{BB962C8B-B14F-4D97-AF65-F5344CB8AC3E}">
        <p14:creationId xmlns:p14="http://schemas.microsoft.com/office/powerpoint/2010/main" val="4036514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9" grpId="0" animBg="1"/>
      <p:bldP spid="23" grpId="0" animBg="1"/>
      <p:bldP spid="23" grpId="1" animBg="1"/>
      <p:bldP spid="24" grpId="0" animBg="1"/>
      <p:bldP spid="24" grpId="1" animBg="1"/>
      <p:bldP spid="3" grpId="0" animBg="1"/>
      <p:bldP spid="3" grpId="1" animBg="1"/>
      <p:bldP spid="26" grpId="0" animBg="1"/>
      <p:bldP spid="26" grpId="1" animBg="1"/>
      <p:bldP spid="26" grpId="2" animBg="1"/>
      <p:bldP spid="26" grpId="3" animBg="1"/>
      <p:bldP spid="29" grpId="0" animBg="1"/>
      <p:bldP spid="29" grpId="1" animBg="1"/>
      <p:bldP spid="30" grpId="0" animBg="1"/>
      <p:bldP spid="30" grpId="1" animBg="1"/>
      <p:bldP spid="31" grpId="0" animBg="1"/>
      <p:bldP spid="32" grpId="0" animBg="1"/>
      <p:bldP spid="32" grpId="1" animBg="1"/>
      <p:bldP spid="32" grpId="2" animBg="1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199"/>
            <a:ext cx="8382000" cy="4525962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Short sequences of inputs</a:t>
            </a:r>
          </a:p>
          <a:p>
            <a:pPr lvl="1">
              <a:buFont typeface="Arial" pitchFamily="34" charset="0"/>
              <a:buChar char="•"/>
            </a:pPr>
            <a:r>
              <a:rPr lang="en-US" sz="3100" dirty="0" smtClean="0"/>
              <a:t>Unable to find problems with a complex state</a:t>
            </a:r>
          </a:p>
          <a:p>
            <a:pPr>
              <a:spcBef>
                <a:spcPts val="864"/>
              </a:spcBef>
            </a:pPr>
            <a:endParaRPr lang="en-US" sz="3600" dirty="0" smtClean="0"/>
          </a:p>
          <a:p>
            <a:pPr>
              <a:spcBef>
                <a:spcPts val="864"/>
              </a:spcBef>
            </a:pPr>
            <a:r>
              <a:rPr lang="en-US" sz="3600" dirty="0" smtClean="0"/>
              <a:t>Is an inconsistency harmless?</a:t>
            </a:r>
          </a:p>
          <a:p>
            <a:pPr lvl="1">
              <a:spcBef>
                <a:spcPts val="864"/>
              </a:spcBef>
              <a:buFont typeface="Arial" pitchFamily="34" charset="0"/>
              <a:buChar char="•"/>
            </a:pPr>
            <a:r>
              <a:rPr lang="en-US" sz="3100" dirty="0" smtClean="0"/>
              <a:t>Can it affect the controller?</a:t>
            </a:r>
            <a:endParaRPr lang="en-US" sz="3600" dirty="0" smtClean="0"/>
          </a:p>
          <a:p>
            <a:pPr marL="342798" lvl="1" indent="-342798">
              <a:spcBef>
                <a:spcPts val="864"/>
              </a:spcBef>
              <a:buFont typeface="Arial" pitchFamily="34" charset="0"/>
              <a:buChar char="•"/>
            </a:pPr>
            <a:endParaRPr lang="en-US" sz="3600" dirty="0" smtClean="0"/>
          </a:p>
          <a:p>
            <a:pPr marL="342798" lvl="1" indent="-342798">
              <a:spcBef>
                <a:spcPts val="864"/>
              </a:spcBef>
              <a:buFont typeface="Arial" pitchFamily="34" charset="0"/>
              <a:buChar char="•"/>
            </a:pPr>
            <a:r>
              <a:rPr lang="en-US" sz="3600" dirty="0" smtClean="0"/>
              <a:t>How to test all initial configurations?</a:t>
            </a:r>
          </a:p>
          <a:p>
            <a:pPr marL="742726" lvl="2" indent="-342798">
              <a:spcBef>
                <a:spcPts val="864"/>
              </a:spcBef>
            </a:pPr>
            <a:r>
              <a:rPr lang="en-US" sz="3200" dirty="0" smtClean="0"/>
              <a:t>Agent’s behavior depends on initial </a:t>
            </a:r>
            <a:r>
              <a:rPr lang="en-US" sz="3200" dirty="0" err="1" smtClean="0"/>
              <a:t>config</a:t>
            </a:r>
            <a:endParaRPr lang="en-US" sz="32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21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4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&amp; Evaluation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SOFT prototype built on top of Cloud9/Klee</a:t>
            </a:r>
          </a:p>
          <a:p>
            <a:endParaRPr lang="en-US" dirty="0" smtClean="0"/>
          </a:p>
          <a:p>
            <a:r>
              <a:rPr lang="en-US" dirty="0" smtClean="0"/>
              <a:t>Compared</a:t>
            </a:r>
            <a:endParaRPr lang="en-US" dirty="0"/>
          </a:p>
          <a:p>
            <a:pPr lvl="1">
              <a:buFont typeface="Arial" pitchFamily="34" charset="0"/>
              <a:buChar char="•"/>
            </a:pPr>
            <a:r>
              <a:rPr lang="en-US" dirty="0"/>
              <a:t>OpenFlow 1.0 Reference Switch </a:t>
            </a:r>
            <a:r>
              <a:rPr lang="en-US" dirty="0" smtClean="0"/>
              <a:t>(55k </a:t>
            </a:r>
            <a:r>
              <a:rPr lang="en-US" dirty="0" err="1" smtClean="0"/>
              <a:t>LoC</a:t>
            </a:r>
            <a:r>
              <a:rPr lang="en-US" dirty="0"/>
              <a:t>)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Open </a:t>
            </a:r>
            <a:r>
              <a:rPr lang="en-US" dirty="0" err="1" smtClean="0"/>
              <a:t>VSwitch</a:t>
            </a:r>
            <a:r>
              <a:rPr lang="en-US" dirty="0" smtClean="0"/>
              <a:t> </a:t>
            </a:r>
            <a:r>
              <a:rPr lang="en-US" dirty="0"/>
              <a:t>1.0.0	</a:t>
            </a:r>
            <a:r>
              <a:rPr lang="en-US" dirty="0" smtClean="0"/>
              <a:t>(80k </a:t>
            </a:r>
            <a:r>
              <a:rPr lang="en-US" dirty="0" err="1"/>
              <a:t>LoC</a:t>
            </a:r>
            <a:r>
              <a:rPr lang="en-US" dirty="0" smtClean="0"/>
              <a:t>)</a:t>
            </a:r>
            <a:endParaRPr lang="en-US" dirty="0"/>
          </a:p>
          <a:p>
            <a:pPr lvl="1">
              <a:buFont typeface="Arial" pitchFamily="34" charset="0"/>
              <a:buChar char="•"/>
            </a:pPr>
            <a:endParaRPr lang="en-US" dirty="0"/>
          </a:p>
          <a:p>
            <a:r>
              <a:rPr lang="en-US" dirty="0"/>
              <a:t>Input Sequences containing 1 - 4 </a:t>
            </a:r>
            <a:r>
              <a:rPr lang="en-US" dirty="0" smtClean="0"/>
              <a:t>messages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22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9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SOFT Work?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m-CH" dirty="0"/>
              <a:t>Found 7 classes of </a:t>
            </a:r>
            <a:r>
              <a:rPr lang="rm-CH" dirty="0" smtClean="0"/>
              <a:t>inconsistencies</a:t>
            </a:r>
          </a:p>
          <a:p>
            <a:pPr marL="0" indent="0">
              <a:buNone/>
            </a:pPr>
            <a:endParaRPr lang="rm-CH" dirty="0"/>
          </a:p>
          <a:p>
            <a:pPr marL="0" indent="0">
              <a:buNone/>
            </a:pPr>
            <a:r>
              <a:rPr lang="rm-CH" dirty="0" smtClean="0"/>
              <a:t>Mostly related to message validation </a:t>
            </a:r>
          </a:p>
          <a:p>
            <a:pPr marL="0" indent="0">
              <a:buNone/>
            </a:pPr>
            <a:endParaRPr lang="rm-CH" dirty="0"/>
          </a:p>
          <a:p>
            <a:pPr marL="0" indent="0">
              <a:buNone/>
            </a:pPr>
            <a:r>
              <a:rPr lang="rm-CH" dirty="0" smtClean="0"/>
              <a:t>Result of underspecification</a:t>
            </a:r>
          </a:p>
          <a:p>
            <a:pPr lvl="1">
              <a:buFont typeface="Arial" pitchFamily="34" charset="0"/>
              <a:buChar char="•"/>
            </a:pPr>
            <a:r>
              <a:rPr lang="rm-CH" dirty="0" smtClean="0"/>
              <a:t>No expected behavior in the specification</a:t>
            </a:r>
          </a:p>
          <a:p>
            <a:pPr lvl="1">
              <a:buFont typeface="Arial" pitchFamily="34" charset="0"/>
              <a:buChar char="•"/>
            </a:pPr>
            <a:r>
              <a:rPr lang="rm-CH" dirty="0" smtClean="0"/>
              <a:t>Inconsistent interpretation of the specification</a:t>
            </a:r>
          </a:p>
          <a:p>
            <a:pPr lvl="1">
              <a:buFont typeface="Wingdings" pitchFamily="2" charset="2"/>
              <a:buChar char="Ø"/>
            </a:pPr>
            <a:endParaRPr lang="rm-CH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199"/>
            <a:ext cx="8458200" cy="4525962"/>
          </a:xfrm>
          <a:prstGeom prst="rect">
            <a:avLst/>
          </a:prstGeom>
        </p:spPr>
        <p:txBody>
          <a:bodyPr/>
          <a:lstStyle>
            <a:lvl1pPr marL="342798" indent="-342798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31" indent="-285668" algn="l" defTabSz="9141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9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6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9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52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8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81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44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30" indent="0">
              <a:buNone/>
            </a:pPr>
            <a:endParaRPr lang="en-US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8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Inconsistency - Example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24</a:t>
            </a:fld>
            <a:endParaRPr lang="en-US" dirty="0"/>
          </a:p>
        </p:txBody>
      </p:sp>
      <p:sp>
        <p:nvSpPr>
          <p:cNvPr id="10" name="Vertical Scroll 9"/>
          <p:cNvSpPr/>
          <p:nvPr/>
        </p:nvSpPr>
        <p:spPr>
          <a:xfrm>
            <a:off x="819873" y="1219200"/>
            <a:ext cx="7391400" cy="1828800"/>
          </a:xfrm>
          <a:prstGeom prst="vertic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30" indent="0" algn="ctr">
              <a:buNone/>
            </a:pPr>
            <a:r>
              <a:rPr lang="rm-CH" sz="3200" b="1" dirty="0">
                <a:solidFill>
                  <a:schemeClr val="tx1"/>
                </a:solidFill>
              </a:rPr>
              <a:t>FlowMod </a:t>
            </a:r>
            <a:r>
              <a:rPr lang="rm-CH" sz="3200" b="1" dirty="0" smtClean="0">
                <a:solidFill>
                  <a:schemeClr val="tx1"/>
                </a:solidFill>
              </a:rPr>
              <a:t>message</a:t>
            </a:r>
          </a:p>
          <a:p>
            <a:pPr marL="571480" indent="-514350">
              <a:buFont typeface="+mj-lt"/>
              <a:buAutoNum type="arabicPeriod"/>
            </a:pPr>
            <a:r>
              <a:rPr lang="rm-CH" sz="2800" dirty="0" smtClean="0">
                <a:solidFill>
                  <a:schemeClr val="tx1"/>
                </a:solidFill>
              </a:rPr>
              <a:t>Modify </a:t>
            </a:r>
            <a:r>
              <a:rPr lang="rm-CH" sz="2800" dirty="0">
                <a:solidFill>
                  <a:schemeClr val="tx1"/>
                </a:solidFill>
              </a:rPr>
              <a:t>VLAN to value greater than </a:t>
            </a:r>
            <a:r>
              <a:rPr lang="rm-CH" sz="2800" dirty="0" smtClean="0">
                <a:solidFill>
                  <a:schemeClr val="tx1"/>
                </a:solidFill>
              </a:rPr>
              <a:t>2</a:t>
            </a:r>
            <a:r>
              <a:rPr lang="rm-CH" sz="2800" baseline="30000" dirty="0" smtClean="0">
                <a:solidFill>
                  <a:schemeClr val="tx1"/>
                </a:solidFill>
              </a:rPr>
              <a:t>12</a:t>
            </a:r>
          </a:p>
          <a:p>
            <a:pPr marL="571480" indent="-514350">
              <a:buFont typeface="+mj-lt"/>
              <a:buAutoNum type="arabicPeriod"/>
            </a:pPr>
            <a:r>
              <a:rPr lang="rm-CH" sz="2800" dirty="0" smtClean="0">
                <a:solidFill>
                  <a:schemeClr val="tx1"/>
                </a:solidFill>
              </a:rPr>
              <a:t>Forward </a:t>
            </a:r>
            <a:r>
              <a:rPr lang="rm-CH" sz="2800" dirty="0">
                <a:solidFill>
                  <a:schemeClr val="tx1"/>
                </a:solidFill>
              </a:rPr>
              <a:t>packet</a:t>
            </a:r>
          </a:p>
          <a:p>
            <a:pPr algn="ctr"/>
            <a:endParaRPr lang="rm-CH" dirty="0"/>
          </a:p>
        </p:txBody>
      </p:sp>
      <p:sp>
        <p:nvSpPr>
          <p:cNvPr id="11" name="Rectangle 10"/>
          <p:cNvSpPr/>
          <p:nvPr/>
        </p:nvSpPr>
        <p:spPr>
          <a:xfrm>
            <a:off x="381000" y="3810000"/>
            <a:ext cx="3962400" cy="2209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m-CH" sz="2400" b="1" dirty="0">
                <a:solidFill>
                  <a:schemeClr val="tx1"/>
                </a:solidFill>
              </a:rPr>
              <a:t>Reference </a:t>
            </a:r>
            <a:r>
              <a:rPr lang="rm-CH" sz="2400" b="1" dirty="0" smtClean="0">
                <a:solidFill>
                  <a:schemeClr val="tx1"/>
                </a:solidFill>
              </a:rPr>
              <a:t>Implementation</a:t>
            </a:r>
          </a:p>
          <a:p>
            <a:pPr algn="ctr"/>
            <a:endParaRPr lang="rm-CH" sz="2400" b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m-CH" sz="2400" dirty="0">
                <a:solidFill>
                  <a:schemeClr val="tx1"/>
                </a:solidFill>
              </a:rPr>
              <a:t>Trim VLAN value to 12 bits</a:t>
            </a:r>
          </a:p>
          <a:p>
            <a:pPr marL="342900" indent="-342900">
              <a:buFont typeface="+mj-lt"/>
              <a:buAutoNum type="arabicPeriod"/>
            </a:pPr>
            <a:r>
              <a:rPr lang="rm-CH" sz="2400" dirty="0">
                <a:solidFill>
                  <a:schemeClr val="tx1"/>
                </a:solidFill>
              </a:rPr>
              <a:t>Install the rule</a:t>
            </a:r>
          </a:p>
          <a:p>
            <a:pPr algn="ctr"/>
            <a:endParaRPr lang="rm-CH" sz="2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35123" y="3810000"/>
            <a:ext cx="3962400" cy="2216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m-CH" sz="2400" b="1" dirty="0" smtClean="0">
                <a:solidFill>
                  <a:schemeClr val="tx1"/>
                </a:solidFill>
              </a:rPr>
              <a:t>Open VSwitch</a:t>
            </a:r>
          </a:p>
          <a:p>
            <a:pPr algn="ctr"/>
            <a:endParaRPr lang="rm-CH" sz="2400" b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m-CH" sz="2400" dirty="0">
                <a:solidFill>
                  <a:schemeClr val="tx1"/>
                </a:solidFill>
              </a:rPr>
              <a:t>Silently ignore the </a:t>
            </a:r>
            <a:r>
              <a:rPr lang="rm-CH" sz="2400" dirty="0" smtClean="0">
                <a:solidFill>
                  <a:schemeClr val="tx1"/>
                </a:solidFill>
              </a:rPr>
              <a:t>message</a:t>
            </a:r>
            <a:endParaRPr lang="rm-CH" sz="24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631" y="2743199"/>
            <a:ext cx="8563900" cy="16321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en-GB" sz="3200" dirty="0" smtClean="0"/>
              <a:t>Network in 2 different states</a:t>
            </a:r>
          </a:p>
          <a:p>
            <a:pPr algn="ctr"/>
            <a:r>
              <a:rPr lang="en-GB" sz="3200" dirty="0" smtClean="0"/>
              <a:t>Which one is assumed by the controller?</a:t>
            </a:r>
            <a:endParaRPr lang="en-GB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77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Concretizing Tradeoffs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25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199"/>
            <a:ext cx="8458200" cy="4525962"/>
          </a:xfrm>
          <a:prstGeom prst="rect">
            <a:avLst/>
          </a:prstGeom>
        </p:spPr>
        <p:txBody>
          <a:bodyPr/>
          <a:lstStyle>
            <a:lvl1pPr marL="342798" indent="-342798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731" indent="-285668" algn="l" defTabSz="9141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9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6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9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52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8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81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44" indent="-228533" algn="l" defTabSz="914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30" indent="0">
              <a:buNone/>
            </a:pPr>
            <a:endParaRPr lang="en-US" dirty="0" smtClean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4098133"/>
              </p:ext>
            </p:extLst>
          </p:nvPr>
        </p:nvGraphicFramePr>
        <p:xfrm>
          <a:off x="609600" y="1371600"/>
          <a:ext cx="57150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6076800" y="1600198"/>
            <a:ext cx="2776200" cy="4116603"/>
            <a:chOff x="6076800" y="1600198"/>
            <a:chExt cx="2776200" cy="4116603"/>
          </a:xfrm>
        </p:grpSpPr>
        <p:graphicFrame>
          <p:nvGraphicFramePr>
            <p:cNvPr id="7" name="Chart 6"/>
            <p:cNvGraphicFramePr/>
            <p:nvPr>
              <p:extLst>
                <p:ext uri="{D42A27DB-BD31-4B8C-83A1-F6EECF244321}">
                  <p14:modId xmlns:p14="http://schemas.microsoft.com/office/powerpoint/2010/main" val="2986888045"/>
                </p:ext>
              </p:extLst>
            </p:nvPr>
          </p:nvGraphicFramePr>
          <p:xfrm>
            <a:off x="7405200" y="1886400"/>
            <a:ext cx="1447800" cy="322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7239000" y="2649687"/>
              <a:ext cx="1141210" cy="7078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000" b="1" dirty="0" smtClean="0"/>
                <a:t>Fully</a:t>
              </a:r>
            </a:p>
            <a:p>
              <a:pPr algn="ctr"/>
              <a:r>
                <a:rPr lang="en-US" sz="2000" b="1" dirty="0" smtClean="0"/>
                <a:t>Symbolic</a:t>
              </a:r>
              <a:endParaRPr lang="en-US" sz="20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19835" y="3200400"/>
              <a:ext cx="821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28h</a:t>
              </a:r>
              <a:endParaRPr lang="en-US" sz="3200" b="1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076800" y="1600198"/>
              <a:ext cx="0" cy="4114801"/>
            </a:xfrm>
            <a:prstGeom prst="line">
              <a:avLst/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149600" y="1602000"/>
              <a:ext cx="0" cy="4114801"/>
            </a:xfrm>
            <a:prstGeom prst="line">
              <a:avLst/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6219835" y="2885954"/>
              <a:ext cx="781200" cy="0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88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34" y="3048000"/>
            <a:ext cx="3476263" cy="27836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1219200"/>
            <a:ext cx="8645324" cy="1371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/>
            </a:solidFill>
          </a:ln>
        </p:spPr>
        <p:txBody>
          <a:bodyPr wrap="none" lIns="90000" tIns="90000" bIns="90000" rtlCol="0" anchor="t" anchorCtr="1">
            <a:noAutofit/>
          </a:bodyPr>
          <a:lstStyle/>
          <a:p>
            <a:pPr algn="ctr"/>
            <a:r>
              <a:rPr lang="en-GB" sz="3600" dirty="0"/>
              <a:t>SOFT automates </a:t>
            </a:r>
            <a:r>
              <a:rPr lang="en-GB" sz="3600" dirty="0" smtClean="0"/>
              <a:t>interoperability</a:t>
            </a:r>
          </a:p>
          <a:p>
            <a:pPr algn="ctr"/>
            <a:r>
              <a:rPr lang="en-GB" sz="3600" dirty="0" smtClean="0"/>
              <a:t>testing </a:t>
            </a:r>
            <a:r>
              <a:rPr lang="en-GB" sz="3600" dirty="0"/>
              <a:t>of OpenFlow </a:t>
            </a:r>
            <a:r>
              <a:rPr lang="en-GB" sz="3600" dirty="0" smtClean="0"/>
              <a:t>Agents</a:t>
            </a:r>
            <a:endParaRPr lang="en-GB" sz="3600" dirty="0"/>
          </a:p>
          <a:p>
            <a:pPr marL="457200" indent="-457200" algn="ctr">
              <a:buFont typeface="Arial"/>
              <a:buChar char="•"/>
            </a:pPr>
            <a:endParaRPr lang="en-GB" sz="32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844724" y="4343400"/>
            <a:ext cx="5105400" cy="2057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/>
            </a:solidFill>
          </a:ln>
        </p:spPr>
        <p:txBody>
          <a:bodyPr wrap="none" lIns="18000" tIns="90000" rIns="18000" bIns="90000" rtlCol="0" anchor="ctr" anchorCtr="0">
            <a:noAutofit/>
          </a:bodyPr>
          <a:lstStyle/>
          <a:p>
            <a:r>
              <a:rPr lang="en-GB" sz="3200" dirty="0" smtClean="0"/>
              <a:t>Also useful </a:t>
            </a:r>
            <a:r>
              <a:rPr lang="en-GB" sz="3200" dirty="0" smtClean="0"/>
              <a:t>for: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3200" dirty="0"/>
              <a:t>R</a:t>
            </a:r>
            <a:r>
              <a:rPr lang="en-GB" sz="3200" dirty="0" smtClean="0"/>
              <a:t>egression </a:t>
            </a:r>
            <a:r>
              <a:rPr lang="en-GB" sz="3200" dirty="0"/>
              <a:t>testing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3200" dirty="0"/>
              <a:t>S</a:t>
            </a:r>
            <a:r>
              <a:rPr lang="en-GB" sz="3200" dirty="0" smtClean="0"/>
              <a:t>pecification </a:t>
            </a:r>
            <a:r>
              <a:rPr lang="en-GB" sz="3200" dirty="0"/>
              <a:t>improvements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844724" y="2667000"/>
            <a:ext cx="5105400" cy="16002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/>
            </a:solidFill>
          </a:ln>
        </p:spPr>
        <p:txBody>
          <a:bodyPr wrap="none" lIns="18000" tIns="90000" rIns="18000" bIns="90000" rtlCol="0" anchor="ctr" anchorCtr="0">
            <a:no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3200" dirty="0" smtClean="0"/>
              <a:t>Systematic </a:t>
            </a:r>
            <a:r>
              <a:rPr lang="en-GB" sz="3200" dirty="0"/>
              <a:t>code coverage</a:t>
            </a:r>
          </a:p>
          <a:p>
            <a:pPr marL="457200" indent="-457200">
              <a:buFont typeface="Arial"/>
              <a:buChar char="•"/>
            </a:pPr>
            <a:r>
              <a:rPr lang="en-GB" sz="3200" dirty="0"/>
              <a:t>No simultaneous access </a:t>
            </a:r>
            <a:r>
              <a:rPr lang="en-GB" sz="3200" dirty="0" smtClean="0"/>
              <a:t>to</a:t>
            </a:r>
            <a:br>
              <a:rPr lang="en-GB" sz="3200" dirty="0" smtClean="0"/>
            </a:br>
            <a:r>
              <a:rPr lang="en-GB" sz="3200" dirty="0" smtClean="0"/>
              <a:t>all agents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18800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279" t="11086" r="4872" b="20018"/>
          <a:stretch/>
        </p:blipFill>
        <p:spPr>
          <a:xfrm>
            <a:off x="609600" y="1066800"/>
            <a:ext cx="1980000" cy="19802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578" t="9898" r="14283" b="27738"/>
          <a:stretch/>
        </p:blipFill>
        <p:spPr>
          <a:xfrm>
            <a:off x="4267200" y="1066800"/>
            <a:ext cx="1980000" cy="19802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-9369" t="3503" r="-1" b="23969"/>
          <a:stretch/>
        </p:blipFill>
        <p:spPr>
          <a:xfrm>
            <a:off x="2286000" y="3581400"/>
            <a:ext cx="1980000" cy="19784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t="3666" b="21498"/>
          <a:stretch/>
        </p:blipFill>
        <p:spPr>
          <a:xfrm>
            <a:off x="6172200" y="3581400"/>
            <a:ext cx="1980000" cy="19756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67200" y="3048000"/>
            <a:ext cx="19258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Peter </a:t>
            </a:r>
            <a:r>
              <a:rPr lang="en-US" sz="2400" dirty="0" err="1" smtClean="0"/>
              <a:t>Perešíni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/>
              <a:t>EPFL)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8709" y="3048000"/>
            <a:ext cx="20226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/>
              <a:t>Maciej</a:t>
            </a:r>
            <a:r>
              <a:rPr lang="en-US" sz="2400" dirty="0"/>
              <a:t> </a:t>
            </a:r>
            <a:r>
              <a:rPr lang="en-US" sz="2400" dirty="0" err="1" smtClean="0"/>
              <a:t>Kuźniar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/>
              <a:t>EPFL)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30931" y="5562600"/>
            <a:ext cx="22827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Daniele </a:t>
            </a:r>
            <a:r>
              <a:rPr lang="en-US" sz="2400" dirty="0" err="1" smtClean="0"/>
              <a:t>Venzano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/>
              <a:t>EPFL)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79412" y="5562600"/>
            <a:ext cx="3524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/>
              <a:t>Dejan</a:t>
            </a:r>
            <a:r>
              <a:rPr lang="en-US" sz="2400" dirty="0"/>
              <a:t> </a:t>
            </a:r>
            <a:r>
              <a:rPr lang="en-US" sz="2400" dirty="0" err="1" smtClean="0"/>
              <a:t>Kostić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</a:t>
            </a:r>
            <a:r>
              <a:rPr lang="en-US" sz="2400" dirty="0"/>
              <a:t>EPFL </a:t>
            </a:r>
            <a:r>
              <a:rPr lang="en-US" sz="2400" dirty="0" smtClean="0">
                <a:sym typeface="Wingdings"/>
              </a:rPr>
              <a:t></a:t>
            </a:r>
            <a:r>
              <a:rPr lang="en-US" sz="2400" dirty="0" smtClean="0"/>
              <a:t> </a:t>
            </a:r>
            <a:r>
              <a:rPr lang="en-US" sz="2400" dirty="0"/>
              <a:t>IMDEA Networks)</a:t>
            </a:r>
          </a:p>
        </p:txBody>
      </p:sp>
    </p:spTree>
    <p:extLst>
      <p:ext uri="{BB962C8B-B14F-4D97-AF65-F5344CB8AC3E}">
        <p14:creationId xmlns:p14="http://schemas.microsoft.com/office/powerpoint/2010/main" val="3863261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34" y="3048000"/>
            <a:ext cx="3476263" cy="27836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1219200"/>
            <a:ext cx="8645324" cy="1371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/>
            </a:solidFill>
          </a:ln>
        </p:spPr>
        <p:txBody>
          <a:bodyPr wrap="none" lIns="90000" tIns="90000" bIns="90000" rtlCol="0" anchor="t" anchorCtr="1">
            <a:noAutofit/>
          </a:bodyPr>
          <a:lstStyle/>
          <a:p>
            <a:pPr algn="ctr"/>
            <a:r>
              <a:rPr lang="en-GB" sz="3600" dirty="0"/>
              <a:t>SOFT automates </a:t>
            </a:r>
            <a:r>
              <a:rPr lang="en-GB" sz="3600" dirty="0" smtClean="0"/>
              <a:t>interoperability</a:t>
            </a:r>
          </a:p>
          <a:p>
            <a:pPr algn="ctr"/>
            <a:r>
              <a:rPr lang="en-GB" sz="3600" dirty="0" smtClean="0"/>
              <a:t>testing </a:t>
            </a:r>
            <a:r>
              <a:rPr lang="en-GB" sz="3600" dirty="0"/>
              <a:t>of OpenFlow </a:t>
            </a:r>
            <a:r>
              <a:rPr lang="en-GB" sz="3600" dirty="0" smtClean="0"/>
              <a:t>Agents</a:t>
            </a:r>
            <a:endParaRPr lang="en-GB" sz="3600" dirty="0"/>
          </a:p>
          <a:p>
            <a:pPr marL="457200" indent="-457200" algn="ctr">
              <a:buFont typeface="Arial"/>
              <a:buChar char="•"/>
            </a:pPr>
            <a:endParaRPr lang="en-GB" sz="32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844724" y="4343400"/>
            <a:ext cx="5105400" cy="2057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/>
            </a:solidFill>
          </a:ln>
        </p:spPr>
        <p:txBody>
          <a:bodyPr wrap="none" lIns="18000" tIns="90000" rIns="18000" bIns="90000" rtlCol="0" anchor="ctr" anchorCtr="0">
            <a:noAutofit/>
          </a:bodyPr>
          <a:lstStyle/>
          <a:p>
            <a:r>
              <a:rPr lang="en-GB" sz="3200" dirty="0" smtClean="0"/>
              <a:t>Also useful </a:t>
            </a:r>
            <a:r>
              <a:rPr lang="en-GB" sz="3200" dirty="0" smtClean="0"/>
              <a:t>for: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3200" dirty="0"/>
              <a:t>R</a:t>
            </a:r>
            <a:r>
              <a:rPr lang="en-GB" sz="3200" dirty="0" smtClean="0"/>
              <a:t>egression </a:t>
            </a:r>
            <a:r>
              <a:rPr lang="en-GB" sz="3200" dirty="0"/>
              <a:t>testing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3200" dirty="0"/>
              <a:t>S</a:t>
            </a:r>
            <a:r>
              <a:rPr lang="en-GB" sz="3200" dirty="0" smtClean="0"/>
              <a:t>pecification </a:t>
            </a:r>
            <a:r>
              <a:rPr lang="en-GB" sz="3200" dirty="0"/>
              <a:t>improvements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844724" y="2667000"/>
            <a:ext cx="5105400" cy="16002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/>
            </a:solidFill>
          </a:ln>
        </p:spPr>
        <p:txBody>
          <a:bodyPr wrap="none" lIns="18000" tIns="90000" rIns="18000" bIns="90000" rtlCol="0" anchor="ctr" anchorCtr="0">
            <a:no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3200" dirty="0" smtClean="0"/>
              <a:t>Systematic </a:t>
            </a:r>
            <a:r>
              <a:rPr lang="en-GB" sz="3200" dirty="0"/>
              <a:t>code coverage</a:t>
            </a:r>
          </a:p>
          <a:p>
            <a:pPr marL="457200" indent="-457200">
              <a:buFont typeface="Arial"/>
              <a:buChar char="•"/>
            </a:pPr>
            <a:r>
              <a:rPr lang="en-GB" sz="3200" dirty="0"/>
              <a:t>No simultaneous access </a:t>
            </a:r>
            <a:r>
              <a:rPr lang="en-GB" sz="3200" dirty="0" smtClean="0"/>
              <a:t>to</a:t>
            </a:r>
            <a:br>
              <a:rPr lang="en-GB" sz="3200" dirty="0" smtClean="0"/>
            </a:br>
            <a:r>
              <a:rPr lang="en-GB" sz="3200" dirty="0" smtClean="0"/>
              <a:t>all agents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39058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1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Reduce the risk of bugs!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776413"/>
            <a:ext cx="9107487" cy="330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514904" y="228600"/>
            <a:ext cx="1095696" cy="1095696"/>
            <a:chOff x="6524304" y="1981200"/>
            <a:chExt cx="1095696" cy="1095696"/>
          </a:xfrm>
        </p:grpSpPr>
        <p:pic>
          <p:nvPicPr>
            <p:cNvPr id="12" name="Picture 3" descr="C:\Users\Marco\Documents\work\art\clicker\red-cross-m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4304" y="1981200"/>
              <a:ext cx="1095696" cy="1095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C:\Documents and Settings\maysam\Local Settings\Temporary Internet Files\Content.IE5\G2CNU7NB\MCj04380280000[1]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576138" y="2091389"/>
              <a:ext cx="992028" cy="875319"/>
            </a:xfrm>
            <a:prstGeom prst="rect">
              <a:avLst/>
            </a:prstGeom>
            <a:noFill/>
          </p:spPr>
        </p:pic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1730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Faults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943413"/>
            <a:ext cx="6858000" cy="4182747"/>
          </a:xfrm>
        </p:spPr>
        <p:txBody>
          <a:bodyPr/>
          <a:lstStyle/>
          <a:p>
            <a:r>
              <a:rPr lang="en-GB" dirty="0" smtClean="0"/>
              <a:t>Will make </a:t>
            </a:r>
            <a:r>
              <a:rPr lang="en-GB" dirty="0"/>
              <a:t>communication </a:t>
            </a:r>
            <a:r>
              <a:rPr lang="en-GB" dirty="0" smtClean="0"/>
              <a:t>unreliable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Major hurdle for success of SDN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0050" y="5186991"/>
            <a:ext cx="8563900" cy="10934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en-GB" sz="3200" dirty="0">
                <a:solidFill>
                  <a:prstClr val="black"/>
                </a:solidFill>
                <a:latin typeface="Calibri"/>
              </a:rPr>
              <a:t>We need effective ways to </a:t>
            </a:r>
            <a:r>
              <a:rPr lang="en-GB" sz="3200" dirty="0" smtClean="0">
                <a:solidFill>
                  <a:prstClr val="black"/>
                </a:solidFill>
                <a:latin typeface="Calibri"/>
              </a:rPr>
              <a:t>validate </a:t>
            </a:r>
            <a:r>
              <a:rPr lang="en-GB" sz="3200" dirty="0">
                <a:solidFill>
                  <a:prstClr val="black"/>
                </a:solidFill>
                <a:latin typeface="Calibri"/>
              </a:rPr>
              <a:t>SDN </a:t>
            </a:r>
            <a:r>
              <a:rPr lang="en-GB" sz="3200" dirty="0" smtClean="0">
                <a:solidFill>
                  <a:prstClr val="black"/>
                </a:solidFill>
                <a:latin typeface="Calibri"/>
              </a:rPr>
              <a:t>networks</a:t>
            </a:r>
            <a:endParaRPr lang="en-GB" sz="3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Marco\work\art\clcker\logic-bomb-m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3048000"/>
            <a:ext cx="2347912" cy="198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co\work\art\clcker\network-error-m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39887"/>
            <a:ext cx="1179513" cy="117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7239000" y="228600"/>
            <a:ext cx="1095696" cy="1095696"/>
            <a:chOff x="6524304" y="1981200"/>
            <a:chExt cx="1095696" cy="1095696"/>
          </a:xfrm>
        </p:grpSpPr>
        <p:pic>
          <p:nvPicPr>
            <p:cNvPr id="15" name="Picture 3" descr="C:\Users\Marco\Documents\work\art\clicker\red-cross-m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4304" y="1981200"/>
              <a:ext cx="1095696" cy="1095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C:\Documents and Settings\maysam\Local Settings\Temporary Internet Files\Content.IE5\G2CNU7NB\MCj04380280000[1]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576138" y="2091389"/>
              <a:ext cx="992028" cy="875319"/>
            </a:xfrm>
            <a:prstGeom prst="rect">
              <a:avLst/>
            </a:prstGeom>
            <a:noFill/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8484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324600" y="89408"/>
            <a:ext cx="2833660" cy="66773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2106" tIns="186053" rIns="372106" bIns="186053" rtlCol="0" anchor="t"/>
          <a:lstStyle/>
          <a:p>
            <a:pPr algn="ctr"/>
            <a:endParaRPr lang="en-US" sz="5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89408"/>
            <a:ext cx="2833660" cy="66773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2106" tIns="186053" rIns="372106" bIns="186053" rtlCol="0" anchor="t"/>
          <a:lstStyle/>
          <a:p>
            <a:pPr algn="ctr"/>
            <a:endParaRPr lang="en-US" sz="5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5587" y="3200400"/>
            <a:ext cx="2222487" cy="152945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470184"/>
            <a:r>
              <a:rPr lang="en-US" sz="2800" dirty="0">
                <a:solidFill>
                  <a:schemeClr val="dk1"/>
                </a:solidFill>
                <a:cs typeface="Arial" pitchFamily="34" charset="0"/>
              </a:rPr>
              <a:t>Network</a:t>
            </a:r>
            <a:br>
              <a:rPr lang="en-US" sz="2800" dirty="0">
                <a:solidFill>
                  <a:schemeClr val="dk1"/>
                </a:solidFill>
                <a:cs typeface="Arial" pitchFamily="34" charset="0"/>
              </a:rPr>
            </a:br>
            <a:r>
              <a:rPr lang="en-US" sz="2800" dirty="0">
                <a:solidFill>
                  <a:schemeClr val="dk1"/>
                </a:solidFill>
                <a:cs typeface="Arial" pitchFamily="34" charset="0"/>
              </a:rPr>
              <a:t>topology</a:t>
            </a:r>
          </a:p>
        </p:txBody>
      </p:sp>
      <p:sp>
        <p:nvSpPr>
          <p:cNvPr id="9" name="Rectangle 8"/>
          <p:cNvSpPr/>
          <p:nvPr/>
        </p:nvSpPr>
        <p:spPr>
          <a:xfrm>
            <a:off x="305587" y="4898218"/>
            <a:ext cx="2222487" cy="154039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470184"/>
            <a:r>
              <a:rPr lang="en-US" sz="2800" dirty="0">
                <a:solidFill>
                  <a:schemeClr val="dk1"/>
                </a:solidFill>
                <a:cs typeface="Arial" pitchFamily="34" charset="0"/>
              </a:rPr>
              <a:t>Correctness</a:t>
            </a:r>
            <a:br>
              <a:rPr lang="en-US" sz="2800" dirty="0">
                <a:solidFill>
                  <a:schemeClr val="dk1"/>
                </a:solidFill>
                <a:cs typeface="Arial" pitchFamily="34" charset="0"/>
              </a:rPr>
            </a:br>
            <a:r>
              <a:rPr lang="en-US" sz="2800" dirty="0" smtClean="0">
                <a:solidFill>
                  <a:schemeClr val="dk1"/>
                </a:solidFill>
                <a:cs typeface="Arial" pitchFamily="34" charset="0"/>
              </a:rPr>
              <a:t>properties </a:t>
            </a:r>
            <a:r>
              <a:rPr lang="en-US" sz="2400" dirty="0" smtClean="0">
                <a:solidFill>
                  <a:schemeClr val="dk1"/>
                </a:solidFill>
                <a:cs typeface="Arial" pitchFamily="34" charset="0"/>
              </a:rPr>
              <a:t>(e.g., no loops)</a:t>
            </a:r>
            <a:endParaRPr lang="en-US" sz="2800" dirty="0">
              <a:solidFill>
                <a:schemeClr val="dk1"/>
              </a:solidFill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57133" y="89408"/>
            <a:ext cx="2833660" cy="667735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2106" tIns="186053" rIns="372106" bIns="186053" rtlCol="0" anchor="t"/>
          <a:lstStyle/>
          <a:p>
            <a:pPr algn="ctr"/>
            <a:endParaRPr lang="en-US" sz="7300" dirty="0">
              <a:cs typeface="Arial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614397" y="2327815"/>
            <a:ext cx="762000" cy="2929985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2106" tIns="186053" rIns="372106" bIns="186053" rtlCol="0" anchor="ctr"/>
          <a:lstStyle/>
          <a:p>
            <a:pPr algn="ctr"/>
            <a:endParaRPr lang="en-US"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28910" y="2468413"/>
            <a:ext cx="2225040" cy="263698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470184"/>
            <a:r>
              <a:rPr lang="en-US" sz="2800" dirty="0">
                <a:solidFill>
                  <a:schemeClr val="dk1"/>
                </a:solidFill>
                <a:cs typeface="Arial" pitchFamily="34" charset="0"/>
              </a:rPr>
              <a:t>Traces of property violations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771530" y="2327815"/>
            <a:ext cx="762000" cy="2929985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2106" tIns="186053" rIns="372106" bIns="186053" rtlCol="0" anchor="ctr"/>
          <a:lstStyle/>
          <a:p>
            <a:pPr algn="ctr"/>
            <a:endParaRPr lang="en-US"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5432" y="90152"/>
            <a:ext cx="1972968" cy="1052848"/>
          </a:xfrm>
          <a:prstGeom prst="rect">
            <a:avLst/>
          </a:prstGeom>
          <a:noFill/>
        </p:spPr>
        <p:txBody>
          <a:bodyPr wrap="none" lIns="372106" tIns="186053" rIns="372106" bIns="186053" rtlCol="0">
            <a:spAutoFit/>
          </a:bodyPr>
          <a:lstStyle/>
          <a:p>
            <a:r>
              <a:rPr lang="en-US" sz="4400" dirty="0">
                <a:cs typeface="Arial" pitchFamily="34" charset="0"/>
              </a:rPr>
              <a:t>Input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22445" y="90152"/>
            <a:ext cx="2392955" cy="1052848"/>
          </a:xfrm>
          <a:prstGeom prst="rect">
            <a:avLst/>
          </a:prstGeom>
          <a:noFill/>
        </p:spPr>
        <p:txBody>
          <a:bodyPr wrap="none" lIns="372106" tIns="186053" rIns="372106" bIns="186053" rtlCol="0">
            <a:spAutoFit/>
          </a:bodyPr>
          <a:lstStyle/>
          <a:p>
            <a:r>
              <a:rPr lang="en-US" sz="4400" dirty="0">
                <a:cs typeface="Arial" pitchFamily="34" charset="0"/>
              </a:rPr>
              <a:t>Output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88829" y="89408"/>
            <a:ext cx="1935999" cy="1437569"/>
          </a:xfrm>
          <a:prstGeom prst="rect">
            <a:avLst/>
          </a:prstGeom>
          <a:noFill/>
        </p:spPr>
        <p:txBody>
          <a:bodyPr wrap="none" lIns="372106" tIns="186053" rIns="372106" bIns="186053" rtlCol="0">
            <a:spAutoFit/>
          </a:bodyPr>
          <a:lstStyle/>
          <a:p>
            <a:pPr algn="ctr"/>
            <a:r>
              <a:rPr lang="en-US" sz="4500" dirty="0" smtClean="0">
                <a:solidFill>
                  <a:schemeClr val="bg1"/>
                </a:solidFill>
                <a:cs typeface="Arial" pitchFamily="34" charset="0"/>
              </a:rPr>
              <a:t>NICE</a:t>
            </a:r>
            <a:br>
              <a:rPr lang="en-US" sz="4500" dirty="0" smtClean="0">
                <a:solidFill>
                  <a:schemeClr val="bg1"/>
                </a:solidFill>
                <a:cs typeface="Arial" pitchFamily="34" charset="0"/>
              </a:rPr>
            </a:br>
            <a:r>
              <a:rPr lang="en-US" sz="2400" dirty="0" smtClean="0">
                <a:solidFill>
                  <a:schemeClr val="bg1"/>
                </a:solidFill>
                <a:cs typeface="Arial" pitchFamily="34" charset="0"/>
              </a:rPr>
              <a:t>[NSDI’12]</a:t>
            </a:r>
            <a:endParaRPr lang="en-US" sz="4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93680" y="3051226"/>
            <a:ext cx="1960567" cy="148132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470184"/>
            <a:r>
              <a:rPr lang="en-US" sz="2400" dirty="0" smtClean="0">
                <a:solidFill>
                  <a:schemeClr val="dk1"/>
                </a:solidFill>
                <a:cs typeface="Arial" pitchFamily="34" charset="0"/>
              </a:rPr>
              <a:t>Systematic state</a:t>
            </a:r>
            <a:r>
              <a:rPr lang="en-US" sz="2400" dirty="0">
                <a:solidFill>
                  <a:schemeClr val="dk1"/>
                </a:solidFill>
                <a:cs typeface="Arial" pitchFamily="34" charset="0"/>
              </a:rPr>
              <a:t>-space</a:t>
            </a:r>
            <a:br>
              <a:rPr lang="en-US" sz="2400" dirty="0">
                <a:solidFill>
                  <a:schemeClr val="dk1"/>
                </a:solidFill>
                <a:cs typeface="Arial" pitchFamily="34" charset="0"/>
              </a:rPr>
            </a:br>
            <a:r>
              <a:rPr lang="en-US" sz="2400" dirty="0" smtClean="0">
                <a:solidFill>
                  <a:schemeClr val="dk1"/>
                </a:solidFill>
                <a:cs typeface="Arial" pitchFamily="34" charset="0"/>
              </a:rPr>
              <a:t>exploration</a:t>
            </a:r>
            <a:endParaRPr lang="en-US" sz="2400" dirty="0">
              <a:solidFill>
                <a:schemeClr val="dk1"/>
              </a:solidFill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52400" y="1066800"/>
            <a:ext cx="2528860" cy="1987292"/>
            <a:chOff x="152400" y="1066800"/>
            <a:chExt cx="2528860" cy="1987292"/>
          </a:xfrm>
        </p:grpSpPr>
        <p:sp>
          <p:nvSpPr>
            <p:cNvPr id="22" name="Rounded Rectangle 21"/>
            <p:cNvSpPr/>
            <p:nvPr/>
          </p:nvSpPr>
          <p:spPr bwMode="auto">
            <a:xfrm>
              <a:off x="152400" y="1066800"/>
              <a:ext cx="2528860" cy="1987292"/>
            </a:xfrm>
            <a:prstGeom prst="roundRect">
              <a:avLst/>
            </a:prstGeom>
            <a:ln w="38100"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bIns="0" anchor="b"/>
            <a:lstStyle/>
            <a:p>
              <a:pPr algn="ctr" defTabSz="157935"/>
              <a:endParaRPr lang="en-US" sz="2800" kern="0" dirty="0">
                <a:solidFill>
                  <a:sysClr val="window" lastClr="FFFFFF"/>
                </a:solidFill>
                <a:cs typeface="Arial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465432" y="1280755"/>
              <a:ext cx="1895050" cy="17733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defTabSz="4701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chemeClr val="tx1"/>
                  </a:solidFill>
                  <a:cs typeface="Arial" pitchFamily="34" charset="0"/>
                </a:rPr>
                <a:t>Unmodified</a:t>
              </a:r>
              <a:r>
                <a:rPr lang="en-US" sz="2800" dirty="0" smtClean="0">
                  <a:solidFill>
                    <a:schemeClr val="tx1"/>
                  </a:solidFill>
                  <a:cs typeface="Arial" pitchFamily="34" charset="0"/>
                </a:rPr>
                <a:t/>
              </a:r>
              <a:br>
                <a:rPr lang="en-US" sz="2800" dirty="0" smtClean="0">
                  <a:solidFill>
                    <a:schemeClr val="tx1"/>
                  </a:solidFill>
                  <a:cs typeface="Arial" pitchFamily="34" charset="0"/>
                </a:rPr>
              </a:br>
              <a:r>
                <a:rPr lang="en-US" sz="2800" dirty="0" smtClean="0">
                  <a:solidFill>
                    <a:schemeClr val="tx1"/>
                  </a:solidFill>
                  <a:cs typeface="Arial" pitchFamily="34" charset="0"/>
                </a:rPr>
                <a:t>OpenFlow</a:t>
              </a:r>
              <a:br>
                <a:rPr lang="en-US" sz="2800" dirty="0" smtClean="0">
                  <a:solidFill>
                    <a:schemeClr val="tx1"/>
                  </a:solidFill>
                  <a:cs typeface="Arial" pitchFamily="34" charset="0"/>
                </a:rPr>
              </a:br>
              <a:r>
                <a:rPr lang="en-US" sz="2800" dirty="0" smtClean="0">
                  <a:solidFill>
                    <a:schemeClr val="tx1"/>
                  </a:solidFill>
                  <a:cs typeface="Arial" pitchFamily="34" charset="0"/>
                </a:rPr>
                <a:t>program</a:t>
              </a:r>
              <a:endParaRPr lang="en-US" sz="28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87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 Dec 2012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DIMACS Workshop on SDN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128" y="2209800"/>
            <a:ext cx="8979742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smtClean="0">
                <a:solidFill>
                  <a:schemeClr val="tx2"/>
                </a:solidFill>
              </a:rPr>
              <a:t>Okay,</a:t>
            </a:r>
            <a:br>
              <a:rPr lang="en-US" sz="3600" dirty="0" smtClean="0">
                <a:solidFill>
                  <a:schemeClr val="tx2"/>
                </a:solidFill>
              </a:rPr>
            </a:br>
            <a:r>
              <a:rPr lang="en-US" sz="3600" dirty="0" smtClean="0">
                <a:solidFill>
                  <a:schemeClr val="tx2"/>
                </a:solidFill>
              </a:rPr>
              <a:t>now back to OpenFlow Interoperability Testing</a:t>
            </a:r>
            <a:endParaRPr lang="en-US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995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191000" y="1657290"/>
            <a:ext cx="1219200" cy="476310"/>
            <a:chOff x="4800600" y="2190690"/>
            <a:chExt cx="1219200" cy="476310"/>
          </a:xfrm>
        </p:grpSpPr>
        <p:cxnSp>
          <p:nvCxnSpPr>
            <p:cNvPr id="26" name="Straight Arrow Connector 25"/>
            <p:cNvCxnSpPr/>
            <p:nvPr/>
          </p:nvCxnSpPr>
          <p:spPr>
            <a:xfrm>
              <a:off x="4800600" y="2667000"/>
              <a:ext cx="1219200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4876800" y="2190690"/>
              <a:ext cx="9887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Release</a:t>
              </a:r>
              <a:endParaRPr lang="en-US" sz="2000" dirty="0"/>
            </a:p>
          </p:txBody>
        </p:sp>
      </p:grpSp>
      <p:sp>
        <p:nvSpPr>
          <p:cNvPr id="34" name="Cloud 33"/>
          <p:cNvSpPr/>
          <p:nvPr/>
        </p:nvSpPr>
        <p:spPr>
          <a:xfrm>
            <a:off x="838200" y="3810000"/>
            <a:ext cx="7379241" cy="2590800"/>
          </a:xfrm>
          <a:prstGeom prst="cloud">
            <a:avLst/>
          </a:prstGeom>
          <a:ln w="38100" cmpd="sng"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Interoperability at </a:t>
            </a:r>
            <a:r>
              <a:rPr lang="en-US" dirty="0"/>
              <a:t>Deployment </a:t>
            </a:r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12" descr="http://www.clker.com/cliparts/8/n/W/J/9/c/girl-pink-t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8477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286000" y="1600200"/>
            <a:ext cx="1905000" cy="1037821"/>
            <a:chOff x="152400" y="1066800"/>
            <a:chExt cx="2528860" cy="1987292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152400" y="1066800"/>
              <a:ext cx="2528860" cy="1987292"/>
            </a:xfrm>
            <a:prstGeom prst="roundRect">
              <a:avLst/>
            </a:prstGeom>
            <a:ln w="38100"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bIns="0" anchor="b"/>
            <a:lstStyle/>
            <a:p>
              <a:pPr algn="ctr" defTabSz="157935"/>
              <a:endParaRPr lang="en-US" sz="2800" kern="0" dirty="0">
                <a:solidFill>
                  <a:sysClr val="window" lastClr="FFFFFF"/>
                </a:solidFill>
                <a:cs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65432" y="1396551"/>
              <a:ext cx="1895050" cy="165754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defTabSz="4701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 smtClean="0">
                  <a:solidFill>
                    <a:schemeClr val="tx1"/>
                  </a:solidFill>
                  <a:cs typeface="Arial" pitchFamily="34" charset="0"/>
                </a:rPr>
                <a:t>OpenFlow</a:t>
              </a:r>
              <a:br>
                <a:rPr lang="en-US" sz="2400" dirty="0" smtClean="0">
                  <a:solidFill>
                    <a:schemeClr val="tx1"/>
                  </a:solidFill>
                  <a:cs typeface="Arial" pitchFamily="34" charset="0"/>
                </a:rPr>
              </a:br>
              <a:r>
                <a:rPr lang="en-US" sz="2400" dirty="0" smtClean="0">
                  <a:solidFill>
                    <a:schemeClr val="tx1"/>
                  </a:solidFill>
                  <a:cs typeface="Arial" pitchFamily="34" charset="0"/>
                </a:rPr>
                <a:t>program</a:t>
              </a:r>
              <a:endParaRPr lang="en-US" sz="2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43" b="95633" l="1467" r="990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5029200"/>
            <a:ext cx="1981200" cy="117947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632" b="77632" l="2062" r="9725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0200" y="4191000"/>
            <a:ext cx="2090988" cy="10922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341" b="100000" l="0" r="992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5000" y="4495800"/>
            <a:ext cx="2286000" cy="654170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 flipV="1">
            <a:off x="3276600" y="2667000"/>
            <a:ext cx="2743200" cy="1905000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4876800" y="2667000"/>
            <a:ext cx="1447800" cy="2514600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6705600" y="2667000"/>
            <a:ext cx="0" cy="1905000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0" name="Group 69"/>
          <p:cNvGrpSpPr/>
          <p:nvPr/>
        </p:nvGrpSpPr>
        <p:grpSpPr>
          <a:xfrm>
            <a:off x="7315200" y="2743200"/>
            <a:ext cx="1854200" cy="1371600"/>
            <a:chOff x="7315200" y="2743200"/>
            <a:chExt cx="1854200" cy="1371600"/>
          </a:xfrm>
        </p:grpSpPr>
        <p:sp>
          <p:nvSpPr>
            <p:cNvPr id="57" name="Up-Down Arrow 56"/>
            <p:cNvSpPr/>
            <p:nvPr/>
          </p:nvSpPr>
          <p:spPr>
            <a:xfrm>
              <a:off x="7315200" y="2743200"/>
              <a:ext cx="609600" cy="1371600"/>
            </a:xfrm>
            <a:prstGeom prst="upDownArrow">
              <a:avLst/>
            </a:prstGeom>
            <a:ln w="38100">
              <a:solidFill>
                <a:schemeClr val="tx1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920340" y="3048000"/>
              <a:ext cx="12490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OpenFlow</a:t>
              </a:r>
              <a:br>
                <a:rPr lang="en-US" sz="2000" dirty="0" smtClean="0"/>
              </a:br>
              <a:r>
                <a:rPr lang="en-US" sz="2000" dirty="0" smtClean="0"/>
                <a:t>messages</a:t>
              </a:r>
              <a:endParaRPr lang="en-US" sz="2000" dirty="0"/>
            </a:p>
          </p:txBody>
        </p:sp>
      </p:grpSp>
      <p:pic>
        <p:nvPicPr>
          <p:cNvPr id="69" name="Picture 68" descr="red-cross2-m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200400"/>
            <a:ext cx="1379879" cy="1379879"/>
          </a:xfrm>
          <a:prstGeom prst="rect">
            <a:avLst/>
          </a:prstGeom>
        </p:spPr>
      </p:pic>
      <p:pic>
        <p:nvPicPr>
          <p:cNvPr id="71" name="Picture 6" descr="http://www.clker.com/cliparts/G/C/C/1/t/U/smiling-brown-hair-man-with-mustache-th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600200"/>
            <a:ext cx="8286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152400" y="2093893"/>
            <a:ext cx="50859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One OpenFlow API specification… </a:t>
            </a:r>
          </a:p>
          <a:p>
            <a:r>
              <a:rPr lang="en-US" sz="2800" dirty="0" smtClean="0"/>
              <a:t>Are OF switches interoperable?</a:t>
            </a:r>
            <a:endParaRPr lang="en-US" sz="2800" dirty="0"/>
          </a:p>
        </p:txBody>
      </p:sp>
      <p:sp>
        <p:nvSpPr>
          <p:cNvPr id="73" name="TextBox 72"/>
          <p:cNvSpPr txBox="1"/>
          <p:nvPr/>
        </p:nvSpPr>
        <p:spPr>
          <a:xfrm>
            <a:off x="290050" y="5181600"/>
            <a:ext cx="8563900" cy="10934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3200"/>
            </a:lvl1pPr>
          </a:lstStyle>
          <a:p>
            <a:r>
              <a:rPr lang="en-GB" dirty="0" err="1"/>
              <a:t>Interop</a:t>
            </a:r>
            <a:r>
              <a:rPr lang="en-GB" dirty="0"/>
              <a:t> is </a:t>
            </a:r>
            <a:r>
              <a:rPr lang="en-GB" dirty="0" smtClean="0"/>
              <a:t>critical for </a:t>
            </a:r>
            <a:r>
              <a:rPr lang="en-GB" dirty="0"/>
              <a:t>the success of SDN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57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34583 0.002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72" grpId="0"/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Interop</a:t>
            </a:r>
            <a:r>
              <a:rPr lang="en-US" dirty="0" smtClean="0"/>
              <a:t>: How Hard Can It Be?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867400" y="2667000"/>
            <a:ext cx="1426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cs typeface="Arial" pitchFamily="34" charset="0"/>
              </a:rPr>
              <a:t>OF </a:t>
            </a:r>
            <a:r>
              <a:rPr lang="en-US" sz="2400" dirty="0" smtClean="0">
                <a:cs typeface="Arial" pitchFamily="34" charset="0"/>
              </a:rPr>
              <a:t>Switch</a:t>
            </a:r>
            <a:endParaRPr lang="en-US" sz="2400" dirty="0"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600" y="2286000"/>
            <a:ext cx="97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Inputs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7467600" y="4876800"/>
            <a:ext cx="1676400" cy="16002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2400" dirty="0" smtClean="0"/>
              <a:t>Hardware correctness is formally </a:t>
            </a:r>
            <a:r>
              <a:rPr lang="en-US" sz="2400" dirty="0"/>
              <a:t>v</a:t>
            </a:r>
            <a:r>
              <a:rPr lang="en-US" sz="2400" dirty="0" smtClean="0"/>
              <a:t>erified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62" b="96154" l="2269" r="98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6400" y="3170479"/>
            <a:ext cx="5943600" cy="269692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28600" y="4643735"/>
            <a:ext cx="113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Packets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2579246" y="990600"/>
            <a:ext cx="1459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OpenFlow</a:t>
            </a:r>
            <a:br>
              <a:rPr lang="en-US" sz="2400" dirty="0" smtClean="0"/>
            </a:br>
            <a:r>
              <a:rPr lang="en-US" sz="2400" dirty="0" smtClean="0"/>
              <a:t>messages</a:t>
            </a:r>
            <a:endParaRPr lang="en-US" sz="2400" dirty="0"/>
          </a:p>
        </p:txBody>
      </p:sp>
      <p:grpSp>
        <p:nvGrpSpPr>
          <p:cNvPr id="45" name="Group 44"/>
          <p:cNvGrpSpPr/>
          <p:nvPr/>
        </p:nvGrpSpPr>
        <p:grpSpPr>
          <a:xfrm>
            <a:off x="533400" y="5105400"/>
            <a:ext cx="609600" cy="609600"/>
            <a:chOff x="533400" y="4953000"/>
            <a:chExt cx="609600" cy="609600"/>
          </a:xfrm>
        </p:grpSpPr>
        <p:sp>
          <p:nvSpPr>
            <p:cNvPr id="32" name="Rectangle 31"/>
            <p:cNvSpPr/>
            <p:nvPr/>
          </p:nvSpPr>
          <p:spPr>
            <a:xfrm>
              <a:off x="533400" y="4953000"/>
              <a:ext cx="381000" cy="381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47700" y="5067300"/>
              <a:ext cx="381000" cy="381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62000" y="5181600"/>
              <a:ext cx="381000" cy="381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038600" y="1143000"/>
            <a:ext cx="609600" cy="609600"/>
            <a:chOff x="4648200" y="1143000"/>
            <a:chExt cx="609600" cy="609600"/>
          </a:xfrm>
        </p:grpSpPr>
        <p:sp>
          <p:nvSpPr>
            <p:cNvPr id="39" name="Rectangle 38"/>
            <p:cNvSpPr/>
            <p:nvPr/>
          </p:nvSpPr>
          <p:spPr>
            <a:xfrm>
              <a:off x="4648200" y="1143000"/>
              <a:ext cx="381000" cy="381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762500" y="1257300"/>
              <a:ext cx="381000" cy="381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876800" y="1371600"/>
              <a:ext cx="381000" cy="381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Up-Down Arrow 41"/>
          <p:cNvSpPr/>
          <p:nvPr/>
        </p:nvSpPr>
        <p:spPr>
          <a:xfrm rot="5400000">
            <a:off x="1752600" y="4724400"/>
            <a:ext cx="609600" cy="1371600"/>
          </a:xfrm>
          <a:prstGeom prst="upDownArrow">
            <a:avLst/>
          </a:prstGeom>
          <a:ln w="38100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-Down Arrow 42"/>
          <p:cNvSpPr/>
          <p:nvPr/>
        </p:nvSpPr>
        <p:spPr>
          <a:xfrm>
            <a:off x="4038600" y="1981200"/>
            <a:ext cx="609600" cy="1371600"/>
          </a:xfrm>
          <a:prstGeom prst="upDownArrow">
            <a:avLst/>
          </a:prstGeom>
          <a:ln w="38100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819803" y="5715000"/>
            <a:ext cx="3056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“Forwarding” interface</a:t>
            </a:r>
            <a:endParaRPr lang="en-US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2579246" y="2133600"/>
            <a:ext cx="1459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OpenFlow</a:t>
            </a:r>
            <a:br>
              <a:rPr lang="en-US" sz="2400" dirty="0" smtClean="0"/>
            </a:br>
            <a:r>
              <a:rPr lang="en-US" sz="2400" dirty="0" smtClean="0"/>
              <a:t>interface</a:t>
            </a:r>
            <a:endParaRPr lang="en-US" sz="2400" dirty="0"/>
          </a:p>
        </p:txBody>
      </p:sp>
      <p:sp>
        <p:nvSpPr>
          <p:cNvPr id="49" name="Rectangle 48"/>
          <p:cNvSpPr/>
          <p:nvPr/>
        </p:nvSpPr>
        <p:spPr>
          <a:xfrm>
            <a:off x="2819400" y="4648200"/>
            <a:ext cx="4419600" cy="1066800"/>
          </a:xfrm>
          <a:prstGeom prst="rect">
            <a:avLst/>
          </a:prstGeom>
          <a:solidFill>
            <a:schemeClr val="accent3">
              <a:alpha val="5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ASIC switch chip</a:t>
            </a:r>
            <a:endParaRPr lang="en-US" sz="32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819400" y="4114800"/>
            <a:ext cx="4419600" cy="533400"/>
          </a:xfrm>
          <a:prstGeom prst="rect">
            <a:avLst/>
          </a:prstGeom>
          <a:solidFill>
            <a:schemeClr val="tx2"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OS</a:t>
            </a:r>
            <a:endParaRPr lang="en-US" sz="32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19400" y="3352800"/>
            <a:ext cx="4419600" cy="762000"/>
          </a:xfrm>
          <a:prstGeom prst="rect">
            <a:avLst/>
          </a:prstGeom>
          <a:solidFill>
            <a:schemeClr val="accent6">
              <a:alpha val="5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OpenFlow Agent</a:t>
            </a:r>
            <a:endParaRPr lang="en-US" sz="32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52" name="Straight Arrow Connector 51"/>
          <p:cNvCxnSpPr>
            <a:stCxn id="18" idx="2"/>
            <a:endCxn id="35" idx="0"/>
          </p:cNvCxnSpPr>
          <p:nvPr/>
        </p:nvCxnSpPr>
        <p:spPr>
          <a:xfrm>
            <a:off x="713995" y="2747665"/>
            <a:ext cx="83481" cy="1896070"/>
          </a:xfrm>
          <a:prstGeom prst="straightConnector1">
            <a:avLst/>
          </a:prstGeom>
          <a:ln w="57150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18" idx="0"/>
            <a:endCxn id="36" idx="1"/>
          </p:cNvCxnSpPr>
          <p:nvPr/>
        </p:nvCxnSpPr>
        <p:spPr>
          <a:xfrm flipV="1">
            <a:off x="713995" y="1406099"/>
            <a:ext cx="1865251" cy="879901"/>
          </a:xfrm>
          <a:prstGeom prst="straightConnector1">
            <a:avLst/>
          </a:prstGeom>
          <a:ln w="57150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20" idx="1"/>
          </p:cNvCxnSpPr>
          <p:nvPr/>
        </p:nvCxnSpPr>
        <p:spPr>
          <a:xfrm flipH="1" flipV="1">
            <a:off x="6553200" y="5257800"/>
            <a:ext cx="914400" cy="419100"/>
          </a:xfrm>
          <a:prstGeom prst="straightConnector1">
            <a:avLst/>
          </a:prstGeom>
          <a:ln w="57150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543800" y="2438400"/>
            <a:ext cx="1524000" cy="1600200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pPr algn="ctr"/>
            <a:r>
              <a:rPr lang="en-US" sz="2400" b="1" dirty="0" smtClean="0"/>
              <a:t>Likely source of OpenFlow </a:t>
            </a:r>
            <a:r>
              <a:rPr lang="en-US" sz="2400" b="1" dirty="0" err="1" smtClean="0"/>
              <a:t>interop</a:t>
            </a:r>
            <a:r>
              <a:rPr lang="en-US" sz="2400" b="1" dirty="0"/>
              <a:t> </a:t>
            </a:r>
            <a:r>
              <a:rPr lang="en-US" sz="2400" b="1" dirty="0" smtClean="0"/>
              <a:t>issues</a:t>
            </a:r>
          </a:p>
        </p:txBody>
      </p:sp>
      <p:cxnSp>
        <p:nvCxnSpPr>
          <p:cNvPr id="63" name="Straight Arrow Connector 62"/>
          <p:cNvCxnSpPr>
            <a:stCxn id="62" idx="1"/>
          </p:cNvCxnSpPr>
          <p:nvPr/>
        </p:nvCxnSpPr>
        <p:spPr>
          <a:xfrm flipH="1">
            <a:off x="6553200" y="3238500"/>
            <a:ext cx="990600" cy="571500"/>
          </a:xfrm>
          <a:prstGeom prst="straightConnector1">
            <a:avLst/>
          </a:prstGeom>
          <a:ln w="57150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819400" y="4114800"/>
            <a:ext cx="4419600" cy="16002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Flow Table</a:t>
            </a:r>
            <a:br>
              <a:rPr lang="en-US" sz="32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Hardware Abstraction</a:t>
            </a:r>
            <a:r>
              <a:rPr lang="en-US" sz="28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Layer</a:t>
            </a:r>
            <a:endParaRPr lang="en-US" sz="28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15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0" grpId="1"/>
      <p:bldP spid="35" grpId="0"/>
      <p:bldP spid="36" grpId="0"/>
      <p:bldP spid="42" grpId="0" animBg="1"/>
      <p:bldP spid="43" grpId="0" animBg="1"/>
      <p:bldP spid="44" grpId="0"/>
      <p:bldP spid="47" grpId="0"/>
      <p:bldP spid="49" grpId="0" animBg="1"/>
      <p:bldP spid="50" grpId="0" animBg="1"/>
      <p:bldP spid="62" grpId="0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OpenFlow Software Agent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6F19-1D91-4AB6-A289-00E8E86BAF50}" type="slidenum">
              <a:rPr lang="en-US" smtClean="0"/>
              <a:t>9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6579800" y="1781048"/>
            <a:ext cx="2488000" cy="3171952"/>
            <a:chOff x="76200" y="1143000"/>
            <a:chExt cx="2488000" cy="3171952"/>
          </a:xfrm>
        </p:grpSpPr>
        <p:pic>
          <p:nvPicPr>
            <p:cNvPr id="9" name="Picture 8" descr="of4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" y="1143000"/>
              <a:ext cx="1980000" cy="2562352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  <a:scene3d>
              <a:camera prst="isometricRightUp"/>
              <a:lightRig rig="threePt" dir="t"/>
            </a:scene3d>
          </p:spPr>
        </p:pic>
        <p:pic>
          <p:nvPicPr>
            <p:cNvPr id="8" name="Picture 7" descr="of3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200" y="1447799"/>
              <a:ext cx="1980000" cy="2562353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  <a:scene3d>
              <a:camera prst="isometricRightUp"/>
              <a:lightRig rig="threePt" dir="t"/>
            </a:scene3d>
          </p:spPr>
        </p:pic>
        <p:pic>
          <p:nvPicPr>
            <p:cNvPr id="7" name="Picture 6" descr="of2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200" y="1752599"/>
              <a:ext cx="1980000" cy="2562353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  <a:scene3d>
              <a:camera prst="isometricRightUp"/>
              <a:lightRig rig="threePt" dir="t"/>
            </a:scene3d>
          </p:spPr>
        </p:pic>
      </p:grpSp>
      <p:sp>
        <p:nvSpPr>
          <p:cNvPr id="11" name="TextBox 10"/>
          <p:cNvSpPr txBox="1"/>
          <p:nvPr/>
        </p:nvSpPr>
        <p:spPr>
          <a:xfrm>
            <a:off x="228600" y="1990516"/>
            <a:ext cx="5741765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Specifications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Rapid flux (3 revisions in ~ 1 year)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Ambiguities </a:t>
            </a:r>
          </a:p>
          <a:p>
            <a:r>
              <a:rPr lang="en-US" sz="3200" dirty="0"/>
              <a:t>Specifications </a:t>
            </a:r>
            <a:r>
              <a:rPr lang="en-US" sz="3200" dirty="0">
                <a:sym typeface="Wingdings"/>
              </a:rPr>
              <a:t> Implementation</a:t>
            </a:r>
            <a:endParaRPr lang="en-US" sz="3200" dirty="0"/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Implementation </a:t>
            </a:r>
            <a:r>
              <a:rPr lang="en-US" sz="2800" dirty="0"/>
              <a:t>freedom</a:t>
            </a:r>
            <a:endParaRPr lang="en-US" sz="28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V</a:t>
            </a:r>
            <a:r>
              <a:rPr lang="en-US" sz="2800" dirty="0" smtClean="0"/>
              <a:t>endors may not follow the specs</a:t>
            </a:r>
            <a:endParaRPr lang="en-US" sz="2800" dirty="0"/>
          </a:p>
        </p:txBody>
      </p:sp>
      <p:grpSp>
        <p:nvGrpSpPr>
          <p:cNvPr id="6" name="Group 5"/>
          <p:cNvGrpSpPr/>
          <p:nvPr/>
        </p:nvGrpSpPr>
        <p:grpSpPr>
          <a:xfrm>
            <a:off x="304800" y="4876800"/>
            <a:ext cx="7040158" cy="1371600"/>
            <a:chOff x="304800" y="4876800"/>
            <a:chExt cx="7040158" cy="1371600"/>
          </a:xfrm>
        </p:grpSpPr>
        <p:sp>
          <p:nvSpPr>
            <p:cNvPr id="12" name="TextBox 11"/>
            <p:cNvSpPr txBox="1"/>
            <p:nvPr/>
          </p:nvSpPr>
          <p:spPr>
            <a:xfrm>
              <a:off x="1790733" y="5239435"/>
              <a:ext cx="55542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Testing, testing and testing…</a:t>
              </a:r>
              <a:endParaRPr lang="en-US" sz="3600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800" y="4876800"/>
              <a:ext cx="1371600" cy="137160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228600" y="1143000"/>
            <a:ext cx="72544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Switch software is not provably correct </a:t>
            </a:r>
            <a:r>
              <a:rPr lang="en-US" sz="4400" dirty="0" smtClean="0">
                <a:sym typeface="Wingdings"/>
              </a:rPr>
              <a:t></a:t>
            </a:r>
            <a:endParaRPr lang="en-US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 Dec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DIMACS Workshop on SDN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52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61858</TotalTime>
  <Words>4611</Words>
  <Application>Microsoft Macintosh PowerPoint</Application>
  <PresentationFormat>On-screen Show (4:3)</PresentationFormat>
  <Paragraphs>691</Paragraphs>
  <Slides>28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1_Office Theme</vt:lpstr>
      <vt:lpstr>A SOFT Way for OpenFlow Interoperability Testing</vt:lpstr>
      <vt:lpstr>First: my view on SDN</vt:lpstr>
      <vt:lpstr>Reduce the risk of bugs!</vt:lpstr>
      <vt:lpstr>Software Faults</vt:lpstr>
      <vt:lpstr>PowerPoint Presentation</vt:lpstr>
      <vt:lpstr>PowerPoint Presentation</vt:lpstr>
      <vt:lpstr>Interoperability at Deployment Time</vt:lpstr>
      <vt:lpstr>Interop: How Hard Can It Be?</vt:lpstr>
      <vt:lpstr>OpenFlow Software Agent</vt:lpstr>
      <vt:lpstr>Interoperability Event</vt:lpstr>
      <vt:lpstr>Automating Interop Testing</vt:lpstr>
      <vt:lpstr>The 10,000 foot view</vt:lpstr>
      <vt:lpstr>Symbolic Execution</vt:lpstr>
      <vt:lpstr>Challenges</vt:lpstr>
      <vt:lpstr>SOFT (Systematic OpenFlow Testing)</vt:lpstr>
      <vt:lpstr>Structured Inputs</vt:lpstr>
      <vt:lpstr>Capturing Behaviors</vt:lpstr>
      <vt:lpstr>Example</vt:lpstr>
      <vt:lpstr>N-version Comparison</vt:lpstr>
      <vt:lpstr>N-version Comparison</vt:lpstr>
      <vt:lpstr>Limitations</vt:lpstr>
      <vt:lpstr>Prototype &amp; Evaluation</vt:lpstr>
      <vt:lpstr>Does SOFT Work?</vt:lpstr>
      <vt:lpstr>Inconsistency - Example</vt:lpstr>
      <vt:lpstr>Concretizing Tradeoffs</vt:lpstr>
      <vt:lpstr>Conclusions</vt:lpstr>
      <vt:lpstr>Thanks</vt:lpstr>
      <vt:lpstr>Thank you!</vt:lpstr>
    </vt:vector>
  </TitlesOfParts>
  <Company>EPFL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Marco Canini</cp:lastModifiedBy>
  <cp:revision>1312</cp:revision>
  <cp:lastPrinted>2012-03-29T12:06:34Z</cp:lastPrinted>
  <dcterms:created xsi:type="dcterms:W3CDTF">2011-10-08T16:58:07Z</dcterms:created>
  <dcterms:modified xsi:type="dcterms:W3CDTF">2012-12-03T21:05:45Z</dcterms:modified>
</cp:coreProperties>
</file>