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7" r:id="rId2"/>
    <p:sldId id="461" r:id="rId3"/>
    <p:sldId id="459" r:id="rId4"/>
    <p:sldId id="261" r:id="rId5"/>
    <p:sldId id="478" r:id="rId6"/>
    <p:sldId id="436" r:id="rId7"/>
    <p:sldId id="479" r:id="rId8"/>
    <p:sldId id="272" r:id="rId9"/>
    <p:sldId id="423" r:id="rId10"/>
    <p:sldId id="278" r:id="rId11"/>
    <p:sldId id="480" r:id="rId12"/>
    <p:sldId id="287" r:id="rId13"/>
    <p:sldId id="452" r:id="rId14"/>
    <p:sldId id="490" r:id="rId15"/>
    <p:sldId id="489" r:id="rId16"/>
    <p:sldId id="315" r:id="rId17"/>
    <p:sldId id="316" r:id="rId18"/>
    <p:sldId id="318" r:id="rId19"/>
    <p:sldId id="445" r:id="rId20"/>
    <p:sldId id="446" r:id="rId21"/>
    <p:sldId id="496" r:id="rId22"/>
    <p:sldId id="447" r:id="rId23"/>
    <p:sldId id="494" r:id="rId24"/>
    <p:sldId id="493" r:id="rId25"/>
    <p:sldId id="495" r:id="rId26"/>
    <p:sldId id="492" r:id="rId27"/>
    <p:sldId id="491" r:id="rId28"/>
    <p:sldId id="455" r:id="rId29"/>
    <p:sldId id="457" r:id="rId30"/>
    <p:sldId id="458" r:id="rId31"/>
    <p:sldId id="465" r:id="rId32"/>
    <p:sldId id="270" r:id="rId33"/>
    <p:sldId id="462" r:id="rId34"/>
    <p:sldId id="430" r:id="rId35"/>
    <p:sldId id="482" r:id="rId36"/>
    <p:sldId id="483" r:id="rId37"/>
    <p:sldId id="484" r:id="rId38"/>
    <p:sldId id="485" r:id="rId39"/>
    <p:sldId id="486" r:id="rId40"/>
    <p:sldId id="487" r:id="rId41"/>
    <p:sldId id="488" r:id="rId42"/>
    <p:sldId id="481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preferSingleView="1"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816" y="-96"/>
      </p:cViewPr>
      <p:guideLst>
        <p:guide orient="horz" pos="2160"/>
        <p:guide pos="2880"/>
      </p:guideLst>
    </p:cSldViewPr>
  </p:slideViewPr>
  <p:sorterViewPr>
    <p:cViewPr>
      <p:scale>
        <a:sx n="100" d="100"/>
        <a:sy n="100" d="100"/>
      </p:scale>
      <p:origin x="0" y="71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FA285-8FEE-D444-9347-A0C9BD23B697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D0D3B-48CC-084D-BEB0-942D879AE0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00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47D8DD57-BF97-7446-B461-F9B2C3F61F5F}" type="slidenum">
              <a:rPr lang="en-US" b="0">
                <a:latin typeface="Arial" charset="0"/>
              </a:rPr>
              <a:pPr/>
              <a:t>1</a:t>
            </a:fld>
            <a:endParaRPr lang="en-US" b="0" dirty="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r" eaLnBrk="1" hangingPunct="1"/>
            <a:fld id="{EF3E2E3A-17F8-3049-BA3F-2B79689F9A27}" type="slidenum">
              <a:rPr lang="en-US" sz="1200" b="0">
                <a:latin typeface="Times New Roman" charset="0"/>
              </a:rPr>
              <a:pPr algn="r" eaLnBrk="1" hangingPunct="1"/>
              <a:t>14</a:t>
            </a:fld>
            <a:endParaRPr lang="en-US" sz="1200" b="0" dirty="0">
              <a:latin typeface="Times New Roman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2625"/>
            <a:ext cx="4573588" cy="3430588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6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32" tIns="45716" rIns="91432" bIns="45716"/>
          <a:lstStyle/>
          <a:p>
            <a:pPr eaLnBrk="1" hangingPunct="1"/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26F7C5FF-F808-F641-95D0-1BBFB9FD0415}" type="slidenum">
              <a:rPr lang="en-US" sz="1200" b="0">
                <a:latin typeface="Arial" charset="0"/>
              </a:rPr>
              <a:pPr/>
              <a:t>42</a:t>
            </a:fld>
            <a:endParaRPr lang="en-US" sz="1200" b="0" dirty="0">
              <a:latin typeface="Arial" charset="0"/>
            </a:endParaRPr>
          </a:p>
        </p:txBody>
      </p:sp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r" eaLnBrk="1" hangingPunct="1"/>
            <a:fld id="{3C1C26E6-82AC-A542-8CF5-535936747CC9}" type="slidenum">
              <a:rPr lang="en-US" sz="1200" b="0">
                <a:latin typeface="Arial" charset="0"/>
              </a:rPr>
              <a:pPr algn="r" eaLnBrk="1" hangingPunct="1"/>
              <a:t>42</a:t>
            </a:fld>
            <a:endParaRPr lang="en-US" sz="1200" b="0" dirty="0">
              <a:latin typeface="Arial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6762" cy="3432175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4988"/>
            <a:ext cx="50323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25" tIns="45714" rIns="91425" bIns="45714"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25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008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551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19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88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254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5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76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77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80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670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00170-B55B-DD46-9A05-27A3D4F6536D}" type="datetimeFigureOut">
              <a:rPr lang="en-US" smtClean="0"/>
              <a:t>6/2/13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57548-1503-604C-A1E6-A09A868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97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5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4" Type="http://schemas.openxmlformats.org/officeDocument/2006/relationships/image" Target="../media/image39.gi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3-06-02 at 10.20.4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" y="57658"/>
            <a:ext cx="911860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3633" y="1548740"/>
            <a:ext cx="3082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/>
              </a:rPr>
              <a:t>Sandy’s Fury</a:t>
            </a:r>
            <a:endParaRPr lang="en-US" sz="3600" b="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7" name="Picture 6" descr="Screen Shot 2013-02-04 at 3.42.10 PM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0468" y="2855825"/>
            <a:ext cx="4460443" cy="28837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01" y="4696190"/>
            <a:ext cx="445596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David A. Robinson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Professor, Department of Geography &amp;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New Jersey State Climatologist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Rutgers University</a:t>
            </a:r>
          </a:p>
          <a:p>
            <a:pPr algn="ctr"/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June 5, 2013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7218" y="3097353"/>
            <a:ext cx="3318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DIMACS/CCICADA Workshop on S&amp;T Innovations in Hurricane Sandy Research</a:t>
            </a:r>
          </a:p>
        </p:txBody>
      </p:sp>
    </p:spTree>
    <p:extLst>
      <p:ext uri="{BB962C8B-B14F-4D97-AF65-F5344CB8AC3E}">
        <p14:creationId xmlns:p14="http://schemas.microsoft.com/office/powerpoint/2010/main" val="4175557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ndy_rain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1800" y="304800"/>
            <a:ext cx="5360698" cy="6019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187" y="1143000"/>
            <a:ext cx="275971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dirty="0" smtClean="0">
                <a:solidFill>
                  <a:srgbClr val="FF0000"/>
                </a:solidFill>
                <a:latin typeface="Arial"/>
                <a:cs typeface="Arial"/>
              </a:rPr>
              <a:t>Sandy</a:t>
            </a:r>
          </a:p>
          <a:p>
            <a:pPr algn="ctr"/>
            <a:r>
              <a:rPr lang="en-US" sz="2800" b="0" dirty="0" smtClean="0">
                <a:solidFill>
                  <a:srgbClr val="FF0000"/>
                </a:solidFill>
                <a:latin typeface="Arial"/>
                <a:cs typeface="Arial"/>
              </a:rPr>
              <a:t>Total </a:t>
            </a:r>
          </a:p>
          <a:p>
            <a:pPr algn="ctr"/>
            <a:r>
              <a:rPr lang="en-US" sz="2800" b="0" dirty="0" smtClean="0">
                <a:solidFill>
                  <a:srgbClr val="FF0000"/>
                </a:solidFill>
                <a:latin typeface="Arial"/>
                <a:cs typeface="Arial"/>
              </a:rPr>
              <a:t>Precipitation</a:t>
            </a:r>
          </a:p>
          <a:p>
            <a:pPr algn="ctr"/>
            <a:r>
              <a:rPr lang="en-US" sz="2800" b="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lang="en-US" sz="2800" b="0" dirty="0" smtClean="0">
                <a:solidFill>
                  <a:srgbClr val="FF0000"/>
                </a:solidFill>
                <a:latin typeface="Arial"/>
                <a:cs typeface="Arial"/>
              </a:rPr>
              <a:t>ct 29-31, 2012</a:t>
            </a:r>
            <a:endParaRPr lang="en-US" sz="2800" b="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4977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066800"/>
            <a:ext cx="2743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0" dirty="0" smtClean="0">
                <a:solidFill>
                  <a:srgbClr val="FF0000"/>
                </a:solidFill>
                <a:latin typeface="Arial"/>
                <a:cs typeface="Arial"/>
              </a:rPr>
              <a:t>Sandy</a:t>
            </a:r>
            <a:endParaRPr lang="en-US" sz="2800" b="0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/>
            <a:r>
              <a:rPr lang="en-US" sz="2800" b="0" dirty="0" smtClean="0">
                <a:solidFill>
                  <a:srgbClr val="FF0000"/>
                </a:solidFill>
                <a:latin typeface="Arial"/>
                <a:cs typeface="Arial"/>
              </a:rPr>
              <a:t>Maximum</a:t>
            </a:r>
          </a:p>
          <a:p>
            <a:pPr algn="ctr"/>
            <a:r>
              <a:rPr lang="en-US" sz="2800" b="0" dirty="0" smtClean="0">
                <a:solidFill>
                  <a:srgbClr val="FF0000"/>
                </a:solidFill>
                <a:latin typeface="Arial"/>
                <a:cs typeface="Arial"/>
              </a:rPr>
              <a:t>Wind Gusts</a:t>
            </a:r>
            <a:endParaRPr lang="en-US" sz="2800" b="0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/>
            <a:r>
              <a:rPr lang="en-US" sz="2800" b="0" dirty="0">
                <a:solidFill>
                  <a:srgbClr val="FF0000"/>
                </a:solidFill>
                <a:latin typeface="Arial"/>
                <a:cs typeface="Arial"/>
              </a:rPr>
              <a:t>Oct 29-</a:t>
            </a:r>
            <a:r>
              <a:rPr lang="en-US" sz="2800" b="0" dirty="0" smtClean="0">
                <a:solidFill>
                  <a:srgbClr val="FF0000"/>
                </a:solidFill>
                <a:latin typeface="Arial"/>
                <a:cs typeface="Arial"/>
              </a:rPr>
              <a:t>30, </a:t>
            </a:r>
            <a:r>
              <a:rPr lang="en-US" sz="2800" b="0" dirty="0">
                <a:solidFill>
                  <a:srgbClr val="FF0000"/>
                </a:solidFill>
                <a:latin typeface="Arial"/>
                <a:cs typeface="Arial"/>
              </a:rPr>
              <a:t>2012</a:t>
            </a:r>
          </a:p>
        </p:txBody>
      </p:sp>
      <p:pic>
        <p:nvPicPr>
          <p:cNvPr id="2" name="Picture 1" descr="sandy_winds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925" y="345656"/>
            <a:ext cx="5440863" cy="610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53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3.29.55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27" y="1844422"/>
            <a:ext cx="8437126" cy="46261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1674" y="498901"/>
            <a:ext cx="73841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Sandy Hook, NJ</a:t>
            </a:r>
          </a:p>
          <a:p>
            <a:pPr algn="ctr"/>
            <a:r>
              <a:rPr lang="en-US" sz="2800" dirty="0" smtClean="0">
                <a:latin typeface="Arial"/>
                <a:cs typeface="Arial"/>
              </a:rPr>
              <a:t>off line at 13.5 feet, estimated surge 14.4 feet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4980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4.23.04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04" y="2846624"/>
            <a:ext cx="4391786" cy="2883794"/>
          </a:xfrm>
          <a:prstGeom prst="rect">
            <a:avLst/>
          </a:prstGeom>
        </p:spPr>
      </p:pic>
      <p:pic>
        <p:nvPicPr>
          <p:cNvPr id="3" name="Picture 2" descr="Screen Shot 2013-02-04 at 4.23.32 PM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8826" y="3680267"/>
            <a:ext cx="3796229" cy="2890211"/>
          </a:xfrm>
          <a:prstGeom prst="rect">
            <a:avLst/>
          </a:prstGeom>
        </p:spPr>
      </p:pic>
      <p:pic>
        <p:nvPicPr>
          <p:cNvPr id="4" name="Picture 3" descr="Screen Shot 2013-02-04 at 4.25.06 PM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0126" y="262718"/>
            <a:ext cx="4233866" cy="32175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0033" y="910066"/>
            <a:ext cx="1622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Hoboken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2539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2640" y="250428"/>
            <a:ext cx="2240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Union </a:t>
            </a:r>
            <a:r>
              <a:rPr lang="en-US" sz="2800" dirty="0" smtClean="0">
                <a:latin typeface="Arial"/>
                <a:cs typeface="Arial"/>
              </a:rPr>
              <a:t>Beach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40" y="1129916"/>
            <a:ext cx="7317079" cy="4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40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eanseburg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143000"/>
            <a:ext cx="7492059" cy="5029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304800"/>
            <a:ext cx="1921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Keansburg</a:t>
            </a:r>
            <a:endParaRPr lang="en-US" sz="2800" dirty="0" smtClean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3095" y="6400971"/>
            <a:ext cx="169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Sonia </a:t>
            </a:r>
            <a:r>
              <a:rPr lang="en-US" dirty="0"/>
              <a:t>Szczesna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687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3.43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3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75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3.43.5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" y="76200"/>
            <a:ext cx="90932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08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3.45.0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8300"/>
            <a:ext cx="9144000" cy="610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230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3.47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101600"/>
            <a:ext cx="9118600" cy="66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47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3-03-27 at 4.43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8900"/>
            <a:ext cx="9144000" cy="667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73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3.47.4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38100"/>
            <a:ext cx="91059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11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1624" y="419735"/>
            <a:ext cx="2799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Seaside </a:t>
            </a:r>
            <a:r>
              <a:rPr lang="en-US" sz="2800" dirty="0" smtClean="0">
                <a:latin typeface="Arial"/>
                <a:cs typeface="Arial"/>
              </a:rPr>
              <a:t>Heights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871" y="1192997"/>
            <a:ext cx="6403737" cy="480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8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3.49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5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18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y After holgat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78320" y="6035040"/>
            <a:ext cx="1878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Holgate, LBI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26566" y="6414254"/>
            <a:ext cx="3122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  <a:cs typeface="Arial" charset="0"/>
              </a:rPr>
              <a:t>Photo: Will Randall-Goodwin</a:t>
            </a:r>
          </a:p>
        </p:txBody>
      </p:sp>
    </p:spTree>
    <p:extLst>
      <p:ext uri="{BB962C8B-B14F-4D97-AF65-F5344CB8AC3E}">
        <p14:creationId xmlns:p14="http://schemas.microsoft.com/office/powerpoint/2010/main" val="2899354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28898" cy="648085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Wildwood</a:t>
            </a:r>
            <a:endParaRPr lang="en-US" sz="2400" dirty="0">
              <a:latin typeface="Arial"/>
              <a:cs typeface="Arial"/>
            </a:endParaRPr>
          </a:p>
        </p:txBody>
      </p:sp>
      <p:pic>
        <p:nvPicPr>
          <p:cNvPr id="6146" name="Picture 2" descr="E:\Hurricane Sandy\Wiildwood N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94" y="1176833"/>
            <a:ext cx="7229698" cy="5422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2073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3.50.5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893" y="207819"/>
            <a:ext cx="8184274" cy="61425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0640" y="914400"/>
            <a:ext cx="1487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Looking north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251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3330_865670557112_307023804_o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16" y="244981"/>
            <a:ext cx="8083971" cy="60629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2880" y="6368534"/>
            <a:ext cx="6083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location on LBI where the dune was established and survived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318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5 at 10.17.3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0"/>
            <a:ext cx="9144000" cy="67151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28160" y="282694"/>
            <a:ext cx="3837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Bradley Beach: reestablishing the dune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073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Box 2"/>
          <p:cNvSpPr txBox="1">
            <a:spLocks noChangeArrowheads="1"/>
          </p:cNvSpPr>
          <p:nvPr/>
        </p:nvSpPr>
        <p:spPr bwMode="auto">
          <a:xfrm>
            <a:off x="152400" y="152400"/>
            <a:ext cx="73662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Arial" charset="0"/>
                <a:cs typeface="Arial" charset="0"/>
              </a:rPr>
              <a:t>Hundreds of thousands of </a:t>
            </a:r>
            <a:r>
              <a:rPr lang="en-US" sz="2800" dirty="0" smtClean="0">
                <a:latin typeface="Arial" charset="0"/>
                <a:cs typeface="Arial" charset="0"/>
              </a:rPr>
              <a:t>trees down…</a:t>
            </a:r>
            <a:r>
              <a:rPr lang="en-US" sz="2800" dirty="0">
                <a:latin typeface="Arial" charset="0"/>
                <a:cs typeface="Arial" charset="0"/>
              </a:rPr>
              <a:t>…</a:t>
            </a:r>
          </a:p>
        </p:txBody>
      </p:sp>
      <p:pic>
        <p:nvPicPr>
          <p:cNvPr id="7168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997" y="822004"/>
            <a:ext cx="4171045" cy="312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0033" y="3578399"/>
            <a:ext cx="4723483" cy="314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2045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www.washingtonpost.com/blogs/liveblog/files/2012/10/NYCSkyline_1024w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-90488"/>
            <a:ext cx="6854770" cy="6948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1261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_shot_2012-10-29_at_6.05.57_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6400"/>
            <a:ext cx="9144000" cy="60429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86947" y="255218"/>
            <a:ext cx="37371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Wind field: October 29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3073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2-04 at 4.28.14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2320" y="3500255"/>
            <a:ext cx="4457927" cy="3090226"/>
          </a:xfrm>
          <a:prstGeom prst="rect">
            <a:avLst/>
          </a:prstGeom>
        </p:spPr>
      </p:pic>
      <p:pic>
        <p:nvPicPr>
          <p:cNvPr id="3" name="Picture 2" descr="Screen Shot 2013-02-04 at 4.26.56 PM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1972" y="161279"/>
            <a:ext cx="5403898" cy="3101791"/>
          </a:xfrm>
          <a:prstGeom prst="rect">
            <a:avLst/>
          </a:prstGeom>
        </p:spPr>
      </p:pic>
      <p:pic>
        <p:nvPicPr>
          <p:cNvPr id="4" name="Picture 3" descr="Screen Shot 2013-02-04 at 4.27.47 PM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817" y="3500255"/>
            <a:ext cx="4216143" cy="29534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441" y="599440"/>
            <a:ext cx="2397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Impacts on transportation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1826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1254" y="2528907"/>
            <a:ext cx="739099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3200" dirty="0" smtClean="0">
                <a:solidFill>
                  <a:srgbClr val="FF0000"/>
                </a:solidFill>
                <a:latin typeface="Arial"/>
                <a:cs typeface="Arial"/>
              </a:rPr>
              <a:t>How well was Sandy forecasted?</a:t>
            </a:r>
            <a:endParaRPr lang="en-US" sz="32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3090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8950" y="201613"/>
            <a:ext cx="8197850" cy="10175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"/>
                <a:cs typeface="Arial"/>
              </a:rPr>
              <a:t>Forecast October 26: 00:00Z</a:t>
            </a:r>
            <a:endParaRPr lang="en-US" sz="32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83971" name="Picture 3" descr="spaghetti_after_ballo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0" y="1263650"/>
            <a:ext cx="69850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707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3-27 at 4.48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" y="0"/>
            <a:ext cx="889599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2406" y="1587413"/>
            <a:ext cx="74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10/23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15818" y="1587413"/>
            <a:ext cx="74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10/24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2406" y="4399400"/>
            <a:ext cx="74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10/25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15818" y="4414518"/>
            <a:ext cx="74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10/26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516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-HURRICANE-SANDY-PREDICTIONS-57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1752600"/>
            <a:ext cx="7239000" cy="33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60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0298" y="381000"/>
            <a:ext cx="7134102" cy="57150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200" dirty="0" smtClean="0"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>Future Sandys?</a:t>
            </a:r>
            <a:r>
              <a:rPr lang="en-US" sz="3200" dirty="0"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/>
            </a:r>
            <a:br>
              <a:rPr lang="en-US" sz="3200" dirty="0"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</a:br>
            <a:r>
              <a:rPr lang="en-US" sz="3200" dirty="0" smtClean="0"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/>
            </a:r>
            <a:br>
              <a:rPr lang="en-US" sz="3200" dirty="0" smtClean="0"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</a:br>
            <a:r>
              <a:rPr lang="en-US" sz="3200" dirty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en-US" sz="3200" dirty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en-US" sz="3200" dirty="0">
              <a:solidFill>
                <a:srgbClr val="FFC000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 descr="uw-logotype-seal-uh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295" y="5827447"/>
            <a:ext cx="1852370" cy="57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46771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8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Arial" pitchFamily="34" charset="0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152400" y="914400"/>
            <a:ext cx="7709071" cy="950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>
                <a:schemeClr val="accent2"/>
              </a:buClr>
              <a:buFont typeface="Wingdings" charset="0"/>
              <a:buChar char="§"/>
            </a:pPr>
            <a:r>
              <a:rPr lang="en-US" sz="3200" b="0" dirty="0">
                <a:latin typeface="Arial" charset="0"/>
                <a:cs typeface="Arial" charset="0"/>
              </a:rPr>
              <a:t>Rising </a:t>
            </a:r>
            <a:r>
              <a:rPr lang="en-US" sz="3200" b="0" dirty="0" smtClean="0">
                <a:latin typeface="Arial" charset="0"/>
                <a:cs typeface="Arial" charset="0"/>
              </a:rPr>
              <a:t>temperatures</a:t>
            </a:r>
            <a:endParaRPr lang="en-US" sz="3200" b="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endParaRPr lang="en-US" sz="3200" b="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endParaRPr lang="en-US" sz="32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28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152400" y="277813"/>
            <a:ext cx="88435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New Jersey's </a:t>
            </a:r>
            <a:r>
              <a:rPr lang="en-US" sz="3600" b="0" dirty="0" smtClean="0">
                <a:solidFill>
                  <a:srgbClr val="FF0000"/>
                </a:solidFill>
                <a:latin typeface="Arial" charset="0"/>
              </a:rPr>
              <a:t>changing and future </a:t>
            </a:r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climate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0231" y="2036108"/>
            <a:ext cx="6934403" cy="43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684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8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Arial" pitchFamily="34" charset="0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152400" y="914400"/>
            <a:ext cx="7789702" cy="1141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>
                <a:schemeClr val="accent2"/>
              </a:buClr>
              <a:buFont typeface="Wingdings" charset="0"/>
              <a:buChar char="§"/>
            </a:pPr>
            <a:r>
              <a:rPr lang="en-US" sz="3200" b="0" dirty="0" smtClean="0">
                <a:latin typeface="Arial" charset="0"/>
                <a:cs typeface="Arial" charset="0"/>
              </a:rPr>
              <a:t>Steady </a:t>
            </a:r>
            <a:r>
              <a:rPr lang="en-US" sz="3200" b="0" dirty="0">
                <a:latin typeface="Arial" charset="0"/>
                <a:cs typeface="Arial" charset="0"/>
              </a:rPr>
              <a:t>or increasing </a:t>
            </a:r>
            <a:r>
              <a:rPr lang="en-US" sz="3200" b="0" dirty="0" smtClean="0">
                <a:latin typeface="Arial" charset="0"/>
                <a:cs typeface="Arial" charset="0"/>
              </a:rPr>
              <a:t>precipitation</a:t>
            </a:r>
            <a:endParaRPr lang="en-US" sz="3200" b="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endParaRPr lang="en-US" sz="3200" b="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endParaRPr lang="en-US" sz="32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28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152400" y="277813"/>
            <a:ext cx="88435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New Jersey's </a:t>
            </a:r>
            <a:r>
              <a:rPr lang="en-US" sz="3600" b="0" dirty="0" smtClean="0">
                <a:solidFill>
                  <a:srgbClr val="FF0000"/>
                </a:solidFill>
                <a:latin typeface="Arial" charset="0"/>
              </a:rPr>
              <a:t>changing and future </a:t>
            </a:r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climate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576" y="2056266"/>
            <a:ext cx="7133535" cy="438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248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8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Arial" pitchFamily="34" charset="0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631825" y="1018053"/>
            <a:ext cx="8054975" cy="98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accent2"/>
              </a:buClr>
            </a:pPr>
            <a:r>
              <a:rPr lang="en-US" dirty="0"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  </a:t>
            </a:r>
            <a:r>
              <a:rPr lang="en-US" sz="2800" b="0" dirty="0" smtClean="0">
                <a:latin typeface="Arial" charset="0"/>
              </a:rPr>
              <a:t>Increasing </a:t>
            </a:r>
            <a:r>
              <a:rPr lang="en-US" sz="2800" b="0" dirty="0">
                <a:latin typeface="Arial" charset="0"/>
              </a:rPr>
              <a:t>variability and </a:t>
            </a:r>
            <a:r>
              <a:rPr lang="en-US" sz="2800" b="0" dirty="0" smtClean="0">
                <a:latin typeface="Arial" charset="0"/>
              </a:rPr>
              <a:t>extremes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</a:pPr>
            <a:r>
              <a:rPr lang="en-US" sz="2800" b="0" dirty="0" smtClean="0">
                <a:latin typeface="Arial" charset="0"/>
              </a:rPr>
              <a:t>		- storms</a:t>
            </a:r>
            <a:r>
              <a:rPr lang="en-US" sz="2800" b="0" dirty="0">
                <a:latin typeface="Arial" charset="0"/>
              </a:rPr>
              <a:t>, flood, drought, heat…</a:t>
            </a:r>
            <a:r>
              <a:rPr lang="en-US" sz="3200" b="0" dirty="0">
                <a:latin typeface="Arial" charset="0"/>
              </a:rPr>
              <a:t>…</a:t>
            </a:r>
            <a:r>
              <a:rPr lang="en-US" sz="3200" b="0" dirty="0" smtClean="0">
                <a:latin typeface="Arial" charset="0"/>
              </a:rPr>
              <a:t>.</a:t>
            </a:r>
            <a:endParaRPr lang="en-US" sz="3200" b="0" dirty="0">
              <a:latin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b="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endParaRPr lang="en-US" sz="32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28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152400" y="277813"/>
            <a:ext cx="88435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New Jersey's </a:t>
            </a:r>
            <a:r>
              <a:rPr lang="en-US" sz="3600" b="0" dirty="0" smtClean="0">
                <a:solidFill>
                  <a:srgbClr val="FF0000"/>
                </a:solidFill>
                <a:latin typeface="Arial" charset="0"/>
              </a:rPr>
              <a:t>changing and future </a:t>
            </a:r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climate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40"/>
          <a:stretch>
            <a:fillRect/>
          </a:stretch>
        </p:blipFill>
        <p:spPr bwMode="auto">
          <a:xfrm>
            <a:off x="1397062" y="2122799"/>
            <a:ext cx="2870200" cy="216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6" name="Picture 4" descr="Manville6_4-16-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4282" y="2223150"/>
            <a:ext cx="2888717" cy="214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688622" y="3940639"/>
            <a:ext cx="21491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0" dirty="0">
                <a:solidFill>
                  <a:srgbClr val="FFFF00"/>
                </a:solidFill>
                <a:latin typeface="Arial" charset="0"/>
              </a:rPr>
              <a:t>September 17, 1999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474288" y="3998951"/>
            <a:ext cx="15068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0" dirty="0">
                <a:solidFill>
                  <a:srgbClr val="FFFF00"/>
                </a:solidFill>
                <a:latin typeface="Arial" charset="0"/>
              </a:rPr>
              <a:t>April 16, 2007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1621" y="4505522"/>
            <a:ext cx="2740578" cy="205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2014261" y="6222402"/>
            <a:ext cx="17290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0" dirty="0">
                <a:solidFill>
                  <a:srgbClr val="FFFF00"/>
                </a:solidFill>
                <a:latin typeface="Arial" charset="0"/>
              </a:rPr>
              <a:t>March 14, 2010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9187" y="4476188"/>
            <a:ext cx="2777613" cy="216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445905" y="6297297"/>
            <a:ext cx="17614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rgbClr val="FFFF00"/>
                </a:solidFill>
                <a:latin typeface="Arial" charset="0"/>
              </a:rPr>
              <a:t>August 28, 2011</a:t>
            </a:r>
          </a:p>
        </p:txBody>
      </p:sp>
      <p:sp>
        <p:nvSpPr>
          <p:cNvPr id="13" name="Oval 1"/>
          <p:cNvSpPr>
            <a:spLocks noChangeArrowheads="1"/>
          </p:cNvSpPr>
          <p:nvPr/>
        </p:nvSpPr>
        <p:spPr bwMode="auto">
          <a:xfrm>
            <a:off x="2377467" y="3483117"/>
            <a:ext cx="499970" cy="342249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2162113" y="5591546"/>
            <a:ext cx="510387" cy="35205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5" name="Oval 12"/>
          <p:cNvSpPr>
            <a:spLocks noChangeArrowheads="1"/>
          </p:cNvSpPr>
          <p:nvPr/>
        </p:nvSpPr>
        <p:spPr bwMode="auto">
          <a:xfrm>
            <a:off x="6195920" y="3654241"/>
            <a:ext cx="499970" cy="342249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6727746" y="5671908"/>
            <a:ext cx="499970" cy="342249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4438603" y="4289337"/>
            <a:ext cx="11450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0" dirty="0" smtClean="0">
                <a:latin typeface="Arial" charset="0"/>
                <a:cs typeface="Arial" charset="0"/>
              </a:rPr>
              <a:t>Manville</a:t>
            </a:r>
            <a:endParaRPr lang="en-US" sz="2000" b="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438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8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Arial" pitchFamily="34" charset="0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152400" y="914400"/>
            <a:ext cx="7840096" cy="18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>
                <a:schemeClr val="accent2"/>
              </a:buClr>
              <a:buFont typeface="Wingdings" charset="0"/>
              <a:buChar char="§"/>
            </a:pPr>
            <a:r>
              <a:rPr lang="en-US" sz="3200" dirty="0" smtClean="0">
                <a:latin typeface="Arial" charset="0"/>
                <a:cs typeface="Arial" charset="0"/>
              </a:rPr>
              <a:t>Atmospheric circulation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>
                <a:schemeClr val="accent2"/>
              </a:buClr>
            </a:pPr>
            <a:r>
              <a:rPr lang="en-US" sz="3200" dirty="0" smtClean="0">
                <a:latin typeface="Arial" charset="0"/>
              </a:rPr>
              <a:t>	</a:t>
            </a:r>
            <a:r>
              <a:rPr lang="en-US" sz="3200" dirty="0" smtClean="0">
                <a:solidFill>
                  <a:srgbClr val="FF0000"/>
                </a:solidFill>
                <a:latin typeface="Arial" charset="0"/>
              </a:rPr>
              <a:t>-</a:t>
            </a:r>
            <a:r>
              <a:rPr lang="en-US" sz="3200" dirty="0" smtClean="0">
                <a:latin typeface="Arial" charset="0"/>
              </a:rPr>
              <a:t>  influences from distant locations</a:t>
            </a:r>
            <a:endParaRPr lang="en-US" sz="3200" b="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b="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endParaRPr lang="en-US" sz="32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28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152400" y="277813"/>
            <a:ext cx="88435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New Jersey's </a:t>
            </a:r>
            <a:r>
              <a:rPr lang="en-US" sz="3600" b="0" dirty="0" smtClean="0">
                <a:solidFill>
                  <a:srgbClr val="FF0000"/>
                </a:solidFill>
                <a:latin typeface="Arial" charset="0"/>
              </a:rPr>
              <a:t>changing and future </a:t>
            </a:r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climate</a:t>
            </a:r>
          </a:p>
        </p:txBody>
      </p:sp>
      <p:pic>
        <p:nvPicPr>
          <p:cNvPr id="2" name="Picture 1" descr="grl29005-fig-00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2992358"/>
            <a:ext cx="8657435" cy="28706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4729" y="6286524"/>
            <a:ext cx="2516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Francis and Vavrus,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90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04800"/>
            <a:ext cx="8093047" cy="58039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76400" y="61862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dirty="0"/>
              <a:t>Satellite image Tuesday, Oct. 30, 2012 (AP Photo/NOAA)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74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8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Arial" pitchFamily="34" charset="0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152400" y="914400"/>
            <a:ext cx="7799781" cy="104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>
                <a:schemeClr val="accent2"/>
              </a:buClr>
              <a:buFont typeface="Wingdings" charset="0"/>
              <a:buChar char="§"/>
            </a:pPr>
            <a:r>
              <a:rPr lang="en-US" sz="3200" b="0" dirty="0" smtClean="0">
                <a:latin typeface="Arial" charset="0"/>
                <a:cs typeface="Arial" charset="0"/>
              </a:rPr>
              <a:t>Rising </a:t>
            </a:r>
            <a:r>
              <a:rPr lang="en-US" sz="3200" b="0" dirty="0">
                <a:latin typeface="Arial" charset="0"/>
                <a:cs typeface="Arial" charset="0"/>
              </a:rPr>
              <a:t>sea </a:t>
            </a:r>
            <a:r>
              <a:rPr lang="en-US" sz="3200" b="0" dirty="0" smtClean="0">
                <a:latin typeface="Arial" charset="0"/>
                <a:cs typeface="Arial" charset="0"/>
              </a:rPr>
              <a:t>level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b="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endParaRPr lang="en-US" sz="32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28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152400" y="277813"/>
            <a:ext cx="88435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New Jersey's </a:t>
            </a:r>
            <a:r>
              <a:rPr lang="en-US" sz="3600" b="0" dirty="0" smtClean="0">
                <a:solidFill>
                  <a:srgbClr val="FF0000"/>
                </a:solidFill>
                <a:latin typeface="Arial" charset="0"/>
              </a:rPr>
              <a:t>changing and future </a:t>
            </a:r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climate</a:t>
            </a:r>
          </a:p>
        </p:txBody>
      </p:sp>
      <p:pic>
        <p:nvPicPr>
          <p:cNvPr id="5" name="Picture 4" descr="Screen Shot 2013-02-04 at 4.01.55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90"/>
          <a:stretch/>
        </p:blipFill>
        <p:spPr>
          <a:xfrm>
            <a:off x="1340482" y="1955469"/>
            <a:ext cx="7020490" cy="47777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29498" y="6210043"/>
            <a:ext cx="1343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Courtesy of 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Ken Miller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656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8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Arial" pitchFamily="34" charset="0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296738" y="1445764"/>
            <a:ext cx="852461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0" dirty="0" smtClean="0">
                <a:solidFill>
                  <a:srgbClr val="FF0000"/>
                </a:solidFill>
                <a:latin typeface="Arial" charset="0"/>
              </a:rPr>
              <a:t>So…. future destructive coastal storms</a:t>
            </a:r>
          </a:p>
          <a:p>
            <a:pPr eaLnBrk="1" hangingPunct="1"/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a</a:t>
            </a:r>
            <a:r>
              <a:rPr lang="en-US" sz="3600" b="0" dirty="0" smtClean="0">
                <a:solidFill>
                  <a:srgbClr val="FF0000"/>
                </a:solidFill>
                <a:latin typeface="Arial" charset="0"/>
              </a:rPr>
              <a:t>re to be expected……</a:t>
            </a:r>
          </a:p>
          <a:p>
            <a:pPr eaLnBrk="1" hangingPunct="1"/>
            <a:endParaRPr lang="en-US" sz="3600" b="0" dirty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r>
              <a:rPr lang="en-US" sz="3600" b="0" dirty="0" smtClean="0">
                <a:latin typeface="Arial" charset="0"/>
              </a:rPr>
              <a:t>……..with the atmosphere and ocean </a:t>
            </a:r>
          </a:p>
          <a:p>
            <a:pPr eaLnBrk="1" hangingPunct="1"/>
            <a:r>
              <a:rPr lang="en-US" sz="3600" b="0" dirty="0">
                <a:latin typeface="Arial" charset="0"/>
              </a:rPr>
              <a:t>b</a:t>
            </a:r>
            <a:r>
              <a:rPr lang="en-US" sz="3600" b="0" dirty="0" smtClean="0">
                <a:latin typeface="Arial" charset="0"/>
              </a:rPr>
              <a:t>ecoming primed for a</a:t>
            </a:r>
            <a:r>
              <a:rPr lang="en-US" sz="3600" b="0" dirty="0">
                <a:latin typeface="Arial" charset="0"/>
              </a:rPr>
              <a:t> </a:t>
            </a:r>
            <a:r>
              <a:rPr lang="en-US" sz="3600" b="0" dirty="0" smtClean="0">
                <a:latin typeface="Arial" charset="0"/>
              </a:rPr>
              <a:t>greater frequency</a:t>
            </a:r>
          </a:p>
          <a:p>
            <a:pPr eaLnBrk="1" hangingPunct="1"/>
            <a:r>
              <a:rPr lang="en-US" sz="3600" b="0" dirty="0" smtClean="0">
                <a:latin typeface="Arial" charset="0"/>
              </a:rPr>
              <a:t>of such events.</a:t>
            </a:r>
            <a:endParaRPr lang="en-US" sz="3600" b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496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Text Box 3"/>
          <p:cNvSpPr txBox="1">
            <a:spLocks noChangeArrowheads="1"/>
          </p:cNvSpPr>
          <p:nvPr/>
        </p:nvSpPr>
        <p:spPr bwMode="auto">
          <a:xfrm>
            <a:off x="517525" y="396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endParaRPr lang="en-US" b="0" dirty="0">
              <a:latin typeface="Arial" charset="0"/>
            </a:endParaRP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5919118"/>
            <a:ext cx="431321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FF3300"/>
                </a:solidFill>
                <a:latin typeface="Arial" charset="0"/>
              </a:rPr>
              <a:t>Thanks     david.robinson</a:t>
            </a:r>
            <a:r>
              <a:rPr lang="en-US" dirty="0">
                <a:solidFill>
                  <a:srgbClr val="FF3300"/>
                </a:solidFill>
                <a:latin typeface="Arial" charset="0"/>
              </a:rPr>
              <a:t>@</a:t>
            </a:r>
            <a:r>
              <a:rPr lang="en-US" dirty="0" smtClean="0">
                <a:solidFill>
                  <a:srgbClr val="FF3300"/>
                </a:solidFill>
                <a:latin typeface="Arial" charset="0"/>
              </a:rPr>
              <a:t>rutgers.edu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FF3300"/>
                </a:solidFill>
                <a:latin typeface="Arial" charset="0"/>
              </a:rPr>
              <a:t>  http</a:t>
            </a:r>
            <a:r>
              <a:rPr lang="en-US" dirty="0">
                <a:solidFill>
                  <a:srgbClr val="FF3300"/>
                </a:solidFill>
                <a:latin typeface="Arial" charset="0"/>
              </a:rPr>
              <a:t>:/</a:t>
            </a:r>
            <a:r>
              <a:rPr lang="en-US" dirty="0" smtClean="0">
                <a:solidFill>
                  <a:srgbClr val="FF3300"/>
                </a:solidFill>
                <a:latin typeface="Arial" charset="0"/>
              </a:rPr>
              <a:t>/njclimate.org</a:t>
            </a:r>
            <a:endParaRPr lang="en-US" dirty="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366600" name="Rectangle 8"/>
          <p:cNvSpPr>
            <a:spLocks noChangeArrowheads="1"/>
          </p:cNvSpPr>
          <p:nvPr/>
        </p:nvSpPr>
        <p:spPr bwMode="auto">
          <a:xfrm>
            <a:off x="5410200" y="2667000"/>
            <a:ext cx="4267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en-US" sz="3200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+mn-ea"/>
              <a:cs typeface="+mn-cs"/>
            </a:endParaRPr>
          </a:p>
        </p:txBody>
      </p:sp>
      <p:pic>
        <p:nvPicPr>
          <p:cNvPr id="2" name="Picture 1" descr="7323247852_21b63202d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20731" cy="57643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69816" y="5764302"/>
            <a:ext cx="236156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latin typeface="Arial"/>
                <a:cs typeface="Arial"/>
              </a:rPr>
              <a:t>May 31, 2012 in North </a:t>
            </a:r>
            <a:r>
              <a:rPr lang="en-US" sz="1050" dirty="0" smtClean="0">
                <a:latin typeface="Arial"/>
                <a:cs typeface="Arial"/>
              </a:rPr>
              <a:t>Middletown</a:t>
            </a:r>
          </a:p>
          <a:p>
            <a:r>
              <a:rPr lang="en-US" sz="1050" dirty="0">
                <a:latin typeface="Arial"/>
                <a:cs typeface="Arial"/>
              </a:rPr>
              <a:t>http://www.flickr.com/photos/mjs242/</a:t>
            </a:r>
          </a:p>
        </p:txBody>
      </p:sp>
      <p:pic>
        <p:nvPicPr>
          <p:cNvPr id="7" name="Picture 6" descr="uw-logotype-seal-uh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388" y="6207920"/>
            <a:ext cx="1852370" cy="57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48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3-17 at 11.49.28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08" y="1155700"/>
            <a:ext cx="4540124" cy="45291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3364" y="6040209"/>
            <a:ext cx="4966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Greene</a:t>
            </a:r>
            <a:r>
              <a:rPr lang="en-US" sz="1200" dirty="0">
                <a:latin typeface="Arial"/>
                <a:cs typeface="Arial"/>
              </a:rPr>
              <a:t>, C.H., J.A. Francis, and B.C. Monger. 2013. Superstorm Sandy: A series of </a:t>
            </a:r>
            <a:r>
              <a:rPr lang="en-US" sz="1200" dirty="0" smtClean="0">
                <a:latin typeface="Arial"/>
                <a:cs typeface="Arial"/>
              </a:rPr>
              <a:t>unfortunate events</a:t>
            </a:r>
            <a:r>
              <a:rPr lang="en-US" sz="1200" dirty="0">
                <a:latin typeface="Arial"/>
                <a:cs typeface="Arial"/>
              </a:rPr>
              <a:t>? Oceanography  26(1):8–9, http://dx.doi.org/10.5670/oceanog.2013.11.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861196" y="361971"/>
            <a:ext cx="5160387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3200" b="0" dirty="0">
                <a:solidFill>
                  <a:srgbClr val="FF0000"/>
                </a:solidFill>
                <a:latin typeface="Arial" charset="0"/>
                <a:cs typeface="Arial" charset="0"/>
              </a:rPr>
              <a:t>A </a:t>
            </a:r>
            <a:r>
              <a:rPr lang="en-US" sz="3200" b="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unique recipe </a:t>
            </a:r>
            <a:r>
              <a:rPr lang="en-US" sz="3200" b="0" dirty="0">
                <a:solidFill>
                  <a:srgbClr val="FF0000"/>
                </a:solidFill>
                <a:latin typeface="Arial" charset="0"/>
                <a:cs typeface="Arial" charset="0"/>
              </a:rPr>
              <a:t>for disaster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0145" y="1560113"/>
            <a:ext cx="272523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Ingredients</a:t>
            </a:r>
          </a:p>
          <a:p>
            <a:endParaRPr lang="en-US" sz="2400" dirty="0"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n-US" sz="2400" dirty="0" smtClean="0">
                <a:latin typeface="Arial"/>
                <a:cs typeface="Arial"/>
              </a:rPr>
              <a:t>Sandy</a:t>
            </a:r>
          </a:p>
          <a:p>
            <a:pPr marL="342900" indent="-342900">
              <a:buAutoNum type="arabicPeriod"/>
            </a:pPr>
            <a:r>
              <a:rPr lang="en-US" sz="2400" dirty="0" smtClean="0">
                <a:latin typeface="Arial"/>
                <a:cs typeface="Arial"/>
              </a:rPr>
              <a:t>Wavy jet stream</a:t>
            </a:r>
          </a:p>
          <a:p>
            <a:pPr marL="342900" indent="-342900">
              <a:buAutoNum type="arabicPeriod"/>
            </a:pPr>
            <a:r>
              <a:rPr lang="en-US" sz="2400" dirty="0" smtClean="0">
                <a:latin typeface="Arial"/>
                <a:cs typeface="Arial"/>
              </a:rPr>
              <a:t>Blocking high</a:t>
            </a:r>
          </a:p>
          <a:p>
            <a:pPr marL="342900" indent="-342900">
              <a:buAutoNum type="arabicPeriod"/>
            </a:pPr>
            <a:r>
              <a:rPr lang="en-US" sz="2400" dirty="0" smtClean="0">
                <a:latin typeface="Arial"/>
                <a:cs typeface="Arial"/>
              </a:rPr>
              <a:t>Deep trough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0280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3-17 at 11.49.28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1142" y="2520341"/>
            <a:ext cx="7120574" cy="39801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364" y="6371045"/>
            <a:ext cx="4742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1200" dirty="0">
                <a:latin typeface="Arial"/>
                <a:cs typeface="Arial"/>
              </a:rPr>
              <a:t>Greene, C.H., J.A. Francis, and B.C. Monger. 2013. </a:t>
            </a:r>
          </a:p>
        </p:txBody>
      </p:sp>
      <p:sp>
        <p:nvSpPr>
          <p:cNvPr id="4" name="Rectangle 3"/>
          <p:cNvSpPr/>
          <p:nvPr/>
        </p:nvSpPr>
        <p:spPr>
          <a:xfrm>
            <a:off x="585016" y="275628"/>
            <a:ext cx="7870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charset="0"/>
                <a:cs typeface="Arial" charset="0"/>
              </a:rPr>
              <a:t>Additional ingredients……adding insult to injury</a:t>
            </a:r>
          </a:p>
        </p:txBody>
      </p:sp>
      <p:sp>
        <p:nvSpPr>
          <p:cNvPr id="5" name="Rectangle 4"/>
          <p:cNvSpPr/>
          <p:nvPr/>
        </p:nvSpPr>
        <p:spPr>
          <a:xfrm>
            <a:off x="991139" y="950681"/>
            <a:ext cx="72790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charset="0"/>
                <a:cs typeface="Arial" charset="0"/>
              </a:rPr>
              <a:t>a. Warmer </a:t>
            </a:r>
            <a:r>
              <a:rPr lang="en-US" sz="2400" dirty="0">
                <a:latin typeface="Arial" charset="0"/>
                <a:cs typeface="Arial" charset="0"/>
              </a:rPr>
              <a:t>than average sea surface </a:t>
            </a:r>
            <a:r>
              <a:rPr lang="en-US" sz="2400" dirty="0" smtClean="0">
                <a:latin typeface="Arial" charset="0"/>
                <a:cs typeface="Arial" charset="0"/>
              </a:rPr>
              <a:t>temperatures</a:t>
            </a:r>
            <a:endParaRPr lang="en-US" sz="2400" dirty="0">
              <a:latin typeface="Arial" charset="0"/>
              <a:cs typeface="Arial" charset="0"/>
            </a:endParaRPr>
          </a:p>
          <a:p>
            <a:r>
              <a:rPr lang="en-US" sz="2400" dirty="0" smtClean="0">
                <a:latin typeface="Arial" charset="0"/>
                <a:cs typeface="Arial" charset="0"/>
              </a:rPr>
              <a:t>b. Landfall </a:t>
            </a:r>
            <a:r>
              <a:rPr lang="en-US" sz="2400" dirty="0">
                <a:latin typeface="Arial" charset="0"/>
                <a:cs typeface="Arial" charset="0"/>
              </a:rPr>
              <a:t>close to high </a:t>
            </a:r>
            <a:r>
              <a:rPr lang="en-US" sz="2400" dirty="0" smtClean="0">
                <a:latin typeface="Arial" charset="0"/>
                <a:cs typeface="Arial" charset="0"/>
              </a:rPr>
              <a:t>tide</a:t>
            </a:r>
            <a:endParaRPr lang="en-US" sz="2400" dirty="0">
              <a:latin typeface="Arial" charset="0"/>
              <a:cs typeface="Arial" charset="0"/>
            </a:endParaRPr>
          </a:p>
          <a:p>
            <a:r>
              <a:rPr lang="en-US" sz="2400" dirty="0" smtClean="0">
                <a:latin typeface="Arial" charset="0"/>
                <a:cs typeface="Arial" charset="0"/>
              </a:rPr>
              <a:t>c. Astronomical </a:t>
            </a:r>
            <a:r>
              <a:rPr lang="en-US" sz="2400" dirty="0">
                <a:latin typeface="Arial" charset="0"/>
                <a:cs typeface="Arial" charset="0"/>
              </a:rPr>
              <a:t>high </a:t>
            </a:r>
            <a:r>
              <a:rPr lang="en-US" sz="2400" dirty="0" smtClean="0">
                <a:latin typeface="Arial" charset="0"/>
                <a:cs typeface="Arial" charset="0"/>
              </a:rPr>
              <a:t>tide</a:t>
            </a:r>
            <a:endParaRPr lang="en-US" sz="2400" dirty="0">
              <a:latin typeface="Arial" charset="0"/>
              <a:cs typeface="Arial" charset="0"/>
            </a:endParaRPr>
          </a:p>
          <a:p>
            <a:r>
              <a:rPr lang="en-US" sz="2400" dirty="0" smtClean="0">
                <a:latin typeface="Arial" charset="0"/>
                <a:cs typeface="Arial" charset="0"/>
              </a:rPr>
              <a:t>d. Higher </a:t>
            </a:r>
            <a:r>
              <a:rPr lang="en-US" sz="2400" dirty="0">
                <a:latin typeface="Arial" charset="0"/>
                <a:cs typeface="Arial" charset="0"/>
              </a:rPr>
              <a:t>sea level than 50-100 years ago</a:t>
            </a:r>
          </a:p>
        </p:txBody>
      </p:sp>
    </p:spTree>
    <p:extLst>
      <p:ext uri="{BB962C8B-B14F-4D97-AF65-F5344CB8AC3E}">
        <p14:creationId xmlns:p14="http://schemas.microsoft.com/office/powerpoint/2010/main" val="2017349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/>
          <a:p>
            <a:pPr algn="l">
              <a:defRPr/>
            </a:pPr>
            <a:fld id="{E86DC90A-6DC0-664F-B3DC-38FD012FEDCF}" type="slidenum">
              <a:rPr lang="en-US">
                <a:solidFill>
                  <a:schemeClr val="accent1"/>
                </a:solidFill>
                <a:ea typeface="+mn-ea"/>
                <a:cs typeface="Arial" charset="0"/>
              </a:rPr>
              <a:pPr algn="l">
                <a:defRPr/>
              </a:pPr>
              <a:t>7</a:t>
            </a:fld>
            <a:endParaRPr lang="en-US" dirty="0">
              <a:solidFill>
                <a:schemeClr val="accent1"/>
              </a:solidFill>
              <a:ea typeface="+mn-ea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600" y="1399401"/>
            <a:ext cx="8650287" cy="52014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US" sz="2400" b="0" dirty="0" smtClean="0">
                <a:latin typeface="Arial"/>
                <a:cs typeface="Arial"/>
              </a:rPr>
              <a:t>Record low pressure: 946 mb (27.94”)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endParaRPr lang="en-US" sz="2400" b="0" dirty="0" smtClean="0">
              <a:latin typeface="Arial"/>
              <a:cs typeface="Arial"/>
            </a:endParaRP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US" sz="2400" b="0" dirty="0" smtClean="0">
                <a:latin typeface="Arial"/>
                <a:cs typeface="Arial"/>
              </a:rPr>
              <a:t>12.71” of rain at Stone Harbor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endParaRPr lang="en-US" sz="2400" b="0" dirty="0" smtClean="0">
              <a:latin typeface="Arial"/>
              <a:cs typeface="Arial"/>
            </a:endParaRP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US" sz="2400" b="0" dirty="0" smtClean="0">
                <a:latin typeface="Arial"/>
                <a:cs typeface="Arial"/>
              </a:rPr>
              <a:t>Peak gust of 90 mph at Seaside Heights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endParaRPr lang="en-US" sz="2400" b="0" dirty="0" smtClean="0">
              <a:latin typeface="Arial"/>
              <a:cs typeface="Arial"/>
            </a:endParaRP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US" sz="2400" b="0" dirty="0" smtClean="0">
                <a:latin typeface="Arial"/>
                <a:cs typeface="Arial"/>
              </a:rPr>
              <a:t>Record tidal surge at Sandy Hook 4.3 feet above previous record (14.4 feet above mean low low water)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endParaRPr lang="en-US" sz="2400" b="0" dirty="0" smtClean="0">
              <a:latin typeface="Arial"/>
              <a:cs typeface="Arial"/>
            </a:endParaRP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US" sz="2400" b="0" dirty="0" smtClean="0">
                <a:solidFill>
                  <a:srgbClr val="3366FF"/>
                </a:solidFill>
                <a:latin typeface="Arial"/>
                <a:cs typeface="Arial"/>
              </a:rPr>
              <a:t>Resulting in approximately 40 deaths, coastal devastation, tens of thousands of downed trees with associated damage, and unprecedented disruptions to power, transportation and communication networks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3955" y="328000"/>
            <a:ext cx="538460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/>
                <a:cs typeface="Arial"/>
              </a:rPr>
              <a:t>Sandy pummels New Jersey</a:t>
            </a:r>
            <a:endParaRPr lang="en-US" sz="32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7543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F22BA6-8700-4F45-9169-6D48D69520B7}" type="slidenum">
              <a:rPr lang="en-US" smtClean="0">
                <a:solidFill>
                  <a:schemeClr val="accent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 smtClean="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700" y="137709"/>
            <a:ext cx="8823325" cy="88265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US" sz="3200" b="0" dirty="0" smtClean="0">
                <a:solidFill>
                  <a:srgbClr val="FF0000"/>
                </a:solidFill>
                <a:latin typeface="Arial"/>
                <a:cs typeface="Arial"/>
              </a:rPr>
              <a:t>onitoring Sandy </a:t>
            </a:r>
            <a:endParaRPr lang="en-US" sz="3200" b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" y="762000"/>
            <a:ext cx="8853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0" dirty="0" smtClean="0">
                <a:latin typeface="Arial"/>
                <a:cs typeface="Arial"/>
              </a:rPr>
              <a:t>NJ Weather &amp; Climate Network (including 5 minute updates from 50 stations)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0" dirty="0" smtClean="0">
                <a:latin typeface="Arial"/>
                <a:cs typeface="Arial"/>
              </a:rPr>
              <a:t>Special web dashboard: 30,000 unique visitors during storm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0" dirty="0" smtClean="0">
                <a:latin typeface="Arial"/>
                <a:cs typeface="Arial"/>
              </a:rPr>
              <a:t>Over </a:t>
            </a:r>
            <a:r>
              <a:rPr lang="en-US" dirty="0" smtClean="0">
                <a:latin typeface="Arial"/>
                <a:cs typeface="Arial"/>
              </a:rPr>
              <a:t>20</a:t>
            </a:r>
            <a:r>
              <a:rPr lang="en-US" b="0" dirty="0" smtClean="0">
                <a:latin typeface="Arial"/>
                <a:cs typeface="Arial"/>
              </a:rPr>
              <a:t>0 </a:t>
            </a:r>
            <a:r>
              <a:rPr lang="en-US" b="0" dirty="0" smtClean="0">
                <a:latin typeface="Arial"/>
                <a:cs typeface="Arial"/>
              </a:rPr>
              <a:t>Community Collaborative Rain, Hail and Snow Network storm obs.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752600"/>
            <a:ext cx="768067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16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228600" y="1447800"/>
            <a:ext cx="26670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0" dirty="0">
                <a:solidFill>
                  <a:srgbClr val="FF0000"/>
                </a:solidFill>
                <a:latin typeface="Arial" charset="0"/>
                <a:cs typeface="Arial" charset="0"/>
              </a:rPr>
              <a:t>Sandy</a:t>
            </a:r>
          </a:p>
          <a:p>
            <a:pPr algn="ctr"/>
            <a:r>
              <a:rPr lang="en-US" sz="2800" b="0" dirty="0">
                <a:solidFill>
                  <a:srgbClr val="FF0000"/>
                </a:solidFill>
                <a:latin typeface="Arial" charset="0"/>
                <a:cs typeface="Arial" charset="0"/>
              </a:rPr>
              <a:t>Minimum</a:t>
            </a:r>
          </a:p>
          <a:p>
            <a:pPr algn="ctr"/>
            <a:r>
              <a:rPr lang="en-US" sz="2800" b="0" dirty="0">
                <a:solidFill>
                  <a:srgbClr val="FF0000"/>
                </a:solidFill>
                <a:latin typeface="Arial" charset="0"/>
                <a:cs typeface="Arial" charset="0"/>
              </a:rPr>
              <a:t>Pressure</a:t>
            </a:r>
          </a:p>
          <a:p>
            <a:pPr algn="ctr"/>
            <a:r>
              <a:rPr lang="en-US" sz="2800" b="0" dirty="0">
                <a:solidFill>
                  <a:srgbClr val="FF0000"/>
                </a:solidFill>
                <a:latin typeface="Arial" charset="0"/>
                <a:cs typeface="Arial" charset="0"/>
              </a:rPr>
              <a:t>Oct 29, 2012</a:t>
            </a:r>
          </a:p>
        </p:txBody>
      </p:sp>
      <p:pic>
        <p:nvPicPr>
          <p:cNvPr id="2" name="Picture 1" descr="sandy_minpressur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599" y="242167"/>
            <a:ext cx="5539621" cy="622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41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548</Words>
  <Application>Microsoft Macintosh PowerPoint</Application>
  <PresentationFormat>On-screen Show (4:3)</PresentationFormat>
  <Paragraphs>163</Paragraphs>
  <Slides>42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Wildwood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Forecast October 26: 00:00Z</vt:lpstr>
      <vt:lpstr>PowerPoint Presentation</vt:lpstr>
      <vt:lpstr>PowerPoint Presentation</vt:lpstr>
      <vt:lpstr>Future Sandys?   </vt:lpstr>
      <vt:lpstr> </vt:lpstr>
      <vt:lpstr> </vt:lpstr>
      <vt:lpstr> </vt:lpstr>
      <vt:lpstr> </vt:lpstr>
      <vt:lpstr> </vt:lpstr>
      <vt:lpstr> </vt:lpstr>
      <vt:lpstr>PowerPoint Presentation</vt:lpstr>
    </vt:vector>
  </TitlesOfParts>
  <Company>Rutgers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Robinson</dc:creator>
  <cp:lastModifiedBy>David Robinson</cp:lastModifiedBy>
  <cp:revision>26</cp:revision>
  <dcterms:created xsi:type="dcterms:W3CDTF">2013-02-05T19:45:03Z</dcterms:created>
  <dcterms:modified xsi:type="dcterms:W3CDTF">2013-06-02T14:56:15Z</dcterms:modified>
</cp:coreProperties>
</file>