
<file path=[Content_Types].xml><?xml version="1.0" encoding="utf-8"?>
<Types xmlns="http://schemas.openxmlformats.org/package/2006/content-types">
  <Default Extension="xml" ContentType="application/xml"/>
  <Default Extension="wmv" ContentType="video/unknown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docx" ContentType="application/vnd.openxmlformats-officedocument.wordprocessingml.document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50" r:id="rId1"/>
  </p:sldMasterIdLst>
  <p:notesMasterIdLst>
    <p:notesMasterId r:id="rId41"/>
  </p:notesMasterIdLst>
  <p:sldIdLst>
    <p:sldId id="256" r:id="rId2"/>
    <p:sldId id="265" r:id="rId3"/>
    <p:sldId id="266" r:id="rId4"/>
    <p:sldId id="267" r:id="rId5"/>
    <p:sldId id="268" r:id="rId6"/>
    <p:sldId id="269" r:id="rId7"/>
    <p:sldId id="270" r:id="rId8"/>
    <p:sldId id="260" r:id="rId9"/>
    <p:sldId id="257" r:id="rId10"/>
    <p:sldId id="261" r:id="rId11"/>
    <p:sldId id="295" r:id="rId12"/>
    <p:sldId id="262" r:id="rId13"/>
    <p:sldId id="272" r:id="rId14"/>
    <p:sldId id="273" r:id="rId15"/>
    <p:sldId id="296" r:id="rId16"/>
    <p:sldId id="263" r:id="rId17"/>
    <p:sldId id="264" r:id="rId18"/>
    <p:sldId id="297" r:id="rId19"/>
    <p:sldId id="284" r:id="rId20"/>
    <p:sldId id="290" r:id="rId21"/>
    <p:sldId id="291" r:id="rId22"/>
    <p:sldId id="292" r:id="rId23"/>
    <p:sldId id="283" r:id="rId24"/>
    <p:sldId id="287" r:id="rId25"/>
    <p:sldId id="285" r:id="rId26"/>
    <p:sldId id="286" r:id="rId27"/>
    <p:sldId id="298" r:id="rId28"/>
    <p:sldId id="289" r:id="rId29"/>
    <p:sldId id="274" r:id="rId30"/>
    <p:sldId id="275" r:id="rId31"/>
    <p:sldId id="294" r:id="rId32"/>
    <p:sldId id="276" r:id="rId33"/>
    <p:sldId id="277" r:id="rId34"/>
    <p:sldId id="278" r:id="rId35"/>
    <p:sldId id="279" r:id="rId36"/>
    <p:sldId id="280" r:id="rId37"/>
    <p:sldId id="281" r:id="rId38"/>
    <p:sldId id="293" r:id="rId39"/>
    <p:sldId id="299" r:id="rId40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59" autoAdjust="0"/>
    <p:restoredTop sz="87657" autoAdjust="0"/>
  </p:normalViewPr>
  <p:slideViewPr>
    <p:cSldViewPr snapToGrid="0" snapToObjects="1">
      <p:cViewPr varScale="1">
        <p:scale>
          <a:sx n="124" d="100"/>
          <a:sy n="124" d="100"/>
        </p:scale>
        <p:origin x="-14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notesMaster" Target="notesMasters/notesMaster1.xml"/><Relationship Id="rId42" Type="http://schemas.openxmlformats.org/officeDocument/2006/relationships/printerSettings" Target="printerSettings/printerSettings1.bin"/><Relationship Id="rId43" Type="http://schemas.openxmlformats.org/officeDocument/2006/relationships/presProps" Target="presProps.xml"/><Relationship Id="rId44" Type="http://schemas.openxmlformats.org/officeDocument/2006/relationships/viewProps" Target="viewProps.xml"/><Relationship Id="rId4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01C725-0CFA-B841-BBF2-ACEA4164B443}" type="datetimeFigureOut">
              <a:rPr lang="en-US" smtClean="0"/>
              <a:t>6/4/13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57FEC4-31FA-474F-95F9-F19F7848C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4102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57FEC4-31FA-474F-95F9-F19F7848C25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1343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F466F-BDA4-4F18-9C7B-FF0A9A1B0E80}" type="datetime1">
              <a:rPr lang="en-US" smtClean="0"/>
              <a:pPr/>
              <a:t>6/4/13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B4290-6522-4139-852E-05BD9E7F0D2E}" type="datetime1">
              <a:rPr lang="en-US" smtClean="0"/>
              <a:pPr/>
              <a:t>6/4/13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955F9-81EA-47C5-8059-9E5C2B437C70}" type="datetime1">
              <a:rPr lang="en-US" smtClean="0"/>
              <a:pPr/>
              <a:t>6/4/13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607B-A47E-422C-9BEF-122CCDB7C526}" type="datetime1">
              <a:rPr lang="en-US" smtClean="0"/>
              <a:pPr/>
              <a:t>6/4/13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9A7CB-BEE6-4F99-898E-913F06E8E125}" type="datetime1">
              <a:rPr lang="en-US" smtClean="0"/>
              <a:pPr/>
              <a:t>6/4/13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E300C-6FC5-4FC3-AF1A-075E4F50620D}" type="datetime1">
              <a:rPr lang="en-US" smtClean="0"/>
              <a:pPr/>
              <a:t>6/4/13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D295D-4A77-4DEB-B04C-9F4282A8BC04}" type="datetime1">
              <a:rPr lang="en-US" smtClean="0"/>
              <a:pPr/>
              <a:t>6/4/13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28685-4D0C-42D5-8013-B5904CD1FCBC}" type="datetime1">
              <a:rPr lang="en-US" smtClean="0"/>
              <a:pPr/>
              <a:t>6/4/13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226C0-9885-4BA9-BBFA-A52CBFEBB775}" type="datetime1">
              <a:rPr lang="en-US" smtClean="0"/>
              <a:pPr/>
              <a:t>6/4/13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E1B38-C5EB-4D66-9137-0AFE9CDEDE8F}" type="datetime1">
              <a:rPr lang="en-US" smtClean="0"/>
              <a:pPr/>
              <a:t>6/4/13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613C-1AD7-49D3-885D-F654C5CDBAA6}" type="datetime1">
              <a:rPr lang="en-US" smtClean="0"/>
              <a:pPr/>
              <a:t>6/4/13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327B613C-1AD7-49D3-885D-F654C5CDBAA6}" type="datetime1">
              <a:rPr lang="en-US" smtClean="0"/>
              <a:pPr/>
              <a:t>6/4/13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1" r:id="rId1"/>
    <p:sldLayoutId id="2147483952" r:id="rId2"/>
    <p:sldLayoutId id="2147483953" r:id="rId3"/>
    <p:sldLayoutId id="2147483954" r:id="rId4"/>
    <p:sldLayoutId id="2147483955" r:id="rId5"/>
    <p:sldLayoutId id="2147483956" r:id="rId6"/>
    <p:sldLayoutId id="2147483957" r:id="rId7"/>
    <p:sldLayoutId id="2147483958" r:id="rId8"/>
    <p:sldLayoutId id="2147483959" r:id="rId9"/>
    <p:sldLayoutId id="2147483960" r:id="rId10"/>
    <p:sldLayoutId id="2147483961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hyperlink" Target="C:%5C%E6%96%87%E4%BB%B6%5Cvideo%5C06-03-17_39_56.avi" TargetMode="External"/><Relationship Id="rId1" Type="http://schemas.openxmlformats.org/officeDocument/2006/relationships/slideLayout" Target="../slideLayouts/slideLayout4.xml"/><Relationship Id="rId2" Type="http://schemas.openxmlformats.org/officeDocument/2006/relationships/hyperlink" Target="file://localhost/Users/anupradhan/Desktop/demo.mp4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JPG"/><Relationship Id="rId5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Relationship Id="rId3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du2013-grp064-02.blogspot.com/" TargetMode="External"/><Relationship Id="rId4" Type="http://schemas.openxmlformats.org/officeDocument/2006/relationships/hyperlink" Target="http://du2013-grp064-03.blogspot.com/" TargetMode="External"/><Relationship Id="rId5" Type="http://schemas.openxmlformats.org/officeDocument/2006/relationships/hyperlink" Target="http://du2013-grp064-04.blogspot.com/" TargetMode="External"/><Relationship Id="rId6" Type="http://schemas.openxmlformats.org/officeDocument/2006/relationships/hyperlink" Target="http://du2013-grp064-05.blogspot.com/" TargetMode="External"/><Relationship Id="rId7" Type="http://schemas.openxmlformats.org/officeDocument/2006/relationships/hyperlink" Target="http://du2013-grp064-06.blogspot.com/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du2013-grp064-01.blogspot.com/" TargetMode="Externa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4" Type="http://schemas.openxmlformats.org/officeDocument/2006/relationships/image" Target="../media/image32.png"/><Relationship Id="rId5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1" Type="http://schemas.openxmlformats.org/officeDocument/2006/relationships/image" Target="../media/image35.png"/><Relationship Id="rId12" Type="http://schemas.openxmlformats.org/officeDocument/2006/relationships/image" Target="../media/image36.png"/><Relationship Id="rId13" Type="http://schemas.openxmlformats.org/officeDocument/2006/relationships/image" Target="../media/image37.png"/><Relationship Id="rId1" Type="http://schemas.microsoft.com/office/2007/relationships/media" Target="../media/media1.wmv"/><Relationship Id="rId2" Type="http://schemas.openxmlformats.org/officeDocument/2006/relationships/video" Target="../media/media1.wmv"/><Relationship Id="rId3" Type="http://schemas.microsoft.com/office/2007/relationships/media" Target="../media/media2.wmv"/><Relationship Id="rId4" Type="http://schemas.openxmlformats.org/officeDocument/2006/relationships/video" Target="../media/media2.wmv"/><Relationship Id="rId5" Type="http://schemas.microsoft.com/office/2007/relationships/media" Target="../media/media3.wmv"/><Relationship Id="rId6" Type="http://schemas.openxmlformats.org/officeDocument/2006/relationships/video" Target="../media/media3.wmv"/><Relationship Id="rId7" Type="http://schemas.microsoft.com/office/2007/relationships/media" Target="../media/media4.wmv"/><Relationship Id="rId8" Type="http://schemas.openxmlformats.org/officeDocument/2006/relationships/video" Target="../media/media4.wmv"/><Relationship Id="rId9" Type="http://schemas.openxmlformats.org/officeDocument/2006/relationships/slideLayout" Target="../slideLayouts/slideLayout1.xml"/><Relationship Id="rId10" Type="http://schemas.openxmlformats.org/officeDocument/2006/relationships/image" Target="../media/image34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8.png"/><Relationship Id="rId3" Type="http://schemas.openxmlformats.org/officeDocument/2006/relationships/image" Target="../media/image39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0.png"/><Relationship Id="rId3" Type="http://schemas.openxmlformats.org/officeDocument/2006/relationships/image" Target="../media/image41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2.png"/><Relationship Id="rId3" Type="http://schemas.openxmlformats.org/officeDocument/2006/relationships/image" Target="../media/image43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4.png"/><Relationship Id="rId3" Type="http://schemas.openxmlformats.org/officeDocument/2006/relationships/image" Target="../media/image45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6.png"/><Relationship Id="rId3" Type="http://schemas.openxmlformats.org/officeDocument/2006/relationships/image" Target="../media/image47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8.png"/><Relationship Id="rId3" Type="http://schemas.openxmlformats.org/officeDocument/2006/relationships/image" Target="../media/image49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8.png"/><Relationship Id="rId3" Type="http://schemas.openxmlformats.org/officeDocument/2006/relationships/image" Target="../media/image49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.docx"/><Relationship Id="rId4" Type="http://schemas.openxmlformats.org/officeDocument/2006/relationships/image" Target="../media/image9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b="1" dirty="0"/>
              <a:t>RAPID: Aerial Imaging and Ground-based Surveys for Post-Disaster Assessment of Areas Affected by Hurricane </a:t>
            </a:r>
            <a:r>
              <a:rPr lang="en-US" sz="3600" b="1" dirty="0" smtClean="0"/>
              <a:t>Sandy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Anu R. </a:t>
            </a:r>
            <a:r>
              <a:rPr lang="en-US" b="1" dirty="0" smtClean="0"/>
              <a:t>Pradhan, </a:t>
            </a:r>
            <a:r>
              <a:rPr lang="en-US" b="1" dirty="0"/>
              <a:t>Ivan </a:t>
            </a:r>
            <a:r>
              <a:rPr lang="en-US" b="1" dirty="0" err="1" smtClean="0"/>
              <a:t>Bartoli</a:t>
            </a:r>
            <a:r>
              <a:rPr lang="en-US" b="1" dirty="0" smtClean="0"/>
              <a:t> </a:t>
            </a:r>
            <a:r>
              <a:rPr lang="en-US" b="1" dirty="0"/>
              <a:t>and </a:t>
            </a:r>
            <a:r>
              <a:rPr lang="en-US" b="1" dirty="0" err="1"/>
              <a:t>Antonios</a:t>
            </a:r>
            <a:r>
              <a:rPr lang="en-US" b="1" dirty="0"/>
              <a:t> </a:t>
            </a:r>
            <a:r>
              <a:rPr lang="en-US" b="1" dirty="0" err="1" smtClean="0"/>
              <a:t>Kontsos</a:t>
            </a:r>
            <a:r>
              <a:rPr lang="en-US" b="1" dirty="0"/>
              <a:t>, S. </a:t>
            </a:r>
            <a:r>
              <a:rPr lang="en-US" b="1" dirty="0" smtClean="0"/>
              <a:t>Ye, </a:t>
            </a:r>
            <a:r>
              <a:rPr lang="en-US" b="1" dirty="0"/>
              <a:t>S. H.H. </a:t>
            </a:r>
            <a:r>
              <a:rPr lang="en-US" b="1" dirty="0" err="1" smtClean="0"/>
              <a:t>Nourzad</a:t>
            </a:r>
            <a:r>
              <a:rPr lang="en-US" b="1" dirty="0" smtClean="0"/>
              <a:t>, </a:t>
            </a:r>
            <a:r>
              <a:rPr lang="en-US" b="1" dirty="0"/>
              <a:t>P.A. </a:t>
            </a:r>
            <a:r>
              <a:rPr lang="en-US" b="1" dirty="0" err="1" smtClean="0"/>
              <a:t>Vanniamparambil</a:t>
            </a:r>
            <a:r>
              <a:rPr lang="en-US" b="1" dirty="0" smtClean="0"/>
              <a:t>, </a:t>
            </a:r>
            <a:r>
              <a:rPr lang="en-US" b="1" dirty="0"/>
              <a:t>F. </a:t>
            </a:r>
            <a:r>
              <a:rPr lang="en-US" b="1" dirty="0" smtClean="0"/>
              <a:t>Khan, </a:t>
            </a:r>
            <a:r>
              <a:rPr lang="en-US" b="1" dirty="0"/>
              <a:t>S. </a:t>
            </a:r>
            <a:r>
              <a:rPr lang="en-US" b="1" dirty="0" err="1" smtClean="0"/>
              <a:t>Rajaram</a:t>
            </a:r>
            <a:endParaRPr lang="en-US" b="1" dirty="0" smtClean="0"/>
          </a:p>
          <a:p>
            <a:r>
              <a:rPr lang="en-US" dirty="0" smtClean="0"/>
              <a:t>Drexel University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845" y="5736829"/>
            <a:ext cx="3175000" cy="914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951" y="5417062"/>
            <a:ext cx="1391131" cy="140124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844" y="22859"/>
            <a:ext cx="1981995" cy="211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7594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771"/>
            <a:ext cx="7620000" cy="1143000"/>
          </a:xfrm>
        </p:spPr>
        <p:txBody>
          <a:bodyPr/>
          <a:lstStyle/>
          <a:p>
            <a:r>
              <a:rPr lang="en-US" sz="4000" dirty="0" smtClean="0"/>
              <a:t>Data </a:t>
            </a:r>
            <a:r>
              <a:rPr lang="en-US" sz="4000" dirty="0" smtClean="0"/>
              <a:t>Management and </a:t>
            </a:r>
            <a:r>
              <a:rPr lang="en-US" sz="4000" dirty="0" smtClean="0"/>
              <a:t>Visualization Challenges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ü"/>
            </a:pPr>
            <a:r>
              <a:rPr lang="en-US" sz="2800" dirty="0" smtClean="0"/>
              <a:t>Store and manage thousands of color, infrared and ultraviolet Images.</a:t>
            </a:r>
          </a:p>
          <a:p>
            <a:pPr>
              <a:buFont typeface="Wingdings" charset="2"/>
              <a:buChar char="ü"/>
            </a:pPr>
            <a:endParaRPr lang="en-US" sz="2800" dirty="0"/>
          </a:p>
          <a:p>
            <a:pPr>
              <a:buFont typeface="Wingdings" charset="2"/>
              <a:buChar char="ü"/>
            </a:pPr>
            <a:r>
              <a:rPr lang="en-US" sz="2800" dirty="0" smtClean="0"/>
              <a:t>Visualize correlated color, infrared </a:t>
            </a:r>
            <a:r>
              <a:rPr lang="en-US" sz="2800" dirty="0"/>
              <a:t>and ultraviolet </a:t>
            </a:r>
            <a:r>
              <a:rPr lang="en-US" sz="2800" dirty="0" smtClean="0"/>
              <a:t>images using an integrated visualization tool</a:t>
            </a:r>
          </a:p>
          <a:p>
            <a:pPr>
              <a:buFont typeface="Wingdings" charset="2"/>
              <a:buChar char="ü"/>
            </a:pPr>
            <a:endParaRPr lang="en-US" sz="2800" dirty="0"/>
          </a:p>
          <a:p>
            <a:pPr>
              <a:buFont typeface="Wingdings" charset="2"/>
              <a:buChar char="ü"/>
            </a:pPr>
            <a:r>
              <a:rPr lang="en-US" sz="2800" dirty="0" smtClean="0"/>
              <a:t>Automatically identify objects of interest (e.g., </a:t>
            </a:r>
            <a:r>
              <a:rPr lang="en-US" sz="2800" dirty="0" smtClean="0"/>
              <a:t>damaged powerlines</a:t>
            </a:r>
            <a:r>
              <a:rPr lang="en-US" sz="2800" dirty="0" smtClean="0"/>
              <a:t>) from the images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9411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7620000" cy="1143000"/>
          </a:xfrm>
        </p:spPr>
        <p:txBody>
          <a:bodyPr/>
          <a:lstStyle/>
          <a:p>
            <a:r>
              <a:rPr lang="en-US" sz="4800" dirty="0"/>
              <a:t>Data Management </a:t>
            </a:r>
            <a:r>
              <a:rPr lang="en-US" sz="4800" dirty="0" smtClean="0"/>
              <a:t>Challenge: An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07160"/>
            <a:ext cx="7620000" cy="2656840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US" sz="2800" dirty="0" smtClean="0"/>
              <a:t>For each flight:</a:t>
            </a:r>
          </a:p>
          <a:p>
            <a:r>
              <a:rPr lang="en-US" sz="2400" dirty="0" smtClean="0"/>
              <a:t>Approximately 10GB of Color Images, Infrared and Ultraviolet Images.</a:t>
            </a:r>
          </a:p>
          <a:p>
            <a:r>
              <a:rPr lang="en-US" sz="2400" dirty="0" smtClean="0"/>
              <a:t>Around 19,000 images including Color, Infrared and Ultraviolet for each flight</a:t>
            </a:r>
            <a:r>
              <a:rPr lang="en-US" sz="2800" dirty="0" smtClean="0"/>
              <a:t>.	</a:t>
            </a:r>
            <a:r>
              <a:rPr lang="en-US" dirty="0" smtClean="0"/>
              <a:t>            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4280" y="3855720"/>
            <a:ext cx="3810000" cy="284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8583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178"/>
            <a:ext cx="7620000" cy="1143000"/>
          </a:xfrm>
        </p:spPr>
        <p:txBody>
          <a:bodyPr/>
          <a:lstStyle/>
          <a:p>
            <a:r>
              <a:rPr lang="en-US" sz="4000" dirty="0"/>
              <a:t>Data Management &amp; Visualization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4160" y="1484225"/>
            <a:ext cx="4053840" cy="4800600"/>
          </a:xfrm>
        </p:spPr>
        <p:txBody>
          <a:bodyPr>
            <a:normAutofit/>
          </a:bodyPr>
          <a:lstStyle/>
          <a:p>
            <a:pPr>
              <a:buFont typeface="Wingdings" charset="2"/>
              <a:buChar char="ü"/>
            </a:pPr>
            <a:r>
              <a:rPr lang="en-US" sz="2400" dirty="0" smtClean="0"/>
              <a:t>Geocoded field </a:t>
            </a:r>
            <a:r>
              <a:rPr lang="en-US" sz="2400" dirty="0" smtClean="0"/>
              <a:t>data (e.g., color and infrared images) are uploaded in Google server.</a:t>
            </a:r>
          </a:p>
          <a:p>
            <a:pPr>
              <a:buFont typeface="Wingdings" charset="2"/>
              <a:buChar char="ü"/>
            </a:pPr>
            <a:endParaRPr lang="en-US" sz="2400" dirty="0"/>
          </a:p>
          <a:p>
            <a:pPr>
              <a:buFont typeface="Wingdings" charset="2"/>
              <a:buChar char="ü"/>
            </a:pPr>
            <a:r>
              <a:rPr lang="en-US" sz="2400" dirty="0" smtClean="0"/>
              <a:t>All geocoded images </a:t>
            </a:r>
            <a:r>
              <a:rPr lang="en-US" sz="2400" dirty="0" smtClean="0"/>
              <a:t>can be easily exported to any GIS software.</a:t>
            </a:r>
          </a:p>
          <a:p>
            <a:pPr>
              <a:buFont typeface="Wingdings" charset="2"/>
              <a:buChar char="ü"/>
            </a:pPr>
            <a:endParaRPr lang="en-US" sz="2400" dirty="0"/>
          </a:p>
          <a:p>
            <a:pPr>
              <a:buFont typeface="Wingdings" charset="2"/>
              <a:buChar char="ü"/>
            </a:pPr>
            <a:r>
              <a:rPr lang="en-US" sz="2400" dirty="0" smtClean="0"/>
              <a:t>The field data is easily accessible. </a:t>
            </a:r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8000" y="1484225"/>
            <a:ext cx="4063309" cy="479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8841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3178"/>
            <a:ext cx="7620000" cy="1143000"/>
          </a:xfrm>
        </p:spPr>
        <p:txBody>
          <a:bodyPr/>
          <a:lstStyle/>
          <a:p>
            <a:r>
              <a:rPr lang="en-US" sz="4000" dirty="0"/>
              <a:t>Data </a:t>
            </a:r>
            <a:r>
              <a:rPr lang="en-US" sz="4000" dirty="0" smtClean="0"/>
              <a:t>Management &amp; Visualization</a:t>
            </a:r>
            <a:endParaRPr lang="en-US" sz="4000" dirty="0"/>
          </a:p>
        </p:txBody>
      </p:sp>
      <p:pic>
        <p:nvPicPr>
          <p:cNvPr id="3074" name="Picture 2" descr="GRB IR UV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330" y="1024154"/>
            <a:ext cx="7940912" cy="5841375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17037797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28830"/>
            <a:ext cx="7620000" cy="1143000"/>
          </a:xfrm>
        </p:spPr>
        <p:txBody>
          <a:bodyPr/>
          <a:lstStyle/>
          <a:p>
            <a:r>
              <a:rPr lang="en-US" sz="4000" dirty="0"/>
              <a:t>Data Management &amp; Visualization</a:t>
            </a:r>
          </a:p>
        </p:txBody>
      </p:sp>
      <p:pic>
        <p:nvPicPr>
          <p:cNvPr id="4100" name="Picture 4">
            <a:hlinkClick r:id="rId2" action="ppaction://hlinkfile"/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41" r="21041"/>
          <a:stretch>
            <a:fillRect/>
          </a:stretch>
        </p:blipFill>
        <p:spPr>
          <a:noFill/>
          <a:ln/>
        </p:spPr>
      </p:pic>
      <p:pic>
        <p:nvPicPr>
          <p:cNvPr id="409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70200" y="2170113"/>
            <a:ext cx="2527300" cy="3384550"/>
          </a:xfrm>
          <a:noFill/>
          <a:ln/>
        </p:spPr>
      </p:pic>
      <p:sp>
        <p:nvSpPr>
          <p:cNvPr id="4101" name="AutoShape 5"/>
          <p:cNvSpPr>
            <a:spLocks/>
          </p:cNvSpPr>
          <p:nvPr/>
        </p:nvSpPr>
        <p:spPr bwMode="auto">
          <a:xfrm>
            <a:off x="278774" y="5554663"/>
            <a:ext cx="2105652" cy="611187"/>
          </a:xfrm>
          <a:prstGeom prst="borderCallout1">
            <a:avLst>
              <a:gd name="adj1" fmla="val 18713"/>
              <a:gd name="adj2" fmla="val 103954"/>
              <a:gd name="adj3" fmla="val -49167"/>
              <a:gd name="adj4" fmla="val 140343"/>
            </a:avLst>
          </a:prstGeom>
          <a:solidFill>
            <a:schemeClr val="accent1"/>
          </a:solidFill>
          <a:ln w="9525" cmpd="sng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zh-CN" altLang="en-US" sz="1400" dirty="0"/>
              <a:t>Show the coordinates of the location</a:t>
            </a:r>
          </a:p>
        </p:txBody>
      </p:sp>
      <p:sp>
        <p:nvSpPr>
          <p:cNvPr id="4102" name="AutoShape 6"/>
          <p:cNvSpPr>
            <a:spLocks/>
          </p:cNvSpPr>
          <p:nvPr/>
        </p:nvSpPr>
        <p:spPr bwMode="auto">
          <a:xfrm>
            <a:off x="5938575" y="1560513"/>
            <a:ext cx="1728788" cy="500062"/>
          </a:xfrm>
          <a:prstGeom prst="borderCallout2">
            <a:avLst>
              <a:gd name="adj1" fmla="val 22843"/>
              <a:gd name="adj2" fmla="val -4407"/>
              <a:gd name="adj3" fmla="val 22843"/>
              <a:gd name="adj4" fmla="val -8815"/>
              <a:gd name="adj5" fmla="val 137056"/>
              <a:gd name="adj6" fmla="val -24690"/>
            </a:avLst>
          </a:prstGeom>
          <a:solidFill>
            <a:schemeClr val="accent1"/>
          </a:solidFill>
          <a:ln w="9525" cmpd="sng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zh-CN" altLang="en-US" sz="1400" dirty="0"/>
              <a:t>Show the number of current image</a:t>
            </a:r>
          </a:p>
        </p:txBody>
      </p:sp>
      <p:sp>
        <p:nvSpPr>
          <p:cNvPr id="4103" name="AutoShape 7"/>
          <p:cNvSpPr>
            <a:spLocks/>
          </p:cNvSpPr>
          <p:nvPr/>
        </p:nvSpPr>
        <p:spPr bwMode="auto">
          <a:xfrm>
            <a:off x="5651238" y="5826125"/>
            <a:ext cx="1584325" cy="609600"/>
          </a:xfrm>
          <a:prstGeom prst="borderCallout2">
            <a:avLst>
              <a:gd name="adj1" fmla="val 18750"/>
              <a:gd name="adj2" fmla="val -4806"/>
              <a:gd name="adj3" fmla="val 18750"/>
              <a:gd name="adj4" fmla="val -9778"/>
              <a:gd name="adj5" fmla="val -91148"/>
              <a:gd name="adj6" fmla="val -27606"/>
            </a:avLst>
          </a:prstGeom>
          <a:solidFill>
            <a:schemeClr val="accent1"/>
          </a:solidFill>
          <a:ln w="9525" cmpd="sng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zh-CN" altLang="en-US" sz="1400"/>
              <a:t>Show the time interval</a:t>
            </a:r>
          </a:p>
        </p:txBody>
      </p:sp>
      <p:sp>
        <p:nvSpPr>
          <p:cNvPr id="4104" name="AutoShape 8"/>
          <p:cNvSpPr>
            <a:spLocks/>
          </p:cNvSpPr>
          <p:nvPr/>
        </p:nvSpPr>
        <p:spPr bwMode="auto">
          <a:xfrm>
            <a:off x="7497500" y="3784600"/>
            <a:ext cx="914400" cy="1373188"/>
          </a:xfrm>
          <a:prstGeom prst="borderCallout1">
            <a:avLst>
              <a:gd name="adj1" fmla="val 8324"/>
              <a:gd name="adj2" fmla="val -8333"/>
              <a:gd name="adj3" fmla="val 49954"/>
              <a:gd name="adj4" fmla="val -38333"/>
            </a:avLst>
          </a:prstGeom>
          <a:solidFill>
            <a:schemeClr val="accent1"/>
          </a:solidFill>
          <a:ln w="9525" cmpd="sng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zh-CN" altLang="en-US" sz="1400" dirty="0"/>
              <a:t>Show the time when the </a:t>
            </a:r>
            <a:r>
              <a:rPr lang="zh-CN" altLang="en-US" sz="1400" dirty="0" smtClean="0"/>
              <a:t>pi</a:t>
            </a:r>
            <a:r>
              <a:rPr lang="en-US" altLang="zh-CN" sz="1400" dirty="0" smtClean="0"/>
              <a:t>c</a:t>
            </a:r>
            <a:r>
              <a:rPr lang="zh-CN" altLang="en-US" sz="1400" dirty="0" smtClean="0"/>
              <a:t>ture </a:t>
            </a:r>
            <a:r>
              <a:rPr lang="zh-CN" altLang="en-US" sz="1400" dirty="0"/>
              <a:t>was taken</a:t>
            </a:r>
          </a:p>
        </p:txBody>
      </p:sp>
      <p:sp>
        <p:nvSpPr>
          <p:cNvPr id="4105" name="AutoShape 9">
            <a:hlinkClick r:id="rId5" action="ppaction://hlinkfile"/>
          </p:cNvPr>
          <p:cNvSpPr>
            <a:spLocks noChangeArrowheads="1"/>
          </p:cNvSpPr>
          <p:nvPr/>
        </p:nvSpPr>
        <p:spPr bwMode="auto">
          <a:xfrm>
            <a:off x="7497500" y="6021388"/>
            <a:ext cx="914400" cy="604837"/>
          </a:xfrm>
          <a:prstGeom prst="actionButtonBlank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mpd="sng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zh-CN" altLang="en-US"/>
              <a:t>Video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3389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18"/>
            <a:ext cx="7620000" cy="1143000"/>
          </a:xfrm>
        </p:spPr>
        <p:txBody>
          <a:bodyPr/>
          <a:lstStyle/>
          <a:p>
            <a:r>
              <a:rPr lang="en-US" dirty="0" smtClean="0"/>
              <a:t>Visualization Tool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84571"/>
            <a:ext cx="9144000" cy="5421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9068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692"/>
            <a:ext cx="7620000" cy="1143000"/>
          </a:xfrm>
        </p:spPr>
        <p:txBody>
          <a:bodyPr/>
          <a:lstStyle/>
          <a:p>
            <a:r>
              <a:rPr lang="en-US" dirty="0" smtClean="0"/>
              <a:t>Data Processing &amp;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charset="2"/>
              <a:buChar char="ü"/>
            </a:pPr>
            <a:r>
              <a:rPr lang="en-US" sz="3200" dirty="0" smtClean="0"/>
              <a:t>Image Mosaic and Wrapping (</a:t>
            </a:r>
            <a:r>
              <a:rPr lang="en-US" sz="3200" dirty="0" smtClean="0">
                <a:solidFill>
                  <a:srgbClr val="FF0000"/>
                </a:solidFill>
              </a:rPr>
              <a:t>Processing</a:t>
            </a:r>
            <a:r>
              <a:rPr lang="en-US" sz="3200" dirty="0" smtClean="0"/>
              <a:t>)</a:t>
            </a:r>
          </a:p>
          <a:p>
            <a:pPr lvl="1"/>
            <a:r>
              <a:rPr lang="en-US" sz="2400" dirty="0" smtClean="0"/>
              <a:t>Leveraging existing computer vision algorithms, such as </a:t>
            </a:r>
            <a:r>
              <a:rPr lang="en-US" sz="2400" dirty="0"/>
              <a:t>feature detection (Speeded Up Robust </a:t>
            </a:r>
            <a:r>
              <a:rPr lang="en-US" sz="2400" dirty="0" smtClean="0"/>
              <a:t>Features)</a:t>
            </a:r>
            <a:r>
              <a:rPr lang="en-US" sz="2400" dirty="0"/>
              <a:t>, </a:t>
            </a:r>
            <a:r>
              <a:rPr lang="en-US" sz="2400" dirty="0" err="1"/>
              <a:t>RANdom</a:t>
            </a:r>
            <a:r>
              <a:rPr lang="en-US" sz="2400" dirty="0"/>
              <a:t> </a:t>
            </a:r>
            <a:r>
              <a:rPr lang="en-US" sz="2400" dirty="0" err="1"/>
              <a:t>SAmple</a:t>
            </a:r>
            <a:r>
              <a:rPr lang="en-US" sz="2400" dirty="0"/>
              <a:t> </a:t>
            </a:r>
            <a:r>
              <a:rPr lang="en-US" sz="2400" dirty="0" smtClean="0"/>
              <a:t>Consensus (RANSAC) and image wrapping </a:t>
            </a:r>
            <a:endParaRPr lang="en-US" sz="2400" dirty="0"/>
          </a:p>
          <a:p>
            <a:pPr lvl="1"/>
            <a:endParaRPr lang="en-US" sz="2800" dirty="0"/>
          </a:p>
          <a:p>
            <a:pPr>
              <a:buFont typeface="Wingdings" charset="2"/>
              <a:buChar char="ü"/>
            </a:pPr>
            <a:r>
              <a:rPr lang="en-US" sz="3200" dirty="0" smtClean="0"/>
              <a:t>Object Recognition (</a:t>
            </a:r>
            <a:r>
              <a:rPr lang="en-US" sz="3200" dirty="0" smtClean="0">
                <a:solidFill>
                  <a:srgbClr val="FF0000"/>
                </a:solidFill>
              </a:rPr>
              <a:t>Analysis</a:t>
            </a:r>
            <a:r>
              <a:rPr lang="en-US" sz="3200" dirty="0" smtClean="0"/>
              <a:t>)</a:t>
            </a:r>
          </a:p>
          <a:p>
            <a:pPr lvl="1">
              <a:buFont typeface="Arial"/>
              <a:buChar char="•"/>
            </a:pPr>
            <a:r>
              <a:rPr lang="en-US" sz="2400" dirty="0" smtClean="0"/>
              <a:t>Developing new computer vision algorithms for object recognition using a combination of filters and machine learning algorithms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436612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692"/>
            <a:ext cx="7620000" cy="1143000"/>
          </a:xfrm>
        </p:spPr>
        <p:txBody>
          <a:bodyPr/>
          <a:lstStyle/>
          <a:p>
            <a:r>
              <a:rPr lang="en-US" dirty="0" smtClean="0"/>
              <a:t>Data Processing 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charset="2"/>
              <a:buChar char="ü"/>
            </a:pPr>
            <a:r>
              <a:rPr lang="en-US" sz="2800" dirty="0"/>
              <a:t> </a:t>
            </a:r>
            <a:r>
              <a:rPr lang="en-US" sz="2800" dirty="0" smtClean="0"/>
              <a:t>Need to create an accurate mosaic image from hundreds of images.</a:t>
            </a:r>
          </a:p>
          <a:p>
            <a:pPr lvl="1">
              <a:buFont typeface="Arial"/>
              <a:buChar char="•"/>
            </a:pPr>
            <a:r>
              <a:rPr lang="en-US" sz="2400" dirty="0" smtClean="0"/>
              <a:t>Image Alignment Issues</a:t>
            </a:r>
          </a:p>
          <a:p>
            <a:pPr lvl="1">
              <a:buFont typeface="Arial"/>
              <a:buChar char="•"/>
            </a:pPr>
            <a:endParaRPr lang="en-US" dirty="0"/>
          </a:p>
          <a:p>
            <a:pPr>
              <a:buFont typeface="Wingdings" charset="2"/>
              <a:buChar char="ü"/>
            </a:pPr>
            <a:r>
              <a:rPr lang="en-US" sz="2800" dirty="0" smtClean="0"/>
              <a:t> Need for computational resources </a:t>
            </a:r>
          </a:p>
          <a:p>
            <a:pPr lvl="1">
              <a:buFont typeface="Arial"/>
              <a:buChar char="•"/>
            </a:pPr>
            <a:r>
              <a:rPr lang="en-US" sz="2400" dirty="0" smtClean="0"/>
              <a:t>Image processing algorithms need to utilize multiple processors.  For instance, Microsoft Image Composite Editor leverages multiple processors to create a mosaic image.</a:t>
            </a:r>
          </a:p>
          <a:p>
            <a:pPr lvl="1">
              <a:buFont typeface="Arial"/>
              <a:buChar char="•"/>
            </a:pPr>
            <a:endParaRPr lang="en-US" dirty="0"/>
          </a:p>
          <a:p>
            <a:pPr>
              <a:buFont typeface="Wingdings" charset="2"/>
              <a:buChar char="ü"/>
            </a:pPr>
            <a:r>
              <a:rPr lang="en-US" sz="2800" dirty="0" smtClean="0"/>
              <a:t> Need to develop customized algorithms </a:t>
            </a:r>
          </a:p>
          <a:p>
            <a:pPr lvl="1">
              <a:buFont typeface="Arial"/>
              <a:buChar char="•"/>
            </a:pPr>
            <a:r>
              <a:rPr lang="en-US" sz="2400" dirty="0" smtClean="0"/>
              <a:t>We are currently developing </a:t>
            </a:r>
            <a:r>
              <a:rPr lang="en-US" sz="2400" dirty="0" err="1" smtClean="0"/>
              <a:t>Kalman</a:t>
            </a:r>
            <a:r>
              <a:rPr lang="en-US" sz="2400" dirty="0" smtClean="0"/>
              <a:t> Filter-based algorithms to compute a transformation matrix.</a:t>
            </a:r>
          </a:p>
          <a:p>
            <a:pPr>
              <a:buFont typeface="Wingdings" charset="2"/>
              <a:buChar char="ü"/>
            </a:pPr>
            <a:endParaRPr lang="en-US" dirty="0"/>
          </a:p>
          <a:p>
            <a:pPr>
              <a:buFont typeface="Wingdings" charset="2"/>
              <a:buChar char="ü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677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361" y="49383"/>
            <a:ext cx="7620000" cy="1143000"/>
          </a:xfrm>
        </p:spPr>
        <p:txBody>
          <a:bodyPr/>
          <a:lstStyle/>
          <a:p>
            <a:r>
              <a:rPr lang="en-US" sz="4400" dirty="0" smtClean="0"/>
              <a:t>Image Mosaic: An Example</a:t>
            </a:r>
            <a:endParaRPr lang="en-US" sz="4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4241" y="1192383"/>
            <a:ext cx="2265680" cy="5665617"/>
          </a:xfrm>
          <a:prstGeom prst="rect">
            <a:avLst/>
          </a:prstGeom>
        </p:spPr>
      </p:pic>
      <p:pic>
        <p:nvPicPr>
          <p:cNvPr id="5" name="Picture 4" descr="201301101737_030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705" y="3308350"/>
            <a:ext cx="1849120" cy="1040130"/>
          </a:xfrm>
          <a:prstGeom prst="rect">
            <a:avLst/>
          </a:prstGeom>
        </p:spPr>
      </p:pic>
      <p:pic>
        <p:nvPicPr>
          <p:cNvPr id="7" name="Picture 6" descr="201301101737_0003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88160" y="3308350"/>
            <a:ext cx="1849120" cy="1040130"/>
          </a:xfrm>
          <a:prstGeom prst="rect">
            <a:avLst/>
          </a:prstGeom>
        </p:spPr>
      </p:pic>
      <p:pic>
        <p:nvPicPr>
          <p:cNvPr id="10" name="Picture 9" descr="201301101737_030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86480" y="3308350"/>
            <a:ext cx="1849120" cy="104013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497330" y="3545840"/>
            <a:ext cx="607695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+</a:t>
            </a:r>
            <a:endParaRPr lang="en-US" sz="3200" dirty="0"/>
          </a:p>
        </p:txBody>
      </p:sp>
      <p:sp>
        <p:nvSpPr>
          <p:cNvPr id="15" name="TextBox 14"/>
          <p:cNvSpPr txBox="1"/>
          <p:nvPr/>
        </p:nvSpPr>
        <p:spPr>
          <a:xfrm>
            <a:off x="3271520" y="3545840"/>
            <a:ext cx="607695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+</a:t>
            </a:r>
            <a:endParaRPr lang="en-US" sz="3200" dirty="0"/>
          </a:p>
        </p:txBody>
      </p:sp>
      <p:sp>
        <p:nvSpPr>
          <p:cNvPr id="16" name="Right Arrow 15"/>
          <p:cNvSpPr/>
          <p:nvPr/>
        </p:nvSpPr>
        <p:spPr>
          <a:xfrm>
            <a:off x="5283201" y="3545840"/>
            <a:ext cx="701040" cy="584776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8116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9761" y="29162"/>
            <a:ext cx="7731759" cy="1143000"/>
          </a:xfrm>
        </p:spPr>
        <p:txBody>
          <a:bodyPr/>
          <a:lstStyle/>
          <a:p>
            <a:r>
              <a:rPr lang="en-US" sz="4000" dirty="0"/>
              <a:t>Image </a:t>
            </a:r>
            <a:r>
              <a:rPr lang="en-US" sz="4000" dirty="0" smtClean="0"/>
              <a:t>Mosaic Problem: </a:t>
            </a:r>
            <a:r>
              <a:rPr lang="en-US" sz="4000" dirty="0"/>
              <a:t>An Example</a:t>
            </a:r>
            <a:endParaRPr lang="en-US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9440" y="1136602"/>
            <a:ext cx="5322410" cy="5669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7502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692"/>
            <a:ext cx="7620000" cy="1143000"/>
          </a:xfrm>
        </p:spPr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charset="2"/>
              <a:buChar char="ü"/>
            </a:pPr>
            <a:r>
              <a:rPr lang="en-US" sz="2800" dirty="0"/>
              <a:t> </a:t>
            </a:r>
            <a:r>
              <a:rPr lang="en-US" sz="2800" dirty="0" smtClean="0"/>
              <a:t>Introduction</a:t>
            </a:r>
          </a:p>
          <a:p>
            <a:pPr>
              <a:buFont typeface="Wingdings" charset="2"/>
              <a:buChar char="ü"/>
            </a:pPr>
            <a:endParaRPr lang="en-US" sz="2800" dirty="0"/>
          </a:p>
          <a:p>
            <a:pPr>
              <a:buFont typeface="Wingdings" charset="2"/>
              <a:buChar char="ü"/>
            </a:pPr>
            <a:r>
              <a:rPr lang="en-US" sz="2800" dirty="0" smtClean="0"/>
              <a:t> Research Vision</a:t>
            </a:r>
          </a:p>
          <a:p>
            <a:pPr>
              <a:buFont typeface="Wingdings" charset="2"/>
              <a:buChar char="ü"/>
            </a:pPr>
            <a:endParaRPr lang="en-US" sz="2800" dirty="0"/>
          </a:p>
          <a:p>
            <a:pPr>
              <a:buFont typeface="Wingdings" charset="2"/>
              <a:buChar char="ü"/>
            </a:pPr>
            <a:r>
              <a:rPr lang="en-US" sz="2800" dirty="0"/>
              <a:t> </a:t>
            </a:r>
            <a:r>
              <a:rPr lang="en-US" sz="2800" dirty="0" smtClean="0"/>
              <a:t>Research Questions</a:t>
            </a:r>
          </a:p>
          <a:p>
            <a:pPr>
              <a:buFont typeface="Wingdings" charset="2"/>
              <a:buChar char="ü"/>
            </a:pPr>
            <a:endParaRPr lang="en-US" sz="2800" dirty="0"/>
          </a:p>
          <a:p>
            <a:pPr>
              <a:buFont typeface="Wingdings" charset="2"/>
              <a:buChar char="ü"/>
            </a:pPr>
            <a:r>
              <a:rPr lang="en-US" sz="2800" dirty="0" smtClean="0"/>
              <a:t> Data Management, Analysis and Visualization</a:t>
            </a:r>
          </a:p>
          <a:p>
            <a:pPr>
              <a:buFont typeface="Wingdings" charset="2"/>
              <a:buChar char="ü"/>
            </a:pPr>
            <a:endParaRPr lang="en-US" sz="2800" dirty="0"/>
          </a:p>
          <a:p>
            <a:pPr>
              <a:buFont typeface="Wingdings" charset="2"/>
              <a:buChar char="ü"/>
            </a:pPr>
            <a:r>
              <a:rPr lang="en-US" sz="2800" dirty="0"/>
              <a:t> </a:t>
            </a:r>
            <a:r>
              <a:rPr lang="en-US" sz="2800" dirty="0" smtClean="0"/>
              <a:t>Field Experiments</a:t>
            </a:r>
          </a:p>
          <a:p>
            <a:pPr>
              <a:buFont typeface="Wingdings" charset="2"/>
              <a:buChar char="ü"/>
            </a:pPr>
            <a:endParaRPr lang="en-US" sz="2800" dirty="0"/>
          </a:p>
          <a:p>
            <a:pPr>
              <a:buFont typeface="Wingdings" charset="2"/>
              <a:buChar char="ü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290252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6692"/>
            <a:ext cx="8373502" cy="1143000"/>
          </a:xfrm>
        </p:spPr>
        <p:txBody>
          <a:bodyPr/>
          <a:lstStyle/>
          <a:p>
            <a:r>
              <a:rPr lang="en-US" sz="4000" dirty="0" smtClean="0"/>
              <a:t>Compute Transformation Matrix for Image Rotation: </a:t>
            </a:r>
            <a:r>
              <a:rPr lang="en-US" sz="4000" dirty="0" smtClean="0"/>
              <a:t>An Example</a:t>
            </a:r>
            <a:endParaRPr lang="en-US" sz="4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111" y="1828178"/>
            <a:ext cx="3867717" cy="386771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6775" y="2377180"/>
            <a:ext cx="4281085" cy="240811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82807" y="5738880"/>
            <a:ext cx="2601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Google Image (Pre Sandy)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140309" y="4884821"/>
            <a:ext cx="19079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Post Sandy Image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311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6692"/>
            <a:ext cx="8373502" cy="1143000"/>
          </a:xfrm>
        </p:spPr>
        <p:txBody>
          <a:bodyPr/>
          <a:lstStyle/>
          <a:p>
            <a:r>
              <a:rPr lang="en-US" sz="4000" dirty="0"/>
              <a:t>Compute Transformation Matrix for Image Rotation: An Example</a:t>
            </a:r>
            <a:endParaRPr lang="en-US" sz="4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63" y="1872469"/>
            <a:ext cx="3867717" cy="386771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702949">
            <a:off x="4488258" y="2687595"/>
            <a:ext cx="3789375" cy="213152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94859" y="5783171"/>
            <a:ext cx="2601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Google Image (Pre Sandy)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236726" y="5740186"/>
            <a:ext cx="19079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Post Sandy Image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28826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6692"/>
            <a:ext cx="8373502" cy="1143000"/>
          </a:xfrm>
        </p:spPr>
        <p:txBody>
          <a:bodyPr/>
          <a:lstStyle/>
          <a:p>
            <a:r>
              <a:rPr lang="en-US" sz="4000" dirty="0" smtClean="0"/>
              <a:t>Finding Corresponding Points</a:t>
            </a:r>
            <a:r>
              <a:rPr lang="en-US" sz="4000" dirty="0" smtClean="0"/>
              <a:t>: </a:t>
            </a:r>
            <a:r>
              <a:rPr lang="en-US" sz="4000" dirty="0" smtClean="0"/>
              <a:t>An Example</a:t>
            </a:r>
            <a:endParaRPr lang="en-US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79" y="1405491"/>
            <a:ext cx="8344224" cy="4657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9596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692"/>
            <a:ext cx="7620000" cy="1143000"/>
          </a:xfrm>
        </p:spPr>
        <p:txBody>
          <a:bodyPr/>
          <a:lstStyle/>
          <a:p>
            <a:r>
              <a:rPr lang="en-US" sz="4000" dirty="0" smtClean="0"/>
              <a:t>Data Analysis: Object Recognition 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charset="2"/>
              <a:buChar char="ü"/>
            </a:pPr>
            <a:r>
              <a:rPr lang="en-US" sz="2800" dirty="0" smtClean="0"/>
              <a:t>Develop computer vision algorithms to identify objects of interest (e.g., electric power lines) from both pre and post Sandy Images.  </a:t>
            </a:r>
          </a:p>
          <a:p>
            <a:pPr lvl="1">
              <a:buFont typeface="Arial"/>
              <a:buChar char="•"/>
            </a:pPr>
            <a:r>
              <a:rPr lang="en-US" sz="2400" dirty="0" smtClean="0"/>
              <a:t>Extract “useful” features from original images</a:t>
            </a:r>
          </a:p>
          <a:p>
            <a:pPr lvl="1">
              <a:buFont typeface="Arial"/>
              <a:buChar char="•"/>
            </a:pPr>
            <a:r>
              <a:rPr lang="en-US" sz="2400" dirty="0" smtClean="0"/>
              <a:t>Use extracted features as inputs to different types (e.g., supervised </a:t>
            </a:r>
            <a:r>
              <a:rPr lang="en-US" sz="2400" dirty="0"/>
              <a:t>and unsupervised </a:t>
            </a:r>
            <a:r>
              <a:rPr lang="en-US" sz="2400" dirty="0" smtClean="0"/>
              <a:t>) of machine learning algorithms</a:t>
            </a:r>
            <a:r>
              <a:rPr lang="en-US" dirty="0" smtClean="0"/>
              <a:t>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51668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692"/>
            <a:ext cx="7620000" cy="1143000"/>
          </a:xfrm>
        </p:spPr>
        <p:txBody>
          <a:bodyPr/>
          <a:lstStyle/>
          <a:p>
            <a:r>
              <a:rPr lang="en-US" sz="4000" dirty="0" smtClean="0"/>
              <a:t>Object Recognition: An Example </a:t>
            </a:r>
            <a:endParaRPr lang="en-US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594" y="1199691"/>
            <a:ext cx="2472808" cy="2437045"/>
          </a:xfrm>
          <a:prstGeom prst="rect">
            <a:avLst/>
          </a:prstGeom>
        </p:spPr>
      </p:pic>
      <p:sp>
        <p:nvSpPr>
          <p:cNvPr id="5" name="Right Arrow 4"/>
          <p:cNvSpPr/>
          <p:nvPr/>
        </p:nvSpPr>
        <p:spPr>
          <a:xfrm>
            <a:off x="3451261" y="2150019"/>
            <a:ext cx="1153651" cy="54719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Color to Lab Space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7512" y="1159692"/>
            <a:ext cx="2390210" cy="243573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49315" y="3657361"/>
            <a:ext cx="15462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Original Image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984460" y="3582784"/>
            <a:ext cx="18157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Gabor Filter Bank</a:t>
            </a:r>
            <a:endParaRPr lang="en-US" dirty="0"/>
          </a:p>
        </p:txBody>
      </p:sp>
      <p:sp>
        <p:nvSpPr>
          <p:cNvPr id="9" name="Curved Left Arrow 8"/>
          <p:cNvSpPr/>
          <p:nvPr/>
        </p:nvSpPr>
        <p:spPr>
          <a:xfrm>
            <a:off x="7313344" y="3285672"/>
            <a:ext cx="991192" cy="1742490"/>
          </a:xfrm>
          <a:prstGeom prst="curved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5887" y="4194505"/>
            <a:ext cx="2625832" cy="1982047"/>
          </a:xfrm>
          <a:prstGeom prst="rect">
            <a:avLst/>
          </a:prstGeom>
        </p:spPr>
      </p:pic>
      <p:sp>
        <p:nvSpPr>
          <p:cNvPr id="11" name="Left Arrow 10"/>
          <p:cNvSpPr/>
          <p:nvPr/>
        </p:nvSpPr>
        <p:spPr>
          <a:xfrm>
            <a:off x="3523536" y="4852647"/>
            <a:ext cx="1063466" cy="640114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8453" y="4196322"/>
            <a:ext cx="2472808" cy="2437045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1362888" y="4676966"/>
            <a:ext cx="206498" cy="65043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350089" y="5851332"/>
            <a:ext cx="206498" cy="65043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670161" y="5758564"/>
            <a:ext cx="206498" cy="65043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4580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9" grpId="0" animBg="1"/>
      <p:bldP spid="11" grpId="0" animBg="1"/>
      <p:bldP spid="13" grpId="0" animBg="1"/>
      <p:bldP spid="14" grpId="0" animBg="1"/>
      <p:bldP spid="1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692"/>
            <a:ext cx="7620000" cy="1143000"/>
          </a:xfrm>
        </p:spPr>
        <p:txBody>
          <a:bodyPr/>
          <a:lstStyle/>
          <a:p>
            <a:r>
              <a:rPr lang="en-US" sz="4000" dirty="0" smtClean="0"/>
              <a:t>Undergraduate Research Projects: ENGR 103</a:t>
            </a:r>
            <a:endParaRPr lang="en-US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00" y="1574800"/>
            <a:ext cx="6959600" cy="521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2428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692"/>
            <a:ext cx="7620000" cy="1143000"/>
          </a:xfrm>
        </p:spPr>
        <p:txBody>
          <a:bodyPr/>
          <a:lstStyle/>
          <a:p>
            <a:r>
              <a:rPr lang="en-US" dirty="0" smtClean="0"/>
              <a:t>Sample Results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524000"/>
            <a:ext cx="4007733" cy="51181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5387" y="1417638"/>
            <a:ext cx="3212113" cy="5468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8649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58"/>
            <a:ext cx="7620000" cy="1143000"/>
          </a:xfrm>
        </p:spPr>
        <p:txBody>
          <a:bodyPr/>
          <a:lstStyle/>
          <a:p>
            <a:r>
              <a:rPr lang="en-US" sz="4400" dirty="0" smtClean="0"/>
              <a:t>Undergraduate Students’ </a:t>
            </a:r>
            <a:r>
              <a:rPr lang="en-US" sz="4400" dirty="0"/>
              <a:t>Research </a:t>
            </a:r>
            <a:r>
              <a:rPr lang="en-US" sz="4400" dirty="0" smtClean="0"/>
              <a:t>Blogs</a:t>
            </a:r>
            <a:endParaRPr lang="en-US" sz="44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2236302"/>
              </p:ext>
            </p:extLst>
          </p:nvPr>
        </p:nvGraphicFramePr>
        <p:xfrm>
          <a:off x="0" y="1741065"/>
          <a:ext cx="8417592" cy="4321824"/>
        </p:xfrm>
        <a:graphic>
          <a:graphicData uri="http://schemas.openxmlformats.org/drawingml/2006/table">
            <a:tbl>
              <a:tblPr/>
              <a:tblGrid>
                <a:gridCol w="653695"/>
                <a:gridCol w="4634253"/>
                <a:gridCol w="3129644"/>
              </a:tblGrid>
              <a:tr h="458508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2000" b="0" i="0" u="sng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  <a:hlinkClick r:id="rId2"/>
                        </a:rPr>
                        <a:t>http://du2013-grp064-01.blogspot.com/</a:t>
                      </a:r>
                      <a:endParaRPr lang="en-US" sz="20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Eddie Tang, Louis </a:t>
                      </a:r>
                      <a:r>
                        <a:rPr lang="en-US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Rogowski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lang="en-US" sz="2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Dongen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Zhou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8508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2000" b="0" i="0" u="sng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  <a:hlinkClick r:id="rId3"/>
                        </a:rPr>
                        <a:t>http://du2013-grp064-02.blogspot.com/</a:t>
                      </a:r>
                      <a:endParaRPr lang="en-US" sz="20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David </a:t>
                      </a:r>
                      <a:r>
                        <a:rPr lang="en-US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Kassie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, Andrew </a:t>
                      </a:r>
                      <a:r>
                        <a:rPr lang="en-US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Yaros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, Noah Black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8508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2000" b="0" i="0" u="sng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  <a:hlinkClick r:id="rId4"/>
                        </a:rPr>
                        <a:t>http://du2013-grp064-03.blogspot.com/</a:t>
                      </a:r>
                      <a:endParaRPr lang="en-US" sz="20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Jonathan Balsamo, Nick Damraksa, Kenneth Fox, Hashim Hyder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8508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2000" b="0" i="0" u="sng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  <a:hlinkClick r:id="rId5"/>
                        </a:rPr>
                        <a:t>http://du2013-grp064-04.blogspot.com/</a:t>
                      </a:r>
                      <a:endParaRPr lang="en-US" sz="20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Albert </a:t>
                      </a:r>
                      <a:r>
                        <a:rPr lang="en-US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Khodzhayev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, Benjamin Share, Christophe </a:t>
                      </a:r>
                      <a:r>
                        <a:rPr lang="en-US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Terlizzi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lang="en-US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Jingyi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Wei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8508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2000" b="0" i="0" u="sng" strike="noStrike">
                          <a:solidFill>
                            <a:srgbClr val="0000FF"/>
                          </a:solidFill>
                          <a:effectLst/>
                          <a:latin typeface="+mn-lt"/>
                          <a:hlinkClick r:id="rId6"/>
                        </a:rPr>
                        <a:t>http://du2013-grp064-05.blogspot.com/</a:t>
                      </a:r>
                      <a:endParaRPr lang="en-US" sz="2000" b="0" i="0" u="sng" strike="noStrike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Joshua Cohen, Zachary </a:t>
                      </a:r>
                      <a:r>
                        <a:rPr lang="en-US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Bryceland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8508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2000" b="0" i="0" u="sng" strike="noStrike">
                          <a:solidFill>
                            <a:srgbClr val="0000FF"/>
                          </a:solidFill>
                          <a:effectLst/>
                          <a:latin typeface="+mn-lt"/>
                          <a:hlinkClick r:id="rId7"/>
                        </a:rPr>
                        <a:t>http://du2013-grp064-06.blogspot.com</a:t>
                      </a:r>
                      <a:endParaRPr lang="en-US" sz="2000" b="0" i="0" u="sng" strike="noStrike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Zach </a:t>
                      </a:r>
                      <a:r>
                        <a:rPr lang="en-US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Reiziss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, Dan </a:t>
                      </a:r>
                      <a:r>
                        <a:rPr lang="en-US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Gaughan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, Andrew </a:t>
                      </a:r>
                      <a:r>
                        <a:rPr lang="en-US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Hochstetter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05779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27714"/>
            <a:ext cx="7543800" cy="1305896"/>
          </a:xfrm>
        </p:spPr>
        <p:txBody>
          <a:bodyPr/>
          <a:lstStyle/>
          <a:p>
            <a:r>
              <a:rPr lang="en-US" sz="4400" b="1" dirty="0"/>
              <a:t/>
            </a:r>
            <a:br>
              <a:rPr lang="en-US" sz="4400" b="1" dirty="0"/>
            </a:br>
            <a:r>
              <a:rPr lang="en-US" sz="4400" b="1" dirty="0" smtClean="0"/>
              <a:t/>
            </a:r>
            <a:br>
              <a:rPr lang="en-US" sz="4400" b="1" dirty="0" smtClean="0"/>
            </a:br>
            <a:r>
              <a:rPr lang="en-US" sz="4400" b="1" dirty="0"/>
              <a:t/>
            </a:r>
            <a:br>
              <a:rPr lang="en-US" sz="4400" b="1" dirty="0"/>
            </a:br>
            <a:r>
              <a:rPr lang="en-US" sz="4400" b="1" dirty="0" smtClean="0"/>
              <a:t/>
            </a:r>
            <a:br>
              <a:rPr lang="en-US" sz="4400" b="1" dirty="0" smtClean="0"/>
            </a:br>
            <a:r>
              <a:rPr lang="en-US" sz="4400" b="1" dirty="0"/>
              <a:t/>
            </a:r>
            <a:br>
              <a:rPr lang="en-US" sz="4400" b="1" dirty="0"/>
            </a:br>
            <a:r>
              <a:rPr lang="en-US" sz="4400" b="1" dirty="0" smtClean="0"/>
              <a:t/>
            </a:r>
            <a:br>
              <a:rPr lang="en-US" sz="4400" b="1" dirty="0" smtClean="0"/>
            </a:br>
            <a:r>
              <a:rPr lang="en-US" sz="4400" b="1" dirty="0"/>
              <a:t/>
            </a:r>
            <a:br>
              <a:rPr lang="en-US" sz="4400" b="1" dirty="0"/>
            </a:br>
            <a:r>
              <a:rPr lang="en-US" sz="4400" b="1" dirty="0" smtClean="0"/>
              <a:t/>
            </a:r>
            <a:br>
              <a:rPr lang="en-US" sz="4400" b="1" dirty="0" smtClean="0"/>
            </a:br>
            <a:r>
              <a:rPr lang="en-US" sz="4400" b="1" dirty="0"/>
              <a:t/>
            </a:r>
            <a:br>
              <a:rPr lang="en-US" sz="4400" b="1" dirty="0"/>
            </a:br>
            <a:r>
              <a:rPr lang="en-US" sz="4400" b="1" dirty="0" smtClean="0"/>
              <a:t/>
            </a:r>
            <a:br>
              <a:rPr lang="en-US" sz="4400" b="1" dirty="0" smtClean="0"/>
            </a:br>
            <a:r>
              <a:rPr lang="en-US" sz="4400" b="1" dirty="0"/>
              <a:t/>
            </a:r>
            <a:br>
              <a:rPr lang="en-US" sz="4400" b="1" dirty="0"/>
            </a:br>
            <a:r>
              <a:rPr lang="en-US" sz="4400" b="1" dirty="0" smtClean="0"/>
              <a:t/>
            </a:r>
            <a:br>
              <a:rPr lang="en-US" sz="4400" b="1" dirty="0" smtClean="0"/>
            </a:br>
            <a:r>
              <a:rPr lang="en-US" sz="4400" b="1" dirty="0"/>
              <a:t/>
            </a:r>
            <a:br>
              <a:rPr lang="en-US" sz="4400" b="1" dirty="0"/>
            </a:br>
            <a:r>
              <a:rPr lang="en-US" sz="4400" b="1" dirty="0" smtClean="0"/>
              <a:t/>
            </a:r>
            <a:br>
              <a:rPr lang="en-US" sz="4400" b="1" dirty="0" smtClean="0"/>
            </a:br>
            <a:r>
              <a:rPr lang="en-US" sz="4400" b="1" dirty="0" smtClean="0"/>
              <a:t>Field Data Collection </a:t>
            </a:r>
            <a:r>
              <a:rPr lang="en-US" sz="4400" b="1" dirty="0" smtClean="0"/>
              <a:t>Experiments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2774993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7125" y="10732"/>
            <a:ext cx="74507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+mj-lt"/>
              </a:rPr>
              <a:t>Power Line Monitoring Test Run</a:t>
            </a:r>
          </a:p>
          <a:p>
            <a:pPr algn="ctr"/>
            <a:r>
              <a:rPr lang="en-US" sz="2400" b="1" dirty="0" smtClean="0">
                <a:latin typeface="+mj-lt"/>
              </a:rPr>
              <a:t>Location: Drexel University </a:t>
            </a:r>
            <a:endParaRPr lang="en-US" sz="2400" b="1" dirty="0"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18949" y="1056756"/>
            <a:ext cx="3124200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 Time: 10:50 am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593880" y="798731"/>
            <a:ext cx="3783170" cy="6463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Adjacent telephone pole </a:t>
            </a:r>
          </a:p>
          <a:p>
            <a:r>
              <a:rPr lang="en-US" dirty="0" smtClean="0"/>
              <a:t>Time:  11:52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-2475" y="2133600"/>
            <a:ext cx="609600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Sun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490850" y="6324600"/>
            <a:ext cx="3124200" cy="381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Time: 7:19 pm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712510" y="6324600"/>
            <a:ext cx="3210414" cy="381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Time: 7 :00 pm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7955086" y="4522631"/>
            <a:ext cx="685800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Sun</a:t>
            </a:r>
            <a:endParaRPr lang="en-US" dirty="0"/>
          </a:p>
        </p:txBody>
      </p:sp>
      <p:pic>
        <p:nvPicPr>
          <p:cNvPr id="1031" name="Picture 7" descr="C:\Users\TAMG\Desktop\UAV_Conference\Power_line_1_pe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850" y="1466110"/>
            <a:ext cx="3391547" cy="2233640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TAMG\Desktop\UAV_Conference\power_line_1_evening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850" y="4000701"/>
            <a:ext cx="3391547" cy="2208508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TAMG\Desktop\UAV_Conference\power_line_2_evening.bm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1871" y="4000701"/>
            <a:ext cx="3534179" cy="2208508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TAMG\Desktop\UAV_Conference\power_line_2_morning.bmp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1871" y="1445062"/>
            <a:ext cx="3534179" cy="2254688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70385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613"/>
            <a:ext cx="7620000" cy="1143000"/>
          </a:xfrm>
        </p:spPr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4161"/>
            <a:ext cx="7620000" cy="4800600"/>
          </a:xfrm>
        </p:spPr>
        <p:txBody>
          <a:bodyPr>
            <a:noAutofit/>
          </a:bodyPr>
          <a:lstStyle/>
          <a:p>
            <a:pPr>
              <a:buFont typeface="Wingdings" charset="2"/>
              <a:buChar char="ü"/>
            </a:pPr>
            <a:r>
              <a:rPr lang="en-US" sz="2800" dirty="0"/>
              <a:t>Hurricane Sandy affected millions of people living along the east coast of United States. </a:t>
            </a:r>
            <a:endParaRPr lang="en-US" sz="2800" dirty="0" smtClean="0"/>
          </a:p>
          <a:p>
            <a:pPr>
              <a:buFont typeface="Wingdings" charset="2"/>
              <a:buChar char="ü"/>
            </a:pPr>
            <a:endParaRPr lang="en-US" sz="2800" dirty="0"/>
          </a:p>
          <a:p>
            <a:pPr>
              <a:buFont typeface="Wingdings" charset="2"/>
              <a:buChar char="ü"/>
            </a:pPr>
            <a:r>
              <a:rPr lang="en-US" sz="2800" dirty="0"/>
              <a:t>7.5 million </a:t>
            </a:r>
            <a:r>
              <a:rPr lang="en-US" sz="2800" b="1" u="sng" dirty="0"/>
              <a:t>power outages</a:t>
            </a:r>
            <a:r>
              <a:rPr lang="en-US" sz="2800" dirty="0"/>
              <a:t> were reported and thousands of people </a:t>
            </a:r>
            <a:r>
              <a:rPr lang="en-US" sz="2800" dirty="0" smtClean="0"/>
              <a:t>were without </a:t>
            </a:r>
            <a:r>
              <a:rPr lang="en-US" sz="2800" dirty="0"/>
              <a:t>power two weeks after the hurricane (Anthony 2012</a:t>
            </a:r>
            <a:r>
              <a:rPr lang="en-US" sz="2800" dirty="0" smtClean="0"/>
              <a:t>).</a:t>
            </a:r>
          </a:p>
          <a:p>
            <a:pPr>
              <a:buFont typeface="Wingdings" charset="2"/>
              <a:buChar char="ü"/>
            </a:pPr>
            <a:endParaRPr lang="en-US" sz="2800" dirty="0"/>
          </a:p>
          <a:p>
            <a:pPr>
              <a:buFont typeface="Wingdings" charset="2"/>
              <a:buChar char="ü"/>
            </a:pPr>
            <a:r>
              <a:rPr lang="en-US" sz="2800" dirty="0" smtClean="0"/>
              <a:t> Research Objective: Demonstrate </a:t>
            </a:r>
            <a:r>
              <a:rPr lang="en-US" sz="2800" dirty="0"/>
              <a:t>the effectiveness </a:t>
            </a:r>
            <a:r>
              <a:rPr lang="en-US" sz="2800" b="1" i="1" u="sng" dirty="0" smtClean="0"/>
              <a:t>multi</a:t>
            </a:r>
            <a:r>
              <a:rPr lang="en-US" sz="2800" b="1" i="1" u="sng" dirty="0"/>
              <a:t>-level points of observation and sensing</a:t>
            </a:r>
            <a:r>
              <a:rPr lang="en-US" sz="2800" b="1" i="1" dirty="0"/>
              <a:t> </a:t>
            </a:r>
            <a:r>
              <a:rPr lang="en-US" sz="2800" dirty="0"/>
              <a:t>for rapid post-disaster </a:t>
            </a:r>
            <a:r>
              <a:rPr lang="en-US" sz="2800" dirty="0" smtClean="0"/>
              <a:t>condition </a:t>
            </a:r>
            <a:r>
              <a:rPr lang="en-US" sz="2800" dirty="0"/>
              <a:t>assessment of critical civil </a:t>
            </a:r>
            <a:r>
              <a:rPr lang="en-US" sz="2800" dirty="0" smtClean="0"/>
              <a:t>infrastructures.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9045159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47480" y="10732"/>
            <a:ext cx="701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+mj-lt"/>
              </a:rPr>
              <a:t>Power Line Monitoring Test Run</a:t>
            </a:r>
          </a:p>
          <a:p>
            <a:pPr algn="ctr"/>
            <a:r>
              <a:rPr lang="en-US" sz="2400" b="1" dirty="0" smtClean="0">
                <a:latin typeface="+mj-lt"/>
              </a:rPr>
              <a:t>Location: New Jersey     visiting date: 06.01.2013 </a:t>
            </a:r>
            <a:endParaRPr lang="en-US" sz="2400" b="1" dirty="0">
              <a:latin typeface="+mj-lt"/>
            </a:endParaRPr>
          </a:p>
        </p:txBody>
      </p:sp>
      <p:pic>
        <p:nvPicPr>
          <p:cNvPr id="2" name="Rec-000262_gray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8704" y="838200"/>
            <a:ext cx="3678496" cy="2375478"/>
          </a:xfrm>
          <a:prstGeom prst="rect">
            <a:avLst/>
          </a:prstGeom>
        </p:spPr>
      </p:pic>
      <p:pic>
        <p:nvPicPr>
          <p:cNvPr id="3" name="Rec-000263_gray.wmv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695595" y="838200"/>
            <a:ext cx="3686405" cy="2393386"/>
          </a:xfrm>
          <a:prstGeom prst="rect">
            <a:avLst/>
          </a:prstGeom>
        </p:spPr>
      </p:pic>
      <p:pic>
        <p:nvPicPr>
          <p:cNvPr id="5" name="Rec-000264_gray.wmv">
            <a:hlinkClick r:id="" action="ppaction://media"/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88704" y="3733800"/>
            <a:ext cx="3678496" cy="2305050"/>
          </a:xfrm>
          <a:prstGeom prst="rect">
            <a:avLst/>
          </a:prstGeom>
        </p:spPr>
      </p:pic>
      <p:pic>
        <p:nvPicPr>
          <p:cNvPr id="6" name="Rec-000266_gray.wmv">
            <a:hlinkClick r:id="" action="ppaction://media"/>
          </p:cNvPr>
          <p:cNvPicPr>
            <a:picLocks noChangeAspect="1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695595" y="3733800"/>
            <a:ext cx="3686405" cy="23050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 rot="16200000">
            <a:off x="-763045" y="1841273"/>
            <a:ext cx="19085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Ocean club pole 1</a:t>
            </a:r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 rot="5400000">
            <a:off x="7820961" y="1850227"/>
            <a:ext cx="1948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Ocean club pole 2</a:t>
            </a:r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 rot="16200000">
            <a:off x="-762750" y="4709674"/>
            <a:ext cx="19421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Ocean club pole 3</a:t>
            </a:r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 rot="5400000">
            <a:off x="7816152" y="4701659"/>
            <a:ext cx="19582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Ocean club pole 4</a:t>
            </a:r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3721971" y="6368534"/>
            <a:ext cx="1661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Images in gray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9534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25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47480" y="10732"/>
            <a:ext cx="70104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Power Line Monitoring Test Run</a:t>
            </a:r>
          </a:p>
          <a:p>
            <a:pPr algn="ctr"/>
            <a:r>
              <a:rPr lang="en-US" sz="2400" b="1" dirty="0" smtClean="0"/>
              <a:t>Location: </a:t>
            </a:r>
            <a:r>
              <a:rPr lang="en-US" sz="2400" b="1" dirty="0"/>
              <a:t>New </a:t>
            </a:r>
            <a:r>
              <a:rPr lang="en-US" sz="2400" b="1" dirty="0" smtClean="0"/>
              <a:t>Jersey      </a:t>
            </a:r>
            <a:r>
              <a:rPr lang="en-US" sz="2400" b="1" dirty="0"/>
              <a:t>visiting date: 06.01.2013 </a:t>
            </a:r>
          </a:p>
          <a:p>
            <a:pPr algn="ctr"/>
            <a:endParaRPr lang="en-US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85800" y="5029200"/>
            <a:ext cx="7301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Temperature differences between wires shows potential areas of damage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981200"/>
            <a:ext cx="3886200" cy="23050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1039" y="1981200"/>
            <a:ext cx="3886200" cy="2305050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 rot="20502659">
            <a:off x="1811575" y="3657598"/>
            <a:ext cx="1219200" cy="3048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20239209">
            <a:off x="6094539" y="3655119"/>
            <a:ext cx="1219200" cy="33600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768348">
            <a:off x="632610" y="2274720"/>
            <a:ext cx="1643508" cy="52580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 rot="1768348">
            <a:off x="4784047" y="2274722"/>
            <a:ext cx="1643508" cy="52580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8618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47480" y="10732"/>
            <a:ext cx="70104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Power Line Monitoring Test Run</a:t>
            </a:r>
          </a:p>
          <a:p>
            <a:pPr algn="ctr"/>
            <a:r>
              <a:rPr lang="en-US" sz="2400" b="1" dirty="0" smtClean="0"/>
              <a:t>Location: </a:t>
            </a:r>
            <a:r>
              <a:rPr lang="en-US" sz="2400" b="1" dirty="0"/>
              <a:t>New </a:t>
            </a:r>
            <a:r>
              <a:rPr lang="en-US" sz="2400" b="1" dirty="0" smtClean="0"/>
              <a:t>Jersey      </a:t>
            </a:r>
            <a:r>
              <a:rPr lang="en-US" sz="2400" b="1" dirty="0"/>
              <a:t>visiting date: 06.01.2013 </a:t>
            </a:r>
          </a:p>
          <a:p>
            <a:pPr algn="ctr"/>
            <a:endParaRPr lang="en-US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85800" y="5029200"/>
            <a:ext cx="3691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Extracted image from moving video 1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740" y="1981200"/>
            <a:ext cx="3886200" cy="23050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575" y="1981200"/>
            <a:ext cx="3886200" cy="230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5798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47480" y="10732"/>
            <a:ext cx="7010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Power Line Monitoring Test Run</a:t>
            </a:r>
          </a:p>
          <a:p>
            <a:pPr algn="ctr"/>
            <a:r>
              <a:rPr lang="en-US" b="1" dirty="0" smtClean="0"/>
              <a:t>Location: </a:t>
            </a:r>
            <a:r>
              <a:rPr lang="en-US" b="1" dirty="0"/>
              <a:t>New </a:t>
            </a:r>
            <a:r>
              <a:rPr lang="en-US" b="1" dirty="0" smtClean="0"/>
              <a:t>Jersey      </a:t>
            </a:r>
            <a:r>
              <a:rPr lang="en-US" b="1" dirty="0"/>
              <a:t>visiting date: 06.01.2013 </a:t>
            </a:r>
          </a:p>
          <a:p>
            <a:pPr algn="ctr"/>
            <a:endParaRPr lang="en-US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85800" y="5029200"/>
            <a:ext cx="3691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Extracted image from moving video 2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559" y="1981200"/>
            <a:ext cx="3886200" cy="23050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0879" y="1981200"/>
            <a:ext cx="3886200" cy="230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8343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47480" y="10732"/>
            <a:ext cx="70104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Power Line Monitoring Test Run</a:t>
            </a:r>
          </a:p>
          <a:p>
            <a:pPr algn="ctr"/>
            <a:r>
              <a:rPr lang="en-US" sz="2400" b="1" dirty="0" smtClean="0"/>
              <a:t>Location: </a:t>
            </a:r>
            <a:r>
              <a:rPr lang="en-US" sz="2400" b="1" dirty="0"/>
              <a:t>New </a:t>
            </a:r>
            <a:r>
              <a:rPr lang="en-US" sz="2400" b="1" dirty="0" smtClean="0"/>
              <a:t>Jersey      </a:t>
            </a:r>
            <a:r>
              <a:rPr lang="en-US" sz="2400" b="1" dirty="0"/>
              <a:t>visiting date: 06.01.2013 </a:t>
            </a:r>
          </a:p>
          <a:p>
            <a:pPr algn="ctr"/>
            <a:endParaRPr lang="en-US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97643" y="5029200"/>
            <a:ext cx="3691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Extracted image from moving video 3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003" y="1828800"/>
            <a:ext cx="3886200" cy="23050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6403" y="1828800"/>
            <a:ext cx="3886200" cy="230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3804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47480" y="10732"/>
            <a:ext cx="70104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Power Line Monitoring Test Run</a:t>
            </a:r>
          </a:p>
          <a:p>
            <a:pPr algn="ctr"/>
            <a:r>
              <a:rPr lang="en-US" sz="2400" b="1" dirty="0" smtClean="0"/>
              <a:t>Location: </a:t>
            </a:r>
            <a:r>
              <a:rPr lang="en-US" sz="2400" b="1" dirty="0"/>
              <a:t>New </a:t>
            </a:r>
            <a:r>
              <a:rPr lang="en-US" sz="2400" b="1" dirty="0" smtClean="0"/>
              <a:t>Jersey      </a:t>
            </a:r>
            <a:r>
              <a:rPr lang="en-US" sz="2400" b="1" dirty="0"/>
              <a:t>visiting date: 06.01.2013 </a:t>
            </a:r>
          </a:p>
          <a:p>
            <a:pPr algn="ctr"/>
            <a:endParaRPr lang="en-US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85800" y="5029200"/>
            <a:ext cx="3691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Extracted image from moving video 4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902" y="1828800"/>
            <a:ext cx="3886200" cy="23050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1828800"/>
            <a:ext cx="3886200" cy="230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6214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47480" y="10732"/>
            <a:ext cx="7010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+mj-lt"/>
              </a:rPr>
              <a:t>Power Line Monitoring Test Run</a:t>
            </a:r>
          </a:p>
          <a:p>
            <a:pPr algn="ctr"/>
            <a:r>
              <a:rPr lang="en-US" sz="2400" b="1" dirty="0" smtClean="0">
                <a:latin typeface="+mj-lt"/>
              </a:rPr>
              <a:t>Location: </a:t>
            </a:r>
            <a:r>
              <a:rPr lang="en-US" sz="2400" b="1" dirty="0">
                <a:latin typeface="+mj-lt"/>
              </a:rPr>
              <a:t>New </a:t>
            </a:r>
            <a:r>
              <a:rPr lang="en-US" sz="2400" b="1" dirty="0" smtClean="0">
                <a:latin typeface="+mj-lt"/>
              </a:rPr>
              <a:t>Jersey      </a:t>
            </a:r>
            <a:r>
              <a:rPr lang="en-US" sz="2400" b="1" dirty="0">
                <a:latin typeface="+mj-lt"/>
              </a:rPr>
              <a:t>visiting date: 06.01.2013 </a:t>
            </a:r>
          </a:p>
          <a:p>
            <a:pPr algn="ctr"/>
            <a:endParaRPr lang="en-US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85800" y="5029200"/>
            <a:ext cx="3691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Extracted image from moving video 5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826" y="1730679"/>
            <a:ext cx="3886200" cy="23050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4426" y="1752600"/>
            <a:ext cx="3886200" cy="230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1839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47480" y="10732"/>
            <a:ext cx="7010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Power Line Monitoring Test Run</a:t>
            </a:r>
          </a:p>
          <a:p>
            <a:pPr algn="ctr"/>
            <a:r>
              <a:rPr lang="en-US" b="1" dirty="0" smtClean="0"/>
              <a:t>Location: </a:t>
            </a:r>
            <a:r>
              <a:rPr lang="en-US" b="1" dirty="0"/>
              <a:t>New </a:t>
            </a:r>
            <a:r>
              <a:rPr lang="en-US" b="1" dirty="0" smtClean="0"/>
              <a:t>Jersey      </a:t>
            </a:r>
            <a:r>
              <a:rPr lang="en-US" b="1" dirty="0"/>
              <a:t>visiting date: 06.01.2013 </a:t>
            </a:r>
          </a:p>
          <a:p>
            <a:pPr algn="ctr"/>
            <a:endParaRPr lang="en-US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85800" y="5029200"/>
            <a:ext cx="3691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Extracted image from moving video 5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752600"/>
            <a:ext cx="3886200" cy="23050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1774521"/>
            <a:ext cx="3886200" cy="230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4607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Preliminary Findings and Plans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 algn="just">
              <a:buFont typeface="Wingdings" charset="2"/>
              <a:buChar char="ü"/>
            </a:pPr>
            <a:r>
              <a:rPr lang="en-US" sz="2800" dirty="0" smtClean="0"/>
              <a:t>Major </a:t>
            </a:r>
            <a:r>
              <a:rPr lang="en-US" sz="2800" dirty="0"/>
              <a:t>damages to the distribution lines are caused by debris (e.g., sand and dislocated houses), fire (due to rupture of natural gas power lines), high-wind and scouring</a:t>
            </a:r>
            <a:r>
              <a:rPr lang="en-US" sz="2800" dirty="0" smtClean="0"/>
              <a:t>.</a:t>
            </a:r>
          </a:p>
          <a:p>
            <a:pPr lvl="0" algn="just">
              <a:buFont typeface="Wingdings" charset="2"/>
              <a:buChar char="ü"/>
            </a:pPr>
            <a:endParaRPr lang="en-US" sz="2800" dirty="0"/>
          </a:p>
          <a:p>
            <a:r>
              <a:rPr lang="en-US" sz="2800" dirty="0"/>
              <a:t>Most of the distribution powerlines in the affected island are not currently loaded since the island is still uninhabited. </a:t>
            </a:r>
            <a:r>
              <a:rPr lang="en-US" sz="2800" dirty="0" smtClean="0"/>
              <a:t>We will conduct </a:t>
            </a:r>
            <a:r>
              <a:rPr lang="en-US" sz="2800" dirty="0"/>
              <a:t>the IR and UV imaging of power-lines in the summer time when the load in the distribution lines is expected to be 50-70% of the normal loading prior to the hurricane. </a:t>
            </a:r>
          </a:p>
          <a:p>
            <a:pPr>
              <a:buFont typeface="Wingdings" charset="2"/>
              <a:buChar char="ü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996037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37442"/>
            <a:ext cx="7620000" cy="1143000"/>
          </a:xfrm>
        </p:spPr>
        <p:txBody>
          <a:bodyPr/>
          <a:lstStyle/>
          <a:p>
            <a:pPr algn="ctr"/>
            <a:r>
              <a:rPr lang="en-US" dirty="0" smtClean="0"/>
              <a:t>Thank You.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79278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771"/>
            <a:ext cx="7620000" cy="1143000"/>
          </a:xfrm>
        </p:spPr>
        <p:txBody>
          <a:bodyPr/>
          <a:lstStyle/>
          <a:p>
            <a:r>
              <a:rPr lang="en-US" dirty="0" smtClean="0"/>
              <a:t>Research Vision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950" b="4711"/>
          <a:stretch/>
        </p:blipFill>
        <p:spPr bwMode="auto">
          <a:xfrm>
            <a:off x="924560" y="955041"/>
            <a:ext cx="6650115" cy="590948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205647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692"/>
            <a:ext cx="7620000" cy="1143000"/>
          </a:xfrm>
        </p:spPr>
        <p:txBody>
          <a:bodyPr/>
          <a:lstStyle/>
          <a:p>
            <a:r>
              <a:rPr lang="en-US" dirty="0" smtClean="0"/>
              <a:t>Research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>
              <a:buFont typeface="Wingdings" charset="2"/>
              <a:buChar char="ü"/>
            </a:pPr>
            <a:r>
              <a:rPr lang="en-US" sz="2800" dirty="0"/>
              <a:t>What is the effectiveness of high-resolution and multi-spectral aerial images acquired by low altitude aerial systems (e.g., drones) to perform rapid infrastructure condition </a:t>
            </a:r>
            <a:r>
              <a:rPr lang="en-US" sz="2800" dirty="0" smtClean="0"/>
              <a:t>assessment?</a:t>
            </a:r>
            <a:endParaRPr lang="en-US" sz="2800" dirty="0"/>
          </a:p>
          <a:p>
            <a:pPr lvl="0" algn="just">
              <a:buFont typeface="Wingdings" charset="2"/>
              <a:buChar char="ü"/>
            </a:pPr>
            <a:endParaRPr lang="en-US" sz="2800" dirty="0" smtClean="0"/>
          </a:p>
          <a:p>
            <a:pPr lvl="0" algn="just">
              <a:buFont typeface="Wingdings" charset="2"/>
              <a:buChar char="ü"/>
            </a:pPr>
            <a:r>
              <a:rPr lang="en-US" sz="2800" dirty="0" smtClean="0"/>
              <a:t>How </a:t>
            </a:r>
            <a:r>
              <a:rPr lang="en-US" sz="2800" dirty="0"/>
              <a:t>can the above aerial assessment guide rapid and efficient ground-based condition </a:t>
            </a:r>
            <a:r>
              <a:rPr lang="en-US" sz="2800" dirty="0" smtClean="0"/>
              <a:t>assessment?</a:t>
            </a:r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83614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/>
              <a:t>What is a multi-spectral Image?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8218" y="1565429"/>
            <a:ext cx="8023301" cy="1056230"/>
          </a:xfrm>
        </p:spPr>
        <p:txBody>
          <a:bodyPr/>
          <a:lstStyle/>
          <a:p>
            <a:pPr>
              <a:buFont typeface="Wingdings" charset="2"/>
              <a:buChar char="ü"/>
            </a:pPr>
            <a:r>
              <a:rPr lang="en-US" sz="2400" dirty="0" smtClean="0"/>
              <a:t>It captures </a:t>
            </a:r>
            <a:r>
              <a:rPr lang="en-US" sz="2400" dirty="0"/>
              <a:t>image data at specific frequencies across the electromagnetic </a:t>
            </a:r>
            <a:r>
              <a:rPr lang="en-US" sz="2400" dirty="0" smtClean="0"/>
              <a:t>spectrum.</a:t>
            </a:r>
          </a:p>
          <a:p>
            <a:pPr>
              <a:buFont typeface="Wingdings" charset="2"/>
              <a:buChar char="ü"/>
            </a:pPr>
            <a:endParaRPr lang="en-US" dirty="0"/>
          </a:p>
          <a:p>
            <a:pPr marL="11430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219" y="2621659"/>
            <a:ext cx="5211245" cy="322196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0561" y="5843620"/>
            <a:ext cx="45084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Source: http://</a:t>
            </a:r>
            <a:r>
              <a:rPr lang="en-US" dirty="0" err="1"/>
              <a:t>www.lumiere-technology.com</a:t>
            </a:r>
            <a:r>
              <a:rPr lang="en-US" dirty="0"/>
              <a:t>/</a:t>
            </a:r>
          </a:p>
        </p:txBody>
      </p:sp>
      <p:sp>
        <p:nvSpPr>
          <p:cNvPr id="6" name="Rectangle 5"/>
          <p:cNvSpPr/>
          <p:nvPr/>
        </p:nvSpPr>
        <p:spPr>
          <a:xfrm>
            <a:off x="5541207" y="2925791"/>
            <a:ext cx="369580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3366FF"/>
                </a:solidFill>
              </a:rPr>
              <a:t>Blue</a:t>
            </a:r>
            <a:r>
              <a:rPr lang="en-US" dirty="0"/>
              <a:t>, 450-515..</a:t>
            </a:r>
            <a:r>
              <a:rPr lang="en-US" dirty="0" smtClean="0"/>
              <a:t>520 nm</a:t>
            </a:r>
            <a:endParaRPr lang="en-US" dirty="0"/>
          </a:p>
          <a:p>
            <a:r>
              <a:rPr lang="en-US" dirty="0">
                <a:solidFill>
                  <a:srgbClr val="008000"/>
                </a:solidFill>
              </a:rPr>
              <a:t>Green</a:t>
            </a:r>
            <a:r>
              <a:rPr lang="en-US" dirty="0"/>
              <a:t>, 515..520-590..600 </a:t>
            </a:r>
            <a:r>
              <a:rPr lang="en-US" dirty="0" smtClean="0"/>
              <a:t> nm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Red</a:t>
            </a:r>
            <a:r>
              <a:rPr lang="en-US" dirty="0"/>
              <a:t>, 600..630-680..690 </a:t>
            </a:r>
            <a:r>
              <a:rPr lang="en-US" dirty="0" smtClean="0"/>
              <a:t>nm</a:t>
            </a:r>
          </a:p>
          <a:p>
            <a:endParaRPr lang="en-US" dirty="0"/>
          </a:p>
          <a:p>
            <a:r>
              <a:rPr lang="en-US" dirty="0" smtClean="0"/>
              <a:t>Near </a:t>
            </a:r>
            <a:r>
              <a:rPr lang="en-US" dirty="0"/>
              <a:t>infrared, 750-900 </a:t>
            </a:r>
            <a:r>
              <a:rPr lang="en-US" dirty="0" smtClean="0"/>
              <a:t>nm</a:t>
            </a:r>
            <a:endParaRPr lang="en-US" dirty="0"/>
          </a:p>
          <a:p>
            <a:r>
              <a:rPr lang="en-US" dirty="0"/>
              <a:t>Mid-infrared, 1550-1750 nm, </a:t>
            </a:r>
          </a:p>
          <a:p>
            <a:r>
              <a:rPr lang="en-US" dirty="0" smtClean="0"/>
              <a:t>Thermal </a:t>
            </a:r>
            <a:r>
              <a:rPr lang="en-US" dirty="0"/>
              <a:t>infrared, 10400-12500 </a:t>
            </a:r>
            <a:r>
              <a:rPr lang="en-US" dirty="0" smtClean="0"/>
              <a:t>nm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89433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/>
              <a:t>Why Multi-spectral Imaging for Powerlines?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769404" cy="4800600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US" sz="2800" dirty="0" smtClean="0"/>
              <a:t>        Hot Spot Analysis</a:t>
            </a:r>
            <a:endParaRPr lang="en-US" sz="28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379004" y="1600200"/>
            <a:ext cx="3769404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>
              <a:buFont typeface="Arial" pitchFamily="34" charset="0"/>
              <a:buNone/>
            </a:pPr>
            <a:r>
              <a:rPr lang="en-US" sz="2800" dirty="0" smtClean="0"/>
              <a:t>        Corona Discharge</a:t>
            </a:r>
            <a:endParaRPr lang="en-US" sz="2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214" y="2786008"/>
            <a:ext cx="3771900" cy="279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6810" y="5784035"/>
            <a:ext cx="33687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Source: </a:t>
            </a:r>
            <a:r>
              <a:rPr lang="en-US" dirty="0" err="1" smtClean="0"/>
              <a:t>www.osmoseutilities.com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1433" y="2786008"/>
            <a:ext cx="3695767" cy="2794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537756" y="5784035"/>
            <a:ext cx="3429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http://</a:t>
            </a:r>
            <a:r>
              <a:rPr lang="en-US" dirty="0" err="1"/>
              <a:t>www.powerlinepatrol.com</a:t>
            </a:r>
            <a:r>
              <a:rPr lang="en-US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28330788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838" y="26613"/>
            <a:ext cx="7620000" cy="1143000"/>
          </a:xfrm>
        </p:spPr>
        <p:txBody>
          <a:bodyPr/>
          <a:lstStyle/>
          <a:p>
            <a:r>
              <a:rPr lang="en-US" dirty="0"/>
              <a:t>Summary of </a:t>
            </a:r>
            <a:r>
              <a:rPr lang="en-US" dirty="0" smtClean="0"/>
              <a:t>Activities</a:t>
            </a: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5514806"/>
              </p:ext>
            </p:extLst>
          </p:nvPr>
        </p:nvGraphicFramePr>
        <p:xfrm>
          <a:off x="42863" y="1306513"/>
          <a:ext cx="8447087" cy="5614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8" name="Document" r:id="rId3" imgW="6096000" imgH="4051300" progId="Word.Document.12">
                  <p:embed/>
                </p:oleObj>
              </mc:Choice>
              <mc:Fallback>
                <p:oleObj name="Document" r:id="rId3" imgW="6096000" imgH="40513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2863" y="1306513"/>
                        <a:ext cx="8447087" cy="56149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553586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246" y="26613"/>
            <a:ext cx="8166100" cy="1143000"/>
          </a:xfrm>
        </p:spPr>
        <p:txBody>
          <a:bodyPr/>
          <a:lstStyle/>
          <a:p>
            <a:r>
              <a:rPr lang="en-US" sz="4400" smtClean="0"/>
              <a:t>Study Area and </a:t>
            </a:r>
            <a:r>
              <a:rPr lang="en-US" sz="4400" dirty="0"/>
              <a:t>Data </a:t>
            </a:r>
            <a:r>
              <a:rPr lang="en-US" sz="4400" dirty="0" smtClean="0"/>
              <a:t>Collection</a:t>
            </a:r>
            <a:endParaRPr lang="en-US" sz="4400" dirty="0"/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46" y="1260350"/>
            <a:ext cx="8166100" cy="503408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0" y="6294438"/>
            <a:ext cx="8077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Figure</a:t>
            </a:r>
            <a:r>
              <a:rPr lang="en-US" dirty="0" smtClean="0"/>
              <a:t> </a:t>
            </a:r>
            <a:r>
              <a:rPr lang="en-US" dirty="0"/>
              <a:t>(a) Study area; (b)-(c) Aerial RGB and IR images; (d)-(e) ground based RGB and IR images </a:t>
            </a:r>
          </a:p>
        </p:txBody>
      </p:sp>
    </p:spTree>
    <p:extLst>
      <p:ext uri="{BB962C8B-B14F-4D97-AF65-F5344CB8AC3E}">
        <p14:creationId xmlns:p14="http://schemas.microsoft.com/office/powerpoint/2010/main" val="11396854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Adjacency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875</TotalTime>
  <Words>1208</Words>
  <Application>Microsoft Macintosh PowerPoint</Application>
  <PresentationFormat>On-screen Show (4:3)</PresentationFormat>
  <Paragraphs>167</Paragraphs>
  <Slides>39</Slides>
  <Notes>1</Notes>
  <HiddenSlides>0</HiddenSlides>
  <MMClips>4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1" baseType="lpstr">
      <vt:lpstr>Adjacency</vt:lpstr>
      <vt:lpstr>Microsoft Word Document</vt:lpstr>
      <vt:lpstr>RAPID: Aerial Imaging and Ground-based Surveys for Post-Disaster Assessment of Areas Affected by Hurricane Sandy</vt:lpstr>
      <vt:lpstr>Outline</vt:lpstr>
      <vt:lpstr>Introduction</vt:lpstr>
      <vt:lpstr>Research Vision</vt:lpstr>
      <vt:lpstr>Research Questions</vt:lpstr>
      <vt:lpstr>What is a multi-spectral Image?</vt:lpstr>
      <vt:lpstr>Why Multi-spectral Imaging for Powerlines?</vt:lpstr>
      <vt:lpstr>Summary of Activities</vt:lpstr>
      <vt:lpstr>Study Area and Data Collection</vt:lpstr>
      <vt:lpstr>Data Management and Visualization Challenges</vt:lpstr>
      <vt:lpstr>Data Management Challenge: An Example</vt:lpstr>
      <vt:lpstr>Data Management &amp; Visualization</vt:lpstr>
      <vt:lpstr>Data Management &amp; Visualization</vt:lpstr>
      <vt:lpstr>Data Management &amp; Visualization</vt:lpstr>
      <vt:lpstr>Visualization Tool</vt:lpstr>
      <vt:lpstr>Data Processing &amp; Analysis</vt:lpstr>
      <vt:lpstr>Data Processing Challenges</vt:lpstr>
      <vt:lpstr>Image Mosaic: An Example</vt:lpstr>
      <vt:lpstr>Image Mosaic Problem: An Example</vt:lpstr>
      <vt:lpstr>Compute Transformation Matrix for Image Rotation: An Example</vt:lpstr>
      <vt:lpstr>Compute Transformation Matrix for Image Rotation: An Example</vt:lpstr>
      <vt:lpstr>Finding Corresponding Points: An Example</vt:lpstr>
      <vt:lpstr>Data Analysis: Object Recognition </vt:lpstr>
      <vt:lpstr>Object Recognition: An Example </vt:lpstr>
      <vt:lpstr>Undergraduate Research Projects: ENGR 103</vt:lpstr>
      <vt:lpstr>Sample Results</vt:lpstr>
      <vt:lpstr>Undergraduate Students’ Research Blogs</vt:lpstr>
      <vt:lpstr>              Field Data Collection Experiments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Preliminary Findings and Plans</vt:lpstr>
      <vt:lpstr>Thank You.</vt:lpstr>
    </vt:vector>
  </TitlesOfParts>
  <Company>Drexel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RAPID: Aerial Imaging and Ground-based Surveys for Post-Disaster Assessment of Areas Affected by Hurricane Sandy</dc:title>
  <dc:creator>Anu Pradhan</dc:creator>
  <cp:lastModifiedBy>Anu Pradhan</cp:lastModifiedBy>
  <cp:revision>142</cp:revision>
  <dcterms:created xsi:type="dcterms:W3CDTF">2013-06-03T07:25:30Z</dcterms:created>
  <dcterms:modified xsi:type="dcterms:W3CDTF">2013-06-05T00:48:28Z</dcterms:modified>
</cp:coreProperties>
</file>