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2" r:id="rId5"/>
    <p:sldId id="264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9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2725894754327556"/>
          <c:y val="0.17696526508226701"/>
          <c:w val="0.67274105245672433"/>
          <c:h val="0.68734129942247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monotrans2!$K$5</c:f>
              <c:strCache>
                <c:ptCount val="1"/>
                <c:pt idx="0">
                  <c:v>Google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monotrans2!$L$4:$P$4</c:f>
                <c:numCache>
                  <c:formatCode>General</c:formatCode>
                  <c:ptCount val="5"/>
                  <c:pt idx="0">
                    <c:v>0.5</c:v>
                  </c:pt>
                  <c:pt idx="1">
                    <c:v>9.5</c:v>
                  </c:pt>
                  <c:pt idx="2">
                    <c:v>8.5000000000000018</c:v>
                  </c:pt>
                  <c:pt idx="3">
                    <c:v>1.5</c:v>
                  </c:pt>
                  <c:pt idx="4">
                    <c:v>19</c:v>
                  </c:pt>
                </c:numCache>
              </c:numRef>
            </c:plus>
            <c:minus>
              <c:numRef>
                <c:f>monotrans2!$L$4:$P$4</c:f>
                <c:numCache>
                  <c:formatCode>General</c:formatCode>
                  <c:ptCount val="5"/>
                  <c:pt idx="0">
                    <c:v>0.5</c:v>
                  </c:pt>
                  <c:pt idx="1">
                    <c:v>9.5</c:v>
                  </c:pt>
                  <c:pt idx="2">
                    <c:v>8.5000000000000018</c:v>
                  </c:pt>
                  <c:pt idx="3">
                    <c:v>1.5</c:v>
                  </c:pt>
                  <c:pt idx="4">
                    <c:v>19</c:v>
                  </c:pt>
                </c:numCache>
              </c:numRef>
            </c:minus>
          </c:errBars>
          <c:cat>
            <c:strRef>
              <c:f>monotrans2!$L$9:$P$9</c:f>
              <c:strCache>
                <c:ptCount val="5"/>
                <c:pt idx="0">
                  <c:v>1=None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5=All</c:v>
                </c:pt>
              </c:strCache>
            </c:strRef>
          </c:cat>
          <c:val>
            <c:numRef>
              <c:f>monotrans2!$L$5:$P$5</c:f>
              <c:numCache>
                <c:formatCode>General</c:formatCode>
                <c:ptCount val="5"/>
                <c:pt idx="0">
                  <c:v>5.5</c:v>
                </c:pt>
                <c:pt idx="1">
                  <c:v>42.5</c:v>
                </c:pt>
                <c:pt idx="2">
                  <c:v>46.5</c:v>
                </c:pt>
                <c:pt idx="3">
                  <c:v>24.5</c:v>
                </c:pt>
                <c:pt idx="4">
                  <c:v>43</c:v>
                </c:pt>
              </c:numCache>
            </c:numRef>
          </c:val>
        </c:ser>
        <c:ser>
          <c:idx val="1"/>
          <c:order val="1"/>
          <c:tx>
            <c:strRef>
              <c:f>monotrans2!$K$13</c:f>
              <c:strCache>
                <c:ptCount val="1"/>
                <c:pt idx="0">
                  <c:v>MonoTrans2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monotrans2!$L$12:$P$12</c:f>
                <c:numCache>
                  <c:formatCode>General</c:formatCode>
                  <c:ptCount val="5"/>
                  <c:pt idx="0">
                    <c:v>1</c:v>
                  </c:pt>
                  <c:pt idx="1">
                    <c:v>1.5</c:v>
                  </c:pt>
                  <c:pt idx="2">
                    <c:v>2.5</c:v>
                  </c:pt>
                  <c:pt idx="3">
                    <c:v>8</c:v>
                  </c:pt>
                  <c:pt idx="4">
                    <c:v>13</c:v>
                  </c:pt>
                </c:numCache>
              </c:numRef>
            </c:plus>
            <c:minus>
              <c:numRef>
                <c:f>monotrans2!$L$12:$P$12</c:f>
                <c:numCache>
                  <c:formatCode>General</c:formatCode>
                  <c:ptCount val="5"/>
                  <c:pt idx="0">
                    <c:v>1</c:v>
                  </c:pt>
                  <c:pt idx="1">
                    <c:v>1.5</c:v>
                  </c:pt>
                  <c:pt idx="2">
                    <c:v>2.5</c:v>
                  </c:pt>
                  <c:pt idx="3">
                    <c:v>8</c:v>
                  </c:pt>
                  <c:pt idx="4">
                    <c:v>13</c:v>
                  </c:pt>
                </c:numCache>
              </c:numRef>
            </c:minus>
          </c:errBars>
          <c:cat>
            <c:strRef>
              <c:f>monotrans2!$L$9:$P$9</c:f>
              <c:strCache>
                <c:ptCount val="5"/>
                <c:pt idx="0">
                  <c:v>1=None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5=All</c:v>
                </c:pt>
              </c:strCache>
            </c:strRef>
          </c:cat>
          <c:val>
            <c:numRef>
              <c:f>monotrans2!$L$13:$P$13</c:f>
              <c:numCache>
                <c:formatCode>General</c:formatCode>
                <c:ptCount val="5"/>
                <c:pt idx="0">
                  <c:v>3</c:v>
                </c:pt>
                <c:pt idx="1">
                  <c:v>8.5</c:v>
                </c:pt>
                <c:pt idx="2">
                  <c:v>8.5</c:v>
                </c:pt>
                <c:pt idx="3">
                  <c:v>13</c:v>
                </c:pt>
                <c:pt idx="4">
                  <c:v>129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82560416"/>
        <c:axId val="1982544096"/>
      </c:barChart>
      <c:catAx>
        <c:axId val="198256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982544096"/>
        <c:crosses val="autoZero"/>
        <c:auto val="1"/>
        <c:lblAlgn val="ctr"/>
        <c:lblOffset val="100"/>
        <c:noMultiLvlLbl val="0"/>
      </c:catAx>
      <c:valAx>
        <c:axId val="1982544096"/>
        <c:scaling>
          <c:orientation val="minMax"/>
          <c:max val="160"/>
        </c:scaling>
        <c:delete val="0"/>
        <c:axPos val="l"/>
        <c:majorGridlines/>
        <c:title>
          <c:tx>
            <c:strRef>
              <c:f>monotrans2!$A$5</c:f>
              <c:strCache>
                <c:ptCount val="1"/>
                <c:pt idx="0">
                  <c:v># of Sentences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 sz="2000"/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1982560416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23951211577992959"/>
          <c:y val="1.2134939034828499E-3"/>
          <c:w val="0.6221465106138524"/>
          <c:h val="0.14002941944239389"/>
        </c:manualLayout>
      </c:layout>
      <c:overlay val="0"/>
      <c:spPr>
        <a:solidFill>
          <a:schemeClr val="bg1">
            <a:alpha val="84000"/>
          </a:schemeClr>
        </a:solidFill>
      </c:spPr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A6986-B90A-4FAC-9BF2-7838E747672D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49EF3-983B-4862-9DD4-789F3D7445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764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49EF3-983B-4862-9DD4-789F3D7445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35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7191">
              <a:defRPr/>
            </a:pPr>
            <a:r>
              <a:rPr lang="en-US" dirty="0" err="1" smtClean="0">
                <a:latin typeface="Arial"/>
                <a:cs typeface="Arial"/>
              </a:rPr>
              <a:t>Prueba</a:t>
            </a:r>
            <a:r>
              <a:rPr lang="en-US" dirty="0" smtClean="0">
                <a:latin typeface="Arial"/>
                <a:cs typeface="Arial"/>
              </a:rPr>
              <a:t> means</a:t>
            </a:r>
            <a:r>
              <a:rPr lang="en-US" baseline="0" dirty="0" smtClean="0">
                <a:latin typeface="Arial"/>
                <a:cs typeface="Arial"/>
              </a:rPr>
              <a:t> “test”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DE9E03-931E-4245-9E4A-8D0F300DC7F4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607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410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88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4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May 14,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SICS Workshop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744DC-AC20-4498-BEBF-D156D803A2A7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00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May 14, 2015</a:t>
            </a: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smtClean="0"/>
              <a:t>SICS Workshop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55EEE5-577D-4909-8D3C-94CA623565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39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3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168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3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2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656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390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6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07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SICS Workshop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7BC2E-81B2-40B9-A90A-0E8782D554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907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May 14, 2015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SICS Workshop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45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6.bin"/><Relationship Id="rId3" Type="http://schemas.openxmlformats.org/officeDocument/2006/relationships/image" Target="../media/image3.jpeg"/><Relationship Id="rId7" Type="http://schemas.openxmlformats.org/officeDocument/2006/relationships/image" Target="../media/image1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4.bin"/><Relationship Id="rId5" Type="http://schemas.openxmlformats.org/officeDocument/2006/relationships/image" Target="../media/image5.png"/><Relationship Id="rId15" Type="http://schemas.openxmlformats.org/officeDocument/2006/relationships/oleObject" Target="../embeddings/oleObject8.bin"/><Relationship Id="rId10" Type="http://schemas.openxmlformats.org/officeDocument/2006/relationships/oleObject" Target="../embeddings/oleObject3.bin"/><Relationship Id="rId4" Type="http://schemas.openxmlformats.org/officeDocument/2006/relationships/image" Target="../media/image4.jpeg"/><Relationship Id="rId9" Type="http://schemas.openxmlformats.org/officeDocument/2006/relationships/image" Target="../media/image2.wmf"/><Relationship Id="rId1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Collaborative </a:t>
            </a:r>
            <a:br>
              <a:rPr lang="en-US" dirty="0" smtClean="0"/>
            </a:br>
            <a:r>
              <a:rPr lang="en-US" dirty="0" smtClean="0"/>
              <a:t>Cross-Language 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Douglas W.  Oard</a:t>
            </a:r>
          </a:p>
          <a:p>
            <a:r>
              <a:rPr lang="en-US" dirty="0" smtClean="0"/>
              <a:t>University of Maryland, College Park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May 14, 2015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SICS Workshop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1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omain knowledge</a:t>
            </a:r>
          </a:p>
          <a:p>
            <a:r>
              <a:rPr lang="en-US" dirty="0" smtClean="0"/>
              <a:t>Search strategies</a:t>
            </a:r>
          </a:p>
          <a:p>
            <a:r>
              <a:rPr lang="en-US" dirty="0" smtClean="0"/>
              <a:t>System capabilities</a:t>
            </a:r>
          </a:p>
          <a:p>
            <a:r>
              <a:rPr lang="en-US" dirty="0" smtClean="0"/>
              <a:t>Language ability</a:t>
            </a:r>
          </a:p>
          <a:p>
            <a:pPr lvl="1"/>
            <a:r>
              <a:rPr lang="en-US" dirty="0" smtClean="0"/>
              <a:t>Active: ability to select query vocabulary</a:t>
            </a:r>
          </a:p>
          <a:p>
            <a:pPr lvl="1"/>
            <a:r>
              <a:rPr lang="en-US" dirty="0" smtClean="0"/>
              <a:t>Passive: ability to interpret, select, and learn from search results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77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“The” Language(s)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Language of the user interface</a:t>
            </a:r>
          </a:p>
          <a:p>
            <a:r>
              <a:rPr lang="en-US" dirty="0" smtClean="0"/>
              <a:t>Language and character set(s) of the query</a:t>
            </a:r>
          </a:p>
          <a:p>
            <a:r>
              <a:rPr lang="en-US" dirty="0" smtClean="0"/>
              <a:t>Language(s) and character set(s) of the search results (e.g., snippets)</a:t>
            </a:r>
          </a:p>
          <a:p>
            <a:r>
              <a:rPr lang="en-US" dirty="0" smtClean="0"/>
              <a:t>Language(s) and character set(s) of the document</a:t>
            </a:r>
          </a:p>
          <a:p>
            <a:pPr lvl="1"/>
            <a:r>
              <a:rPr lang="en-US" dirty="0" smtClean="0"/>
              <a:t>Single language</a:t>
            </a:r>
          </a:p>
          <a:p>
            <a:pPr lvl="1"/>
            <a:r>
              <a:rPr lang="en-US" dirty="0" smtClean="0"/>
              <a:t>Mixed languages</a:t>
            </a:r>
          </a:p>
          <a:p>
            <a:r>
              <a:rPr lang="en-US" dirty="0" smtClean="0"/>
              <a:t>Language(s) and modalities of collaborating searcher communication</a:t>
            </a:r>
          </a:p>
          <a:p>
            <a:endParaRPr lang="en-US" dirty="0"/>
          </a:p>
          <a:p>
            <a:r>
              <a:rPr lang="en-US" dirty="0" smtClean="0"/>
              <a:t>Preferred vs. acceptable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44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D:\My Documents\ships1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962401"/>
            <a:ext cx="1295400" cy="7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1" name="Freeform 11" descr="Granite"/>
          <p:cNvSpPr>
            <a:spLocks/>
          </p:cNvSpPr>
          <p:nvPr/>
        </p:nvSpPr>
        <p:spPr bwMode="auto">
          <a:xfrm>
            <a:off x="8229600" y="4495801"/>
            <a:ext cx="2840038" cy="2678113"/>
          </a:xfrm>
          <a:custGeom>
            <a:avLst/>
            <a:gdLst>
              <a:gd name="T0" fmla="*/ 899 w 2717"/>
              <a:gd name="T1" fmla="*/ 2569 h 2815"/>
              <a:gd name="T2" fmla="*/ 26 w 2717"/>
              <a:gd name="T3" fmla="*/ 1587 h 2815"/>
              <a:gd name="T4" fmla="*/ 744 w 2717"/>
              <a:gd name="T5" fmla="*/ 1320 h 2815"/>
              <a:gd name="T6" fmla="*/ 888 w 2717"/>
              <a:gd name="T7" fmla="*/ 408 h 2815"/>
              <a:gd name="T8" fmla="*/ 2302 w 2717"/>
              <a:gd name="T9" fmla="*/ 44 h 2815"/>
              <a:gd name="T10" fmla="*/ 2551 w 2717"/>
              <a:gd name="T11" fmla="*/ 675 h 2815"/>
              <a:gd name="T12" fmla="*/ 2442 w 2717"/>
              <a:gd name="T13" fmla="*/ 2499 h 2815"/>
              <a:gd name="T14" fmla="*/ 899 w 2717"/>
              <a:gd name="T15" fmla="*/ 2569 h 28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17" h="2815">
                <a:moveTo>
                  <a:pt x="899" y="2569"/>
                </a:moveTo>
                <a:cubicBezTo>
                  <a:pt x="496" y="2417"/>
                  <a:pt x="52" y="1795"/>
                  <a:pt x="26" y="1587"/>
                </a:cubicBezTo>
                <a:cubicBezTo>
                  <a:pt x="0" y="1379"/>
                  <a:pt x="600" y="1516"/>
                  <a:pt x="744" y="1320"/>
                </a:cubicBezTo>
                <a:cubicBezTo>
                  <a:pt x="888" y="1124"/>
                  <a:pt x="628" y="621"/>
                  <a:pt x="888" y="408"/>
                </a:cubicBezTo>
                <a:cubicBezTo>
                  <a:pt x="1148" y="195"/>
                  <a:pt x="2025" y="0"/>
                  <a:pt x="2302" y="44"/>
                </a:cubicBezTo>
                <a:cubicBezTo>
                  <a:pt x="2579" y="88"/>
                  <a:pt x="2528" y="266"/>
                  <a:pt x="2551" y="675"/>
                </a:cubicBezTo>
                <a:cubicBezTo>
                  <a:pt x="2574" y="1084"/>
                  <a:pt x="2717" y="2183"/>
                  <a:pt x="2442" y="2499"/>
                </a:cubicBezTo>
                <a:cubicBezTo>
                  <a:pt x="2167" y="2815"/>
                  <a:pt x="1268" y="2727"/>
                  <a:pt x="899" y="2569"/>
                </a:cubicBezTo>
                <a:close/>
              </a:path>
            </a:pathLst>
          </a:cu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>
            <a:off x="7696200" y="4038600"/>
            <a:ext cx="1143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 flipV="1">
            <a:off x="8534400" y="41910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>
            <a:off x="8534400" y="4191000"/>
            <a:ext cx="1524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auto">
          <a:xfrm>
            <a:off x="7718425" y="2895600"/>
            <a:ext cx="304904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        Joint Task Force </a:t>
            </a:r>
          </a:p>
          <a:p>
            <a:pPr>
              <a:buFontTx/>
              <a:buChar char="•"/>
            </a:pPr>
            <a:r>
              <a:rPr lang="en-US" altLang="en-US"/>
              <a:t> Strong situational awareness</a:t>
            </a:r>
          </a:p>
          <a:p>
            <a:pPr>
              <a:buFontTx/>
              <a:buChar char="•"/>
            </a:pPr>
            <a:r>
              <a:rPr lang="en-US" altLang="en-US"/>
              <a:t> Few analysts</a:t>
            </a:r>
          </a:p>
        </p:txBody>
      </p:sp>
      <p:grpSp>
        <p:nvGrpSpPr>
          <p:cNvPr id="41038" name="Group 78"/>
          <p:cNvGrpSpPr>
            <a:grpSpLocks/>
          </p:cNvGrpSpPr>
          <p:nvPr/>
        </p:nvGrpSpPr>
        <p:grpSpPr bwMode="auto">
          <a:xfrm>
            <a:off x="1524000" y="762000"/>
            <a:ext cx="5943600" cy="6015038"/>
            <a:chOff x="0" y="480"/>
            <a:chExt cx="3744" cy="3789"/>
          </a:xfrm>
        </p:grpSpPr>
        <p:pic>
          <p:nvPicPr>
            <p:cNvPr id="40975" name="Picture 15" descr="D:\My Documents\mil32.gif"/>
            <p:cNvPicPr>
              <a:picLocks noChangeAspect="1" noChangeArrowheads="1"/>
            </p:cNvPicPr>
            <p:nvPr/>
          </p:nvPicPr>
          <p:blipFill>
            <a:blip r:embed="rId5" cstate="print">
              <a:lum contrast="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480"/>
              <a:ext cx="780" cy="6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978" name="Line 18"/>
            <p:cNvSpPr>
              <a:spLocks noChangeShapeType="1"/>
            </p:cNvSpPr>
            <p:nvPr/>
          </p:nvSpPr>
          <p:spPr bwMode="auto">
            <a:xfrm flipH="1" flipV="1">
              <a:off x="3312" y="1776"/>
              <a:ext cx="432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79" name="Line 19"/>
            <p:cNvSpPr>
              <a:spLocks noChangeShapeType="1"/>
            </p:cNvSpPr>
            <p:nvPr/>
          </p:nvSpPr>
          <p:spPr bwMode="auto">
            <a:xfrm>
              <a:off x="2928" y="816"/>
              <a:ext cx="624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0" name="Line 20"/>
            <p:cNvSpPr>
              <a:spLocks noChangeShapeType="1"/>
            </p:cNvSpPr>
            <p:nvPr/>
          </p:nvSpPr>
          <p:spPr bwMode="auto">
            <a:xfrm>
              <a:off x="3312" y="1776"/>
              <a:ext cx="24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aphicFrame>
          <p:nvGraphicFramePr>
            <p:cNvPr id="40982" name="Object 22"/>
            <p:cNvGraphicFramePr>
              <a:graphicFrameLocks noChangeAspect="1"/>
            </p:cNvGraphicFramePr>
            <p:nvPr/>
          </p:nvGraphicFramePr>
          <p:xfrm>
            <a:off x="624" y="2688"/>
            <a:ext cx="631" cy="7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6" name="Clip" r:id="rId6" imgW="1635120" imgH="1867680" progId="MS_ClipArt_Gallery.2">
                    <p:embed/>
                  </p:oleObj>
                </mc:Choice>
                <mc:Fallback>
                  <p:oleObj name="Clip" r:id="rId6" imgW="1635120" imgH="186768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lum contrast="-72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4" y="2688"/>
                          <a:ext cx="631" cy="7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84" name="Line 24"/>
            <p:cNvSpPr>
              <a:spLocks noChangeShapeType="1"/>
            </p:cNvSpPr>
            <p:nvPr/>
          </p:nvSpPr>
          <p:spPr bwMode="auto">
            <a:xfrm flipV="1">
              <a:off x="960" y="1824"/>
              <a:ext cx="768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5" name="Line 25"/>
            <p:cNvSpPr>
              <a:spLocks noChangeShapeType="1"/>
            </p:cNvSpPr>
            <p:nvPr/>
          </p:nvSpPr>
          <p:spPr bwMode="auto">
            <a:xfrm flipH="1">
              <a:off x="1680" y="1056"/>
              <a:ext cx="864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6" name="Line 26"/>
            <p:cNvSpPr>
              <a:spLocks noChangeShapeType="1"/>
            </p:cNvSpPr>
            <p:nvPr/>
          </p:nvSpPr>
          <p:spPr bwMode="auto">
            <a:xfrm flipV="1">
              <a:off x="1680" y="1824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88" name="Text Box 28"/>
            <p:cNvSpPr txBox="1">
              <a:spLocks noChangeArrowheads="1"/>
            </p:cNvSpPr>
            <p:nvPr/>
          </p:nvSpPr>
          <p:spPr bwMode="auto">
            <a:xfrm>
              <a:off x="0" y="3513"/>
              <a:ext cx="1990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/>
                <a:t>  Rear Support Facility</a:t>
              </a:r>
            </a:p>
            <a:p>
              <a:pPr>
                <a:buFontTx/>
                <a:buChar char="•"/>
              </a:pPr>
              <a:r>
                <a:rPr lang="en-US" altLang="en-US"/>
                <a:t> Many analysts</a:t>
              </a:r>
            </a:p>
            <a:p>
              <a:pPr>
                <a:buFontTx/>
                <a:buChar char="•"/>
              </a:pPr>
              <a:r>
                <a:rPr lang="en-US" altLang="en-US"/>
                <a:t> Robust processing capabilities</a:t>
              </a:r>
            </a:p>
            <a:p>
              <a:pPr>
                <a:buFontTx/>
                <a:buChar char="•"/>
              </a:pPr>
              <a:r>
                <a:rPr lang="en-US" altLang="en-US"/>
                <a:t> Few appropriate linguists</a:t>
              </a:r>
            </a:p>
          </p:txBody>
        </p:sp>
      </p:grpSp>
      <p:grpSp>
        <p:nvGrpSpPr>
          <p:cNvPr id="41036" name="Group 76"/>
          <p:cNvGrpSpPr>
            <a:grpSpLocks/>
          </p:cNvGrpSpPr>
          <p:nvPr/>
        </p:nvGrpSpPr>
        <p:grpSpPr bwMode="auto">
          <a:xfrm>
            <a:off x="3581400" y="3124201"/>
            <a:ext cx="3435350" cy="2727325"/>
            <a:chOff x="3360" y="768"/>
            <a:chExt cx="2164" cy="1718"/>
          </a:xfrm>
        </p:grpSpPr>
        <p:sp>
          <p:nvSpPr>
            <p:cNvPr id="40990" name="Rectangle 30"/>
            <p:cNvSpPr>
              <a:spLocks noChangeArrowheads="1"/>
            </p:cNvSpPr>
            <p:nvPr/>
          </p:nvSpPr>
          <p:spPr bwMode="auto">
            <a:xfrm>
              <a:off x="3984" y="1104"/>
              <a:ext cx="864" cy="43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en-US" dirty="0" smtClean="0"/>
                <a:t>Interactive</a:t>
              </a:r>
            </a:p>
            <a:p>
              <a:pPr algn="ctr"/>
              <a:r>
                <a:rPr lang="en-US" altLang="en-US" dirty="0" smtClean="0"/>
                <a:t>CLIR System</a:t>
              </a:r>
              <a:endParaRPr lang="en-US" altLang="en-US" dirty="0"/>
            </a:p>
          </p:txBody>
        </p:sp>
        <p:graphicFrame>
          <p:nvGraphicFramePr>
            <p:cNvPr id="40991" name="Object 31"/>
            <p:cNvGraphicFramePr>
              <a:graphicFrameLocks noChangeAspect="1"/>
            </p:cNvGraphicFramePr>
            <p:nvPr/>
          </p:nvGraphicFramePr>
          <p:xfrm>
            <a:off x="3744" y="1824"/>
            <a:ext cx="29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7" name="Clip" r:id="rId8" imgW="4582440" imgH="2826360" progId="MS_ClipArt_Gallery.2">
                    <p:embed/>
                  </p:oleObj>
                </mc:Choice>
                <mc:Fallback>
                  <p:oleObj name="Clip" r:id="rId8" imgW="4582440" imgH="282636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1824"/>
                          <a:ext cx="292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2" name="Object 32"/>
            <p:cNvGraphicFramePr>
              <a:graphicFrameLocks noChangeAspect="1"/>
            </p:cNvGraphicFramePr>
            <p:nvPr/>
          </p:nvGraphicFramePr>
          <p:xfrm>
            <a:off x="4128" y="1824"/>
            <a:ext cx="29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8" name="Clip" r:id="rId10" imgW="4582440" imgH="2826360" progId="MS_ClipArt_Gallery.2">
                    <p:embed/>
                  </p:oleObj>
                </mc:Choice>
                <mc:Fallback>
                  <p:oleObj name="Clip" r:id="rId10" imgW="4582440" imgH="282636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824"/>
                          <a:ext cx="292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3" name="Object 33"/>
            <p:cNvGraphicFramePr>
              <a:graphicFrameLocks noChangeAspect="1"/>
            </p:cNvGraphicFramePr>
            <p:nvPr/>
          </p:nvGraphicFramePr>
          <p:xfrm>
            <a:off x="4848" y="1824"/>
            <a:ext cx="29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9" name="Clip" r:id="rId11" imgW="4582440" imgH="2826360" progId="MS_ClipArt_Gallery.2">
                    <p:embed/>
                  </p:oleObj>
                </mc:Choice>
                <mc:Fallback>
                  <p:oleObj name="Clip" r:id="rId11" imgW="4582440" imgH="282636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1824"/>
                          <a:ext cx="292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4" name="Object 34"/>
            <p:cNvGraphicFramePr>
              <a:graphicFrameLocks noChangeAspect="1"/>
            </p:cNvGraphicFramePr>
            <p:nvPr/>
          </p:nvGraphicFramePr>
          <p:xfrm>
            <a:off x="4512" y="1824"/>
            <a:ext cx="29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0" name="Clip" r:id="rId12" imgW="4582440" imgH="2826360" progId="MS_ClipArt_Gallery.2">
                    <p:embed/>
                  </p:oleObj>
                </mc:Choice>
                <mc:Fallback>
                  <p:oleObj name="Clip" r:id="rId12" imgW="4582440" imgH="282636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1824"/>
                          <a:ext cx="292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5" name="Object 35"/>
            <p:cNvGraphicFramePr>
              <a:graphicFrameLocks noChangeAspect="1"/>
            </p:cNvGraphicFramePr>
            <p:nvPr/>
          </p:nvGraphicFramePr>
          <p:xfrm>
            <a:off x="3360" y="1824"/>
            <a:ext cx="29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1" name="Clip" r:id="rId13" imgW="4582440" imgH="2826360" progId="MS_ClipArt_Gallery.2">
                    <p:embed/>
                  </p:oleObj>
                </mc:Choice>
                <mc:Fallback>
                  <p:oleObj name="Clip" r:id="rId13" imgW="4582440" imgH="282636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1824"/>
                          <a:ext cx="292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6" name="Object 36"/>
            <p:cNvGraphicFramePr>
              <a:graphicFrameLocks noChangeAspect="1"/>
            </p:cNvGraphicFramePr>
            <p:nvPr/>
          </p:nvGraphicFramePr>
          <p:xfrm>
            <a:off x="5232" y="1824"/>
            <a:ext cx="29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2" name="Clip" r:id="rId14" imgW="4582440" imgH="2826360" progId="MS_ClipArt_Gallery.2">
                    <p:embed/>
                  </p:oleObj>
                </mc:Choice>
                <mc:Fallback>
                  <p:oleObj name="Clip" r:id="rId14" imgW="4582440" imgH="282636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2" y="1824"/>
                          <a:ext cx="292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8" name="Object 38"/>
            <p:cNvGraphicFramePr>
              <a:graphicFrameLocks noChangeAspect="1"/>
            </p:cNvGraphicFramePr>
            <p:nvPr/>
          </p:nvGraphicFramePr>
          <p:xfrm>
            <a:off x="4368" y="2304"/>
            <a:ext cx="292" cy="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3" name="Clip" r:id="rId15" imgW="4582440" imgH="2826360" progId="MS_ClipArt_Gallery.2">
                    <p:embed/>
                  </p:oleObj>
                </mc:Choice>
                <mc:Fallback>
                  <p:oleObj name="Clip" r:id="rId15" imgW="4582440" imgH="2826360" progId="MS_ClipArt_Gallery.2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2304"/>
                          <a:ext cx="292" cy="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99" name="Line 39"/>
            <p:cNvSpPr>
              <a:spLocks noChangeShapeType="1"/>
            </p:cNvSpPr>
            <p:nvPr/>
          </p:nvSpPr>
          <p:spPr bwMode="auto">
            <a:xfrm>
              <a:off x="4080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0" name="Line 40"/>
            <p:cNvSpPr>
              <a:spLocks noChangeShapeType="1"/>
            </p:cNvSpPr>
            <p:nvPr/>
          </p:nvSpPr>
          <p:spPr bwMode="auto">
            <a:xfrm>
              <a:off x="4032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1" name="Line 41"/>
            <p:cNvSpPr>
              <a:spLocks noChangeShapeType="1"/>
            </p:cNvSpPr>
            <p:nvPr/>
          </p:nvSpPr>
          <p:spPr bwMode="auto">
            <a:xfrm>
              <a:off x="4128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2" name="Line 42"/>
            <p:cNvSpPr>
              <a:spLocks noChangeShapeType="1"/>
            </p:cNvSpPr>
            <p:nvPr/>
          </p:nvSpPr>
          <p:spPr bwMode="auto">
            <a:xfrm>
              <a:off x="4176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3" name="Line 43"/>
            <p:cNvSpPr>
              <a:spLocks noChangeShapeType="1"/>
            </p:cNvSpPr>
            <p:nvPr/>
          </p:nvSpPr>
          <p:spPr bwMode="auto">
            <a:xfrm>
              <a:off x="4224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4" name="Line 44"/>
            <p:cNvSpPr>
              <a:spLocks noChangeShapeType="1"/>
            </p:cNvSpPr>
            <p:nvPr/>
          </p:nvSpPr>
          <p:spPr bwMode="auto">
            <a:xfrm>
              <a:off x="4272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5" name="Line 45"/>
            <p:cNvSpPr>
              <a:spLocks noChangeShapeType="1"/>
            </p:cNvSpPr>
            <p:nvPr/>
          </p:nvSpPr>
          <p:spPr bwMode="auto">
            <a:xfrm>
              <a:off x="4320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6" name="Line 46"/>
            <p:cNvSpPr>
              <a:spLocks noChangeShapeType="1"/>
            </p:cNvSpPr>
            <p:nvPr/>
          </p:nvSpPr>
          <p:spPr bwMode="auto">
            <a:xfrm>
              <a:off x="4368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7" name="Line 47"/>
            <p:cNvSpPr>
              <a:spLocks noChangeShapeType="1"/>
            </p:cNvSpPr>
            <p:nvPr/>
          </p:nvSpPr>
          <p:spPr bwMode="auto">
            <a:xfrm>
              <a:off x="4416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8" name="Line 48"/>
            <p:cNvSpPr>
              <a:spLocks noChangeShapeType="1"/>
            </p:cNvSpPr>
            <p:nvPr/>
          </p:nvSpPr>
          <p:spPr bwMode="auto">
            <a:xfrm>
              <a:off x="4464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09" name="Line 49"/>
            <p:cNvSpPr>
              <a:spLocks noChangeShapeType="1"/>
            </p:cNvSpPr>
            <p:nvPr/>
          </p:nvSpPr>
          <p:spPr bwMode="auto">
            <a:xfrm>
              <a:off x="4512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0" name="Line 50"/>
            <p:cNvSpPr>
              <a:spLocks noChangeShapeType="1"/>
            </p:cNvSpPr>
            <p:nvPr/>
          </p:nvSpPr>
          <p:spPr bwMode="auto">
            <a:xfrm>
              <a:off x="4560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1" name="Line 51"/>
            <p:cNvSpPr>
              <a:spLocks noChangeShapeType="1"/>
            </p:cNvSpPr>
            <p:nvPr/>
          </p:nvSpPr>
          <p:spPr bwMode="auto">
            <a:xfrm>
              <a:off x="4608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2" name="Line 52"/>
            <p:cNvSpPr>
              <a:spLocks noChangeShapeType="1"/>
            </p:cNvSpPr>
            <p:nvPr/>
          </p:nvSpPr>
          <p:spPr bwMode="auto">
            <a:xfrm>
              <a:off x="4656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3" name="Line 53"/>
            <p:cNvSpPr>
              <a:spLocks noChangeShapeType="1"/>
            </p:cNvSpPr>
            <p:nvPr/>
          </p:nvSpPr>
          <p:spPr bwMode="auto">
            <a:xfrm>
              <a:off x="4704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4" name="Line 54"/>
            <p:cNvSpPr>
              <a:spLocks noChangeShapeType="1"/>
            </p:cNvSpPr>
            <p:nvPr/>
          </p:nvSpPr>
          <p:spPr bwMode="auto">
            <a:xfrm>
              <a:off x="4752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15" name="Line 55"/>
            <p:cNvSpPr>
              <a:spLocks noChangeShapeType="1"/>
            </p:cNvSpPr>
            <p:nvPr/>
          </p:nvSpPr>
          <p:spPr bwMode="auto">
            <a:xfrm>
              <a:off x="4800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0" name="Line 60"/>
            <p:cNvSpPr>
              <a:spLocks noChangeShapeType="1"/>
            </p:cNvSpPr>
            <p:nvPr/>
          </p:nvSpPr>
          <p:spPr bwMode="auto">
            <a:xfrm>
              <a:off x="4848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1" name="Line 61"/>
            <p:cNvSpPr>
              <a:spLocks noChangeShapeType="1"/>
            </p:cNvSpPr>
            <p:nvPr/>
          </p:nvSpPr>
          <p:spPr bwMode="auto">
            <a:xfrm>
              <a:off x="3984" y="768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2" name="Line 62"/>
            <p:cNvSpPr>
              <a:spLocks noChangeShapeType="1"/>
            </p:cNvSpPr>
            <p:nvPr/>
          </p:nvSpPr>
          <p:spPr bwMode="auto">
            <a:xfrm flipH="1">
              <a:off x="4368" y="153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3" name="Line 63"/>
            <p:cNvSpPr>
              <a:spLocks noChangeShapeType="1"/>
            </p:cNvSpPr>
            <p:nvPr/>
          </p:nvSpPr>
          <p:spPr bwMode="auto">
            <a:xfrm flipH="1">
              <a:off x="3984" y="1536"/>
              <a:ext cx="24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4" name="Line 64"/>
            <p:cNvSpPr>
              <a:spLocks noChangeShapeType="1"/>
            </p:cNvSpPr>
            <p:nvPr/>
          </p:nvSpPr>
          <p:spPr bwMode="auto">
            <a:xfrm flipH="1">
              <a:off x="3600" y="1536"/>
              <a:ext cx="48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5" name="Line 65"/>
            <p:cNvSpPr>
              <a:spLocks noChangeShapeType="1"/>
            </p:cNvSpPr>
            <p:nvPr/>
          </p:nvSpPr>
          <p:spPr bwMode="auto">
            <a:xfrm>
              <a:off x="4512" y="1536"/>
              <a:ext cx="24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6" name="Line 66"/>
            <p:cNvSpPr>
              <a:spLocks noChangeShapeType="1"/>
            </p:cNvSpPr>
            <p:nvPr/>
          </p:nvSpPr>
          <p:spPr bwMode="auto">
            <a:xfrm>
              <a:off x="4656" y="1536"/>
              <a:ext cx="43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7" name="Line 67"/>
            <p:cNvSpPr>
              <a:spLocks noChangeShapeType="1"/>
            </p:cNvSpPr>
            <p:nvPr/>
          </p:nvSpPr>
          <p:spPr bwMode="auto">
            <a:xfrm>
              <a:off x="4800" y="1536"/>
              <a:ext cx="672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28" name="Line 68"/>
            <p:cNvSpPr>
              <a:spLocks noChangeShapeType="1"/>
            </p:cNvSpPr>
            <p:nvPr/>
          </p:nvSpPr>
          <p:spPr bwMode="auto">
            <a:xfrm>
              <a:off x="3600" y="1968"/>
              <a:ext cx="1008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0" name="Line 70"/>
            <p:cNvSpPr>
              <a:spLocks noChangeShapeType="1"/>
            </p:cNvSpPr>
            <p:nvPr/>
          </p:nvSpPr>
          <p:spPr bwMode="auto">
            <a:xfrm>
              <a:off x="3984" y="1968"/>
              <a:ext cx="624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1" name="Line 71"/>
            <p:cNvSpPr>
              <a:spLocks noChangeShapeType="1"/>
            </p:cNvSpPr>
            <p:nvPr/>
          </p:nvSpPr>
          <p:spPr bwMode="auto">
            <a:xfrm>
              <a:off x="4368" y="1968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2" name="Line 72"/>
            <p:cNvSpPr>
              <a:spLocks noChangeShapeType="1"/>
            </p:cNvSpPr>
            <p:nvPr/>
          </p:nvSpPr>
          <p:spPr bwMode="auto">
            <a:xfrm flipH="1">
              <a:off x="4656" y="1968"/>
              <a:ext cx="9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3" name="Line 73"/>
            <p:cNvSpPr>
              <a:spLocks noChangeShapeType="1"/>
            </p:cNvSpPr>
            <p:nvPr/>
          </p:nvSpPr>
          <p:spPr bwMode="auto">
            <a:xfrm flipH="1">
              <a:off x="4608" y="1968"/>
              <a:ext cx="48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34" name="Line 74"/>
            <p:cNvSpPr>
              <a:spLocks noChangeShapeType="1"/>
            </p:cNvSpPr>
            <p:nvPr/>
          </p:nvSpPr>
          <p:spPr bwMode="auto">
            <a:xfrm flipH="1">
              <a:off x="4608" y="1968"/>
              <a:ext cx="864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1035" name="Rectangle 75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696200" cy="762000"/>
          </a:xfrm>
        </p:spPr>
        <p:txBody>
          <a:bodyPr/>
          <a:lstStyle/>
          <a:p>
            <a:r>
              <a:rPr lang="en-US" altLang="en-US" dirty="0" smtClean="0"/>
              <a:t>A Collaborative CLIR Scenario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339091" y="223872"/>
            <a:ext cx="3002862" cy="625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US" dirty="0">
                <a:solidFill>
                  <a:prstClr val="white"/>
                </a:solidFill>
              </a:rPr>
              <a:t>The most recent probe to visit Jupiter was the New Horizons.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276690" y="960586"/>
            <a:ext cx="3596126" cy="576496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US" dirty="0">
                <a:solidFill>
                  <a:prstClr val="white"/>
                </a:solidFill>
              </a:rPr>
              <a:t>La </a:t>
            </a:r>
            <a:r>
              <a:rPr lang="en-US" dirty="0" err="1">
                <a:solidFill>
                  <a:prstClr val="white"/>
                </a:solidFill>
              </a:rPr>
              <a:t>prueba</a:t>
            </a:r>
            <a:r>
              <a:rPr lang="en-US" dirty="0">
                <a:solidFill>
                  <a:prstClr val="white"/>
                </a:solidFill>
              </a:rPr>
              <a:t> </a:t>
            </a:r>
            <a:r>
              <a:rPr lang="es-ES" dirty="0">
                <a:solidFill>
                  <a:prstClr val="white"/>
                </a:solidFill>
              </a:rPr>
              <a:t>más reciente </a:t>
            </a:r>
            <a:r>
              <a:rPr lang="es-ES" dirty="0">
                <a:solidFill>
                  <a:prstClr val="white"/>
                </a:solidFill>
              </a:rPr>
              <a:t>para visitar </a:t>
            </a:r>
            <a:r>
              <a:rPr lang="es-ES" dirty="0">
                <a:solidFill>
                  <a:prstClr val="white"/>
                </a:solidFill>
              </a:rPr>
              <a:t>Júpiter fue la New </a:t>
            </a:r>
            <a:r>
              <a:rPr lang="es-ES" dirty="0" err="1">
                <a:solidFill>
                  <a:prstClr val="white"/>
                </a:solidFill>
              </a:rPr>
              <a:t>Horizons</a:t>
            </a:r>
            <a:r>
              <a:rPr lang="es-ES" dirty="0">
                <a:solidFill>
                  <a:prstClr val="white"/>
                </a:solidFill>
              </a:rPr>
              <a:t>.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12543" y="2831869"/>
            <a:ext cx="2992784" cy="56321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US" dirty="0">
                <a:solidFill>
                  <a:prstClr val="white"/>
                </a:solidFill>
              </a:rPr>
              <a:t>The most recent </a:t>
            </a:r>
            <a:r>
              <a:rPr lang="en-US" b="1" dirty="0">
                <a:solidFill>
                  <a:prstClr val="black">
                    <a:lumMod val="95000"/>
                    <a:lumOff val="5000"/>
                  </a:prstClr>
                </a:solidFill>
              </a:rPr>
              <a:t>probe</a:t>
            </a:r>
            <a:r>
              <a:rPr lang="en-US" dirty="0">
                <a:solidFill>
                  <a:srgbClr val="800000"/>
                </a:solidFill>
              </a:rPr>
              <a:t> </a:t>
            </a:r>
            <a:r>
              <a:rPr lang="en-US" dirty="0">
                <a:solidFill>
                  <a:prstClr val="white"/>
                </a:solidFill>
              </a:rPr>
              <a:t>to visit Jupiter was the New Horizons.</a:t>
            </a:r>
          </a:p>
        </p:txBody>
      </p:sp>
      <p:cxnSp>
        <p:nvCxnSpPr>
          <p:cNvPr id="56" name="Straight Arrow Connector 55"/>
          <p:cNvCxnSpPr>
            <a:stCxn id="29" idx="1"/>
            <a:endCxn id="52" idx="3"/>
          </p:cNvCxnSpPr>
          <p:nvPr/>
        </p:nvCxnSpPr>
        <p:spPr bwMode="auto">
          <a:xfrm flipH="1">
            <a:off x="3205327" y="2395913"/>
            <a:ext cx="2423526" cy="7175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4F81BD"/>
            </a:solidFill>
            <a:prstDash val="solid"/>
            <a:round/>
            <a:headEnd type="none" w="sm" len="sm"/>
            <a:tailEnd type="triangle"/>
          </a:ln>
          <a:effectLst/>
        </p:spPr>
      </p:cxnSp>
      <p:pic>
        <p:nvPicPr>
          <p:cNvPr id="65" name="Picture 6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5306" y="2739678"/>
            <a:ext cx="649642" cy="646755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1864845" y="512079"/>
            <a:ext cx="3113342" cy="1206981"/>
            <a:chOff x="1817952" y="476909"/>
            <a:chExt cx="3113342" cy="1206981"/>
          </a:xfrm>
        </p:grpSpPr>
        <p:cxnSp>
          <p:nvCxnSpPr>
            <p:cNvPr id="3" name="Straight Arrow Connector 2"/>
            <p:cNvCxnSpPr>
              <a:stCxn id="20" idx="3"/>
              <a:endCxn id="66" idx="1"/>
            </p:cNvCxnSpPr>
            <p:nvPr/>
          </p:nvCxnSpPr>
          <p:spPr bwMode="auto">
            <a:xfrm>
              <a:off x="1817952" y="536399"/>
              <a:ext cx="1934737" cy="71243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4F81BD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8414" y="476909"/>
              <a:ext cx="649642" cy="646755"/>
            </a:xfrm>
            <a:prstGeom prst="rect">
              <a:avLst/>
            </a:prstGeom>
          </p:spPr>
        </p:pic>
        <p:sp>
          <p:nvSpPr>
            <p:cNvPr id="67" name="TextBox 66"/>
            <p:cNvSpPr txBox="1"/>
            <p:nvPr/>
          </p:nvSpPr>
          <p:spPr>
            <a:xfrm>
              <a:off x="3688031" y="1099115"/>
              <a:ext cx="124326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en-US" sz="1600" dirty="0">
                  <a:solidFill>
                    <a:prstClr val="black"/>
                  </a:solidFill>
                </a:rPr>
                <a:t>Machine Translation</a:t>
              </a:r>
              <a:endParaRPr lang="en-US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190457" y="1900731"/>
            <a:ext cx="2182606" cy="838946"/>
            <a:chOff x="143565" y="1865562"/>
            <a:chExt cx="2182606" cy="838946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43565" y="2086802"/>
              <a:ext cx="274765" cy="61770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601645" y="1865562"/>
              <a:ext cx="17245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dirty="0">
                  <a:solidFill>
                    <a:prstClr val="black"/>
                  </a:solidFill>
                </a:rPr>
                <a:t>English speakers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385201" y="2086802"/>
              <a:ext cx="274765" cy="617706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5597648" y="1648554"/>
            <a:ext cx="3543491" cy="1954947"/>
            <a:chOff x="5550755" y="1613384"/>
            <a:chExt cx="3543491" cy="1954947"/>
          </a:xfrm>
        </p:grpSpPr>
        <p:sp>
          <p:nvSpPr>
            <p:cNvPr id="29" name="Rectangle 28"/>
            <p:cNvSpPr/>
            <p:nvPr/>
          </p:nvSpPr>
          <p:spPr>
            <a:xfrm>
              <a:off x="5581961" y="2083882"/>
              <a:ext cx="3512285" cy="553724"/>
            </a:xfrm>
            <a:prstGeom prst="rect">
              <a:avLst/>
            </a:prstGeom>
            <a:solidFill>
              <a:schemeClr val="accent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en-US" dirty="0">
                  <a:solidFill>
                    <a:prstClr val="white"/>
                  </a:solidFill>
                </a:rPr>
                <a:t>La </a:t>
              </a:r>
              <a:r>
                <a:rPr lang="en-US" b="1" dirty="0" err="1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prueba</a:t>
              </a:r>
              <a:r>
                <a:rPr lang="en-US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 </a:t>
              </a:r>
              <a:r>
                <a:rPr lang="es-ES" dirty="0">
                  <a:solidFill>
                    <a:prstClr val="white"/>
                  </a:solidFill>
                </a:rPr>
                <a:t>más </a:t>
              </a:r>
              <a:r>
                <a:rPr lang="es-ES" dirty="0">
                  <a:solidFill>
                    <a:prstClr val="white"/>
                  </a:solidFill>
                </a:rPr>
                <a:t>reciente para visitar Júpiter fue la New </a:t>
              </a:r>
              <a:r>
                <a:rPr lang="es-ES" dirty="0" err="1">
                  <a:solidFill>
                    <a:prstClr val="white"/>
                  </a:solidFill>
                </a:rPr>
                <a:t>Horizons</a:t>
              </a:r>
              <a:r>
                <a:rPr lang="es-ES" dirty="0">
                  <a:solidFill>
                    <a:prstClr val="white"/>
                  </a:solidFill>
                </a:rPr>
                <a:t>.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5550755" y="1613384"/>
              <a:ext cx="3446027" cy="1954947"/>
              <a:chOff x="5550755" y="1613384"/>
              <a:chExt cx="3446027" cy="1954947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5550755" y="1637155"/>
                <a:ext cx="379555" cy="369332"/>
              </a:xfrm>
              <a:prstGeom prst="ellipse">
                <a:avLst/>
              </a:prstGeom>
              <a:solidFill>
                <a:srgbClr val="9BBB5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457200"/>
                <a:r>
                  <a:rPr lang="en-US" dirty="0">
                    <a:solidFill>
                      <a:srgbClr val="000000"/>
                    </a:solidFill>
                  </a:rPr>
                  <a:t>1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6011524" y="2735182"/>
                <a:ext cx="207054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57200"/>
                <a:r>
                  <a:rPr lang="en-US" dirty="0">
                    <a:solidFill>
                      <a:prstClr val="black"/>
                    </a:solidFill>
                    <a:latin typeface="Arial"/>
                    <a:cs typeface="Arial"/>
                  </a:rPr>
                  <a:t>Correct translation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5554101" y="2758640"/>
                <a:ext cx="379555" cy="369332"/>
              </a:xfrm>
              <a:prstGeom prst="ellipse">
                <a:avLst/>
              </a:prstGeom>
              <a:solidFill>
                <a:srgbClr val="9BBB5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457200"/>
                <a:r>
                  <a:rPr lang="en-US" dirty="0">
                    <a:solidFill>
                      <a:srgbClr val="000000"/>
                    </a:solidFill>
                  </a:rPr>
                  <a:t>2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5550755" y="3198999"/>
                <a:ext cx="379555" cy="369332"/>
              </a:xfrm>
              <a:prstGeom prst="ellipse">
                <a:avLst/>
              </a:prstGeom>
              <a:solidFill>
                <a:srgbClr val="9BBB59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457200"/>
                <a:r>
                  <a:rPr lang="en-US" dirty="0">
                    <a:solidFill>
                      <a:srgbClr val="000000"/>
                    </a:solidFill>
                  </a:rPr>
                  <a:t>3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6001195" y="1613384"/>
                <a:ext cx="1364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457200"/>
                <a:r>
                  <a:rPr lang="en-US" dirty="0">
                    <a:solidFill>
                      <a:prstClr val="black"/>
                    </a:solidFill>
                    <a:latin typeface="Arial"/>
                    <a:cs typeface="Arial"/>
                  </a:rPr>
                  <a:t>Mark errors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6040875" y="3175250"/>
                <a:ext cx="295590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457200"/>
                <a:r>
                  <a:rPr lang="en-US" dirty="0">
                    <a:solidFill>
                      <a:prstClr val="black"/>
                    </a:solidFill>
                    <a:latin typeface="Arial"/>
                    <a:cs typeface="Arial"/>
                  </a:rPr>
                  <a:t>Select best translation</a:t>
                </a: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98" name="Group 97"/>
          <p:cNvGrpSpPr/>
          <p:nvPr/>
        </p:nvGrpSpPr>
        <p:grpSpPr>
          <a:xfrm>
            <a:off x="3766858" y="6074633"/>
            <a:ext cx="1239642" cy="503531"/>
            <a:chOff x="3719966" y="6039463"/>
            <a:chExt cx="1239642" cy="503531"/>
          </a:xfrm>
        </p:grpSpPr>
        <p:sp>
          <p:nvSpPr>
            <p:cNvPr id="63" name="TextBox 62"/>
            <p:cNvSpPr txBox="1"/>
            <p:nvPr/>
          </p:nvSpPr>
          <p:spPr>
            <a:xfrm>
              <a:off x="3719966" y="6142884"/>
              <a:ext cx="12396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sz="2000" dirty="0">
                  <a:solidFill>
                    <a:prstClr val="black"/>
                  </a:solidFill>
                  <a:latin typeface="Arial"/>
                  <a:cs typeface="Arial"/>
                </a:rPr>
                <a:t>repeat …</a:t>
              </a:r>
              <a:endParaRPr lang="en-US" sz="2000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  <p:cxnSp>
          <p:nvCxnSpPr>
            <p:cNvPr id="68" name="Straight Arrow Connector 67"/>
            <p:cNvCxnSpPr/>
            <p:nvPr/>
          </p:nvCxnSpPr>
          <p:spPr bwMode="auto">
            <a:xfrm flipV="1">
              <a:off x="3859813" y="6039463"/>
              <a:ext cx="779655" cy="395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4F81BD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cxnSp>
          <p:nvCxnSpPr>
            <p:cNvPr id="69" name="Straight Arrow Connector 68"/>
            <p:cNvCxnSpPr/>
            <p:nvPr/>
          </p:nvCxnSpPr>
          <p:spPr bwMode="auto">
            <a:xfrm flipH="1">
              <a:off x="3872101" y="6142884"/>
              <a:ext cx="703364" cy="0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4F81BD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</p:grpSp>
      <p:grpSp>
        <p:nvGrpSpPr>
          <p:cNvPr id="60" name="Group 59"/>
          <p:cNvGrpSpPr/>
          <p:nvPr/>
        </p:nvGrpSpPr>
        <p:grpSpPr>
          <a:xfrm>
            <a:off x="5232815" y="167069"/>
            <a:ext cx="2358567" cy="793517"/>
            <a:chOff x="5185922" y="131899"/>
            <a:chExt cx="2358567" cy="793517"/>
          </a:xfrm>
        </p:grpSpPr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185922" y="342347"/>
              <a:ext cx="259358" cy="583069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421076" y="342347"/>
              <a:ext cx="259358" cy="583069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756394" y="131899"/>
              <a:ext cx="17880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00"/>
              <a:r>
                <a:rPr lang="en-US" dirty="0">
                  <a:solidFill>
                    <a:prstClr val="black"/>
                  </a:solidFill>
                </a:rPr>
                <a:t>Spanish speakers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2056807" y="3113479"/>
            <a:ext cx="1269972" cy="1699458"/>
            <a:chOff x="2009915" y="3521981"/>
            <a:chExt cx="1269972" cy="1699458"/>
          </a:xfrm>
        </p:grpSpPr>
        <p:cxnSp>
          <p:nvCxnSpPr>
            <p:cNvPr id="19" name="Curved Connector 18"/>
            <p:cNvCxnSpPr/>
            <p:nvPr/>
          </p:nvCxnSpPr>
          <p:spPr>
            <a:xfrm rot="16200000" flipH="1">
              <a:off x="1930317" y="3601579"/>
              <a:ext cx="1005844" cy="846647"/>
            </a:xfrm>
            <a:prstGeom prst="curvedConnector3">
              <a:avLst/>
            </a:prstGeom>
            <a:ln w="38100" cmpd="sng">
              <a:solidFill>
                <a:schemeClr val="accent6">
                  <a:lumMod val="75000"/>
                </a:schemeClr>
              </a:solidFill>
              <a:prstDash val="dash"/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33239" y="4509668"/>
              <a:ext cx="846648" cy="711771"/>
            </a:xfrm>
            <a:prstGeom prst="rect">
              <a:avLst/>
            </a:prstGeom>
          </p:spPr>
        </p:pic>
      </p:grpSp>
      <p:grpSp>
        <p:nvGrpSpPr>
          <p:cNvPr id="97" name="Group 96"/>
          <p:cNvGrpSpPr/>
          <p:nvPr/>
        </p:nvGrpSpPr>
        <p:grpSpPr>
          <a:xfrm>
            <a:off x="3205328" y="3386432"/>
            <a:ext cx="5904605" cy="2192932"/>
            <a:chOff x="3158435" y="3351263"/>
            <a:chExt cx="5904605" cy="2192932"/>
          </a:xfrm>
        </p:grpSpPr>
        <p:cxnSp>
          <p:nvCxnSpPr>
            <p:cNvPr id="88" name="Straight Arrow Connector 87"/>
            <p:cNvCxnSpPr>
              <a:endCxn id="76" idx="1"/>
            </p:cNvCxnSpPr>
            <p:nvPr/>
          </p:nvCxnSpPr>
          <p:spPr bwMode="auto">
            <a:xfrm>
              <a:off x="3158435" y="3351263"/>
              <a:ext cx="2392320" cy="109848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4F81BD"/>
              </a:solidFill>
              <a:prstDash val="solid"/>
              <a:round/>
              <a:headEnd type="none" w="sm" len="sm"/>
              <a:tailEnd type="triangle"/>
            </a:ln>
            <a:effectLst/>
          </p:spPr>
        </p:cxn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26803" y="3724665"/>
              <a:ext cx="649642" cy="646755"/>
            </a:xfrm>
            <a:prstGeom prst="rect">
              <a:avLst/>
            </a:prstGeom>
          </p:spPr>
        </p:pic>
        <p:sp>
          <p:nvSpPr>
            <p:cNvPr id="76" name="Rectangle 75"/>
            <p:cNvSpPr/>
            <p:nvPr/>
          </p:nvSpPr>
          <p:spPr>
            <a:xfrm>
              <a:off x="5550755" y="4172885"/>
              <a:ext cx="3512285" cy="553724"/>
            </a:xfrm>
            <a:prstGeom prst="rect">
              <a:avLst/>
            </a:prstGeom>
            <a:solidFill>
              <a:schemeClr val="accent3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en-US" dirty="0">
                  <a:solidFill>
                    <a:prstClr val="white"/>
                  </a:solidFill>
                </a:rPr>
                <a:t>La </a:t>
              </a:r>
              <a:r>
                <a:rPr lang="en-US" b="1" dirty="0" err="1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prueba</a:t>
              </a:r>
              <a:r>
                <a:rPr lang="en-US" dirty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 </a:t>
              </a:r>
              <a:r>
                <a:rPr lang="es-ES" dirty="0">
                  <a:solidFill>
                    <a:prstClr val="white"/>
                  </a:solidFill>
                </a:rPr>
                <a:t>más </a:t>
              </a:r>
              <a:r>
                <a:rPr lang="es-ES" dirty="0">
                  <a:solidFill>
                    <a:prstClr val="white"/>
                  </a:solidFill>
                </a:rPr>
                <a:t>reciente para visitar Júpiter fue la New </a:t>
              </a:r>
              <a:r>
                <a:rPr lang="es-ES" dirty="0" err="1">
                  <a:solidFill>
                    <a:prstClr val="white"/>
                  </a:solidFill>
                </a:rPr>
                <a:t>Horizons</a:t>
              </a:r>
              <a:r>
                <a:rPr lang="es-ES" dirty="0">
                  <a:solidFill>
                    <a:prstClr val="white"/>
                  </a:solidFill>
                </a:rPr>
                <a:t>.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78206" y="4832424"/>
              <a:ext cx="846648" cy="711771"/>
            </a:xfrm>
            <a:prstGeom prst="rect">
              <a:avLst/>
            </a:prstGeom>
          </p:spPr>
        </p:pic>
        <p:cxnSp>
          <p:nvCxnSpPr>
            <p:cNvPr id="78" name="Curved Connector 77"/>
            <p:cNvCxnSpPr/>
            <p:nvPr/>
          </p:nvCxnSpPr>
          <p:spPr>
            <a:xfrm rot="16200000" flipH="1">
              <a:off x="6279709" y="4468571"/>
              <a:ext cx="673361" cy="615762"/>
            </a:xfrm>
            <a:prstGeom prst="curvedConnector3">
              <a:avLst>
                <a:gd name="adj1" fmla="val 97562"/>
              </a:avLst>
            </a:prstGeom>
            <a:ln w="38100" cmpd="sng">
              <a:solidFill>
                <a:schemeClr val="accent6">
                  <a:lumMod val="75000"/>
                </a:schemeClr>
              </a:solidFill>
              <a:prstDash val="dash"/>
              <a:headEnd type="arrow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Rectangle 95"/>
          <p:cNvSpPr/>
          <p:nvPr/>
        </p:nvSpPr>
        <p:spPr>
          <a:xfrm>
            <a:off x="5567826" y="5901191"/>
            <a:ext cx="3512285" cy="553724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en-US" dirty="0">
                <a:solidFill>
                  <a:prstClr val="white"/>
                </a:solidFill>
              </a:rPr>
              <a:t>La </a:t>
            </a:r>
            <a:r>
              <a:rPr lang="en-US" b="1" dirty="0" err="1">
                <a:solidFill>
                  <a:srgbClr val="F79646">
                    <a:lumMod val="75000"/>
                  </a:srgbClr>
                </a:solidFill>
              </a:rPr>
              <a:t>sonda</a:t>
            </a:r>
            <a:r>
              <a:rPr lang="en-US" dirty="0">
                <a:solidFill>
                  <a:srgbClr val="F79646">
                    <a:lumMod val="75000"/>
                  </a:srgbClr>
                </a:solidFill>
              </a:rPr>
              <a:t> </a:t>
            </a:r>
            <a:r>
              <a:rPr lang="es-ES" dirty="0">
                <a:solidFill>
                  <a:prstClr val="white"/>
                </a:solidFill>
              </a:rPr>
              <a:t>más </a:t>
            </a:r>
            <a:r>
              <a:rPr lang="es-ES" dirty="0">
                <a:solidFill>
                  <a:prstClr val="white"/>
                </a:solidFill>
              </a:rPr>
              <a:t>reciente para visitar Júpiter fue la New </a:t>
            </a:r>
            <a:r>
              <a:rPr lang="es-ES" dirty="0" err="1">
                <a:solidFill>
                  <a:prstClr val="white"/>
                </a:solidFill>
              </a:rPr>
              <a:t>Horizons</a:t>
            </a:r>
            <a:r>
              <a:rPr lang="es-ES" dirty="0">
                <a:solidFill>
                  <a:prstClr val="white"/>
                </a:solidFill>
              </a:rPr>
              <a:t>.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308490" y="3661937"/>
            <a:ext cx="3497489" cy="2094278"/>
            <a:chOff x="261597" y="3626768"/>
            <a:chExt cx="3497489" cy="2094278"/>
          </a:xfrm>
        </p:grpSpPr>
        <p:sp>
          <p:nvSpPr>
            <p:cNvPr id="42" name="Oval 41"/>
            <p:cNvSpPr/>
            <p:nvPr/>
          </p:nvSpPr>
          <p:spPr>
            <a:xfrm>
              <a:off x="265459" y="3626768"/>
              <a:ext cx="379555" cy="369332"/>
            </a:xfrm>
            <a:prstGeom prst="ellipse">
              <a:avLst/>
            </a:prstGeom>
            <a:solidFill>
              <a:srgbClr val="558ED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457200"/>
              <a:r>
                <a:rPr lang="en-US" dirty="0">
                  <a:solidFill>
                    <a:srgbClr val="000000"/>
                  </a:solidFill>
                </a:rPr>
                <a:t>1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21562" y="3626768"/>
              <a:ext cx="1711677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/>
              <a:r>
                <a:rPr lang="en-US" dirty="0">
                  <a:solidFill>
                    <a:prstClr val="black"/>
                  </a:solidFill>
                  <a:latin typeface="Arial"/>
                  <a:cs typeface="Arial"/>
                </a:rPr>
                <a:t>Explain </a:t>
              </a:r>
              <a:r>
                <a:rPr lang="en-US" dirty="0">
                  <a:solidFill>
                    <a:prstClr val="black"/>
                  </a:solidFill>
                  <a:latin typeface="Arial"/>
                  <a:cs typeface="Arial"/>
                </a:rPr>
                <a:t>phrase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269576" y="4848960"/>
              <a:ext cx="379555" cy="369332"/>
            </a:xfrm>
            <a:prstGeom prst="ellipse">
              <a:avLst/>
            </a:prstGeom>
            <a:solidFill>
              <a:srgbClr val="558ED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457200"/>
              <a:r>
                <a:rPr lang="en-US" dirty="0">
                  <a:solidFill>
                    <a:srgbClr val="000000"/>
                  </a:solidFill>
                </a:rPr>
                <a:t>2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738833" y="5351714"/>
              <a:ext cx="3020253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/>
              <a:r>
                <a:rPr lang="en-US" dirty="0">
                  <a:solidFill>
                    <a:prstClr val="black"/>
                  </a:solidFill>
                  <a:latin typeface="Arial"/>
                  <a:cs typeface="Arial"/>
                </a:rPr>
                <a:t>Select best back-translation</a:t>
              </a:r>
              <a:endParaRPr lang="en-US" dirty="0">
                <a:solidFill>
                  <a:prstClr val="black"/>
                </a:solidFill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261597" y="5351714"/>
              <a:ext cx="379555" cy="369332"/>
            </a:xfrm>
            <a:prstGeom prst="ellipse">
              <a:avLst/>
            </a:prstGeom>
            <a:solidFill>
              <a:srgbClr val="558ED5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457200"/>
              <a:r>
                <a:rPr lang="en-US" dirty="0">
                  <a:solidFill>
                    <a:srgbClr val="000000"/>
                  </a:solidFill>
                </a:rPr>
                <a:t>3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16210" y="4868446"/>
              <a:ext cx="2635006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457200"/>
              <a:r>
                <a:rPr lang="en-US" dirty="0">
                  <a:solidFill>
                    <a:prstClr val="black"/>
                  </a:solidFill>
                  <a:latin typeface="Arial"/>
                  <a:cs typeface="Arial"/>
                </a:rPr>
                <a:t>Correct back-translation</a:t>
              </a:r>
              <a:endParaRPr 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175194" y="158974"/>
            <a:ext cx="3016806" cy="6596396"/>
            <a:chOff x="9175194" y="158974"/>
            <a:chExt cx="3016806" cy="6596396"/>
          </a:xfrm>
        </p:grpSpPr>
        <p:graphicFrame>
          <p:nvGraphicFramePr>
            <p:cNvPr id="50" name="Chart 4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77011755"/>
                </p:ext>
              </p:extLst>
            </p:nvPr>
          </p:nvGraphicFramePr>
          <p:xfrm>
            <a:off x="9175194" y="158974"/>
            <a:ext cx="2889620" cy="645491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9994282" y="6355260"/>
              <a:ext cx="21977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Translation Quality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51028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52" grpId="0" animBg="1"/>
      <p:bldP spid="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Toward A Collaborative CLIR Research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Team structure</a:t>
            </a:r>
          </a:p>
          <a:p>
            <a:pPr lvl="1"/>
            <a:r>
              <a:rPr lang="en-US" dirty="0" smtClean="0"/>
              <a:t>Structured and unstructured</a:t>
            </a:r>
          </a:p>
          <a:p>
            <a:pPr lvl="1"/>
            <a:r>
              <a:rPr lang="en-US" dirty="0" smtClean="0"/>
              <a:t>Large and small</a:t>
            </a:r>
          </a:p>
          <a:p>
            <a:pPr lvl="1"/>
            <a:r>
              <a:rPr lang="en-US" dirty="0" smtClean="0"/>
              <a:t>Distributed and co-located</a:t>
            </a:r>
          </a:p>
          <a:p>
            <a:pPr lvl="1"/>
            <a:r>
              <a:rPr lang="en-US" dirty="0" smtClean="0"/>
              <a:t>Synchronous and asynchronous</a:t>
            </a:r>
          </a:p>
          <a:p>
            <a:r>
              <a:rPr lang="en-US" dirty="0"/>
              <a:t>S</a:t>
            </a:r>
            <a:r>
              <a:rPr lang="en-US" dirty="0" smtClean="0"/>
              <a:t>ynchronized views in different languages</a:t>
            </a:r>
          </a:p>
          <a:p>
            <a:r>
              <a:rPr lang="en-US" dirty="0" smtClean="0"/>
              <a:t>Translating side channel(s)</a:t>
            </a:r>
          </a:p>
          <a:p>
            <a:pPr lvl="1"/>
            <a:r>
              <a:rPr lang="en-US" dirty="0" smtClean="0"/>
              <a:t>Text, speech, gesture</a:t>
            </a:r>
          </a:p>
          <a:p>
            <a:r>
              <a:rPr lang="en-US" dirty="0" smtClean="0"/>
              <a:t>Multi-community</a:t>
            </a:r>
          </a:p>
          <a:p>
            <a:pPr lvl="1"/>
            <a:r>
              <a:rPr lang="en-US" dirty="0" smtClean="0"/>
              <a:t>SIGIR, ACL, CSCW, CHI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5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4304</TotalTime>
  <Words>289</Words>
  <Application>Microsoft Office PowerPoint</Application>
  <PresentationFormat>Widescreen</PresentationFormat>
  <Paragraphs>69</Paragraphs>
  <Slides>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1_Office Theme</vt:lpstr>
      <vt:lpstr>Microsoft Clip Gallery</vt:lpstr>
      <vt:lpstr>Collaborative  Cross-Language Search</vt:lpstr>
      <vt:lpstr>Differential Skills</vt:lpstr>
      <vt:lpstr>“The” Language(s)</vt:lpstr>
      <vt:lpstr>A Collaborative CLIR Scenario</vt:lpstr>
      <vt:lpstr>PowerPoint Presentation</vt:lpstr>
      <vt:lpstr>Toward A Collaborative CLIR Research Agenda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 Cross-Language Search</dc:title>
  <dc:creator>gg</dc:creator>
  <cp:lastModifiedBy>gg</cp:lastModifiedBy>
  <cp:revision>16</cp:revision>
  <dcterms:created xsi:type="dcterms:W3CDTF">2015-05-04T04:09:06Z</dcterms:created>
  <dcterms:modified xsi:type="dcterms:W3CDTF">2015-05-07T03:53:38Z</dcterms:modified>
</cp:coreProperties>
</file>