
<file path=[Content_Types].xml><?xml version="1.0" encoding="utf-8"?>
<Types xmlns="http://schemas.openxmlformats.org/package/2006/content-types"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95" r:id="rId2"/>
    <p:sldId id="323" r:id="rId3"/>
    <p:sldId id="274" r:id="rId4"/>
    <p:sldId id="283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5435" autoAdjust="0"/>
  </p:normalViewPr>
  <p:slideViewPr>
    <p:cSldViewPr>
      <p:cViewPr varScale="1">
        <p:scale>
          <a:sx n="59" d="100"/>
          <a:sy n="59" d="100"/>
        </p:scale>
        <p:origin x="-1590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367654-7176-4C6C-B98A-4D870E4FEAE4}" type="datetimeFigureOut">
              <a:rPr lang="en-GB" smtClean="0"/>
              <a:t>07/05/2015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A7ED2A-143F-4EA6-AF6D-FFD12BC004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97149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searching, selecting, and processing of complex documents and multi-media on the web can be seen as a component of literacy (OECD, 2013) and be related to the ways in which students source, corroborate, and integrate claims – key facets of literacy for mature internet use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Rouet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2006, p. 177). There is thus a growing interest in the learning sciences around how students find information, and how they treat the information that they do find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Barzilai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&amp; Zohar, 2009, 2012;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Bråten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&amp;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Samuelstuen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2007;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Bråten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&amp;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Strømsø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2006; Chiu, Liang, &amp; Tsai, 2013; Ferguson,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Bråten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Strømsø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&amp;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Anmarkrud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2013; Hofer, 2004; C.-Y. Hsu, Tsai,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&amp; Tsai, 2013; L. Hsu, 2014; Lin &amp; Tsai, 2008; Singh, Hsu, &amp; Moon, 2013; Tsai, Hsu, &amp; Tsai, 2012). 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A7ED2A-143F-4EA6-AF6D-FFD12BC004A9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17413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Participants given 2 texts of varying quality are more likely to favor high quality sources, </a:t>
            </a:r>
          </a:p>
          <a:p>
            <a:r>
              <a:rPr lang="en-US" i="1" dirty="0" smtClean="0">
                <a:solidFill>
                  <a:schemeClr val="bg1">
                    <a:lumMod val="50000"/>
                  </a:schemeClr>
                </a:solidFill>
              </a:rPr>
              <a:t>BUT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they make little reference to source features (on average only 1.85 out of 10 features); </a:t>
            </a:r>
          </a:p>
          <a:p>
            <a:r>
              <a:rPr lang="en-US" dirty="0" smtClean="0"/>
              <a:t>and rarely (&lt;6% of the 154 participants) explicitly use source information for justifying their evaluation of the text’s explanation</a:t>
            </a:r>
          </a:p>
          <a:p>
            <a:pPr marL="0" indent="0">
              <a:buNone/>
            </a:pPr>
            <a:r>
              <a:rPr lang="en-US" sz="1100" i="1" dirty="0" smtClean="0"/>
              <a:t>Kobayashi [26](2014)</a:t>
            </a:r>
            <a:endParaRPr lang="en-GB" sz="1100" i="1" dirty="0" smtClean="0"/>
          </a:p>
          <a:p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http</a:t>
            </a:r>
            <a:r>
              <a:rPr lang="en-GB" dirty="0" smtClean="0"/>
              <a:t>://www.dailymail.co.uk/health/article-1025277/Quack-medicine-Peking-duck-better-heart-statins.html</a:t>
            </a:r>
          </a:p>
          <a:p>
            <a:r>
              <a:rPr lang="en-GB" dirty="0" smtClean="0"/>
              <a:t>http://www.theguardian.com/science/controversiesinscience</a:t>
            </a:r>
          </a:p>
          <a:p>
            <a:r>
              <a:rPr lang="en-GB" dirty="0" smtClean="0"/>
              <a:t>http://www.theguardian.com/environment/blog/2013/jun/17/wait-conclusive-science-concerned-issue</a:t>
            </a:r>
          </a:p>
          <a:p>
            <a:r>
              <a:rPr lang="en-GB" dirty="0" smtClean="0"/>
              <a:t>http://www.nhs.uk/news/2008/06June/Pages/Redyeastriceandheartdisease.aspx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A7ED2A-143F-4EA6-AF6D-FFD12BC004A9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17413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mtClean="0"/>
              <a:t>https://addons.mozilla.org/ga-ie/firefox/addon/coagmento/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A7ED2A-143F-4EA6-AF6D-FFD12BC004A9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17413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85F1D-C2B9-4EF4-BDB4-9A0E7D36C4C3}" type="datetimeFigureOut">
              <a:rPr lang="en-GB" smtClean="0"/>
              <a:t>07/05/2015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DBB99-F2D2-430E-8FAF-0D7E10F967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3359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85F1D-C2B9-4EF4-BDB4-9A0E7D36C4C3}" type="datetimeFigureOut">
              <a:rPr lang="en-GB" smtClean="0"/>
              <a:t>07/05/2015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DBB99-F2D2-430E-8FAF-0D7E10F967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7163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85F1D-C2B9-4EF4-BDB4-9A0E7D36C4C3}" type="datetimeFigureOut">
              <a:rPr lang="en-GB" smtClean="0"/>
              <a:t>07/05/2015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DBB99-F2D2-430E-8FAF-0D7E10F967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26760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85F1D-C2B9-4EF4-BDB4-9A0E7D36C4C3}" type="datetimeFigureOut">
              <a:rPr lang="en-GB" smtClean="0"/>
              <a:t>07/05/2015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DBB99-F2D2-430E-8FAF-0D7E10F967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0917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85F1D-C2B9-4EF4-BDB4-9A0E7D36C4C3}" type="datetimeFigureOut">
              <a:rPr lang="en-GB" smtClean="0"/>
              <a:t>07/05/2015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DBB99-F2D2-430E-8FAF-0D7E10F967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70356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85F1D-C2B9-4EF4-BDB4-9A0E7D36C4C3}" type="datetimeFigureOut">
              <a:rPr lang="en-GB" smtClean="0"/>
              <a:t>07/05/2015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DBB99-F2D2-430E-8FAF-0D7E10F967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9346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85F1D-C2B9-4EF4-BDB4-9A0E7D36C4C3}" type="datetimeFigureOut">
              <a:rPr lang="en-GB" smtClean="0"/>
              <a:t>07/05/2015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DBB99-F2D2-430E-8FAF-0D7E10F967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57756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85F1D-C2B9-4EF4-BDB4-9A0E7D36C4C3}" type="datetimeFigureOut">
              <a:rPr lang="en-GB" smtClean="0"/>
              <a:t>07/05/2015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DBB99-F2D2-430E-8FAF-0D7E10F967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6180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85F1D-C2B9-4EF4-BDB4-9A0E7D36C4C3}" type="datetimeFigureOut">
              <a:rPr lang="en-GB" smtClean="0"/>
              <a:t>07/05/2015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DBB99-F2D2-430E-8FAF-0D7E10F967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3598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85F1D-C2B9-4EF4-BDB4-9A0E7D36C4C3}" type="datetimeFigureOut">
              <a:rPr lang="en-GB" smtClean="0"/>
              <a:t>07/05/2015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DBB99-F2D2-430E-8FAF-0D7E10F967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14121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85F1D-C2B9-4EF4-BDB4-9A0E7D36C4C3}" type="datetimeFigureOut">
              <a:rPr lang="en-GB" smtClean="0"/>
              <a:t>07/05/2015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DBB99-F2D2-430E-8FAF-0D7E10F967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5215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485F1D-C2B9-4EF4-BDB4-9A0E7D36C4C3}" type="datetimeFigureOut">
              <a:rPr lang="en-GB" smtClean="0"/>
              <a:t>07/05/2015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DDBB99-F2D2-430E-8FAF-0D7E10F967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2221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sjgknight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w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72816"/>
            <a:ext cx="7772400" cy="1827635"/>
          </a:xfrm>
        </p:spPr>
        <p:txBody>
          <a:bodyPr>
            <a:normAutofit fontScale="90000"/>
          </a:bodyPr>
          <a:lstStyle/>
          <a:p>
            <a:r>
              <a:rPr lang="en-US" dirty="0"/>
              <a:t>Collaborative Information Seeking Tasks as Complex Performance Assessment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528" y="3886200"/>
            <a:ext cx="8424936" cy="1752600"/>
          </a:xfrm>
        </p:spPr>
        <p:txBody>
          <a:bodyPr>
            <a:normAutofit fontScale="92500" lnSpcReduction="20000"/>
          </a:bodyPr>
          <a:lstStyle/>
          <a:p>
            <a:r>
              <a:rPr lang="en-GB" dirty="0" smtClean="0"/>
              <a:t>Simon Knight</a:t>
            </a:r>
          </a:p>
          <a:p>
            <a:r>
              <a:rPr lang="en-GB" dirty="0" smtClean="0"/>
              <a:t>Dirk Tempelaar (&amp; team), Matt Mitsui, Chirag Shah, Karen Littleton, Simon Buckingham Shum, Bart Rienties, Fridolin Wild</a:t>
            </a:r>
            <a:endParaRPr lang="en-GB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21313" y="5805264"/>
            <a:ext cx="9079766" cy="105273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>
                <a:hlinkClick r:id="rId2"/>
              </a:rPr>
              <a:t>http://sjgknight.com</a:t>
            </a:r>
            <a:r>
              <a:rPr lang="en-GB" dirty="0" smtClean="0"/>
              <a:t> </a:t>
            </a:r>
          </a:p>
          <a:p>
            <a:r>
              <a:rPr lang="en-GB" dirty="0" smtClean="0"/>
              <a:t>@</a:t>
            </a:r>
            <a:r>
              <a:rPr lang="en-GB" dirty="0" err="1" smtClean="0"/>
              <a:t>sjgknight</a:t>
            </a:r>
            <a:endParaRPr lang="en-GB" dirty="0" smtClean="0"/>
          </a:p>
        </p:txBody>
      </p:sp>
      <p:pic>
        <p:nvPicPr>
          <p:cNvPr id="5" name="Picture 4" descr="OU-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7660" y="6021288"/>
            <a:ext cx="982108" cy="684255"/>
          </a:xfrm>
          <a:prstGeom prst="rect">
            <a:avLst/>
          </a:prstGeom>
        </p:spPr>
      </p:pic>
      <p:pic>
        <p:nvPicPr>
          <p:cNvPr id="6146" name="Picture 2" descr="http://kmi.open.ac.uk/images/kmi-log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6021288"/>
            <a:ext cx="1559213" cy="704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25793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9752" y="-171400"/>
            <a:ext cx="6313412" cy="936104"/>
          </a:xfrm>
        </p:spPr>
        <p:txBody>
          <a:bodyPr>
            <a:normAutofit/>
          </a:bodyPr>
          <a:lstStyle/>
          <a:p>
            <a:r>
              <a:rPr lang="en-GB" dirty="0" smtClean="0"/>
              <a:t>Targets: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70729" y="692696"/>
            <a:ext cx="6665767" cy="581473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err="1" smtClean="0"/>
              <a:t>Rouet</a:t>
            </a:r>
            <a:r>
              <a:rPr lang="en-US" dirty="0" smtClean="0"/>
              <a:t> [39] – </a:t>
            </a:r>
            <a:r>
              <a:rPr lang="en-US" dirty="0"/>
              <a:t>students should be taught:</a:t>
            </a:r>
            <a:endParaRPr lang="en-GB" dirty="0"/>
          </a:p>
          <a:p>
            <a:pPr lvl="0"/>
            <a:r>
              <a:rPr lang="en-US" dirty="0"/>
              <a:t>Skill of </a:t>
            </a:r>
            <a:r>
              <a:rPr lang="en-US" i="1" dirty="0"/>
              <a:t>integration</a:t>
            </a:r>
            <a:r>
              <a:rPr lang="en-US" dirty="0"/>
              <a:t>: </a:t>
            </a:r>
            <a:r>
              <a:rPr lang="en-US" dirty="0" smtClean="0"/>
              <a:t>ability </a:t>
            </a:r>
            <a:r>
              <a:rPr lang="en-US" dirty="0"/>
              <a:t>to </a:t>
            </a:r>
            <a:r>
              <a:rPr lang="en-US" dirty="0" smtClean="0"/>
              <a:t>connect: prior </a:t>
            </a:r>
            <a:r>
              <a:rPr lang="en-US" dirty="0"/>
              <a:t>and </a:t>
            </a:r>
            <a:r>
              <a:rPr lang="en-US" dirty="0" smtClean="0"/>
              <a:t>new; competing; and </a:t>
            </a:r>
            <a:r>
              <a:rPr lang="en-US" dirty="0" err="1" smtClean="0"/>
              <a:t>intrer</a:t>
            </a:r>
            <a:r>
              <a:rPr lang="en-US" dirty="0" smtClean="0"/>
              <a:t>-document information</a:t>
            </a:r>
            <a:endParaRPr lang="en-GB" dirty="0"/>
          </a:p>
          <a:p>
            <a:pPr lvl="0"/>
            <a:r>
              <a:rPr lang="en-US" dirty="0"/>
              <a:t>Skill of </a:t>
            </a:r>
            <a:r>
              <a:rPr lang="en-US" i="1" dirty="0"/>
              <a:t>sourcing</a:t>
            </a:r>
            <a:r>
              <a:rPr lang="en-US" dirty="0"/>
              <a:t>: </a:t>
            </a:r>
            <a:r>
              <a:rPr lang="en-US" dirty="0" smtClean="0"/>
              <a:t>ability </a:t>
            </a:r>
            <a:r>
              <a:rPr lang="en-US" dirty="0"/>
              <a:t>to identify </a:t>
            </a:r>
            <a:r>
              <a:rPr lang="en-US" dirty="0" smtClean="0"/>
              <a:t>source characteristics</a:t>
            </a:r>
            <a:endParaRPr lang="en-GB" dirty="0"/>
          </a:p>
          <a:p>
            <a:pPr lvl="0"/>
            <a:r>
              <a:rPr lang="en-US" dirty="0"/>
              <a:t>Skill of </a:t>
            </a:r>
            <a:r>
              <a:rPr lang="en-US" i="1" dirty="0"/>
              <a:t>corroboration</a:t>
            </a:r>
            <a:r>
              <a:rPr lang="en-US" dirty="0"/>
              <a:t>: </a:t>
            </a:r>
            <a:r>
              <a:rPr lang="en-US" dirty="0" smtClean="0"/>
              <a:t>ability </a:t>
            </a:r>
            <a:r>
              <a:rPr lang="en-US" dirty="0"/>
              <a:t>to check information against multiple </a:t>
            </a:r>
            <a:r>
              <a:rPr lang="en-US" dirty="0" smtClean="0"/>
              <a:t>sources</a:t>
            </a:r>
          </a:p>
          <a:p>
            <a:pPr marL="0" indent="0">
              <a:buNone/>
            </a:pPr>
            <a:r>
              <a:rPr lang="en-US" dirty="0" smtClean="0"/>
              <a:t>Goldman </a:t>
            </a:r>
            <a:r>
              <a:rPr lang="en-US" dirty="0"/>
              <a:t>and Scardamalia [17, p.260</a:t>
            </a:r>
            <a:r>
              <a:rPr lang="en-US" dirty="0" smtClean="0"/>
              <a:t>]</a:t>
            </a:r>
            <a:r>
              <a:rPr lang="en-US" i="1" dirty="0" smtClean="0"/>
              <a:t>:</a:t>
            </a:r>
          </a:p>
          <a:p>
            <a:r>
              <a:rPr lang="en-US" dirty="0"/>
              <a:t>Communication – particularly meta-discourse involving exploratory discussion of credentials, sources, etc. – is key to collectively authored written </a:t>
            </a:r>
            <a:r>
              <a:rPr lang="en-US" dirty="0" smtClean="0"/>
              <a:t>outputs</a:t>
            </a:r>
            <a:endParaRPr lang="en-GB" i="1" dirty="0"/>
          </a:p>
          <a:p>
            <a:pPr marL="0" lvl="0" indent="0">
              <a:buNone/>
            </a:pPr>
            <a:endParaRPr lang="en-GB" dirty="0"/>
          </a:p>
        </p:txBody>
      </p:sp>
      <p:pic>
        <p:nvPicPr>
          <p:cNvPr id="4" name="Picture 3" descr="OU-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6396" y="6165304"/>
            <a:ext cx="982108" cy="68425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5298"/>
            <a:ext cx="2086848" cy="607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1118689" y="1618158"/>
            <a:ext cx="494653" cy="61214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190697" y="2446040"/>
            <a:ext cx="494653" cy="61214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64360" y="3085330"/>
            <a:ext cx="494653" cy="61214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180896" y="476672"/>
            <a:ext cx="1729881" cy="3467402"/>
          </a:xfrm>
          <a:custGeom>
            <a:avLst/>
            <a:gdLst>
              <a:gd name="connsiteX0" fmla="*/ 0 w 1208623"/>
              <a:gd name="connsiteY0" fmla="*/ 0 h 3195364"/>
              <a:gd name="connsiteX1" fmla="*/ 1208616 w 1208623"/>
              <a:gd name="connsiteY1" fmla="*/ 563285 h 3195364"/>
              <a:gd name="connsiteX2" fmla="*/ 20485 w 1208623"/>
              <a:gd name="connsiteY2" fmla="*/ 921740 h 3195364"/>
              <a:gd name="connsiteX3" fmla="*/ 1177888 w 1208623"/>
              <a:gd name="connsiteY3" fmla="*/ 1362126 h 3195364"/>
              <a:gd name="connsiteX4" fmla="*/ 20485 w 1208623"/>
              <a:gd name="connsiteY4" fmla="*/ 1669373 h 3195364"/>
              <a:gd name="connsiteX5" fmla="*/ 1167646 w 1208623"/>
              <a:gd name="connsiteY5" fmla="*/ 1689856 h 3195364"/>
              <a:gd name="connsiteX6" fmla="*/ 92182 w 1208623"/>
              <a:gd name="connsiteY6" fmla="*/ 2447731 h 3195364"/>
              <a:gd name="connsiteX7" fmla="*/ 1177888 w 1208623"/>
              <a:gd name="connsiteY7" fmla="*/ 2888118 h 3195364"/>
              <a:gd name="connsiteX8" fmla="*/ 819400 w 1208623"/>
              <a:gd name="connsiteY8" fmla="*/ 3195364 h 3195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08623" h="3195364">
                <a:moveTo>
                  <a:pt x="0" y="0"/>
                </a:moveTo>
                <a:cubicBezTo>
                  <a:pt x="602601" y="204831"/>
                  <a:pt x="1205202" y="409662"/>
                  <a:pt x="1208616" y="563285"/>
                </a:cubicBezTo>
                <a:cubicBezTo>
                  <a:pt x="1212030" y="716908"/>
                  <a:pt x="25606" y="788600"/>
                  <a:pt x="20485" y="921740"/>
                </a:cubicBezTo>
                <a:cubicBezTo>
                  <a:pt x="15364" y="1054880"/>
                  <a:pt x="1177888" y="1237521"/>
                  <a:pt x="1177888" y="1362126"/>
                </a:cubicBezTo>
                <a:cubicBezTo>
                  <a:pt x="1177888" y="1486731"/>
                  <a:pt x="22192" y="1614751"/>
                  <a:pt x="20485" y="1669373"/>
                </a:cubicBezTo>
                <a:cubicBezTo>
                  <a:pt x="18778" y="1723995"/>
                  <a:pt x="1155697" y="1560130"/>
                  <a:pt x="1167646" y="1689856"/>
                </a:cubicBezTo>
                <a:cubicBezTo>
                  <a:pt x="1179596" y="1819582"/>
                  <a:pt x="90475" y="2248021"/>
                  <a:pt x="92182" y="2447731"/>
                </a:cubicBezTo>
                <a:cubicBezTo>
                  <a:pt x="93889" y="2647441"/>
                  <a:pt x="1056685" y="2763513"/>
                  <a:pt x="1177888" y="2888118"/>
                </a:cubicBezTo>
                <a:cubicBezTo>
                  <a:pt x="1299091" y="3012724"/>
                  <a:pt x="819400" y="3195364"/>
                  <a:pt x="819400" y="3195364"/>
                </a:cubicBez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/>
          <p:cNvCxnSpPr>
            <a:stCxn id="7" idx="3"/>
          </p:cNvCxnSpPr>
          <p:nvPr/>
        </p:nvCxnSpPr>
        <p:spPr>
          <a:xfrm>
            <a:off x="1685350" y="2752113"/>
            <a:ext cx="225427" cy="8117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6" idx="3"/>
          </p:cNvCxnSpPr>
          <p:nvPr/>
        </p:nvCxnSpPr>
        <p:spPr>
          <a:xfrm>
            <a:off x="1613342" y="1924231"/>
            <a:ext cx="189317" cy="8117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658957" y="3472583"/>
            <a:ext cx="136109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Picture 3" descr="C:\Users\sjgk4\AppData\Local\Microsoft\Windows\Temporary Internet Files\Content.IE5\M9K43W5O\MC900442108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13176"/>
            <a:ext cx="2370729" cy="1810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3879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OU-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6396" y="6165304"/>
            <a:ext cx="982108" cy="684255"/>
          </a:xfrm>
          <a:prstGeom prst="rect">
            <a:avLst/>
          </a:prstGeom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08" y="3861048"/>
            <a:ext cx="2880619" cy="2996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13292"/>
            <a:ext cx="1291248" cy="1047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32102"/>
            <a:ext cx="3871083" cy="2559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2556422"/>
            <a:ext cx="3871083" cy="368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087652" y="1280517"/>
            <a:ext cx="4038744" cy="557748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Two collaborative tasks facilitated by a browser </a:t>
            </a:r>
            <a:r>
              <a:rPr lang="en-US" dirty="0" err="1" smtClean="0"/>
              <a:t>addon</a:t>
            </a:r>
            <a:endParaRPr lang="en-US" dirty="0" smtClean="0"/>
          </a:p>
          <a:p>
            <a:r>
              <a:rPr lang="en-US" dirty="0" smtClean="0"/>
              <a:t>One group provided with documents; the second group searches on the web</a:t>
            </a:r>
          </a:p>
          <a:p>
            <a:r>
              <a:rPr lang="en-US" dirty="0" smtClean="0"/>
              <a:t>“A review of the best supported claims around the risks” of a substance (herbicide or food supplement)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043608" y="104725"/>
            <a:ext cx="8229600" cy="1143000"/>
          </a:xfrm>
        </p:spPr>
        <p:txBody>
          <a:bodyPr/>
          <a:lstStyle/>
          <a:p>
            <a:r>
              <a:rPr lang="en-GB" dirty="0" smtClean="0"/>
              <a:t>Tasks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93978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80528" y="-27384"/>
            <a:ext cx="4690864" cy="1143000"/>
          </a:xfrm>
        </p:spPr>
        <p:txBody>
          <a:bodyPr/>
          <a:lstStyle/>
          <a:p>
            <a:r>
              <a:rPr lang="en-GB" dirty="0" err="1" smtClean="0"/>
              <a:t>Coagmento</a:t>
            </a:r>
            <a:r>
              <a:rPr lang="en-GB" dirty="0" smtClean="0"/>
              <a:t> Tool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836712"/>
            <a:ext cx="4896544" cy="4600646"/>
          </a:xfrm>
        </p:spPr>
        <p:txBody>
          <a:bodyPr>
            <a:normAutofit fontScale="92500" lnSpcReduction="10000"/>
          </a:bodyPr>
          <a:lstStyle/>
          <a:p>
            <a:r>
              <a:rPr lang="en-GB" dirty="0" smtClean="0"/>
              <a:t>Chat</a:t>
            </a:r>
          </a:p>
          <a:p>
            <a:r>
              <a:rPr lang="en-GB" dirty="0" smtClean="0"/>
              <a:t>Foreground searches</a:t>
            </a:r>
          </a:p>
          <a:p>
            <a:r>
              <a:rPr lang="en-GB" dirty="0" smtClean="0"/>
              <a:t>Share ‘snippets’</a:t>
            </a:r>
          </a:p>
          <a:p>
            <a:r>
              <a:rPr lang="en-GB" dirty="0" err="1" smtClean="0"/>
              <a:t>Etherpad</a:t>
            </a:r>
            <a:r>
              <a:rPr lang="en-GB" dirty="0" smtClean="0"/>
              <a:t> – output assessed</a:t>
            </a:r>
            <a:endParaRPr lang="en-GB" dirty="0" smtClean="0"/>
          </a:p>
          <a:p>
            <a:r>
              <a:rPr lang="en-GB" dirty="0" smtClean="0"/>
              <a:t>Tracks </a:t>
            </a:r>
            <a:r>
              <a:rPr lang="en-GB" dirty="0" err="1" smtClean="0"/>
              <a:t>pageviews</a:t>
            </a:r>
            <a:r>
              <a:rPr lang="en-GB" dirty="0" smtClean="0"/>
              <a:t> &amp; copy (/</a:t>
            </a:r>
            <a:r>
              <a:rPr lang="en-GB" dirty="0" err="1" smtClean="0"/>
              <a:t>ctrl+c</a:t>
            </a:r>
            <a:r>
              <a:rPr lang="en-GB" dirty="0" smtClean="0"/>
              <a:t>)</a:t>
            </a:r>
          </a:p>
          <a:p>
            <a:r>
              <a:rPr lang="en-GB" dirty="0" smtClean="0"/>
              <a:t>Study ‘flow’ website integration – surveys; tasks; assessment</a:t>
            </a:r>
            <a:endParaRPr lang="en-GB" dirty="0"/>
          </a:p>
        </p:txBody>
      </p:sp>
      <p:pic>
        <p:nvPicPr>
          <p:cNvPr id="5" name="Picture 2" descr="Hom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923" b="17973"/>
          <a:stretch/>
        </p:blipFill>
        <p:spPr bwMode="auto">
          <a:xfrm>
            <a:off x="1331641" y="5815042"/>
            <a:ext cx="3240360" cy="728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upload.wikimedia.org/wikipedia/en/c/ce/Rutgers,_The_State_University_of_New_Jersey_log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427" y="5437358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https://addons.cdn.mozilla.net/user-media/previews/full/111/111207.png?modified=137717442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0061" y="0"/>
            <a:ext cx="3113939" cy="6841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9629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27071</TotalTime>
  <Words>451</Words>
  <Application>Microsoft Office PowerPoint</Application>
  <PresentationFormat>On-screen Show (4:3)</PresentationFormat>
  <Paragraphs>38</Paragraphs>
  <Slides>4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Collaborative Information Seeking Tasks as Complex Performance Assessment</vt:lpstr>
      <vt:lpstr>Targets:</vt:lpstr>
      <vt:lpstr>Tasks</vt:lpstr>
      <vt:lpstr>Coagmento Tool</vt:lpstr>
    </vt:vector>
  </TitlesOfParts>
  <Company>The Open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Simon.Knight</dc:creator>
  <cp:lastModifiedBy>Simon.Knight</cp:lastModifiedBy>
  <cp:revision>73</cp:revision>
  <dcterms:created xsi:type="dcterms:W3CDTF">2015-03-05T20:00:19Z</dcterms:created>
  <dcterms:modified xsi:type="dcterms:W3CDTF">2015-05-08T21:21:47Z</dcterms:modified>
</cp:coreProperties>
</file>