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20"/>
  </p:notesMasterIdLst>
  <p:handoutMasterIdLst>
    <p:handoutMasterId r:id="rId21"/>
  </p:handoutMasterIdLst>
  <p:sldIdLst>
    <p:sldId id="257" r:id="rId2"/>
    <p:sldId id="258" r:id="rId3"/>
    <p:sldId id="272" r:id="rId4"/>
    <p:sldId id="259" r:id="rId5"/>
    <p:sldId id="273" r:id="rId6"/>
    <p:sldId id="271" r:id="rId7"/>
    <p:sldId id="261" r:id="rId8"/>
    <p:sldId id="260" r:id="rId9"/>
    <p:sldId id="263" r:id="rId10"/>
    <p:sldId id="274" r:id="rId11"/>
    <p:sldId id="262" r:id="rId12"/>
    <p:sldId id="270" r:id="rId13"/>
    <p:sldId id="264" r:id="rId14"/>
    <p:sldId id="265" r:id="rId15"/>
    <p:sldId id="269" r:id="rId16"/>
    <p:sldId id="266" r:id="rId17"/>
    <p:sldId id="267" r:id="rId18"/>
    <p:sldId id="268" r:id="rId1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-2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DFE280B-531B-4170-9E85-749B3FAF6831}" type="datetimeFigureOut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669EFE0-B987-404E-8A6C-30AA53973A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1A8F447-235F-428A-8209-407BAC43C1F0}" type="datetimeFigureOut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95CEA68-0F55-4C05-8AB8-03979E45CF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C174BF8-4484-4AB1-BBA6-DC975249F263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436BDBC-70FF-4EA6-9F04-16EE94AD0385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5854ACC-275C-49C2-A7E8-6142F92B876D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Just mention busy schedule argument</a:t>
            </a:r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C665BBB-B258-46D6-96D5-8A5E04DC9DEF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Note that this is an online schedule</a:t>
            </a:r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9A42F6B-36C1-482E-88C0-837AA3F0980B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44045DD-B587-4A65-A9CF-69C87FA573B4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Tell that QPTAS comes from the number of distinct jobs types</a:t>
            </a:r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4DBF431-E2D4-4CC3-981B-B4B9CE2A3839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Evaluation is TODO, not open</a:t>
            </a:r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9F51C6-63C6-4166-8E16-7C064F76CA59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Challenge the audience for an easier and more realistic model</a:t>
            </a:r>
          </a:p>
        </p:txBody>
      </p:sp>
      <p:sp>
        <p:nvSpPr>
          <p:cNvPr id="583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2B9772-2841-4D27-8942-E21BB3C5AE85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04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741102-5FA7-4C7D-AA5F-A9310C167CF1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1FD2A0C-8BC4-476D-BA22-2FB49E9407EC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E05FBE-FAA2-4250-99DC-98B7EC9BA518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D8D184F-99ED-473A-96E6-9F0C35356401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CF90B9-006F-436F-9720-E125A7E4E1B9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981F9AB-4E52-4C59-A590-E66E702B8B93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8DD65FC-7D0B-42A8-AD68-2B500C021828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Thus flow time is hopeless? No, we show 2 approaches to work it around</a:t>
            </a: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EAD44E-4744-491C-BB98-1A50B9DC55C2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A9065AE-767E-4B19-A6E3-96583E75EB19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5525" y="5060950"/>
            <a:ext cx="5108575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itle 1"/>
          <p:cNvSpPr>
            <a:spLocks noGrp="1"/>
          </p:cNvSpPr>
          <p:nvPr>
            <p:ph type="ctrTitle"/>
          </p:nvPr>
        </p:nvSpPr>
        <p:spPr>
          <a:xfrm>
            <a:off x="470020" y="261468"/>
            <a:ext cx="8204080" cy="457200"/>
          </a:xfrm>
          <a:prstGeom prst="rect">
            <a:avLst/>
          </a:prstGeom>
        </p:spPr>
        <p:txBody>
          <a:bodyPr tIns="91440" bIns="91440" anchor="ctr">
            <a:noAutofit/>
          </a:bodyPr>
          <a:lstStyle>
            <a:lvl1pPr algn="l">
              <a:defRPr sz="3200" spc="0">
                <a:solidFill>
                  <a:srgbClr val="7B0099"/>
                </a:solidFill>
                <a:latin typeface="+mj-lt"/>
                <a:ea typeface="Verdana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/>
          </p:nvPr>
        </p:nvSpPr>
        <p:spPr>
          <a:xfrm>
            <a:off x="470020" y="729613"/>
            <a:ext cx="8204080" cy="457200"/>
          </a:xfrm>
          <a:prstGeom prst="rect">
            <a:avLst/>
          </a:prstGeom>
        </p:spPr>
        <p:txBody>
          <a:bodyPr tIns="91440" bIns="91440" rtlCol="0" anchor="ctr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en-US" sz="3200" b="0" kern="1200" spc="0" dirty="0" smtClean="0">
                <a:solidFill>
                  <a:schemeClr val="tx1"/>
                </a:solidFill>
                <a:latin typeface="+mj-lt"/>
                <a:ea typeface="Verdana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6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470020" y="1186813"/>
            <a:ext cx="8204080" cy="457200"/>
          </a:xfrm>
          <a:prstGeom prst="rect">
            <a:avLst/>
          </a:prstGeom>
        </p:spPr>
        <p:txBody>
          <a:bodyPr tIns="91440" bIns="91440" rtlCol="0" anchor="ctr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 typeface="Arial" pitchFamily="34" charset="0"/>
              <a:buNone/>
              <a:defRPr lang="en-US" sz="3200" b="0" kern="1200" spc="0" smtClean="0">
                <a:solidFill>
                  <a:schemeClr val="tx1"/>
                </a:solidFill>
                <a:latin typeface="+mj-lt"/>
                <a:ea typeface="Verdana" pitchFamily="34" charset="0"/>
                <a:cs typeface="Arial" pitchFamily="34" charset="0"/>
              </a:defRPr>
            </a:lvl1pPr>
            <a:lvl2pPr marL="0" indent="0" algn="l" defTabSz="914400" rtl="0" eaLnBrk="1" latinLnBrk="0" hangingPunct="1">
              <a:spcBef>
                <a:spcPct val="0"/>
              </a:spcBef>
              <a:buFont typeface="Arial" pitchFamily="34" charset="0"/>
              <a:buNone/>
              <a:defRPr lang="en-US" sz="3200" kern="1200" smtClean="0">
                <a:solidFill>
                  <a:schemeClr val="tx1"/>
                </a:solidFill>
                <a:latin typeface="+mn-lt"/>
                <a:ea typeface="+mj-ea"/>
                <a:cs typeface="Arial" pitchFamily="34" charset="0"/>
              </a:defRPr>
            </a:lvl2pPr>
            <a:lvl3pPr marL="0" indent="0" algn="l" defTabSz="914400" rtl="0" eaLnBrk="1" latinLnBrk="0" hangingPunct="1">
              <a:spcBef>
                <a:spcPct val="0"/>
              </a:spcBef>
              <a:buFont typeface="Arial" pitchFamily="34" charset="0"/>
              <a:buNone/>
              <a:defRPr lang="en-US" sz="3200" kern="1200" smtClean="0">
                <a:solidFill>
                  <a:schemeClr val="tx1"/>
                </a:solidFill>
                <a:latin typeface="+mn-lt"/>
                <a:ea typeface="+mj-ea"/>
                <a:cs typeface="Arial" pitchFamily="34" charset="0"/>
              </a:defRPr>
            </a:lvl3pPr>
            <a:lvl4pPr marL="0" indent="0" algn="l" defTabSz="914400" rtl="0" eaLnBrk="1" latinLnBrk="0" hangingPunct="1">
              <a:spcBef>
                <a:spcPct val="0"/>
              </a:spcBef>
              <a:buFont typeface="Arial" pitchFamily="34" charset="0"/>
              <a:buNone/>
              <a:defRPr lang="en-US" sz="3200" kern="1200" smtClean="0">
                <a:solidFill>
                  <a:schemeClr val="tx1"/>
                </a:solidFill>
                <a:latin typeface="+mn-lt"/>
                <a:ea typeface="+mj-ea"/>
                <a:cs typeface="Arial" pitchFamily="34" charset="0"/>
              </a:defRPr>
            </a:lvl4pPr>
            <a:lvl5pPr marL="0" indent="0" algn="l" defTabSz="914400" rtl="0" eaLnBrk="1" latinLnBrk="0" hangingPunct="1">
              <a:spcBef>
                <a:spcPct val="0"/>
              </a:spcBef>
              <a:buFont typeface="Arial" pitchFamily="34" charset="0"/>
              <a:buNone/>
              <a:defRPr lang="en-US" sz="3200" kern="1200" dirty="0" smtClean="0">
                <a:solidFill>
                  <a:schemeClr val="tx1"/>
                </a:solidFill>
                <a:latin typeface="+mn-lt"/>
                <a:ea typeface="+mj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/>
          <p:nvPr/>
        </p:nvSpPr>
        <p:spPr>
          <a:xfrm>
            <a:off x="2571750" y="1981200"/>
            <a:ext cx="4000500" cy="230187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7" name="Picture 11" descr="Yahoo-online-t-original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918890" y="3770929"/>
            <a:ext cx="1432864" cy="27189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0543" y="2051659"/>
            <a:ext cx="3492676" cy="4286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B0099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4" name="Text Placeholder 133"/>
          <p:cNvSpPr>
            <a:spLocks noGrp="1"/>
          </p:cNvSpPr>
          <p:nvPr>
            <p:ph type="body" sz="quarter" idx="10"/>
          </p:nvPr>
        </p:nvSpPr>
        <p:spPr>
          <a:xfrm>
            <a:off x="2689728" y="2479334"/>
            <a:ext cx="3469360" cy="284163"/>
          </a:xfrm>
          <a:prstGeom prst="rect">
            <a:avLst/>
          </a:prstGeom>
        </p:spPr>
        <p:txBody>
          <a:bodyPr>
            <a:noAutofit/>
          </a:bodyPr>
          <a:lstStyle>
            <a:lvl1pPr marL="1588" indent="-1588">
              <a:buFontTx/>
              <a:buNone/>
              <a:defRPr sz="1400" b="1">
                <a:solidFill>
                  <a:srgbClr val="7B0099"/>
                </a:solidFill>
                <a:latin typeface="Arial" pitchFamily="34" charset="0"/>
              </a:defRPr>
            </a:lvl1pPr>
            <a:lvl2pPr>
              <a:defRPr sz="1800" b="1">
                <a:solidFill>
                  <a:srgbClr val="7B0099"/>
                </a:solidFill>
              </a:defRPr>
            </a:lvl2pPr>
            <a:lvl3pPr>
              <a:defRPr sz="1800" b="1">
                <a:solidFill>
                  <a:srgbClr val="7B0099"/>
                </a:solidFill>
              </a:defRPr>
            </a:lvl3pPr>
            <a:lvl4pPr>
              <a:defRPr sz="1800" b="1">
                <a:solidFill>
                  <a:srgbClr val="7B0099"/>
                </a:solidFill>
              </a:defRPr>
            </a:lvl4pPr>
            <a:lvl5pPr>
              <a:defRPr sz="1800" b="1">
                <a:solidFill>
                  <a:srgbClr val="7B009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2" name="Text Placeholder 141"/>
          <p:cNvSpPr>
            <a:spLocks noGrp="1"/>
          </p:cNvSpPr>
          <p:nvPr>
            <p:ph type="body" sz="quarter" idx="11"/>
          </p:nvPr>
        </p:nvSpPr>
        <p:spPr>
          <a:xfrm>
            <a:off x="2689728" y="2768897"/>
            <a:ext cx="3471888" cy="293003"/>
          </a:xfrm>
          <a:prstGeom prst="rect">
            <a:avLst/>
          </a:prstGeom>
        </p:spPr>
        <p:txBody>
          <a:bodyPr>
            <a:noAutofit/>
          </a:bodyPr>
          <a:lstStyle>
            <a:lvl1pPr marL="1588" indent="-1588">
              <a:buFontTx/>
              <a:buNone/>
              <a:defRPr sz="1200">
                <a:solidFill>
                  <a:srgbClr val="7B0099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5" name="Text Placeholder 144"/>
          <p:cNvSpPr>
            <a:spLocks noGrp="1"/>
          </p:cNvSpPr>
          <p:nvPr>
            <p:ph type="body" sz="quarter" idx="12"/>
          </p:nvPr>
        </p:nvSpPr>
        <p:spPr>
          <a:xfrm>
            <a:off x="2701946" y="3146090"/>
            <a:ext cx="3464603" cy="9848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 baseline="0">
                <a:solidFill>
                  <a:schemeClr val="tx1"/>
                </a:solidFill>
                <a:latin typeface="Arial" pitchFamily="34" charset="0"/>
              </a:defRPr>
            </a:lvl1pPr>
            <a:lvl2pPr marL="0" indent="0"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/>
          </p:nvPr>
        </p:nvSpPr>
        <p:spPr>
          <a:xfrm>
            <a:off x="470020" y="261468"/>
            <a:ext cx="8204080" cy="457200"/>
          </a:xfrm>
          <a:prstGeom prst="rect">
            <a:avLst/>
          </a:prstGeom>
        </p:spPr>
        <p:txBody>
          <a:bodyPr tIns="91440" bIns="91440" anchor="ctr">
            <a:noAutofit/>
          </a:bodyPr>
          <a:lstStyle>
            <a:lvl1pPr algn="l">
              <a:defRPr sz="3200" spc="0">
                <a:solidFill>
                  <a:srgbClr val="7B0099"/>
                </a:solidFill>
                <a:latin typeface="+mj-lt"/>
                <a:ea typeface="Verdana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/>
          </p:nvPr>
        </p:nvSpPr>
        <p:spPr>
          <a:xfrm>
            <a:off x="470020" y="729613"/>
            <a:ext cx="8204080" cy="457200"/>
          </a:xfrm>
          <a:prstGeom prst="rect">
            <a:avLst/>
          </a:prstGeom>
        </p:spPr>
        <p:txBody>
          <a:bodyPr tIns="91440" bIns="91440" rtlCol="0" anchor="ctr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en-US" sz="3200" b="0" kern="1200" spc="0" dirty="0" smtClean="0">
                <a:solidFill>
                  <a:schemeClr val="tx1"/>
                </a:solidFill>
                <a:latin typeface="+mj-lt"/>
                <a:ea typeface="Verdana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6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470020" y="1186813"/>
            <a:ext cx="8204080" cy="457200"/>
          </a:xfrm>
          <a:prstGeom prst="rect">
            <a:avLst/>
          </a:prstGeom>
        </p:spPr>
        <p:txBody>
          <a:bodyPr tIns="91440" bIns="91440" rtlCol="0" anchor="ctr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 typeface="Arial" pitchFamily="34" charset="0"/>
              <a:buNone/>
              <a:defRPr lang="en-US" sz="3200" b="0" kern="1200" spc="0" smtClean="0">
                <a:solidFill>
                  <a:schemeClr val="tx1"/>
                </a:solidFill>
                <a:latin typeface="+mj-lt"/>
                <a:ea typeface="Verdana" pitchFamily="34" charset="0"/>
                <a:cs typeface="Arial" pitchFamily="34" charset="0"/>
              </a:defRPr>
            </a:lvl1pPr>
            <a:lvl2pPr marL="0" indent="0" algn="l" defTabSz="914400" rtl="0" eaLnBrk="1" latinLnBrk="0" hangingPunct="1">
              <a:spcBef>
                <a:spcPct val="0"/>
              </a:spcBef>
              <a:buFont typeface="Arial" pitchFamily="34" charset="0"/>
              <a:buNone/>
              <a:defRPr lang="en-US" sz="3200" kern="1200" smtClean="0">
                <a:solidFill>
                  <a:schemeClr val="tx1"/>
                </a:solidFill>
                <a:latin typeface="+mn-lt"/>
                <a:ea typeface="+mj-ea"/>
                <a:cs typeface="Arial" pitchFamily="34" charset="0"/>
              </a:defRPr>
            </a:lvl2pPr>
            <a:lvl3pPr marL="0" indent="0" algn="l" defTabSz="914400" rtl="0" eaLnBrk="1" latinLnBrk="0" hangingPunct="1">
              <a:spcBef>
                <a:spcPct val="0"/>
              </a:spcBef>
              <a:buFont typeface="Arial" pitchFamily="34" charset="0"/>
              <a:buNone/>
              <a:defRPr lang="en-US" sz="3200" kern="1200" smtClean="0">
                <a:solidFill>
                  <a:schemeClr val="tx1"/>
                </a:solidFill>
                <a:latin typeface="+mn-lt"/>
                <a:ea typeface="+mj-ea"/>
                <a:cs typeface="Arial" pitchFamily="34" charset="0"/>
              </a:defRPr>
            </a:lvl3pPr>
            <a:lvl4pPr marL="0" indent="0" algn="l" defTabSz="914400" rtl="0" eaLnBrk="1" latinLnBrk="0" hangingPunct="1">
              <a:spcBef>
                <a:spcPct val="0"/>
              </a:spcBef>
              <a:buFont typeface="Arial" pitchFamily="34" charset="0"/>
              <a:buNone/>
              <a:defRPr lang="en-US" sz="3200" kern="1200" smtClean="0">
                <a:solidFill>
                  <a:schemeClr val="tx1"/>
                </a:solidFill>
                <a:latin typeface="+mn-lt"/>
                <a:ea typeface="+mj-ea"/>
                <a:cs typeface="Arial" pitchFamily="34" charset="0"/>
              </a:defRPr>
            </a:lvl4pPr>
            <a:lvl5pPr marL="0" indent="0" algn="l" defTabSz="914400" rtl="0" eaLnBrk="1" latinLnBrk="0" hangingPunct="1">
              <a:spcBef>
                <a:spcPct val="0"/>
              </a:spcBef>
              <a:buFont typeface="Arial" pitchFamily="34" charset="0"/>
              <a:buNone/>
              <a:defRPr lang="en-US" sz="3200" kern="1200" dirty="0" smtClean="0">
                <a:solidFill>
                  <a:schemeClr val="tx1"/>
                </a:solidFill>
                <a:latin typeface="+mn-lt"/>
                <a:ea typeface="+mj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8"/>
          </p:nvPr>
        </p:nvSpPr>
        <p:spPr>
          <a:xfrm>
            <a:off x="478565" y="1004888"/>
            <a:ext cx="8284435" cy="49514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8D63B-1AEF-45D8-8784-3D4F66770E35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5" name="Footer Placeholder 25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0AD2C-6ADD-458A-A606-831D8E80F9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>
              <a:solidFill>
                <a:schemeClr val="tx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5525" y="5060950"/>
            <a:ext cx="5108575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70020" y="261468"/>
            <a:ext cx="8204080" cy="457200"/>
          </a:xfrm>
          <a:prstGeom prst="rect">
            <a:avLst/>
          </a:prstGeom>
        </p:spPr>
        <p:txBody>
          <a:bodyPr tIns="91440" bIns="91440" anchor="ctr">
            <a:noAutofit/>
          </a:bodyPr>
          <a:lstStyle>
            <a:lvl1pPr algn="l">
              <a:defRPr sz="3200" b="0" spc="0">
                <a:solidFill>
                  <a:schemeClr val="tx1"/>
                </a:solidFill>
                <a:latin typeface="+mj-lt"/>
                <a:ea typeface="Verdana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Subtitle 2"/>
          <p:cNvSpPr>
            <a:spLocks noGrp="1"/>
          </p:cNvSpPr>
          <p:nvPr>
            <p:ph type="subTitle" idx="1"/>
          </p:nvPr>
        </p:nvSpPr>
        <p:spPr>
          <a:xfrm>
            <a:off x="470020" y="729613"/>
            <a:ext cx="8204080" cy="457200"/>
          </a:xfrm>
          <a:prstGeom prst="rect">
            <a:avLst/>
          </a:prstGeom>
        </p:spPr>
        <p:txBody>
          <a:bodyPr tIns="91440" bIns="91440" rtlCol="0" anchor="ctr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en-US" sz="3200" b="1" kern="1200" spc="0" dirty="0" smtClean="0">
                <a:solidFill>
                  <a:schemeClr val="tx1"/>
                </a:solidFill>
                <a:latin typeface="+mj-lt"/>
                <a:ea typeface="Verdana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Ar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8566" y="1004888"/>
            <a:ext cx="4093436" cy="472840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latin typeface="+mn-lt"/>
              </a:defRPr>
            </a:lvl1pPr>
            <a:lvl2pPr>
              <a:defRPr sz="14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100">
                <a:latin typeface="+mn-lt"/>
              </a:defRPr>
            </a:lvl4pPr>
            <a:lvl5pPr>
              <a:defRPr sz="9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2" y="1004888"/>
            <a:ext cx="4197168" cy="472840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latin typeface="+mn-lt"/>
              </a:defRPr>
            </a:lvl1pPr>
            <a:lvl2pPr>
              <a:defRPr sz="14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100">
                <a:latin typeface="+mn-lt"/>
              </a:defRPr>
            </a:lvl4pPr>
            <a:lvl5pPr>
              <a:defRPr sz="9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D9F3E-203C-44AA-928E-D7D346429F76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6" name="Footer Placeholder 2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19DD5-5946-4AFC-BE4A-1D6B4D2A19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163FD-1CA9-4281-ACC8-8ABC171C8700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4" name="Footer Placeholder 2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6CAD7-FBA5-457F-A271-81C5E347A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AA9B3-4A81-46D6-B93E-4196359DB8A8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3" name="Footer Placeholder 2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34BB5-20B5-4E65-AC81-2BB45E2545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565" y="254000"/>
            <a:ext cx="3026138" cy="1181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54000"/>
            <a:ext cx="5111750" cy="57023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tabLst>
                <a:tab pos="396875" algn="l"/>
              </a:tabLst>
              <a:defRPr sz="1600" b="0"/>
            </a:lvl1pPr>
            <a:lvl2pPr>
              <a:defRPr sz="1400" b="0"/>
            </a:lvl2pPr>
            <a:lvl3pPr>
              <a:defRPr sz="1200" b="0"/>
            </a:lvl3pPr>
            <a:lvl4pPr>
              <a:defRPr sz="1100" b="0"/>
            </a:lvl4pPr>
            <a:lvl5pPr>
              <a:defRPr sz="900" b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8565" y="1721225"/>
            <a:ext cx="3026137" cy="42350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655D5-A265-451D-A2B1-03BF75C2947F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6" name="Footer Placeholder 2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E54A2-84B7-459D-B87B-88AD5BD749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4898" y="4800600"/>
            <a:ext cx="5810188" cy="566738"/>
          </a:xfrm>
        </p:spPr>
        <p:txBody>
          <a:bodyPr anchor="b">
            <a:normAutofit/>
          </a:bodyPr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64898" y="612775"/>
            <a:ext cx="5810188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64898" y="5367338"/>
            <a:ext cx="5810188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4096F-F7A2-4231-8330-FED28DDBD61D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6" name="Footer Placeholder 2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CF3BF-0DA8-4D97-97F6-1A9656ACA7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477838" y="346075"/>
            <a:ext cx="8405812" cy="6172200"/>
            <a:chOff x="311630" y="345560"/>
            <a:chExt cx="8571436" cy="6172216"/>
          </a:xfrm>
        </p:grpSpPr>
        <p:pic>
          <p:nvPicPr>
            <p:cNvPr id="4" name="Picture 6" descr="Quotations2.gif"/>
            <p:cNvPicPr>
              <a:picLocks noChangeAspect="1"/>
            </p:cNvPicPr>
            <p:nvPr userDrawn="1"/>
          </p:nvPicPr>
          <p:blipFill>
            <a:blip r:embed="rId2">
              <a:lum contrast="-10000"/>
              <a:grayscl/>
            </a:blip>
            <a:srcRect/>
            <a:stretch>
              <a:fillRect/>
            </a:stretch>
          </p:blipFill>
          <p:spPr bwMode="auto">
            <a:xfrm rot="10800000">
              <a:off x="5663616" y="3774576"/>
              <a:ext cx="3219450" cy="2743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7" descr="Quotations2.gif"/>
            <p:cNvPicPr>
              <a:picLocks noChangeAspect="1"/>
            </p:cNvPicPr>
            <p:nvPr userDrawn="1"/>
          </p:nvPicPr>
          <p:blipFill>
            <a:blip r:embed="rId2">
              <a:lum contrast="-10000"/>
              <a:grayscl/>
            </a:blip>
            <a:srcRect/>
            <a:stretch>
              <a:fillRect/>
            </a:stretch>
          </p:blipFill>
          <p:spPr bwMode="auto">
            <a:xfrm rot="10800000" flipH="1">
              <a:off x="311630" y="345560"/>
              <a:ext cx="3219450" cy="2743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3" name="Text Placeholder 122"/>
          <p:cNvSpPr>
            <a:spLocks noGrp="1"/>
          </p:cNvSpPr>
          <p:nvPr>
            <p:ph type="body" sz="quarter" idx="11"/>
          </p:nvPr>
        </p:nvSpPr>
        <p:spPr>
          <a:xfrm>
            <a:off x="675641" y="523875"/>
            <a:ext cx="8089900" cy="52045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tx1"/>
                </a:solidFill>
              </a:defRPr>
            </a:lvl1pPr>
            <a:lvl2pPr algn="r">
              <a:buClr>
                <a:srgbClr val="585858"/>
              </a:buClr>
              <a:buFont typeface="Calibri" pitchFamily="34" charset="0"/>
              <a:buChar char="―"/>
              <a:defRPr sz="2400" b="0">
                <a:solidFill>
                  <a:schemeClr val="tx1"/>
                </a:solidFill>
              </a:defRPr>
            </a:lvl2pPr>
            <a:lvl3pPr>
              <a:buFontTx/>
              <a:buNone/>
              <a:defRPr sz="3200" b="1">
                <a:solidFill>
                  <a:schemeClr val="bg1"/>
                </a:solidFill>
              </a:defRPr>
            </a:lvl3pPr>
            <a:lvl4pPr>
              <a:buFontTx/>
              <a:buNone/>
              <a:defRPr sz="3200" b="1">
                <a:solidFill>
                  <a:schemeClr val="bg1"/>
                </a:solidFill>
              </a:defRPr>
            </a:lvl4pPr>
            <a:lvl5pPr>
              <a:buFontTx/>
              <a:buNone/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1F27E0B-9120-4E77-9E05-6383F289B65A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903E246-763E-416C-97A1-9B354E880B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9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77838" y="0"/>
            <a:ext cx="8208962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18288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5387975" y="6356350"/>
            <a:ext cx="1628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33FFB9-1FB6-42DB-8827-E6471827724C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3"/>
          </p:nvPr>
        </p:nvSpPr>
        <p:spPr>
          <a:xfrm>
            <a:off x="477838" y="6356350"/>
            <a:ext cx="29162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4"/>
          </p:nvPr>
        </p:nvSpPr>
        <p:spPr>
          <a:xfrm>
            <a:off x="4572000" y="6356350"/>
            <a:ext cx="495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647AB37-1BE6-4274-8D39-5CCA385CA7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0" name="Text Placeholder 27"/>
          <p:cNvSpPr>
            <a:spLocks noGrp="1"/>
          </p:cNvSpPr>
          <p:nvPr>
            <p:ph type="body" idx="1"/>
          </p:nvPr>
        </p:nvSpPr>
        <p:spPr bwMode="auto">
          <a:xfrm>
            <a:off x="477838" y="1004888"/>
            <a:ext cx="8208962" cy="493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9" name="Picture 8" descr="Yahoo-online-t-original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444261" y="6410951"/>
            <a:ext cx="1289186" cy="24463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2" r:id="rId2"/>
    <p:sldLayoutId id="2147483674" r:id="rId3"/>
    <p:sldLayoutId id="2147483671" r:id="rId4"/>
    <p:sldLayoutId id="2147483670" r:id="rId5"/>
    <p:sldLayoutId id="2147483669" r:id="rId6"/>
    <p:sldLayoutId id="2147483668" r:id="rId7"/>
    <p:sldLayoutId id="2147483667" r:id="rId8"/>
    <p:sldLayoutId id="2147483675" r:id="rId9"/>
    <p:sldLayoutId id="2147483676" r:id="rId10"/>
    <p:sldLayoutId id="2147483677" r:id="rId11"/>
  </p:sldLayoutIdLst>
  <p:hf hdr="0" ftr="0"/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rgbClr val="7B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rgbClr val="7B0099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rgbClr val="7B0099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rgbClr val="7B0099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rgbClr val="7B0099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7030A0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7030A0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7030A0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7030A0"/>
          </a:solidFill>
          <a:latin typeface="Calibri" pitchFamily="34" charset="0"/>
        </a:defRPr>
      </a:lvl9pPr>
    </p:titleStyle>
    <p:bodyStyle>
      <a:lvl1pPr marL="233363" indent="-233363" algn="l" rtl="0" fontAlgn="base">
        <a:spcBef>
          <a:spcPts val="600"/>
        </a:spcBef>
        <a:spcAft>
          <a:spcPts val="60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3838" algn="l" rtl="0" fontAlgn="base">
        <a:spcBef>
          <a:spcPts val="600"/>
        </a:spcBef>
        <a:spcAft>
          <a:spcPts val="600"/>
        </a:spcAft>
        <a:buSzPct val="80000"/>
        <a:buFont typeface="Calibri" pitchFamily="34" charset="0"/>
        <a:buChar char="›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0563" indent="-233363" algn="l" rtl="0" fontAlgn="base">
        <a:spcBef>
          <a:spcPts val="600"/>
        </a:spcBef>
        <a:spcAft>
          <a:spcPts val="600"/>
        </a:spcAft>
        <a:buFont typeface="Arial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3838" algn="l" rtl="0" fontAlgn="base">
        <a:spcBef>
          <a:spcPts val="600"/>
        </a:spcBef>
        <a:spcAft>
          <a:spcPts val="600"/>
        </a:spcAft>
        <a:buFont typeface="Calibri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7763" indent="-233363" algn="l" rtl="0" fontAlgn="base">
        <a:spcBef>
          <a:spcPts val="600"/>
        </a:spcBef>
        <a:spcAft>
          <a:spcPts val="600"/>
        </a:spcAft>
        <a:buFont typeface="Wingdings" pitchFamily="2" charset="2"/>
        <a:buChar char="§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6"/>
          <p:cNvSpPr>
            <a:spLocks noGrp="1"/>
          </p:cNvSpPr>
          <p:nvPr>
            <p:ph type="ctrTitle"/>
          </p:nvPr>
        </p:nvSpPr>
        <p:spPr>
          <a:xfrm>
            <a:off x="0" y="261938"/>
            <a:ext cx="9144000" cy="1022350"/>
          </a:xfrm>
        </p:spPr>
        <p:txBody>
          <a:bodyPr/>
          <a:lstStyle/>
          <a:p>
            <a:pPr algn="ctr"/>
            <a:r>
              <a:rPr lang="en-US" smtClean="0">
                <a:cs typeface="Arial" charset="0"/>
              </a:rPr>
              <a:t>On Scheduling in Map-Reduce and</a:t>
            </a:r>
            <a:br>
              <a:rPr lang="en-US" smtClean="0">
                <a:cs typeface="Arial" charset="0"/>
              </a:rPr>
            </a:br>
            <a:r>
              <a:rPr lang="en-US" smtClean="0">
                <a:cs typeface="Arial" charset="0"/>
              </a:rPr>
              <a:t> Flow-Shops</a:t>
            </a:r>
          </a:p>
        </p:txBody>
      </p:sp>
      <p:sp>
        <p:nvSpPr>
          <p:cNvPr id="14338" name="Subtitle 7"/>
          <p:cNvSpPr>
            <a:spLocks noGrp="1"/>
          </p:cNvSpPr>
          <p:nvPr>
            <p:ph type="subTitle" idx="1"/>
          </p:nvPr>
        </p:nvSpPr>
        <p:spPr>
          <a:xfrm>
            <a:off x="469900" y="1652588"/>
            <a:ext cx="8204200" cy="1050925"/>
          </a:xfrm>
        </p:spPr>
        <p:txBody>
          <a:bodyPr/>
          <a:lstStyle/>
          <a:p>
            <a:pPr algn="ctr">
              <a:defRPr/>
            </a:pPr>
            <a:r>
              <a:rPr err="1">
                <a:cs typeface="Arial" charset="0"/>
              </a:rPr>
              <a:t>Tamás</a:t>
            </a:r>
            <a:r>
              <a:rPr>
                <a:cs typeface="Arial" charset="0"/>
              </a:rPr>
              <a:t> </a:t>
            </a:r>
            <a:r>
              <a:rPr err="1">
                <a:cs typeface="Arial" charset="0"/>
              </a:rPr>
              <a:t>Sarlós</a:t>
            </a:r>
            <a:endParaRPr>
              <a:cs typeface="Arial" charset="0"/>
            </a:endParaRPr>
          </a:p>
          <a:p>
            <a:pPr algn="ctr">
              <a:defRPr/>
            </a:pPr>
            <a:r>
              <a:rPr>
                <a:cs typeface="Arial" charset="0"/>
              </a:rPr>
              <a:t>Yahoo! Research</a:t>
            </a:r>
            <a:endParaRPr>
              <a:cs typeface="Arial" charset="0"/>
            </a:endParaRPr>
          </a:p>
        </p:txBody>
      </p:sp>
      <p:sp>
        <p:nvSpPr>
          <p:cNvPr id="1433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00038" y="2444750"/>
            <a:ext cx="8575675" cy="2306638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dirty="0">
                <a:cs typeface="Arial" charset="0"/>
              </a:rPr>
              <a:t>Joint work with:</a:t>
            </a:r>
          </a:p>
          <a:p>
            <a:pPr algn="ctr">
              <a:buFontTx/>
              <a:buNone/>
              <a:defRPr/>
            </a:pPr>
            <a:r>
              <a:rPr b="1" dirty="0">
                <a:cs typeface="Arial" charset="0"/>
              </a:rPr>
              <a:t>Ben Moseley</a:t>
            </a:r>
            <a:r>
              <a:rPr dirty="0">
                <a:cs typeface="Arial" charset="0"/>
              </a:rPr>
              <a:t>, </a:t>
            </a:r>
            <a:r>
              <a:rPr dirty="0" err="1">
                <a:cs typeface="Arial" charset="0"/>
              </a:rPr>
              <a:t>Anirban</a:t>
            </a:r>
            <a:r>
              <a:rPr dirty="0">
                <a:cs typeface="Arial" charset="0"/>
              </a:rPr>
              <a:t> </a:t>
            </a:r>
            <a:r>
              <a:rPr dirty="0" err="1">
                <a:cs typeface="Arial" charset="0"/>
              </a:rPr>
              <a:t>Dasgupta</a:t>
            </a:r>
            <a:r>
              <a:rPr dirty="0">
                <a:cs typeface="Arial" charset="0"/>
              </a:rPr>
              <a:t>, Ravi Kumar</a:t>
            </a:r>
          </a:p>
        </p:txBody>
      </p:sp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4492625" y="54483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endParaRPr lang="en-US" sz="1600"/>
          </a:p>
        </p:txBody>
      </p:sp>
      <p:sp>
        <p:nvSpPr>
          <p:cNvPr id="15365" name="TextBox 5"/>
          <p:cNvSpPr txBox="1">
            <a:spLocks noChangeArrowheads="1"/>
          </p:cNvSpPr>
          <p:nvPr/>
        </p:nvSpPr>
        <p:spPr bwMode="auto">
          <a:xfrm>
            <a:off x="3978275" y="5268913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endParaRPr lang="en-US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Background - Flow Shops</a:t>
            </a:r>
          </a:p>
        </p:txBody>
      </p:sp>
      <p:sp>
        <p:nvSpPr>
          <p:cNvPr id="33794" name="Content Placeholder 7"/>
          <p:cNvSpPr>
            <a:spLocks noGrp="1"/>
          </p:cNvSpPr>
          <p:nvPr>
            <p:ph sz="quarter" idx="18"/>
          </p:nvPr>
        </p:nvSpPr>
        <p:spPr>
          <a:xfrm>
            <a:off x="477838" y="1004888"/>
            <a:ext cx="8285162" cy="4951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000" b="1" smtClean="0"/>
              <a:t>Flow shop = Map-Reduce with 1 map and 1 reduce task / job</a:t>
            </a:r>
          </a:p>
          <a:p>
            <a:pPr>
              <a:buFont typeface="Wingdings" pitchFamily="2" charset="2"/>
              <a:buNone/>
            </a:pPr>
            <a:r>
              <a:rPr lang="en-US" sz="2000" b="1" smtClean="0"/>
              <a:t>Our model = Generalized 2 stage flexible flow shop</a:t>
            </a:r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r>
              <a:rPr lang="en-US" sz="2000" b="1" smtClean="0"/>
              <a:t>Makespan in flow shops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Johnson’s algorithm for 1 map &amp; 1 reduce machine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PTAS by Schuurman &amp; Woeginger for multiple machines </a:t>
            </a:r>
            <a:br>
              <a:rPr lang="en-US" sz="2000" b="1" smtClean="0"/>
            </a:br>
            <a:r>
              <a:rPr lang="en-US" sz="2000" b="1" smtClean="0"/>
              <a:t>(flexible FS)</a:t>
            </a:r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r>
              <a:rPr lang="en-US" sz="2000" b="1" smtClean="0"/>
              <a:t>Prior results on total completion time in flow shops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Trivial 2 approximation for 1 map &amp; 1 reduce machine [GS ‘78]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None for multiple machines</a:t>
            </a:r>
          </a:p>
          <a:p>
            <a:pPr>
              <a:buFont typeface="Wingdings" pitchFamily="2" charset="2"/>
              <a:buNone/>
            </a:pPr>
            <a:r>
              <a:rPr lang="en-US" sz="2000" b="1" smtClean="0"/>
              <a:t>Flow time is still hard</a:t>
            </a:r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Arial" charset="0"/>
              <a:buChar char="•"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</p:txBody>
      </p:sp>
      <p:sp>
        <p:nvSpPr>
          <p:cNvPr id="33795" name="Date Placeholder 8"/>
          <p:cNvSpPr>
            <a:spLocks noGrp="1"/>
          </p:cNvSpPr>
          <p:nvPr>
            <p:ph type="dt" sz="quarter" idx="19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F3C572-B4E9-44F3-B873-BA32FDC04856}" type="datetime1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3/22/2011</a:t>
            </a:fld>
            <a:endParaRPr lang="en-US">
              <a:cs typeface="Arial" charset="0"/>
            </a:endParaRPr>
          </a:p>
        </p:txBody>
      </p:sp>
      <p:sp>
        <p:nvSpPr>
          <p:cNvPr id="33796" name="Slide Number Placeholder 9"/>
          <p:cNvSpPr>
            <a:spLocks noGrp="1"/>
          </p:cNvSpPr>
          <p:nvPr>
            <p:ph type="sldNum" sz="quarter" idx="2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D32498-BF2A-44F5-9B23-91D28ED3FC46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cs typeface="Arial" charset="0"/>
            </a:endParaRPr>
          </a:p>
        </p:txBody>
      </p:sp>
      <p:sp>
        <p:nvSpPr>
          <p:cNvPr id="33797" name="Text Box 7"/>
          <p:cNvSpPr txBox="1">
            <a:spLocks noChangeArrowheads="1"/>
          </p:cNvSpPr>
          <p:nvPr/>
        </p:nvSpPr>
        <p:spPr bwMode="auto">
          <a:xfrm>
            <a:off x="88900" y="4643438"/>
            <a:ext cx="1344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Results – Offline Identical Machines</a:t>
            </a:r>
          </a:p>
        </p:txBody>
      </p:sp>
      <p:sp>
        <p:nvSpPr>
          <p:cNvPr id="22533" name="Content Placeholder 7"/>
          <p:cNvSpPr>
            <a:spLocks noGrp="1"/>
          </p:cNvSpPr>
          <p:nvPr>
            <p:ph sz="quarter" idx="18"/>
          </p:nvPr>
        </p:nvSpPr>
        <p:spPr>
          <a:xfrm>
            <a:off x="477838" y="1004888"/>
            <a:ext cx="8285162" cy="4951412"/>
          </a:xfrm>
        </p:spPr>
        <p:txBody>
          <a:bodyPr/>
          <a:lstStyle/>
          <a:p>
            <a:pPr>
              <a:buFont typeface="Arial"/>
              <a:buChar char="•"/>
              <a:defRPr/>
            </a:pPr>
            <a:r>
              <a:rPr lang="en-US" sz="2000" b="1" dirty="0" smtClean="0"/>
              <a:t>All jobs arrive at time 0 </a:t>
            </a:r>
          </a:p>
          <a:p>
            <a:pPr>
              <a:buFont typeface="Arial"/>
              <a:buChar char="•"/>
              <a:defRPr/>
            </a:pPr>
            <a:r>
              <a:rPr lang="en-US" sz="2000" b="1" dirty="0" smtClean="0"/>
              <a:t>12 approx for total completion time</a:t>
            </a:r>
          </a:p>
          <a:p>
            <a:pPr>
              <a:buFont typeface="Arial"/>
              <a:buChar char="•"/>
              <a:defRPr/>
            </a:pPr>
            <a:endParaRPr lang="en-US" sz="2000" b="1" dirty="0" smtClean="0"/>
          </a:p>
          <a:p>
            <a:pPr marL="457200" indent="-457200">
              <a:buFont typeface="Wingdings" charset="2"/>
              <a:buAutoNum type="arabicPlain"/>
              <a:defRPr/>
            </a:pPr>
            <a:r>
              <a:rPr lang="en-US" sz="2000" b="1" dirty="0" smtClean="0"/>
              <a:t>Simulate shortest job first for map tasks on a single N</a:t>
            </a:r>
            <a:r>
              <a:rPr lang="en-US" sz="2000" b="1" baseline="-25000" dirty="0" smtClean="0"/>
              <a:t>M</a:t>
            </a:r>
            <a:r>
              <a:rPr lang="en-US" sz="2000" b="1" dirty="0" smtClean="0"/>
              <a:t> speed machine</a:t>
            </a:r>
          </a:p>
          <a:p>
            <a:pPr marL="457200" indent="-457200">
              <a:buFont typeface="Wingdings" charset="2"/>
              <a:buAutoNum type="arabicPlain"/>
              <a:defRPr/>
            </a:pPr>
            <a:r>
              <a:rPr lang="en-US" sz="2000" b="1" dirty="0" smtClean="0"/>
              <a:t>Simulate SJF for reduce task on a single N</a:t>
            </a:r>
            <a:r>
              <a:rPr lang="en-US" sz="2000" b="1" baseline="-25000" dirty="0" smtClean="0"/>
              <a:t>R</a:t>
            </a:r>
            <a:r>
              <a:rPr lang="en-US" sz="2000" b="1" dirty="0" smtClean="0"/>
              <a:t> speed machine</a:t>
            </a:r>
          </a:p>
          <a:p>
            <a:pPr marL="457200" indent="-457200">
              <a:buFont typeface="Wingdings" charset="2"/>
              <a:buAutoNum type="arabicPlain"/>
              <a:defRPr/>
            </a:pPr>
            <a:r>
              <a:rPr lang="en-US" sz="2000" b="1" dirty="0" smtClean="0"/>
              <a:t>Width of a job := max { map finish time, reduce finish time,               			       length of longest task }</a:t>
            </a:r>
          </a:p>
          <a:p>
            <a:pPr marL="457200" indent="-457200">
              <a:buFont typeface="Wingdings" charset="2"/>
              <a:buAutoNum type="arabicPlain"/>
              <a:defRPr/>
            </a:pPr>
            <a:r>
              <a:rPr lang="en-US" sz="2000" b="1" dirty="0" smtClean="0"/>
              <a:t>Run map tasks by width increasing</a:t>
            </a:r>
          </a:p>
          <a:p>
            <a:pPr marL="457200" indent="-457200">
              <a:buFont typeface="Wingdings" charset="2"/>
              <a:buAutoNum type="arabicPlain"/>
              <a:defRPr/>
            </a:pPr>
            <a:r>
              <a:rPr lang="en-US" sz="2000" b="1" dirty="0" smtClean="0"/>
              <a:t>For each job delay reduce tasks till time 2 * width</a:t>
            </a:r>
          </a:p>
          <a:p>
            <a:pPr marL="457200" indent="-457200">
              <a:buFont typeface="Wingdings" charset="2"/>
              <a:buAutoNum type="arabicPlain"/>
              <a:defRPr/>
            </a:pPr>
            <a:r>
              <a:rPr lang="en-US" sz="2000" b="1" dirty="0" smtClean="0"/>
              <a:t>Run reduces by width increasing</a:t>
            </a:r>
          </a:p>
          <a:p>
            <a:pPr>
              <a:buFont typeface="Arial"/>
              <a:buChar char="•"/>
              <a:defRPr/>
            </a:pPr>
            <a:endParaRPr lang="en-US" sz="2000" b="1" dirty="0" smtClean="0"/>
          </a:p>
          <a:p>
            <a:pPr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>
              <a:buFont typeface="Wingdings" pitchFamily="2" charset="2"/>
              <a:buNone/>
              <a:defRPr/>
            </a:pPr>
            <a:endParaRPr lang="en-US" sz="2000" b="1" dirty="0" smtClean="0"/>
          </a:p>
        </p:txBody>
      </p:sp>
      <p:sp>
        <p:nvSpPr>
          <p:cNvPr id="35843" name="Date Placeholder 8"/>
          <p:cNvSpPr>
            <a:spLocks noGrp="1"/>
          </p:cNvSpPr>
          <p:nvPr>
            <p:ph type="dt" sz="quarter" idx="19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7D247B-54B7-43A0-8F33-4A7EF87B480B}" type="datetime1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3/22/2011</a:t>
            </a:fld>
            <a:endParaRPr lang="en-US">
              <a:cs typeface="Arial" charset="0"/>
            </a:endParaRPr>
          </a:p>
        </p:txBody>
      </p:sp>
      <p:sp>
        <p:nvSpPr>
          <p:cNvPr id="35844" name="Slide Number Placeholder 9"/>
          <p:cNvSpPr>
            <a:spLocks noGrp="1"/>
          </p:cNvSpPr>
          <p:nvPr>
            <p:ph type="sldNum" sz="quarter" idx="2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C2B648-FC36-4B78-8489-B95A0BF27EF8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>
              <a:cs typeface="Arial" charset="0"/>
            </a:endParaRPr>
          </a:p>
        </p:txBody>
      </p:sp>
      <p:sp>
        <p:nvSpPr>
          <p:cNvPr id="35845" name="Text Box 7"/>
          <p:cNvSpPr txBox="1">
            <a:spLocks noChangeArrowheads="1"/>
          </p:cNvSpPr>
          <p:nvPr/>
        </p:nvSpPr>
        <p:spPr bwMode="auto">
          <a:xfrm>
            <a:off x="88900" y="4643438"/>
            <a:ext cx="1344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Proof Sketch</a:t>
            </a:r>
          </a:p>
        </p:txBody>
      </p:sp>
      <p:sp>
        <p:nvSpPr>
          <p:cNvPr id="37890" name="Content Placeholder 7"/>
          <p:cNvSpPr>
            <a:spLocks noGrp="1"/>
          </p:cNvSpPr>
          <p:nvPr>
            <p:ph sz="quarter" idx="18"/>
          </p:nvPr>
        </p:nvSpPr>
        <p:spPr>
          <a:xfrm>
            <a:off x="477838" y="1004888"/>
            <a:ext cx="8285162" cy="4951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000" b="1" smtClean="0"/>
              <a:t>All tasks finish by availability + 2 * width</a:t>
            </a:r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r>
              <a:rPr lang="en-US" sz="2000" b="1" smtClean="0">
                <a:latin typeface="Wingdings" pitchFamily="2" charset="2"/>
              </a:rPr>
              <a:t></a:t>
            </a:r>
            <a:r>
              <a:rPr lang="en-US" sz="2000" b="1" smtClean="0"/>
              <a:t> Reduce finishes by 4 * width</a:t>
            </a:r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r>
              <a:rPr lang="en-US" sz="2000" b="1" smtClean="0"/>
              <a:t>Σ width	≤ Σ map completion time +</a:t>
            </a:r>
          </a:p>
          <a:p>
            <a:pPr>
              <a:buFont typeface="Wingdings" pitchFamily="2" charset="2"/>
              <a:buNone/>
            </a:pPr>
            <a:r>
              <a:rPr lang="en-US" sz="2000" b="1" smtClean="0"/>
              <a:t>                Σ reduce completion time +</a:t>
            </a:r>
          </a:p>
          <a:p>
            <a:pPr>
              <a:buFont typeface="Wingdings" pitchFamily="2" charset="2"/>
              <a:buNone/>
            </a:pPr>
            <a:r>
              <a:rPr lang="en-US" sz="2000" b="1" smtClean="0"/>
              <a:t>                Σ length of longest task</a:t>
            </a:r>
          </a:p>
          <a:p>
            <a:pPr>
              <a:buFont typeface="Wingdings" pitchFamily="2" charset="2"/>
              <a:buNone/>
            </a:pPr>
            <a:r>
              <a:rPr lang="en-US" sz="2000" b="1" smtClean="0"/>
              <a:t>             ≤ 3 * OPT</a:t>
            </a:r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</p:txBody>
      </p:sp>
      <p:sp>
        <p:nvSpPr>
          <p:cNvPr id="37891" name="Date Placeholder 8"/>
          <p:cNvSpPr>
            <a:spLocks noGrp="1"/>
          </p:cNvSpPr>
          <p:nvPr>
            <p:ph type="dt" sz="quarter" idx="19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401705-FE71-4EAA-BD84-BBD2E494B2E2}" type="datetime1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3/22/2011</a:t>
            </a:fld>
            <a:endParaRPr lang="en-US">
              <a:cs typeface="Arial" charset="0"/>
            </a:endParaRPr>
          </a:p>
        </p:txBody>
      </p:sp>
      <p:sp>
        <p:nvSpPr>
          <p:cNvPr id="37892" name="Slide Number Placeholder 9"/>
          <p:cNvSpPr>
            <a:spLocks noGrp="1"/>
          </p:cNvSpPr>
          <p:nvPr>
            <p:ph type="sldNum" sz="quarter" idx="2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AE08B2-1DD9-419C-BC6C-D9D60AEEFF2F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>
              <a:cs typeface="Arial" charset="0"/>
            </a:endParaRPr>
          </a:p>
        </p:txBody>
      </p:sp>
      <p:sp>
        <p:nvSpPr>
          <p:cNvPr id="37893" name="Text Box 7"/>
          <p:cNvSpPr txBox="1">
            <a:spLocks noChangeArrowheads="1"/>
          </p:cNvSpPr>
          <p:nvPr/>
        </p:nvSpPr>
        <p:spPr bwMode="auto">
          <a:xfrm>
            <a:off x="88900" y="4643438"/>
            <a:ext cx="1344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Results – Online Identical Machines</a:t>
            </a:r>
          </a:p>
        </p:txBody>
      </p:sp>
      <p:sp>
        <p:nvSpPr>
          <p:cNvPr id="22533" name="Content Placeholder 7"/>
          <p:cNvSpPr>
            <a:spLocks noGrp="1"/>
          </p:cNvSpPr>
          <p:nvPr>
            <p:ph sz="quarter" idx="18"/>
          </p:nvPr>
        </p:nvSpPr>
        <p:spPr>
          <a:xfrm>
            <a:off x="477838" y="1004888"/>
            <a:ext cx="8285162" cy="4951412"/>
          </a:xfrm>
        </p:spPr>
        <p:txBody>
          <a:bodyPr/>
          <a:lstStyle/>
          <a:p>
            <a:pPr marL="457200" indent="-457200">
              <a:buFont typeface="Wingdings" charset="2"/>
              <a:buAutoNum type="arabicPlain"/>
              <a:defRPr/>
            </a:pPr>
            <a:r>
              <a:rPr lang="en-US" sz="2000" b="1" dirty="0" smtClean="0"/>
              <a:t>Simulate shortest remaining processing time for map and reduce tasks on a single N</a:t>
            </a:r>
            <a:r>
              <a:rPr lang="en-US" sz="2000" b="1" baseline="-25000" dirty="0" smtClean="0"/>
              <a:t>M</a:t>
            </a:r>
            <a:r>
              <a:rPr lang="en-US" sz="2000" b="1" dirty="0" smtClean="0"/>
              <a:t> and N</a:t>
            </a:r>
            <a:r>
              <a:rPr lang="en-US" sz="2000" b="1" baseline="-25000" dirty="0" smtClean="0"/>
              <a:t>R </a:t>
            </a:r>
            <a:r>
              <a:rPr lang="en-US" sz="2000" b="1" dirty="0" smtClean="0"/>
              <a:t>speed machine</a:t>
            </a:r>
          </a:p>
          <a:p>
            <a:pPr marL="457200" indent="-457200">
              <a:buFont typeface="Wingdings" charset="2"/>
              <a:buAutoNum type="arabicPlain"/>
              <a:defRPr/>
            </a:pPr>
            <a:r>
              <a:rPr lang="en-US" sz="2000" b="1" u="sng" dirty="0" smtClean="0"/>
              <a:t>If</a:t>
            </a:r>
            <a:r>
              <a:rPr lang="en-US" sz="2000" b="1" dirty="0" smtClean="0"/>
              <a:t> all simulated maps and reduces of job J are finished </a:t>
            </a:r>
            <a:r>
              <a:rPr lang="en-US" sz="2000" b="1" u="sng" dirty="0" smtClean="0"/>
              <a:t>then</a:t>
            </a:r>
          </a:p>
          <a:p>
            <a:pPr marL="0" indent="-685800">
              <a:buFont typeface="Wingdings" charset="2"/>
              <a:buAutoNum type="arabicPlain"/>
              <a:defRPr/>
            </a:pPr>
            <a:r>
              <a:rPr lang="en-US" sz="2000" b="1" dirty="0" smtClean="0"/>
              <a:t>Job width := max { length of longest task,</a:t>
            </a:r>
            <a:br>
              <a:rPr lang="en-US" sz="2000" b="1" dirty="0" smtClean="0"/>
            </a:br>
            <a:r>
              <a:rPr lang="en-US" sz="2000" b="1" dirty="0" smtClean="0"/>
              <a:t>                </a:t>
            </a:r>
            <a:r>
              <a:rPr lang="en-US" sz="2000" b="1" dirty="0" err="1" smtClean="0"/>
              <a:t>max{map</a:t>
            </a:r>
            <a:r>
              <a:rPr lang="en-US" sz="2000" b="1" dirty="0" smtClean="0"/>
              <a:t> finish time, reduce finish time} – arrival time }</a:t>
            </a:r>
          </a:p>
          <a:p>
            <a:pPr marL="0" indent="-685800">
              <a:buFont typeface="Wingdings" charset="2"/>
              <a:buAutoNum type="arabicPlain"/>
              <a:defRPr/>
            </a:pPr>
            <a:r>
              <a:rPr lang="en-US" sz="2000" b="1" dirty="0" err="1" smtClean="0"/>
              <a:t>k</a:t>
            </a:r>
            <a:r>
              <a:rPr lang="en-US" sz="2000" b="1" dirty="0" smtClean="0"/>
              <a:t> := log of width     // Online load balancing</a:t>
            </a:r>
            <a:br>
              <a:rPr lang="en-US" sz="2000" b="1" dirty="0" smtClean="0"/>
            </a:br>
            <a:r>
              <a:rPr lang="en-US" sz="2000" b="1" dirty="0" smtClean="0"/>
              <a:t>         Assign map tasks to minimize imbalance in class </a:t>
            </a:r>
            <a:r>
              <a:rPr lang="en-US" sz="2000" b="1" dirty="0" err="1" smtClean="0"/>
              <a:t>k</a:t>
            </a:r>
            <a:r>
              <a:rPr lang="en-US" sz="2000" b="1" dirty="0" smtClean="0"/>
              <a:t> map work</a:t>
            </a:r>
          </a:p>
          <a:p>
            <a:pPr marL="457200" indent="-457200">
              <a:buFont typeface="Wingdings" charset="2"/>
              <a:buAutoNum type="arabicPlain"/>
              <a:defRPr/>
            </a:pPr>
            <a:r>
              <a:rPr lang="en-US" sz="2000" b="1" u="sng" dirty="0" smtClean="0"/>
              <a:t>else if</a:t>
            </a:r>
            <a:r>
              <a:rPr lang="en-US" sz="2000" b="1" dirty="0" smtClean="0"/>
              <a:t> all maps finished in the new schedule</a:t>
            </a:r>
          </a:p>
          <a:p>
            <a:pPr marL="457200" indent="-457200">
              <a:buFont typeface="Wingdings" charset="2"/>
              <a:buAutoNum type="arabicPlain"/>
              <a:defRPr/>
            </a:pPr>
            <a:r>
              <a:rPr lang="en-US" sz="2000" b="1" dirty="0" smtClean="0"/>
              <a:t>  Assign reduce tasks to minimize imbalance in class </a:t>
            </a:r>
            <a:r>
              <a:rPr lang="en-US" sz="2000" b="1" dirty="0" err="1" smtClean="0"/>
              <a:t>k</a:t>
            </a:r>
            <a:r>
              <a:rPr lang="en-US" sz="2000" b="1" dirty="0" smtClean="0"/>
              <a:t> work</a:t>
            </a:r>
          </a:p>
          <a:p>
            <a:pPr marL="457200" indent="-457200">
              <a:buFont typeface="Wingdings" charset="2"/>
              <a:buAutoNum type="arabicPlain"/>
              <a:defRPr/>
            </a:pPr>
            <a:r>
              <a:rPr lang="en-US" sz="2000" b="1" u="sng" dirty="0" smtClean="0"/>
              <a:t>end if</a:t>
            </a:r>
          </a:p>
          <a:p>
            <a:pPr marL="457200" indent="-457200">
              <a:buFont typeface="Wingdings" charset="2"/>
              <a:buAutoNum type="arabicPlain"/>
              <a:defRPr/>
            </a:pPr>
            <a:r>
              <a:rPr lang="en-US" sz="2000" b="1" dirty="0" smtClean="0"/>
              <a:t>On each map and reduce machine run the tasks whose job has minimum width</a:t>
            </a:r>
          </a:p>
          <a:p>
            <a:pPr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>
              <a:buFont typeface="Arial"/>
              <a:buChar char="•"/>
              <a:defRPr/>
            </a:pPr>
            <a:endParaRPr lang="en-US" sz="2000" b="1" dirty="0" smtClean="0"/>
          </a:p>
          <a:p>
            <a:pPr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>
              <a:buFont typeface="Wingdings" pitchFamily="2" charset="2"/>
              <a:buNone/>
              <a:defRPr/>
            </a:pPr>
            <a:endParaRPr lang="en-US" sz="2000" b="1" dirty="0" smtClean="0"/>
          </a:p>
        </p:txBody>
      </p:sp>
      <p:sp>
        <p:nvSpPr>
          <p:cNvPr id="39939" name="Date Placeholder 8"/>
          <p:cNvSpPr>
            <a:spLocks noGrp="1"/>
          </p:cNvSpPr>
          <p:nvPr>
            <p:ph type="dt" sz="quarter" idx="19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8298262-A097-440C-A62B-067B996036D2}" type="datetime1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3/22/2011</a:t>
            </a:fld>
            <a:endParaRPr lang="en-US">
              <a:cs typeface="Arial" charset="0"/>
            </a:endParaRPr>
          </a:p>
        </p:txBody>
      </p:sp>
      <p:sp>
        <p:nvSpPr>
          <p:cNvPr id="39940" name="Slide Number Placeholder 9"/>
          <p:cNvSpPr>
            <a:spLocks noGrp="1"/>
          </p:cNvSpPr>
          <p:nvPr>
            <p:ph type="sldNum" sz="quarter" idx="2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DAECDEA-F2AB-4B75-BFBC-B558486502E4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>
              <a:cs typeface="Arial" charset="0"/>
            </a:endParaRPr>
          </a:p>
        </p:txBody>
      </p:sp>
      <p:sp>
        <p:nvSpPr>
          <p:cNvPr id="39941" name="Text Box 7"/>
          <p:cNvSpPr txBox="1">
            <a:spLocks noChangeArrowheads="1"/>
          </p:cNvSpPr>
          <p:nvPr/>
        </p:nvSpPr>
        <p:spPr bwMode="auto">
          <a:xfrm>
            <a:off x="88900" y="4643438"/>
            <a:ext cx="1344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Results – Online Identical Machines</a:t>
            </a:r>
          </a:p>
        </p:txBody>
      </p:sp>
      <p:sp>
        <p:nvSpPr>
          <p:cNvPr id="22533" name="Content Placeholder 7"/>
          <p:cNvSpPr>
            <a:spLocks noGrp="1"/>
          </p:cNvSpPr>
          <p:nvPr>
            <p:ph sz="quarter" idx="18"/>
          </p:nvPr>
        </p:nvSpPr>
        <p:spPr>
          <a:xfrm>
            <a:off x="477838" y="1004888"/>
            <a:ext cx="8285162" cy="4951412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en-US" sz="2000" b="1" dirty="0" smtClean="0"/>
              <a:t>Theorem: </a:t>
            </a:r>
          </a:p>
          <a:p>
            <a:pPr marL="0">
              <a:buFont typeface="Wingdings" pitchFamily="2" charset="2"/>
              <a:buNone/>
              <a:defRPr/>
            </a:pPr>
            <a:r>
              <a:rPr lang="en-US" sz="2000" b="1" dirty="0" smtClean="0"/>
              <a:t>The previous slide is an 1+ε speed           competitive online algorithm for total flow time</a:t>
            </a:r>
          </a:p>
          <a:p>
            <a:pPr marL="0"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 marL="0">
              <a:buFont typeface="Wingdings" pitchFamily="2" charset="2"/>
              <a:buNone/>
              <a:defRPr/>
            </a:pPr>
            <a:r>
              <a:rPr lang="en-US" sz="2000" b="1" dirty="0" smtClean="0"/>
              <a:t>Remark:</a:t>
            </a:r>
          </a:p>
          <a:p>
            <a:pPr marL="0">
              <a:buFont typeface="Wingdings" pitchFamily="2" charset="2"/>
              <a:buNone/>
              <a:defRPr/>
            </a:pPr>
            <a:r>
              <a:rPr lang="en-US" sz="2000" b="1" dirty="0" smtClean="0"/>
              <a:t>Note that </a:t>
            </a:r>
            <a:r>
              <a:rPr lang="en-US" sz="2000" b="1" dirty="0" err="1" smtClean="0"/>
              <a:t>ε</a:t>
            </a:r>
            <a:r>
              <a:rPr lang="en-US" sz="2000" b="1" dirty="0" smtClean="0"/>
              <a:t> appears in the analysis only</a:t>
            </a:r>
          </a:p>
          <a:p>
            <a:pPr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>
              <a:buFont typeface="Wingdings" pitchFamily="2" charset="2"/>
              <a:buNone/>
              <a:defRPr/>
            </a:pPr>
            <a:endParaRPr lang="en-US" sz="2000" b="1" dirty="0" smtClean="0"/>
          </a:p>
        </p:txBody>
      </p:sp>
      <p:sp>
        <p:nvSpPr>
          <p:cNvPr id="50181" name="Date Placeholder 8"/>
          <p:cNvSpPr>
            <a:spLocks noGrp="1"/>
          </p:cNvSpPr>
          <p:nvPr>
            <p:ph type="dt" sz="quarter" idx="19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3080310-D43F-4A8C-BBF7-12EA0EDE4E11}" type="datetime1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3/22/2011</a:t>
            </a:fld>
            <a:endParaRPr lang="en-US">
              <a:cs typeface="Arial" charset="0"/>
            </a:endParaRPr>
          </a:p>
        </p:txBody>
      </p:sp>
      <p:sp>
        <p:nvSpPr>
          <p:cNvPr id="50182" name="Slide Number Placeholder 9"/>
          <p:cNvSpPr>
            <a:spLocks noGrp="1"/>
          </p:cNvSpPr>
          <p:nvPr>
            <p:ph type="sldNum" sz="quarter" idx="2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5FC286B-4603-46EB-8295-B204D9E81D4A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>
              <a:cs typeface="Arial" charset="0"/>
            </a:endParaRP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88900" y="4643438"/>
            <a:ext cx="1344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4802188" y="1346200"/>
          <a:ext cx="530225" cy="798513"/>
        </p:xfrm>
        <a:graphic>
          <a:graphicData uri="http://schemas.openxmlformats.org/presentationml/2006/ole">
            <p:oleObj spid="_x0000_s50178" name="Equation" r:id="rId4" imgW="266700" imgH="3683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Results – QPTAS for flow shops</a:t>
            </a:r>
          </a:p>
        </p:txBody>
      </p:sp>
      <p:sp>
        <p:nvSpPr>
          <p:cNvPr id="52226" name="Content Placeholder 7"/>
          <p:cNvSpPr>
            <a:spLocks noGrp="1"/>
          </p:cNvSpPr>
          <p:nvPr>
            <p:ph sz="quarter" idx="18"/>
          </p:nvPr>
        </p:nvSpPr>
        <p:spPr>
          <a:xfrm>
            <a:off x="477838" y="1004888"/>
            <a:ext cx="8285162" cy="4951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000" b="1" smtClean="0"/>
              <a:t>1 map and reduce task / job</a:t>
            </a:r>
          </a:p>
          <a:p>
            <a:pPr>
              <a:buFont typeface="Wingdings" pitchFamily="2" charset="2"/>
              <a:buNone/>
            </a:pPr>
            <a:r>
              <a:rPr lang="en-US" sz="2000" b="1" smtClean="0"/>
              <a:t>Offline, arrival times, total completion time</a:t>
            </a:r>
          </a:p>
          <a:p>
            <a:pPr>
              <a:buFont typeface="Wingdings" pitchFamily="2" charset="2"/>
              <a:buNone/>
            </a:pPr>
            <a:r>
              <a:rPr lang="en-US" sz="2000" b="1" smtClean="0"/>
              <a:t>Techniques are based on Afrati et al. ’99</a:t>
            </a:r>
          </a:p>
          <a:p>
            <a:pPr>
              <a:buFont typeface="Wingdings" pitchFamily="2" charset="2"/>
              <a:buNone/>
            </a:pPr>
            <a:r>
              <a:rPr lang="en-US" sz="2000" b="1" smtClean="0"/>
              <a:t>Main ideas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Time intervals of size (1+ε)</a:t>
            </a:r>
            <a:r>
              <a:rPr lang="en-US" sz="2000" b="1" baseline="30000" smtClean="0"/>
              <a:t>t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Round processing times to (1+ε) powers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Structural modifications let us schedule most jobs when they are small compared to the interval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Guess the order of the rest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Dynamic program indexed by count vectors of arrived, partially, and completely done jobs in an interval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Use an algorithm for makespan as a subroutine for testing feasibility of scheduling an interval </a:t>
            </a:r>
          </a:p>
          <a:p>
            <a:pPr>
              <a:buFont typeface="Wingdings" pitchFamily="2" charset="2"/>
              <a:buNone/>
            </a:pPr>
            <a:r>
              <a:rPr lang="en-US" sz="2000" b="1" smtClean="0"/>
              <a:t/>
            </a:r>
            <a:br>
              <a:rPr lang="en-US" sz="2000" b="1" smtClean="0"/>
            </a:br>
            <a:r>
              <a:rPr lang="en-US" sz="2000" b="1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en-US" sz="2000" b="1" smtClean="0"/>
              <a:t> </a:t>
            </a:r>
          </a:p>
          <a:p>
            <a:pPr>
              <a:buFont typeface="Wingdings" pitchFamily="2" charset="2"/>
              <a:buNone/>
            </a:pPr>
            <a:endParaRPr lang="en-US" sz="2000" b="1" smtClean="0"/>
          </a:p>
        </p:txBody>
      </p:sp>
      <p:sp>
        <p:nvSpPr>
          <p:cNvPr id="52227" name="Date Placeholder 8"/>
          <p:cNvSpPr>
            <a:spLocks noGrp="1"/>
          </p:cNvSpPr>
          <p:nvPr>
            <p:ph type="dt" sz="quarter" idx="19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0915530-3F89-4E81-9F66-EA1B4D29CC9C}" type="datetime1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3/22/2011</a:t>
            </a:fld>
            <a:endParaRPr lang="en-US">
              <a:cs typeface="Arial" charset="0"/>
            </a:endParaRPr>
          </a:p>
        </p:txBody>
      </p:sp>
      <p:sp>
        <p:nvSpPr>
          <p:cNvPr id="52228" name="Slide Number Placeholder 9"/>
          <p:cNvSpPr>
            <a:spLocks noGrp="1"/>
          </p:cNvSpPr>
          <p:nvPr>
            <p:ph type="sldNum" sz="quarter" idx="2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937DE73-0350-4920-9F61-AC073A3A18F8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>
              <a:cs typeface="Arial" charset="0"/>
            </a:endParaRPr>
          </a:p>
        </p:txBody>
      </p:sp>
      <p:sp>
        <p:nvSpPr>
          <p:cNvPr id="52229" name="Text Box 7"/>
          <p:cNvSpPr txBox="1">
            <a:spLocks noChangeArrowheads="1"/>
          </p:cNvSpPr>
          <p:nvPr/>
        </p:nvSpPr>
        <p:spPr bwMode="auto">
          <a:xfrm>
            <a:off x="88900" y="4643438"/>
            <a:ext cx="1344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Open Problems 1</a:t>
            </a:r>
          </a:p>
        </p:txBody>
      </p:sp>
      <p:sp>
        <p:nvSpPr>
          <p:cNvPr id="22533" name="Content Placeholder 7"/>
          <p:cNvSpPr>
            <a:spLocks noGrp="1"/>
          </p:cNvSpPr>
          <p:nvPr>
            <p:ph sz="quarter" idx="18"/>
          </p:nvPr>
        </p:nvSpPr>
        <p:spPr>
          <a:xfrm>
            <a:off x="477838" y="1004888"/>
            <a:ext cx="8285162" cy="4951412"/>
          </a:xfrm>
        </p:spPr>
        <p:txBody>
          <a:bodyPr/>
          <a:lstStyle/>
          <a:p>
            <a:pPr marL="0">
              <a:buFont typeface="Wingdings" pitchFamily="2" charset="2"/>
              <a:buNone/>
              <a:defRPr/>
            </a:pPr>
            <a:r>
              <a:rPr lang="en-US" sz="2000" b="1" dirty="0" smtClean="0"/>
              <a:t>Evaluation</a:t>
            </a:r>
          </a:p>
          <a:p>
            <a:pPr marL="0">
              <a:buFont typeface="Arial"/>
              <a:buChar char="•"/>
              <a:defRPr/>
            </a:pPr>
            <a:r>
              <a:rPr lang="en-US" sz="2000" b="1" dirty="0" smtClean="0"/>
              <a:t>Rent or buy a cluster</a:t>
            </a:r>
          </a:p>
          <a:p>
            <a:pPr marL="0">
              <a:buFont typeface="Arial"/>
              <a:buChar char="•"/>
              <a:defRPr/>
            </a:pPr>
            <a:r>
              <a:rPr lang="en-US" sz="2000" b="1" dirty="0" smtClean="0"/>
              <a:t>Discrete event simulation </a:t>
            </a:r>
            <a:r>
              <a:rPr lang="en-US" sz="2000" b="1" dirty="0" err="1" smtClean="0"/>
              <a:t>Hadoop</a:t>
            </a:r>
            <a:r>
              <a:rPr lang="en-US" sz="2000" b="1" dirty="0" smtClean="0"/>
              <a:t> </a:t>
            </a:r>
            <a:r>
              <a:rPr lang="en-US" sz="2000" b="1" dirty="0" err="1" smtClean="0">
                <a:latin typeface="Courier"/>
              </a:rPr>
              <a:t>src/contrib/mumak</a:t>
            </a:r>
            <a:endParaRPr lang="en-US" sz="2000" b="1" dirty="0" smtClean="0">
              <a:latin typeface="Courier"/>
            </a:endParaRPr>
          </a:p>
          <a:p>
            <a:pPr marL="0"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 marL="0">
              <a:buFont typeface="Wingdings" pitchFamily="2" charset="2"/>
              <a:buNone/>
              <a:defRPr/>
            </a:pPr>
            <a:r>
              <a:rPr lang="en-US" sz="2000" b="1" dirty="0" smtClean="0"/>
              <a:t>We lose a factor 2 if there is no distinction between map and reduce machines. Can we do better?</a:t>
            </a:r>
          </a:p>
          <a:p>
            <a:pPr marL="0"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 marL="0">
              <a:buFont typeface="Wingdings" pitchFamily="2" charset="2"/>
              <a:buNone/>
              <a:defRPr/>
            </a:pPr>
            <a:r>
              <a:rPr lang="en-US" sz="2000" b="1" dirty="0" smtClean="0"/>
              <a:t>PTAS for flow shops irrespective of processing times?</a:t>
            </a:r>
          </a:p>
          <a:p>
            <a:pPr marL="0">
              <a:buFont typeface="Wingdings" pitchFamily="2" charset="2"/>
              <a:buNone/>
              <a:defRPr/>
            </a:pPr>
            <a:r>
              <a:rPr lang="en-US" sz="2000" b="1" dirty="0" smtClean="0"/>
              <a:t>Is there a PTAS for multiple map and reduce tasks / job for identical machines?</a:t>
            </a:r>
          </a:p>
          <a:p>
            <a:pPr marL="0">
              <a:buFont typeface="Wingdings" pitchFamily="2" charset="2"/>
              <a:buNone/>
              <a:defRPr/>
            </a:pPr>
            <a:r>
              <a:rPr lang="en-US" sz="2000" b="1" dirty="0" smtClean="0"/>
              <a:t>Is there an (1+ε) speed 1/ε or O(1) competitive online algorithm?</a:t>
            </a:r>
          </a:p>
          <a:p>
            <a:pPr marL="0"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 marL="0"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 marL="0"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>
              <a:buFont typeface="Arial"/>
              <a:buChar char="•"/>
              <a:defRPr/>
            </a:pPr>
            <a:endParaRPr lang="en-US" sz="2000" b="1" dirty="0" smtClean="0"/>
          </a:p>
          <a:p>
            <a:pPr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>
              <a:buFont typeface="Wingdings" pitchFamily="2" charset="2"/>
              <a:buNone/>
              <a:defRPr/>
            </a:pPr>
            <a:endParaRPr lang="en-US" sz="2000" b="1" dirty="0" smtClean="0"/>
          </a:p>
        </p:txBody>
      </p:sp>
      <p:sp>
        <p:nvSpPr>
          <p:cNvPr id="57347" name="Date Placeholder 8"/>
          <p:cNvSpPr>
            <a:spLocks noGrp="1"/>
          </p:cNvSpPr>
          <p:nvPr>
            <p:ph type="dt" sz="quarter" idx="19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94263B-492B-4175-BF82-F8DB0CA8A480}" type="datetime1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3/22/2011</a:t>
            </a:fld>
            <a:endParaRPr lang="en-US">
              <a:cs typeface="Arial" charset="0"/>
            </a:endParaRPr>
          </a:p>
        </p:txBody>
      </p:sp>
      <p:sp>
        <p:nvSpPr>
          <p:cNvPr id="57348" name="Slide Number Placeholder 9"/>
          <p:cNvSpPr>
            <a:spLocks noGrp="1"/>
          </p:cNvSpPr>
          <p:nvPr>
            <p:ph type="sldNum" sz="quarter" idx="2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7D80AF7-057D-4D19-810B-DFBE56571E83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>
              <a:cs typeface="Arial" charset="0"/>
            </a:endParaRPr>
          </a:p>
        </p:txBody>
      </p:sp>
      <p:sp>
        <p:nvSpPr>
          <p:cNvPr id="57349" name="Text Box 7"/>
          <p:cNvSpPr txBox="1">
            <a:spLocks noChangeArrowheads="1"/>
          </p:cNvSpPr>
          <p:nvPr/>
        </p:nvSpPr>
        <p:spPr bwMode="auto">
          <a:xfrm>
            <a:off x="88900" y="4643438"/>
            <a:ext cx="1344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Open Problems 2 – Unrelated Machines</a:t>
            </a:r>
          </a:p>
        </p:txBody>
      </p:sp>
      <p:sp>
        <p:nvSpPr>
          <p:cNvPr id="54276" name="Content Placeholder 7"/>
          <p:cNvSpPr>
            <a:spLocks noGrp="1"/>
          </p:cNvSpPr>
          <p:nvPr>
            <p:ph sz="quarter" idx="18"/>
          </p:nvPr>
        </p:nvSpPr>
        <p:spPr>
          <a:xfrm>
            <a:off x="477838" y="1004888"/>
            <a:ext cx="8285162" cy="4951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000" b="1" smtClean="0"/>
              <a:t>Run time of a task varies per machine arbitrarily </a:t>
            </a:r>
          </a:p>
          <a:p>
            <a:pPr>
              <a:buFont typeface="Wingdings" pitchFamily="2" charset="2"/>
              <a:buNone/>
            </a:pPr>
            <a:r>
              <a:rPr lang="en-US" sz="2000" b="1" smtClean="0"/>
              <a:t>Standard in scheduling, this can model 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Minimum memory requirements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“Data locality”</a:t>
            </a:r>
          </a:p>
          <a:p>
            <a:pPr>
              <a:buFont typeface="Arial" charset="0"/>
              <a:buChar char="•"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r>
              <a:rPr lang="en-US" sz="2000" b="1" smtClean="0"/>
              <a:t>Theorem: Assuming 1 map and 1 reduce task per job</a:t>
            </a:r>
          </a:p>
          <a:p>
            <a:pPr>
              <a:buFont typeface="Wingdings" pitchFamily="2" charset="2"/>
              <a:buNone/>
            </a:pPr>
            <a:r>
              <a:rPr lang="en-US" sz="2000" b="1" smtClean="0"/>
              <a:t>There is a 6 competitive offline algorithm for total completion time</a:t>
            </a:r>
          </a:p>
          <a:p>
            <a:pPr>
              <a:spcAft>
                <a:spcPct val="0"/>
              </a:spcAft>
              <a:buFont typeface="Wingdings" pitchFamily="2" charset="2"/>
              <a:buNone/>
            </a:pPr>
            <a:r>
              <a:rPr lang="en-US" sz="2000" b="1" smtClean="0"/>
              <a:t>There exists a (1+ε) speed             competitive online algorithm</a:t>
            </a:r>
          </a:p>
          <a:p>
            <a:pPr>
              <a:spcAft>
                <a:spcPct val="0"/>
              </a:spcAft>
              <a:buFont typeface="Wingdings" pitchFamily="2" charset="2"/>
              <a:buNone/>
            </a:pPr>
            <a:r>
              <a:rPr lang="en-US" sz="2000" b="1" smtClean="0"/>
              <a:t> </a:t>
            </a:r>
          </a:p>
          <a:p>
            <a:pPr>
              <a:spcAft>
                <a:spcPct val="0"/>
              </a:spcAft>
              <a:buFont typeface="Wingdings" pitchFamily="2" charset="2"/>
              <a:buNone/>
            </a:pPr>
            <a:r>
              <a:rPr lang="en-US" sz="2000" b="1" smtClean="0"/>
              <a:t>for total flow time with arrival times</a:t>
            </a:r>
          </a:p>
          <a:p>
            <a:pPr>
              <a:spcAft>
                <a:spcPct val="0"/>
              </a:spcAft>
              <a:buFont typeface="Wingdings" pitchFamily="2" charset="2"/>
              <a:buNone/>
            </a:pPr>
            <a:r>
              <a:rPr lang="en-US" sz="2000" b="1" smtClean="0"/>
              <a:t>Hard with multiple tasks / jobs</a:t>
            </a:r>
          </a:p>
          <a:p>
            <a:pPr>
              <a:spcAft>
                <a:spcPct val="0"/>
              </a:spcAft>
              <a:buFont typeface="Wingdings" pitchFamily="2" charset="2"/>
              <a:buNone/>
            </a:pPr>
            <a:endParaRPr lang="en-US" sz="2000" b="1" smtClean="0"/>
          </a:p>
          <a:p>
            <a:pPr>
              <a:spcAft>
                <a:spcPct val="0"/>
              </a:spcAft>
              <a:buFont typeface="Wingdings" pitchFamily="2" charset="2"/>
              <a:buNone/>
            </a:pPr>
            <a:r>
              <a:rPr lang="en-US" sz="2000" b="1" smtClean="0"/>
              <a:t>We need a more realistic model, undo simplifications</a:t>
            </a:r>
          </a:p>
          <a:p>
            <a:pPr>
              <a:spcAft>
                <a:spcPct val="0"/>
              </a:spcAft>
              <a:buFont typeface="Wingdings" pitchFamily="2" charset="2"/>
              <a:buNone/>
            </a:pPr>
            <a:endParaRPr lang="en-US" sz="2000" b="1" smtClean="0"/>
          </a:p>
          <a:p>
            <a:pPr>
              <a:spcAft>
                <a:spcPct val="0"/>
              </a:spcAft>
              <a:buFont typeface="Wingdings" pitchFamily="2" charset="2"/>
              <a:buNone/>
            </a:pPr>
            <a:endParaRPr lang="en-US" sz="2000" b="1" smtClean="0"/>
          </a:p>
          <a:p>
            <a:pPr>
              <a:spcAft>
                <a:spcPct val="0"/>
              </a:spcAft>
              <a:buFont typeface="Wingdings" pitchFamily="2" charset="2"/>
              <a:buNone/>
            </a:pPr>
            <a:endParaRPr lang="en-US" sz="2000" b="1" smtClean="0"/>
          </a:p>
          <a:p>
            <a:pPr>
              <a:spcAft>
                <a:spcPct val="0"/>
              </a:spcAft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Arial" charset="0"/>
              <a:buChar char="•"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</p:txBody>
      </p:sp>
      <p:sp>
        <p:nvSpPr>
          <p:cNvPr id="54277" name="Date Placeholder 8"/>
          <p:cNvSpPr>
            <a:spLocks noGrp="1"/>
          </p:cNvSpPr>
          <p:nvPr>
            <p:ph type="dt" sz="quarter" idx="19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635280B-EC20-4874-A12A-34D2BB5964E6}" type="datetime1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3/22/2011</a:t>
            </a:fld>
            <a:endParaRPr lang="en-US">
              <a:cs typeface="Arial" charset="0"/>
            </a:endParaRPr>
          </a:p>
        </p:txBody>
      </p:sp>
      <p:sp>
        <p:nvSpPr>
          <p:cNvPr id="54278" name="Slide Number Placeholder 9"/>
          <p:cNvSpPr>
            <a:spLocks noGrp="1"/>
          </p:cNvSpPr>
          <p:nvPr>
            <p:ph type="sldNum" sz="quarter" idx="2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779F18-3A79-40A5-9026-469059A73868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>
              <a:cs typeface="Arial" charset="0"/>
            </a:endParaRP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88900" y="4643438"/>
            <a:ext cx="1344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54274" name="Object 2"/>
          <p:cNvGraphicFramePr>
            <a:graphicFrameLocks noChangeAspect="1"/>
          </p:cNvGraphicFramePr>
          <p:nvPr/>
        </p:nvGraphicFramePr>
        <p:xfrm>
          <a:off x="3763963" y="3967163"/>
          <a:ext cx="808037" cy="879475"/>
        </p:xfrm>
        <a:graphic>
          <a:graphicData uri="http://schemas.openxmlformats.org/presentationml/2006/ole">
            <p:oleObj spid="_x0000_s54274" name="Equation" r:id="rId4" imgW="406400" imgH="4064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3"/>
          <p:cNvSpPr>
            <a:spLocks noGrp="1"/>
          </p:cNvSpPr>
          <p:nvPr>
            <p:ph type="title"/>
          </p:nvPr>
        </p:nvSpPr>
        <p:spPr>
          <a:xfrm rot="10800000" flipV="1">
            <a:off x="477838" y="1679575"/>
            <a:ext cx="8208962" cy="2293938"/>
          </a:xfrm>
        </p:spPr>
        <p:txBody>
          <a:bodyPr/>
          <a:lstStyle/>
          <a:p>
            <a:r>
              <a:rPr lang="en-US" smtClean="0"/>
              <a:t>Thank you!</a:t>
            </a:r>
          </a:p>
        </p:txBody>
      </p:sp>
      <p:sp>
        <p:nvSpPr>
          <p:cNvPr id="59394" name="Content Placeholder 7"/>
          <p:cNvSpPr>
            <a:spLocks noGrp="1"/>
          </p:cNvSpPr>
          <p:nvPr>
            <p:ph sz="quarter" idx="18"/>
          </p:nvPr>
        </p:nvSpPr>
        <p:spPr>
          <a:xfrm>
            <a:off x="477838" y="1857375"/>
            <a:ext cx="8285162" cy="4098925"/>
          </a:xfrm>
        </p:spPr>
        <p:txBody>
          <a:bodyPr/>
          <a:lstStyle/>
          <a:p>
            <a:pPr>
              <a:spcAft>
                <a:spcPct val="0"/>
              </a:spcAft>
              <a:buFont typeface="Wingdings" pitchFamily="2" charset="2"/>
              <a:buNone/>
            </a:pPr>
            <a:endParaRPr lang="en-US" sz="2000" b="1" smtClean="0"/>
          </a:p>
          <a:p>
            <a:pPr>
              <a:spcAft>
                <a:spcPct val="0"/>
              </a:spcAft>
              <a:buFont typeface="Wingdings" pitchFamily="2" charset="2"/>
              <a:buNone/>
            </a:pPr>
            <a:endParaRPr lang="en-US" sz="2000" b="1" smtClean="0"/>
          </a:p>
          <a:p>
            <a:pPr>
              <a:spcAft>
                <a:spcPct val="0"/>
              </a:spcAft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Arial" charset="0"/>
              <a:buChar char="•"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</p:txBody>
      </p:sp>
      <p:sp>
        <p:nvSpPr>
          <p:cNvPr id="59395" name="Date Placeholder 8"/>
          <p:cNvSpPr>
            <a:spLocks noGrp="1"/>
          </p:cNvSpPr>
          <p:nvPr>
            <p:ph type="dt" sz="quarter" idx="19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CC8AD6-1CB8-48C4-8648-36687D20CEFB}" type="datetime1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3/22/2011</a:t>
            </a:fld>
            <a:endParaRPr lang="en-US">
              <a:cs typeface="Arial" charset="0"/>
            </a:endParaRPr>
          </a:p>
        </p:txBody>
      </p:sp>
      <p:sp>
        <p:nvSpPr>
          <p:cNvPr id="59396" name="Slide Number Placeholder 9"/>
          <p:cNvSpPr>
            <a:spLocks noGrp="1"/>
          </p:cNvSpPr>
          <p:nvPr>
            <p:ph type="sldNum" sz="quarter" idx="2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00CC10B-983D-43F6-B420-6080F37F5E5D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>
              <a:cs typeface="Arial" charset="0"/>
            </a:endParaRPr>
          </a:p>
        </p:txBody>
      </p:sp>
      <p:sp>
        <p:nvSpPr>
          <p:cNvPr id="59397" name="Text Box 7"/>
          <p:cNvSpPr txBox="1">
            <a:spLocks noChangeArrowheads="1"/>
          </p:cNvSpPr>
          <p:nvPr/>
        </p:nvSpPr>
        <p:spPr bwMode="auto">
          <a:xfrm>
            <a:off x="88900" y="4643438"/>
            <a:ext cx="1344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Overview</a:t>
            </a:r>
          </a:p>
        </p:txBody>
      </p:sp>
      <p:sp>
        <p:nvSpPr>
          <p:cNvPr id="17410" name="Content Placeholder 7"/>
          <p:cNvSpPr>
            <a:spLocks noGrp="1"/>
          </p:cNvSpPr>
          <p:nvPr>
            <p:ph sz="quarter" idx="18"/>
          </p:nvPr>
        </p:nvSpPr>
        <p:spPr>
          <a:xfrm>
            <a:off x="477838" y="1004888"/>
            <a:ext cx="8285162" cy="4951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sz="3200" smtClean="0"/>
          </a:p>
          <a:p>
            <a:pPr>
              <a:buFont typeface="Wingdings" pitchFamily="2" charset="2"/>
              <a:buNone/>
            </a:pPr>
            <a:r>
              <a:rPr lang="en-US" sz="3200" smtClean="0"/>
              <a:t>Model</a:t>
            </a:r>
          </a:p>
          <a:p>
            <a:pPr>
              <a:buFont typeface="Wingdings" pitchFamily="2" charset="2"/>
              <a:buNone/>
            </a:pPr>
            <a:r>
              <a:rPr lang="en-US" sz="3200" smtClean="0"/>
              <a:t>Related work in scheduling</a:t>
            </a:r>
          </a:p>
          <a:p>
            <a:pPr>
              <a:buFont typeface="Wingdings" pitchFamily="2" charset="2"/>
              <a:buNone/>
            </a:pPr>
            <a:r>
              <a:rPr lang="en-US" sz="3200" smtClean="0"/>
              <a:t>Results</a:t>
            </a:r>
          </a:p>
          <a:p>
            <a:pPr>
              <a:buFont typeface="Wingdings" pitchFamily="2" charset="2"/>
              <a:buNone/>
            </a:pPr>
            <a:r>
              <a:rPr lang="en-US" sz="3200" smtClean="0"/>
              <a:t>Proof</a:t>
            </a:r>
          </a:p>
          <a:p>
            <a:pPr>
              <a:buFont typeface="Wingdings" pitchFamily="2" charset="2"/>
              <a:buNone/>
            </a:pPr>
            <a:r>
              <a:rPr lang="en-US" sz="3200" smtClean="0"/>
              <a:t>Open problems</a:t>
            </a:r>
          </a:p>
          <a:p>
            <a:pPr>
              <a:buFont typeface="Wingdings" pitchFamily="2" charset="2"/>
              <a:buNone/>
            </a:pPr>
            <a:endParaRPr lang="en-US" sz="2000" b="1" smtClean="0"/>
          </a:p>
        </p:txBody>
      </p:sp>
      <p:sp>
        <p:nvSpPr>
          <p:cNvPr id="17411" name="Date Placeholder 8"/>
          <p:cNvSpPr>
            <a:spLocks noGrp="1"/>
          </p:cNvSpPr>
          <p:nvPr>
            <p:ph type="dt" sz="quarter" idx="19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6DC9B2-B215-46B3-8130-1337836946A1}" type="datetime1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3/22/2011</a:t>
            </a:fld>
            <a:endParaRPr lang="en-US">
              <a:cs typeface="Arial" charset="0"/>
            </a:endParaRPr>
          </a:p>
        </p:txBody>
      </p:sp>
      <p:sp>
        <p:nvSpPr>
          <p:cNvPr id="17412" name="Slide Number Placeholder 9"/>
          <p:cNvSpPr>
            <a:spLocks noGrp="1"/>
          </p:cNvSpPr>
          <p:nvPr>
            <p:ph type="sldNum" sz="quarter" idx="2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A2B74FD-8D81-4ADB-B1B7-3F595D8486CB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>
              <a:cs typeface="Arial" charset="0"/>
            </a:endParaRPr>
          </a:p>
        </p:txBody>
      </p:sp>
      <p:sp>
        <p:nvSpPr>
          <p:cNvPr id="17413" name="Text Box 7"/>
          <p:cNvSpPr txBox="1">
            <a:spLocks noChangeArrowheads="1"/>
          </p:cNvSpPr>
          <p:nvPr/>
        </p:nvSpPr>
        <p:spPr bwMode="auto">
          <a:xfrm>
            <a:off x="88900" y="4643438"/>
            <a:ext cx="1344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Map-Reduce</a:t>
            </a:r>
          </a:p>
        </p:txBody>
      </p:sp>
      <p:sp>
        <p:nvSpPr>
          <p:cNvPr id="19458" name="Content Placeholder 7"/>
          <p:cNvSpPr>
            <a:spLocks noGrp="1"/>
          </p:cNvSpPr>
          <p:nvPr>
            <p:ph sz="quarter" idx="18"/>
          </p:nvPr>
        </p:nvSpPr>
        <p:spPr>
          <a:xfrm>
            <a:off x="477838" y="1004888"/>
            <a:ext cx="8285162" cy="4951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r>
              <a:rPr lang="en-US" sz="2000" b="1" smtClean="0"/>
              <a:t>A Map-Reduce job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is a set of map and reduce tasks</a:t>
            </a:r>
          </a:p>
          <a:p>
            <a:pPr>
              <a:buFont typeface="Arial" charset="0"/>
              <a:buChar char="•"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Arial" charset="0"/>
              <a:buChar char="•"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</p:txBody>
      </p:sp>
      <p:sp>
        <p:nvSpPr>
          <p:cNvPr id="19459" name="Date Placeholder 8"/>
          <p:cNvSpPr>
            <a:spLocks noGrp="1"/>
          </p:cNvSpPr>
          <p:nvPr>
            <p:ph type="dt" sz="quarter" idx="19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64F2956-61D4-4FB1-8952-0FDAA3DB0CBC}" type="datetime1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3/22/2011</a:t>
            </a:fld>
            <a:endParaRPr lang="en-US">
              <a:cs typeface="Arial" charset="0"/>
            </a:endParaRPr>
          </a:p>
        </p:txBody>
      </p:sp>
      <p:sp>
        <p:nvSpPr>
          <p:cNvPr id="19460" name="Slide Number Placeholder 9"/>
          <p:cNvSpPr>
            <a:spLocks noGrp="1"/>
          </p:cNvSpPr>
          <p:nvPr>
            <p:ph type="sldNum" sz="quarter" idx="2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DD1425C-9532-4F8F-AB1E-A1B7F7800A45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>
              <a:cs typeface="Arial" charset="0"/>
            </a:endParaRPr>
          </a:p>
        </p:txBody>
      </p:sp>
      <p:sp>
        <p:nvSpPr>
          <p:cNvPr id="19461" name="Text Box 7"/>
          <p:cNvSpPr txBox="1">
            <a:spLocks noChangeArrowheads="1"/>
          </p:cNvSpPr>
          <p:nvPr/>
        </p:nvSpPr>
        <p:spPr bwMode="auto">
          <a:xfrm>
            <a:off x="88900" y="4643438"/>
            <a:ext cx="1344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9462" name="Picture 6" descr="Mapreduce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4850" y="1004888"/>
            <a:ext cx="2551113" cy="495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Typical Cluster</a:t>
            </a:r>
          </a:p>
        </p:txBody>
      </p:sp>
      <p:sp>
        <p:nvSpPr>
          <p:cNvPr id="21506" name="Date Placeholder 8"/>
          <p:cNvSpPr>
            <a:spLocks noGrp="1"/>
          </p:cNvSpPr>
          <p:nvPr>
            <p:ph type="dt" sz="quarter" idx="19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2EEB62B-BADF-4B76-AB70-70CF5C86A4F3}" type="datetime1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3/22/2011</a:t>
            </a:fld>
            <a:endParaRPr lang="en-US">
              <a:cs typeface="Arial" charset="0"/>
            </a:endParaRPr>
          </a:p>
        </p:txBody>
      </p:sp>
      <p:sp>
        <p:nvSpPr>
          <p:cNvPr id="21507" name="Slide Number Placeholder 9"/>
          <p:cNvSpPr>
            <a:spLocks noGrp="1"/>
          </p:cNvSpPr>
          <p:nvPr>
            <p:ph type="sldNum" sz="quarter" idx="2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20C94E7-AB3A-40E8-A488-7FB4B46E76D2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>
              <a:cs typeface="Arial" charset="0"/>
            </a:endParaRPr>
          </a:p>
        </p:txBody>
      </p:sp>
      <p:sp>
        <p:nvSpPr>
          <p:cNvPr id="21508" name="Text Box 7"/>
          <p:cNvSpPr txBox="1">
            <a:spLocks noChangeArrowheads="1"/>
          </p:cNvSpPr>
          <p:nvPr/>
        </p:nvSpPr>
        <p:spPr bwMode="auto">
          <a:xfrm>
            <a:off x="88900" y="4643438"/>
            <a:ext cx="1344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1509" name="Content Placeholder 10" descr="figure3.gif"/>
          <p:cNvPicPr>
            <a:picLocks noGrp="1" noChangeAspect="1"/>
          </p:cNvPicPr>
          <p:nvPr>
            <p:ph sz="quarter" idx="18"/>
          </p:nvPr>
        </p:nvPicPr>
        <p:blipFill>
          <a:blip r:embed="rId3"/>
          <a:srcRect l="-55705" r="-55705"/>
          <a:stretch>
            <a:fillRect/>
          </a:stretch>
        </p:blipFill>
        <p:spPr>
          <a:xfrm>
            <a:off x="477838" y="1004888"/>
            <a:ext cx="8285162" cy="49514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Life of a Job</a:t>
            </a:r>
          </a:p>
        </p:txBody>
      </p:sp>
      <p:sp>
        <p:nvSpPr>
          <p:cNvPr id="23554" name="Date Placeholder 8"/>
          <p:cNvSpPr>
            <a:spLocks noGrp="1"/>
          </p:cNvSpPr>
          <p:nvPr>
            <p:ph type="dt" sz="quarter" idx="19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0DE75E3-1F20-47B8-B602-75F6045D2C94}" type="datetime1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3/22/2011</a:t>
            </a:fld>
            <a:endParaRPr lang="en-US">
              <a:cs typeface="Arial" charset="0"/>
            </a:endParaRPr>
          </a:p>
        </p:txBody>
      </p:sp>
      <p:sp>
        <p:nvSpPr>
          <p:cNvPr id="23555" name="Slide Number Placeholder 9"/>
          <p:cNvSpPr>
            <a:spLocks noGrp="1"/>
          </p:cNvSpPr>
          <p:nvPr>
            <p:ph type="sldNum" sz="quarter" idx="2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CBAEEFE-DC78-43CC-A85B-01F12901F94A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>
              <a:cs typeface="Arial" charset="0"/>
            </a:endParaRPr>
          </a:p>
        </p:txBody>
      </p:sp>
      <p:sp>
        <p:nvSpPr>
          <p:cNvPr id="23556" name="Text Box 7"/>
          <p:cNvSpPr txBox="1">
            <a:spLocks noChangeArrowheads="1"/>
          </p:cNvSpPr>
          <p:nvPr/>
        </p:nvSpPr>
        <p:spPr bwMode="auto">
          <a:xfrm>
            <a:off x="88900" y="4643438"/>
            <a:ext cx="1344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3557" name="Content Placeholder 8" descr="1tbtasktime.png"/>
          <p:cNvPicPr>
            <a:picLocks noGrp="1" noChangeAspect="1"/>
          </p:cNvPicPr>
          <p:nvPr>
            <p:ph sz="quarter" idx="18"/>
          </p:nvPr>
        </p:nvPicPr>
        <p:blipFill>
          <a:blip r:embed="rId3"/>
          <a:srcRect l="-14439" r="-14439"/>
          <a:stretch>
            <a:fillRect/>
          </a:stretch>
        </p:blipFill>
        <p:spPr>
          <a:xfrm>
            <a:off x="0" y="1004888"/>
            <a:ext cx="9144000" cy="53514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</a:t>
            </a:r>
          </a:p>
        </p:txBody>
      </p:sp>
      <p:sp>
        <p:nvSpPr>
          <p:cNvPr id="25602" name="Content Placeholder 7"/>
          <p:cNvSpPr>
            <a:spLocks noGrp="1"/>
          </p:cNvSpPr>
          <p:nvPr>
            <p:ph sz="quarter" idx="18"/>
          </p:nvPr>
        </p:nvSpPr>
        <p:spPr>
          <a:xfrm>
            <a:off x="477838" y="1004888"/>
            <a:ext cx="8285162" cy="4951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000" b="1" smtClean="0"/>
              <a:t>A Map-Reduce job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is a set of map and reduce tasks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may have an arrival time</a:t>
            </a:r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r>
              <a:rPr lang="en-US" sz="2000" b="1" smtClean="0"/>
              <a:t>Schedule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Map tasks run on map machines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Reduce tasks run on reduce machines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Reduce tasks of a job J are scheduled after</a:t>
            </a:r>
            <a:br>
              <a:rPr lang="en-US" sz="2000" b="1" smtClean="0"/>
            </a:br>
            <a:r>
              <a:rPr lang="en-US" sz="2000" b="1" smtClean="0"/>
              <a:t>all maps of J are completed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Each task runs on one machine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Jobs are independent</a:t>
            </a:r>
          </a:p>
          <a:p>
            <a:pPr>
              <a:buFont typeface="Arial" charset="0"/>
              <a:buChar char="•"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Arial" charset="0"/>
              <a:buChar char="•"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endParaRPr lang="en-US" sz="2000" b="1" smtClean="0"/>
          </a:p>
        </p:txBody>
      </p:sp>
      <p:sp>
        <p:nvSpPr>
          <p:cNvPr id="25603" name="Date Placeholder 8"/>
          <p:cNvSpPr>
            <a:spLocks noGrp="1"/>
          </p:cNvSpPr>
          <p:nvPr>
            <p:ph type="dt" sz="quarter" idx="19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EC854A-55E6-4BCB-BBF2-FD7E81F293CA}" type="datetime1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3/22/2011</a:t>
            </a:fld>
            <a:endParaRPr lang="en-US">
              <a:cs typeface="Arial" charset="0"/>
            </a:endParaRPr>
          </a:p>
        </p:txBody>
      </p:sp>
      <p:sp>
        <p:nvSpPr>
          <p:cNvPr id="25604" name="Slide Number Placeholder 9"/>
          <p:cNvSpPr>
            <a:spLocks noGrp="1"/>
          </p:cNvSpPr>
          <p:nvPr>
            <p:ph type="sldNum" sz="quarter" idx="2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5D4BB0-742A-4A4D-993E-CF1B8CEB2085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>
              <a:cs typeface="Arial" charset="0"/>
            </a:endParaRPr>
          </a:p>
        </p:txBody>
      </p:sp>
      <p:sp>
        <p:nvSpPr>
          <p:cNvPr id="25605" name="Text Box 7"/>
          <p:cNvSpPr txBox="1">
            <a:spLocks noChangeArrowheads="1"/>
          </p:cNvSpPr>
          <p:nvPr/>
        </p:nvSpPr>
        <p:spPr bwMode="auto">
          <a:xfrm>
            <a:off x="88900" y="4643438"/>
            <a:ext cx="1344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5606" name="Picture 6" descr="Mapreduce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35688" y="496888"/>
            <a:ext cx="2551112" cy="495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Simplifications</a:t>
            </a:r>
          </a:p>
        </p:txBody>
      </p:sp>
      <p:sp>
        <p:nvSpPr>
          <p:cNvPr id="22533" name="Content Placeholder 7"/>
          <p:cNvSpPr>
            <a:spLocks noGrp="1"/>
          </p:cNvSpPr>
          <p:nvPr>
            <p:ph sz="quarter" idx="18"/>
          </p:nvPr>
        </p:nvSpPr>
        <p:spPr>
          <a:xfrm>
            <a:off x="477838" y="1004888"/>
            <a:ext cx="8285162" cy="4951412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en-US" sz="2000" b="1" dirty="0" smtClean="0"/>
              <a:t>We ignore</a:t>
            </a:r>
          </a:p>
          <a:p>
            <a:pPr>
              <a:buFont typeface="Arial"/>
              <a:buChar char="•"/>
              <a:defRPr/>
            </a:pPr>
            <a:r>
              <a:rPr lang="en-US" sz="2000" b="1" dirty="0" smtClean="0"/>
              <a:t>The shuffle phase</a:t>
            </a:r>
          </a:p>
          <a:p>
            <a:pPr>
              <a:buFont typeface="Arial"/>
              <a:buChar char="•"/>
              <a:defRPr/>
            </a:pPr>
            <a:r>
              <a:rPr lang="en-US" sz="2000" b="1" dirty="0" smtClean="0"/>
              <a:t>The network topology</a:t>
            </a:r>
          </a:p>
          <a:p>
            <a:pPr>
              <a:buFont typeface="Arial"/>
              <a:buChar char="•"/>
              <a:defRPr/>
            </a:pPr>
            <a:r>
              <a:rPr lang="en-US" sz="2000" b="1" dirty="0" smtClean="0"/>
              <a:t>Data locality</a:t>
            </a:r>
          </a:p>
          <a:p>
            <a:pPr marL="512064">
              <a:buFont typeface="Arial"/>
              <a:buChar char="•"/>
              <a:defRPr/>
            </a:pPr>
            <a:r>
              <a:rPr lang="en-US" sz="2000" b="1" dirty="0" smtClean="0"/>
              <a:t>stylized unrelated machines instead</a:t>
            </a:r>
          </a:p>
          <a:p>
            <a:pPr>
              <a:buFont typeface="Arial"/>
              <a:buChar char="•"/>
              <a:defRPr/>
            </a:pPr>
            <a:r>
              <a:rPr lang="en-US" sz="2000" b="1" dirty="0" smtClean="0"/>
              <a:t>Space usage of intermediate data emitted by maps</a:t>
            </a:r>
          </a:p>
          <a:p>
            <a:pPr>
              <a:buFont typeface="Arial"/>
              <a:buChar char="•"/>
              <a:defRPr/>
            </a:pPr>
            <a:r>
              <a:rPr lang="en-US" sz="2000" b="1" dirty="0" smtClean="0"/>
              <a:t>Machine, network, and task failures</a:t>
            </a:r>
          </a:p>
          <a:p>
            <a:pPr>
              <a:buFont typeface="Arial"/>
              <a:buChar char="•"/>
              <a:defRPr/>
            </a:pPr>
            <a:r>
              <a:rPr lang="en-US" sz="2000" b="1" dirty="0" smtClean="0"/>
              <a:t>Dependencies between jobs</a:t>
            </a:r>
          </a:p>
          <a:p>
            <a:pPr>
              <a:buFont typeface="Arial"/>
              <a:buChar char="•"/>
              <a:defRPr/>
            </a:pPr>
            <a:r>
              <a:rPr lang="en-US" sz="2000" b="1" dirty="0" smtClean="0"/>
              <a:t>Strategic behavior of users, etc.</a:t>
            </a:r>
          </a:p>
          <a:p>
            <a:pPr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>
              <a:buFont typeface="Wingdings" pitchFamily="2" charset="2"/>
              <a:buNone/>
              <a:defRPr/>
            </a:pPr>
            <a:r>
              <a:rPr lang="en-US" sz="2000" b="1" dirty="0" smtClean="0"/>
              <a:t>Task run times are assumed to be known in advance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000" b="1" dirty="0" smtClean="0"/>
              <a:t>No speculative execution</a:t>
            </a:r>
          </a:p>
          <a:p>
            <a:pPr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>
              <a:buFont typeface="Arial"/>
              <a:buChar char="•"/>
              <a:defRPr/>
            </a:pPr>
            <a:endParaRPr lang="en-US" sz="2000" b="1" dirty="0" smtClean="0"/>
          </a:p>
          <a:p>
            <a:pPr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>
              <a:buFont typeface="Wingdings" pitchFamily="2" charset="2"/>
              <a:buNone/>
              <a:defRPr/>
            </a:pPr>
            <a:endParaRPr lang="en-US" sz="2000" b="1" dirty="0" smtClean="0"/>
          </a:p>
        </p:txBody>
      </p:sp>
      <p:sp>
        <p:nvSpPr>
          <p:cNvPr id="27651" name="Date Placeholder 8"/>
          <p:cNvSpPr>
            <a:spLocks noGrp="1"/>
          </p:cNvSpPr>
          <p:nvPr>
            <p:ph type="dt" sz="quarter" idx="19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5DCB408-F736-4672-BF0E-09CB1F060A65}" type="datetime1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3/22/2011</a:t>
            </a:fld>
            <a:endParaRPr lang="en-US">
              <a:cs typeface="Arial" charset="0"/>
            </a:endParaRPr>
          </a:p>
        </p:txBody>
      </p:sp>
      <p:sp>
        <p:nvSpPr>
          <p:cNvPr id="27652" name="Slide Number Placeholder 9"/>
          <p:cNvSpPr>
            <a:spLocks noGrp="1"/>
          </p:cNvSpPr>
          <p:nvPr>
            <p:ph type="sldNum" sz="quarter" idx="2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37D92D2-DCC8-4143-9C70-BE590DF32620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>
              <a:cs typeface="Arial" charset="0"/>
            </a:endParaRPr>
          </a:p>
        </p:txBody>
      </p:sp>
      <p:sp>
        <p:nvSpPr>
          <p:cNvPr id="27653" name="Text Box 7"/>
          <p:cNvSpPr txBox="1">
            <a:spLocks noChangeArrowheads="1"/>
          </p:cNvSpPr>
          <p:nvPr/>
        </p:nvSpPr>
        <p:spPr bwMode="auto">
          <a:xfrm>
            <a:off x="88900" y="4643438"/>
            <a:ext cx="1344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Background - Scheduling Objectives</a:t>
            </a:r>
          </a:p>
        </p:txBody>
      </p:sp>
      <p:sp>
        <p:nvSpPr>
          <p:cNvPr id="29698" name="Content Placeholder 7"/>
          <p:cNvSpPr>
            <a:spLocks noGrp="1"/>
          </p:cNvSpPr>
          <p:nvPr>
            <p:ph sz="quarter" idx="18"/>
          </p:nvPr>
        </p:nvSpPr>
        <p:spPr>
          <a:xfrm>
            <a:off x="477838" y="1004888"/>
            <a:ext cx="8285162" cy="4951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000" b="1" smtClean="0"/>
              <a:t>Metrics of interest in a shared cluster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Total completion time of jobs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Total flow (= completion – arrival) time</a:t>
            </a:r>
          </a:p>
          <a:p>
            <a:pPr>
              <a:buFont typeface="Arial" charset="0"/>
              <a:buChar char="•"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r>
              <a:rPr lang="en-US" sz="2000" b="1" smtClean="0"/>
              <a:t>Not makespan</a:t>
            </a:r>
          </a:p>
          <a:p>
            <a:pPr>
              <a:buFont typeface="Wingdings" pitchFamily="2" charset="2"/>
              <a:buNone/>
            </a:pPr>
            <a:endParaRPr lang="en-US" sz="2000" b="1" smtClean="0"/>
          </a:p>
          <a:p>
            <a:pPr>
              <a:buFont typeface="Wingdings" pitchFamily="2" charset="2"/>
              <a:buNone/>
            </a:pPr>
            <a:r>
              <a:rPr lang="en-US" sz="2000" b="1" smtClean="0"/>
              <a:t>Known: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Shortest Remaining Processing Time is optimal for flow time on a single machine with preemption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Flow time on identical parallel machines with or without preemption is NP hard, no O(1) approx [GK 07, LR 07]</a:t>
            </a:r>
          </a:p>
          <a:p>
            <a:pPr>
              <a:buFont typeface="Wingdings" pitchFamily="2" charset="2"/>
              <a:buNone/>
            </a:pPr>
            <a:endParaRPr lang="en-US" sz="2000" b="1" smtClean="0"/>
          </a:p>
        </p:txBody>
      </p:sp>
      <p:sp>
        <p:nvSpPr>
          <p:cNvPr id="29699" name="Date Placeholder 8"/>
          <p:cNvSpPr>
            <a:spLocks noGrp="1"/>
          </p:cNvSpPr>
          <p:nvPr>
            <p:ph type="dt" sz="quarter" idx="19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B4945E-FD98-4739-B2ED-3C80F933B43B}" type="datetime1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3/22/2011</a:t>
            </a:fld>
            <a:endParaRPr lang="en-US">
              <a:cs typeface="Arial" charset="0"/>
            </a:endParaRPr>
          </a:p>
        </p:txBody>
      </p:sp>
      <p:sp>
        <p:nvSpPr>
          <p:cNvPr id="29700" name="Slide Number Placeholder 9"/>
          <p:cNvSpPr>
            <a:spLocks noGrp="1"/>
          </p:cNvSpPr>
          <p:nvPr>
            <p:ph type="sldNum" sz="quarter" idx="2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40F3833-8C9D-4895-AA62-EE115C89159D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>
              <a:cs typeface="Arial" charset="0"/>
            </a:endParaRPr>
          </a:p>
        </p:txBody>
      </p:sp>
      <p:sp>
        <p:nvSpPr>
          <p:cNvPr id="29701" name="Text Box 7"/>
          <p:cNvSpPr txBox="1">
            <a:spLocks noChangeArrowheads="1"/>
          </p:cNvSpPr>
          <p:nvPr/>
        </p:nvSpPr>
        <p:spPr bwMode="auto">
          <a:xfrm>
            <a:off x="88900" y="4643438"/>
            <a:ext cx="1344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Background -  Online Identical Machines</a:t>
            </a:r>
          </a:p>
        </p:txBody>
      </p:sp>
      <p:sp>
        <p:nvSpPr>
          <p:cNvPr id="22533" name="Content Placeholder 7"/>
          <p:cNvSpPr>
            <a:spLocks noGrp="1"/>
          </p:cNvSpPr>
          <p:nvPr>
            <p:ph sz="quarter" idx="18"/>
          </p:nvPr>
        </p:nvSpPr>
        <p:spPr>
          <a:xfrm>
            <a:off x="477838" y="1004888"/>
            <a:ext cx="8285162" cy="4951412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en-US" sz="2000" b="1" dirty="0" smtClean="0"/>
              <a:t>We allow preemption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000" b="1" dirty="0" smtClean="0"/>
              <a:t>Competitive ratio: flow time of online schedule / offline schedule</a:t>
            </a:r>
          </a:p>
          <a:p>
            <a:pPr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>
              <a:buFont typeface="Wingdings" pitchFamily="2" charset="2"/>
              <a:buNone/>
              <a:defRPr/>
            </a:pPr>
            <a:r>
              <a:rPr lang="en-US" sz="2000" b="1" dirty="0" smtClean="0"/>
              <a:t>Strong lower bound for competitive ratio for flow time</a:t>
            </a:r>
          </a:p>
          <a:p>
            <a:pPr marL="603504">
              <a:buFont typeface="Arial"/>
              <a:buChar char="•"/>
              <a:defRPr/>
            </a:pPr>
            <a:r>
              <a:rPr lang="en-US" sz="2000" b="1" dirty="0" smtClean="0"/>
              <a:t>log( </a:t>
            </a:r>
            <a:r>
              <a:rPr lang="en-US" sz="2000" b="1" dirty="0" err="1" smtClean="0"/>
              <a:t>min{P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</a:t>
            </a:r>
            <a:r>
              <a:rPr lang="en-US" sz="2000" b="1" dirty="0" smtClean="0"/>
              <a:t>/N} )</a:t>
            </a:r>
            <a:br>
              <a:rPr lang="en-US" sz="2000" b="1" dirty="0" smtClean="0"/>
            </a:br>
            <a:r>
              <a:rPr lang="en-US" sz="2000" b="1" dirty="0" smtClean="0"/>
              <a:t>N machines, </a:t>
            </a:r>
            <a:r>
              <a:rPr lang="en-US" sz="2000" b="1" dirty="0" err="1" smtClean="0"/>
              <a:t>n</a:t>
            </a:r>
            <a:r>
              <a:rPr lang="en-US" sz="2000" b="1" dirty="0" smtClean="0"/>
              <a:t> jobs, 1 task/job, P = max/min runtime [LR ‘07]</a:t>
            </a:r>
          </a:p>
          <a:p>
            <a:pPr>
              <a:buFont typeface="Arial"/>
              <a:buChar char="•"/>
              <a:defRPr/>
            </a:pPr>
            <a:endParaRPr lang="en-US" sz="2000" b="1" dirty="0" smtClean="0"/>
          </a:p>
          <a:p>
            <a:pPr>
              <a:buFont typeface="Wingdings" pitchFamily="2" charset="2"/>
              <a:buNone/>
              <a:defRPr/>
            </a:pPr>
            <a:r>
              <a:rPr lang="en-US" sz="2000" b="1" dirty="0" smtClean="0"/>
              <a:t>Resource augmentation</a:t>
            </a:r>
          </a:p>
          <a:p>
            <a:pPr marL="603504">
              <a:buFont typeface="Arial"/>
              <a:buChar char="•"/>
              <a:defRPr/>
            </a:pPr>
            <a:r>
              <a:rPr lang="en-US" sz="2000" b="1" dirty="0" smtClean="0"/>
              <a:t>Our machines have 1+ε speed</a:t>
            </a:r>
          </a:p>
          <a:p>
            <a:pPr marL="603504">
              <a:buFont typeface="Arial"/>
              <a:buChar char="•"/>
              <a:defRPr/>
            </a:pPr>
            <a:r>
              <a:rPr lang="en-US" sz="2000" b="1" dirty="0" smtClean="0"/>
              <a:t>1+ε speed O(1) </a:t>
            </a:r>
            <a:r>
              <a:rPr lang="en-US" sz="2000" b="1" smtClean="0"/>
              <a:t>competitive algorithm </a:t>
            </a:r>
            <a:r>
              <a:rPr lang="en-US" sz="2000" b="1" dirty="0" smtClean="0"/>
              <a:t>for flow time [AA ‘07]</a:t>
            </a:r>
            <a:br>
              <a:rPr lang="en-US" sz="2000" b="1" dirty="0" smtClean="0"/>
            </a:br>
            <a:endParaRPr lang="en-US" sz="2000" b="1" dirty="0" smtClean="0"/>
          </a:p>
          <a:p>
            <a:pPr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>
              <a:buFont typeface="Wingdings" pitchFamily="2" charset="2"/>
              <a:buNone/>
              <a:defRPr/>
            </a:pPr>
            <a:endParaRPr lang="en-US" sz="2000" b="1" dirty="0" smtClean="0"/>
          </a:p>
        </p:txBody>
      </p:sp>
      <p:sp>
        <p:nvSpPr>
          <p:cNvPr id="31747" name="Date Placeholder 8"/>
          <p:cNvSpPr>
            <a:spLocks noGrp="1"/>
          </p:cNvSpPr>
          <p:nvPr>
            <p:ph type="dt" sz="quarter" idx="19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8339BF1-2DE4-435F-9CBA-C7739435D4E1}" type="datetime1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3/22/2011</a:t>
            </a:fld>
            <a:endParaRPr lang="en-US">
              <a:cs typeface="Arial" charset="0"/>
            </a:endParaRPr>
          </a:p>
        </p:txBody>
      </p:sp>
      <p:sp>
        <p:nvSpPr>
          <p:cNvPr id="31748" name="Slide Number Placeholder 9"/>
          <p:cNvSpPr>
            <a:spLocks noGrp="1"/>
          </p:cNvSpPr>
          <p:nvPr>
            <p:ph type="sldNum" sz="quarter" idx="2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E860B6-BAFD-4194-BA8C-39DC2D70FF18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>
              <a:cs typeface="Arial" charset="0"/>
            </a:endParaRPr>
          </a:p>
        </p:txBody>
      </p:sp>
      <p:sp>
        <p:nvSpPr>
          <p:cNvPr id="31749" name="Text Box 7"/>
          <p:cNvSpPr txBox="1">
            <a:spLocks noChangeArrowheads="1"/>
          </p:cNvSpPr>
          <p:nvPr/>
        </p:nvSpPr>
        <p:spPr bwMode="auto">
          <a:xfrm>
            <a:off x="88900" y="4643438"/>
            <a:ext cx="1344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ahoo! 4">
  <a:themeElements>
    <a:clrScheme name="Yahoo!">
      <a:dk1>
        <a:sysClr val="windowText" lastClr="000000"/>
      </a:dk1>
      <a:lt1>
        <a:sysClr val="window" lastClr="FFFFFF"/>
      </a:lt1>
      <a:dk2>
        <a:srgbClr val="7F7F7F"/>
      </a:dk2>
      <a:lt2>
        <a:srgbClr val="EEECE1"/>
      </a:lt2>
      <a:accent1>
        <a:srgbClr val="7B0099"/>
      </a:accent1>
      <a:accent2>
        <a:srgbClr val="EC53A0"/>
      </a:accent2>
      <a:accent3>
        <a:srgbClr val="F19824"/>
      </a:accent3>
      <a:accent4>
        <a:srgbClr val="A7CC25"/>
      </a:accent4>
      <a:accent5>
        <a:srgbClr val="32A7A1"/>
      </a:accent5>
      <a:accent6>
        <a:srgbClr val="2D9EC0"/>
      </a:accent6>
      <a:hlink>
        <a:srgbClr val="456FAC"/>
      </a:hlink>
      <a:folHlink>
        <a:srgbClr val="BC3A9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rgbClr val="000000"/>
          </a:solidFill>
        </a:ln>
      </a:spPr>
      <a:bodyPr rtlCol="0" anchor="t">
        <a:normAutofit/>
      </a:bodyPr>
      <a:lstStyle>
        <a:defPPr>
          <a:defRPr sz="1600" dirty="0" err="1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rgbClr val="0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noFill/>
        </a:ln>
      </a:spPr>
      <a:bodyPr wrap="square" rtlCol="0">
        <a:normAutofit/>
      </a:bodyPr>
      <a:lstStyle>
        <a:defPPr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</TotalTime>
  <Words>910</Words>
  <Application>Microsoft Macintosh PowerPoint</Application>
  <PresentationFormat>On-screen Show (4:3)</PresentationFormat>
  <Paragraphs>245</Paragraphs>
  <Slides>18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Arial</vt:lpstr>
      <vt:lpstr>Wingdings</vt:lpstr>
      <vt:lpstr>Calibri</vt:lpstr>
      <vt:lpstr>Verdana</vt:lpstr>
      <vt:lpstr>Courier</vt:lpstr>
      <vt:lpstr>Yahoo! 4</vt:lpstr>
      <vt:lpstr>Yahoo! 4</vt:lpstr>
      <vt:lpstr>Yahoo! 4</vt:lpstr>
      <vt:lpstr>Yahoo! 4</vt:lpstr>
      <vt:lpstr>Yahoo! 4</vt:lpstr>
      <vt:lpstr>Yahoo! 4</vt:lpstr>
      <vt:lpstr>Equation</vt:lpstr>
      <vt:lpstr>On Scheduling in Map-Reduce and  Flow-Shops</vt:lpstr>
      <vt:lpstr>Overview</vt:lpstr>
      <vt:lpstr>Map-Reduce</vt:lpstr>
      <vt:lpstr>A Typical Cluster</vt:lpstr>
      <vt:lpstr>Life of a Job</vt:lpstr>
      <vt:lpstr>Model</vt:lpstr>
      <vt:lpstr>Simplifications</vt:lpstr>
      <vt:lpstr>Background - Scheduling Objectives</vt:lpstr>
      <vt:lpstr>Background -  Online Identical Machines</vt:lpstr>
      <vt:lpstr>Background - Flow Shops</vt:lpstr>
      <vt:lpstr>Results – Offline Identical Machines</vt:lpstr>
      <vt:lpstr>Proof Sketch</vt:lpstr>
      <vt:lpstr>Results – Online Identical Machines</vt:lpstr>
      <vt:lpstr>Results – Online Identical Machines</vt:lpstr>
      <vt:lpstr>Results – QPTAS for flow shops</vt:lpstr>
      <vt:lpstr>Open Problems 1</vt:lpstr>
      <vt:lpstr>Open Problems 2 – Unrelated Machines</vt:lpstr>
      <vt:lpstr>Thank you!</vt:lpstr>
    </vt:vector>
  </TitlesOfParts>
  <Company>Yahoo!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Scheduling in Map-Reduce and Flow-Shops</dc:title>
  <dc:creator>yahoo! yahoo!</dc:creator>
  <cp:lastModifiedBy>Linda Casals</cp:lastModifiedBy>
  <cp:revision>35</cp:revision>
  <dcterms:created xsi:type="dcterms:W3CDTF">2011-03-17T22:04:08Z</dcterms:created>
  <dcterms:modified xsi:type="dcterms:W3CDTF">2011-03-22T14:42:39Z</dcterms:modified>
</cp:coreProperties>
</file>