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bin" ContentType="application/vnd.openxmlformats-officedocument.oleObject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slideLayouts/slideLayout16.xml" ContentType="application/vnd.openxmlformats-officedocument.presentationml.slideLayout+xml"/>
  <Default Extension="emf" ContentType="image/x-emf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9" r:id="rId1"/>
    <p:sldMasterId id="2147483653" r:id="rId2"/>
  </p:sldMasterIdLst>
  <p:sldIdLst>
    <p:sldId id="289" r:id="rId3"/>
    <p:sldId id="313" r:id="rId4"/>
    <p:sldId id="350" r:id="rId5"/>
    <p:sldId id="351" r:id="rId6"/>
    <p:sldId id="318" r:id="rId7"/>
    <p:sldId id="326" r:id="rId8"/>
    <p:sldId id="316" r:id="rId9"/>
    <p:sldId id="314" r:id="rId10"/>
    <p:sldId id="343" r:id="rId11"/>
    <p:sldId id="320" r:id="rId12"/>
    <p:sldId id="321" r:id="rId13"/>
    <p:sldId id="322" r:id="rId14"/>
    <p:sldId id="323" r:id="rId15"/>
    <p:sldId id="324" r:id="rId16"/>
    <p:sldId id="336" r:id="rId17"/>
    <p:sldId id="337" r:id="rId18"/>
    <p:sldId id="327" r:id="rId19"/>
    <p:sldId id="329" r:id="rId20"/>
    <p:sldId id="330" r:id="rId21"/>
    <p:sldId id="331" r:id="rId22"/>
    <p:sldId id="328" r:id="rId23"/>
    <p:sldId id="333" r:id="rId24"/>
    <p:sldId id="325" r:id="rId25"/>
    <p:sldId id="334" r:id="rId26"/>
    <p:sldId id="276" r:id="rId27"/>
    <p:sldId id="266" r:id="rId28"/>
    <p:sldId id="263" r:id="rId29"/>
    <p:sldId id="267" r:id="rId30"/>
    <p:sldId id="256" r:id="rId31"/>
    <p:sldId id="258" r:id="rId32"/>
    <p:sldId id="269" r:id="rId33"/>
    <p:sldId id="332" r:id="rId34"/>
    <p:sldId id="270" r:id="rId35"/>
    <p:sldId id="271" r:id="rId36"/>
    <p:sldId id="274" r:id="rId37"/>
    <p:sldId id="273" r:id="rId38"/>
    <p:sldId id="301" r:id="rId39"/>
    <p:sldId id="302" r:id="rId40"/>
    <p:sldId id="308" r:id="rId41"/>
    <p:sldId id="305" r:id="rId42"/>
    <p:sldId id="306" r:id="rId43"/>
    <p:sldId id="307" r:id="rId44"/>
    <p:sldId id="310" r:id="rId45"/>
    <p:sldId id="298" r:id="rId46"/>
  </p:sldIdLst>
  <p:sldSz cx="9144000" cy="6858000" type="screen4x3"/>
  <p:notesSz cx="6858000" cy="9144000"/>
  <p:defaultTextStyle>
    <a:defPPr>
      <a:defRPr lang="da-DK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ＭＳ Ｐゴシック"/>
        <a:cs typeface="ＭＳ Ｐゴシック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ＭＳ Ｐゴシック"/>
        <a:cs typeface="ＭＳ Ｐゴシック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ＭＳ Ｐゴシック"/>
        <a:cs typeface="ＭＳ Ｐゴシック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ＭＳ Ｐゴシック"/>
        <a:cs typeface="ＭＳ Ｐゴシック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ＭＳ Ｐゴシック"/>
        <a:cs typeface="ＭＳ Ｐゴシック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ＭＳ Ｐゴシック"/>
        <a:cs typeface="ＭＳ Ｐゴシック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ＭＳ Ｐゴシック"/>
        <a:cs typeface="ＭＳ Ｐゴシック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ＭＳ Ｐゴシック"/>
        <a:cs typeface="ＭＳ Ｐゴシック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ＭＳ Ｐゴシック"/>
        <a:cs typeface="ＭＳ Ｐゴシック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FFFFFF"/>
    <a:srgbClr val="008080"/>
    <a:srgbClr val="00FFFF"/>
    <a:srgbClr val="FF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napToGrid="0">
      <p:cViewPr>
        <p:scale>
          <a:sx n="75" d="100"/>
          <a:sy n="75" d="100"/>
        </p:scale>
        <p:origin x="-492" y="-43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viewProps" Target="viewProps.xml"/><Relationship Id="rId8" Type="http://schemas.openxmlformats.org/officeDocument/2006/relationships/slide" Target="slides/slide6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676400"/>
            <a:ext cx="7772400" cy="18288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2227" name="Rectangle 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90C5D3-0D35-4B86-839D-0BAF342284D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D3403A5-63EC-4D05-9288-BADE7F75D09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381000"/>
            <a:ext cx="2057400" cy="5715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019800" cy="57150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377B6E-ED73-4C42-89FA-937FCBFB09C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371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981200"/>
            <a:ext cx="40386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86D2B2-8440-4FE8-BBAB-EFBA4F598FC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381000"/>
            <a:ext cx="8229600" cy="5715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CA608D-8FD4-41EC-AD0D-D3E1D593F4A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5EA340-B532-4355-9AA9-0B32473FA473}" type="slidenum">
              <a:rPr lang="da-DK"/>
              <a:pPr>
                <a:defRPr/>
              </a:pPr>
              <a:t>‹#›</a:t>
            </a:fld>
            <a:endParaRPr lang="da-DK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D1DB87-FE03-45A9-B84E-302C5413DDF1}" type="slidenum">
              <a:rPr lang="da-DK"/>
              <a:pPr>
                <a:defRPr/>
              </a:pPr>
              <a:t>‹#›</a:t>
            </a:fld>
            <a:endParaRPr lang="da-DK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45FE44-7D40-4487-A4C2-B1BA19DB6DDA}" type="slidenum">
              <a:rPr lang="da-DK"/>
              <a:pPr>
                <a:defRPr/>
              </a:pPr>
              <a:t>‹#›</a:t>
            </a:fld>
            <a:endParaRPr lang="da-DK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B993A6-A35F-4775-9E78-6FCD8D854A2C}" type="slidenum">
              <a:rPr lang="da-DK"/>
              <a:pPr>
                <a:defRPr/>
              </a:pPr>
              <a:t>‹#›</a:t>
            </a:fld>
            <a:endParaRPr lang="da-DK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2CE345-C9FF-4A5D-9AA8-A0374C5CA832}" type="slidenum">
              <a:rPr lang="da-DK"/>
              <a:pPr>
                <a:defRPr/>
              </a:pPr>
              <a:t>‹#›</a:t>
            </a:fld>
            <a:endParaRPr lang="da-DK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E07A35-9D4F-40AC-8814-1DA830B92633}" type="slidenum">
              <a:rPr lang="da-DK"/>
              <a:pPr>
                <a:defRPr/>
              </a:pPr>
              <a:t>‹#›</a:t>
            </a:fld>
            <a:endParaRPr lang="da-DK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0232F8-9126-48FB-A363-4FC426E1825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6A094E-11D7-4F19-9EC7-3A8246E266F1}" type="slidenum">
              <a:rPr lang="da-DK"/>
              <a:pPr>
                <a:defRPr/>
              </a:pPr>
              <a:t>‹#›</a:t>
            </a:fld>
            <a:endParaRPr lang="da-DK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088881-8035-4A4D-8BA1-BFD0D0D12636}" type="slidenum">
              <a:rPr lang="da-DK"/>
              <a:pPr>
                <a:defRPr/>
              </a:pPr>
              <a:t>‹#›</a:t>
            </a:fld>
            <a:endParaRPr lang="da-DK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8FB2C9-8955-4797-B610-069A538E27F5}" type="slidenum">
              <a:rPr lang="da-DK"/>
              <a:pPr>
                <a:defRPr/>
              </a:pPr>
              <a:t>‹#›</a:t>
            </a:fld>
            <a:endParaRPr lang="da-DK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35C17A-928C-4C76-A173-5CFEA9A8A746}" type="slidenum">
              <a:rPr lang="da-DK"/>
              <a:pPr>
                <a:defRPr/>
              </a:pPr>
              <a:t>‹#›</a:t>
            </a:fld>
            <a:endParaRPr lang="da-DK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DF4CF5-1F08-44D9-B25A-1930321BE356}" type="slidenum">
              <a:rPr lang="da-DK"/>
              <a:pPr>
                <a:defRPr/>
              </a:pPr>
              <a:t>‹#›</a:t>
            </a:fld>
            <a:endParaRPr lang="da-DK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9B7DED-5594-425A-9033-B8FDD84AAD9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4038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23E93A-CD58-4490-90DB-ACADCB5F308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83458B-D4B1-4AD8-BF2B-69C78726FD9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AADD9B-9917-4A7A-B1F6-D4FF96D1F1B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79D0AD-7148-4E73-9450-5005C781554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7BB9E6-2D33-4CD8-B64A-B9BA7FA5DBC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009DC3-89FD-4410-9D82-D66E4A80C44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381000"/>
            <a:ext cx="82296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5120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981200"/>
            <a:ext cx="82296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120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ＭＳ Ｐゴシック" pitchFamily="-65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0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ＭＳ Ｐゴシック" pitchFamily="-65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0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ＭＳ Ｐゴシック" pitchFamily="-65" charset="-128"/>
                <a:cs typeface="+mn-cs"/>
              </a:defRPr>
            </a:lvl1pPr>
          </a:lstStyle>
          <a:p>
            <a:pPr>
              <a:defRPr/>
            </a:pPr>
            <a:fld id="{2ECE73C3-345D-4267-9C69-58AC875BF4B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66" r:id="rId1"/>
    <p:sldLayoutId id="2147483665" r:id="rId2"/>
    <p:sldLayoutId id="2147483664" r:id="rId3"/>
    <p:sldLayoutId id="2147483663" r:id="rId4"/>
    <p:sldLayoutId id="2147483662" r:id="rId5"/>
    <p:sldLayoutId id="2147483661" r:id="rId6"/>
    <p:sldLayoutId id="2147483660" r:id="rId7"/>
    <p:sldLayoutId id="2147483659" r:id="rId8"/>
    <p:sldLayoutId id="2147483658" r:id="rId9"/>
    <p:sldLayoutId id="2147483657" r:id="rId10"/>
    <p:sldLayoutId id="2147483656" r:id="rId11"/>
    <p:sldLayoutId id="2147483655" r:id="rId12"/>
    <p:sldLayoutId id="2147483654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ＭＳ Ｐゴシック" pitchFamily="-65" charset="-128"/>
          <a:cs typeface="ＭＳ Ｐゴシック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  <a:ea typeface="ＭＳ Ｐゴシック" pitchFamily="-65" charset="-128"/>
          <a:cs typeface="ＭＳ Ｐゴシック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  <a:ea typeface="ＭＳ Ｐゴシック" pitchFamily="-65" charset="-128"/>
          <a:cs typeface="ＭＳ Ｐゴシック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  <a:ea typeface="ＭＳ Ｐゴシック" pitchFamily="-65" charset="-128"/>
          <a:cs typeface="ＭＳ Ｐゴシック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  <a:ea typeface="ＭＳ Ｐゴシック" pitchFamily="-65" charset="-128"/>
          <a:cs typeface="ＭＳ Ｐゴシック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ＭＳ Ｐゴシック" pitchFamily="-65" charset="-128"/>
          <a:cs typeface="ＭＳ Ｐゴシック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ＭＳ Ｐゴシック" charset="-128"/>
          <a:cs typeface="ＭＳ Ｐゴシック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ＭＳ Ｐゴシック" charset="-128"/>
          <a:cs typeface="ＭＳ Ｐゴシック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ＭＳ Ｐゴシック" charset="-128"/>
          <a:cs typeface="ＭＳ Ｐゴシック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ＭＳ Ｐゴシック" charset="-128"/>
          <a:cs typeface="ＭＳ Ｐゴシック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ＭＳ Ｐゴシック" charset="-128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ＭＳ Ｐゴシック" charset="-128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ＭＳ Ｐゴシック" charset="-128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ＭＳ Ｐゴシック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a-DK" smtClean="0"/>
              <a:t>Klik for at redigere titeltypografi i masteren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a-DK" smtClean="0"/>
              <a:t>Klik for at redigere teksttypografierne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</a:p>
        </p:txBody>
      </p:sp>
      <p:sp>
        <p:nvSpPr>
          <p:cNvPr id="5734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charset="0"/>
                <a:ea typeface="ＭＳ Ｐゴシック" pitchFamily="-65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734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charset="0"/>
                <a:ea typeface="ＭＳ Ｐゴシック" pitchFamily="-65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735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latin typeface="Arial" charset="0"/>
                <a:ea typeface="ＭＳ Ｐゴシック" pitchFamily="-65" charset="-128"/>
                <a:cs typeface="+mn-cs"/>
              </a:defRPr>
            </a:lvl1pPr>
          </a:lstStyle>
          <a:p>
            <a:pPr>
              <a:defRPr/>
            </a:pPr>
            <a:fld id="{C743E849-698E-41C7-A9E2-190DC7FA0D8B}" type="slidenum">
              <a:rPr lang="da-DK"/>
              <a:pPr>
                <a:defRPr/>
              </a:pPr>
              <a:t>‹#›</a:t>
            </a:fld>
            <a:endParaRPr lang="da-DK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6" r:id="rId2"/>
    <p:sldLayoutId id="2147483675" r:id="rId3"/>
    <p:sldLayoutId id="2147483674" r:id="rId4"/>
    <p:sldLayoutId id="2147483673" r:id="rId5"/>
    <p:sldLayoutId id="2147483672" r:id="rId6"/>
    <p:sldLayoutId id="2147483671" r:id="rId7"/>
    <p:sldLayoutId id="2147483670" r:id="rId8"/>
    <p:sldLayoutId id="2147483669" r:id="rId9"/>
    <p:sldLayoutId id="2147483668" r:id="rId10"/>
    <p:sldLayoutId id="2147483667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ＭＳ Ｐゴシック" pitchFamily="-65" charset="-128"/>
          <a:cs typeface="ＭＳ Ｐゴシック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-65" charset="-128"/>
          <a:cs typeface="ＭＳ Ｐゴシック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-65" charset="-128"/>
          <a:cs typeface="ＭＳ Ｐゴシック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-65" charset="-128"/>
          <a:cs typeface="ＭＳ Ｐゴシック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-65" charset="-128"/>
          <a:cs typeface="ＭＳ Ｐゴシック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ＭＳ Ｐゴシック" pitchFamily="-65" charset="-128"/>
          <a:cs typeface="ＭＳ Ｐゴシック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ＭＳ Ｐゴシック" charset="-128"/>
          <a:cs typeface="ＭＳ Ｐゴシック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ＭＳ Ｐゴシック" charset="-128"/>
          <a:cs typeface="ＭＳ Ｐゴシック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ＭＳ Ｐゴシック" charset="-128"/>
          <a:cs typeface="ＭＳ Ｐゴシック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  <a:cs typeface="ＭＳ Ｐゴシック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wm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slideLayout" Target="../slideLayouts/slideLayout15.xml"/><Relationship Id="rId1" Type="http://schemas.openxmlformats.org/officeDocument/2006/relationships/vmlDrawing" Target="../drawings/vmlDrawing2.vml"/><Relationship Id="rId5" Type="http://schemas.openxmlformats.org/officeDocument/2006/relationships/oleObject" Target="../embeddings/oleObject2.bin"/><Relationship Id="rId4" Type="http://schemas.openxmlformats.org/officeDocument/2006/relationships/image" Target="../media/image14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5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5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5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4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wmf"/><Relationship Id="rId1" Type="http://schemas.openxmlformats.org/officeDocument/2006/relationships/slideLayout" Target="../slideLayouts/slideLayout15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5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5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5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5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5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0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wmf"/><Relationship Id="rId1" Type="http://schemas.openxmlformats.org/officeDocument/2006/relationships/slideLayout" Target="../slideLayouts/slideLayout15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wmf"/><Relationship Id="rId1" Type="http://schemas.openxmlformats.org/officeDocument/2006/relationships/slideLayout" Target="../slideLayouts/slideLayout15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wmf"/><Relationship Id="rId1" Type="http://schemas.openxmlformats.org/officeDocument/2006/relationships/slideLayout" Target="../slideLayouts/slideLayout15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1268413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4000" smtClean="0">
                <a:cs typeface="+mj-cs"/>
              </a:rPr>
              <a:t/>
            </a:r>
            <a:br>
              <a:rPr lang="en-US" sz="4000" smtClean="0">
                <a:cs typeface="+mj-cs"/>
              </a:rPr>
            </a:br>
            <a:r>
              <a:rPr lang="en-US" sz="4000" smtClean="0">
                <a:cs typeface="+mj-cs"/>
              </a:rPr>
              <a:t/>
            </a:r>
            <a:br>
              <a:rPr lang="en-US" sz="4000" smtClean="0">
                <a:cs typeface="+mj-cs"/>
              </a:rPr>
            </a:br>
            <a:r>
              <a:rPr lang="en-US" sz="3200" smtClean="0">
                <a:cs typeface="+mj-cs"/>
              </a:rPr>
              <a:t>Population genetic analysis of shotgun sequence data</a:t>
            </a:r>
            <a:r>
              <a:rPr lang="en-US" sz="4000" smtClean="0">
                <a:cs typeface="+mj-cs"/>
              </a:rPr>
              <a:t/>
            </a:r>
            <a:br>
              <a:rPr lang="en-US" sz="4000" smtClean="0">
                <a:cs typeface="+mj-cs"/>
              </a:rPr>
            </a:br>
            <a:endParaRPr lang="en-US" sz="4000" smtClean="0">
              <a:cs typeface="+mj-cs"/>
            </a:endParaRPr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3695700"/>
            <a:ext cx="8229600" cy="4114800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  <a:defRPr/>
            </a:pPr>
            <a:r>
              <a:rPr lang="en-US" sz="2800" smtClean="0">
                <a:cs typeface="+mn-cs"/>
              </a:rPr>
              <a:t>Rasmus Nielsen</a:t>
            </a:r>
          </a:p>
          <a:p>
            <a:pPr algn="ctr" eaLnBrk="1" hangingPunct="1">
              <a:buFont typeface="Wingdings" pitchFamily="2" charset="2"/>
              <a:buNone/>
              <a:defRPr/>
            </a:pPr>
            <a:r>
              <a:rPr lang="en-US" sz="2600" i="1" smtClean="0">
                <a:cs typeface="+mn-cs"/>
              </a:rPr>
              <a:t>Departments of Integrative Biology and Statistics</a:t>
            </a:r>
          </a:p>
          <a:p>
            <a:pPr algn="ctr" eaLnBrk="1" hangingPunct="1">
              <a:buFont typeface="Wingdings" pitchFamily="2" charset="2"/>
              <a:buNone/>
              <a:defRPr/>
            </a:pPr>
            <a:r>
              <a:rPr lang="en-US" sz="2600" i="1" smtClean="0">
                <a:cs typeface="+mn-cs"/>
              </a:rPr>
              <a:t>UC-Berkeley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>
                <a:effectLst/>
                <a:ea typeface="ＭＳ Ｐゴシック"/>
              </a:rPr>
              <a:t>Data</a:t>
            </a:r>
          </a:p>
        </p:txBody>
      </p:sp>
      <p:sp>
        <p:nvSpPr>
          <p:cNvPr id="3686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76400"/>
            <a:ext cx="8229600" cy="4114800"/>
          </a:xfrm>
        </p:spPr>
        <p:txBody>
          <a:bodyPr/>
          <a:lstStyle/>
          <a:p>
            <a:pPr>
              <a:spcBef>
                <a:spcPct val="50000"/>
              </a:spcBef>
              <a:buClrTx/>
              <a:buSzTx/>
              <a:buFontTx/>
              <a:buNone/>
            </a:pPr>
            <a:r>
              <a:rPr lang="da-DK" smtClean="0">
                <a:effectLst/>
                <a:ea typeface="ＭＳ Ｐゴシック"/>
              </a:rPr>
              <a:t>Directly sequenced polymorphism data from 20 European-Americans, 19 African-Americans and one chimpanzee from 9,316 protein coding genes.</a:t>
            </a:r>
          </a:p>
          <a:p>
            <a:pPr>
              <a:spcBef>
                <a:spcPct val="50000"/>
              </a:spcBef>
              <a:buClrTx/>
              <a:buSzTx/>
              <a:buFontTx/>
              <a:buNone/>
            </a:pPr>
            <a:endParaRPr lang="da-DK" smtClean="0">
              <a:effectLst/>
              <a:ea typeface="ＭＳ Ｐゴシック"/>
            </a:endParaRPr>
          </a:p>
        </p:txBody>
      </p:sp>
      <p:sp>
        <p:nvSpPr>
          <p:cNvPr id="62468" name="Text Box 4"/>
          <p:cNvSpPr txBox="1">
            <a:spLocks noChangeArrowheads="1"/>
          </p:cNvSpPr>
          <p:nvPr/>
        </p:nvSpPr>
        <p:spPr bwMode="auto">
          <a:xfrm>
            <a:off x="530225" y="4146550"/>
            <a:ext cx="8007350" cy="1373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>
              <a:defRPr/>
            </a:pPr>
            <a:r>
              <a:rPr lang="en-US" sz="280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ＭＳ Ｐゴシック" pitchFamily="-65" charset="-128"/>
                <a:cs typeface="+mn-cs"/>
              </a:rPr>
              <a:t>We take demography into account by directly estimating parameters of the demographic model from the data.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>
                <a:effectLst/>
                <a:ea typeface="ＭＳ Ｐゴシック"/>
              </a:rPr>
              <a:t>Demographic model</a:t>
            </a:r>
            <a:endParaRPr lang="en-US" smtClean="0">
              <a:effectLst/>
              <a:ea typeface="ＭＳ Ｐゴシック"/>
            </a:endParaRPr>
          </a:p>
        </p:txBody>
      </p:sp>
      <p:sp>
        <p:nvSpPr>
          <p:cNvPr id="37890" name="Rectangle 3"/>
          <p:cNvSpPr>
            <a:spLocks noChangeArrowheads="1"/>
          </p:cNvSpPr>
          <p:nvPr/>
        </p:nvSpPr>
        <p:spPr bwMode="auto">
          <a:xfrm>
            <a:off x="3860800" y="3987800"/>
            <a:ext cx="241300" cy="1651000"/>
          </a:xfrm>
          <a:prstGeom prst="rect">
            <a:avLst/>
          </a:prstGeom>
          <a:solidFill>
            <a:schemeClr val="tx1"/>
          </a:solidFill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n-US"/>
          </a:p>
        </p:txBody>
      </p:sp>
      <p:sp>
        <p:nvSpPr>
          <p:cNvPr id="37891" name="Rectangle 4"/>
          <p:cNvSpPr>
            <a:spLocks noChangeArrowheads="1"/>
          </p:cNvSpPr>
          <p:nvPr/>
        </p:nvSpPr>
        <p:spPr bwMode="auto">
          <a:xfrm rot="1844185">
            <a:off x="4279900" y="2552700"/>
            <a:ext cx="241300" cy="1651000"/>
          </a:xfrm>
          <a:prstGeom prst="rect">
            <a:avLst/>
          </a:prstGeom>
          <a:solidFill>
            <a:schemeClr val="tx1"/>
          </a:solidFill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n-US"/>
          </a:p>
        </p:txBody>
      </p:sp>
      <p:sp>
        <p:nvSpPr>
          <p:cNvPr id="37892" name="Rectangle 5"/>
          <p:cNvSpPr>
            <a:spLocks noChangeArrowheads="1"/>
          </p:cNvSpPr>
          <p:nvPr/>
        </p:nvSpPr>
        <p:spPr bwMode="auto">
          <a:xfrm rot="19755815" flipH="1">
            <a:off x="3467100" y="2552700"/>
            <a:ext cx="241300" cy="1651000"/>
          </a:xfrm>
          <a:prstGeom prst="rect">
            <a:avLst/>
          </a:prstGeom>
          <a:solidFill>
            <a:schemeClr val="tx1"/>
          </a:solidFill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n-US"/>
          </a:p>
        </p:txBody>
      </p:sp>
      <p:sp>
        <p:nvSpPr>
          <p:cNvPr id="63494" name="Text Box 6"/>
          <p:cNvSpPr txBox="1">
            <a:spLocks noChangeArrowheads="1"/>
          </p:cNvSpPr>
          <p:nvPr/>
        </p:nvSpPr>
        <p:spPr bwMode="auto">
          <a:xfrm>
            <a:off x="1612900" y="2019300"/>
            <a:ext cx="29591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  <a:defRPr/>
            </a:pPr>
            <a:r>
              <a:rPr lang="da-DK" sz="2000">
                <a:effectLst>
                  <a:outerShdw blurRad="38100" dist="38100" dir="2700000" algn="tl">
                    <a:srgbClr val="000000"/>
                  </a:outerShdw>
                </a:effectLst>
                <a:ea typeface="ＭＳ Ｐゴシック" pitchFamily="-65" charset="-128"/>
                <a:cs typeface="+mn-cs"/>
              </a:rPr>
              <a:t>European-Americans</a:t>
            </a:r>
            <a:endParaRPr lang="en-US" sz="2000">
              <a:effectLst>
                <a:outerShdw blurRad="38100" dist="38100" dir="2700000" algn="tl">
                  <a:srgbClr val="000000"/>
                </a:outerShdw>
              </a:effectLst>
              <a:ea typeface="ＭＳ Ｐゴシック" pitchFamily="-65" charset="-128"/>
              <a:cs typeface="+mn-cs"/>
            </a:endParaRPr>
          </a:p>
        </p:txBody>
      </p:sp>
      <p:sp>
        <p:nvSpPr>
          <p:cNvPr id="63495" name="Text Box 7"/>
          <p:cNvSpPr txBox="1">
            <a:spLocks noChangeArrowheads="1"/>
          </p:cNvSpPr>
          <p:nvPr/>
        </p:nvSpPr>
        <p:spPr bwMode="auto">
          <a:xfrm>
            <a:off x="4305300" y="2019300"/>
            <a:ext cx="29591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  <a:defRPr/>
            </a:pPr>
            <a:r>
              <a:rPr lang="da-DK" sz="2000">
                <a:effectLst>
                  <a:outerShdw blurRad="38100" dist="38100" dir="2700000" algn="tl">
                    <a:srgbClr val="000000"/>
                  </a:outerShdw>
                </a:effectLst>
                <a:ea typeface="ＭＳ Ｐゴシック" pitchFamily="-65" charset="-128"/>
                <a:cs typeface="+mn-cs"/>
              </a:rPr>
              <a:t>African-Americans</a:t>
            </a:r>
            <a:endParaRPr lang="en-US" sz="2000">
              <a:effectLst>
                <a:outerShdw blurRad="38100" dist="38100" dir="2700000" algn="tl">
                  <a:srgbClr val="000000"/>
                </a:outerShdw>
              </a:effectLst>
              <a:ea typeface="ＭＳ Ｐゴシック" pitchFamily="-65" charset="-128"/>
              <a:cs typeface="+mn-cs"/>
            </a:endParaRPr>
          </a:p>
        </p:txBody>
      </p:sp>
      <p:sp>
        <p:nvSpPr>
          <p:cNvPr id="63496" name="Text Box 8"/>
          <p:cNvSpPr txBox="1">
            <a:spLocks noChangeArrowheads="1"/>
          </p:cNvSpPr>
          <p:nvPr/>
        </p:nvSpPr>
        <p:spPr bwMode="auto">
          <a:xfrm>
            <a:off x="1536700" y="4813300"/>
            <a:ext cx="1955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  <a:defRPr/>
            </a:pPr>
            <a:r>
              <a:rPr lang="da-DK" sz="200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ＭＳ Ｐゴシック" pitchFamily="-65" charset="-128"/>
                <a:cs typeface="+mn-cs"/>
              </a:rPr>
              <a:t>Bottleneck</a:t>
            </a:r>
            <a:endParaRPr lang="en-US" sz="200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ea typeface="ＭＳ Ｐゴシック" pitchFamily="-65" charset="-128"/>
              <a:cs typeface="+mn-cs"/>
            </a:endParaRPr>
          </a:p>
        </p:txBody>
      </p:sp>
      <p:sp>
        <p:nvSpPr>
          <p:cNvPr id="63497" name="Line 9"/>
          <p:cNvSpPr>
            <a:spLocks noChangeShapeType="1"/>
          </p:cNvSpPr>
          <p:nvPr/>
        </p:nvSpPr>
        <p:spPr bwMode="auto">
          <a:xfrm flipV="1">
            <a:off x="2705100" y="4013200"/>
            <a:ext cx="838200" cy="74930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arrow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63498" name="Text Box 10"/>
          <p:cNvSpPr txBox="1">
            <a:spLocks noChangeArrowheads="1"/>
          </p:cNvSpPr>
          <p:nvPr/>
        </p:nvSpPr>
        <p:spPr bwMode="auto">
          <a:xfrm>
            <a:off x="1282700" y="3327400"/>
            <a:ext cx="26543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  <a:defRPr/>
            </a:pPr>
            <a:r>
              <a:rPr lang="da-DK" sz="200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ＭＳ Ｐゴシック" pitchFamily="-65" charset="-128"/>
                <a:cs typeface="+mn-cs"/>
              </a:rPr>
              <a:t>Population growth</a:t>
            </a:r>
            <a:endParaRPr lang="en-US" sz="200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ea typeface="ＭＳ Ｐゴシック" pitchFamily="-65" charset="-128"/>
              <a:cs typeface="+mn-cs"/>
            </a:endParaRPr>
          </a:p>
        </p:txBody>
      </p:sp>
      <p:sp>
        <p:nvSpPr>
          <p:cNvPr id="63499" name="Line 11"/>
          <p:cNvSpPr>
            <a:spLocks noChangeShapeType="1"/>
          </p:cNvSpPr>
          <p:nvPr/>
        </p:nvSpPr>
        <p:spPr bwMode="auto">
          <a:xfrm>
            <a:off x="3721100" y="3060700"/>
            <a:ext cx="533400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 type="arrow" w="med" len="med"/>
            <a:tailEnd type="arrow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63500" name="Text Box 12"/>
          <p:cNvSpPr txBox="1">
            <a:spLocks noChangeArrowheads="1"/>
          </p:cNvSpPr>
          <p:nvPr/>
        </p:nvSpPr>
        <p:spPr bwMode="auto">
          <a:xfrm>
            <a:off x="3390900" y="2565400"/>
            <a:ext cx="13081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  <a:defRPr/>
            </a:pPr>
            <a:r>
              <a:rPr lang="da-DK" sz="200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ＭＳ Ｐゴシック" pitchFamily="-65" charset="-128"/>
                <a:cs typeface="+mn-cs"/>
              </a:rPr>
              <a:t>migration</a:t>
            </a:r>
            <a:endParaRPr lang="en-US" sz="200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ea typeface="ＭＳ Ｐゴシック" pitchFamily="-65" charset="-128"/>
              <a:cs typeface="+mn-cs"/>
            </a:endParaRPr>
          </a:p>
        </p:txBody>
      </p:sp>
      <p:sp>
        <p:nvSpPr>
          <p:cNvPr id="63501" name="Text Box 13"/>
          <p:cNvSpPr txBox="1">
            <a:spLocks noChangeArrowheads="1"/>
          </p:cNvSpPr>
          <p:nvPr/>
        </p:nvSpPr>
        <p:spPr bwMode="auto">
          <a:xfrm>
            <a:off x="6240463" y="3048000"/>
            <a:ext cx="15398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  <a:defRPr/>
            </a:pPr>
            <a:r>
              <a:rPr lang="da-DK" sz="200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ＭＳ Ｐゴシック" pitchFamily="-65" charset="-128"/>
                <a:cs typeface="+mn-cs"/>
              </a:rPr>
              <a:t>Admixture</a:t>
            </a:r>
            <a:endParaRPr lang="en-US" sz="200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ea typeface="ＭＳ Ｐゴシック" pitchFamily="-65" charset="-128"/>
              <a:cs typeface="+mn-cs"/>
            </a:endParaRPr>
          </a:p>
        </p:txBody>
      </p:sp>
      <p:sp>
        <p:nvSpPr>
          <p:cNvPr id="63502" name="Line 14"/>
          <p:cNvSpPr>
            <a:spLocks noChangeShapeType="1"/>
          </p:cNvSpPr>
          <p:nvPr/>
        </p:nvSpPr>
        <p:spPr bwMode="auto">
          <a:xfrm flipH="1" flipV="1">
            <a:off x="5037138" y="2801938"/>
            <a:ext cx="1189037" cy="420687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arrow" w="med" len="med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496" grpId="0"/>
      <p:bldP spid="63497" grpId="0" animBg="1"/>
      <p:bldP spid="63498" grpId="0"/>
      <p:bldP spid="63499" grpId="0" animBg="1"/>
      <p:bldP spid="63500" grpId="0"/>
      <p:bldP spid="63501" grpId="0"/>
      <p:bldP spid="6350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>
                <a:solidFill>
                  <a:srgbClr val="000000"/>
                </a:solidFill>
                <a:effectLst/>
                <a:ea typeface="ＭＳ Ｐゴシック"/>
              </a:rPr>
              <a:t>Estimation</a:t>
            </a:r>
          </a:p>
        </p:txBody>
      </p:sp>
      <p:graphicFrame>
        <p:nvGraphicFramePr>
          <p:cNvPr id="1026" name="Object 3"/>
          <p:cNvGraphicFramePr>
            <a:graphicFrameLocks noChangeAspect="1"/>
          </p:cNvGraphicFramePr>
          <p:nvPr/>
        </p:nvGraphicFramePr>
        <p:xfrm>
          <a:off x="3403600" y="1943100"/>
          <a:ext cx="2719388" cy="1009650"/>
        </p:xfrm>
        <a:graphic>
          <a:graphicData uri="http://schemas.openxmlformats.org/presentationml/2006/ole">
            <p:oleObj spid="_x0000_s1026" name="Equation" r:id="rId3" imgW="1231560" imgH="457200" progId="Equation.3">
              <p:embed/>
            </p:oleObj>
          </a:graphicData>
        </a:graphic>
      </p:graphicFrame>
      <p:sp>
        <p:nvSpPr>
          <p:cNvPr id="1029" name="Rectangle 4"/>
          <p:cNvSpPr>
            <a:spLocks noChangeArrowheads="1"/>
          </p:cNvSpPr>
          <p:nvPr/>
        </p:nvSpPr>
        <p:spPr bwMode="auto">
          <a:xfrm>
            <a:off x="4114800" y="3657600"/>
            <a:ext cx="250825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0" hangingPunct="0"/>
            <a:r>
              <a:rPr lang="en-GB" sz="120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900">
                <a:latin typeface="Times New Roman" pitchFamily="18" charset="0"/>
              </a:rPr>
              <a:t> </a:t>
            </a:r>
            <a:endParaRPr lang="en-US" sz="2400">
              <a:latin typeface="Times New Roman" pitchFamily="18" charset="0"/>
            </a:endParaRPr>
          </a:p>
        </p:txBody>
      </p:sp>
      <p:sp>
        <p:nvSpPr>
          <p:cNvPr id="64517" name="Text Box 5"/>
          <p:cNvSpPr txBox="1">
            <a:spLocks noChangeArrowheads="1"/>
          </p:cNvSpPr>
          <p:nvPr/>
        </p:nvSpPr>
        <p:spPr bwMode="auto">
          <a:xfrm>
            <a:off x="1257300" y="3409950"/>
            <a:ext cx="68008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  <a:defRPr/>
            </a:pPr>
            <a:r>
              <a:rPr lang="en-US" sz="200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ＭＳ Ｐゴシック" pitchFamily="-65" charset="-128"/>
                <a:cs typeface="+mn-cs"/>
              </a:rPr>
              <a:t>Sampling probabilities from the 2D frequency spectrum</a:t>
            </a:r>
          </a:p>
        </p:txBody>
      </p:sp>
      <p:sp>
        <p:nvSpPr>
          <p:cNvPr id="64518" name="Line 6"/>
          <p:cNvSpPr>
            <a:spLocks noChangeShapeType="1"/>
          </p:cNvSpPr>
          <p:nvPr/>
        </p:nvSpPr>
        <p:spPr bwMode="auto">
          <a:xfrm flipV="1">
            <a:off x="4610100" y="2724150"/>
            <a:ext cx="457200" cy="68580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64519" name="Text Box 7"/>
          <p:cNvSpPr txBox="1">
            <a:spLocks noChangeArrowheads="1"/>
          </p:cNvSpPr>
          <p:nvPr/>
        </p:nvSpPr>
        <p:spPr bwMode="auto">
          <a:xfrm>
            <a:off x="1257300" y="4419600"/>
            <a:ext cx="7239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  <a:defRPr/>
            </a:pPr>
            <a:r>
              <a:rPr lang="en-US" sz="200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ＭＳ Ｐゴシック" pitchFamily="-65" charset="-128"/>
                <a:cs typeface="+mn-cs"/>
              </a:rPr>
              <a:t>Number of SNPs with pattern </a:t>
            </a:r>
            <a:r>
              <a:rPr lang="en-US" sz="2000" i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ＭＳ Ｐゴシック" pitchFamily="-65" charset="-128"/>
                <a:cs typeface="+mn-cs"/>
              </a:rPr>
              <a:t>j</a:t>
            </a:r>
            <a:r>
              <a:rPr lang="en-US" sz="200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ＭＳ Ｐゴシック" pitchFamily="-65" charset="-128"/>
                <a:cs typeface="+mn-cs"/>
              </a:rPr>
              <a:t> in the 2D frequency spectrum</a:t>
            </a:r>
          </a:p>
        </p:txBody>
      </p:sp>
      <p:sp>
        <p:nvSpPr>
          <p:cNvPr id="64520" name="Line 8"/>
          <p:cNvSpPr>
            <a:spLocks noChangeShapeType="1"/>
          </p:cNvSpPr>
          <p:nvPr/>
        </p:nvSpPr>
        <p:spPr bwMode="auto">
          <a:xfrm flipV="1">
            <a:off x="4476750" y="2419350"/>
            <a:ext cx="1314450" cy="188595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64521" name="Text Box 9"/>
          <p:cNvSpPr txBox="1">
            <a:spLocks noChangeArrowheads="1"/>
          </p:cNvSpPr>
          <p:nvPr/>
        </p:nvSpPr>
        <p:spPr bwMode="auto">
          <a:xfrm>
            <a:off x="1295400" y="5086350"/>
            <a:ext cx="7448550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  <a:defRPr/>
            </a:pPr>
            <a:r>
              <a:rPr lang="en-US" sz="200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ＭＳ Ｐゴシック" pitchFamily="-65" charset="-128"/>
                <a:cs typeface="+mn-cs"/>
              </a:rPr>
              <a:t>SNPs within a gene are correlated.  But estimator is consistent.  The estimate has the same properties as a real likelihood estimator except that it converges slightly slower because of the correlation (Nielsen and Wiuf 2005;Wiuf 2006).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517" grpId="0"/>
      <p:bldP spid="64518" grpId="0" animBg="1"/>
      <p:bldP spid="64519" grpId="0"/>
      <p:bldP spid="64520" grpId="0" animBg="1"/>
      <p:bldP spid="6452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a-DK" sz="2800" smtClean="0">
                <a:solidFill>
                  <a:schemeClr val="bg1"/>
                </a:solidFill>
                <a:effectLst/>
                <a:ea typeface="ＭＳ Ｐゴシック"/>
              </a:rPr>
              <a:t>African-Americans</a:t>
            </a:r>
            <a:endParaRPr lang="en-US" sz="2800" smtClean="0">
              <a:solidFill>
                <a:schemeClr val="bg1"/>
              </a:solidFill>
              <a:effectLst/>
              <a:ea typeface="ＭＳ Ｐゴシック"/>
            </a:endParaRPr>
          </a:p>
        </p:txBody>
      </p:sp>
      <p:pic>
        <p:nvPicPr>
          <p:cNvPr id="40963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725488"/>
            <a:ext cx="9144000" cy="590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>
          <a:xfrm>
            <a:off x="458788" y="231775"/>
            <a:ext cx="8229600" cy="1371600"/>
          </a:xfrm>
        </p:spPr>
        <p:txBody>
          <a:bodyPr/>
          <a:lstStyle/>
          <a:p>
            <a:r>
              <a:rPr lang="da-DK" sz="2800" smtClean="0">
                <a:solidFill>
                  <a:schemeClr val="bg1"/>
                </a:solidFill>
                <a:effectLst/>
                <a:ea typeface="ＭＳ Ｐゴシック"/>
              </a:rPr>
              <a:t>European-Americans</a:t>
            </a:r>
            <a:endParaRPr lang="en-US" sz="2800" smtClean="0">
              <a:solidFill>
                <a:schemeClr val="bg1"/>
              </a:solidFill>
              <a:effectLst/>
              <a:ea typeface="ＭＳ Ｐゴシック"/>
            </a:endParaRPr>
          </a:p>
        </p:txBody>
      </p:sp>
      <p:pic>
        <p:nvPicPr>
          <p:cNvPr id="4198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950913"/>
            <a:ext cx="9144000" cy="5907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6564" name="Text Box 4"/>
          <p:cNvSpPr txBox="1">
            <a:spLocks noChangeArrowheads="1"/>
          </p:cNvSpPr>
          <p:nvPr/>
        </p:nvSpPr>
        <p:spPr bwMode="auto">
          <a:xfrm>
            <a:off x="2452688" y="3497263"/>
            <a:ext cx="4992687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  <a:defRPr/>
            </a:pPr>
            <a:r>
              <a:rPr lang="da-DK" sz="280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ＭＳ Ｐゴシック" pitchFamily="-65" charset="-128"/>
                <a:cs typeface="+mn-cs"/>
              </a:rPr>
              <a:t>Godness-of-fit: </a:t>
            </a:r>
            <a:r>
              <a:rPr lang="da-DK" sz="2800" i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ＭＳ Ｐゴシック" pitchFamily="-65" charset="-128"/>
                <a:cs typeface="+mn-cs"/>
              </a:rPr>
              <a:t>p </a:t>
            </a:r>
            <a:r>
              <a:rPr lang="da-DK" sz="280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ＭＳ Ｐゴシック" pitchFamily="-65" charset="-128"/>
                <a:cs typeface="+mn-cs"/>
              </a:rPr>
              <a:t>= 0.6</a:t>
            </a:r>
            <a:endParaRPr lang="en-US" sz="280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ea typeface="ＭＳ Ｐゴシック" pitchFamily="-65" charset="-128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56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1505" name="Group 1633"/>
          <p:cNvGraphicFramePr>
            <a:graphicFrameLocks noGrp="1"/>
          </p:cNvGraphicFramePr>
          <p:nvPr>
            <p:ph/>
          </p:nvPr>
        </p:nvGraphicFramePr>
        <p:xfrm>
          <a:off x="0" y="0"/>
          <a:ext cx="9144000" cy="6850063"/>
        </p:xfrm>
        <a:graphic>
          <a:graphicData uri="http://schemas.openxmlformats.org/drawingml/2006/table">
            <a:tbl>
              <a:tblPr/>
              <a:tblGrid>
                <a:gridCol w="1562100"/>
                <a:gridCol w="604838"/>
                <a:gridCol w="1500187"/>
                <a:gridCol w="5476875"/>
              </a:tblGrid>
              <a:tr h="44450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-65" charset="0"/>
                          <a:ea typeface="ＭＳ Ｐゴシック" pitchFamily="-65" charset="-128"/>
                          <a:cs typeface="Times New Roman" pitchFamily="-65" charset="0"/>
                        </a:rPr>
                        <a:t>Symbol</a:t>
                      </a:r>
                      <a:endParaRPr kumimoji="0" lang="en-US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homa" pitchFamily="34" charset="0"/>
                        <a:ea typeface="ＭＳ Ｐゴシック" pitchFamily="-65" charset="-128"/>
                      </a:endParaRPr>
                    </a:p>
                  </a:txBody>
                  <a:tcPr anchor="b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-65" charset="0"/>
                          <a:ea typeface="ＭＳ Ｐゴシック" pitchFamily="-65" charset="-128"/>
                          <a:cs typeface="Times New Roman" pitchFamily="-65" charset="0"/>
                        </a:rPr>
                        <a:t>G2D</a:t>
                      </a:r>
                      <a:endParaRPr kumimoji="0" lang="en-US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homa" pitchFamily="34" charset="0"/>
                        <a:ea typeface="ＭＳ Ｐゴシック" pitchFamily="-65" charset="-128"/>
                      </a:endParaRPr>
                    </a:p>
                  </a:txBody>
                  <a:tcPr anchor="b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-65" charset="0"/>
                          <a:ea typeface="ＭＳ Ｐゴシック" pitchFamily="-65" charset="-128"/>
                          <a:cs typeface="Times New Roman" pitchFamily="-65" charset="0"/>
                        </a:rPr>
                        <a:t>Max. express.</a:t>
                      </a:r>
                      <a:endParaRPr kumimoji="0" lang="en-US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homa" pitchFamily="34" charset="0"/>
                        <a:ea typeface="ＭＳ Ｐゴシック" pitchFamily="-65" charset="-128"/>
                      </a:endParaRPr>
                    </a:p>
                  </a:txBody>
                  <a:tcPr anchor="b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-65" charset="0"/>
                          <a:ea typeface="ＭＳ Ｐゴシック" pitchFamily="-65" charset="-128"/>
                          <a:cs typeface="Times New Roman" pitchFamily="-65" charset="0"/>
                        </a:rPr>
                        <a:t>Annotation</a:t>
                      </a:r>
                      <a:endParaRPr kumimoji="0" lang="en-US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homa" pitchFamily="34" charset="0"/>
                        <a:ea typeface="ＭＳ Ｐゴシック" pitchFamily="-65" charset="-128"/>
                      </a:endParaRPr>
                    </a:p>
                  </a:txBody>
                  <a:tcPr anchor="b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41338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-65" charset="0"/>
                          <a:ea typeface="ＭＳ Ｐゴシック" pitchFamily="-65" charset="-128"/>
                          <a:cs typeface="Times New Roman" pitchFamily="-65" charset="0"/>
                        </a:rPr>
                        <a:t>EFCAB4B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homa" pitchFamily="34" charset="0"/>
                        <a:ea typeface="ＭＳ Ｐゴシック" pitchFamily="-65" charset="-128"/>
                      </a:endParaRPr>
                    </a:p>
                  </a:txBody>
                  <a:tcPr anchor="b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-65" charset="0"/>
                          <a:ea typeface="ＭＳ Ｐゴシック" pitchFamily="-65" charset="-128"/>
                          <a:cs typeface="Times New Roman" pitchFamily="-65" charset="0"/>
                        </a:rPr>
                        <a:t>33.17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homa" pitchFamily="34" charset="0"/>
                        <a:ea typeface="ＭＳ Ｐゴシック" pitchFamily="-65" charset="-128"/>
                      </a:endParaRPr>
                    </a:p>
                  </a:txBody>
                  <a:tcPr anchor="b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-65" charset="0"/>
                          <a:ea typeface="ＭＳ Ｐゴシック" pitchFamily="-65" charset="-128"/>
                          <a:cs typeface="Times New Roman" pitchFamily="-65" charset="0"/>
                        </a:rPr>
                        <a:t>NA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homa" pitchFamily="34" charset="0"/>
                        <a:ea typeface="ＭＳ Ｐゴシック" pitchFamily="-65" charset="-128"/>
                      </a:endParaRPr>
                    </a:p>
                  </a:txBody>
                  <a:tcPr anchor="b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-65" charset="0"/>
                          <a:ea typeface="ＭＳ Ｐゴシック" pitchFamily="-65" charset="-128"/>
                          <a:cs typeface="Times New Roman" pitchFamily="-65" charset="0"/>
                        </a:rPr>
                        <a:t>Calcuium binding protein that interacts with ATN1, which is involved in inherited Ataxias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homa" pitchFamily="34" charset="0"/>
                        <a:ea typeface="ＭＳ Ｐゴシック" pitchFamily="-65" charset="-128"/>
                      </a:endParaRPr>
                    </a:p>
                  </a:txBody>
                  <a:tcPr anchor="b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3816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-65" charset="0"/>
                          <a:ea typeface="ＭＳ Ｐゴシック" pitchFamily="-65" charset="-128"/>
                          <a:cs typeface="Times New Roman" pitchFamily="-65" charset="0"/>
                        </a:rPr>
                        <a:t>ZNF473 (Zfp-100)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homa" pitchFamily="34" charset="0"/>
                        <a:ea typeface="ＭＳ Ｐゴシック" pitchFamily="-65" charset="-128"/>
                      </a:endParaRPr>
                    </a:p>
                  </a:txBody>
                  <a:tcPr anchor="b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-65" charset="0"/>
                          <a:ea typeface="ＭＳ Ｐゴシック" pitchFamily="-65" charset="-128"/>
                          <a:cs typeface="Times New Roman" pitchFamily="-65" charset="0"/>
                        </a:rPr>
                        <a:t>32.09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homa" pitchFamily="34" charset="0"/>
                        <a:ea typeface="ＭＳ Ｐゴシック" pitchFamily="-65" charset="-128"/>
                      </a:endParaRPr>
                    </a:p>
                  </a:txBody>
                  <a:tcPr anchor="b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-65" charset="0"/>
                          <a:ea typeface="ＭＳ Ｐゴシック" pitchFamily="-65" charset="-128"/>
                          <a:cs typeface="Times New Roman" pitchFamily="-65" charset="0"/>
                        </a:rPr>
                        <a:t>bone marrow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homa" pitchFamily="34" charset="0"/>
                        <a:ea typeface="ＭＳ Ｐゴシック" pitchFamily="-65" charset="-128"/>
                      </a:endParaRPr>
                    </a:p>
                  </a:txBody>
                  <a:tcPr anchor="b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-65" charset="0"/>
                          <a:ea typeface="ＭＳ Ｐゴシック" pitchFamily="-65" charset="-128"/>
                          <a:cs typeface="Times New Roman" pitchFamily="-65" charset="0"/>
                        </a:rPr>
                        <a:t>has KRAB and Zinc-finger domains, involved in transcription-related histone pre-mRNA processing and cell-cycle regulation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homa" pitchFamily="34" charset="0"/>
                        <a:ea typeface="ＭＳ Ｐゴシック" pitchFamily="-65" charset="-128"/>
                      </a:endParaRPr>
                    </a:p>
                  </a:txBody>
                  <a:tcPr anchor="b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3975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-65" charset="0"/>
                          <a:ea typeface="ＭＳ Ｐゴシック" pitchFamily="-65" charset="-128"/>
                          <a:cs typeface="Times New Roman" pitchFamily="-65" charset="0"/>
                        </a:rPr>
                        <a:t>SP110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homa" pitchFamily="34" charset="0"/>
                        <a:ea typeface="ＭＳ Ｐゴシック" pitchFamily="-65" charset="-128"/>
                      </a:endParaRPr>
                    </a:p>
                  </a:txBody>
                  <a:tcPr anchor="b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-65" charset="0"/>
                          <a:ea typeface="ＭＳ Ｐゴシック" pitchFamily="-65" charset="-128"/>
                          <a:cs typeface="Times New Roman" pitchFamily="-65" charset="0"/>
                        </a:rPr>
                        <a:t>29.70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homa" pitchFamily="34" charset="0"/>
                        <a:ea typeface="ＭＳ Ｐゴシック" pitchFamily="-65" charset="-128"/>
                      </a:endParaRPr>
                    </a:p>
                  </a:txBody>
                  <a:tcPr anchor="b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-65" charset="0"/>
                          <a:ea typeface="ＭＳ Ｐゴシック" pitchFamily="-65" charset="-128"/>
                          <a:cs typeface="Times New Roman" pitchFamily="-65" charset="0"/>
                        </a:rPr>
                        <a:t>blood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homa" pitchFamily="34" charset="0"/>
                        <a:ea typeface="ＭＳ Ｐゴシック" pitchFamily="-65" charset="-128"/>
                      </a:endParaRPr>
                    </a:p>
                  </a:txBody>
                  <a:tcPr anchor="b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-65" charset="0"/>
                          <a:ea typeface="ＭＳ Ｐゴシック" pitchFamily="-65" charset="-128"/>
                          <a:cs typeface="Times New Roman" pitchFamily="-65" charset="0"/>
                        </a:rPr>
                        <a:t>nuclear hormone receptor, Hepatic venoocclusive disease with immunodeficiency; Mycobacterium tuberculosis; hepatitis C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homa" pitchFamily="34" charset="0"/>
                        <a:ea typeface="ＭＳ Ｐゴシック" pitchFamily="-65" charset="-128"/>
                      </a:endParaRPr>
                    </a:p>
                  </a:txBody>
                  <a:tcPr anchor="b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1788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-65" charset="0"/>
                          <a:ea typeface="ＭＳ Ｐゴシック" pitchFamily="-65" charset="-128"/>
                          <a:cs typeface="Times New Roman" pitchFamily="-65" charset="0"/>
                        </a:rPr>
                        <a:t>C11orf16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homa" pitchFamily="34" charset="0"/>
                        <a:ea typeface="ＭＳ Ｐゴシック" pitchFamily="-65" charset="-128"/>
                      </a:endParaRPr>
                    </a:p>
                  </a:txBody>
                  <a:tcPr anchor="b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-65" charset="0"/>
                          <a:ea typeface="ＭＳ Ｐゴシック" pitchFamily="-65" charset="-128"/>
                          <a:cs typeface="Times New Roman" pitchFamily="-65" charset="0"/>
                        </a:rPr>
                        <a:t>25.46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homa" pitchFamily="34" charset="0"/>
                        <a:ea typeface="ＭＳ Ｐゴシック" pitchFamily="-65" charset="-128"/>
                      </a:endParaRPr>
                    </a:p>
                  </a:txBody>
                  <a:tcPr anchor="b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-65" charset="0"/>
                          <a:ea typeface="ＭＳ Ｐゴシック" pitchFamily="-65" charset="-128"/>
                          <a:cs typeface="Times New Roman" pitchFamily="-65" charset="0"/>
                        </a:rPr>
                        <a:t>NA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homa" pitchFamily="34" charset="0"/>
                        <a:ea typeface="ＭＳ Ｐゴシック" pitchFamily="-65" charset="-128"/>
                      </a:endParaRPr>
                    </a:p>
                  </a:txBody>
                  <a:tcPr anchor="b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-65" charset="0"/>
                          <a:ea typeface="ＭＳ Ｐゴシック" pitchFamily="-65" charset="-128"/>
                          <a:cs typeface="Times New Roman" pitchFamily="-65" charset="0"/>
                        </a:rPr>
                        <a:t>None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homa" pitchFamily="34" charset="0"/>
                        <a:ea typeface="ＭＳ Ｐゴシック" pitchFamily="-65" charset="-128"/>
                      </a:endParaRPr>
                    </a:p>
                  </a:txBody>
                  <a:tcPr anchor="b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1788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-65" charset="0"/>
                          <a:ea typeface="ＭＳ Ｐゴシック" pitchFamily="-65" charset="-128"/>
                          <a:cs typeface="Times New Roman" pitchFamily="-65" charset="0"/>
                        </a:rPr>
                        <a:t>OCEL1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homa" pitchFamily="34" charset="0"/>
                        <a:ea typeface="ＭＳ Ｐゴシック" pitchFamily="-65" charset="-128"/>
                      </a:endParaRPr>
                    </a:p>
                  </a:txBody>
                  <a:tcPr anchor="b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-65" charset="0"/>
                          <a:ea typeface="ＭＳ Ｐゴシック" pitchFamily="-65" charset="-128"/>
                          <a:cs typeface="Times New Roman" pitchFamily="-65" charset="0"/>
                        </a:rPr>
                        <a:t>20.30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homa" pitchFamily="34" charset="0"/>
                        <a:ea typeface="ＭＳ Ｐゴシック" pitchFamily="-65" charset="-128"/>
                      </a:endParaRPr>
                    </a:p>
                  </a:txBody>
                  <a:tcPr anchor="b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-65" charset="0"/>
                          <a:ea typeface="ＭＳ Ｐゴシック" pitchFamily="-65" charset="-128"/>
                          <a:cs typeface="Times New Roman" pitchFamily="-65" charset="0"/>
                        </a:rPr>
                        <a:t>liver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homa" pitchFamily="34" charset="0"/>
                        <a:ea typeface="ＭＳ Ｐゴシック" pitchFamily="-65" charset="-128"/>
                      </a:endParaRPr>
                    </a:p>
                  </a:txBody>
                  <a:tcPr anchor="b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-65" charset="0"/>
                          <a:ea typeface="ＭＳ Ｐゴシック" pitchFamily="-65" charset="-128"/>
                          <a:cs typeface="Times New Roman" pitchFamily="-65" charset="0"/>
                        </a:rPr>
                        <a:t>occludin-domain containing protein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homa" pitchFamily="34" charset="0"/>
                        <a:ea typeface="ＭＳ Ｐゴシック" pitchFamily="-65" charset="-128"/>
                      </a:endParaRPr>
                    </a:p>
                  </a:txBody>
                  <a:tcPr anchor="b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702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-65" charset="0"/>
                          <a:ea typeface="ＭＳ Ｐゴシック" pitchFamily="-65" charset="-128"/>
                          <a:cs typeface="Times New Roman" pitchFamily="-65" charset="0"/>
                        </a:rPr>
                        <a:t>C17orf64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homa" pitchFamily="34" charset="0"/>
                        <a:ea typeface="ＭＳ Ｐゴシック" pitchFamily="-65" charset="-128"/>
                      </a:endParaRPr>
                    </a:p>
                  </a:txBody>
                  <a:tcPr anchor="b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-65" charset="0"/>
                          <a:ea typeface="ＭＳ Ｐゴシック" pitchFamily="-65" charset="-128"/>
                          <a:cs typeface="Times New Roman" pitchFamily="-65" charset="0"/>
                        </a:rPr>
                        <a:t>19.32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homa" pitchFamily="34" charset="0"/>
                        <a:ea typeface="ＭＳ Ｐゴシック" pitchFamily="-65" charset="-128"/>
                      </a:endParaRPr>
                    </a:p>
                  </a:txBody>
                  <a:tcPr anchor="b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-65" charset="0"/>
                          <a:ea typeface="ＭＳ Ｐゴシック" pitchFamily="-65" charset="-128"/>
                          <a:cs typeface="Times New Roman" pitchFamily="-65" charset="0"/>
                        </a:rPr>
                        <a:t>testis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homa" pitchFamily="34" charset="0"/>
                        <a:ea typeface="ＭＳ Ｐゴシック" pitchFamily="-65" charset="-128"/>
                      </a:endParaRPr>
                    </a:p>
                  </a:txBody>
                  <a:tcPr anchor="b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-65" charset="0"/>
                          <a:ea typeface="ＭＳ Ｐゴシック" pitchFamily="-65" charset="-128"/>
                          <a:cs typeface="Times New Roman" pitchFamily="-65" charset="0"/>
                        </a:rPr>
                        <a:t>None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homa" pitchFamily="34" charset="0"/>
                        <a:ea typeface="ＭＳ Ｐゴシック" pitchFamily="-65" charset="-128"/>
                      </a:endParaRPr>
                    </a:p>
                  </a:txBody>
                  <a:tcPr anchor="b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8138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-65" charset="0"/>
                          <a:ea typeface="ＭＳ Ｐゴシック" pitchFamily="-65" charset="-128"/>
                          <a:cs typeface="Times New Roman" pitchFamily="-65" charset="0"/>
                        </a:rPr>
                        <a:t>INPP1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homa" pitchFamily="34" charset="0"/>
                        <a:ea typeface="ＭＳ Ｐゴシック" pitchFamily="-65" charset="-128"/>
                      </a:endParaRPr>
                    </a:p>
                  </a:txBody>
                  <a:tcPr anchor="b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-65" charset="0"/>
                          <a:ea typeface="ＭＳ Ｐゴシック" pitchFamily="-65" charset="-128"/>
                          <a:cs typeface="Times New Roman" pitchFamily="-65" charset="0"/>
                        </a:rPr>
                        <a:t>18.60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homa" pitchFamily="34" charset="0"/>
                        <a:ea typeface="ＭＳ Ｐゴシック" pitchFamily="-65" charset="-128"/>
                      </a:endParaRPr>
                    </a:p>
                  </a:txBody>
                  <a:tcPr anchor="b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-65" charset="0"/>
                          <a:ea typeface="ＭＳ Ｐゴシック" pitchFamily="-65" charset="-128"/>
                          <a:cs typeface="Times New Roman" pitchFamily="-65" charset="0"/>
                        </a:rPr>
                        <a:t>testis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homa" pitchFamily="34" charset="0"/>
                        <a:ea typeface="ＭＳ Ｐゴシック" pitchFamily="-65" charset="-128"/>
                      </a:endParaRPr>
                    </a:p>
                  </a:txBody>
                  <a:tcPr anchor="b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-65" charset="0"/>
                          <a:ea typeface="ＭＳ Ｐゴシック" pitchFamily="-65" charset="-128"/>
                          <a:cs typeface="Times New Roman" pitchFamily="-65" charset="0"/>
                        </a:rPr>
                        <a:t>inositol phosphate-1-phosphatase, linkage to bipolar disorder &amp; colorectal cancer loci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homa" pitchFamily="34" charset="0"/>
                        <a:ea typeface="ＭＳ Ｐゴシック" pitchFamily="-65" charset="-128"/>
                      </a:endParaRPr>
                    </a:p>
                  </a:txBody>
                  <a:tcPr anchor="b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1788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-65" charset="0"/>
                          <a:ea typeface="ＭＳ Ｐゴシック" pitchFamily="-65" charset="-128"/>
                          <a:cs typeface="Times New Roman" pitchFamily="-65" charset="0"/>
                        </a:rPr>
                        <a:t>GSG2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homa" pitchFamily="34" charset="0"/>
                        <a:ea typeface="ＭＳ Ｐゴシック" pitchFamily="-65" charset="-128"/>
                      </a:endParaRPr>
                    </a:p>
                  </a:txBody>
                  <a:tcPr anchor="b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-65" charset="0"/>
                          <a:ea typeface="ＭＳ Ｐゴシック" pitchFamily="-65" charset="-128"/>
                          <a:cs typeface="Times New Roman" pitchFamily="-65" charset="0"/>
                        </a:rPr>
                        <a:t>18.01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homa" pitchFamily="34" charset="0"/>
                        <a:ea typeface="ＭＳ Ｐゴシック" pitchFamily="-65" charset="-128"/>
                      </a:endParaRPr>
                    </a:p>
                  </a:txBody>
                  <a:tcPr anchor="b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-65" charset="0"/>
                          <a:ea typeface="ＭＳ Ｐゴシック" pitchFamily="-65" charset="-128"/>
                          <a:cs typeface="Times New Roman" pitchFamily="-65" charset="0"/>
                        </a:rPr>
                        <a:t>NA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homa" pitchFamily="34" charset="0"/>
                        <a:ea typeface="ＭＳ Ｐゴシック" pitchFamily="-65" charset="-128"/>
                      </a:endParaRPr>
                    </a:p>
                  </a:txBody>
                  <a:tcPr anchor="b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-65" charset="0"/>
                          <a:ea typeface="ＭＳ Ｐゴシック" pitchFamily="-65" charset="-128"/>
                          <a:cs typeface="Times New Roman" pitchFamily="-65" charset="0"/>
                        </a:rPr>
                        <a:t>germ-cell-associated 2 (haspin), phosphorylation of histone H3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homa" pitchFamily="34" charset="0"/>
                        <a:ea typeface="ＭＳ Ｐゴシック" pitchFamily="-65" charset="-128"/>
                      </a:endParaRPr>
                    </a:p>
                  </a:txBody>
                  <a:tcPr anchor="b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1788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-65" charset="0"/>
                          <a:ea typeface="ＭＳ Ｐゴシック" pitchFamily="-65" charset="-128"/>
                          <a:cs typeface="Times New Roman" pitchFamily="-65" charset="0"/>
                        </a:rPr>
                        <a:t>MYCBPAP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homa" pitchFamily="34" charset="0"/>
                        <a:ea typeface="ＭＳ Ｐゴシック" pitchFamily="-65" charset="-128"/>
                      </a:endParaRPr>
                    </a:p>
                  </a:txBody>
                  <a:tcPr anchor="b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-65" charset="0"/>
                          <a:ea typeface="ＭＳ Ｐゴシック" pitchFamily="-65" charset="-128"/>
                          <a:cs typeface="Times New Roman" pitchFamily="-65" charset="0"/>
                        </a:rPr>
                        <a:t>17.79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homa" pitchFamily="34" charset="0"/>
                        <a:ea typeface="ＭＳ Ｐゴシック" pitchFamily="-65" charset="-128"/>
                      </a:endParaRPr>
                    </a:p>
                  </a:txBody>
                  <a:tcPr anchor="b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-65" charset="0"/>
                          <a:ea typeface="ＭＳ Ｐゴシック" pitchFamily="-65" charset="-128"/>
                          <a:cs typeface="Times New Roman" pitchFamily="-65" charset="0"/>
                        </a:rPr>
                        <a:t>testis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homa" pitchFamily="34" charset="0"/>
                        <a:ea typeface="ＭＳ Ｐゴシック" pitchFamily="-65" charset="-128"/>
                      </a:endParaRPr>
                    </a:p>
                  </a:txBody>
                  <a:tcPr anchor="b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-65" charset="0"/>
                          <a:ea typeface="ＭＳ Ｐゴシック" pitchFamily="-65" charset="-128"/>
                          <a:cs typeface="Times New Roman" pitchFamily="-65" charset="0"/>
                        </a:rPr>
                        <a:t>c-myc binding protein associated protein, involved in spermatogenesis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homa" pitchFamily="34" charset="0"/>
                        <a:ea typeface="ＭＳ Ｐゴシック" pitchFamily="-65" charset="-128"/>
                      </a:endParaRPr>
                    </a:p>
                  </a:txBody>
                  <a:tcPr anchor="b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8138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-65" charset="0"/>
                          <a:ea typeface="ＭＳ Ｐゴシック" pitchFamily="-65" charset="-128"/>
                          <a:cs typeface="Times New Roman" pitchFamily="-65" charset="0"/>
                        </a:rPr>
                        <a:t>RBM23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homa" pitchFamily="34" charset="0"/>
                        <a:ea typeface="ＭＳ Ｐゴシック" pitchFamily="-65" charset="-128"/>
                      </a:endParaRPr>
                    </a:p>
                  </a:txBody>
                  <a:tcPr anchor="b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-65" charset="0"/>
                          <a:ea typeface="ＭＳ Ｐゴシック" pitchFamily="-65" charset="-128"/>
                          <a:cs typeface="Times New Roman" pitchFamily="-65" charset="0"/>
                        </a:rPr>
                        <a:t>17.42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homa" pitchFamily="34" charset="0"/>
                        <a:ea typeface="ＭＳ Ｐゴシック" pitchFamily="-65" charset="-128"/>
                      </a:endParaRPr>
                    </a:p>
                  </a:txBody>
                  <a:tcPr anchor="b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-65" charset="0"/>
                          <a:ea typeface="ＭＳ Ｐゴシック" pitchFamily="-65" charset="-128"/>
                          <a:cs typeface="Times New Roman" pitchFamily="-65" charset="0"/>
                        </a:rPr>
                        <a:t>blood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homa" pitchFamily="34" charset="0"/>
                        <a:ea typeface="ＭＳ Ｐゴシック" pitchFamily="-65" charset="-128"/>
                      </a:endParaRPr>
                    </a:p>
                  </a:txBody>
                  <a:tcPr anchor="b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-65" charset="0"/>
                          <a:ea typeface="ＭＳ Ｐゴシック" pitchFamily="-65" charset="-128"/>
                          <a:cs typeface="Times New Roman" pitchFamily="-65" charset="0"/>
                        </a:rPr>
                        <a:t>coactivator of steroid hormone receptors and alternative splicing by U2AF65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homa" pitchFamily="34" charset="0"/>
                        <a:ea typeface="ＭＳ Ｐゴシック" pitchFamily="-65" charset="-128"/>
                      </a:endParaRPr>
                    </a:p>
                  </a:txBody>
                  <a:tcPr anchor="b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3975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-65" charset="0"/>
                          <a:ea typeface="ＭＳ Ｐゴシック" pitchFamily="-65" charset="-128"/>
                          <a:cs typeface="Times New Roman" pitchFamily="-65" charset="0"/>
                        </a:rPr>
                        <a:t>OSBPL6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homa" pitchFamily="34" charset="0"/>
                        <a:ea typeface="ＭＳ Ｐゴシック" pitchFamily="-65" charset="-128"/>
                      </a:endParaRPr>
                    </a:p>
                  </a:txBody>
                  <a:tcPr anchor="b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-65" charset="0"/>
                          <a:ea typeface="ＭＳ Ｐゴシック" pitchFamily="-65" charset="-128"/>
                          <a:cs typeface="Times New Roman" pitchFamily="-65" charset="0"/>
                        </a:rPr>
                        <a:t>16.01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homa" pitchFamily="34" charset="0"/>
                        <a:ea typeface="ＭＳ Ｐゴシック" pitchFamily="-65" charset="-128"/>
                      </a:endParaRPr>
                    </a:p>
                  </a:txBody>
                  <a:tcPr anchor="b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-65" charset="0"/>
                          <a:ea typeface="ＭＳ Ｐゴシック" pitchFamily="-65" charset="-128"/>
                          <a:cs typeface="Times New Roman" pitchFamily="-65" charset="0"/>
                        </a:rPr>
                        <a:t>brain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homa" pitchFamily="34" charset="0"/>
                        <a:ea typeface="ＭＳ Ｐゴシック" pitchFamily="-65" charset="-128"/>
                      </a:endParaRPr>
                    </a:p>
                  </a:txBody>
                  <a:tcPr anchor="b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-65" charset="0"/>
                          <a:ea typeface="ＭＳ Ｐゴシック" pitchFamily="-65" charset="-128"/>
                          <a:cs typeface="Times New Roman" pitchFamily="-65" charset="0"/>
                        </a:rPr>
                        <a:t>intracellular lipid receptors presumably involved in brain sterol metabolism, association with coronary artery disease 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homa" pitchFamily="34" charset="0"/>
                        <a:ea typeface="ＭＳ Ｐゴシック" pitchFamily="-65" charset="-128"/>
                      </a:endParaRPr>
                    </a:p>
                  </a:txBody>
                  <a:tcPr anchor="b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3975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-65" charset="0"/>
                          <a:ea typeface="ＭＳ Ｐゴシック" pitchFamily="-65" charset="-128"/>
                          <a:cs typeface="Times New Roman" pitchFamily="-65" charset="0"/>
                        </a:rPr>
                        <a:t>ADIPOR2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homa" pitchFamily="34" charset="0"/>
                        <a:ea typeface="ＭＳ Ｐゴシック" pitchFamily="-65" charset="-128"/>
                      </a:endParaRPr>
                    </a:p>
                  </a:txBody>
                  <a:tcPr anchor="b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-65" charset="0"/>
                          <a:ea typeface="ＭＳ Ｐゴシック" pitchFamily="-65" charset="-128"/>
                          <a:cs typeface="Times New Roman" pitchFamily="-65" charset="0"/>
                        </a:rPr>
                        <a:t>15.93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homa" pitchFamily="34" charset="0"/>
                        <a:ea typeface="ＭＳ Ｐゴシック" pitchFamily="-65" charset="-128"/>
                      </a:endParaRPr>
                    </a:p>
                  </a:txBody>
                  <a:tcPr anchor="b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-65" charset="0"/>
                          <a:ea typeface="ＭＳ Ｐゴシック" pitchFamily="-65" charset="-128"/>
                          <a:cs typeface="Times New Roman" pitchFamily="-65" charset="0"/>
                        </a:rPr>
                        <a:t>adrenal</a:t>
                      </a:r>
                      <a:b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-65" charset="0"/>
                          <a:ea typeface="ＭＳ Ｐゴシック" pitchFamily="-65" charset="-128"/>
                          <a:cs typeface="Times New Roman" pitchFamily="-65" charset="0"/>
                        </a:rPr>
                      </a:b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-65" charset="0"/>
                          <a:ea typeface="ＭＳ Ｐゴシック" pitchFamily="-65" charset="-128"/>
                          <a:cs typeface="Times New Roman" pitchFamily="-65" charset="0"/>
                        </a:rPr>
                        <a:t>gland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homa" pitchFamily="34" charset="0"/>
                        <a:ea typeface="ＭＳ Ｐゴシック" pitchFamily="-65" charset="-128"/>
                      </a:endParaRPr>
                    </a:p>
                  </a:txBody>
                  <a:tcPr anchor="b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-65" charset="0"/>
                          <a:ea typeface="ＭＳ Ｐゴシック" pitchFamily="-65" charset="-128"/>
                          <a:cs typeface="Times New Roman" pitchFamily="-65" charset="0"/>
                        </a:rPr>
                        <a:t>adiponectin receptor 2; linked to type 2 diabetes, body mass and metabolic rate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homa" pitchFamily="34" charset="0"/>
                        <a:ea typeface="ＭＳ Ｐゴシック" pitchFamily="-65" charset="-128"/>
                      </a:endParaRPr>
                    </a:p>
                  </a:txBody>
                  <a:tcPr anchor="b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1788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-65" charset="0"/>
                          <a:ea typeface="ＭＳ Ｐゴシック" pitchFamily="-65" charset="-128"/>
                          <a:cs typeface="Times New Roman" pitchFamily="-65" charset="0"/>
                        </a:rPr>
                        <a:t>ALDH3B1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homa" pitchFamily="34" charset="0"/>
                        <a:ea typeface="ＭＳ Ｐゴシック" pitchFamily="-65" charset="-128"/>
                      </a:endParaRPr>
                    </a:p>
                  </a:txBody>
                  <a:tcPr anchor="b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-65" charset="0"/>
                          <a:ea typeface="ＭＳ Ｐゴシック" pitchFamily="-65" charset="-128"/>
                          <a:cs typeface="Times New Roman" pitchFamily="-65" charset="0"/>
                        </a:rPr>
                        <a:t>15.59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homa" pitchFamily="34" charset="0"/>
                        <a:ea typeface="ＭＳ Ｐゴシック" pitchFamily="-65" charset="-128"/>
                      </a:endParaRPr>
                    </a:p>
                  </a:txBody>
                  <a:tcPr anchor="b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-65" charset="0"/>
                          <a:ea typeface="ＭＳ Ｐゴシック" pitchFamily="-65" charset="-128"/>
                          <a:cs typeface="Times New Roman" pitchFamily="-65" charset="0"/>
                        </a:rPr>
                        <a:t>NA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homa" pitchFamily="34" charset="0"/>
                        <a:ea typeface="ＭＳ Ｐゴシック" pitchFamily="-65" charset="-128"/>
                      </a:endParaRPr>
                    </a:p>
                  </a:txBody>
                  <a:tcPr anchor="b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-65" charset="0"/>
                          <a:ea typeface="ＭＳ Ｐゴシック" pitchFamily="-65" charset="-128"/>
                          <a:cs typeface="Times New Roman" pitchFamily="-65" charset="0"/>
                        </a:rPr>
                        <a:t>aldehyde dehydrogenase; association with schizophrenia 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homa" pitchFamily="34" charset="0"/>
                        <a:ea typeface="ＭＳ Ｐゴシック" pitchFamily="-65" charset="-128"/>
                      </a:endParaRPr>
                    </a:p>
                  </a:txBody>
                  <a:tcPr anchor="b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1788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-65" charset="0"/>
                          <a:ea typeface="ＭＳ Ｐゴシック" pitchFamily="-65" charset="-128"/>
                          <a:cs typeface="Times New Roman" pitchFamily="-65" charset="0"/>
                        </a:rPr>
                        <a:t>GIMAP7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homa" pitchFamily="34" charset="0"/>
                        <a:ea typeface="ＭＳ Ｐゴシック" pitchFamily="-65" charset="-128"/>
                      </a:endParaRPr>
                    </a:p>
                  </a:txBody>
                  <a:tcPr anchor="b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-65" charset="0"/>
                          <a:ea typeface="ＭＳ Ｐゴシック" pitchFamily="-65" charset="-128"/>
                          <a:cs typeface="Times New Roman" pitchFamily="-65" charset="0"/>
                        </a:rPr>
                        <a:t>15.39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homa" pitchFamily="34" charset="0"/>
                        <a:ea typeface="ＭＳ Ｐゴシック" pitchFamily="-65" charset="-128"/>
                      </a:endParaRPr>
                    </a:p>
                  </a:txBody>
                  <a:tcPr anchor="b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-65" charset="0"/>
                          <a:ea typeface="ＭＳ Ｐゴシック" pitchFamily="-65" charset="-128"/>
                          <a:cs typeface="Times New Roman" pitchFamily="-65" charset="0"/>
                        </a:rPr>
                        <a:t>blood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homa" pitchFamily="34" charset="0"/>
                        <a:ea typeface="ＭＳ Ｐゴシック" pitchFamily="-65" charset="-128"/>
                      </a:endParaRPr>
                    </a:p>
                  </a:txBody>
                  <a:tcPr anchor="b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-65" charset="0"/>
                          <a:ea typeface="ＭＳ Ｐゴシック" pitchFamily="-65" charset="-128"/>
                          <a:cs typeface="Times New Roman" pitchFamily="-65" charset="0"/>
                        </a:rPr>
                        <a:t>GTPases of the immunity-associated protein family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homa" pitchFamily="34" charset="0"/>
                        <a:ea typeface="ＭＳ Ｐゴシック" pitchFamily="-65" charset="-128"/>
                      </a:endParaRPr>
                    </a:p>
                  </a:txBody>
                  <a:tcPr anchor="b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242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-65" charset="0"/>
                          <a:ea typeface="ＭＳ Ｐゴシック" pitchFamily="-65" charset="-128"/>
                          <a:cs typeface="Times New Roman" pitchFamily="-65" charset="0"/>
                        </a:rPr>
                        <a:t>TCEAL2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homa" pitchFamily="34" charset="0"/>
                        <a:ea typeface="ＭＳ Ｐゴシック" pitchFamily="-65" charset="-128"/>
                      </a:endParaRPr>
                    </a:p>
                  </a:txBody>
                  <a:tcPr anchor="b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-65" charset="0"/>
                          <a:ea typeface="ＭＳ Ｐゴシック" pitchFamily="-65" charset="-128"/>
                          <a:cs typeface="Times New Roman" pitchFamily="-65" charset="0"/>
                        </a:rPr>
                        <a:t>15.17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homa" pitchFamily="34" charset="0"/>
                        <a:ea typeface="ＭＳ Ｐゴシック" pitchFamily="-65" charset="-128"/>
                      </a:endParaRPr>
                    </a:p>
                  </a:txBody>
                  <a:tcPr anchor="b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-65" charset="0"/>
                          <a:ea typeface="ＭＳ Ｐゴシック" pitchFamily="-65" charset="-128"/>
                          <a:cs typeface="Times New Roman" pitchFamily="-65" charset="0"/>
                        </a:rPr>
                        <a:t>brain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homa" pitchFamily="34" charset="0"/>
                        <a:ea typeface="ＭＳ Ｐゴシック" pitchFamily="-65" charset="-128"/>
                      </a:endParaRPr>
                    </a:p>
                  </a:txBody>
                  <a:tcPr anchor="b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-65" charset="0"/>
                          <a:ea typeface="ＭＳ Ｐゴシック" pitchFamily="-65" charset="-128"/>
                          <a:cs typeface="Times New Roman" pitchFamily="-65" charset="0"/>
                        </a:rPr>
                        <a:t>transcription elongation factor A (SII)-like 2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homa" pitchFamily="34" charset="0"/>
                        <a:ea typeface="ＭＳ Ｐゴシック" pitchFamily="-65" charset="-128"/>
                      </a:endParaRPr>
                    </a:p>
                  </a:txBody>
                  <a:tcPr anchor="b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>
                <a:effectLst/>
                <a:ea typeface="ＭＳ Ｐゴシック"/>
              </a:rPr>
              <a:t>Genetic disorders</a:t>
            </a:r>
          </a:p>
        </p:txBody>
      </p:sp>
      <p:sp>
        <p:nvSpPr>
          <p:cNvPr id="4403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765300"/>
            <a:ext cx="8229600" cy="4114800"/>
          </a:xfrm>
        </p:spPr>
        <p:txBody>
          <a:bodyPr/>
          <a:lstStyle/>
          <a:p>
            <a:pPr>
              <a:buClr>
                <a:schemeClr val="tx1"/>
              </a:buClr>
              <a:buSzTx/>
              <a:buFontTx/>
              <a:buChar char="•"/>
            </a:pPr>
            <a:r>
              <a:rPr lang="en-US" sz="2800" smtClean="0">
                <a:effectLst/>
                <a:ea typeface="ＭＳ Ｐゴシック"/>
              </a:rPr>
              <a:t>Genes with a OMIM morbidity association are significantly associated with selection (p=0.0057).</a:t>
            </a:r>
          </a:p>
          <a:p>
            <a:pPr>
              <a:buClr>
                <a:schemeClr val="tx1"/>
              </a:buClr>
              <a:buSzTx/>
              <a:buFontTx/>
              <a:buChar char="•"/>
            </a:pPr>
            <a:r>
              <a:rPr lang="en-US" sz="2800" smtClean="0">
                <a:effectLst/>
                <a:ea typeface="ＭＳ Ｐゴシック"/>
              </a:rPr>
              <a:t>Genes associated with Mendelian disorders are significantly associated with negative selection (</a:t>
            </a:r>
            <a:r>
              <a:rPr lang="en-US" sz="2800" i="1" smtClean="0">
                <a:effectLst/>
                <a:ea typeface="ＭＳ Ｐゴシック"/>
              </a:rPr>
              <a:t>p</a:t>
            </a:r>
            <a:r>
              <a:rPr lang="en-US" sz="2800" smtClean="0">
                <a:effectLst/>
                <a:ea typeface="ＭＳ Ｐゴシック"/>
              </a:rPr>
              <a:t> = 0.037). </a:t>
            </a:r>
          </a:p>
          <a:p>
            <a:pPr>
              <a:buClr>
                <a:schemeClr val="tx1"/>
              </a:buClr>
              <a:buSzTx/>
              <a:buFontTx/>
              <a:buChar char="•"/>
            </a:pPr>
            <a:r>
              <a:rPr lang="en-US" sz="2800" smtClean="0">
                <a:effectLst/>
                <a:ea typeface="ＭＳ Ｐゴシック"/>
              </a:rPr>
              <a:t>Genes associated with complex disorders are significantly associated with positive selection (</a:t>
            </a:r>
            <a:r>
              <a:rPr lang="en-US" sz="2800" i="1" smtClean="0">
                <a:effectLst/>
                <a:ea typeface="ＭＳ Ｐゴシック"/>
              </a:rPr>
              <a:t>p</a:t>
            </a:r>
            <a:r>
              <a:rPr lang="en-US" sz="2800" smtClean="0">
                <a:effectLst/>
                <a:ea typeface="ＭＳ Ｐゴシック"/>
              </a:rPr>
              <a:t> = 0.0041).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smtClean="0">
                <a:effectLst/>
                <a:ea typeface="ＭＳ Ｐゴシック"/>
              </a:rPr>
              <a:t>Begun and Aquadro (1992)</a:t>
            </a:r>
            <a:br>
              <a:rPr lang="en-US" sz="3200" smtClean="0">
                <a:effectLst/>
                <a:ea typeface="ＭＳ Ｐゴシック"/>
              </a:rPr>
            </a:br>
            <a:r>
              <a:rPr lang="en-US" sz="2800" i="1" smtClean="0">
                <a:effectLst/>
                <a:ea typeface="ＭＳ Ｐゴシック"/>
              </a:rPr>
              <a:t>D. melanogaster</a:t>
            </a:r>
          </a:p>
        </p:txBody>
      </p:sp>
      <p:pic>
        <p:nvPicPr>
          <p:cNvPr id="45058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57263" y="1800225"/>
            <a:ext cx="7412037" cy="4017963"/>
          </a:xfrm>
          <a:prstGeom prst="rect">
            <a:avLst/>
          </a:prstGeom>
          <a:noFill/>
          <a:ln w="25400">
            <a:solidFill>
              <a:srgbClr val="333333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smtClean="0">
                <a:effectLst/>
                <a:ea typeface="ＭＳ Ｐゴシック"/>
              </a:rPr>
              <a:t>Linkage reduces the effect of selection</a:t>
            </a:r>
          </a:p>
        </p:txBody>
      </p:sp>
      <p:sp>
        <p:nvSpPr>
          <p:cNvPr id="46082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Clr>
                <a:schemeClr val="tx1"/>
              </a:buClr>
              <a:buSzTx/>
              <a:buFontTx/>
              <a:buChar char="•"/>
            </a:pPr>
            <a:r>
              <a:rPr lang="en-US" smtClean="0">
                <a:effectLst/>
                <a:ea typeface="ＭＳ Ｐゴシック"/>
              </a:rPr>
              <a:t>Positive selection reduce variability at linked sites.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smtClean="0">
                <a:effectLst/>
                <a:ea typeface="ＭＳ Ｐゴシック"/>
              </a:rPr>
              <a:t>Selective Sweeps</a:t>
            </a:r>
          </a:p>
        </p:txBody>
      </p:sp>
      <p:grpSp>
        <p:nvGrpSpPr>
          <p:cNvPr id="47106" name="Group 3"/>
          <p:cNvGrpSpPr>
            <a:grpSpLocks/>
          </p:cNvGrpSpPr>
          <p:nvPr/>
        </p:nvGrpSpPr>
        <p:grpSpPr bwMode="auto">
          <a:xfrm>
            <a:off x="942975" y="2505075"/>
            <a:ext cx="2514600" cy="1143000"/>
            <a:chOff x="594" y="1254"/>
            <a:chExt cx="1584" cy="720"/>
          </a:xfrm>
        </p:grpSpPr>
        <p:sp>
          <p:nvSpPr>
            <p:cNvPr id="47143" name="Line 4"/>
            <p:cNvSpPr>
              <a:spLocks noChangeShapeType="1"/>
            </p:cNvSpPr>
            <p:nvPr/>
          </p:nvSpPr>
          <p:spPr bwMode="auto">
            <a:xfrm>
              <a:off x="594" y="1284"/>
              <a:ext cx="1584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7144" name="Line 5"/>
            <p:cNvSpPr>
              <a:spLocks noChangeShapeType="1"/>
            </p:cNvSpPr>
            <p:nvPr/>
          </p:nvSpPr>
          <p:spPr bwMode="auto">
            <a:xfrm>
              <a:off x="594" y="1380"/>
              <a:ext cx="1584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7145" name="Line 6"/>
            <p:cNvSpPr>
              <a:spLocks noChangeShapeType="1"/>
            </p:cNvSpPr>
            <p:nvPr/>
          </p:nvSpPr>
          <p:spPr bwMode="auto">
            <a:xfrm>
              <a:off x="594" y="1476"/>
              <a:ext cx="1584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7146" name="Line 7"/>
            <p:cNvSpPr>
              <a:spLocks noChangeShapeType="1"/>
            </p:cNvSpPr>
            <p:nvPr/>
          </p:nvSpPr>
          <p:spPr bwMode="auto">
            <a:xfrm>
              <a:off x="594" y="1572"/>
              <a:ext cx="1584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7147" name="Line 8"/>
            <p:cNvSpPr>
              <a:spLocks noChangeShapeType="1"/>
            </p:cNvSpPr>
            <p:nvPr/>
          </p:nvSpPr>
          <p:spPr bwMode="auto">
            <a:xfrm>
              <a:off x="594" y="1668"/>
              <a:ext cx="1584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7148" name="Line 9"/>
            <p:cNvSpPr>
              <a:spLocks noChangeShapeType="1"/>
            </p:cNvSpPr>
            <p:nvPr/>
          </p:nvSpPr>
          <p:spPr bwMode="auto">
            <a:xfrm>
              <a:off x="594" y="1764"/>
              <a:ext cx="1584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7149" name="Line 10"/>
            <p:cNvSpPr>
              <a:spLocks noChangeShapeType="1"/>
            </p:cNvSpPr>
            <p:nvPr/>
          </p:nvSpPr>
          <p:spPr bwMode="auto">
            <a:xfrm>
              <a:off x="594" y="1860"/>
              <a:ext cx="1584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7150" name="Line 11"/>
            <p:cNvSpPr>
              <a:spLocks noChangeShapeType="1"/>
            </p:cNvSpPr>
            <p:nvPr/>
          </p:nvSpPr>
          <p:spPr bwMode="auto">
            <a:xfrm>
              <a:off x="594" y="1956"/>
              <a:ext cx="1584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3740" name="AutoShape 12"/>
            <p:cNvSpPr>
              <a:spLocks noChangeArrowheads="1"/>
            </p:cNvSpPr>
            <p:nvPr/>
          </p:nvSpPr>
          <p:spPr bwMode="auto">
            <a:xfrm>
              <a:off x="735" y="1254"/>
              <a:ext cx="48" cy="48"/>
            </a:xfrm>
            <a:prstGeom prst="star5">
              <a:avLst/>
            </a:prstGeom>
            <a:solidFill>
              <a:srgbClr val="00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0" hangingPunct="0">
                <a:defRPr/>
              </a:pPr>
              <a:endParaRPr lang="en-US">
                <a:ea typeface="ＭＳ Ｐゴシック" pitchFamily="-65" charset="-128"/>
                <a:cs typeface="+mn-cs"/>
              </a:endParaRPr>
            </a:p>
          </p:txBody>
        </p:sp>
        <p:sp>
          <p:nvSpPr>
            <p:cNvPr id="73741" name="AutoShape 13"/>
            <p:cNvSpPr>
              <a:spLocks noChangeArrowheads="1"/>
            </p:cNvSpPr>
            <p:nvPr/>
          </p:nvSpPr>
          <p:spPr bwMode="auto">
            <a:xfrm>
              <a:off x="735" y="1350"/>
              <a:ext cx="48" cy="48"/>
            </a:xfrm>
            <a:prstGeom prst="star5">
              <a:avLst/>
            </a:prstGeom>
            <a:solidFill>
              <a:srgbClr val="00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0" hangingPunct="0">
                <a:defRPr/>
              </a:pPr>
              <a:endParaRPr lang="en-US">
                <a:ea typeface="ＭＳ Ｐゴシック" pitchFamily="-65" charset="-128"/>
                <a:cs typeface="+mn-cs"/>
              </a:endParaRPr>
            </a:p>
          </p:txBody>
        </p:sp>
        <p:sp>
          <p:nvSpPr>
            <p:cNvPr id="73742" name="AutoShape 14"/>
            <p:cNvSpPr>
              <a:spLocks noChangeArrowheads="1"/>
            </p:cNvSpPr>
            <p:nvPr/>
          </p:nvSpPr>
          <p:spPr bwMode="auto">
            <a:xfrm>
              <a:off x="735" y="1446"/>
              <a:ext cx="48" cy="48"/>
            </a:xfrm>
            <a:prstGeom prst="star5">
              <a:avLst/>
            </a:prstGeom>
            <a:solidFill>
              <a:srgbClr val="00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0" hangingPunct="0">
                <a:defRPr/>
              </a:pPr>
              <a:endParaRPr lang="en-US">
                <a:ea typeface="ＭＳ Ｐゴシック" pitchFamily="-65" charset="-128"/>
                <a:cs typeface="+mn-cs"/>
              </a:endParaRPr>
            </a:p>
          </p:txBody>
        </p:sp>
        <p:sp>
          <p:nvSpPr>
            <p:cNvPr id="73743" name="AutoShape 15"/>
            <p:cNvSpPr>
              <a:spLocks noChangeArrowheads="1"/>
            </p:cNvSpPr>
            <p:nvPr/>
          </p:nvSpPr>
          <p:spPr bwMode="auto">
            <a:xfrm>
              <a:off x="735" y="1542"/>
              <a:ext cx="48" cy="48"/>
            </a:xfrm>
            <a:prstGeom prst="star5">
              <a:avLst/>
            </a:prstGeom>
            <a:solidFill>
              <a:srgbClr val="00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0" hangingPunct="0">
                <a:defRPr/>
              </a:pPr>
              <a:endParaRPr lang="en-US">
                <a:ea typeface="ＭＳ Ｐゴシック" pitchFamily="-65" charset="-128"/>
                <a:cs typeface="+mn-cs"/>
              </a:endParaRPr>
            </a:p>
          </p:txBody>
        </p:sp>
        <p:sp>
          <p:nvSpPr>
            <p:cNvPr id="73744" name="AutoShape 16"/>
            <p:cNvSpPr>
              <a:spLocks noChangeArrowheads="1"/>
            </p:cNvSpPr>
            <p:nvPr/>
          </p:nvSpPr>
          <p:spPr bwMode="auto">
            <a:xfrm>
              <a:off x="735" y="1638"/>
              <a:ext cx="48" cy="48"/>
            </a:xfrm>
            <a:prstGeom prst="star5">
              <a:avLst/>
            </a:prstGeom>
            <a:solidFill>
              <a:srgbClr val="00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0" hangingPunct="0">
                <a:defRPr/>
              </a:pPr>
              <a:endParaRPr lang="en-US">
                <a:ea typeface="ＭＳ Ｐゴシック" pitchFamily="-65" charset="-128"/>
                <a:cs typeface="+mn-cs"/>
              </a:endParaRPr>
            </a:p>
          </p:txBody>
        </p:sp>
        <p:sp>
          <p:nvSpPr>
            <p:cNvPr id="73745" name="AutoShape 17"/>
            <p:cNvSpPr>
              <a:spLocks noChangeArrowheads="1"/>
            </p:cNvSpPr>
            <p:nvPr/>
          </p:nvSpPr>
          <p:spPr bwMode="auto">
            <a:xfrm>
              <a:off x="921" y="1545"/>
              <a:ext cx="48" cy="48"/>
            </a:xfrm>
            <a:prstGeom prst="star5">
              <a:avLst/>
            </a:prstGeom>
            <a:solidFill>
              <a:srgbClr val="00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0" hangingPunct="0">
                <a:defRPr/>
              </a:pPr>
              <a:endParaRPr lang="en-US">
                <a:ea typeface="ＭＳ Ｐゴシック" pitchFamily="-65" charset="-128"/>
                <a:cs typeface="+mn-cs"/>
              </a:endParaRPr>
            </a:p>
          </p:txBody>
        </p:sp>
        <p:sp>
          <p:nvSpPr>
            <p:cNvPr id="73746" name="AutoShape 18"/>
            <p:cNvSpPr>
              <a:spLocks noChangeArrowheads="1"/>
            </p:cNvSpPr>
            <p:nvPr/>
          </p:nvSpPr>
          <p:spPr bwMode="auto">
            <a:xfrm>
              <a:off x="921" y="1641"/>
              <a:ext cx="48" cy="48"/>
            </a:xfrm>
            <a:prstGeom prst="star5">
              <a:avLst/>
            </a:prstGeom>
            <a:solidFill>
              <a:srgbClr val="00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0" hangingPunct="0">
                <a:defRPr/>
              </a:pPr>
              <a:endParaRPr lang="en-US">
                <a:ea typeface="ＭＳ Ｐゴシック" pitchFamily="-65" charset="-128"/>
                <a:cs typeface="+mn-cs"/>
              </a:endParaRPr>
            </a:p>
          </p:txBody>
        </p:sp>
        <p:sp>
          <p:nvSpPr>
            <p:cNvPr id="73747" name="AutoShape 19"/>
            <p:cNvSpPr>
              <a:spLocks noChangeArrowheads="1"/>
            </p:cNvSpPr>
            <p:nvPr/>
          </p:nvSpPr>
          <p:spPr bwMode="auto">
            <a:xfrm>
              <a:off x="921" y="1737"/>
              <a:ext cx="48" cy="48"/>
            </a:xfrm>
            <a:prstGeom prst="star5">
              <a:avLst/>
            </a:prstGeom>
            <a:solidFill>
              <a:srgbClr val="00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0" hangingPunct="0">
                <a:defRPr/>
              </a:pPr>
              <a:endParaRPr lang="en-US">
                <a:ea typeface="ＭＳ Ｐゴシック" pitchFamily="-65" charset="-128"/>
                <a:cs typeface="+mn-cs"/>
              </a:endParaRPr>
            </a:p>
          </p:txBody>
        </p:sp>
        <p:sp>
          <p:nvSpPr>
            <p:cNvPr id="73748" name="AutoShape 20"/>
            <p:cNvSpPr>
              <a:spLocks noChangeArrowheads="1"/>
            </p:cNvSpPr>
            <p:nvPr/>
          </p:nvSpPr>
          <p:spPr bwMode="auto">
            <a:xfrm>
              <a:off x="1101" y="1446"/>
              <a:ext cx="48" cy="48"/>
            </a:xfrm>
            <a:prstGeom prst="star5">
              <a:avLst/>
            </a:prstGeom>
            <a:solidFill>
              <a:srgbClr val="00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0" hangingPunct="0">
                <a:defRPr/>
              </a:pPr>
              <a:endParaRPr lang="en-US">
                <a:ea typeface="ＭＳ Ｐゴシック" pitchFamily="-65" charset="-128"/>
                <a:cs typeface="+mn-cs"/>
              </a:endParaRPr>
            </a:p>
          </p:txBody>
        </p:sp>
        <p:sp>
          <p:nvSpPr>
            <p:cNvPr id="73749" name="AutoShape 21"/>
            <p:cNvSpPr>
              <a:spLocks noChangeArrowheads="1"/>
            </p:cNvSpPr>
            <p:nvPr/>
          </p:nvSpPr>
          <p:spPr bwMode="auto">
            <a:xfrm>
              <a:off x="1017" y="1833"/>
              <a:ext cx="48" cy="48"/>
            </a:xfrm>
            <a:prstGeom prst="star5">
              <a:avLst/>
            </a:prstGeom>
            <a:solidFill>
              <a:srgbClr val="00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0" hangingPunct="0">
                <a:defRPr/>
              </a:pPr>
              <a:endParaRPr lang="en-US">
                <a:ea typeface="ＭＳ Ｐゴシック" pitchFamily="-65" charset="-128"/>
                <a:cs typeface="+mn-cs"/>
              </a:endParaRPr>
            </a:p>
          </p:txBody>
        </p:sp>
        <p:sp>
          <p:nvSpPr>
            <p:cNvPr id="73750" name="AutoShape 22"/>
            <p:cNvSpPr>
              <a:spLocks noChangeArrowheads="1"/>
            </p:cNvSpPr>
            <p:nvPr/>
          </p:nvSpPr>
          <p:spPr bwMode="auto">
            <a:xfrm>
              <a:off x="1416" y="1830"/>
              <a:ext cx="48" cy="48"/>
            </a:xfrm>
            <a:prstGeom prst="star5">
              <a:avLst/>
            </a:prstGeom>
            <a:solidFill>
              <a:srgbClr val="00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0" hangingPunct="0">
                <a:defRPr/>
              </a:pPr>
              <a:endParaRPr lang="en-US">
                <a:ea typeface="ＭＳ Ｐゴシック" pitchFamily="-65" charset="-128"/>
                <a:cs typeface="+mn-cs"/>
              </a:endParaRPr>
            </a:p>
          </p:txBody>
        </p:sp>
        <p:sp>
          <p:nvSpPr>
            <p:cNvPr id="73751" name="AutoShape 23"/>
            <p:cNvSpPr>
              <a:spLocks noChangeArrowheads="1"/>
            </p:cNvSpPr>
            <p:nvPr/>
          </p:nvSpPr>
          <p:spPr bwMode="auto">
            <a:xfrm>
              <a:off x="1416" y="1926"/>
              <a:ext cx="48" cy="48"/>
            </a:xfrm>
            <a:prstGeom prst="star5">
              <a:avLst/>
            </a:prstGeom>
            <a:solidFill>
              <a:srgbClr val="00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0" hangingPunct="0">
                <a:defRPr/>
              </a:pPr>
              <a:endParaRPr lang="en-US">
                <a:ea typeface="ＭＳ Ｐゴシック" pitchFamily="-65" charset="-128"/>
                <a:cs typeface="+mn-cs"/>
              </a:endParaRPr>
            </a:p>
          </p:txBody>
        </p:sp>
        <p:sp>
          <p:nvSpPr>
            <p:cNvPr id="73752" name="AutoShape 24"/>
            <p:cNvSpPr>
              <a:spLocks noChangeArrowheads="1"/>
            </p:cNvSpPr>
            <p:nvPr/>
          </p:nvSpPr>
          <p:spPr bwMode="auto">
            <a:xfrm>
              <a:off x="1593" y="1257"/>
              <a:ext cx="48" cy="48"/>
            </a:xfrm>
            <a:prstGeom prst="star5">
              <a:avLst/>
            </a:prstGeom>
            <a:solidFill>
              <a:srgbClr val="00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0" hangingPunct="0">
                <a:defRPr/>
              </a:pPr>
              <a:endParaRPr lang="en-US">
                <a:ea typeface="ＭＳ Ｐゴシック" pitchFamily="-65" charset="-128"/>
                <a:cs typeface="+mn-cs"/>
              </a:endParaRPr>
            </a:p>
          </p:txBody>
        </p:sp>
        <p:sp>
          <p:nvSpPr>
            <p:cNvPr id="73753" name="AutoShape 25"/>
            <p:cNvSpPr>
              <a:spLocks noChangeArrowheads="1"/>
            </p:cNvSpPr>
            <p:nvPr/>
          </p:nvSpPr>
          <p:spPr bwMode="auto">
            <a:xfrm>
              <a:off x="1593" y="1353"/>
              <a:ext cx="48" cy="48"/>
            </a:xfrm>
            <a:prstGeom prst="star5">
              <a:avLst/>
            </a:prstGeom>
            <a:solidFill>
              <a:srgbClr val="00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0" hangingPunct="0">
                <a:defRPr/>
              </a:pPr>
              <a:endParaRPr lang="en-US">
                <a:ea typeface="ＭＳ Ｐゴシック" pitchFamily="-65" charset="-128"/>
                <a:cs typeface="+mn-cs"/>
              </a:endParaRPr>
            </a:p>
          </p:txBody>
        </p:sp>
        <p:sp>
          <p:nvSpPr>
            <p:cNvPr id="73754" name="AutoShape 26"/>
            <p:cNvSpPr>
              <a:spLocks noChangeArrowheads="1"/>
            </p:cNvSpPr>
            <p:nvPr/>
          </p:nvSpPr>
          <p:spPr bwMode="auto">
            <a:xfrm>
              <a:off x="1593" y="1449"/>
              <a:ext cx="48" cy="48"/>
            </a:xfrm>
            <a:prstGeom prst="star5">
              <a:avLst/>
            </a:prstGeom>
            <a:solidFill>
              <a:srgbClr val="00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0" hangingPunct="0">
                <a:defRPr/>
              </a:pPr>
              <a:endParaRPr lang="en-US">
                <a:ea typeface="ＭＳ Ｐゴシック" pitchFamily="-65" charset="-128"/>
                <a:cs typeface="+mn-cs"/>
              </a:endParaRPr>
            </a:p>
          </p:txBody>
        </p:sp>
        <p:sp>
          <p:nvSpPr>
            <p:cNvPr id="73755" name="AutoShape 27"/>
            <p:cNvSpPr>
              <a:spLocks noChangeArrowheads="1"/>
            </p:cNvSpPr>
            <p:nvPr/>
          </p:nvSpPr>
          <p:spPr bwMode="auto">
            <a:xfrm>
              <a:off x="1743" y="1545"/>
              <a:ext cx="48" cy="48"/>
            </a:xfrm>
            <a:prstGeom prst="star5">
              <a:avLst/>
            </a:prstGeom>
            <a:solidFill>
              <a:srgbClr val="00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0" hangingPunct="0">
                <a:defRPr/>
              </a:pPr>
              <a:endParaRPr lang="en-US">
                <a:ea typeface="ＭＳ Ｐゴシック" pitchFamily="-65" charset="-128"/>
                <a:cs typeface="+mn-cs"/>
              </a:endParaRPr>
            </a:p>
          </p:txBody>
        </p:sp>
        <p:sp>
          <p:nvSpPr>
            <p:cNvPr id="73756" name="AutoShape 28"/>
            <p:cNvSpPr>
              <a:spLocks noChangeArrowheads="1"/>
            </p:cNvSpPr>
            <p:nvPr/>
          </p:nvSpPr>
          <p:spPr bwMode="auto">
            <a:xfrm>
              <a:off x="1743" y="1641"/>
              <a:ext cx="48" cy="48"/>
            </a:xfrm>
            <a:prstGeom prst="star5">
              <a:avLst/>
            </a:prstGeom>
            <a:solidFill>
              <a:srgbClr val="00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0" hangingPunct="0">
                <a:defRPr/>
              </a:pPr>
              <a:endParaRPr lang="en-US">
                <a:ea typeface="ＭＳ Ｐゴシック" pitchFamily="-65" charset="-128"/>
                <a:cs typeface="+mn-cs"/>
              </a:endParaRPr>
            </a:p>
          </p:txBody>
        </p:sp>
        <p:sp>
          <p:nvSpPr>
            <p:cNvPr id="73757" name="AutoShape 29"/>
            <p:cNvSpPr>
              <a:spLocks noChangeArrowheads="1"/>
            </p:cNvSpPr>
            <p:nvPr/>
          </p:nvSpPr>
          <p:spPr bwMode="auto">
            <a:xfrm>
              <a:off x="1860" y="1734"/>
              <a:ext cx="48" cy="48"/>
            </a:xfrm>
            <a:prstGeom prst="star5">
              <a:avLst/>
            </a:prstGeom>
            <a:solidFill>
              <a:srgbClr val="00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0" hangingPunct="0">
                <a:defRPr/>
              </a:pPr>
              <a:endParaRPr lang="en-US">
                <a:ea typeface="ＭＳ Ｐゴシック" pitchFamily="-65" charset="-128"/>
                <a:cs typeface="+mn-cs"/>
              </a:endParaRPr>
            </a:p>
          </p:txBody>
        </p:sp>
        <p:sp>
          <p:nvSpPr>
            <p:cNvPr id="73758" name="AutoShape 30"/>
            <p:cNvSpPr>
              <a:spLocks noChangeArrowheads="1"/>
            </p:cNvSpPr>
            <p:nvPr/>
          </p:nvSpPr>
          <p:spPr bwMode="auto">
            <a:xfrm>
              <a:off x="1254" y="1740"/>
              <a:ext cx="48" cy="48"/>
            </a:xfrm>
            <a:prstGeom prst="star5">
              <a:avLst/>
            </a:prstGeom>
            <a:solidFill>
              <a:srgbClr val="FF0000"/>
            </a:solidFill>
            <a:ln w="9525">
              <a:solidFill>
                <a:srgbClr val="FF00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0" hangingPunct="0">
                <a:defRPr/>
              </a:pPr>
              <a:endParaRPr lang="en-US">
                <a:ea typeface="ＭＳ Ｐゴシック" pitchFamily="-65" charset="-128"/>
                <a:cs typeface="+mn-cs"/>
              </a:endParaRPr>
            </a:p>
          </p:txBody>
        </p:sp>
      </p:grpSp>
      <p:sp>
        <p:nvSpPr>
          <p:cNvPr id="47107" name="Line 31"/>
          <p:cNvSpPr>
            <a:spLocks noChangeShapeType="1"/>
          </p:cNvSpPr>
          <p:nvPr/>
        </p:nvSpPr>
        <p:spPr bwMode="auto">
          <a:xfrm>
            <a:off x="3924300" y="3035300"/>
            <a:ext cx="10033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arrow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7108" name="Line 32"/>
          <p:cNvSpPr>
            <a:spLocks noChangeShapeType="1"/>
          </p:cNvSpPr>
          <p:nvPr/>
        </p:nvSpPr>
        <p:spPr bwMode="auto">
          <a:xfrm flipH="1" flipV="1">
            <a:off x="2070100" y="3403600"/>
            <a:ext cx="355600" cy="1066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7109" name="Text Box 33"/>
          <p:cNvSpPr txBox="1">
            <a:spLocks noChangeArrowheads="1"/>
          </p:cNvSpPr>
          <p:nvPr/>
        </p:nvSpPr>
        <p:spPr bwMode="auto">
          <a:xfrm>
            <a:off x="2540000" y="4241800"/>
            <a:ext cx="37719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>
                <a:latin typeface="Times New Roman" pitchFamily="18" charset="0"/>
              </a:rPr>
              <a:t>New advantageous mutation</a:t>
            </a:r>
          </a:p>
        </p:txBody>
      </p:sp>
      <p:grpSp>
        <p:nvGrpSpPr>
          <p:cNvPr id="47110" name="Group 34"/>
          <p:cNvGrpSpPr>
            <a:grpSpLocks/>
          </p:cNvGrpSpPr>
          <p:nvPr/>
        </p:nvGrpSpPr>
        <p:grpSpPr bwMode="auto">
          <a:xfrm>
            <a:off x="5489575" y="2503488"/>
            <a:ext cx="2514600" cy="1143000"/>
            <a:chOff x="3458" y="1577"/>
            <a:chExt cx="1584" cy="720"/>
          </a:xfrm>
        </p:grpSpPr>
        <p:sp>
          <p:nvSpPr>
            <p:cNvPr id="47111" name="Line 35"/>
            <p:cNvSpPr>
              <a:spLocks noChangeShapeType="1"/>
            </p:cNvSpPr>
            <p:nvPr/>
          </p:nvSpPr>
          <p:spPr bwMode="auto">
            <a:xfrm>
              <a:off x="3458" y="1607"/>
              <a:ext cx="1584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7112" name="Line 36"/>
            <p:cNvSpPr>
              <a:spLocks noChangeShapeType="1"/>
            </p:cNvSpPr>
            <p:nvPr/>
          </p:nvSpPr>
          <p:spPr bwMode="auto">
            <a:xfrm>
              <a:off x="3458" y="1703"/>
              <a:ext cx="1584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7113" name="Line 37"/>
            <p:cNvSpPr>
              <a:spLocks noChangeShapeType="1"/>
            </p:cNvSpPr>
            <p:nvPr/>
          </p:nvSpPr>
          <p:spPr bwMode="auto">
            <a:xfrm>
              <a:off x="3458" y="1799"/>
              <a:ext cx="1584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7114" name="Line 38"/>
            <p:cNvSpPr>
              <a:spLocks noChangeShapeType="1"/>
            </p:cNvSpPr>
            <p:nvPr/>
          </p:nvSpPr>
          <p:spPr bwMode="auto">
            <a:xfrm>
              <a:off x="3458" y="1895"/>
              <a:ext cx="1584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7115" name="Line 39"/>
            <p:cNvSpPr>
              <a:spLocks noChangeShapeType="1"/>
            </p:cNvSpPr>
            <p:nvPr/>
          </p:nvSpPr>
          <p:spPr bwMode="auto">
            <a:xfrm>
              <a:off x="3458" y="1991"/>
              <a:ext cx="1584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7116" name="Line 40"/>
            <p:cNvSpPr>
              <a:spLocks noChangeShapeType="1"/>
            </p:cNvSpPr>
            <p:nvPr/>
          </p:nvSpPr>
          <p:spPr bwMode="auto">
            <a:xfrm>
              <a:off x="3458" y="2087"/>
              <a:ext cx="1584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7117" name="Line 41"/>
            <p:cNvSpPr>
              <a:spLocks noChangeShapeType="1"/>
            </p:cNvSpPr>
            <p:nvPr/>
          </p:nvSpPr>
          <p:spPr bwMode="auto">
            <a:xfrm>
              <a:off x="3458" y="2183"/>
              <a:ext cx="1584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7118" name="Line 42"/>
            <p:cNvSpPr>
              <a:spLocks noChangeShapeType="1"/>
            </p:cNvSpPr>
            <p:nvPr/>
          </p:nvSpPr>
          <p:spPr bwMode="auto">
            <a:xfrm>
              <a:off x="3458" y="2279"/>
              <a:ext cx="1584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3771" name="AutoShape 43"/>
            <p:cNvSpPr>
              <a:spLocks noChangeArrowheads="1"/>
            </p:cNvSpPr>
            <p:nvPr/>
          </p:nvSpPr>
          <p:spPr bwMode="auto">
            <a:xfrm>
              <a:off x="3785" y="1868"/>
              <a:ext cx="48" cy="48"/>
            </a:xfrm>
            <a:prstGeom prst="star5">
              <a:avLst/>
            </a:prstGeom>
            <a:solidFill>
              <a:srgbClr val="00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0" hangingPunct="0">
                <a:defRPr/>
              </a:pPr>
              <a:endParaRPr lang="en-US">
                <a:ea typeface="ＭＳ Ｐゴシック" pitchFamily="-65" charset="-128"/>
                <a:cs typeface="+mn-cs"/>
              </a:endParaRPr>
            </a:p>
          </p:txBody>
        </p:sp>
        <p:sp>
          <p:nvSpPr>
            <p:cNvPr id="73772" name="AutoShape 44"/>
            <p:cNvSpPr>
              <a:spLocks noChangeArrowheads="1"/>
            </p:cNvSpPr>
            <p:nvPr/>
          </p:nvSpPr>
          <p:spPr bwMode="auto">
            <a:xfrm>
              <a:off x="3785" y="1964"/>
              <a:ext cx="48" cy="48"/>
            </a:xfrm>
            <a:prstGeom prst="star5">
              <a:avLst/>
            </a:prstGeom>
            <a:solidFill>
              <a:srgbClr val="00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0" hangingPunct="0">
                <a:defRPr/>
              </a:pPr>
              <a:endParaRPr lang="en-US">
                <a:ea typeface="ＭＳ Ｐゴシック" pitchFamily="-65" charset="-128"/>
                <a:cs typeface="+mn-cs"/>
              </a:endParaRPr>
            </a:p>
          </p:txBody>
        </p:sp>
        <p:sp>
          <p:nvSpPr>
            <p:cNvPr id="73773" name="AutoShape 45"/>
            <p:cNvSpPr>
              <a:spLocks noChangeArrowheads="1"/>
            </p:cNvSpPr>
            <p:nvPr/>
          </p:nvSpPr>
          <p:spPr bwMode="auto">
            <a:xfrm>
              <a:off x="3785" y="2060"/>
              <a:ext cx="48" cy="48"/>
            </a:xfrm>
            <a:prstGeom prst="star5">
              <a:avLst/>
            </a:prstGeom>
            <a:solidFill>
              <a:srgbClr val="00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0" hangingPunct="0">
                <a:defRPr/>
              </a:pPr>
              <a:endParaRPr lang="en-US">
                <a:ea typeface="ＭＳ Ｐゴシック" pitchFamily="-65" charset="-128"/>
                <a:cs typeface="+mn-cs"/>
              </a:endParaRPr>
            </a:p>
          </p:txBody>
        </p:sp>
        <p:sp>
          <p:nvSpPr>
            <p:cNvPr id="73774" name="AutoShape 46"/>
            <p:cNvSpPr>
              <a:spLocks noChangeArrowheads="1"/>
            </p:cNvSpPr>
            <p:nvPr/>
          </p:nvSpPr>
          <p:spPr bwMode="auto">
            <a:xfrm>
              <a:off x="3785" y="1577"/>
              <a:ext cx="48" cy="48"/>
            </a:xfrm>
            <a:prstGeom prst="star5">
              <a:avLst/>
            </a:prstGeom>
            <a:solidFill>
              <a:srgbClr val="00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0" hangingPunct="0">
                <a:defRPr/>
              </a:pPr>
              <a:endParaRPr lang="en-US">
                <a:ea typeface="ＭＳ Ｐゴシック" pitchFamily="-65" charset="-128"/>
                <a:cs typeface="+mn-cs"/>
              </a:endParaRPr>
            </a:p>
          </p:txBody>
        </p:sp>
        <p:sp>
          <p:nvSpPr>
            <p:cNvPr id="73775" name="AutoShape 47"/>
            <p:cNvSpPr>
              <a:spLocks noChangeArrowheads="1"/>
            </p:cNvSpPr>
            <p:nvPr/>
          </p:nvSpPr>
          <p:spPr bwMode="auto">
            <a:xfrm>
              <a:off x="3785" y="1673"/>
              <a:ext cx="48" cy="48"/>
            </a:xfrm>
            <a:prstGeom prst="star5">
              <a:avLst/>
            </a:prstGeom>
            <a:solidFill>
              <a:srgbClr val="00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0" hangingPunct="0">
                <a:defRPr/>
              </a:pPr>
              <a:endParaRPr lang="en-US">
                <a:ea typeface="ＭＳ Ｐゴシック" pitchFamily="-65" charset="-128"/>
                <a:cs typeface="+mn-cs"/>
              </a:endParaRPr>
            </a:p>
          </p:txBody>
        </p:sp>
        <p:sp>
          <p:nvSpPr>
            <p:cNvPr id="73776" name="AutoShape 48"/>
            <p:cNvSpPr>
              <a:spLocks noChangeArrowheads="1"/>
            </p:cNvSpPr>
            <p:nvPr/>
          </p:nvSpPr>
          <p:spPr bwMode="auto">
            <a:xfrm>
              <a:off x="3785" y="1769"/>
              <a:ext cx="48" cy="48"/>
            </a:xfrm>
            <a:prstGeom prst="star5">
              <a:avLst/>
            </a:prstGeom>
            <a:solidFill>
              <a:srgbClr val="00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0" hangingPunct="0">
                <a:defRPr/>
              </a:pPr>
              <a:endParaRPr lang="en-US">
                <a:ea typeface="ＭＳ Ｐゴシック" pitchFamily="-65" charset="-128"/>
                <a:cs typeface="+mn-cs"/>
              </a:endParaRPr>
            </a:p>
          </p:txBody>
        </p:sp>
        <p:sp>
          <p:nvSpPr>
            <p:cNvPr id="73777" name="AutoShape 49"/>
            <p:cNvSpPr>
              <a:spLocks noChangeArrowheads="1"/>
            </p:cNvSpPr>
            <p:nvPr/>
          </p:nvSpPr>
          <p:spPr bwMode="auto">
            <a:xfrm>
              <a:off x="3785" y="2153"/>
              <a:ext cx="48" cy="48"/>
            </a:xfrm>
            <a:prstGeom prst="star5">
              <a:avLst/>
            </a:prstGeom>
            <a:solidFill>
              <a:srgbClr val="00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0" hangingPunct="0">
                <a:defRPr/>
              </a:pPr>
              <a:endParaRPr lang="en-US">
                <a:ea typeface="ＭＳ Ｐゴシック" pitchFamily="-65" charset="-128"/>
                <a:cs typeface="+mn-cs"/>
              </a:endParaRPr>
            </a:p>
          </p:txBody>
        </p:sp>
        <p:sp>
          <p:nvSpPr>
            <p:cNvPr id="73778" name="AutoShape 50"/>
            <p:cNvSpPr>
              <a:spLocks noChangeArrowheads="1"/>
            </p:cNvSpPr>
            <p:nvPr/>
          </p:nvSpPr>
          <p:spPr bwMode="auto">
            <a:xfrm>
              <a:off x="3785" y="2249"/>
              <a:ext cx="48" cy="48"/>
            </a:xfrm>
            <a:prstGeom prst="star5">
              <a:avLst/>
            </a:prstGeom>
            <a:solidFill>
              <a:srgbClr val="00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0" hangingPunct="0">
                <a:defRPr/>
              </a:pPr>
              <a:endParaRPr lang="en-US">
                <a:ea typeface="ＭＳ Ｐゴシック" pitchFamily="-65" charset="-128"/>
                <a:cs typeface="+mn-cs"/>
              </a:endParaRPr>
            </a:p>
          </p:txBody>
        </p:sp>
        <p:sp>
          <p:nvSpPr>
            <p:cNvPr id="73779" name="AutoShape 51"/>
            <p:cNvSpPr>
              <a:spLocks noChangeArrowheads="1"/>
            </p:cNvSpPr>
            <p:nvPr/>
          </p:nvSpPr>
          <p:spPr bwMode="auto">
            <a:xfrm>
              <a:off x="4704" y="1868"/>
              <a:ext cx="48" cy="48"/>
            </a:xfrm>
            <a:prstGeom prst="star5">
              <a:avLst/>
            </a:prstGeom>
            <a:solidFill>
              <a:srgbClr val="00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0" hangingPunct="0">
                <a:defRPr/>
              </a:pPr>
              <a:endParaRPr lang="en-US">
                <a:ea typeface="ＭＳ Ｐゴシック" pitchFamily="-65" charset="-128"/>
                <a:cs typeface="+mn-cs"/>
              </a:endParaRPr>
            </a:p>
          </p:txBody>
        </p:sp>
        <p:sp>
          <p:nvSpPr>
            <p:cNvPr id="73780" name="AutoShape 52"/>
            <p:cNvSpPr>
              <a:spLocks noChangeArrowheads="1"/>
            </p:cNvSpPr>
            <p:nvPr/>
          </p:nvSpPr>
          <p:spPr bwMode="auto">
            <a:xfrm>
              <a:off x="4704" y="1964"/>
              <a:ext cx="48" cy="48"/>
            </a:xfrm>
            <a:prstGeom prst="star5">
              <a:avLst/>
            </a:prstGeom>
            <a:solidFill>
              <a:srgbClr val="00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0" hangingPunct="0">
                <a:defRPr/>
              </a:pPr>
              <a:endParaRPr lang="en-US">
                <a:ea typeface="ＭＳ Ｐゴシック" pitchFamily="-65" charset="-128"/>
                <a:cs typeface="+mn-cs"/>
              </a:endParaRPr>
            </a:p>
          </p:txBody>
        </p:sp>
        <p:sp>
          <p:nvSpPr>
            <p:cNvPr id="73781" name="AutoShape 53"/>
            <p:cNvSpPr>
              <a:spLocks noChangeArrowheads="1"/>
            </p:cNvSpPr>
            <p:nvPr/>
          </p:nvSpPr>
          <p:spPr bwMode="auto">
            <a:xfrm>
              <a:off x="4704" y="2060"/>
              <a:ext cx="48" cy="48"/>
            </a:xfrm>
            <a:prstGeom prst="star5">
              <a:avLst/>
            </a:prstGeom>
            <a:solidFill>
              <a:srgbClr val="00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0" hangingPunct="0">
                <a:defRPr/>
              </a:pPr>
              <a:endParaRPr lang="en-US">
                <a:ea typeface="ＭＳ Ｐゴシック" pitchFamily="-65" charset="-128"/>
                <a:cs typeface="+mn-cs"/>
              </a:endParaRPr>
            </a:p>
          </p:txBody>
        </p:sp>
        <p:sp>
          <p:nvSpPr>
            <p:cNvPr id="73782" name="AutoShape 54"/>
            <p:cNvSpPr>
              <a:spLocks noChangeArrowheads="1"/>
            </p:cNvSpPr>
            <p:nvPr/>
          </p:nvSpPr>
          <p:spPr bwMode="auto">
            <a:xfrm>
              <a:off x="4704" y="1577"/>
              <a:ext cx="48" cy="48"/>
            </a:xfrm>
            <a:prstGeom prst="star5">
              <a:avLst/>
            </a:prstGeom>
            <a:solidFill>
              <a:srgbClr val="00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0" hangingPunct="0">
                <a:defRPr/>
              </a:pPr>
              <a:endParaRPr lang="en-US">
                <a:ea typeface="ＭＳ Ｐゴシック" pitchFamily="-65" charset="-128"/>
                <a:cs typeface="+mn-cs"/>
              </a:endParaRPr>
            </a:p>
          </p:txBody>
        </p:sp>
        <p:sp>
          <p:nvSpPr>
            <p:cNvPr id="73783" name="AutoShape 55"/>
            <p:cNvSpPr>
              <a:spLocks noChangeArrowheads="1"/>
            </p:cNvSpPr>
            <p:nvPr/>
          </p:nvSpPr>
          <p:spPr bwMode="auto">
            <a:xfrm>
              <a:off x="4704" y="1673"/>
              <a:ext cx="48" cy="48"/>
            </a:xfrm>
            <a:prstGeom prst="star5">
              <a:avLst/>
            </a:prstGeom>
            <a:solidFill>
              <a:srgbClr val="00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0" hangingPunct="0">
                <a:defRPr/>
              </a:pPr>
              <a:endParaRPr lang="en-US">
                <a:ea typeface="ＭＳ Ｐゴシック" pitchFamily="-65" charset="-128"/>
                <a:cs typeface="+mn-cs"/>
              </a:endParaRPr>
            </a:p>
          </p:txBody>
        </p:sp>
        <p:sp>
          <p:nvSpPr>
            <p:cNvPr id="73784" name="AutoShape 56"/>
            <p:cNvSpPr>
              <a:spLocks noChangeArrowheads="1"/>
            </p:cNvSpPr>
            <p:nvPr/>
          </p:nvSpPr>
          <p:spPr bwMode="auto">
            <a:xfrm>
              <a:off x="4704" y="1769"/>
              <a:ext cx="48" cy="48"/>
            </a:xfrm>
            <a:prstGeom prst="star5">
              <a:avLst/>
            </a:prstGeom>
            <a:solidFill>
              <a:srgbClr val="00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0" hangingPunct="0">
                <a:defRPr/>
              </a:pPr>
              <a:endParaRPr lang="en-US">
                <a:ea typeface="ＭＳ Ｐゴシック" pitchFamily="-65" charset="-128"/>
                <a:cs typeface="+mn-cs"/>
              </a:endParaRPr>
            </a:p>
          </p:txBody>
        </p:sp>
        <p:sp>
          <p:nvSpPr>
            <p:cNvPr id="73785" name="AutoShape 57"/>
            <p:cNvSpPr>
              <a:spLocks noChangeArrowheads="1"/>
            </p:cNvSpPr>
            <p:nvPr/>
          </p:nvSpPr>
          <p:spPr bwMode="auto">
            <a:xfrm>
              <a:off x="4704" y="2153"/>
              <a:ext cx="48" cy="48"/>
            </a:xfrm>
            <a:prstGeom prst="star5">
              <a:avLst/>
            </a:prstGeom>
            <a:solidFill>
              <a:srgbClr val="00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0" hangingPunct="0">
                <a:defRPr/>
              </a:pPr>
              <a:endParaRPr lang="en-US">
                <a:ea typeface="ＭＳ Ｐゴシック" pitchFamily="-65" charset="-128"/>
                <a:cs typeface="+mn-cs"/>
              </a:endParaRPr>
            </a:p>
          </p:txBody>
        </p:sp>
        <p:sp>
          <p:nvSpPr>
            <p:cNvPr id="73786" name="AutoShape 58"/>
            <p:cNvSpPr>
              <a:spLocks noChangeArrowheads="1"/>
            </p:cNvSpPr>
            <p:nvPr/>
          </p:nvSpPr>
          <p:spPr bwMode="auto">
            <a:xfrm>
              <a:off x="4704" y="2249"/>
              <a:ext cx="48" cy="48"/>
            </a:xfrm>
            <a:prstGeom prst="star5">
              <a:avLst/>
            </a:prstGeom>
            <a:solidFill>
              <a:srgbClr val="00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0" hangingPunct="0">
                <a:defRPr/>
              </a:pPr>
              <a:endParaRPr lang="en-US">
                <a:ea typeface="ＭＳ Ｐゴシック" pitchFamily="-65" charset="-128"/>
                <a:cs typeface="+mn-cs"/>
              </a:endParaRPr>
            </a:p>
          </p:txBody>
        </p:sp>
        <p:sp>
          <p:nvSpPr>
            <p:cNvPr id="73787" name="AutoShape 59"/>
            <p:cNvSpPr>
              <a:spLocks noChangeArrowheads="1"/>
            </p:cNvSpPr>
            <p:nvPr/>
          </p:nvSpPr>
          <p:spPr bwMode="auto">
            <a:xfrm>
              <a:off x="4120" y="1868"/>
              <a:ext cx="48" cy="48"/>
            </a:xfrm>
            <a:prstGeom prst="star5">
              <a:avLst/>
            </a:prstGeom>
            <a:solidFill>
              <a:srgbClr val="FF0000"/>
            </a:solidFill>
            <a:ln w="9525">
              <a:solidFill>
                <a:srgbClr val="FF00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0" hangingPunct="0">
                <a:defRPr/>
              </a:pPr>
              <a:endParaRPr lang="en-US">
                <a:ea typeface="ＭＳ Ｐゴシック" pitchFamily="-65" charset="-128"/>
                <a:cs typeface="+mn-cs"/>
              </a:endParaRPr>
            </a:p>
          </p:txBody>
        </p:sp>
        <p:sp>
          <p:nvSpPr>
            <p:cNvPr id="73788" name="AutoShape 60"/>
            <p:cNvSpPr>
              <a:spLocks noChangeArrowheads="1"/>
            </p:cNvSpPr>
            <p:nvPr/>
          </p:nvSpPr>
          <p:spPr bwMode="auto">
            <a:xfrm>
              <a:off x="4120" y="1964"/>
              <a:ext cx="48" cy="48"/>
            </a:xfrm>
            <a:prstGeom prst="star5">
              <a:avLst/>
            </a:prstGeom>
            <a:solidFill>
              <a:srgbClr val="FF0000"/>
            </a:solidFill>
            <a:ln w="9525">
              <a:solidFill>
                <a:srgbClr val="FF00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0" hangingPunct="0">
                <a:defRPr/>
              </a:pPr>
              <a:endParaRPr lang="en-US">
                <a:ea typeface="ＭＳ Ｐゴシック" pitchFamily="-65" charset="-128"/>
                <a:cs typeface="+mn-cs"/>
              </a:endParaRPr>
            </a:p>
          </p:txBody>
        </p:sp>
        <p:sp>
          <p:nvSpPr>
            <p:cNvPr id="73789" name="AutoShape 61"/>
            <p:cNvSpPr>
              <a:spLocks noChangeArrowheads="1"/>
            </p:cNvSpPr>
            <p:nvPr/>
          </p:nvSpPr>
          <p:spPr bwMode="auto">
            <a:xfrm>
              <a:off x="4120" y="2060"/>
              <a:ext cx="48" cy="48"/>
            </a:xfrm>
            <a:prstGeom prst="star5">
              <a:avLst/>
            </a:prstGeom>
            <a:solidFill>
              <a:srgbClr val="FF0000"/>
            </a:solidFill>
            <a:ln w="9525">
              <a:solidFill>
                <a:srgbClr val="FF00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0" hangingPunct="0">
                <a:defRPr/>
              </a:pPr>
              <a:endParaRPr lang="en-US">
                <a:ea typeface="ＭＳ Ｐゴシック" pitchFamily="-65" charset="-128"/>
                <a:cs typeface="+mn-cs"/>
              </a:endParaRPr>
            </a:p>
          </p:txBody>
        </p:sp>
        <p:sp>
          <p:nvSpPr>
            <p:cNvPr id="73790" name="AutoShape 62"/>
            <p:cNvSpPr>
              <a:spLocks noChangeArrowheads="1"/>
            </p:cNvSpPr>
            <p:nvPr/>
          </p:nvSpPr>
          <p:spPr bwMode="auto">
            <a:xfrm>
              <a:off x="4120" y="1577"/>
              <a:ext cx="48" cy="48"/>
            </a:xfrm>
            <a:prstGeom prst="star5">
              <a:avLst/>
            </a:prstGeom>
            <a:solidFill>
              <a:srgbClr val="FF0000"/>
            </a:solidFill>
            <a:ln w="9525">
              <a:solidFill>
                <a:srgbClr val="FF00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0" hangingPunct="0">
                <a:defRPr/>
              </a:pPr>
              <a:endParaRPr lang="en-US">
                <a:ea typeface="ＭＳ Ｐゴシック" pitchFamily="-65" charset="-128"/>
                <a:cs typeface="+mn-cs"/>
              </a:endParaRPr>
            </a:p>
          </p:txBody>
        </p:sp>
        <p:sp>
          <p:nvSpPr>
            <p:cNvPr id="73791" name="AutoShape 63"/>
            <p:cNvSpPr>
              <a:spLocks noChangeArrowheads="1"/>
            </p:cNvSpPr>
            <p:nvPr/>
          </p:nvSpPr>
          <p:spPr bwMode="auto">
            <a:xfrm>
              <a:off x="4120" y="1673"/>
              <a:ext cx="48" cy="48"/>
            </a:xfrm>
            <a:prstGeom prst="star5">
              <a:avLst/>
            </a:prstGeom>
            <a:solidFill>
              <a:srgbClr val="FF0000"/>
            </a:solidFill>
            <a:ln w="9525">
              <a:solidFill>
                <a:srgbClr val="FF00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0" hangingPunct="0">
                <a:defRPr/>
              </a:pPr>
              <a:endParaRPr lang="en-US">
                <a:ea typeface="ＭＳ Ｐゴシック" pitchFamily="-65" charset="-128"/>
                <a:cs typeface="+mn-cs"/>
              </a:endParaRPr>
            </a:p>
          </p:txBody>
        </p:sp>
        <p:sp>
          <p:nvSpPr>
            <p:cNvPr id="73792" name="AutoShape 64"/>
            <p:cNvSpPr>
              <a:spLocks noChangeArrowheads="1"/>
            </p:cNvSpPr>
            <p:nvPr/>
          </p:nvSpPr>
          <p:spPr bwMode="auto">
            <a:xfrm>
              <a:off x="4120" y="1769"/>
              <a:ext cx="48" cy="48"/>
            </a:xfrm>
            <a:prstGeom prst="star5">
              <a:avLst/>
            </a:prstGeom>
            <a:solidFill>
              <a:srgbClr val="FF0000"/>
            </a:solidFill>
            <a:ln w="9525">
              <a:solidFill>
                <a:srgbClr val="FF00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0" hangingPunct="0">
                <a:defRPr/>
              </a:pPr>
              <a:endParaRPr lang="en-US">
                <a:ea typeface="ＭＳ Ｐゴシック" pitchFamily="-65" charset="-128"/>
                <a:cs typeface="+mn-cs"/>
              </a:endParaRPr>
            </a:p>
          </p:txBody>
        </p:sp>
        <p:sp>
          <p:nvSpPr>
            <p:cNvPr id="73793" name="AutoShape 65"/>
            <p:cNvSpPr>
              <a:spLocks noChangeArrowheads="1"/>
            </p:cNvSpPr>
            <p:nvPr/>
          </p:nvSpPr>
          <p:spPr bwMode="auto">
            <a:xfrm>
              <a:off x="4120" y="2153"/>
              <a:ext cx="48" cy="48"/>
            </a:xfrm>
            <a:prstGeom prst="star5">
              <a:avLst/>
            </a:prstGeom>
            <a:solidFill>
              <a:srgbClr val="FF0000"/>
            </a:solidFill>
            <a:ln w="9525">
              <a:solidFill>
                <a:srgbClr val="FF00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0" hangingPunct="0">
                <a:defRPr/>
              </a:pPr>
              <a:endParaRPr lang="en-US">
                <a:ea typeface="ＭＳ Ｐゴシック" pitchFamily="-65" charset="-128"/>
                <a:cs typeface="+mn-cs"/>
              </a:endParaRPr>
            </a:p>
          </p:txBody>
        </p:sp>
        <p:sp>
          <p:nvSpPr>
            <p:cNvPr id="73794" name="AutoShape 66"/>
            <p:cNvSpPr>
              <a:spLocks noChangeArrowheads="1"/>
            </p:cNvSpPr>
            <p:nvPr/>
          </p:nvSpPr>
          <p:spPr bwMode="auto">
            <a:xfrm>
              <a:off x="4120" y="2249"/>
              <a:ext cx="48" cy="48"/>
            </a:xfrm>
            <a:prstGeom prst="star5">
              <a:avLst/>
            </a:prstGeom>
            <a:solidFill>
              <a:srgbClr val="FF0000"/>
            </a:solidFill>
            <a:ln w="9525">
              <a:solidFill>
                <a:srgbClr val="FF00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0" hangingPunct="0">
                <a:defRPr/>
              </a:pPr>
              <a:endParaRPr lang="en-US">
                <a:ea typeface="ＭＳ Ｐゴシック" pitchFamily="-65" charset="-128"/>
                <a:cs typeface="+mn-cs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>
                <a:effectLst/>
                <a:ea typeface="ＭＳ Ｐゴシック"/>
              </a:rPr>
              <a:t>Price of Sequencing</a:t>
            </a:r>
          </a:p>
        </p:txBody>
      </p:sp>
      <p:sp>
        <p:nvSpPr>
          <p:cNvPr id="2867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0" y="2044700"/>
            <a:ext cx="6426200" cy="2247900"/>
          </a:xfrm>
        </p:spPr>
        <p:txBody>
          <a:bodyPr/>
          <a:lstStyle/>
          <a:p>
            <a:pPr>
              <a:buClr>
                <a:srgbClr val="FFFFFF"/>
              </a:buClr>
              <a:buSzTx/>
              <a:buFontTx/>
              <a:buChar char="•"/>
            </a:pPr>
            <a:r>
              <a:rPr lang="en-US" smtClean="0">
                <a:effectLst/>
                <a:ea typeface="ＭＳ Ｐゴシック"/>
              </a:rPr>
              <a:t>1990: 1 dollar per base.</a:t>
            </a:r>
          </a:p>
          <a:p>
            <a:pPr>
              <a:buClr>
                <a:srgbClr val="FFFFFF"/>
              </a:buClr>
              <a:buSzTx/>
              <a:buFontTx/>
              <a:buChar char="•"/>
            </a:pPr>
            <a:r>
              <a:rPr lang="en-US" smtClean="0">
                <a:effectLst/>
                <a:ea typeface="ＭＳ Ｐゴシック"/>
              </a:rPr>
              <a:t>2000:  0.01 dollars per base.</a:t>
            </a:r>
          </a:p>
          <a:p>
            <a:pPr>
              <a:buClr>
                <a:srgbClr val="FFFFFF"/>
              </a:buClr>
              <a:buSzTx/>
              <a:buFontTx/>
              <a:buChar char="•"/>
            </a:pPr>
            <a:r>
              <a:rPr lang="en-US" smtClean="0">
                <a:effectLst/>
                <a:ea typeface="ＭＳ Ｐゴシック"/>
              </a:rPr>
              <a:t>2009: 0.000001 dollar per base.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129" name="Group 2"/>
          <p:cNvGrpSpPr>
            <a:grpSpLocks/>
          </p:cNvGrpSpPr>
          <p:nvPr/>
        </p:nvGrpSpPr>
        <p:grpSpPr bwMode="auto">
          <a:xfrm>
            <a:off x="892175" y="3889375"/>
            <a:ext cx="2514600" cy="1143000"/>
            <a:chOff x="594" y="1254"/>
            <a:chExt cx="1584" cy="720"/>
          </a:xfrm>
        </p:grpSpPr>
        <p:sp>
          <p:nvSpPr>
            <p:cNvPr id="48170" name="Line 3"/>
            <p:cNvSpPr>
              <a:spLocks noChangeShapeType="1"/>
            </p:cNvSpPr>
            <p:nvPr/>
          </p:nvSpPr>
          <p:spPr bwMode="auto">
            <a:xfrm>
              <a:off x="594" y="1284"/>
              <a:ext cx="1584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8171" name="Line 4"/>
            <p:cNvSpPr>
              <a:spLocks noChangeShapeType="1"/>
            </p:cNvSpPr>
            <p:nvPr/>
          </p:nvSpPr>
          <p:spPr bwMode="auto">
            <a:xfrm>
              <a:off x="594" y="1380"/>
              <a:ext cx="1584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8172" name="Line 5"/>
            <p:cNvSpPr>
              <a:spLocks noChangeShapeType="1"/>
            </p:cNvSpPr>
            <p:nvPr/>
          </p:nvSpPr>
          <p:spPr bwMode="auto">
            <a:xfrm>
              <a:off x="594" y="1476"/>
              <a:ext cx="1584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8173" name="Line 6"/>
            <p:cNvSpPr>
              <a:spLocks noChangeShapeType="1"/>
            </p:cNvSpPr>
            <p:nvPr/>
          </p:nvSpPr>
          <p:spPr bwMode="auto">
            <a:xfrm>
              <a:off x="594" y="1572"/>
              <a:ext cx="1584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8174" name="Line 7"/>
            <p:cNvSpPr>
              <a:spLocks noChangeShapeType="1"/>
            </p:cNvSpPr>
            <p:nvPr/>
          </p:nvSpPr>
          <p:spPr bwMode="auto">
            <a:xfrm>
              <a:off x="594" y="1668"/>
              <a:ext cx="1584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8175" name="Line 8"/>
            <p:cNvSpPr>
              <a:spLocks noChangeShapeType="1"/>
            </p:cNvSpPr>
            <p:nvPr/>
          </p:nvSpPr>
          <p:spPr bwMode="auto">
            <a:xfrm>
              <a:off x="594" y="1764"/>
              <a:ext cx="1584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8176" name="Line 9"/>
            <p:cNvSpPr>
              <a:spLocks noChangeShapeType="1"/>
            </p:cNvSpPr>
            <p:nvPr/>
          </p:nvSpPr>
          <p:spPr bwMode="auto">
            <a:xfrm>
              <a:off x="594" y="1860"/>
              <a:ext cx="1584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8177" name="Line 10"/>
            <p:cNvSpPr>
              <a:spLocks noChangeShapeType="1"/>
            </p:cNvSpPr>
            <p:nvPr/>
          </p:nvSpPr>
          <p:spPr bwMode="auto">
            <a:xfrm>
              <a:off x="594" y="1956"/>
              <a:ext cx="1584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4763" name="AutoShape 11"/>
            <p:cNvSpPr>
              <a:spLocks noChangeArrowheads="1"/>
            </p:cNvSpPr>
            <p:nvPr/>
          </p:nvSpPr>
          <p:spPr bwMode="auto">
            <a:xfrm>
              <a:off x="735" y="1254"/>
              <a:ext cx="48" cy="48"/>
            </a:xfrm>
            <a:prstGeom prst="star5">
              <a:avLst/>
            </a:prstGeom>
            <a:solidFill>
              <a:srgbClr val="00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0" hangingPunct="0">
                <a:defRPr/>
              </a:pPr>
              <a:endParaRPr lang="en-US">
                <a:ea typeface="ＭＳ Ｐゴシック" pitchFamily="-65" charset="-128"/>
                <a:cs typeface="+mn-cs"/>
              </a:endParaRPr>
            </a:p>
          </p:txBody>
        </p:sp>
        <p:sp>
          <p:nvSpPr>
            <p:cNvPr id="74764" name="AutoShape 12"/>
            <p:cNvSpPr>
              <a:spLocks noChangeArrowheads="1"/>
            </p:cNvSpPr>
            <p:nvPr/>
          </p:nvSpPr>
          <p:spPr bwMode="auto">
            <a:xfrm>
              <a:off x="735" y="1350"/>
              <a:ext cx="48" cy="48"/>
            </a:xfrm>
            <a:prstGeom prst="star5">
              <a:avLst/>
            </a:prstGeom>
            <a:solidFill>
              <a:srgbClr val="00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0" hangingPunct="0">
                <a:defRPr/>
              </a:pPr>
              <a:endParaRPr lang="en-US">
                <a:ea typeface="ＭＳ Ｐゴシック" pitchFamily="-65" charset="-128"/>
                <a:cs typeface="+mn-cs"/>
              </a:endParaRPr>
            </a:p>
          </p:txBody>
        </p:sp>
        <p:sp>
          <p:nvSpPr>
            <p:cNvPr id="74765" name="AutoShape 13"/>
            <p:cNvSpPr>
              <a:spLocks noChangeArrowheads="1"/>
            </p:cNvSpPr>
            <p:nvPr/>
          </p:nvSpPr>
          <p:spPr bwMode="auto">
            <a:xfrm>
              <a:off x="735" y="1446"/>
              <a:ext cx="48" cy="48"/>
            </a:xfrm>
            <a:prstGeom prst="star5">
              <a:avLst/>
            </a:prstGeom>
            <a:solidFill>
              <a:srgbClr val="00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0" hangingPunct="0">
                <a:defRPr/>
              </a:pPr>
              <a:endParaRPr lang="en-US">
                <a:ea typeface="ＭＳ Ｐゴシック" pitchFamily="-65" charset="-128"/>
                <a:cs typeface="+mn-cs"/>
              </a:endParaRPr>
            </a:p>
          </p:txBody>
        </p:sp>
        <p:sp>
          <p:nvSpPr>
            <p:cNvPr id="74766" name="AutoShape 14"/>
            <p:cNvSpPr>
              <a:spLocks noChangeArrowheads="1"/>
            </p:cNvSpPr>
            <p:nvPr/>
          </p:nvSpPr>
          <p:spPr bwMode="auto">
            <a:xfrm>
              <a:off x="735" y="1542"/>
              <a:ext cx="48" cy="48"/>
            </a:xfrm>
            <a:prstGeom prst="star5">
              <a:avLst/>
            </a:prstGeom>
            <a:solidFill>
              <a:srgbClr val="00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0" hangingPunct="0">
                <a:defRPr/>
              </a:pPr>
              <a:endParaRPr lang="en-US">
                <a:ea typeface="ＭＳ Ｐゴシック" pitchFamily="-65" charset="-128"/>
                <a:cs typeface="+mn-cs"/>
              </a:endParaRPr>
            </a:p>
          </p:txBody>
        </p:sp>
        <p:sp>
          <p:nvSpPr>
            <p:cNvPr id="74767" name="AutoShape 15"/>
            <p:cNvSpPr>
              <a:spLocks noChangeArrowheads="1"/>
            </p:cNvSpPr>
            <p:nvPr/>
          </p:nvSpPr>
          <p:spPr bwMode="auto">
            <a:xfrm>
              <a:off x="735" y="1638"/>
              <a:ext cx="48" cy="48"/>
            </a:xfrm>
            <a:prstGeom prst="star5">
              <a:avLst/>
            </a:prstGeom>
            <a:solidFill>
              <a:srgbClr val="00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0" hangingPunct="0">
                <a:defRPr/>
              </a:pPr>
              <a:endParaRPr lang="en-US">
                <a:ea typeface="ＭＳ Ｐゴシック" pitchFamily="-65" charset="-128"/>
                <a:cs typeface="+mn-cs"/>
              </a:endParaRPr>
            </a:p>
          </p:txBody>
        </p:sp>
        <p:sp>
          <p:nvSpPr>
            <p:cNvPr id="74768" name="AutoShape 16"/>
            <p:cNvSpPr>
              <a:spLocks noChangeArrowheads="1"/>
            </p:cNvSpPr>
            <p:nvPr/>
          </p:nvSpPr>
          <p:spPr bwMode="auto">
            <a:xfrm>
              <a:off x="921" y="1545"/>
              <a:ext cx="48" cy="48"/>
            </a:xfrm>
            <a:prstGeom prst="star5">
              <a:avLst/>
            </a:prstGeom>
            <a:solidFill>
              <a:srgbClr val="00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0" hangingPunct="0">
                <a:defRPr/>
              </a:pPr>
              <a:endParaRPr lang="en-US">
                <a:ea typeface="ＭＳ Ｐゴシック" pitchFamily="-65" charset="-128"/>
                <a:cs typeface="+mn-cs"/>
              </a:endParaRPr>
            </a:p>
          </p:txBody>
        </p:sp>
        <p:sp>
          <p:nvSpPr>
            <p:cNvPr id="74769" name="AutoShape 17"/>
            <p:cNvSpPr>
              <a:spLocks noChangeArrowheads="1"/>
            </p:cNvSpPr>
            <p:nvPr/>
          </p:nvSpPr>
          <p:spPr bwMode="auto">
            <a:xfrm>
              <a:off x="921" y="1641"/>
              <a:ext cx="48" cy="48"/>
            </a:xfrm>
            <a:prstGeom prst="star5">
              <a:avLst/>
            </a:prstGeom>
            <a:solidFill>
              <a:srgbClr val="00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0" hangingPunct="0">
                <a:defRPr/>
              </a:pPr>
              <a:endParaRPr lang="en-US">
                <a:ea typeface="ＭＳ Ｐゴシック" pitchFamily="-65" charset="-128"/>
                <a:cs typeface="+mn-cs"/>
              </a:endParaRPr>
            </a:p>
          </p:txBody>
        </p:sp>
        <p:sp>
          <p:nvSpPr>
            <p:cNvPr id="74770" name="AutoShape 18"/>
            <p:cNvSpPr>
              <a:spLocks noChangeArrowheads="1"/>
            </p:cNvSpPr>
            <p:nvPr/>
          </p:nvSpPr>
          <p:spPr bwMode="auto">
            <a:xfrm>
              <a:off x="921" y="1737"/>
              <a:ext cx="48" cy="48"/>
            </a:xfrm>
            <a:prstGeom prst="star5">
              <a:avLst/>
            </a:prstGeom>
            <a:solidFill>
              <a:srgbClr val="00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0" hangingPunct="0">
                <a:defRPr/>
              </a:pPr>
              <a:endParaRPr lang="en-US">
                <a:ea typeface="ＭＳ Ｐゴシック" pitchFamily="-65" charset="-128"/>
                <a:cs typeface="+mn-cs"/>
              </a:endParaRPr>
            </a:p>
          </p:txBody>
        </p:sp>
        <p:sp>
          <p:nvSpPr>
            <p:cNvPr id="74771" name="AutoShape 19"/>
            <p:cNvSpPr>
              <a:spLocks noChangeArrowheads="1"/>
            </p:cNvSpPr>
            <p:nvPr/>
          </p:nvSpPr>
          <p:spPr bwMode="auto">
            <a:xfrm>
              <a:off x="1101" y="1446"/>
              <a:ext cx="48" cy="48"/>
            </a:xfrm>
            <a:prstGeom prst="star5">
              <a:avLst/>
            </a:prstGeom>
            <a:solidFill>
              <a:srgbClr val="00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0" hangingPunct="0">
                <a:defRPr/>
              </a:pPr>
              <a:endParaRPr lang="en-US">
                <a:ea typeface="ＭＳ Ｐゴシック" pitchFamily="-65" charset="-128"/>
                <a:cs typeface="+mn-cs"/>
              </a:endParaRPr>
            </a:p>
          </p:txBody>
        </p:sp>
        <p:sp>
          <p:nvSpPr>
            <p:cNvPr id="74772" name="AutoShape 20"/>
            <p:cNvSpPr>
              <a:spLocks noChangeArrowheads="1"/>
            </p:cNvSpPr>
            <p:nvPr/>
          </p:nvSpPr>
          <p:spPr bwMode="auto">
            <a:xfrm>
              <a:off x="1017" y="1833"/>
              <a:ext cx="48" cy="48"/>
            </a:xfrm>
            <a:prstGeom prst="star5">
              <a:avLst/>
            </a:prstGeom>
            <a:solidFill>
              <a:srgbClr val="00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0" hangingPunct="0">
                <a:defRPr/>
              </a:pPr>
              <a:endParaRPr lang="en-US">
                <a:ea typeface="ＭＳ Ｐゴシック" pitchFamily="-65" charset="-128"/>
                <a:cs typeface="+mn-cs"/>
              </a:endParaRPr>
            </a:p>
          </p:txBody>
        </p:sp>
        <p:sp>
          <p:nvSpPr>
            <p:cNvPr id="74773" name="AutoShape 21"/>
            <p:cNvSpPr>
              <a:spLocks noChangeArrowheads="1"/>
            </p:cNvSpPr>
            <p:nvPr/>
          </p:nvSpPr>
          <p:spPr bwMode="auto">
            <a:xfrm>
              <a:off x="1416" y="1830"/>
              <a:ext cx="48" cy="48"/>
            </a:xfrm>
            <a:prstGeom prst="star5">
              <a:avLst/>
            </a:prstGeom>
            <a:solidFill>
              <a:srgbClr val="00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0" hangingPunct="0">
                <a:defRPr/>
              </a:pPr>
              <a:endParaRPr lang="en-US">
                <a:ea typeface="ＭＳ Ｐゴシック" pitchFamily="-65" charset="-128"/>
                <a:cs typeface="+mn-cs"/>
              </a:endParaRPr>
            </a:p>
          </p:txBody>
        </p:sp>
        <p:sp>
          <p:nvSpPr>
            <p:cNvPr id="74774" name="AutoShape 22"/>
            <p:cNvSpPr>
              <a:spLocks noChangeArrowheads="1"/>
            </p:cNvSpPr>
            <p:nvPr/>
          </p:nvSpPr>
          <p:spPr bwMode="auto">
            <a:xfrm>
              <a:off x="1416" y="1926"/>
              <a:ext cx="48" cy="48"/>
            </a:xfrm>
            <a:prstGeom prst="star5">
              <a:avLst/>
            </a:prstGeom>
            <a:solidFill>
              <a:srgbClr val="00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0" hangingPunct="0">
                <a:defRPr/>
              </a:pPr>
              <a:endParaRPr lang="en-US">
                <a:ea typeface="ＭＳ Ｐゴシック" pitchFamily="-65" charset="-128"/>
                <a:cs typeface="+mn-cs"/>
              </a:endParaRPr>
            </a:p>
          </p:txBody>
        </p:sp>
        <p:sp>
          <p:nvSpPr>
            <p:cNvPr id="74775" name="AutoShape 23"/>
            <p:cNvSpPr>
              <a:spLocks noChangeArrowheads="1"/>
            </p:cNvSpPr>
            <p:nvPr/>
          </p:nvSpPr>
          <p:spPr bwMode="auto">
            <a:xfrm>
              <a:off x="1593" y="1257"/>
              <a:ext cx="48" cy="48"/>
            </a:xfrm>
            <a:prstGeom prst="star5">
              <a:avLst/>
            </a:prstGeom>
            <a:solidFill>
              <a:srgbClr val="00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0" hangingPunct="0">
                <a:defRPr/>
              </a:pPr>
              <a:endParaRPr lang="en-US">
                <a:ea typeface="ＭＳ Ｐゴシック" pitchFamily="-65" charset="-128"/>
                <a:cs typeface="+mn-cs"/>
              </a:endParaRPr>
            </a:p>
          </p:txBody>
        </p:sp>
        <p:sp>
          <p:nvSpPr>
            <p:cNvPr id="74776" name="AutoShape 24"/>
            <p:cNvSpPr>
              <a:spLocks noChangeArrowheads="1"/>
            </p:cNvSpPr>
            <p:nvPr/>
          </p:nvSpPr>
          <p:spPr bwMode="auto">
            <a:xfrm>
              <a:off x="1593" y="1353"/>
              <a:ext cx="48" cy="48"/>
            </a:xfrm>
            <a:prstGeom prst="star5">
              <a:avLst/>
            </a:prstGeom>
            <a:solidFill>
              <a:srgbClr val="00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0" hangingPunct="0">
                <a:defRPr/>
              </a:pPr>
              <a:endParaRPr lang="en-US">
                <a:ea typeface="ＭＳ Ｐゴシック" pitchFamily="-65" charset="-128"/>
                <a:cs typeface="+mn-cs"/>
              </a:endParaRPr>
            </a:p>
          </p:txBody>
        </p:sp>
        <p:sp>
          <p:nvSpPr>
            <p:cNvPr id="74777" name="AutoShape 25"/>
            <p:cNvSpPr>
              <a:spLocks noChangeArrowheads="1"/>
            </p:cNvSpPr>
            <p:nvPr/>
          </p:nvSpPr>
          <p:spPr bwMode="auto">
            <a:xfrm>
              <a:off x="1593" y="1449"/>
              <a:ext cx="48" cy="48"/>
            </a:xfrm>
            <a:prstGeom prst="star5">
              <a:avLst/>
            </a:prstGeom>
            <a:solidFill>
              <a:srgbClr val="00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0" hangingPunct="0">
                <a:defRPr/>
              </a:pPr>
              <a:endParaRPr lang="en-US">
                <a:ea typeface="ＭＳ Ｐゴシック" pitchFamily="-65" charset="-128"/>
                <a:cs typeface="+mn-cs"/>
              </a:endParaRPr>
            </a:p>
          </p:txBody>
        </p:sp>
        <p:sp>
          <p:nvSpPr>
            <p:cNvPr id="74778" name="AutoShape 26"/>
            <p:cNvSpPr>
              <a:spLocks noChangeArrowheads="1"/>
            </p:cNvSpPr>
            <p:nvPr/>
          </p:nvSpPr>
          <p:spPr bwMode="auto">
            <a:xfrm>
              <a:off x="1743" y="1545"/>
              <a:ext cx="48" cy="48"/>
            </a:xfrm>
            <a:prstGeom prst="star5">
              <a:avLst/>
            </a:prstGeom>
            <a:solidFill>
              <a:srgbClr val="00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0" hangingPunct="0">
                <a:defRPr/>
              </a:pPr>
              <a:endParaRPr lang="en-US">
                <a:ea typeface="ＭＳ Ｐゴシック" pitchFamily="-65" charset="-128"/>
                <a:cs typeface="+mn-cs"/>
              </a:endParaRPr>
            </a:p>
          </p:txBody>
        </p:sp>
        <p:sp>
          <p:nvSpPr>
            <p:cNvPr id="74779" name="AutoShape 27"/>
            <p:cNvSpPr>
              <a:spLocks noChangeArrowheads="1"/>
            </p:cNvSpPr>
            <p:nvPr/>
          </p:nvSpPr>
          <p:spPr bwMode="auto">
            <a:xfrm>
              <a:off x="1743" y="1641"/>
              <a:ext cx="48" cy="48"/>
            </a:xfrm>
            <a:prstGeom prst="star5">
              <a:avLst/>
            </a:prstGeom>
            <a:solidFill>
              <a:srgbClr val="00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0" hangingPunct="0">
                <a:defRPr/>
              </a:pPr>
              <a:endParaRPr lang="en-US">
                <a:ea typeface="ＭＳ Ｐゴシック" pitchFamily="-65" charset="-128"/>
                <a:cs typeface="+mn-cs"/>
              </a:endParaRPr>
            </a:p>
          </p:txBody>
        </p:sp>
        <p:sp>
          <p:nvSpPr>
            <p:cNvPr id="74780" name="AutoShape 28"/>
            <p:cNvSpPr>
              <a:spLocks noChangeArrowheads="1"/>
            </p:cNvSpPr>
            <p:nvPr/>
          </p:nvSpPr>
          <p:spPr bwMode="auto">
            <a:xfrm>
              <a:off x="1860" y="1734"/>
              <a:ext cx="48" cy="48"/>
            </a:xfrm>
            <a:prstGeom prst="star5">
              <a:avLst/>
            </a:prstGeom>
            <a:solidFill>
              <a:srgbClr val="00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0" hangingPunct="0">
                <a:defRPr/>
              </a:pPr>
              <a:endParaRPr lang="en-US">
                <a:ea typeface="ＭＳ Ｐゴシック" pitchFamily="-65" charset="-128"/>
                <a:cs typeface="+mn-cs"/>
              </a:endParaRPr>
            </a:p>
          </p:txBody>
        </p:sp>
        <p:sp>
          <p:nvSpPr>
            <p:cNvPr id="74781" name="AutoShape 29"/>
            <p:cNvSpPr>
              <a:spLocks noChangeArrowheads="1"/>
            </p:cNvSpPr>
            <p:nvPr/>
          </p:nvSpPr>
          <p:spPr bwMode="auto">
            <a:xfrm>
              <a:off x="1254" y="1740"/>
              <a:ext cx="48" cy="48"/>
            </a:xfrm>
            <a:prstGeom prst="star5">
              <a:avLst/>
            </a:prstGeom>
            <a:solidFill>
              <a:srgbClr val="FF0000"/>
            </a:solidFill>
            <a:ln w="9525">
              <a:solidFill>
                <a:srgbClr val="FF00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0" hangingPunct="0">
                <a:defRPr/>
              </a:pPr>
              <a:endParaRPr lang="en-US">
                <a:ea typeface="ＭＳ Ｐゴシック" pitchFamily="-65" charset="-128"/>
                <a:cs typeface="+mn-cs"/>
              </a:endParaRPr>
            </a:p>
          </p:txBody>
        </p:sp>
      </p:grpSp>
      <p:sp>
        <p:nvSpPr>
          <p:cNvPr id="48130" name="Line 30"/>
          <p:cNvSpPr>
            <a:spLocks noChangeShapeType="1"/>
          </p:cNvSpPr>
          <p:nvPr/>
        </p:nvSpPr>
        <p:spPr bwMode="auto">
          <a:xfrm>
            <a:off x="3873500" y="4419600"/>
            <a:ext cx="10033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arrow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8131" name="Line 31"/>
          <p:cNvSpPr>
            <a:spLocks noChangeShapeType="1"/>
          </p:cNvSpPr>
          <p:nvPr/>
        </p:nvSpPr>
        <p:spPr bwMode="auto">
          <a:xfrm>
            <a:off x="5029200" y="2628900"/>
            <a:ext cx="533400" cy="11811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8132" name="Text Box 32"/>
          <p:cNvSpPr txBox="1">
            <a:spLocks noChangeArrowheads="1"/>
          </p:cNvSpPr>
          <p:nvPr/>
        </p:nvSpPr>
        <p:spPr bwMode="auto">
          <a:xfrm>
            <a:off x="3797300" y="2184400"/>
            <a:ext cx="37719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>
                <a:latin typeface="Times New Roman" pitchFamily="18" charset="0"/>
              </a:rPr>
              <a:t>Escape by recombination</a:t>
            </a:r>
          </a:p>
        </p:txBody>
      </p:sp>
      <p:sp>
        <p:nvSpPr>
          <p:cNvPr id="48133" name="Line 33"/>
          <p:cNvSpPr>
            <a:spLocks noChangeShapeType="1"/>
          </p:cNvSpPr>
          <p:nvPr/>
        </p:nvSpPr>
        <p:spPr bwMode="auto">
          <a:xfrm>
            <a:off x="5438775" y="3935413"/>
            <a:ext cx="25146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8134" name="Line 34"/>
          <p:cNvSpPr>
            <a:spLocks noChangeShapeType="1"/>
          </p:cNvSpPr>
          <p:nvPr/>
        </p:nvSpPr>
        <p:spPr bwMode="auto">
          <a:xfrm>
            <a:off x="5438775" y="4087813"/>
            <a:ext cx="25146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8135" name="Line 35"/>
          <p:cNvSpPr>
            <a:spLocks noChangeShapeType="1"/>
          </p:cNvSpPr>
          <p:nvPr/>
        </p:nvSpPr>
        <p:spPr bwMode="auto">
          <a:xfrm>
            <a:off x="5438775" y="4240213"/>
            <a:ext cx="25146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8136" name="Line 36"/>
          <p:cNvSpPr>
            <a:spLocks noChangeShapeType="1"/>
          </p:cNvSpPr>
          <p:nvPr/>
        </p:nvSpPr>
        <p:spPr bwMode="auto">
          <a:xfrm>
            <a:off x="5438775" y="4392613"/>
            <a:ext cx="25146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8137" name="Line 37"/>
          <p:cNvSpPr>
            <a:spLocks noChangeShapeType="1"/>
          </p:cNvSpPr>
          <p:nvPr/>
        </p:nvSpPr>
        <p:spPr bwMode="auto">
          <a:xfrm>
            <a:off x="5438775" y="4545013"/>
            <a:ext cx="25146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8138" name="Line 38"/>
          <p:cNvSpPr>
            <a:spLocks noChangeShapeType="1"/>
          </p:cNvSpPr>
          <p:nvPr/>
        </p:nvSpPr>
        <p:spPr bwMode="auto">
          <a:xfrm>
            <a:off x="5438775" y="4697413"/>
            <a:ext cx="25146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8139" name="Line 39"/>
          <p:cNvSpPr>
            <a:spLocks noChangeShapeType="1"/>
          </p:cNvSpPr>
          <p:nvPr/>
        </p:nvSpPr>
        <p:spPr bwMode="auto">
          <a:xfrm>
            <a:off x="5438775" y="4849813"/>
            <a:ext cx="25146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8140" name="Line 40"/>
          <p:cNvSpPr>
            <a:spLocks noChangeShapeType="1"/>
          </p:cNvSpPr>
          <p:nvPr/>
        </p:nvSpPr>
        <p:spPr bwMode="auto">
          <a:xfrm>
            <a:off x="5438775" y="5002213"/>
            <a:ext cx="25146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4793" name="AutoShape 41"/>
          <p:cNvSpPr>
            <a:spLocks noChangeArrowheads="1"/>
          </p:cNvSpPr>
          <p:nvPr/>
        </p:nvSpPr>
        <p:spPr bwMode="auto">
          <a:xfrm>
            <a:off x="5957888" y="4349750"/>
            <a:ext cx="76200" cy="76200"/>
          </a:xfrm>
          <a:prstGeom prst="star5">
            <a:avLst/>
          </a:prstGeom>
          <a:solidFill>
            <a:srgbClr val="00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hangingPunct="0">
              <a:defRPr/>
            </a:pPr>
            <a:endParaRPr lang="en-US">
              <a:ea typeface="ＭＳ Ｐゴシック" pitchFamily="-65" charset="-128"/>
              <a:cs typeface="+mn-cs"/>
            </a:endParaRPr>
          </a:p>
        </p:txBody>
      </p:sp>
      <p:sp>
        <p:nvSpPr>
          <p:cNvPr id="74794" name="AutoShape 42"/>
          <p:cNvSpPr>
            <a:spLocks noChangeArrowheads="1"/>
          </p:cNvSpPr>
          <p:nvPr/>
        </p:nvSpPr>
        <p:spPr bwMode="auto">
          <a:xfrm>
            <a:off x="5957888" y="4502150"/>
            <a:ext cx="76200" cy="76200"/>
          </a:xfrm>
          <a:prstGeom prst="star5">
            <a:avLst/>
          </a:prstGeom>
          <a:solidFill>
            <a:srgbClr val="00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hangingPunct="0">
              <a:defRPr/>
            </a:pPr>
            <a:endParaRPr lang="en-US">
              <a:ea typeface="ＭＳ Ｐゴシック" pitchFamily="-65" charset="-128"/>
              <a:cs typeface="+mn-cs"/>
            </a:endParaRPr>
          </a:p>
        </p:txBody>
      </p:sp>
      <p:sp>
        <p:nvSpPr>
          <p:cNvPr id="74795" name="AutoShape 43"/>
          <p:cNvSpPr>
            <a:spLocks noChangeArrowheads="1"/>
          </p:cNvSpPr>
          <p:nvPr/>
        </p:nvSpPr>
        <p:spPr bwMode="auto">
          <a:xfrm>
            <a:off x="5957888" y="4654550"/>
            <a:ext cx="76200" cy="76200"/>
          </a:xfrm>
          <a:prstGeom prst="star5">
            <a:avLst/>
          </a:prstGeom>
          <a:solidFill>
            <a:srgbClr val="00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hangingPunct="0">
              <a:defRPr/>
            </a:pPr>
            <a:endParaRPr lang="en-US">
              <a:ea typeface="ＭＳ Ｐゴシック" pitchFamily="-65" charset="-128"/>
              <a:cs typeface="+mn-cs"/>
            </a:endParaRPr>
          </a:p>
        </p:txBody>
      </p:sp>
      <p:sp>
        <p:nvSpPr>
          <p:cNvPr id="74796" name="AutoShape 44"/>
          <p:cNvSpPr>
            <a:spLocks noChangeArrowheads="1"/>
          </p:cNvSpPr>
          <p:nvPr/>
        </p:nvSpPr>
        <p:spPr bwMode="auto">
          <a:xfrm>
            <a:off x="5957888" y="3887788"/>
            <a:ext cx="76200" cy="76200"/>
          </a:xfrm>
          <a:prstGeom prst="star5">
            <a:avLst/>
          </a:prstGeom>
          <a:solidFill>
            <a:srgbClr val="00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hangingPunct="0">
              <a:defRPr/>
            </a:pPr>
            <a:endParaRPr lang="en-US">
              <a:ea typeface="ＭＳ Ｐゴシック" pitchFamily="-65" charset="-128"/>
              <a:cs typeface="+mn-cs"/>
            </a:endParaRPr>
          </a:p>
        </p:txBody>
      </p:sp>
      <p:sp>
        <p:nvSpPr>
          <p:cNvPr id="74797" name="AutoShape 45"/>
          <p:cNvSpPr>
            <a:spLocks noChangeArrowheads="1"/>
          </p:cNvSpPr>
          <p:nvPr/>
        </p:nvSpPr>
        <p:spPr bwMode="auto">
          <a:xfrm>
            <a:off x="5957888" y="4040188"/>
            <a:ext cx="76200" cy="76200"/>
          </a:xfrm>
          <a:prstGeom prst="star5">
            <a:avLst/>
          </a:prstGeom>
          <a:solidFill>
            <a:srgbClr val="00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hangingPunct="0">
              <a:defRPr/>
            </a:pPr>
            <a:endParaRPr lang="en-US">
              <a:ea typeface="ＭＳ Ｐゴシック" pitchFamily="-65" charset="-128"/>
              <a:cs typeface="+mn-cs"/>
            </a:endParaRPr>
          </a:p>
        </p:txBody>
      </p:sp>
      <p:sp>
        <p:nvSpPr>
          <p:cNvPr id="74798" name="AutoShape 46"/>
          <p:cNvSpPr>
            <a:spLocks noChangeArrowheads="1"/>
          </p:cNvSpPr>
          <p:nvPr/>
        </p:nvSpPr>
        <p:spPr bwMode="auto">
          <a:xfrm>
            <a:off x="5957888" y="4192588"/>
            <a:ext cx="76200" cy="76200"/>
          </a:xfrm>
          <a:prstGeom prst="star5">
            <a:avLst/>
          </a:prstGeom>
          <a:solidFill>
            <a:srgbClr val="00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hangingPunct="0">
              <a:defRPr/>
            </a:pPr>
            <a:endParaRPr lang="en-US">
              <a:ea typeface="ＭＳ Ｐゴシック" pitchFamily="-65" charset="-128"/>
              <a:cs typeface="+mn-cs"/>
            </a:endParaRPr>
          </a:p>
        </p:txBody>
      </p:sp>
      <p:sp>
        <p:nvSpPr>
          <p:cNvPr id="74799" name="AutoShape 47"/>
          <p:cNvSpPr>
            <a:spLocks noChangeArrowheads="1"/>
          </p:cNvSpPr>
          <p:nvPr/>
        </p:nvSpPr>
        <p:spPr bwMode="auto">
          <a:xfrm>
            <a:off x="5957888" y="4802188"/>
            <a:ext cx="76200" cy="76200"/>
          </a:xfrm>
          <a:prstGeom prst="star5">
            <a:avLst/>
          </a:prstGeom>
          <a:solidFill>
            <a:srgbClr val="00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hangingPunct="0">
              <a:defRPr/>
            </a:pPr>
            <a:endParaRPr lang="en-US">
              <a:ea typeface="ＭＳ Ｐゴシック" pitchFamily="-65" charset="-128"/>
              <a:cs typeface="+mn-cs"/>
            </a:endParaRPr>
          </a:p>
        </p:txBody>
      </p:sp>
      <p:sp>
        <p:nvSpPr>
          <p:cNvPr id="74800" name="AutoShape 48"/>
          <p:cNvSpPr>
            <a:spLocks noChangeArrowheads="1"/>
          </p:cNvSpPr>
          <p:nvPr/>
        </p:nvSpPr>
        <p:spPr bwMode="auto">
          <a:xfrm>
            <a:off x="5957888" y="4954588"/>
            <a:ext cx="76200" cy="76200"/>
          </a:xfrm>
          <a:prstGeom prst="star5">
            <a:avLst/>
          </a:prstGeom>
          <a:solidFill>
            <a:srgbClr val="00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hangingPunct="0">
              <a:defRPr/>
            </a:pPr>
            <a:endParaRPr lang="en-US">
              <a:ea typeface="ＭＳ Ｐゴシック" pitchFamily="-65" charset="-128"/>
              <a:cs typeface="+mn-cs"/>
            </a:endParaRPr>
          </a:p>
        </p:txBody>
      </p:sp>
      <p:sp>
        <p:nvSpPr>
          <p:cNvPr id="74801" name="AutoShape 49"/>
          <p:cNvSpPr>
            <a:spLocks noChangeArrowheads="1"/>
          </p:cNvSpPr>
          <p:nvPr/>
        </p:nvSpPr>
        <p:spPr bwMode="auto">
          <a:xfrm>
            <a:off x="7416800" y="4349750"/>
            <a:ext cx="76200" cy="76200"/>
          </a:xfrm>
          <a:prstGeom prst="star5">
            <a:avLst/>
          </a:prstGeom>
          <a:solidFill>
            <a:srgbClr val="00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hangingPunct="0">
              <a:defRPr/>
            </a:pPr>
            <a:endParaRPr lang="en-US">
              <a:ea typeface="ＭＳ Ｐゴシック" pitchFamily="-65" charset="-128"/>
              <a:cs typeface="+mn-cs"/>
            </a:endParaRPr>
          </a:p>
        </p:txBody>
      </p:sp>
      <p:sp>
        <p:nvSpPr>
          <p:cNvPr id="74802" name="AutoShape 50"/>
          <p:cNvSpPr>
            <a:spLocks noChangeArrowheads="1"/>
          </p:cNvSpPr>
          <p:nvPr/>
        </p:nvSpPr>
        <p:spPr bwMode="auto">
          <a:xfrm>
            <a:off x="7416800" y="4502150"/>
            <a:ext cx="76200" cy="76200"/>
          </a:xfrm>
          <a:prstGeom prst="star5">
            <a:avLst/>
          </a:prstGeom>
          <a:solidFill>
            <a:srgbClr val="00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hangingPunct="0">
              <a:defRPr/>
            </a:pPr>
            <a:endParaRPr lang="en-US">
              <a:ea typeface="ＭＳ Ｐゴシック" pitchFamily="-65" charset="-128"/>
              <a:cs typeface="+mn-cs"/>
            </a:endParaRPr>
          </a:p>
        </p:txBody>
      </p:sp>
      <p:sp>
        <p:nvSpPr>
          <p:cNvPr id="74803" name="AutoShape 51"/>
          <p:cNvSpPr>
            <a:spLocks noChangeArrowheads="1"/>
          </p:cNvSpPr>
          <p:nvPr/>
        </p:nvSpPr>
        <p:spPr bwMode="auto">
          <a:xfrm>
            <a:off x="7416800" y="4654550"/>
            <a:ext cx="76200" cy="76200"/>
          </a:xfrm>
          <a:prstGeom prst="star5">
            <a:avLst/>
          </a:prstGeom>
          <a:solidFill>
            <a:srgbClr val="00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hangingPunct="0">
              <a:defRPr/>
            </a:pPr>
            <a:endParaRPr lang="en-US">
              <a:ea typeface="ＭＳ Ｐゴシック" pitchFamily="-65" charset="-128"/>
              <a:cs typeface="+mn-cs"/>
            </a:endParaRPr>
          </a:p>
        </p:txBody>
      </p:sp>
      <p:sp>
        <p:nvSpPr>
          <p:cNvPr id="74804" name="AutoShape 52"/>
          <p:cNvSpPr>
            <a:spLocks noChangeArrowheads="1"/>
          </p:cNvSpPr>
          <p:nvPr/>
        </p:nvSpPr>
        <p:spPr bwMode="auto">
          <a:xfrm>
            <a:off x="7416800" y="3887788"/>
            <a:ext cx="76200" cy="76200"/>
          </a:xfrm>
          <a:prstGeom prst="star5">
            <a:avLst/>
          </a:prstGeom>
          <a:solidFill>
            <a:srgbClr val="00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hangingPunct="0">
              <a:defRPr/>
            </a:pPr>
            <a:endParaRPr lang="en-US">
              <a:ea typeface="ＭＳ Ｐゴシック" pitchFamily="-65" charset="-128"/>
              <a:cs typeface="+mn-cs"/>
            </a:endParaRPr>
          </a:p>
        </p:txBody>
      </p:sp>
      <p:sp>
        <p:nvSpPr>
          <p:cNvPr id="74805" name="AutoShape 53"/>
          <p:cNvSpPr>
            <a:spLocks noChangeArrowheads="1"/>
          </p:cNvSpPr>
          <p:nvPr/>
        </p:nvSpPr>
        <p:spPr bwMode="auto">
          <a:xfrm>
            <a:off x="7416800" y="4040188"/>
            <a:ext cx="76200" cy="76200"/>
          </a:xfrm>
          <a:prstGeom prst="star5">
            <a:avLst/>
          </a:prstGeom>
          <a:solidFill>
            <a:srgbClr val="00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hangingPunct="0">
              <a:defRPr/>
            </a:pPr>
            <a:endParaRPr lang="en-US">
              <a:ea typeface="ＭＳ Ｐゴシック" pitchFamily="-65" charset="-128"/>
              <a:cs typeface="+mn-cs"/>
            </a:endParaRPr>
          </a:p>
        </p:txBody>
      </p:sp>
      <p:sp>
        <p:nvSpPr>
          <p:cNvPr id="74806" name="AutoShape 54"/>
          <p:cNvSpPr>
            <a:spLocks noChangeArrowheads="1"/>
          </p:cNvSpPr>
          <p:nvPr/>
        </p:nvSpPr>
        <p:spPr bwMode="auto">
          <a:xfrm>
            <a:off x="7416800" y="4192588"/>
            <a:ext cx="76200" cy="76200"/>
          </a:xfrm>
          <a:prstGeom prst="star5">
            <a:avLst/>
          </a:prstGeom>
          <a:solidFill>
            <a:srgbClr val="00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hangingPunct="0">
              <a:defRPr/>
            </a:pPr>
            <a:endParaRPr lang="en-US">
              <a:ea typeface="ＭＳ Ｐゴシック" pitchFamily="-65" charset="-128"/>
              <a:cs typeface="+mn-cs"/>
            </a:endParaRPr>
          </a:p>
        </p:txBody>
      </p:sp>
      <p:sp>
        <p:nvSpPr>
          <p:cNvPr id="74807" name="AutoShape 55"/>
          <p:cNvSpPr>
            <a:spLocks noChangeArrowheads="1"/>
          </p:cNvSpPr>
          <p:nvPr/>
        </p:nvSpPr>
        <p:spPr bwMode="auto">
          <a:xfrm>
            <a:off x="7416800" y="4802188"/>
            <a:ext cx="76200" cy="76200"/>
          </a:xfrm>
          <a:prstGeom prst="star5">
            <a:avLst/>
          </a:prstGeom>
          <a:solidFill>
            <a:srgbClr val="00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hangingPunct="0">
              <a:defRPr/>
            </a:pPr>
            <a:endParaRPr lang="en-US">
              <a:ea typeface="ＭＳ Ｐゴシック" pitchFamily="-65" charset="-128"/>
              <a:cs typeface="+mn-cs"/>
            </a:endParaRPr>
          </a:p>
        </p:txBody>
      </p:sp>
      <p:sp>
        <p:nvSpPr>
          <p:cNvPr id="74808" name="AutoShape 56"/>
          <p:cNvSpPr>
            <a:spLocks noChangeArrowheads="1"/>
          </p:cNvSpPr>
          <p:nvPr/>
        </p:nvSpPr>
        <p:spPr bwMode="auto">
          <a:xfrm>
            <a:off x="7416800" y="4954588"/>
            <a:ext cx="76200" cy="76200"/>
          </a:xfrm>
          <a:prstGeom prst="star5">
            <a:avLst/>
          </a:prstGeom>
          <a:solidFill>
            <a:srgbClr val="00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hangingPunct="0">
              <a:defRPr/>
            </a:pPr>
            <a:endParaRPr lang="en-US">
              <a:ea typeface="ＭＳ Ｐゴシック" pitchFamily="-65" charset="-128"/>
              <a:cs typeface="+mn-cs"/>
            </a:endParaRPr>
          </a:p>
        </p:txBody>
      </p:sp>
      <p:sp>
        <p:nvSpPr>
          <p:cNvPr id="74809" name="AutoShape 57"/>
          <p:cNvSpPr>
            <a:spLocks noChangeArrowheads="1"/>
          </p:cNvSpPr>
          <p:nvPr/>
        </p:nvSpPr>
        <p:spPr bwMode="auto">
          <a:xfrm>
            <a:off x="6489700" y="4349750"/>
            <a:ext cx="76200" cy="76200"/>
          </a:xfrm>
          <a:prstGeom prst="star5">
            <a:avLst/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hangingPunct="0">
              <a:defRPr/>
            </a:pPr>
            <a:endParaRPr lang="en-US">
              <a:ea typeface="ＭＳ Ｐゴシック" pitchFamily="-65" charset="-128"/>
              <a:cs typeface="+mn-cs"/>
            </a:endParaRPr>
          </a:p>
        </p:txBody>
      </p:sp>
      <p:sp>
        <p:nvSpPr>
          <p:cNvPr id="74810" name="AutoShape 58"/>
          <p:cNvSpPr>
            <a:spLocks noChangeArrowheads="1"/>
          </p:cNvSpPr>
          <p:nvPr/>
        </p:nvSpPr>
        <p:spPr bwMode="auto">
          <a:xfrm>
            <a:off x="6489700" y="4502150"/>
            <a:ext cx="76200" cy="76200"/>
          </a:xfrm>
          <a:prstGeom prst="star5">
            <a:avLst/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hangingPunct="0">
              <a:defRPr/>
            </a:pPr>
            <a:endParaRPr lang="en-US">
              <a:ea typeface="ＭＳ Ｐゴシック" pitchFamily="-65" charset="-128"/>
              <a:cs typeface="+mn-cs"/>
            </a:endParaRPr>
          </a:p>
        </p:txBody>
      </p:sp>
      <p:sp>
        <p:nvSpPr>
          <p:cNvPr id="74811" name="AutoShape 59"/>
          <p:cNvSpPr>
            <a:spLocks noChangeArrowheads="1"/>
          </p:cNvSpPr>
          <p:nvPr/>
        </p:nvSpPr>
        <p:spPr bwMode="auto">
          <a:xfrm>
            <a:off x="6489700" y="4654550"/>
            <a:ext cx="76200" cy="76200"/>
          </a:xfrm>
          <a:prstGeom prst="star5">
            <a:avLst/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hangingPunct="0">
              <a:defRPr/>
            </a:pPr>
            <a:endParaRPr lang="en-US">
              <a:ea typeface="ＭＳ Ｐゴシック" pitchFamily="-65" charset="-128"/>
              <a:cs typeface="+mn-cs"/>
            </a:endParaRPr>
          </a:p>
        </p:txBody>
      </p:sp>
      <p:sp>
        <p:nvSpPr>
          <p:cNvPr id="74812" name="AutoShape 60"/>
          <p:cNvSpPr>
            <a:spLocks noChangeArrowheads="1"/>
          </p:cNvSpPr>
          <p:nvPr/>
        </p:nvSpPr>
        <p:spPr bwMode="auto">
          <a:xfrm>
            <a:off x="6489700" y="3887788"/>
            <a:ext cx="76200" cy="76200"/>
          </a:xfrm>
          <a:prstGeom prst="star5">
            <a:avLst/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hangingPunct="0">
              <a:defRPr/>
            </a:pPr>
            <a:endParaRPr lang="en-US">
              <a:ea typeface="ＭＳ Ｐゴシック" pitchFamily="-65" charset="-128"/>
              <a:cs typeface="+mn-cs"/>
            </a:endParaRPr>
          </a:p>
        </p:txBody>
      </p:sp>
      <p:sp>
        <p:nvSpPr>
          <p:cNvPr id="74813" name="AutoShape 61"/>
          <p:cNvSpPr>
            <a:spLocks noChangeArrowheads="1"/>
          </p:cNvSpPr>
          <p:nvPr/>
        </p:nvSpPr>
        <p:spPr bwMode="auto">
          <a:xfrm>
            <a:off x="6489700" y="4040188"/>
            <a:ext cx="76200" cy="76200"/>
          </a:xfrm>
          <a:prstGeom prst="star5">
            <a:avLst/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hangingPunct="0">
              <a:defRPr/>
            </a:pPr>
            <a:endParaRPr lang="en-US">
              <a:ea typeface="ＭＳ Ｐゴシック" pitchFamily="-65" charset="-128"/>
              <a:cs typeface="+mn-cs"/>
            </a:endParaRPr>
          </a:p>
        </p:txBody>
      </p:sp>
      <p:sp>
        <p:nvSpPr>
          <p:cNvPr id="74814" name="AutoShape 62"/>
          <p:cNvSpPr>
            <a:spLocks noChangeArrowheads="1"/>
          </p:cNvSpPr>
          <p:nvPr/>
        </p:nvSpPr>
        <p:spPr bwMode="auto">
          <a:xfrm>
            <a:off x="6489700" y="4192588"/>
            <a:ext cx="76200" cy="76200"/>
          </a:xfrm>
          <a:prstGeom prst="star5">
            <a:avLst/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hangingPunct="0">
              <a:defRPr/>
            </a:pPr>
            <a:endParaRPr lang="en-US">
              <a:ea typeface="ＭＳ Ｐゴシック" pitchFamily="-65" charset="-128"/>
              <a:cs typeface="+mn-cs"/>
            </a:endParaRPr>
          </a:p>
        </p:txBody>
      </p:sp>
      <p:sp>
        <p:nvSpPr>
          <p:cNvPr id="74815" name="AutoShape 63"/>
          <p:cNvSpPr>
            <a:spLocks noChangeArrowheads="1"/>
          </p:cNvSpPr>
          <p:nvPr/>
        </p:nvSpPr>
        <p:spPr bwMode="auto">
          <a:xfrm>
            <a:off x="6489700" y="4802188"/>
            <a:ext cx="76200" cy="76200"/>
          </a:xfrm>
          <a:prstGeom prst="star5">
            <a:avLst/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hangingPunct="0">
              <a:defRPr/>
            </a:pPr>
            <a:endParaRPr lang="en-US">
              <a:ea typeface="ＭＳ Ｐゴシック" pitchFamily="-65" charset="-128"/>
              <a:cs typeface="+mn-cs"/>
            </a:endParaRPr>
          </a:p>
        </p:txBody>
      </p:sp>
      <p:sp>
        <p:nvSpPr>
          <p:cNvPr id="74816" name="AutoShape 64"/>
          <p:cNvSpPr>
            <a:spLocks noChangeArrowheads="1"/>
          </p:cNvSpPr>
          <p:nvPr/>
        </p:nvSpPr>
        <p:spPr bwMode="auto">
          <a:xfrm>
            <a:off x="6489700" y="4954588"/>
            <a:ext cx="76200" cy="76200"/>
          </a:xfrm>
          <a:prstGeom prst="star5">
            <a:avLst/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hangingPunct="0">
              <a:defRPr/>
            </a:pPr>
            <a:endParaRPr lang="en-US">
              <a:ea typeface="ＭＳ Ｐゴシック" pitchFamily="-65" charset="-128"/>
              <a:cs typeface="+mn-cs"/>
            </a:endParaRPr>
          </a:p>
        </p:txBody>
      </p:sp>
      <p:sp>
        <p:nvSpPr>
          <p:cNvPr id="74817" name="AutoShape 65"/>
          <p:cNvSpPr>
            <a:spLocks noChangeArrowheads="1"/>
          </p:cNvSpPr>
          <p:nvPr/>
        </p:nvSpPr>
        <p:spPr bwMode="auto">
          <a:xfrm>
            <a:off x="5614988" y="3887788"/>
            <a:ext cx="76200" cy="76200"/>
          </a:xfrm>
          <a:prstGeom prst="star5">
            <a:avLst/>
          </a:prstGeom>
          <a:solidFill>
            <a:srgbClr val="0000FF"/>
          </a:solidFill>
          <a:ln w="9525">
            <a:solidFill>
              <a:srgbClr val="0000F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hangingPunct="0">
              <a:defRPr/>
            </a:pPr>
            <a:endParaRPr lang="en-US">
              <a:ea typeface="ＭＳ Ｐゴシック" pitchFamily="-65" charset="-128"/>
              <a:cs typeface="+mn-cs"/>
            </a:endParaRPr>
          </a:p>
        </p:txBody>
      </p:sp>
      <p:sp>
        <p:nvSpPr>
          <p:cNvPr id="74818" name="AutoShape 66"/>
          <p:cNvSpPr>
            <a:spLocks noChangeArrowheads="1"/>
          </p:cNvSpPr>
          <p:nvPr/>
        </p:nvSpPr>
        <p:spPr bwMode="auto">
          <a:xfrm>
            <a:off x="5614988" y="4040188"/>
            <a:ext cx="76200" cy="76200"/>
          </a:xfrm>
          <a:prstGeom prst="star5">
            <a:avLst/>
          </a:prstGeom>
          <a:solidFill>
            <a:srgbClr val="0000FF"/>
          </a:solidFill>
          <a:ln w="9525">
            <a:solidFill>
              <a:srgbClr val="0000F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hangingPunct="0">
              <a:defRPr/>
            </a:pPr>
            <a:endParaRPr lang="en-US">
              <a:ea typeface="ＭＳ Ｐゴシック" pitchFamily="-65" charset="-128"/>
              <a:cs typeface="+mn-cs"/>
            </a:endParaRPr>
          </a:p>
        </p:txBody>
      </p:sp>
      <p:sp>
        <p:nvSpPr>
          <p:cNvPr id="48167" name="Line 67"/>
          <p:cNvSpPr>
            <a:spLocks noChangeShapeType="1"/>
          </p:cNvSpPr>
          <p:nvPr/>
        </p:nvSpPr>
        <p:spPr bwMode="auto">
          <a:xfrm flipV="1">
            <a:off x="5441950" y="4083050"/>
            <a:ext cx="374650" cy="6350"/>
          </a:xfrm>
          <a:prstGeom prst="line">
            <a:avLst/>
          </a:prstGeom>
          <a:noFill/>
          <a:ln w="1905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8168" name="Line 68"/>
          <p:cNvSpPr>
            <a:spLocks noChangeShapeType="1"/>
          </p:cNvSpPr>
          <p:nvPr/>
        </p:nvSpPr>
        <p:spPr bwMode="auto">
          <a:xfrm flipV="1">
            <a:off x="5435600" y="3930650"/>
            <a:ext cx="374650" cy="6350"/>
          </a:xfrm>
          <a:prstGeom prst="line">
            <a:avLst/>
          </a:prstGeom>
          <a:noFill/>
          <a:ln w="1905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8169" name="Rectangle 69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/>
            <a:r>
              <a:rPr lang="en-US" sz="3600">
                <a:solidFill>
                  <a:schemeClr val="tx2"/>
                </a:solidFill>
              </a:rPr>
              <a:t>Selective Sweeps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smtClean="0">
                <a:effectLst/>
                <a:ea typeface="ＭＳ Ｐゴシック"/>
              </a:rPr>
              <a:t>Linkage reduces the effect of selection</a:t>
            </a:r>
          </a:p>
        </p:txBody>
      </p:sp>
      <p:sp>
        <p:nvSpPr>
          <p:cNvPr id="49154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Clr>
                <a:schemeClr val="tx1"/>
              </a:buClr>
              <a:buSzTx/>
              <a:buFontTx/>
              <a:buChar char="•"/>
            </a:pPr>
            <a:r>
              <a:rPr lang="en-US" smtClean="0">
                <a:effectLst/>
                <a:ea typeface="ＭＳ Ｐゴシック"/>
              </a:rPr>
              <a:t>Positive selection reduce variability at linked sites.</a:t>
            </a:r>
          </a:p>
          <a:p>
            <a:pPr>
              <a:buClr>
                <a:schemeClr val="tx1"/>
              </a:buClr>
              <a:buSzTx/>
              <a:buFontTx/>
              <a:buChar char="•"/>
            </a:pPr>
            <a:r>
              <a:rPr lang="en-US" smtClean="0">
                <a:effectLst/>
                <a:ea typeface="ＭＳ Ｐゴシック"/>
              </a:rPr>
              <a:t>Negative selection on deleterious alleles reduces effective population size in linked sites (background selection).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Picture 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06575" y="1651000"/>
            <a:ext cx="5237163" cy="3848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0179" name="Text Box 8"/>
          <p:cNvSpPr txBox="1">
            <a:spLocks noChangeArrowheads="1"/>
          </p:cNvSpPr>
          <p:nvPr/>
        </p:nvSpPr>
        <p:spPr bwMode="auto">
          <a:xfrm>
            <a:off x="444500" y="5588000"/>
            <a:ext cx="5410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>
                <a:solidFill>
                  <a:schemeClr val="bg2"/>
                </a:solidFill>
              </a:rPr>
              <a:t>Hellmann </a:t>
            </a:r>
            <a:r>
              <a:rPr lang="en-US" i="1">
                <a:solidFill>
                  <a:schemeClr val="bg2"/>
                </a:solidFill>
              </a:rPr>
              <a:t>et al.</a:t>
            </a:r>
            <a:r>
              <a:rPr lang="en-US">
                <a:solidFill>
                  <a:schemeClr val="bg2"/>
                </a:solidFill>
              </a:rPr>
              <a:t> (2003) </a:t>
            </a:r>
          </a:p>
        </p:txBody>
      </p:sp>
      <p:sp>
        <p:nvSpPr>
          <p:cNvPr id="50180" name="Text Box 9"/>
          <p:cNvSpPr txBox="1">
            <a:spLocks noChangeArrowheads="1"/>
          </p:cNvSpPr>
          <p:nvPr/>
        </p:nvSpPr>
        <p:spPr bwMode="auto">
          <a:xfrm>
            <a:off x="3962400" y="723900"/>
            <a:ext cx="1803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2400">
                <a:solidFill>
                  <a:schemeClr val="bg2"/>
                </a:solidFill>
              </a:rPr>
              <a:t>Humans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457700" y="1668463"/>
            <a:ext cx="4240213" cy="354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03" name="Picture 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74650" y="1593850"/>
            <a:ext cx="4203700" cy="3465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04" name="Text Box 7"/>
          <p:cNvSpPr txBox="1">
            <a:spLocks noChangeArrowheads="1"/>
          </p:cNvSpPr>
          <p:nvPr/>
        </p:nvSpPr>
        <p:spPr bwMode="auto">
          <a:xfrm>
            <a:off x="711200" y="5448300"/>
            <a:ext cx="5410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>
                <a:solidFill>
                  <a:schemeClr val="bg2"/>
                </a:solidFill>
              </a:rPr>
              <a:t>Hellmann </a:t>
            </a:r>
            <a:r>
              <a:rPr lang="en-US" i="1">
                <a:solidFill>
                  <a:schemeClr val="bg2"/>
                </a:solidFill>
              </a:rPr>
              <a:t>et al.</a:t>
            </a:r>
            <a:r>
              <a:rPr lang="en-US">
                <a:solidFill>
                  <a:schemeClr val="bg2"/>
                </a:solidFill>
              </a:rPr>
              <a:t> (2003) </a:t>
            </a:r>
          </a:p>
        </p:txBody>
      </p:sp>
      <p:sp>
        <p:nvSpPr>
          <p:cNvPr id="51205" name="Text Box 8"/>
          <p:cNvSpPr txBox="1">
            <a:spLocks noChangeArrowheads="1"/>
          </p:cNvSpPr>
          <p:nvPr/>
        </p:nvSpPr>
        <p:spPr bwMode="auto">
          <a:xfrm>
            <a:off x="3962400" y="723900"/>
            <a:ext cx="1803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2400">
                <a:solidFill>
                  <a:schemeClr val="bg2"/>
                </a:solidFill>
              </a:rPr>
              <a:t>Humans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>
                <a:solidFill>
                  <a:schemeClr val="bg2"/>
                </a:solidFill>
                <a:effectLst/>
                <a:ea typeface="ＭＳ Ｐゴシック"/>
              </a:rPr>
              <a:t>Data</a:t>
            </a:r>
          </a:p>
        </p:txBody>
      </p:sp>
      <p:sp>
        <p:nvSpPr>
          <p:cNvPr id="522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Clr>
                <a:schemeClr val="bg2"/>
              </a:buClr>
              <a:buSzTx/>
              <a:buFontTx/>
              <a:buChar char="•"/>
            </a:pPr>
            <a:r>
              <a:rPr lang="en-US" smtClean="0">
                <a:solidFill>
                  <a:schemeClr val="bg2"/>
                </a:solidFill>
                <a:effectLst/>
                <a:ea typeface="ＭＳ Ｐゴシック"/>
              </a:rPr>
              <a:t>Directly sequenced regions contain too little variability in low recombination regions.</a:t>
            </a:r>
          </a:p>
          <a:p>
            <a:pPr>
              <a:buClr>
                <a:schemeClr val="bg2"/>
              </a:buClr>
              <a:buSzTx/>
              <a:buFontTx/>
              <a:buChar char="•"/>
            </a:pPr>
            <a:r>
              <a:rPr lang="en-US" smtClean="0">
                <a:solidFill>
                  <a:schemeClr val="bg2"/>
                </a:solidFill>
                <a:effectLst/>
                <a:ea typeface="ＭＳ Ｐゴシック"/>
              </a:rPr>
              <a:t>SNP data (e.g., HapMap) has strong ascertainment bias.</a:t>
            </a:r>
          </a:p>
          <a:p>
            <a:pPr>
              <a:buClr>
                <a:schemeClr val="bg2"/>
              </a:buClr>
              <a:buSzTx/>
              <a:buFontTx/>
              <a:buChar char="•"/>
            </a:pPr>
            <a:r>
              <a:rPr lang="en-US" smtClean="0">
                <a:solidFill>
                  <a:schemeClr val="bg2"/>
                </a:solidFill>
                <a:effectLst/>
                <a:ea typeface="ＭＳ Ｐゴシック"/>
              </a:rPr>
              <a:t>Must turn to genome-wide shotgun sequencing data.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Rectangle 4"/>
          <p:cNvSpPr>
            <a:spLocks noGrp="1" noChangeArrowheads="1"/>
          </p:cNvSpPr>
          <p:nvPr>
            <p:ph type="title"/>
          </p:nvPr>
        </p:nvSpPr>
        <p:spPr>
          <a:xfrm>
            <a:off x="539750" y="476250"/>
            <a:ext cx="8229600" cy="1371600"/>
          </a:xfrm>
        </p:spPr>
        <p:txBody>
          <a:bodyPr/>
          <a:lstStyle/>
          <a:p>
            <a:pPr eaLnBrk="1" hangingPunct="1"/>
            <a:r>
              <a:rPr lang="en-US" sz="3600" smtClean="0">
                <a:ea typeface="ＭＳ Ｐゴシック"/>
              </a:rPr>
              <a:t>Tiled population genetic data</a:t>
            </a:r>
            <a:r>
              <a:rPr lang="en-US" sz="3200" smtClean="0">
                <a:ea typeface="ＭＳ Ｐゴシック"/>
              </a:rPr>
              <a:t/>
            </a:r>
            <a:br>
              <a:rPr lang="en-US" sz="3200" smtClean="0">
                <a:ea typeface="ＭＳ Ｐゴシック"/>
              </a:rPr>
            </a:br>
            <a:r>
              <a:rPr lang="en-US" sz="2400" smtClean="0">
                <a:ea typeface="ＭＳ Ｐゴシック"/>
              </a:rPr>
              <a:t>Shotgun Sanger sequencing, 454 pyrosequencing, Solexa sequencing.</a:t>
            </a:r>
          </a:p>
        </p:txBody>
      </p:sp>
      <p:sp>
        <p:nvSpPr>
          <p:cNvPr id="22541" name="Text Box 13"/>
          <p:cNvSpPr txBox="1">
            <a:spLocks noChangeArrowheads="1"/>
          </p:cNvSpPr>
          <p:nvPr/>
        </p:nvSpPr>
        <p:spPr bwMode="auto">
          <a:xfrm>
            <a:off x="2195513" y="4005263"/>
            <a:ext cx="6477000" cy="1801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  <a:buSzPct val="70000"/>
              <a:buFontTx/>
              <a:buChar char="•"/>
              <a:defRPr/>
            </a:pPr>
            <a:r>
              <a:rPr lang="en-US" sz="2800">
                <a:effectLst>
                  <a:outerShdw blurRad="38100" dist="38100" dir="2700000" algn="tl">
                    <a:srgbClr val="C0C0C0"/>
                  </a:outerShdw>
                </a:effectLst>
                <a:ea typeface="ＭＳ Ｐゴシック" pitchFamily="-65" charset="-128"/>
                <a:cs typeface="+mn-cs"/>
              </a:rPr>
              <a:t>Missing data problem</a:t>
            </a:r>
          </a:p>
          <a:p>
            <a:pPr eaLnBrk="0" hangingPunct="0">
              <a:spcBef>
                <a:spcPct val="50000"/>
              </a:spcBef>
              <a:buSzPct val="70000"/>
              <a:buFontTx/>
              <a:buChar char="•"/>
              <a:defRPr/>
            </a:pPr>
            <a:r>
              <a:rPr lang="en-US" sz="2800">
                <a:effectLst>
                  <a:outerShdw blurRad="38100" dist="38100" dir="2700000" algn="tl">
                    <a:srgbClr val="C0C0C0"/>
                  </a:outerShdw>
                </a:effectLst>
                <a:ea typeface="ＭＳ Ｐゴシック" pitchFamily="-65" charset="-128"/>
                <a:cs typeface="+mn-cs"/>
              </a:rPr>
              <a:t>Identity of haplotype unknown</a:t>
            </a:r>
          </a:p>
          <a:p>
            <a:pPr eaLnBrk="0" hangingPunct="0">
              <a:spcBef>
                <a:spcPct val="50000"/>
              </a:spcBef>
              <a:buSzPct val="70000"/>
              <a:buFontTx/>
              <a:buChar char="•"/>
              <a:defRPr/>
            </a:pPr>
            <a:r>
              <a:rPr lang="en-US" sz="2800">
                <a:effectLst>
                  <a:outerShdw blurRad="38100" dist="38100" dir="2700000" algn="tl">
                    <a:srgbClr val="C0C0C0"/>
                  </a:outerShdw>
                </a:effectLst>
                <a:ea typeface="ＭＳ Ｐゴシック" pitchFamily="-65" charset="-128"/>
                <a:cs typeface="+mn-cs"/>
              </a:rPr>
              <a:t>High error rates</a:t>
            </a:r>
          </a:p>
        </p:txBody>
      </p:sp>
      <p:pic>
        <p:nvPicPr>
          <p:cNvPr id="53251" name="Picture 18" descr="ThetaShotgun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1188" y="1987550"/>
            <a:ext cx="7777162" cy="1495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3252" name="Rectangle 19"/>
          <p:cNvSpPr>
            <a:spLocks noChangeArrowheads="1"/>
          </p:cNvSpPr>
          <p:nvPr/>
        </p:nvSpPr>
        <p:spPr bwMode="auto">
          <a:xfrm>
            <a:off x="395288" y="1844675"/>
            <a:ext cx="8208962" cy="50323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5"/>
          <p:cNvSpPr>
            <a:spLocks noChangeArrowheads="1"/>
          </p:cNvSpPr>
          <p:nvPr/>
        </p:nvSpPr>
        <p:spPr bwMode="auto">
          <a:xfrm>
            <a:off x="323850" y="1412875"/>
            <a:ext cx="8426450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>
                <a:solidFill>
                  <a:srgbClr val="000000"/>
                </a:solidFill>
                <a:latin typeface="Times New Roman" pitchFamily="18" charset="0"/>
              </a:rPr>
              <a:t>Divide the alignment into </a:t>
            </a:r>
            <a:r>
              <a:rPr lang="en-US" i="1">
                <a:solidFill>
                  <a:srgbClr val="000000"/>
                </a:solidFill>
                <a:latin typeface="Times New Roman" pitchFamily="18" charset="0"/>
              </a:rPr>
              <a:t>k </a:t>
            </a:r>
            <a:r>
              <a:rPr lang="en-US">
                <a:solidFill>
                  <a:srgbClr val="000000"/>
                </a:solidFill>
                <a:latin typeface="Times New Roman" pitchFamily="18" charset="0"/>
              </a:rPr>
              <a:t>segments. Sequences in one segment form a set, </a:t>
            </a:r>
            <a:r>
              <a:rPr lang="en-US" i="1">
                <a:solidFill>
                  <a:srgbClr val="000000"/>
                </a:solidFill>
                <a:latin typeface="Times New Roman" pitchFamily="18" charset="0"/>
              </a:rPr>
              <a:t>x</a:t>
            </a:r>
            <a:r>
              <a:rPr lang="en-US">
                <a:solidFill>
                  <a:srgbClr val="000000"/>
                </a:solidFill>
                <a:latin typeface="Times New Roman" pitchFamily="18" charset="0"/>
              </a:rPr>
              <a:t>,  of equivalence classes, </a:t>
            </a:r>
            <a:r>
              <a:rPr lang="en-US" i="1">
                <a:solidFill>
                  <a:srgbClr val="000000"/>
                </a:solidFill>
                <a:latin typeface="Times New Roman" pitchFamily="18" charset="0"/>
              </a:rPr>
              <a:t>x</a:t>
            </a:r>
            <a:r>
              <a:rPr lang="en-US" baseline="-25000">
                <a:solidFill>
                  <a:srgbClr val="000000"/>
                </a:solidFill>
                <a:latin typeface="Times New Roman" pitchFamily="18" charset="0"/>
              </a:rPr>
              <a:t>1</a:t>
            </a:r>
            <a:r>
              <a:rPr lang="en-US">
                <a:solidFill>
                  <a:srgbClr val="000000"/>
                </a:solidFill>
                <a:latin typeface="Times New Roman" pitchFamily="18" charset="0"/>
              </a:rPr>
              <a:t>, </a:t>
            </a:r>
            <a:r>
              <a:rPr lang="en-US" i="1">
                <a:solidFill>
                  <a:srgbClr val="000000"/>
                </a:solidFill>
                <a:latin typeface="Times New Roman" pitchFamily="18" charset="0"/>
              </a:rPr>
              <a:t>x</a:t>
            </a:r>
            <a:r>
              <a:rPr lang="en-US" baseline="-25000">
                <a:solidFill>
                  <a:srgbClr val="000000"/>
                </a:solidFill>
                <a:latin typeface="Times New Roman" pitchFamily="18" charset="0"/>
              </a:rPr>
              <a:t>2</a:t>
            </a:r>
            <a:r>
              <a:rPr lang="en-US">
                <a:solidFill>
                  <a:srgbClr val="000000"/>
                </a:solidFill>
                <a:latin typeface="Times New Roman" pitchFamily="18" charset="0"/>
              </a:rPr>
              <a:t>,…, each equivalence class consisting of sequences sampled from the same individual.</a:t>
            </a:r>
          </a:p>
        </p:txBody>
      </p:sp>
      <p:grpSp>
        <p:nvGrpSpPr>
          <p:cNvPr id="2052" name="Group 7"/>
          <p:cNvGrpSpPr>
            <a:grpSpLocks/>
          </p:cNvGrpSpPr>
          <p:nvPr/>
        </p:nvGrpSpPr>
        <p:grpSpPr bwMode="auto">
          <a:xfrm>
            <a:off x="539750" y="2420938"/>
            <a:ext cx="8208963" cy="1638300"/>
            <a:chOff x="249" y="1752"/>
            <a:chExt cx="5171" cy="1032"/>
          </a:xfrm>
        </p:grpSpPr>
        <p:pic>
          <p:nvPicPr>
            <p:cNvPr id="2055" name="Picture 4" descr="ThetaShotgun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385" y="1842"/>
              <a:ext cx="4899" cy="9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056" name="Rectangle 6"/>
            <p:cNvSpPr>
              <a:spLocks noChangeArrowheads="1"/>
            </p:cNvSpPr>
            <p:nvPr/>
          </p:nvSpPr>
          <p:spPr bwMode="auto">
            <a:xfrm>
              <a:off x="249" y="1752"/>
              <a:ext cx="5171" cy="317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n-US"/>
            </a:p>
          </p:txBody>
        </p:sp>
      </p:grpSp>
      <p:pic>
        <p:nvPicPr>
          <p:cNvPr id="2053" name="Picture 8" descr="equation1new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42988" y="4416425"/>
            <a:ext cx="6985000" cy="815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4" name="Rectangle 9"/>
          <p:cNvSpPr>
            <a:spLocks noChangeArrowheads="1"/>
          </p:cNvSpPr>
          <p:nvPr/>
        </p:nvSpPr>
        <p:spPr bwMode="auto">
          <a:xfrm>
            <a:off x="323850" y="333375"/>
            <a:ext cx="82296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3600">
                <a:solidFill>
                  <a:schemeClr val="tx2"/>
                </a:solidFill>
                <a:latin typeface="Arial" charset="0"/>
              </a:rPr>
              <a:t>Shotgun sequencing data</a:t>
            </a:r>
            <a:r>
              <a:rPr lang="en-US" sz="3200">
                <a:solidFill>
                  <a:schemeClr val="tx2"/>
                </a:solidFill>
                <a:latin typeface="Arial" charset="0"/>
              </a:rPr>
              <a:t/>
            </a:r>
            <a:br>
              <a:rPr lang="en-US" sz="3200">
                <a:solidFill>
                  <a:schemeClr val="tx2"/>
                </a:solidFill>
                <a:latin typeface="Arial" charset="0"/>
              </a:rPr>
            </a:br>
            <a:endParaRPr lang="en-US" sz="2400">
              <a:solidFill>
                <a:schemeClr val="tx2"/>
              </a:solidFill>
              <a:latin typeface="Arial" charset="0"/>
            </a:endParaRPr>
          </a:p>
        </p:txBody>
      </p:sp>
      <p:graphicFrame>
        <p:nvGraphicFramePr>
          <p:cNvPr id="2050" name="Object 8"/>
          <p:cNvGraphicFramePr>
            <a:graphicFrameLocks noChangeAspect="1"/>
          </p:cNvGraphicFramePr>
          <p:nvPr/>
        </p:nvGraphicFramePr>
        <p:xfrm>
          <a:off x="2398713" y="5467350"/>
          <a:ext cx="4071937" cy="841375"/>
        </p:xfrm>
        <a:graphic>
          <a:graphicData uri="http://schemas.openxmlformats.org/presentationml/2006/ole">
            <p:oleObj spid="_x0000_s2050" name="Equation" r:id="rId5" imgW="3429000" imgH="71100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a-DK" sz="3200" smtClean="0">
                <a:ea typeface="ＭＳ Ｐゴシック"/>
              </a:rPr>
              <a:t>Estimators can easily be derived</a:t>
            </a:r>
          </a:p>
        </p:txBody>
      </p:sp>
      <p:pic>
        <p:nvPicPr>
          <p:cNvPr id="56322" name="Picture 6" descr="equation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09775" y="1765300"/>
            <a:ext cx="4679950" cy="957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6323" name="Text Box 7"/>
          <p:cNvSpPr txBox="1">
            <a:spLocks noChangeArrowheads="1"/>
          </p:cNvSpPr>
          <p:nvPr/>
        </p:nvSpPr>
        <p:spPr bwMode="auto">
          <a:xfrm>
            <a:off x="1155700" y="3162300"/>
            <a:ext cx="7048500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2400" i="1">
                <a:latin typeface="Symbol" pitchFamily="18" charset="2"/>
              </a:rPr>
              <a:t>q</a:t>
            </a:r>
            <a:r>
              <a:rPr lang="en-US" sz="2400">
                <a:latin typeface="Arial" charset="0"/>
              </a:rPr>
              <a:t>:</a:t>
            </a:r>
            <a:r>
              <a:rPr lang="en-US">
                <a:latin typeface="Arial" charset="0"/>
              </a:rPr>
              <a:t> </a:t>
            </a:r>
            <a:r>
              <a:rPr lang="en-US" sz="2400">
                <a:latin typeface="Times New Roman" pitchFamily="18" charset="0"/>
              </a:rPr>
              <a:t>population genetic parameter measuring variability</a:t>
            </a:r>
          </a:p>
          <a:p>
            <a:pPr eaLnBrk="0" hangingPunct="0">
              <a:spcBef>
                <a:spcPct val="50000"/>
              </a:spcBef>
            </a:pPr>
            <a:r>
              <a:rPr lang="en-US" sz="2400" i="1">
                <a:latin typeface="Times New Roman" pitchFamily="18" charset="0"/>
              </a:rPr>
              <a:t>S</a:t>
            </a:r>
            <a:r>
              <a:rPr lang="en-US" sz="2400">
                <a:latin typeface="Times New Roman" pitchFamily="18" charset="0"/>
              </a:rPr>
              <a:t>: the number of variable positions in the sample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a-DK" smtClean="0">
                <a:ea typeface="ＭＳ Ｐゴシック"/>
              </a:rPr>
              <a:t>Data</a:t>
            </a:r>
          </a:p>
        </p:txBody>
      </p:sp>
      <p:sp>
        <p:nvSpPr>
          <p:cNvPr id="573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557338"/>
            <a:ext cx="8229600" cy="4525962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sz="2400" smtClean="0">
                <a:latin typeface="Times New Roman" pitchFamily="18" charset="0"/>
                <a:ea typeface="ＭＳ Ｐゴシック"/>
                <a:sym typeface="Symbol" pitchFamily="18" charset="2"/>
              </a:rPr>
              <a:t>Most reads (~70%) originate from one Caucasian individual, but there are also reads from 3 other Caucasians, 1 Hispanic, 1 Asian and 1 African American.</a:t>
            </a:r>
            <a:endParaRPr lang="en-US" sz="2400" smtClean="0">
              <a:latin typeface="Times New Roman" pitchFamily="18" charset="0"/>
              <a:ea typeface="ＭＳ Ｐゴシック"/>
            </a:endParaRPr>
          </a:p>
          <a:p>
            <a:pPr eaLnBrk="1" hangingPunct="1">
              <a:lnSpc>
                <a:spcPct val="80000"/>
              </a:lnSpc>
            </a:pPr>
            <a:endParaRPr lang="en-US" sz="2400" smtClean="0">
              <a:latin typeface="Times New Roman" pitchFamily="18" charset="0"/>
              <a:ea typeface="ＭＳ Ｐゴシック"/>
            </a:endParaRPr>
          </a:p>
          <a:p>
            <a:pPr eaLnBrk="1" hangingPunct="1">
              <a:lnSpc>
                <a:spcPct val="80000"/>
              </a:lnSpc>
            </a:pPr>
            <a:r>
              <a:rPr lang="en-US" sz="2400" smtClean="0">
                <a:latin typeface="Times New Roman" pitchFamily="18" charset="0"/>
                <a:ea typeface="ＭＳ Ｐゴシック"/>
              </a:rPr>
              <a:t>Estimates of </a:t>
            </a:r>
            <a:r>
              <a:rPr lang="en-US" sz="2400" i="1" smtClean="0">
                <a:latin typeface="Times New Roman" pitchFamily="18" charset="0"/>
                <a:ea typeface="ＭＳ Ｐゴシック"/>
                <a:sym typeface="Symbol" pitchFamily="18" charset="2"/>
              </a:rPr>
              <a:t> </a:t>
            </a:r>
            <a:r>
              <a:rPr lang="en-US" sz="2400" smtClean="0">
                <a:latin typeface="Times New Roman" pitchFamily="18" charset="0"/>
                <a:ea typeface="ＭＳ Ｐゴシック"/>
                <a:sym typeface="Symbol" pitchFamily="18" charset="2"/>
              </a:rPr>
              <a:t>for 100kb windows sliding by 20kb across the human genome.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sz="2400" smtClean="0">
              <a:latin typeface="Times New Roman" pitchFamily="18" charset="0"/>
              <a:ea typeface="ＭＳ Ｐゴシック"/>
              <a:sym typeface="Symbol" pitchFamily="18" charset="2"/>
            </a:endParaRPr>
          </a:p>
          <a:p>
            <a:pPr eaLnBrk="1" hangingPunct="1">
              <a:lnSpc>
                <a:spcPct val="80000"/>
              </a:lnSpc>
            </a:pPr>
            <a:r>
              <a:rPr lang="en-US" sz="2400" smtClean="0">
                <a:latin typeface="Times New Roman" pitchFamily="18" charset="0"/>
                <a:ea typeface="ＭＳ Ｐゴシック"/>
                <a:sym typeface="Symbol" pitchFamily="18" charset="2"/>
              </a:rPr>
              <a:t>Estimates of the local recombination rate were obtained from Myers et al. (2004).</a:t>
            </a:r>
          </a:p>
          <a:p>
            <a:pPr eaLnBrk="1" hangingPunct="1">
              <a:lnSpc>
                <a:spcPct val="80000"/>
              </a:lnSpc>
            </a:pPr>
            <a:endParaRPr lang="en-US" sz="2400" smtClean="0">
              <a:latin typeface="Times New Roman" pitchFamily="18" charset="0"/>
              <a:ea typeface="ＭＳ Ｐゴシック"/>
              <a:sym typeface="Symbol" pitchFamily="18" charset="2"/>
            </a:endParaRPr>
          </a:p>
          <a:p>
            <a:pPr eaLnBrk="1" hangingPunct="1">
              <a:lnSpc>
                <a:spcPct val="80000"/>
              </a:lnSpc>
            </a:pPr>
            <a:r>
              <a:rPr lang="en-US" sz="2400" smtClean="0">
                <a:latin typeface="Times New Roman" pitchFamily="18" charset="0"/>
                <a:ea typeface="ＭＳ Ｐゴシック"/>
                <a:sym typeface="Symbol" pitchFamily="18" charset="2"/>
              </a:rPr>
              <a:t>Chimpanzee-human divergence was calculated from the whole genome alignments of ptr2 to hg17.</a:t>
            </a:r>
          </a:p>
          <a:p>
            <a:pPr eaLnBrk="1" hangingPunct="1">
              <a:lnSpc>
                <a:spcPct val="80000"/>
              </a:lnSpc>
            </a:pPr>
            <a:endParaRPr lang="da-DK" sz="2400" smtClean="0">
              <a:latin typeface="Times New Roman" pitchFamily="18" charset="0"/>
              <a:ea typeface="ＭＳ Ｐゴシック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69" name="Picture 8" descr="neutralvsBS"/>
          <p:cNvPicPr>
            <a:picLocks noChangeAspect="1" noChangeArrowheads="1"/>
          </p:cNvPicPr>
          <p:nvPr/>
        </p:nvPicPr>
        <p:blipFill>
          <a:blip r:embed="rId2"/>
          <a:srcRect r="52190"/>
          <a:stretch>
            <a:fillRect/>
          </a:stretch>
        </p:blipFill>
        <p:spPr bwMode="auto">
          <a:xfrm>
            <a:off x="1116013" y="0"/>
            <a:ext cx="6048375" cy="670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8370" name="Text Box 10"/>
          <p:cNvSpPr txBox="1">
            <a:spLocks noChangeArrowheads="1"/>
          </p:cNvSpPr>
          <p:nvPr/>
        </p:nvSpPr>
        <p:spPr bwMode="auto">
          <a:xfrm>
            <a:off x="684213" y="765175"/>
            <a:ext cx="23050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da-DK">
                <a:latin typeface="Arial" charset="0"/>
              </a:rPr>
              <a:t>Neutral simulations</a:t>
            </a:r>
          </a:p>
        </p:txBody>
      </p:sp>
      <p:sp>
        <p:nvSpPr>
          <p:cNvPr id="58371" name="Line 11"/>
          <p:cNvSpPr>
            <a:spLocks noChangeShapeType="1"/>
          </p:cNvSpPr>
          <p:nvPr/>
        </p:nvSpPr>
        <p:spPr bwMode="auto">
          <a:xfrm>
            <a:off x="1763713" y="1268413"/>
            <a:ext cx="1152525" cy="865187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arrow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58372" name="Text Box 12"/>
          <p:cNvSpPr txBox="1">
            <a:spLocks noChangeArrowheads="1"/>
          </p:cNvSpPr>
          <p:nvPr/>
        </p:nvSpPr>
        <p:spPr bwMode="auto">
          <a:xfrm>
            <a:off x="4859338" y="3429000"/>
            <a:ext cx="14414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da-DK">
                <a:solidFill>
                  <a:srgbClr val="FF0000"/>
                </a:solidFill>
                <a:latin typeface="Arial" charset="0"/>
              </a:rPr>
              <a:t>Data</a:t>
            </a:r>
          </a:p>
        </p:txBody>
      </p:sp>
      <p:sp>
        <p:nvSpPr>
          <p:cNvPr id="58373" name="Line 13"/>
          <p:cNvSpPr>
            <a:spLocks noChangeShapeType="1"/>
          </p:cNvSpPr>
          <p:nvPr/>
        </p:nvSpPr>
        <p:spPr bwMode="auto">
          <a:xfrm flipH="1" flipV="1">
            <a:off x="3276600" y="3357563"/>
            <a:ext cx="1582738" cy="215900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 type="arrow" w="med" len="med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>
                <a:effectLst/>
                <a:ea typeface="ＭＳ Ｐゴシック"/>
              </a:rPr>
              <a:t>Outline</a:t>
            </a:r>
          </a:p>
        </p:txBody>
      </p:sp>
      <p:sp>
        <p:nvSpPr>
          <p:cNvPr id="29698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Clr>
                <a:schemeClr val="tx1"/>
              </a:buClr>
              <a:buSzPct val="90000"/>
              <a:buFontTx/>
              <a:buChar char="•"/>
            </a:pPr>
            <a:r>
              <a:rPr lang="en-US" smtClean="0">
                <a:effectLst/>
                <a:ea typeface="ＭＳ Ｐゴシック"/>
              </a:rPr>
              <a:t>Genome wide analyses using comparative data and Sanger sequenced population genetic data.</a:t>
            </a:r>
          </a:p>
          <a:p>
            <a:pPr>
              <a:buClr>
                <a:schemeClr val="tx1"/>
              </a:buClr>
              <a:buSzPct val="90000"/>
              <a:buFontTx/>
              <a:buChar char="•"/>
            </a:pPr>
            <a:r>
              <a:rPr lang="en-US" smtClean="0">
                <a:effectLst/>
                <a:ea typeface="ＭＳ Ｐゴシック"/>
              </a:rPr>
              <a:t>Analysis of selection in the human genome using genome-wide shotgun sequencing data.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3" name="Picture 4" descr="histbsvsSweepFit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35150" y="836613"/>
            <a:ext cx="5473700" cy="5473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9394" name="Text Box 6"/>
          <p:cNvSpPr txBox="1">
            <a:spLocks noChangeArrowheads="1"/>
          </p:cNvSpPr>
          <p:nvPr/>
        </p:nvSpPr>
        <p:spPr bwMode="auto">
          <a:xfrm>
            <a:off x="2987675" y="4149725"/>
            <a:ext cx="143986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da-DK">
                <a:solidFill>
                  <a:srgbClr val="008080"/>
                </a:solidFill>
                <a:latin typeface="Arial" charset="0"/>
              </a:rPr>
              <a:t>Real data</a:t>
            </a:r>
          </a:p>
        </p:txBody>
      </p:sp>
      <p:sp>
        <p:nvSpPr>
          <p:cNvPr id="59395" name="Text Box 7"/>
          <p:cNvSpPr txBox="1">
            <a:spLocks noChangeArrowheads="1"/>
          </p:cNvSpPr>
          <p:nvPr/>
        </p:nvSpPr>
        <p:spPr bwMode="auto">
          <a:xfrm>
            <a:off x="755650" y="765175"/>
            <a:ext cx="6913563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da-DK" sz="2800">
                <a:latin typeface="Arial" charset="0"/>
              </a:rPr>
              <a:t>Goodness-of-fit to background selection model vs. selective sweep model.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17" name="Picture 2" descr="centelHistTheta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1300" y="1557338"/>
            <a:ext cx="8575675" cy="4548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0418" name="Text Box 3"/>
          <p:cNvSpPr txBox="1">
            <a:spLocks noChangeArrowheads="1"/>
          </p:cNvSpPr>
          <p:nvPr/>
        </p:nvSpPr>
        <p:spPr bwMode="auto">
          <a:xfrm>
            <a:off x="709613" y="1489075"/>
            <a:ext cx="1460500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en-US" sz="1600">
                <a:latin typeface="Arial" charset="0"/>
              </a:rPr>
              <a:t>recombination</a:t>
            </a:r>
            <a:br>
              <a:rPr lang="en-US" sz="1600">
                <a:latin typeface="Arial" charset="0"/>
              </a:rPr>
            </a:br>
            <a:r>
              <a:rPr lang="en-US" sz="1600">
                <a:latin typeface="Arial" charset="0"/>
              </a:rPr>
              <a:t> rate</a:t>
            </a:r>
          </a:p>
        </p:txBody>
      </p:sp>
      <p:sp>
        <p:nvSpPr>
          <p:cNvPr id="60419" name="Text Box 4"/>
          <p:cNvSpPr txBox="1">
            <a:spLocks noChangeArrowheads="1"/>
          </p:cNvSpPr>
          <p:nvPr/>
        </p:nvSpPr>
        <p:spPr bwMode="auto">
          <a:xfrm>
            <a:off x="3444875" y="1489075"/>
            <a:ext cx="290513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600" i="1">
                <a:latin typeface="Symbol" pitchFamily="18" charset="2"/>
              </a:rPr>
              <a:t>q</a:t>
            </a:r>
          </a:p>
        </p:txBody>
      </p:sp>
      <p:sp>
        <p:nvSpPr>
          <p:cNvPr id="60420" name="Text Box 5"/>
          <p:cNvSpPr txBox="1">
            <a:spLocks noChangeArrowheads="1"/>
          </p:cNvSpPr>
          <p:nvPr/>
        </p:nvSpPr>
        <p:spPr bwMode="auto">
          <a:xfrm>
            <a:off x="4884738" y="1489075"/>
            <a:ext cx="1852612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en-US" sz="1600">
                <a:latin typeface="Arial" charset="0"/>
              </a:rPr>
              <a:t>Scaled divergence</a:t>
            </a:r>
          </a:p>
        </p:txBody>
      </p:sp>
      <p:sp>
        <p:nvSpPr>
          <p:cNvPr id="60421" name="Text Box 6"/>
          <p:cNvSpPr txBox="1">
            <a:spLocks noChangeArrowheads="1"/>
          </p:cNvSpPr>
          <p:nvPr/>
        </p:nvSpPr>
        <p:spPr bwMode="auto">
          <a:xfrm>
            <a:off x="6973888" y="1489075"/>
            <a:ext cx="2016125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en-US" sz="1600">
                <a:latin typeface="Arial" charset="0"/>
              </a:rPr>
              <a:t>Predicted </a:t>
            </a:r>
            <a:r>
              <a:rPr lang="en-US" sz="1600" i="1">
                <a:latin typeface="Symbol" pitchFamily="18" charset="2"/>
              </a:rPr>
              <a:t>q </a:t>
            </a:r>
            <a:r>
              <a:rPr lang="en-US" sz="1600">
                <a:latin typeface="Arial" charset="0"/>
              </a:rPr>
              <a:t>given </a:t>
            </a:r>
            <a:r>
              <a:rPr lang="en-US" sz="1600" i="1">
                <a:latin typeface="Arial" charset="0"/>
              </a:rPr>
              <a:t>d</a:t>
            </a:r>
            <a:r>
              <a:rPr lang="en-US" sz="1600">
                <a:latin typeface="Arial" charset="0"/>
              </a:rPr>
              <a:t> &amp; recombination</a:t>
            </a:r>
          </a:p>
        </p:txBody>
      </p:sp>
      <p:sp>
        <p:nvSpPr>
          <p:cNvPr id="60422" name="Text Box 7"/>
          <p:cNvSpPr txBox="1">
            <a:spLocks noChangeArrowheads="1"/>
          </p:cNvSpPr>
          <p:nvPr/>
        </p:nvSpPr>
        <p:spPr bwMode="auto">
          <a:xfrm rot="-5400000">
            <a:off x="4275931" y="3537745"/>
            <a:ext cx="720725" cy="36671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da-DK" i="1">
                <a:latin typeface="Arial" charset="0"/>
              </a:rPr>
              <a:t>  </a:t>
            </a:r>
            <a:r>
              <a:rPr lang="da-DK" i="1">
                <a:latin typeface="Times New Roman" pitchFamily="18" charset="0"/>
              </a:rPr>
              <a:t>d</a:t>
            </a:r>
          </a:p>
        </p:txBody>
      </p:sp>
      <p:sp>
        <p:nvSpPr>
          <p:cNvPr id="60423" name="Text Box 8"/>
          <p:cNvSpPr txBox="1">
            <a:spLocks noChangeArrowheads="1"/>
          </p:cNvSpPr>
          <p:nvPr/>
        </p:nvSpPr>
        <p:spPr bwMode="auto">
          <a:xfrm rot="-5400000">
            <a:off x="6367463" y="3465512"/>
            <a:ext cx="865188" cy="36671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da-DK" i="1">
                <a:latin typeface="Arial" charset="0"/>
              </a:rPr>
              <a:t>  </a:t>
            </a:r>
            <a:r>
              <a:rPr lang="da-DK" i="1">
                <a:latin typeface="Symbol" pitchFamily="18" charset="2"/>
              </a:rPr>
              <a:t>q</a:t>
            </a:r>
            <a:r>
              <a:rPr lang="da-DK" i="1" baseline="-25000">
                <a:latin typeface="Arial" charset="0"/>
              </a:rPr>
              <a:t>pred</a:t>
            </a:r>
          </a:p>
        </p:txBody>
      </p:sp>
      <p:sp>
        <p:nvSpPr>
          <p:cNvPr id="60424" name="Text Box 9"/>
          <p:cNvSpPr txBox="1">
            <a:spLocks noChangeArrowheads="1"/>
          </p:cNvSpPr>
          <p:nvPr/>
        </p:nvSpPr>
        <p:spPr bwMode="auto">
          <a:xfrm rot="-5400000">
            <a:off x="2115344" y="3466306"/>
            <a:ext cx="720725" cy="36671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da-DK" i="1">
                <a:latin typeface="Symbol" pitchFamily="18" charset="2"/>
              </a:rPr>
              <a:t>  q</a:t>
            </a:r>
          </a:p>
        </p:txBody>
      </p:sp>
      <p:sp>
        <p:nvSpPr>
          <p:cNvPr id="60425" name="Text Box 10"/>
          <p:cNvSpPr txBox="1">
            <a:spLocks noChangeArrowheads="1"/>
          </p:cNvSpPr>
          <p:nvPr/>
        </p:nvSpPr>
        <p:spPr bwMode="auto">
          <a:xfrm>
            <a:off x="900113" y="476250"/>
            <a:ext cx="734377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da-DK" sz="2800">
                <a:latin typeface="Arial" charset="0"/>
              </a:rPr>
              <a:t>Telomers and centromers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41" name="Picture 4" descr="centromeric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23900" y="241300"/>
            <a:ext cx="7881938" cy="6411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42" name="Text Box 5"/>
          <p:cNvSpPr txBox="1">
            <a:spLocks noChangeArrowheads="1"/>
          </p:cNvSpPr>
          <p:nvPr/>
        </p:nvSpPr>
        <p:spPr bwMode="auto">
          <a:xfrm>
            <a:off x="6273800" y="6286500"/>
            <a:ext cx="26035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/>
              <a:t>Williamson </a:t>
            </a:r>
            <a:r>
              <a:rPr lang="en-US" i="1"/>
              <a:t>et al.</a:t>
            </a:r>
            <a:r>
              <a:rPr lang="en-US"/>
              <a:t> (2007)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465" name="Picture 2" descr="outlierPlot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27088" y="765175"/>
            <a:ext cx="7434262" cy="5424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2466" name="Text Box 3"/>
          <p:cNvSpPr txBox="1">
            <a:spLocks noChangeArrowheads="1"/>
          </p:cNvSpPr>
          <p:nvPr/>
        </p:nvSpPr>
        <p:spPr bwMode="auto">
          <a:xfrm>
            <a:off x="3708400" y="549275"/>
            <a:ext cx="201612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da-DK" sz="2800">
                <a:latin typeface="Arial" charset="0"/>
              </a:rPr>
              <a:t>Outliers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489" name="Picture 2" descr="HLAregion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" y="1141413"/>
            <a:ext cx="7543800" cy="4929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3490" name="Text Box 3"/>
          <p:cNvSpPr txBox="1">
            <a:spLocks noChangeArrowheads="1"/>
          </p:cNvSpPr>
          <p:nvPr/>
        </p:nvSpPr>
        <p:spPr bwMode="auto">
          <a:xfrm>
            <a:off x="212725" y="200025"/>
            <a:ext cx="42497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2400">
                <a:latin typeface="Arial" charset="0"/>
              </a:rPr>
              <a:t>HLA-region on chromosome 6</a:t>
            </a:r>
          </a:p>
        </p:txBody>
      </p:sp>
      <p:sp>
        <p:nvSpPr>
          <p:cNvPr id="63491" name="Text Box 4"/>
          <p:cNvSpPr txBox="1">
            <a:spLocks noChangeArrowheads="1"/>
          </p:cNvSpPr>
          <p:nvPr/>
        </p:nvSpPr>
        <p:spPr bwMode="auto">
          <a:xfrm>
            <a:off x="822325" y="674688"/>
            <a:ext cx="1841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endParaRPr lang="en-US" sz="1600">
              <a:latin typeface="Arial" charset="0"/>
            </a:endParaRPr>
          </a:p>
        </p:txBody>
      </p:sp>
      <p:sp>
        <p:nvSpPr>
          <p:cNvPr id="63492" name="Text Box 5"/>
          <p:cNvSpPr txBox="1">
            <a:spLocks noChangeArrowheads="1"/>
          </p:cNvSpPr>
          <p:nvPr/>
        </p:nvSpPr>
        <p:spPr bwMode="auto">
          <a:xfrm rot="16200000" flipH="1">
            <a:off x="138112" y="3290888"/>
            <a:ext cx="1217613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 sz="1200">
                <a:latin typeface="Arial" charset="0"/>
              </a:rPr>
              <a:t>Known Genes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13" name="Picture 2" descr="sweepEPHA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90600" y="1252538"/>
            <a:ext cx="6934200" cy="4932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4514" name="Text Box 3"/>
          <p:cNvSpPr txBox="1">
            <a:spLocks noChangeArrowheads="1"/>
          </p:cNvSpPr>
          <p:nvPr/>
        </p:nvSpPr>
        <p:spPr bwMode="auto">
          <a:xfrm>
            <a:off x="685800" y="152400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endParaRPr lang="en-US" sz="2400">
              <a:latin typeface="Arial" charset="0"/>
            </a:endParaRPr>
          </a:p>
        </p:txBody>
      </p:sp>
      <p:sp>
        <p:nvSpPr>
          <p:cNvPr id="64515" name="Text Box 4"/>
          <p:cNvSpPr txBox="1">
            <a:spLocks noChangeArrowheads="1"/>
          </p:cNvSpPr>
          <p:nvPr/>
        </p:nvSpPr>
        <p:spPr bwMode="auto">
          <a:xfrm>
            <a:off x="609600" y="273050"/>
            <a:ext cx="6256338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2000">
                <a:latin typeface="Arial" charset="0"/>
              </a:rPr>
              <a:t>Lowest significant </a:t>
            </a:r>
            <a:r>
              <a:rPr lang="en-US" sz="2000" i="1">
                <a:latin typeface="Symbol" pitchFamily="18" charset="2"/>
              </a:rPr>
              <a:t>q</a:t>
            </a:r>
            <a:r>
              <a:rPr lang="en-US" sz="2000">
                <a:latin typeface="Arial" charset="0"/>
              </a:rPr>
              <a:t> around EPHA6 on chromosome 3</a:t>
            </a:r>
          </a:p>
          <a:p>
            <a:pPr eaLnBrk="0" hangingPunct="0"/>
            <a:r>
              <a:rPr lang="en-US" sz="1400">
                <a:latin typeface="Arial" charset="0"/>
              </a:rPr>
              <a:t>This ephrin receptor is expressed in brain &amp; testis.</a:t>
            </a:r>
            <a:endParaRPr lang="en-US" sz="2000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537" name="Picture 2" descr="ODF2region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" y="1371600"/>
            <a:ext cx="6934200" cy="4930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5538" name="Text Box 3"/>
          <p:cNvSpPr txBox="1">
            <a:spLocks noChangeArrowheads="1"/>
          </p:cNvSpPr>
          <p:nvPr/>
        </p:nvSpPr>
        <p:spPr bwMode="auto">
          <a:xfrm>
            <a:off x="685800" y="457200"/>
            <a:ext cx="8458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2400">
                <a:latin typeface="Arial" charset="0"/>
              </a:rPr>
              <a:t>ODF2 on chromosome 9 (outer dense fibre of sperm tail)</a:t>
            </a:r>
            <a:r>
              <a:rPr lang="en-US" sz="1600">
                <a:latin typeface="Arial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561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" y="581025"/>
            <a:ext cx="7920038" cy="608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656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2800" b="1" smtClean="0">
                <a:ea typeface="ＭＳ Ｐゴシック"/>
              </a:rPr>
              <a:t>Allele frequencies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Title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US" sz="2800" b="1" smtClean="0">
                <a:ea typeface="ＭＳ Ｐゴシック"/>
              </a:rPr>
              <a:t>Allele frequencies</a:t>
            </a:r>
          </a:p>
        </p:txBody>
      </p:sp>
      <p:sp>
        <p:nvSpPr>
          <p:cNvPr id="67587" name="Text Box 4"/>
          <p:cNvSpPr txBox="1">
            <a:spLocks noChangeArrowheads="1"/>
          </p:cNvSpPr>
          <p:nvPr/>
        </p:nvSpPr>
        <p:spPr bwMode="auto">
          <a:xfrm>
            <a:off x="901700" y="1397000"/>
            <a:ext cx="7721600" cy="3925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  <a:buFontTx/>
              <a:buChar char="•"/>
            </a:pPr>
            <a:r>
              <a:rPr lang="en-US" sz="2400">
                <a:latin typeface="Arial" charset="0"/>
              </a:rPr>
              <a:t>Calculate the genotype probability for each individual for each SNP, accounting for errors and sequencing depth.</a:t>
            </a:r>
          </a:p>
          <a:p>
            <a:pPr eaLnBrk="0" hangingPunct="0">
              <a:spcBef>
                <a:spcPct val="50000"/>
              </a:spcBef>
              <a:buFontTx/>
              <a:buChar char="•"/>
            </a:pPr>
            <a:r>
              <a:rPr lang="en-US" sz="2400">
                <a:latin typeface="Arial" charset="0"/>
              </a:rPr>
              <a:t>Based on the genotype calls for each individual site, calculate the probabilities of each possible site frequency pattern at each site, </a:t>
            </a:r>
            <a:r>
              <a:rPr lang="en-US" sz="2400" i="1">
                <a:latin typeface="Arial" charset="0"/>
              </a:rPr>
              <a:t>p</a:t>
            </a:r>
            <a:r>
              <a:rPr lang="en-US" sz="2400">
                <a:latin typeface="Arial" charset="0"/>
              </a:rPr>
              <a:t>(</a:t>
            </a:r>
            <a:r>
              <a:rPr lang="en-US" sz="2400" i="1">
                <a:latin typeface="Arial" charset="0"/>
              </a:rPr>
              <a:t>x</a:t>
            </a:r>
            <a:r>
              <a:rPr lang="en-US" sz="2400" baseline="-25000">
                <a:latin typeface="Arial" charset="0"/>
              </a:rPr>
              <a:t>0</a:t>
            </a:r>
            <a:r>
              <a:rPr lang="en-US" sz="2400">
                <a:latin typeface="Arial" charset="0"/>
              </a:rPr>
              <a:t>), </a:t>
            </a:r>
            <a:r>
              <a:rPr lang="en-US" sz="2400" i="1">
                <a:latin typeface="Arial" charset="0"/>
              </a:rPr>
              <a:t>p</a:t>
            </a:r>
            <a:r>
              <a:rPr lang="en-US" sz="2400">
                <a:latin typeface="Arial" charset="0"/>
              </a:rPr>
              <a:t>(</a:t>
            </a:r>
            <a:r>
              <a:rPr lang="en-US" sz="2400" i="1">
                <a:latin typeface="Arial" charset="0"/>
              </a:rPr>
              <a:t>x</a:t>
            </a:r>
            <a:r>
              <a:rPr lang="en-US" sz="2400" baseline="-25000">
                <a:latin typeface="Arial" charset="0"/>
              </a:rPr>
              <a:t>1</a:t>
            </a:r>
            <a:r>
              <a:rPr lang="en-US" sz="2400">
                <a:latin typeface="Arial" charset="0"/>
              </a:rPr>
              <a:t>),…, </a:t>
            </a:r>
            <a:r>
              <a:rPr lang="en-US" sz="2400" i="1">
                <a:latin typeface="Arial" charset="0"/>
              </a:rPr>
              <a:t>p</a:t>
            </a:r>
            <a:r>
              <a:rPr lang="en-US" sz="2400">
                <a:latin typeface="Arial" charset="0"/>
              </a:rPr>
              <a:t>(</a:t>
            </a:r>
            <a:r>
              <a:rPr lang="en-US" sz="2400" i="1">
                <a:latin typeface="Arial" charset="0"/>
              </a:rPr>
              <a:t>x</a:t>
            </a:r>
            <a:r>
              <a:rPr lang="en-US" sz="2400" baseline="-25000">
                <a:latin typeface="Arial" charset="0"/>
              </a:rPr>
              <a:t>2</a:t>
            </a:r>
            <a:r>
              <a:rPr lang="en-US" sz="2400" i="1" baseline="-25000">
                <a:latin typeface="Arial" charset="0"/>
              </a:rPr>
              <a:t>n</a:t>
            </a:r>
            <a:r>
              <a:rPr lang="en-US" sz="2400">
                <a:latin typeface="Arial" charset="0"/>
              </a:rPr>
              <a:t>).</a:t>
            </a:r>
          </a:p>
          <a:p>
            <a:pPr eaLnBrk="0" hangingPunct="0">
              <a:spcBef>
                <a:spcPct val="50000"/>
              </a:spcBef>
              <a:buFontTx/>
              <a:buChar char="•"/>
            </a:pPr>
            <a:r>
              <a:rPr lang="en-US" sz="2400">
                <a:latin typeface="Arial" charset="0"/>
              </a:rPr>
              <a:t>Estimate the genomic site frequency pattern based on these probabilities.</a:t>
            </a:r>
          </a:p>
          <a:p>
            <a:pPr eaLnBrk="0" hangingPunct="0">
              <a:spcBef>
                <a:spcPct val="50000"/>
              </a:spcBef>
            </a:pPr>
            <a:endParaRPr lang="en-US" sz="2400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b="1" smtClean="0">
                <a:ea typeface="ＭＳ Ｐゴシック"/>
              </a:rPr>
              <a:t>Data</a:t>
            </a:r>
          </a:p>
        </p:txBody>
      </p:sp>
      <p:sp>
        <p:nvSpPr>
          <p:cNvPr id="686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/>
            <a:r>
              <a:rPr lang="en-US" sz="2400" smtClean="0">
                <a:ea typeface="ＭＳ Ｐゴシック"/>
              </a:rPr>
              <a:t>Venter’s genome. Sanger sequencing. </a:t>
            </a:r>
          </a:p>
          <a:p>
            <a:pPr marL="0" indent="0"/>
            <a:r>
              <a:rPr lang="en-US" sz="2400" smtClean="0">
                <a:ea typeface="ＭＳ Ｐゴシック"/>
              </a:rPr>
              <a:t>Watson’s genome. 454 pyro-sequencing.</a:t>
            </a:r>
          </a:p>
          <a:p>
            <a:pPr marL="0" indent="0"/>
            <a:r>
              <a:rPr lang="en-US" sz="2400" smtClean="0">
                <a:ea typeface="ＭＳ Ｐゴシック"/>
              </a:rPr>
              <a:t>Huang Yan’s genome. Solexa sequencing.</a:t>
            </a:r>
          </a:p>
          <a:p>
            <a:pPr marL="0" indent="0"/>
            <a:endParaRPr lang="en-US" sz="2400" smtClean="0">
              <a:ea typeface="ＭＳ Ｐゴシック"/>
            </a:endParaRPr>
          </a:p>
          <a:p>
            <a:pPr marL="0" indent="0">
              <a:buFontTx/>
              <a:buNone/>
            </a:pPr>
            <a:r>
              <a:rPr lang="en-US" sz="2400" smtClean="0">
                <a:ea typeface="ＭＳ Ｐゴシック"/>
              </a:rPr>
              <a:t>From the first two genomes, we don’t have reads – only SNP calls, coverage and information regarding error rates.  We then need to sum over the missing information.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90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373063"/>
            <a:ext cx="9144000" cy="981075"/>
          </a:xfrm>
        </p:spPr>
        <p:txBody>
          <a:bodyPr/>
          <a:lstStyle/>
          <a:p>
            <a:pPr>
              <a:defRPr/>
            </a:pPr>
            <a:r>
              <a:rPr lang="en-US">
                <a:solidFill>
                  <a:schemeClr val="tx1"/>
                </a:solidFill>
                <a:cs typeface="+mj-cs"/>
              </a:rPr>
              <a:t>Selection</a:t>
            </a:r>
          </a:p>
        </p:txBody>
      </p:sp>
      <p:sp>
        <p:nvSpPr>
          <p:cNvPr id="30722" name="Text Box 4"/>
          <p:cNvSpPr txBox="1">
            <a:spLocks noChangeArrowheads="1"/>
          </p:cNvSpPr>
          <p:nvPr/>
        </p:nvSpPr>
        <p:spPr bwMode="auto">
          <a:xfrm>
            <a:off x="0" y="13843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2400" b="1">
                <a:latin typeface="Times New Roman" pitchFamily="18" charset="0"/>
              </a:rPr>
              <a:t>Positive Selection</a:t>
            </a:r>
          </a:p>
        </p:txBody>
      </p:sp>
      <p:sp>
        <p:nvSpPr>
          <p:cNvPr id="30723" name="Oval 5"/>
          <p:cNvSpPr>
            <a:spLocks noChangeArrowheads="1"/>
          </p:cNvSpPr>
          <p:nvPr/>
        </p:nvSpPr>
        <p:spPr bwMode="auto">
          <a:xfrm>
            <a:off x="6540500" y="2076450"/>
            <a:ext cx="1041400" cy="1155700"/>
          </a:xfrm>
          <a:prstGeom prst="ellips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eaLnBrk="0" hangingPunct="0"/>
            <a:endParaRPr lang="en-US"/>
          </a:p>
        </p:txBody>
      </p:sp>
      <p:sp>
        <p:nvSpPr>
          <p:cNvPr id="30724" name="Oval 6"/>
          <p:cNvSpPr>
            <a:spLocks noChangeArrowheads="1"/>
          </p:cNvSpPr>
          <p:nvPr/>
        </p:nvSpPr>
        <p:spPr bwMode="auto">
          <a:xfrm>
            <a:off x="7061200" y="2292350"/>
            <a:ext cx="88900" cy="127000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pPr eaLnBrk="0" hangingPunct="0"/>
            <a:endParaRPr lang="en-US"/>
          </a:p>
        </p:txBody>
      </p:sp>
      <p:sp>
        <p:nvSpPr>
          <p:cNvPr id="30725" name="Oval 7"/>
          <p:cNvSpPr>
            <a:spLocks noChangeArrowheads="1"/>
          </p:cNvSpPr>
          <p:nvPr/>
        </p:nvSpPr>
        <p:spPr bwMode="auto">
          <a:xfrm>
            <a:off x="7213600" y="2444750"/>
            <a:ext cx="88900" cy="127000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pPr eaLnBrk="0" hangingPunct="0"/>
            <a:endParaRPr lang="en-US"/>
          </a:p>
        </p:txBody>
      </p:sp>
      <p:sp>
        <p:nvSpPr>
          <p:cNvPr id="30726" name="Oval 8"/>
          <p:cNvSpPr>
            <a:spLocks noChangeArrowheads="1"/>
          </p:cNvSpPr>
          <p:nvPr/>
        </p:nvSpPr>
        <p:spPr bwMode="auto">
          <a:xfrm>
            <a:off x="7061200" y="2609850"/>
            <a:ext cx="88900" cy="127000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pPr eaLnBrk="0" hangingPunct="0"/>
            <a:endParaRPr lang="en-US"/>
          </a:p>
        </p:txBody>
      </p:sp>
      <p:sp>
        <p:nvSpPr>
          <p:cNvPr id="30727" name="Oval 9"/>
          <p:cNvSpPr>
            <a:spLocks noChangeArrowheads="1"/>
          </p:cNvSpPr>
          <p:nvPr/>
        </p:nvSpPr>
        <p:spPr bwMode="auto">
          <a:xfrm>
            <a:off x="6870700" y="2838450"/>
            <a:ext cx="88900" cy="127000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pPr eaLnBrk="0" hangingPunct="0"/>
            <a:endParaRPr lang="en-US"/>
          </a:p>
        </p:txBody>
      </p:sp>
      <p:sp>
        <p:nvSpPr>
          <p:cNvPr id="30728" name="Oval 10"/>
          <p:cNvSpPr>
            <a:spLocks noChangeArrowheads="1"/>
          </p:cNvSpPr>
          <p:nvPr/>
        </p:nvSpPr>
        <p:spPr bwMode="auto">
          <a:xfrm>
            <a:off x="7188200" y="2863850"/>
            <a:ext cx="88900" cy="127000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pPr eaLnBrk="0" hangingPunct="0"/>
            <a:endParaRPr lang="en-US"/>
          </a:p>
        </p:txBody>
      </p:sp>
      <p:sp>
        <p:nvSpPr>
          <p:cNvPr id="30729" name="Oval 11"/>
          <p:cNvSpPr>
            <a:spLocks noChangeArrowheads="1"/>
          </p:cNvSpPr>
          <p:nvPr/>
        </p:nvSpPr>
        <p:spPr bwMode="auto">
          <a:xfrm>
            <a:off x="6794500" y="2343150"/>
            <a:ext cx="88900" cy="127000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pPr eaLnBrk="0" hangingPunct="0"/>
            <a:endParaRPr lang="en-US"/>
          </a:p>
        </p:txBody>
      </p:sp>
      <p:sp>
        <p:nvSpPr>
          <p:cNvPr id="30730" name="Oval 12"/>
          <p:cNvSpPr>
            <a:spLocks noChangeArrowheads="1"/>
          </p:cNvSpPr>
          <p:nvPr/>
        </p:nvSpPr>
        <p:spPr bwMode="auto">
          <a:xfrm>
            <a:off x="6769100" y="2559050"/>
            <a:ext cx="88900" cy="127000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pPr eaLnBrk="0" hangingPunct="0"/>
            <a:endParaRPr lang="en-US"/>
          </a:p>
        </p:txBody>
      </p:sp>
      <p:grpSp>
        <p:nvGrpSpPr>
          <p:cNvPr id="30731" name="Group 13"/>
          <p:cNvGrpSpPr>
            <a:grpSpLocks/>
          </p:cNvGrpSpPr>
          <p:nvPr/>
        </p:nvGrpSpPr>
        <p:grpSpPr bwMode="auto">
          <a:xfrm>
            <a:off x="1587500" y="2076450"/>
            <a:ext cx="4670425" cy="1155700"/>
            <a:chOff x="712" y="1308"/>
            <a:chExt cx="2942" cy="728"/>
          </a:xfrm>
        </p:grpSpPr>
        <p:sp>
          <p:nvSpPr>
            <p:cNvPr id="30732" name="Oval 14"/>
            <p:cNvSpPr>
              <a:spLocks noChangeArrowheads="1"/>
            </p:cNvSpPr>
            <p:nvPr/>
          </p:nvSpPr>
          <p:spPr bwMode="auto">
            <a:xfrm>
              <a:off x="712" y="1308"/>
              <a:ext cx="656" cy="728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n-US"/>
            </a:p>
          </p:txBody>
        </p:sp>
        <p:sp>
          <p:nvSpPr>
            <p:cNvPr id="30733" name="Oval 15"/>
            <p:cNvSpPr>
              <a:spLocks noChangeArrowheads="1"/>
            </p:cNvSpPr>
            <p:nvPr/>
          </p:nvSpPr>
          <p:spPr bwMode="auto">
            <a:xfrm>
              <a:off x="1136" y="1540"/>
              <a:ext cx="56" cy="80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n-US"/>
            </a:p>
          </p:txBody>
        </p:sp>
        <p:sp>
          <p:nvSpPr>
            <p:cNvPr id="30734" name="Oval 16"/>
            <p:cNvSpPr>
              <a:spLocks noChangeArrowheads="1"/>
            </p:cNvSpPr>
            <p:nvPr/>
          </p:nvSpPr>
          <p:spPr bwMode="auto">
            <a:xfrm>
              <a:off x="1040" y="1644"/>
              <a:ext cx="56" cy="80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n-US"/>
            </a:p>
          </p:txBody>
        </p:sp>
        <p:sp>
          <p:nvSpPr>
            <p:cNvPr id="30735" name="Oval 17"/>
            <p:cNvSpPr>
              <a:spLocks noChangeArrowheads="1"/>
            </p:cNvSpPr>
            <p:nvPr/>
          </p:nvSpPr>
          <p:spPr bwMode="auto">
            <a:xfrm>
              <a:off x="920" y="1788"/>
              <a:ext cx="56" cy="80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n-US"/>
            </a:p>
          </p:txBody>
        </p:sp>
        <p:sp>
          <p:nvSpPr>
            <p:cNvPr id="30736" name="Oval 18"/>
            <p:cNvSpPr>
              <a:spLocks noChangeArrowheads="1"/>
            </p:cNvSpPr>
            <p:nvPr/>
          </p:nvSpPr>
          <p:spPr bwMode="auto">
            <a:xfrm>
              <a:off x="1120" y="1804"/>
              <a:ext cx="56" cy="80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n-US"/>
            </a:p>
          </p:txBody>
        </p:sp>
        <p:sp>
          <p:nvSpPr>
            <p:cNvPr id="30737" name="Oval 19"/>
            <p:cNvSpPr>
              <a:spLocks noChangeArrowheads="1"/>
            </p:cNvSpPr>
            <p:nvPr/>
          </p:nvSpPr>
          <p:spPr bwMode="auto">
            <a:xfrm>
              <a:off x="872" y="1476"/>
              <a:ext cx="56" cy="80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n-US"/>
            </a:p>
          </p:txBody>
        </p:sp>
        <p:sp>
          <p:nvSpPr>
            <p:cNvPr id="30738" name="Oval 20"/>
            <p:cNvSpPr>
              <a:spLocks noChangeArrowheads="1"/>
            </p:cNvSpPr>
            <p:nvPr/>
          </p:nvSpPr>
          <p:spPr bwMode="auto">
            <a:xfrm>
              <a:off x="856" y="1612"/>
              <a:ext cx="56" cy="80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n-US"/>
            </a:p>
          </p:txBody>
        </p:sp>
        <p:sp>
          <p:nvSpPr>
            <p:cNvPr id="30739" name="Line 21"/>
            <p:cNvSpPr>
              <a:spLocks noChangeShapeType="1"/>
            </p:cNvSpPr>
            <p:nvPr/>
          </p:nvSpPr>
          <p:spPr bwMode="auto">
            <a:xfrm>
              <a:off x="1554" y="1672"/>
              <a:ext cx="53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arrow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0740" name="Oval 22"/>
            <p:cNvSpPr>
              <a:spLocks noChangeArrowheads="1"/>
            </p:cNvSpPr>
            <p:nvPr/>
          </p:nvSpPr>
          <p:spPr bwMode="auto">
            <a:xfrm>
              <a:off x="2276" y="1308"/>
              <a:ext cx="656" cy="728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n-US"/>
            </a:p>
          </p:txBody>
        </p:sp>
        <p:sp>
          <p:nvSpPr>
            <p:cNvPr id="30741" name="Oval 23"/>
            <p:cNvSpPr>
              <a:spLocks noChangeArrowheads="1"/>
            </p:cNvSpPr>
            <p:nvPr/>
          </p:nvSpPr>
          <p:spPr bwMode="auto">
            <a:xfrm>
              <a:off x="2604" y="1444"/>
              <a:ext cx="56" cy="80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n-US"/>
            </a:p>
          </p:txBody>
        </p:sp>
        <p:sp>
          <p:nvSpPr>
            <p:cNvPr id="30742" name="Oval 24"/>
            <p:cNvSpPr>
              <a:spLocks noChangeArrowheads="1"/>
            </p:cNvSpPr>
            <p:nvPr/>
          </p:nvSpPr>
          <p:spPr bwMode="auto">
            <a:xfrm>
              <a:off x="2700" y="1540"/>
              <a:ext cx="56" cy="80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n-US"/>
            </a:p>
          </p:txBody>
        </p:sp>
        <p:sp>
          <p:nvSpPr>
            <p:cNvPr id="30743" name="Oval 25"/>
            <p:cNvSpPr>
              <a:spLocks noChangeArrowheads="1"/>
            </p:cNvSpPr>
            <p:nvPr/>
          </p:nvSpPr>
          <p:spPr bwMode="auto">
            <a:xfrm>
              <a:off x="2604" y="1644"/>
              <a:ext cx="56" cy="80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n-US"/>
            </a:p>
          </p:txBody>
        </p:sp>
        <p:sp>
          <p:nvSpPr>
            <p:cNvPr id="30744" name="Oval 26"/>
            <p:cNvSpPr>
              <a:spLocks noChangeArrowheads="1"/>
            </p:cNvSpPr>
            <p:nvPr/>
          </p:nvSpPr>
          <p:spPr bwMode="auto">
            <a:xfrm>
              <a:off x="2484" y="1788"/>
              <a:ext cx="56" cy="80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n-US"/>
            </a:p>
          </p:txBody>
        </p:sp>
        <p:sp>
          <p:nvSpPr>
            <p:cNvPr id="30745" name="Oval 27"/>
            <p:cNvSpPr>
              <a:spLocks noChangeArrowheads="1"/>
            </p:cNvSpPr>
            <p:nvPr/>
          </p:nvSpPr>
          <p:spPr bwMode="auto">
            <a:xfrm>
              <a:off x="2684" y="1804"/>
              <a:ext cx="56" cy="80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n-US"/>
            </a:p>
          </p:txBody>
        </p:sp>
        <p:sp>
          <p:nvSpPr>
            <p:cNvPr id="30746" name="Oval 28"/>
            <p:cNvSpPr>
              <a:spLocks noChangeArrowheads="1"/>
            </p:cNvSpPr>
            <p:nvPr/>
          </p:nvSpPr>
          <p:spPr bwMode="auto">
            <a:xfrm>
              <a:off x="2436" y="1476"/>
              <a:ext cx="56" cy="80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n-US"/>
            </a:p>
          </p:txBody>
        </p:sp>
        <p:sp>
          <p:nvSpPr>
            <p:cNvPr id="30747" name="Oval 29"/>
            <p:cNvSpPr>
              <a:spLocks noChangeArrowheads="1"/>
            </p:cNvSpPr>
            <p:nvPr/>
          </p:nvSpPr>
          <p:spPr bwMode="auto">
            <a:xfrm>
              <a:off x="2420" y="1612"/>
              <a:ext cx="56" cy="80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n-US"/>
            </a:p>
          </p:txBody>
        </p:sp>
        <p:sp>
          <p:nvSpPr>
            <p:cNvPr id="30748" name="Line 30"/>
            <p:cNvSpPr>
              <a:spLocks noChangeShapeType="1"/>
            </p:cNvSpPr>
            <p:nvPr/>
          </p:nvSpPr>
          <p:spPr bwMode="auto">
            <a:xfrm>
              <a:off x="3118" y="1672"/>
              <a:ext cx="53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arrow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0749" name="Oval 31"/>
            <p:cNvSpPr>
              <a:spLocks noChangeArrowheads="1"/>
            </p:cNvSpPr>
            <p:nvPr/>
          </p:nvSpPr>
          <p:spPr bwMode="auto">
            <a:xfrm>
              <a:off x="1036" y="1420"/>
              <a:ext cx="56" cy="80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633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39813" y="1392238"/>
            <a:ext cx="6437312" cy="4838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9634" name="Text Box 5"/>
          <p:cNvSpPr txBox="1">
            <a:spLocks noChangeArrowheads="1"/>
          </p:cNvSpPr>
          <p:nvPr/>
        </p:nvSpPr>
        <p:spPr bwMode="auto">
          <a:xfrm>
            <a:off x="3632200" y="685800"/>
            <a:ext cx="15113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2400">
                <a:latin typeface="Arial" charset="0"/>
              </a:rPr>
              <a:t>Power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657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84200" y="2065338"/>
            <a:ext cx="7556500" cy="3146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681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35100" y="1233488"/>
            <a:ext cx="6578600" cy="5013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b="1" smtClean="0">
                <a:ea typeface="ＭＳ Ｐゴシック"/>
              </a:rPr>
              <a:t>Tiled population genetic data</a:t>
            </a:r>
          </a:p>
        </p:txBody>
      </p:sp>
      <p:sp>
        <p:nvSpPr>
          <p:cNvPr id="72706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Clr>
                <a:schemeClr val="tx1"/>
              </a:buClr>
            </a:pPr>
            <a:r>
              <a:rPr lang="en-US" sz="2400" smtClean="0">
                <a:ea typeface="ＭＳ Ｐゴシック"/>
              </a:rPr>
              <a:t>Can be used for valid population genetic inferences – even at low coverage.</a:t>
            </a:r>
          </a:p>
          <a:p>
            <a:pPr>
              <a:buClr>
                <a:schemeClr val="tx1"/>
              </a:buClr>
            </a:pPr>
            <a:r>
              <a:rPr lang="en-US" sz="2400" smtClean="0">
                <a:ea typeface="ＭＳ Ｐゴシック"/>
              </a:rPr>
              <a:t>Must take read depths and errors into account.</a:t>
            </a:r>
          </a:p>
          <a:p>
            <a:pPr>
              <a:buClr>
                <a:schemeClr val="tx1"/>
              </a:buClr>
            </a:pPr>
            <a:r>
              <a:rPr lang="en-US" sz="2400" smtClean="0">
                <a:ea typeface="ＭＳ Ｐゴシック"/>
              </a:rPr>
              <a:t>The currently available data suggests that humans in fact have reduced variability and a skewed frequency spectrum in regions of low recombination – even when accounting for possible correlations between mutations rates and recombination rates.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29" name="Text Box 2"/>
          <p:cNvSpPr txBox="1">
            <a:spLocks noChangeArrowheads="1"/>
          </p:cNvSpPr>
          <p:nvPr/>
        </p:nvSpPr>
        <p:spPr bwMode="auto">
          <a:xfrm>
            <a:off x="0" y="495300"/>
            <a:ext cx="91440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3600">
                <a:latin typeface="Arial" charset="0"/>
              </a:rPr>
              <a:t>Acknowledgments</a:t>
            </a:r>
          </a:p>
        </p:txBody>
      </p:sp>
      <p:sp>
        <p:nvSpPr>
          <p:cNvPr id="73730" name="Text Box 3"/>
          <p:cNvSpPr txBox="1">
            <a:spLocks noChangeArrowheads="1"/>
          </p:cNvSpPr>
          <p:nvPr/>
        </p:nvSpPr>
        <p:spPr bwMode="auto">
          <a:xfrm>
            <a:off x="1042988" y="1516063"/>
            <a:ext cx="4102100" cy="5759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endParaRPr lang="da-DK" sz="2000"/>
          </a:p>
          <a:p>
            <a:pPr eaLnBrk="0" hangingPunct="0">
              <a:spcBef>
                <a:spcPct val="50000"/>
              </a:spcBef>
            </a:pPr>
            <a:r>
              <a:rPr lang="da-DK" sz="2000"/>
              <a:t>Ines Hellmann (Berkeley)</a:t>
            </a:r>
          </a:p>
          <a:p>
            <a:pPr eaLnBrk="0" hangingPunct="0">
              <a:spcBef>
                <a:spcPct val="50000"/>
              </a:spcBef>
            </a:pPr>
            <a:r>
              <a:rPr lang="da-DK" sz="2000"/>
              <a:t>Andrew G. Clark, Carlos Bustamante and other collaborators at Cornell.</a:t>
            </a:r>
          </a:p>
          <a:p>
            <a:pPr eaLnBrk="0" hangingPunct="0">
              <a:spcBef>
                <a:spcPct val="50000"/>
              </a:spcBef>
            </a:pPr>
            <a:r>
              <a:rPr lang="da-DK" sz="2000"/>
              <a:t>Jun Wang and other collaborators at BGI.</a:t>
            </a:r>
          </a:p>
          <a:p>
            <a:pPr eaLnBrk="0" hangingPunct="0">
              <a:spcBef>
                <a:spcPct val="50000"/>
              </a:spcBef>
            </a:pPr>
            <a:r>
              <a:rPr lang="da-DK" sz="2000"/>
              <a:t>Francisco de la Vega and other present and past staff at Celera/Applied Biosystems.</a:t>
            </a:r>
          </a:p>
          <a:p>
            <a:pPr eaLnBrk="0" hangingPunct="0">
              <a:spcBef>
                <a:spcPct val="50000"/>
              </a:spcBef>
            </a:pPr>
            <a:endParaRPr lang="da-DK" sz="2000"/>
          </a:p>
          <a:p>
            <a:pPr eaLnBrk="0" hangingPunct="0">
              <a:spcBef>
                <a:spcPct val="50000"/>
              </a:spcBef>
            </a:pPr>
            <a:endParaRPr lang="da-DK" sz="2000"/>
          </a:p>
          <a:p>
            <a:pPr eaLnBrk="0" hangingPunct="0">
              <a:spcBef>
                <a:spcPct val="50000"/>
              </a:spcBef>
            </a:pPr>
            <a:endParaRPr lang="da-DK" sz="2400">
              <a:latin typeface="Times New Roman" pitchFamily="18" charset="0"/>
            </a:endParaRPr>
          </a:p>
          <a:p>
            <a:pPr eaLnBrk="0" hangingPunct="0">
              <a:spcBef>
                <a:spcPct val="50000"/>
              </a:spcBef>
            </a:pPr>
            <a:endParaRPr lang="en-US" sz="2400">
              <a:latin typeface="Times New Roman" pitchFamily="18" charset="0"/>
            </a:endParaRPr>
          </a:p>
        </p:txBody>
      </p:sp>
      <p:pic>
        <p:nvPicPr>
          <p:cNvPr id="73731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805488" y="1927225"/>
            <a:ext cx="2346325" cy="3408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a-DK" sz="3600" smtClean="0">
                <a:effectLst/>
                <a:ea typeface="ＭＳ Ｐゴシック"/>
              </a:rPr>
              <a:t>Nonsynonymous/synonymous rate ratio</a:t>
            </a:r>
            <a:r>
              <a:rPr lang="da-DK" sz="3200" smtClean="0">
                <a:effectLst/>
                <a:ea typeface="ＭＳ Ｐゴシック"/>
              </a:rPr>
              <a:t>:</a:t>
            </a:r>
            <a:r>
              <a:rPr lang="da-DK" sz="3200" i="1" smtClean="0">
                <a:effectLst/>
                <a:ea typeface="ＭＳ Ｐゴシック"/>
              </a:rPr>
              <a:t> d</a:t>
            </a:r>
            <a:r>
              <a:rPr lang="da-DK" sz="3200" i="1" baseline="-25000" smtClean="0">
                <a:effectLst/>
                <a:ea typeface="ＭＳ Ｐゴシック"/>
              </a:rPr>
              <a:t>N</a:t>
            </a:r>
            <a:r>
              <a:rPr lang="da-DK" sz="3200" i="1" smtClean="0">
                <a:effectLst/>
                <a:ea typeface="ＭＳ Ｐゴシック"/>
              </a:rPr>
              <a:t>/d</a:t>
            </a:r>
            <a:r>
              <a:rPr lang="da-DK" sz="3200" i="1" baseline="-25000" smtClean="0">
                <a:effectLst/>
                <a:ea typeface="ＭＳ Ｐゴシック"/>
              </a:rPr>
              <a:t>S</a:t>
            </a:r>
            <a:r>
              <a:rPr lang="da-DK" sz="3200" i="1" smtClean="0">
                <a:effectLst/>
                <a:ea typeface="ＭＳ Ｐゴシック"/>
              </a:rPr>
              <a:t> = </a:t>
            </a:r>
            <a:r>
              <a:rPr lang="da-DK" sz="3200" i="1" smtClean="0">
                <a:effectLst/>
                <a:latin typeface="Symbol" pitchFamily="18" charset="2"/>
                <a:ea typeface="ＭＳ Ｐゴシック"/>
              </a:rPr>
              <a:t>w</a:t>
            </a:r>
          </a:p>
        </p:txBody>
      </p:sp>
      <p:sp>
        <p:nvSpPr>
          <p:cNvPr id="604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22300" y="1987550"/>
            <a:ext cx="8229600" cy="4114800"/>
          </a:xfrm>
        </p:spPr>
        <p:txBody>
          <a:bodyPr/>
          <a:lstStyle/>
          <a:p>
            <a:pPr algn="ctr">
              <a:buFont typeface="Wingdings" pitchFamily="2" charset="2"/>
              <a:buNone/>
            </a:pPr>
            <a:endParaRPr lang="da-DK" smtClean="0">
              <a:effectLst/>
              <a:ea typeface="ＭＳ Ｐゴシック"/>
            </a:endParaRPr>
          </a:p>
          <a:p>
            <a:pPr>
              <a:buFont typeface="Wingdings" pitchFamily="2" charset="2"/>
              <a:buNone/>
            </a:pPr>
            <a:r>
              <a:rPr lang="da-DK" i="1" smtClean="0">
                <a:effectLst/>
                <a:ea typeface="ＭＳ Ｐゴシック"/>
              </a:rPr>
              <a:t>	 d</a:t>
            </a:r>
            <a:r>
              <a:rPr lang="da-DK" i="1" baseline="-25000" smtClean="0">
                <a:effectLst/>
                <a:ea typeface="ＭＳ Ｐゴシック"/>
              </a:rPr>
              <a:t>N</a:t>
            </a:r>
            <a:r>
              <a:rPr lang="da-DK" smtClean="0">
                <a:effectLst/>
                <a:ea typeface="ＭＳ Ｐゴシック"/>
              </a:rPr>
              <a:t>/</a:t>
            </a:r>
            <a:r>
              <a:rPr lang="da-DK" i="1" smtClean="0">
                <a:effectLst/>
                <a:ea typeface="ＭＳ Ｐゴシック"/>
              </a:rPr>
              <a:t>d</a:t>
            </a:r>
            <a:r>
              <a:rPr lang="da-DK" i="1" baseline="-25000" smtClean="0">
                <a:effectLst/>
                <a:ea typeface="ＭＳ Ｐゴシック"/>
              </a:rPr>
              <a:t>S</a:t>
            </a:r>
            <a:r>
              <a:rPr lang="da-DK" smtClean="0">
                <a:effectLst/>
                <a:ea typeface="ＭＳ Ｐゴシック"/>
              </a:rPr>
              <a:t> &lt; 1:   Negative selection</a:t>
            </a:r>
          </a:p>
          <a:p>
            <a:pPr>
              <a:buFont typeface="Wingdings" pitchFamily="2" charset="2"/>
              <a:buNone/>
            </a:pPr>
            <a:r>
              <a:rPr lang="da-DK" i="1" smtClean="0">
                <a:effectLst/>
                <a:ea typeface="ＭＳ Ｐゴシック"/>
              </a:rPr>
              <a:t>	d</a:t>
            </a:r>
            <a:r>
              <a:rPr lang="da-DK" i="1" baseline="-25000" smtClean="0">
                <a:effectLst/>
                <a:ea typeface="ＭＳ Ｐゴシック"/>
              </a:rPr>
              <a:t>N</a:t>
            </a:r>
            <a:r>
              <a:rPr lang="da-DK" smtClean="0">
                <a:effectLst/>
                <a:ea typeface="ＭＳ Ｐゴシック"/>
              </a:rPr>
              <a:t>/</a:t>
            </a:r>
            <a:r>
              <a:rPr lang="da-DK" i="1" smtClean="0">
                <a:effectLst/>
                <a:ea typeface="ＭＳ Ｐゴシック"/>
              </a:rPr>
              <a:t>d</a:t>
            </a:r>
            <a:r>
              <a:rPr lang="da-DK" i="1" baseline="-25000" smtClean="0">
                <a:effectLst/>
                <a:ea typeface="ＭＳ Ｐゴシック"/>
              </a:rPr>
              <a:t>S</a:t>
            </a:r>
            <a:r>
              <a:rPr lang="da-DK" smtClean="0">
                <a:effectLst/>
                <a:ea typeface="ＭＳ Ｐゴシック"/>
              </a:rPr>
              <a:t> = 1: 	Neutrality (no selection)</a:t>
            </a:r>
            <a:endParaRPr lang="da-DK" baseline="-25000" smtClean="0">
              <a:effectLst/>
              <a:ea typeface="ＭＳ Ｐゴシック"/>
            </a:endParaRPr>
          </a:p>
          <a:p>
            <a:pPr>
              <a:buFont typeface="Wingdings" pitchFamily="2" charset="2"/>
              <a:buNone/>
            </a:pPr>
            <a:r>
              <a:rPr lang="da-DK" smtClean="0">
                <a:effectLst/>
                <a:ea typeface="ＭＳ Ｐゴシック"/>
              </a:rPr>
              <a:t>    </a:t>
            </a:r>
            <a:r>
              <a:rPr lang="da-DK" i="1" smtClean="0">
                <a:effectLst/>
                <a:ea typeface="ＭＳ Ｐゴシック"/>
              </a:rPr>
              <a:t>d</a:t>
            </a:r>
            <a:r>
              <a:rPr lang="da-DK" i="1" baseline="-25000" smtClean="0">
                <a:effectLst/>
                <a:ea typeface="ＭＳ Ｐゴシック"/>
              </a:rPr>
              <a:t>N</a:t>
            </a:r>
            <a:r>
              <a:rPr lang="da-DK" smtClean="0">
                <a:effectLst/>
                <a:ea typeface="ＭＳ Ｐゴシック"/>
              </a:rPr>
              <a:t>/</a:t>
            </a:r>
            <a:r>
              <a:rPr lang="da-DK" i="1" smtClean="0">
                <a:effectLst/>
                <a:ea typeface="ＭＳ Ｐゴシック"/>
              </a:rPr>
              <a:t>d</a:t>
            </a:r>
            <a:r>
              <a:rPr lang="da-DK" i="1" baseline="-25000" smtClean="0">
                <a:effectLst/>
                <a:ea typeface="ＭＳ Ｐゴシック"/>
              </a:rPr>
              <a:t>S</a:t>
            </a:r>
            <a:r>
              <a:rPr lang="da-DK" smtClean="0">
                <a:effectLst/>
                <a:ea typeface="ＭＳ Ｐゴシック"/>
              </a:rPr>
              <a:t> &gt; 1:	Positive selection</a:t>
            </a:r>
          </a:p>
          <a:p>
            <a:pPr>
              <a:buFont typeface="Wingdings" pitchFamily="2" charset="2"/>
              <a:buNone/>
            </a:pPr>
            <a:endParaRPr lang="da-DK" smtClean="0">
              <a:effectLst/>
              <a:ea typeface="ＭＳ Ｐゴシック"/>
            </a:endParaRPr>
          </a:p>
          <a:p>
            <a:pPr>
              <a:buFont typeface="Wingdings" pitchFamily="2" charset="2"/>
              <a:buNone/>
            </a:pPr>
            <a:endParaRPr lang="da-DK" baseline="-25000" smtClean="0">
              <a:effectLst/>
              <a:ea typeface="ＭＳ Ｐゴシック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419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749300" y="749300"/>
            <a:ext cx="4035425" cy="4114800"/>
          </a:xfrm>
        </p:spPr>
        <p:txBody>
          <a:bodyPr/>
          <a:lstStyle/>
          <a:p>
            <a:pPr marL="114300" indent="115888">
              <a:buFont typeface="Wingdings" pitchFamily="2" charset="2"/>
              <a:buNone/>
            </a:pPr>
            <a:r>
              <a:rPr lang="en-US" sz="2800" smtClean="0">
                <a:effectLst/>
                <a:ea typeface="ＭＳ Ｐゴシック"/>
              </a:rPr>
              <a:t> </a:t>
            </a:r>
          </a:p>
        </p:txBody>
      </p:sp>
      <p:sp>
        <p:nvSpPr>
          <p:cNvPr id="32770" name="Line 4"/>
          <p:cNvSpPr>
            <a:spLocks noChangeShapeType="1"/>
          </p:cNvSpPr>
          <p:nvPr/>
        </p:nvSpPr>
        <p:spPr bwMode="auto">
          <a:xfrm flipV="1">
            <a:off x="3213100" y="1003300"/>
            <a:ext cx="0" cy="2057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32771" name="Line 5"/>
          <p:cNvSpPr>
            <a:spLocks noChangeShapeType="1"/>
          </p:cNvSpPr>
          <p:nvPr/>
        </p:nvSpPr>
        <p:spPr bwMode="auto">
          <a:xfrm>
            <a:off x="2603500" y="1993900"/>
            <a:ext cx="6096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32772" name="Group 6"/>
          <p:cNvGrpSpPr>
            <a:grpSpLocks/>
          </p:cNvGrpSpPr>
          <p:nvPr/>
        </p:nvGrpSpPr>
        <p:grpSpPr bwMode="auto">
          <a:xfrm>
            <a:off x="3213100" y="2451100"/>
            <a:ext cx="3998913" cy="1169988"/>
            <a:chOff x="1968" y="2448"/>
            <a:chExt cx="2519" cy="737"/>
          </a:xfrm>
        </p:grpSpPr>
        <p:sp>
          <p:nvSpPr>
            <p:cNvPr id="32779" name="Line 7"/>
            <p:cNvSpPr>
              <a:spLocks noChangeShapeType="1"/>
            </p:cNvSpPr>
            <p:nvPr/>
          </p:nvSpPr>
          <p:spPr bwMode="auto">
            <a:xfrm>
              <a:off x="1968" y="2832"/>
              <a:ext cx="1776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en-US"/>
            </a:p>
          </p:txBody>
        </p:sp>
        <p:pic>
          <p:nvPicPr>
            <p:cNvPr id="32780" name="Picture 8" descr="1gwbush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3744" y="2448"/>
              <a:ext cx="743" cy="7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2773" name="Group 10"/>
          <p:cNvGrpSpPr>
            <a:grpSpLocks/>
          </p:cNvGrpSpPr>
          <p:nvPr/>
        </p:nvGrpSpPr>
        <p:grpSpPr bwMode="auto">
          <a:xfrm>
            <a:off x="3213100" y="469900"/>
            <a:ext cx="4002088" cy="1701800"/>
            <a:chOff x="1968" y="1200"/>
            <a:chExt cx="2521" cy="1072"/>
          </a:xfrm>
        </p:grpSpPr>
        <p:sp>
          <p:nvSpPr>
            <p:cNvPr id="32776" name="Line 11"/>
            <p:cNvSpPr>
              <a:spLocks noChangeShapeType="1"/>
            </p:cNvSpPr>
            <p:nvPr/>
          </p:nvSpPr>
          <p:spPr bwMode="auto">
            <a:xfrm>
              <a:off x="1968" y="1536"/>
              <a:ext cx="1776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en-US"/>
            </a:p>
          </p:txBody>
        </p:sp>
        <p:pic>
          <p:nvPicPr>
            <p:cNvPr id="32777" name="Picture 12" descr="1monkey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3744" y="1200"/>
              <a:ext cx="745" cy="7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2778" name="Text Box 13"/>
            <p:cNvSpPr txBox="1">
              <a:spLocks noChangeArrowheads="1"/>
            </p:cNvSpPr>
            <p:nvPr/>
          </p:nvSpPr>
          <p:spPr bwMode="auto">
            <a:xfrm>
              <a:off x="2152" y="1984"/>
              <a:ext cx="1328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da-DK" sz="2400">
                  <a:latin typeface="Arial" charset="0"/>
                </a:rPr>
                <a:t>5-6 mill years</a:t>
              </a:r>
            </a:p>
          </p:txBody>
        </p:sp>
      </p:grpSp>
      <p:sp>
        <p:nvSpPr>
          <p:cNvPr id="32774" name="Text Box 16"/>
          <p:cNvSpPr txBox="1">
            <a:spLocks noChangeArrowheads="1"/>
          </p:cNvSpPr>
          <p:nvPr/>
        </p:nvSpPr>
        <p:spPr bwMode="auto">
          <a:xfrm>
            <a:off x="1117600" y="1727200"/>
            <a:ext cx="16129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2400"/>
              <a:t>Ancestor</a:t>
            </a:r>
          </a:p>
        </p:txBody>
      </p:sp>
      <p:sp>
        <p:nvSpPr>
          <p:cNvPr id="32775" name="Rectangle 18"/>
          <p:cNvSpPr>
            <a:spLocks noChangeArrowheads="1"/>
          </p:cNvSpPr>
          <p:nvPr/>
        </p:nvSpPr>
        <p:spPr bwMode="auto">
          <a:xfrm>
            <a:off x="947738" y="3917950"/>
            <a:ext cx="7262812" cy="2647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 sz="2400" b="1"/>
              <a:t>Question</a:t>
            </a:r>
            <a:r>
              <a:rPr lang="en-US" sz="2400"/>
              <a:t>: which genes/categories of genes have been targeted by positive selection (have adapted) in the evolutionary history of humans and chimpanzees?</a:t>
            </a:r>
            <a:br>
              <a:rPr lang="en-US" sz="2400"/>
            </a:br>
            <a:r>
              <a:rPr lang="en-US" sz="2400"/>
              <a:t/>
            </a:r>
            <a:br>
              <a:rPr lang="en-US" sz="2400"/>
            </a:br>
            <a:r>
              <a:rPr lang="en-US" sz="2400" b="1"/>
              <a:t>Data</a:t>
            </a:r>
            <a:r>
              <a:rPr lang="en-US" sz="2400"/>
              <a:t>: directly sequenced data for 13k genes (Celera genomics).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8370" name="Group 2"/>
          <p:cNvGraphicFramePr>
            <a:graphicFrameLocks noGrp="1"/>
          </p:cNvGraphicFramePr>
          <p:nvPr>
            <p:ph/>
          </p:nvPr>
        </p:nvGraphicFramePr>
        <p:xfrm>
          <a:off x="431800" y="381000"/>
          <a:ext cx="8229600" cy="5715000"/>
        </p:xfrm>
        <a:graphic>
          <a:graphicData uri="http://schemas.openxmlformats.org/drawingml/2006/table">
            <a:tbl>
              <a:tblPr/>
              <a:tblGrid>
                <a:gridCol w="4827588"/>
                <a:gridCol w="2224087"/>
                <a:gridCol w="1177925"/>
              </a:tblGrid>
              <a:tr h="693738"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ＭＳ Ｐゴシック" pitchFamily="-65" charset="-128"/>
                          <a:cs typeface="Times New Roman" pitchFamily="-65" charset="0"/>
                        </a:rPr>
                        <a:t>Biological process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ea typeface="ＭＳ Ｐゴシック" pitchFamily="-65" charset="-128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ＭＳ Ｐゴシック" pitchFamily="-65" charset="-128"/>
                          <a:cs typeface="Times New Roman" pitchFamily="-65" charset="0"/>
                        </a:rPr>
                        <a:t>Number of genes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ea typeface="ＭＳ Ｐゴシック" pitchFamily="-65" charset="-128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ＭＳ Ｐゴシック" pitchFamily="-65" charset="-128"/>
                          <a:cs typeface="Times New Roman" pitchFamily="-65" charset="0"/>
                        </a:rPr>
                        <a:t>p</a:t>
                      </a: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ＭＳ Ｐゴシック" pitchFamily="-65" charset="-128"/>
                          <a:cs typeface="Times New Roman" pitchFamily="-65" charset="0"/>
                        </a:rPr>
                        <a:t>-value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ea typeface="ＭＳ Ｐゴシック" pitchFamily="-65" charset="-128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19100"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ＭＳ Ｐゴシック" pitchFamily="-65" charset="-128"/>
                          <a:cs typeface="Times New Roman" pitchFamily="-65" charset="0"/>
                        </a:rPr>
                        <a:t>Immunity and defense 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ea typeface="ＭＳ Ｐゴシック" pitchFamily="-65" charset="-128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ＭＳ Ｐゴシック" pitchFamily="-65" charset="-128"/>
                          <a:cs typeface="Times New Roman" pitchFamily="-65" charset="0"/>
                        </a:rPr>
                        <a:t>417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ea typeface="ＭＳ Ｐゴシック" pitchFamily="-65" charset="-128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ＭＳ Ｐゴシック" pitchFamily="-65" charset="-128"/>
                          <a:cs typeface="Times New Roman" pitchFamily="-65" charset="0"/>
                        </a:rPr>
                        <a:t>0.0000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ea typeface="ＭＳ Ｐゴシック" pitchFamily="-65" charset="-128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17513"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ＭＳ Ｐゴシック" pitchFamily="-65" charset="-128"/>
                          <a:cs typeface="Times New Roman" pitchFamily="-65" charset="0"/>
                        </a:rPr>
                        <a:t>T-cell mediated immunity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ea typeface="ＭＳ Ｐゴシック" pitchFamily="-65" charset="-128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ＭＳ Ｐゴシック" pitchFamily="-65" charset="-128"/>
                          <a:cs typeface="Times New Roman" pitchFamily="-65" charset="0"/>
                        </a:rPr>
                        <a:t>82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ea typeface="ＭＳ Ｐゴシック" pitchFamily="-65" charset="-128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ＭＳ Ｐゴシック" pitchFamily="-65" charset="-128"/>
                          <a:cs typeface="Times New Roman" pitchFamily="-65" charset="0"/>
                        </a:rPr>
                        <a:t>0.0000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ea typeface="ＭＳ Ｐゴシック" pitchFamily="-65" charset="-128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19100"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ＭＳ Ｐゴシック" pitchFamily="-65" charset="-128"/>
                          <a:cs typeface="Times New Roman" pitchFamily="-65" charset="0"/>
                        </a:rPr>
                        <a:t>Chemosensory perception 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ea typeface="ＭＳ Ｐゴシック" pitchFamily="-65" charset="-128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ＭＳ Ｐゴシック" pitchFamily="-65" charset="-128"/>
                          <a:cs typeface="Times New Roman" pitchFamily="-65" charset="0"/>
                        </a:rPr>
                        <a:t>45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ea typeface="ＭＳ Ｐゴシック" pitchFamily="-65" charset="-128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ＭＳ Ｐゴシック" pitchFamily="-65" charset="-128"/>
                          <a:cs typeface="Times New Roman" pitchFamily="-65" charset="0"/>
                        </a:rPr>
                        <a:t>0.0000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ea typeface="ＭＳ Ｐゴシック" pitchFamily="-65" charset="-128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17513"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ＭＳ Ｐゴシック" pitchFamily="-65" charset="-128"/>
                          <a:cs typeface="Times New Roman" pitchFamily="-65" charset="0"/>
                        </a:rPr>
                        <a:t>Biological process unclassified 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ea typeface="ＭＳ Ｐゴシック" pitchFamily="-65" charset="-128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ＭＳ Ｐゴシック" pitchFamily="-65" charset="-128"/>
                          <a:cs typeface="Times New Roman" pitchFamily="-65" charset="0"/>
                        </a:rPr>
                        <a:t>3069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ea typeface="ＭＳ Ｐゴシック" pitchFamily="-65" charset="-128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ＭＳ Ｐゴシック" pitchFamily="-65" charset="-128"/>
                          <a:cs typeface="Times New Roman" pitchFamily="-65" charset="0"/>
                        </a:rPr>
                        <a:t>0.0000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ea typeface="ＭＳ Ｐゴシック" pitchFamily="-65" charset="-128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19100"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ＭＳ Ｐゴシック" pitchFamily="-65" charset="-128"/>
                          <a:cs typeface="Times New Roman" pitchFamily="-65" charset="0"/>
                        </a:rPr>
                        <a:t>Olfaction 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ea typeface="ＭＳ Ｐゴシック" pitchFamily="-65" charset="-128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ＭＳ Ｐゴシック" pitchFamily="-65" charset="-128"/>
                          <a:cs typeface="Times New Roman" pitchFamily="-65" charset="0"/>
                        </a:rPr>
                        <a:t>28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ea typeface="ＭＳ Ｐゴシック" pitchFamily="-65" charset="-128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ＭＳ Ｐゴシック" pitchFamily="-65" charset="-128"/>
                          <a:cs typeface="Times New Roman" pitchFamily="-65" charset="0"/>
                        </a:rPr>
                        <a:t>0.0004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ea typeface="ＭＳ Ｐゴシック" pitchFamily="-65" charset="-128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19100"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ＭＳ Ｐゴシック" pitchFamily="-65" charset="-128"/>
                          <a:cs typeface="Times New Roman" pitchFamily="-65" charset="0"/>
                        </a:rPr>
                        <a:t>Gametogenesis 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ea typeface="ＭＳ Ｐゴシック" pitchFamily="-65" charset="-128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ＭＳ Ｐゴシック" pitchFamily="-65" charset="-128"/>
                          <a:cs typeface="Times New Roman" pitchFamily="-65" charset="0"/>
                        </a:rPr>
                        <a:t>51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ea typeface="ＭＳ Ｐゴシック" pitchFamily="-65" charset="-128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ＭＳ Ｐゴシック" pitchFamily="-65" charset="-128"/>
                          <a:cs typeface="Times New Roman" pitchFamily="-65" charset="0"/>
                        </a:rPr>
                        <a:t>0.0005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ea typeface="ＭＳ Ｐゴシック" pitchFamily="-65" charset="-128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17513"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ＭＳ Ｐゴシック" pitchFamily="-65" charset="-128"/>
                          <a:cs typeface="Times New Roman" pitchFamily="-65" charset="0"/>
                        </a:rPr>
                        <a:t>Natural killer cell mediated immunity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ea typeface="ＭＳ Ｐゴシック" pitchFamily="-65" charset="-128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ＭＳ Ｐゴシック" pitchFamily="-65" charset="-128"/>
                          <a:cs typeface="Times New Roman" pitchFamily="-65" charset="0"/>
                        </a:rPr>
                        <a:t>30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ea typeface="ＭＳ Ｐゴシック" pitchFamily="-65" charset="-128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ＭＳ Ｐゴシック" pitchFamily="-65" charset="-128"/>
                          <a:cs typeface="Times New Roman" pitchFamily="-65" charset="0"/>
                        </a:rPr>
                        <a:t>0.0018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ea typeface="ＭＳ Ｐゴシック" pitchFamily="-65" charset="-128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19100"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ＭＳ Ｐゴシック" pitchFamily="-65" charset="-128"/>
                          <a:cs typeface="Times New Roman" pitchFamily="-65" charset="0"/>
                        </a:rPr>
                        <a:t>Spermatogenesis and motility 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ea typeface="ＭＳ Ｐゴシック" pitchFamily="-65" charset="-128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ＭＳ Ｐゴシック" pitchFamily="-65" charset="-128"/>
                          <a:cs typeface="Times New Roman" pitchFamily="-65" charset="0"/>
                        </a:rPr>
                        <a:t>20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ea typeface="ＭＳ Ｐゴシック" pitchFamily="-65" charset="-128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ＭＳ Ｐゴシック" pitchFamily="-65" charset="-128"/>
                          <a:cs typeface="Times New Roman" pitchFamily="-65" charset="0"/>
                        </a:rPr>
                        <a:t>0.0037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ea typeface="ＭＳ Ｐゴシック" pitchFamily="-65" charset="-128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17513"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ＭＳ Ｐゴシック" pitchFamily="-65" charset="-128"/>
                          <a:cs typeface="Times New Roman" pitchFamily="-65" charset="0"/>
                        </a:rPr>
                        <a:t>Inhibition of apoptosis 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ea typeface="ＭＳ Ｐゴシック" pitchFamily="-65" charset="-128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ＭＳ Ｐゴシック" pitchFamily="-65" charset="-128"/>
                          <a:cs typeface="Times New Roman" pitchFamily="-65" charset="0"/>
                        </a:rPr>
                        <a:t>40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ea typeface="ＭＳ Ｐゴシック" pitchFamily="-65" charset="-128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ＭＳ Ｐゴシック" pitchFamily="-65" charset="-128"/>
                          <a:cs typeface="Times New Roman" pitchFamily="-65" charset="0"/>
                        </a:rPr>
                        <a:t>0.0047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ea typeface="ＭＳ Ｐゴシック" pitchFamily="-65" charset="-128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19100"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ＭＳ Ｐゴシック" pitchFamily="-65" charset="-128"/>
                          <a:cs typeface="Times New Roman" pitchFamily="-65" charset="0"/>
                        </a:rPr>
                        <a:t>Interferon-mediated immunity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ea typeface="ＭＳ Ｐゴシック" pitchFamily="-65" charset="-128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ＭＳ Ｐゴシック" pitchFamily="-65" charset="-128"/>
                          <a:cs typeface="Times New Roman" pitchFamily="-65" charset="0"/>
                        </a:rPr>
                        <a:t>23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ea typeface="ＭＳ Ｐゴシック" pitchFamily="-65" charset="-128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ＭＳ Ｐゴシック" pitchFamily="-65" charset="-128"/>
                          <a:cs typeface="Times New Roman" pitchFamily="-65" charset="0"/>
                        </a:rPr>
                        <a:t>0.0080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ea typeface="ＭＳ Ｐゴシック" pitchFamily="-65" charset="-128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17513"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ＭＳ Ｐゴシック" pitchFamily="-65" charset="-128"/>
                          <a:cs typeface="Times New Roman" pitchFamily="-65" charset="0"/>
                        </a:rPr>
                        <a:t>Sensory perception 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ea typeface="ＭＳ Ｐゴシック" pitchFamily="-65" charset="-128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ＭＳ Ｐゴシック" pitchFamily="-65" charset="-128"/>
                          <a:cs typeface="Times New Roman" pitchFamily="-65" charset="0"/>
                        </a:rPr>
                        <a:t>133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ea typeface="ＭＳ Ｐゴシック" pitchFamily="-65" charset="-128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ＭＳ Ｐゴシック" pitchFamily="-65" charset="-128"/>
                          <a:cs typeface="Times New Roman" pitchFamily="-65" charset="0"/>
                        </a:rPr>
                        <a:t>0.0160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ea typeface="ＭＳ Ｐゴシック" pitchFamily="-65" charset="-128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19100"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ＭＳ Ｐゴシック" pitchFamily="-65" charset="-128"/>
                          <a:cs typeface="Times New Roman" pitchFamily="-65" charset="0"/>
                        </a:rPr>
                        <a:t>B-cell- and antibody-mediated immunity 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ea typeface="ＭＳ Ｐゴシック" pitchFamily="-65" charset="-128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ＭＳ Ｐゴシック" pitchFamily="-65" charset="-128"/>
                          <a:cs typeface="Times New Roman" pitchFamily="-65" charset="0"/>
                        </a:rPr>
                        <a:t>57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ea typeface="ＭＳ Ｐゴシック" pitchFamily="-65" charset="-128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ＭＳ Ｐゴシック" pitchFamily="-65" charset="-128"/>
                          <a:cs typeface="Times New Roman" pitchFamily="-65" charset="0"/>
                        </a:rPr>
                        <a:t>0.0298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ea typeface="ＭＳ Ｐゴシック" pitchFamily="-65" charset="-128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Rectangle 2"/>
          <p:cNvSpPr>
            <a:spLocks noChangeArrowheads="1"/>
          </p:cNvSpPr>
          <p:nvPr/>
        </p:nvSpPr>
        <p:spPr bwMode="auto">
          <a:xfrm>
            <a:off x="5835650" y="6043613"/>
            <a:ext cx="2590800" cy="39528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marL="342900" indent="-342900" algn="r" eaLnBrk="0" hangingPunct="0">
              <a:buClr>
                <a:schemeClr val="hlink"/>
              </a:buClr>
              <a:buSzPct val="65000"/>
              <a:buFont typeface="Wingdings" pitchFamily="2" charset="2"/>
              <a:buNone/>
            </a:pPr>
            <a:r>
              <a:rPr lang="en-GB" sz="2000">
                <a:latin typeface="Arial" charset="0"/>
                <a:ea typeface="Times New Roman" pitchFamily="18" charset="0"/>
                <a:cs typeface="Arial" charset="0"/>
              </a:rPr>
              <a:t>1</a:t>
            </a:r>
            <a:endParaRPr lang="en-GB" sz="2000">
              <a:ea typeface="Times New Roman" pitchFamily="18" charset="0"/>
              <a:cs typeface="Arial" charset="0"/>
            </a:endParaRPr>
          </a:p>
        </p:txBody>
      </p:sp>
      <p:sp>
        <p:nvSpPr>
          <p:cNvPr id="34818" name="Rectangle 3"/>
          <p:cNvSpPr>
            <a:spLocks noChangeArrowheads="1"/>
          </p:cNvSpPr>
          <p:nvPr/>
        </p:nvSpPr>
        <p:spPr bwMode="auto">
          <a:xfrm>
            <a:off x="3244850" y="6043613"/>
            <a:ext cx="2590800" cy="39528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marL="342900" indent="-342900" algn="r" eaLnBrk="0" hangingPunct="0">
              <a:buClr>
                <a:schemeClr val="hlink"/>
              </a:buClr>
              <a:buSzPct val="65000"/>
              <a:buFont typeface="Wingdings" pitchFamily="2" charset="2"/>
              <a:buNone/>
            </a:pPr>
            <a:r>
              <a:rPr lang="en-GB" sz="2000">
                <a:latin typeface="Arial" charset="0"/>
                <a:ea typeface="Times New Roman" pitchFamily="18" charset="0"/>
                <a:cs typeface="Arial" charset="0"/>
              </a:rPr>
              <a:t>14</a:t>
            </a:r>
            <a:endParaRPr lang="en-GB" sz="2000">
              <a:ea typeface="Times New Roman" pitchFamily="18" charset="0"/>
              <a:cs typeface="Arial" charset="0"/>
            </a:endParaRPr>
          </a:p>
        </p:txBody>
      </p:sp>
      <p:sp>
        <p:nvSpPr>
          <p:cNvPr id="34819" name="Rectangle 4"/>
          <p:cNvSpPr>
            <a:spLocks noChangeArrowheads="1"/>
          </p:cNvSpPr>
          <p:nvPr/>
        </p:nvSpPr>
        <p:spPr bwMode="auto">
          <a:xfrm>
            <a:off x="654050" y="6043613"/>
            <a:ext cx="2590800" cy="39528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buClr>
                <a:schemeClr val="hlink"/>
              </a:buClr>
              <a:buSzPct val="65000"/>
              <a:buFont typeface="Wingdings" pitchFamily="2" charset="2"/>
              <a:buNone/>
            </a:pPr>
            <a:r>
              <a:rPr lang="en-GB" sz="2000">
                <a:latin typeface="Arial" charset="0"/>
                <a:ea typeface="Times New Roman" pitchFamily="18" charset="0"/>
                <a:cs typeface="Arial" charset="0"/>
              </a:rPr>
              <a:t>Spinal cord                                                 </a:t>
            </a:r>
            <a:endParaRPr lang="en-GB" sz="2000">
              <a:ea typeface="Times New Roman" pitchFamily="18" charset="0"/>
              <a:cs typeface="Arial" charset="0"/>
            </a:endParaRPr>
          </a:p>
        </p:txBody>
      </p:sp>
      <p:sp>
        <p:nvSpPr>
          <p:cNvPr id="34820" name="Rectangle 5"/>
          <p:cNvSpPr>
            <a:spLocks noChangeArrowheads="1"/>
          </p:cNvSpPr>
          <p:nvPr/>
        </p:nvSpPr>
        <p:spPr bwMode="auto">
          <a:xfrm>
            <a:off x="5835650" y="5648325"/>
            <a:ext cx="2590800" cy="3952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marL="342900" indent="-342900" algn="r" eaLnBrk="0" hangingPunct="0">
              <a:buClr>
                <a:schemeClr val="hlink"/>
              </a:buClr>
              <a:buSzPct val="65000"/>
              <a:buFont typeface="Wingdings" pitchFamily="2" charset="2"/>
              <a:buNone/>
            </a:pPr>
            <a:r>
              <a:rPr lang="en-GB" sz="2000">
                <a:latin typeface="Arial" charset="0"/>
                <a:ea typeface="Times New Roman" pitchFamily="18" charset="0"/>
                <a:cs typeface="Arial" charset="0"/>
              </a:rPr>
              <a:t>0.9903</a:t>
            </a:r>
            <a:endParaRPr lang="en-GB" sz="2000">
              <a:ea typeface="Times New Roman" pitchFamily="18" charset="0"/>
              <a:cs typeface="Arial" charset="0"/>
            </a:endParaRPr>
          </a:p>
        </p:txBody>
      </p:sp>
      <p:sp>
        <p:nvSpPr>
          <p:cNvPr id="34821" name="Rectangle 6"/>
          <p:cNvSpPr>
            <a:spLocks noChangeArrowheads="1"/>
          </p:cNvSpPr>
          <p:nvPr/>
        </p:nvSpPr>
        <p:spPr bwMode="auto">
          <a:xfrm>
            <a:off x="3244850" y="5648325"/>
            <a:ext cx="2590800" cy="3952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marL="342900" indent="-342900" algn="r" eaLnBrk="0" hangingPunct="0">
              <a:buClr>
                <a:schemeClr val="hlink"/>
              </a:buClr>
              <a:buSzPct val="65000"/>
              <a:buFont typeface="Wingdings" pitchFamily="2" charset="2"/>
              <a:buNone/>
            </a:pPr>
            <a:r>
              <a:rPr lang="en-GB" sz="2000">
                <a:latin typeface="Arial" charset="0"/>
                <a:ea typeface="Times New Roman" pitchFamily="18" charset="0"/>
                <a:cs typeface="Arial" charset="0"/>
              </a:rPr>
              <a:t>93</a:t>
            </a:r>
            <a:endParaRPr lang="en-GB" sz="2000">
              <a:ea typeface="Times New Roman" pitchFamily="18" charset="0"/>
              <a:cs typeface="Arial" charset="0"/>
            </a:endParaRPr>
          </a:p>
        </p:txBody>
      </p:sp>
      <p:sp>
        <p:nvSpPr>
          <p:cNvPr id="34822" name="Rectangle 7"/>
          <p:cNvSpPr>
            <a:spLocks noChangeArrowheads="1"/>
          </p:cNvSpPr>
          <p:nvPr/>
        </p:nvSpPr>
        <p:spPr bwMode="auto">
          <a:xfrm>
            <a:off x="654050" y="5648325"/>
            <a:ext cx="2590800" cy="3952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buClr>
                <a:schemeClr val="hlink"/>
              </a:buClr>
              <a:buSzPct val="65000"/>
              <a:buFont typeface="Wingdings" pitchFamily="2" charset="2"/>
              <a:buNone/>
            </a:pPr>
            <a:r>
              <a:rPr lang="en-GB" sz="2000">
                <a:latin typeface="Arial" charset="0"/>
                <a:ea typeface="Times New Roman" pitchFamily="18" charset="0"/>
                <a:cs typeface="Arial" charset="0"/>
              </a:rPr>
              <a:t>Cerebellum                                                  </a:t>
            </a:r>
            <a:endParaRPr lang="en-GB" sz="2000">
              <a:ea typeface="Times New Roman" pitchFamily="18" charset="0"/>
              <a:cs typeface="Arial" charset="0"/>
            </a:endParaRPr>
          </a:p>
        </p:txBody>
      </p:sp>
      <p:sp>
        <p:nvSpPr>
          <p:cNvPr id="34823" name="Rectangle 8"/>
          <p:cNvSpPr>
            <a:spLocks noChangeArrowheads="1"/>
          </p:cNvSpPr>
          <p:nvPr/>
        </p:nvSpPr>
        <p:spPr bwMode="auto">
          <a:xfrm>
            <a:off x="5835650" y="5253038"/>
            <a:ext cx="2590800" cy="39528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marL="342900" indent="-342900" algn="r" eaLnBrk="0" hangingPunct="0">
              <a:buClr>
                <a:schemeClr val="hlink"/>
              </a:buClr>
              <a:buSzPct val="65000"/>
              <a:buFont typeface="Wingdings" pitchFamily="2" charset="2"/>
              <a:buNone/>
            </a:pPr>
            <a:r>
              <a:rPr lang="en-GB" sz="2000">
                <a:latin typeface="Arial" charset="0"/>
                <a:ea typeface="Times New Roman" pitchFamily="18" charset="0"/>
                <a:cs typeface="Arial" charset="0"/>
              </a:rPr>
              <a:t>0.965</a:t>
            </a:r>
            <a:endParaRPr lang="en-GB" sz="2000">
              <a:ea typeface="Times New Roman" pitchFamily="18" charset="0"/>
              <a:cs typeface="Arial" charset="0"/>
            </a:endParaRPr>
          </a:p>
        </p:txBody>
      </p:sp>
      <p:sp>
        <p:nvSpPr>
          <p:cNvPr id="34824" name="Rectangle 9"/>
          <p:cNvSpPr>
            <a:spLocks noChangeArrowheads="1"/>
          </p:cNvSpPr>
          <p:nvPr/>
        </p:nvSpPr>
        <p:spPr bwMode="auto">
          <a:xfrm>
            <a:off x="3244850" y="5253038"/>
            <a:ext cx="2590800" cy="39528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marL="342900" indent="-342900" algn="r" eaLnBrk="0" hangingPunct="0">
              <a:buClr>
                <a:schemeClr val="hlink"/>
              </a:buClr>
              <a:buSzPct val="65000"/>
              <a:buFont typeface="Wingdings" pitchFamily="2" charset="2"/>
              <a:buNone/>
            </a:pPr>
            <a:r>
              <a:rPr lang="en-GB" sz="2000">
                <a:latin typeface="Arial" charset="0"/>
                <a:ea typeface="Times New Roman" pitchFamily="18" charset="0"/>
                <a:cs typeface="Arial" charset="0"/>
              </a:rPr>
              <a:t>83</a:t>
            </a:r>
            <a:endParaRPr lang="en-GB" sz="2000">
              <a:ea typeface="Times New Roman" pitchFamily="18" charset="0"/>
              <a:cs typeface="Arial" charset="0"/>
            </a:endParaRPr>
          </a:p>
        </p:txBody>
      </p:sp>
      <p:sp>
        <p:nvSpPr>
          <p:cNvPr id="34825" name="Rectangle 10"/>
          <p:cNvSpPr>
            <a:spLocks noChangeArrowheads="1"/>
          </p:cNvSpPr>
          <p:nvPr/>
        </p:nvSpPr>
        <p:spPr bwMode="auto">
          <a:xfrm>
            <a:off x="654050" y="5253038"/>
            <a:ext cx="2590800" cy="39528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buClr>
                <a:schemeClr val="hlink"/>
              </a:buClr>
              <a:buSzPct val="65000"/>
              <a:buFont typeface="Wingdings" pitchFamily="2" charset="2"/>
              <a:buNone/>
            </a:pPr>
            <a:r>
              <a:rPr lang="en-GB" sz="2000">
                <a:latin typeface="Arial" charset="0"/>
                <a:ea typeface="Times New Roman" pitchFamily="18" charset="0"/>
                <a:cs typeface="Arial" charset="0"/>
              </a:rPr>
              <a:t>Whole Brain                                                 </a:t>
            </a:r>
            <a:endParaRPr lang="en-GB" sz="2000">
              <a:ea typeface="Times New Roman" pitchFamily="18" charset="0"/>
              <a:cs typeface="Arial" charset="0"/>
            </a:endParaRPr>
          </a:p>
        </p:txBody>
      </p:sp>
      <p:sp>
        <p:nvSpPr>
          <p:cNvPr id="34826" name="Rectangle 11"/>
          <p:cNvSpPr>
            <a:spLocks noChangeArrowheads="1"/>
          </p:cNvSpPr>
          <p:nvPr/>
        </p:nvSpPr>
        <p:spPr bwMode="auto">
          <a:xfrm>
            <a:off x="5835650" y="4857750"/>
            <a:ext cx="2590800" cy="3952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marL="342900" indent="-342900" algn="r" eaLnBrk="0" hangingPunct="0">
              <a:buClr>
                <a:schemeClr val="hlink"/>
              </a:buClr>
              <a:buSzPct val="65000"/>
              <a:buFont typeface="Wingdings" pitchFamily="2" charset="2"/>
              <a:buNone/>
            </a:pPr>
            <a:r>
              <a:rPr lang="en-GB" sz="2000">
                <a:latin typeface="Arial" charset="0"/>
                <a:ea typeface="Times New Roman" pitchFamily="18" charset="0"/>
                <a:cs typeface="Arial" charset="0"/>
              </a:rPr>
              <a:t>0.9295</a:t>
            </a:r>
            <a:endParaRPr lang="en-GB" sz="2000">
              <a:ea typeface="Times New Roman" pitchFamily="18" charset="0"/>
              <a:cs typeface="Arial" charset="0"/>
            </a:endParaRPr>
          </a:p>
        </p:txBody>
      </p:sp>
      <p:sp>
        <p:nvSpPr>
          <p:cNvPr id="34827" name="Rectangle 12"/>
          <p:cNvSpPr>
            <a:spLocks noChangeArrowheads="1"/>
          </p:cNvSpPr>
          <p:nvPr/>
        </p:nvSpPr>
        <p:spPr bwMode="auto">
          <a:xfrm>
            <a:off x="3244850" y="4857750"/>
            <a:ext cx="2590800" cy="3952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marL="342900" indent="-342900" algn="r" eaLnBrk="0" hangingPunct="0">
              <a:buClr>
                <a:schemeClr val="hlink"/>
              </a:buClr>
              <a:buSzPct val="65000"/>
              <a:buFont typeface="Wingdings" pitchFamily="2" charset="2"/>
              <a:buNone/>
            </a:pPr>
            <a:r>
              <a:rPr lang="en-GB" sz="2000">
                <a:latin typeface="Arial" charset="0"/>
                <a:ea typeface="Times New Roman" pitchFamily="18" charset="0"/>
                <a:cs typeface="Arial" charset="0"/>
              </a:rPr>
              <a:t>133</a:t>
            </a:r>
            <a:endParaRPr lang="en-GB" sz="2000">
              <a:ea typeface="Times New Roman" pitchFamily="18" charset="0"/>
              <a:cs typeface="Arial" charset="0"/>
            </a:endParaRPr>
          </a:p>
        </p:txBody>
      </p:sp>
      <p:sp>
        <p:nvSpPr>
          <p:cNvPr id="34828" name="Rectangle 13"/>
          <p:cNvSpPr>
            <a:spLocks noChangeArrowheads="1"/>
          </p:cNvSpPr>
          <p:nvPr/>
        </p:nvSpPr>
        <p:spPr bwMode="auto">
          <a:xfrm>
            <a:off x="654050" y="4857750"/>
            <a:ext cx="2590800" cy="3952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buClr>
                <a:schemeClr val="hlink"/>
              </a:buClr>
              <a:buSzPct val="65000"/>
              <a:buFont typeface="Wingdings" pitchFamily="2" charset="2"/>
              <a:buNone/>
            </a:pPr>
            <a:r>
              <a:rPr lang="en-GB" sz="2000">
                <a:latin typeface="Arial" charset="0"/>
                <a:ea typeface="Times New Roman" pitchFamily="18" charset="0"/>
                <a:cs typeface="Arial" charset="0"/>
              </a:rPr>
              <a:t>Ovary                                                       </a:t>
            </a:r>
            <a:endParaRPr lang="en-GB" sz="2000">
              <a:ea typeface="Times New Roman" pitchFamily="18" charset="0"/>
              <a:cs typeface="Arial" charset="0"/>
            </a:endParaRPr>
          </a:p>
        </p:txBody>
      </p:sp>
      <p:sp>
        <p:nvSpPr>
          <p:cNvPr id="34829" name="Rectangle 14"/>
          <p:cNvSpPr>
            <a:spLocks noChangeArrowheads="1"/>
          </p:cNvSpPr>
          <p:nvPr/>
        </p:nvSpPr>
        <p:spPr bwMode="auto">
          <a:xfrm>
            <a:off x="5835650" y="4462463"/>
            <a:ext cx="2590800" cy="39528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marL="342900" indent="-342900" algn="r" eaLnBrk="0" hangingPunct="0">
              <a:buClr>
                <a:schemeClr val="hlink"/>
              </a:buClr>
              <a:buSzPct val="65000"/>
              <a:buFont typeface="Wingdings" pitchFamily="2" charset="2"/>
              <a:buNone/>
            </a:pPr>
            <a:r>
              <a:rPr lang="en-GB" sz="2000">
                <a:latin typeface="Arial" charset="0"/>
                <a:ea typeface="Times New Roman" pitchFamily="18" charset="0"/>
                <a:cs typeface="Arial" charset="0"/>
              </a:rPr>
              <a:t>0.912</a:t>
            </a:r>
            <a:endParaRPr lang="en-GB" sz="2000">
              <a:ea typeface="Times New Roman" pitchFamily="18" charset="0"/>
              <a:cs typeface="Arial" charset="0"/>
            </a:endParaRPr>
          </a:p>
        </p:txBody>
      </p:sp>
      <p:sp>
        <p:nvSpPr>
          <p:cNvPr id="34830" name="Rectangle 15"/>
          <p:cNvSpPr>
            <a:spLocks noChangeArrowheads="1"/>
          </p:cNvSpPr>
          <p:nvPr/>
        </p:nvSpPr>
        <p:spPr bwMode="auto">
          <a:xfrm>
            <a:off x="3244850" y="4462463"/>
            <a:ext cx="2590800" cy="39528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marL="342900" indent="-342900" algn="r" eaLnBrk="0" hangingPunct="0">
              <a:buClr>
                <a:schemeClr val="hlink"/>
              </a:buClr>
              <a:buSzPct val="65000"/>
              <a:buFont typeface="Wingdings" pitchFamily="2" charset="2"/>
              <a:buNone/>
            </a:pPr>
            <a:r>
              <a:rPr lang="en-GB" sz="2000">
                <a:latin typeface="Arial" charset="0"/>
                <a:ea typeface="Times New Roman" pitchFamily="18" charset="0"/>
                <a:cs typeface="Arial" charset="0"/>
              </a:rPr>
              <a:t>201</a:t>
            </a:r>
            <a:endParaRPr lang="en-GB" sz="2000">
              <a:ea typeface="Times New Roman" pitchFamily="18" charset="0"/>
              <a:cs typeface="Arial" charset="0"/>
            </a:endParaRPr>
          </a:p>
        </p:txBody>
      </p:sp>
      <p:sp>
        <p:nvSpPr>
          <p:cNvPr id="34831" name="Rectangle 16"/>
          <p:cNvSpPr>
            <a:spLocks noChangeArrowheads="1"/>
          </p:cNvSpPr>
          <p:nvPr/>
        </p:nvSpPr>
        <p:spPr bwMode="auto">
          <a:xfrm>
            <a:off x="654050" y="4462463"/>
            <a:ext cx="2590800" cy="39528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buClr>
                <a:schemeClr val="hlink"/>
              </a:buClr>
              <a:buSzPct val="65000"/>
              <a:buFont typeface="Wingdings" pitchFamily="2" charset="2"/>
              <a:buNone/>
            </a:pPr>
            <a:r>
              <a:rPr lang="en-GB" sz="2000">
                <a:latin typeface="Arial" charset="0"/>
                <a:ea typeface="Times New Roman" pitchFamily="18" charset="0"/>
                <a:cs typeface="Arial" charset="0"/>
              </a:rPr>
              <a:t>Fetal brain                                                 </a:t>
            </a:r>
            <a:endParaRPr lang="en-GB" sz="2000">
              <a:ea typeface="Times New Roman" pitchFamily="18" charset="0"/>
              <a:cs typeface="Arial" charset="0"/>
            </a:endParaRPr>
          </a:p>
        </p:txBody>
      </p:sp>
      <p:sp>
        <p:nvSpPr>
          <p:cNvPr id="34832" name="Rectangle 17"/>
          <p:cNvSpPr>
            <a:spLocks noChangeArrowheads="1"/>
          </p:cNvSpPr>
          <p:nvPr/>
        </p:nvSpPr>
        <p:spPr bwMode="auto">
          <a:xfrm>
            <a:off x="5835650" y="4067175"/>
            <a:ext cx="2590800" cy="3952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marL="342900" indent="-342900" algn="r" eaLnBrk="0" hangingPunct="0">
              <a:buClr>
                <a:schemeClr val="hlink"/>
              </a:buClr>
              <a:buSzPct val="65000"/>
              <a:buFont typeface="Wingdings" pitchFamily="2" charset="2"/>
              <a:buNone/>
            </a:pPr>
            <a:r>
              <a:rPr lang="en-GB" sz="2000">
                <a:latin typeface="Arial" charset="0"/>
                <a:ea typeface="Times New Roman" pitchFamily="18" charset="0"/>
                <a:cs typeface="Arial" charset="0"/>
              </a:rPr>
              <a:t>0.1696</a:t>
            </a:r>
            <a:endParaRPr lang="en-GB" sz="2000">
              <a:ea typeface="Times New Roman" pitchFamily="18" charset="0"/>
              <a:cs typeface="Arial" charset="0"/>
            </a:endParaRPr>
          </a:p>
        </p:txBody>
      </p:sp>
      <p:sp>
        <p:nvSpPr>
          <p:cNvPr id="34833" name="Rectangle 18"/>
          <p:cNvSpPr>
            <a:spLocks noChangeArrowheads="1"/>
          </p:cNvSpPr>
          <p:nvPr/>
        </p:nvSpPr>
        <p:spPr bwMode="auto">
          <a:xfrm>
            <a:off x="3244850" y="4067175"/>
            <a:ext cx="2590800" cy="3952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marL="342900" indent="-342900" algn="r" eaLnBrk="0" hangingPunct="0">
              <a:buClr>
                <a:schemeClr val="hlink"/>
              </a:buClr>
              <a:buSzPct val="65000"/>
              <a:buFont typeface="Wingdings" pitchFamily="2" charset="2"/>
              <a:buNone/>
            </a:pPr>
            <a:r>
              <a:rPr lang="en-GB" sz="2000">
                <a:latin typeface="Arial" charset="0"/>
                <a:ea typeface="Times New Roman" pitchFamily="18" charset="0"/>
                <a:cs typeface="Arial" charset="0"/>
              </a:rPr>
              <a:t>195</a:t>
            </a:r>
            <a:endParaRPr lang="en-GB" sz="2000">
              <a:ea typeface="Times New Roman" pitchFamily="18" charset="0"/>
              <a:cs typeface="Arial" charset="0"/>
            </a:endParaRPr>
          </a:p>
        </p:txBody>
      </p:sp>
      <p:sp>
        <p:nvSpPr>
          <p:cNvPr id="34834" name="Rectangle 19"/>
          <p:cNvSpPr>
            <a:spLocks noChangeArrowheads="1"/>
          </p:cNvSpPr>
          <p:nvPr/>
        </p:nvSpPr>
        <p:spPr bwMode="auto">
          <a:xfrm>
            <a:off x="654050" y="4067175"/>
            <a:ext cx="2590800" cy="3952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buClr>
                <a:schemeClr val="hlink"/>
              </a:buClr>
              <a:buSzPct val="65000"/>
              <a:buFont typeface="Wingdings" pitchFamily="2" charset="2"/>
              <a:buNone/>
            </a:pPr>
            <a:r>
              <a:rPr lang="en-GB" sz="2000">
                <a:latin typeface="Arial" charset="0"/>
                <a:ea typeface="Times New Roman" pitchFamily="18" charset="0"/>
                <a:cs typeface="Arial" charset="0"/>
              </a:rPr>
              <a:t>Salivary gland                                              </a:t>
            </a:r>
            <a:endParaRPr lang="en-GB" sz="2000">
              <a:ea typeface="Times New Roman" pitchFamily="18" charset="0"/>
              <a:cs typeface="Arial" charset="0"/>
            </a:endParaRPr>
          </a:p>
        </p:txBody>
      </p:sp>
      <p:sp>
        <p:nvSpPr>
          <p:cNvPr id="34835" name="Rectangle 20"/>
          <p:cNvSpPr>
            <a:spLocks noChangeArrowheads="1"/>
          </p:cNvSpPr>
          <p:nvPr/>
        </p:nvSpPr>
        <p:spPr bwMode="auto">
          <a:xfrm>
            <a:off x="5835650" y="3671888"/>
            <a:ext cx="2590800" cy="39528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marL="342900" indent="-342900" algn="r" eaLnBrk="0" hangingPunct="0">
              <a:buClr>
                <a:schemeClr val="hlink"/>
              </a:buClr>
              <a:buSzPct val="65000"/>
              <a:buFont typeface="Wingdings" pitchFamily="2" charset="2"/>
              <a:buNone/>
            </a:pPr>
            <a:r>
              <a:rPr lang="en-GB" sz="2000">
                <a:latin typeface="Arial" charset="0"/>
                <a:ea typeface="Times New Roman" pitchFamily="18" charset="0"/>
                <a:cs typeface="Arial" charset="0"/>
              </a:rPr>
              <a:t>0.1668</a:t>
            </a:r>
            <a:endParaRPr lang="en-GB" sz="2000">
              <a:ea typeface="Times New Roman" pitchFamily="18" charset="0"/>
              <a:cs typeface="Arial" charset="0"/>
            </a:endParaRPr>
          </a:p>
        </p:txBody>
      </p:sp>
      <p:sp>
        <p:nvSpPr>
          <p:cNvPr id="34836" name="Rectangle 21"/>
          <p:cNvSpPr>
            <a:spLocks noChangeArrowheads="1"/>
          </p:cNvSpPr>
          <p:nvPr/>
        </p:nvSpPr>
        <p:spPr bwMode="auto">
          <a:xfrm>
            <a:off x="3244850" y="3671888"/>
            <a:ext cx="2590800" cy="39528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marL="342900" indent="-342900" algn="r" eaLnBrk="0" hangingPunct="0">
              <a:buClr>
                <a:schemeClr val="hlink"/>
              </a:buClr>
              <a:buSzPct val="65000"/>
              <a:buFont typeface="Wingdings" pitchFamily="2" charset="2"/>
              <a:buNone/>
            </a:pPr>
            <a:r>
              <a:rPr lang="en-GB" sz="2000">
                <a:latin typeface="Arial" charset="0"/>
                <a:ea typeface="Times New Roman" pitchFamily="18" charset="0"/>
                <a:cs typeface="Arial" charset="0"/>
              </a:rPr>
              <a:t>114</a:t>
            </a:r>
            <a:endParaRPr lang="en-GB" sz="2000">
              <a:ea typeface="Times New Roman" pitchFamily="18" charset="0"/>
              <a:cs typeface="Arial" charset="0"/>
            </a:endParaRPr>
          </a:p>
        </p:txBody>
      </p:sp>
      <p:sp>
        <p:nvSpPr>
          <p:cNvPr id="34837" name="Rectangle 22"/>
          <p:cNvSpPr>
            <a:spLocks noChangeArrowheads="1"/>
          </p:cNvSpPr>
          <p:nvPr/>
        </p:nvSpPr>
        <p:spPr bwMode="auto">
          <a:xfrm>
            <a:off x="654050" y="3671888"/>
            <a:ext cx="2590800" cy="39528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buClr>
                <a:schemeClr val="hlink"/>
              </a:buClr>
              <a:buSzPct val="65000"/>
              <a:buFont typeface="Wingdings" pitchFamily="2" charset="2"/>
              <a:buNone/>
            </a:pPr>
            <a:r>
              <a:rPr lang="en-GB" sz="2000">
                <a:latin typeface="Arial" charset="0"/>
                <a:ea typeface="Times New Roman" pitchFamily="18" charset="0"/>
                <a:cs typeface="Arial" charset="0"/>
              </a:rPr>
              <a:t>Fetal liver                                                 </a:t>
            </a:r>
            <a:endParaRPr lang="en-GB" sz="2000">
              <a:ea typeface="Times New Roman" pitchFamily="18" charset="0"/>
              <a:cs typeface="Arial" charset="0"/>
            </a:endParaRPr>
          </a:p>
        </p:txBody>
      </p:sp>
      <p:sp>
        <p:nvSpPr>
          <p:cNvPr id="34838" name="Rectangle 23"/>
          <p:cNvSpPr>
            <a:spLocks noChangeArrowheads="1"/>
          </p:cNvSpPr>
          <p:nvPr/>
        </p:nvSpPr>
        <p:spPr bwMode="auto">
          <a:xfrm>
            <a:off x="5835650" y="3276600"/>
            <a:ext cx="2590800" cy="3952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marL="342900" indent="-342900" algn="r" eaLnBrk="0" hangingPunct="0">
              <a:buClr>
                <a:schemeClr val="hlink"/>
              </a:buClr>
              <a:buSzPct val="65000"/>
              <a:buFont typeface="Wingdings" pitchFamily="2" charset="2"/>
              <a:buNone/>
            </a:pPr>
            <a:r>
              <a:rPr lang="en-GB" sz="2000">
                <a:latin typeface="Arial" charset="0"/>
                <a:ea typeface="Times New Roman" pitchFamily="18" charset="0"/>
                <a:cs typeface="Arial" charset="0"/>
              </a:rPr>
              <a:t>0.0902</a:t>
            </a:r>
            <a:endParaRPr lang="en-GB" sz="2000">
              <a:ea typeface="Times New Roman" pitchFamily="18" charset="0"/>
              <a:cs typeface="Arial" charset="0"/>
            </a:endParaRPr>
          </a:p>
        </p:txBody>
      </p:sp>
      <p:sp>
        <p:nvSpPr>
          <p:cNvPr id="34839" name="Rectangle 24"/>
          <p:cNvSpPr>
            <a:spLocks noChangeArrowheads="1"/>
          </p:cNvSpPr>
          <p:nvPr/>
        </p:nvSpPr>
        <p:spPr bwMode="auto">
          <a:xfrm>
            <a:off x="3244850" y="3276600"/>
            <a:ext cx="2590800" cy="3952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marL="342900" indent="-342900" algn="r" eaLnBrk="0" hangingPunct="0">
              <a:buClr>
                <a:schemeClr val="hlink"/>
              </a:buClr>
              <a:buSzPct val="65000"/>
              <a:buFont typeface="Wingdings" pitchFamily="2" charset="2"/>
              <a:buNone/>
            </a:pPr>
            <a:r>
              <a:rPr lang="en-GB" sz="2000">
                <a:latin typeface="Arial" charset="0"/>
                <a:ea typeface="Times New Roman" pitchFamily="18" charset="0"/>
                <a:cs typeface="Arial" charset="0"/>
              </a:rPr>
              <a:t>76</a:t>
            </a:r>
            <a:endParaRPr lang="en-GB" sz="2000">
              <a:ea typeface="Times New Roman" pitchFamily="18" charset="0"/>
              <a:cs typeface="Arial" charset="0"/>
            </a:endParaRPr>
          </a:p>
        </p:txBody>
      </p:sp>
      <p:sp>
        <p:nvSpPr>
          <p:cNvPr id="34840" name="Rectangle 25"/>
          <p:cNvSpPr>
            <a:spLocks noChangeArrowheads="1"/>
          </p:cNvSpPr>
          <p:nvPr/>
        </p:nvSpPr>
        <p:spPr bwMode="auto">
          <a:xfrm>
            <a:off x="654050" y="3276600"/>
            <a:ext cx="2590800" cy="3952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buClr>
                <a:schemeClr val="hlink"/>
              </a:buClr>
              <a:buSzPct val="65000"/>
              <a:buFont typeface="Wingdings" pitchFamily="2" charset="2"/>
              <a:buNone/>
            </a:pPr>
            <a:r>
              <a:rPr lang="en-GB" sz="2000">
                <a:latin typeface="Arial" charset="0"/>
                <a:ea typeface="Times New Roman" pitchFamily="18" charset="0"/>
                <a:cs typeface="Arial" charset="0"/>
              </a:rPr>
              <a:t>Prostate                                                    </a:t>
            </a:r>
            <a:endParaRPr lang="en-GB" sz="2000">
              <a:ea typeface="Times New Roman" pitchFamily="18" charset="0"/>
              <a:cs typeface="Arial" charset="0"/>
            </a:endParaRPr>
          </a:p>
        </p:txBody>
      </p:sp>
      <p:sp>
        <p:nvSpPr>
          <p:cNvPr id="34841" name="Rectangle 26"/>
          <p:cNvSpPr>
            <a:spLocks noChangeArrowheads="1"/>
          </p:cNvSpPr>
          <p:nvPr/>
        </p:nvSpPr>
        <p:spPr bwMode="auto">
          <a:xfrm>
            <a:off x="5835650" y="2881313"/>
            <a:ext cx="2590800" cy="39528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marL="342900" indent="-342900" algn="r" eaLnBrk="0" hangingPunct="0">
              <a:buClr>
                <a:schemeClr val="hlink"/>
              </a:buClr>
              <a:buSzPct val="65000"/>
              <a:buFont typeface="Wingdings" pitchFamily="2" charset="2"/>
              <a:buNone/>
            </a:pPr>
            <a:r>
              <a:rPr lang="en-GB" sz="2000">
                <a:latin typeface="Arial" charset="0"/>
                <a:ea typeface="Times New Roman" pitchFamily="18" charset="0"/>
                <a:cs typeface="Arial" charset="0"/>
              </a:rPr>
              <a:t>0.0599</a:t>
            </a:r>
            <a:endParaRPr lang="en-GB" sz="2000">
              <a:ea typeface="Times New Roman" pitchFamily="18" charset="0"/>
              <a:cs typeface="Arial" charset="0"/>
            </a:endParaRPr>
          </a:p>
        </p:txBody>
      </p:sp>
      <p:sp>
        <p:nvSpPr>
          <p:cNvPr id="34842" name="Rectangle 27"/>
          <p:cNvSpPr>
            <a:spLocks noChangeArrowheads="1"/>
          </p:cNvSpPr>
          <p:nvPr/>
        </p:nvSpPr>
        <p:spPr bwMode="auto">
          <a:xfrm>
            <a:off x="3244850" y="2881313"/>
            <a:ext cx="2590800" cy="39528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marL="342900" indent="-342900" algn="r" eaLnBrk="0" hangingPunct="0">
              <a:buClr>
                <a:schemeClr val="hlink"/>
              </a:buClr>
              <a:buSzPct val="65000"/>
              <a:buFont typeface="Wingdings" pitchFamily="2" charset="2"/>
              <a:buNone/>
            </a:pPr>
            <a:r>
              <a:rPr lang="en-GB" sz="2000">
                <a:latin typeface="Arial" charset="0"/>
                <a:ea typeface="Times New Roman" pitchFamily="18" charset="0"/>
                <a:cs typeface="Arial" charset="0"/>
              </a:rPr>
              <a:t>82</a:t>
            </a:r>
            <a:endParaRPr lang="en-GB" sz="2000">
              <a:ea typeface="Times New Roman" pitchFamily="18" charset="0"/>
              <a:cs typeface="Arial" charset="0"/>
            </a:endParaRPr>
          </a:p>
        </p:txBody>
      </p:sp>
      <p:sp>
        <p:nvSpPr>
          <p:cNvPr id="34843" name="Rectangle 28"/>
          <p:cNvSpPr>
            <a:spLocks noChangeArrowheads="1"/>
          </p:cNvSpPr>
          <p:nvPr/>
        </p:nvSpPr>
        <p:spPr bwMode="auto">
          <a:xfrm>
            <a:off x="654050" y="2881313"/>
            <a:ext cx="2590800" cy="39528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buClr>
                <a:schemeClr val="hlink"/>
              </a:buClr>
              <a:buSzPct val="65000"/>
              <a:buFont typeface="Wingdings" pitchFamily="2" charset="2"/>
              <a:buNone/>
            </a:pPr>
            <a:r>
              <a:rPr lang="en-GB" sz="2000">
                <a:latin typeface="Arial" charset="0"/>
                <a:ea typeface="Times New Roman" pitchFamily="18" charset="0"/>
                <a:cs typeface="Arial" charset="0"/>
              </a:rPr>
              <a:t>Thymus                                                      </a:t>
            </a:r>
            <a:endParaRPr lang="en-GB" sz="2000">
              <a:ea typeface="Times New Roman" pitchFamily="18" charset="0"/>
              <a:cs typeface="Arial" charset="0"/>
            </a:endParaRPr>
          </a:p>
        </p:txBody>
      </p:sp>
      <p:sp>
        <p:nvSpPr>
          <p:cNvPr id="34844" name="Rectangle 29"/>
          <p:cNvSpPr>
            <a:spLocks noChangeArrowheads="1"/>
          </p:cNvSpPr>
          <p:nvPr/>
        </p:nvSpPr>
        <p:spPr bwMode="auto">
          <a:xfrm>
            <a:off x="5835650" y="2486025"/>
            <a:ext cx="2590800" cy="3952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marL="342900" indent="-342900" algn="r" eaLnBrk="0" hangingPunct="0">
              <a:buClr>
                <a:schemeClr val="hlink"/>
              </a:buClr>
              <a:buSzPct val="65000"/>
              <a:buFont typeface="Wingdings" pitchFamily="2" charset="2"/>
              <a:buNone/>
            </a:pPr>
            <a:r>
              <a:rPr lang="en-GB" sz="2000">
                <a:latin typeface="Arial" charset="0"/>
                <a:ea typeface="Times New Roman" pitchFamily="18" charset="0"/>
                <a:cs typeface="Arial" charset="0"/>
              </a:rPr>
              <a:t>0.0287</a:t>
            </a:r>
            <a:endParaRPr lang="en-GB" sz="2000">
              <a:ea typeface="Times New Roman" pitchFamily="18" charset="0"/>
              <a:cs typeface="Arial" charset="0"/>
            </a:endParaRPr>
          </a:p>
        </p:txBody>
      </p:sp>
      <p:sp>
        <p:nvSpPr>
          <p:cNvPr id="34845" name="Rectangle 30"/>
          <p:cNvSpPr>
            <a:spLocks noChangeArrowheads="1"/>
          </p:cNvSpPr>
          <p:nvPr/>
        </p:nvSpPr>
        <p:spPr bwMode="auto">
          <a:xfrm>
            <a:off x="3244850" y="2486025"/>
            <a:ext cx="2590800" cy="3952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marL="342900" indent="-342900" algn="r" eaLnBrk="0" hangingPunct="0">
              <a:buClr>
                <a:schemeClr val="hlink"/>
              </a:buClr>
              <a:buSzPct val="65000"/>
              <a:buFont typeface="Wingdings" pitchFamily="2" charset="2"/>
              <a:buNone/>
            </a:pPr>
            <a:r>
              <a:rPr lang="en-GB" sz="2000">
                <a:latin typeface="Arial" charset="0"/>
                <a:ea typeface="Times New Roman" pitchFamily="18" charset="0"/>
                <a:cs typeface="Arial" charset="0"/>
              </a:rPr>
              <a:t>66</a:t>
            </a:r>
            <a:endParaRPr lang="en-GB" sz="2000">
              <a:ea typeface="Times New Roman" pitchFamily="18" charset="0"/>
              <a:cs typeface="Arial" charset="0"/>
            </a:endParaRPr>
          </a:p>
        </p:txBody>
      </p:sp>
      <p:sp>
        <p:nvSpPr>
          <p:cNvPr id="34846" name="Rectangle 31"/>
          <p:cNvSpPr>
            <a:spLocks noChangeArrowheads="1"/>
          </p:cNvSpPr>
          <p:nvPr/>
        </p:nvSpPr>
        <p:spPr bwMode="auto">
          <a:xfrm>
            <a:off x="654050" y="2486025"/>
            <a:ext cx="2590800" cy="3952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buClr>
                <a:schemeClr val="hlink"/>
              </a:buClr>
              <a:buSzPct val="65000"/>
              <a:buFont typeface="Wingdings" pitchFamily="2" charset="2"/>
              <a:buNone/>
            </a:pPr>
            <a:r>
              <a:rPr lang="en-GB" sz="2000">
                <a:latin typeface="Arial" charset="0"/>
                <a:ea typeface="Times New Roman" pitchFamily="18" charset="0"/>
                <a:cs typeface="Arial" charset="0"/>
              </a:rPr>
              <a:t>Thyroid                                                     </a:t>
            </a:r>
            <a:endParaRPr lang="en-GB" sz="2000">
              <a:ea typeface="Times New Roman" pitchFamily="18" charset="0"/>
              <a:cs typeface="Arial" charset="0"/>
            </a:endParaRPr>
          </a:p>
        </p:txBody>
      </p:sp>
      <p:sp>
        <p:nvSpPr>
          <p:cNvPr id="34847" name="Rectangle 32"/>
          <p:cNvSpPr>
            <a:spLocks noChangeArrowheads="1"/>
          </p:cNvSpPr>
          <p:nvPr/>
        </p:nvSpPr>
        <p:spPr bwMode="auto">
          <a:xfrm>
            <a:off x="5835650" y="2090738"/>
            <a:ext cx="2590800" cy="39528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marL="342900" indent="-342900" algn="r" eaLnBrk="0" hangingPunct="0">
              <a:buClr>
                <a:schemeClr val="hlink"/>
              </a:buClr>
              <a:buSzPct val="65000"/>
              <a:buFont typeface="Wingdings" pitchFamily="2" charset="2"/>
              <a:buNone/>
            </a:pPr>
            <a:r>
              <a:rPr lang="en-GB" sz="2000">
                <a:latin typeface="Arial" charset="0"/>
                <a:ea typeface="Times New Roman" pitchFamily="18" charset="0"/>
                <a:cs typeface="Arial" charset="0"/>
              </a:rPr>
              <a:t>0.0002</a:t>
            </a:r>
            <a:endParaRPr lang="en-GB" sz="2000">
              <a:ea typeface="Times New Roman" pitchFamily="18" charset="0"/>
              <a:cs typeface="Arial" charset="0"/>
            </a:endParaRPr>
          </a:p>
        </p:txBody>
      </p:sp>
      <p:sp>
        <p:nvSpPr>
          <p:cNvPr id="34848" name="Rectangle 33"/>
          <p:cNvSpPr>
            <a:spLocks noChangeArrowheads="1"/>
          </p:cNvSpPr>
          <p:nvPr/>
        </p:nvSpPr>
        <p:spPr bwMode="auto">
          <a:xfrm>
            <a:off x="3244850" y="2090738"/>
            <a:ext cx="2590800" cy="39528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marL="342900" indent="-342900" algn="r" eaLnBrk="0" hangingPunct="0">
              <a:buClr>
                <a:schemeClr val="hlink"/>
              </a:buClr>
              <a:buSzPct val="65000"/>
              <a:buFont typeface="Wingdings" pitchFamily="2" charset="2"/>
              <a:buNone/>
            </a:pPr>
            <a:r>
              <a:rPr lang="en-GB" sz="2000">
                <a:latin typeface="Arial" charset="0"/>
                <a:ea typeface="Times New Roman" pitchFamily="18" charset="0"/>
                <a:cs typeface="Arial" charset="0"/>
              </a:rPr>
              <a:t>247</a:t>
            </a:r>
            <a:endParaRPr lang="en-GB" sz="2000">
              <a:ea typeface="Times New Roman" pitchFamily="18" charset="0"/>
              <a:cs typeface="Arial" charset="0"/>
            </a:endParaRPr>
          </a:p>
        </p:txBody>
      </p:sp>
      <p:sp>
        <p:nvSpPr>
          <p:cNvPr id="34849" name="Rectangle 34"/>
          <p:cNvSpPr>
            <a:spLocks noChangeArrowheads="1"/>
          </p:cNvSpPr>
          <p:nvPr/>
        </p:nvSpPr>
        <p:spPr bwMode="auto">
          <a:xfrm>
            <a:off x="654050" y="2090738"/>
            <a:ext cx="2590800" cy="39528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buClr>
                <a:schemeClr val="hlink"/>
              </a:buClr>
              <a:buSzPct val="65000"/>
              <a:buFont typeface="Wingdings" pitchFamily="2" charset="2"/>
              <a:buNone/>
            </a:pPr>
            <a:r>
              <a:rPr lang="en-GB" sz="2000">
                <a:latin typeface="Arial" charset="0"/>
                <a:ea typeface="Times New Roman" pitchFamily="18" charset="0"/>
                <a:cs typeface="Arial" charset="0"/>
              </a:rPr>
              <a:t>Testis                                                      </a:t>
            </a:r>
            <a:endParaRPr lang="en-GB" sz="2000">
              <a:ea typeface="Times New Roman" pitchFamily="18" charset="0"/>
              <a:cs typeface="Arial" charset="0"/>
            </a:endParaRPr>
          </a:p>
        </p:txBody>
      </p:sp>
      <p:sp>
        <p:nvSpPr>
          <p:cNvPr id="34850" name="Rectangle 35"/>
          <p:cNvSpPr>
            <a:spLocks noChangeArrowheads="1"/>
          </p:cNvSpPr>
          <p:nvPr/>
        </p:nvSpPr>
        <p:spPr bwMode="auto">
          <a:xfrm>
            <a:off x="5835650" y="1390650"/>
            <a:ext cx="2590800" cy="7000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buClr>
                <a:schemeClr val="hlink"/>
              </a:buClr>
              <a:buSzPct val="65000"/>
              <a:buFont typeface="Wingdings" pitchFamily="2" charset="2"/>
              <a:buNone/>
            </a:pPr>
            <a:r>
              <a:rPr lang="en-US" sz="2000" b="1">
                <a:cs typeface="Times New Roman" pitchFamily="18" charset="0"/>
              </a:rPr>
              <a:t>P-value</a:t>
            </a:r>
            <a:endParaRPr lang="en-US" sz="2000"/>
          </a:p>
        </p:txBody>
      </p:sp>
      <p:sp>
        <p:nvSpPr>
          <p:cNvPr id="34851" name="Rectangle 36"/>
          <p:cNvSpPr>
            <a:spLocks noChangeArrowheads="1"/>
          </p:cNvSpPr>
          <p:nvPr/>
        </p:nvSpPr>
        <p:spPr bwMode="auto">
          <a:xfrm>
            <a:off x="3244850" y="1390650"/>
            <a:ext cx="2590800" cy="7000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buClr>
                <a:schemeClr val="hlink"/>
              </a:buClr>
              <a:buSzPct val="65000"/>
              <a:buFont typeface="Wingdings" pitchFamily="2" charset="2"/>
              <a:buNone/>
            </a:pPr>
            <a:r>
              <a:rPr lang="en-US" sz="2000" b="1">
                <a:cs typeface="Times New Roman" pitchFamily="18" charset="0"/>
              </a:rPr>
              <a:t>Number of genes</a:t>
            </a:r>
            <a:endParaRPr lang="en-US" sz="2000"/>
          </a:p>
        </p:txBody>
      </p:sp>
      <p:sp>
        <p:nvSpPr>
          <p:cNvPr id="34852" name="Rectangle 37"/>
          <p:cNvSpPr>
            <a:spLocks noChangeArrowheads="1"/>
          </p:cNvSpPr>
          <p:nvPr/>
        </p:nvSpPr>
        <p:spPr bwMode="auto">
          <a:xfrm>
            <a:off x="654050" y="1390650"/>
            <a:ext cx="2590800" cy="7000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buClr>
                <a:schemeClr val="hlink"/>
              </a:buClr>
              <a:buSzPct val="65000"/>
              <a:buFont typeface="Wingdings" pitchFamily="2" charset="2"/>
              <a:buNone/>
            </a:pPr>
            <a:r>
              <a:rPr lang="en-US" sz="2000" b="1">
                <a:cs typeface="Times New Roman" pitchFamily="18" charset="0"/>
              </a:rPr>
              <a:t>Tissue of max. expression</a:t>
            </a:r>
            <a:endParaRPr lang="en-US" sz="2000"/>
          </a:p>
        </p:txBody>
      </p:sp>
      <p:sp>
        <p:nvSpPr>
          <p:cNvPr id="34853" name="Line 38"/>
          <p:cNvSpPr>
            <a:spLocks noChangeShapeType="1"/>
          </p:cNvSpPr>
          <p:nvPr/>
        </p:nvSpPr>
        <p:spPr bwMode="auto">
          <a:xfrm>
            <a:off x="654050" y="1390650"/>
            <a:ext cx="7772400" cy="0"/>
          </a:xfrm>
          <a:prstGeom prst="line">
            <a:avLst/>
          </a:prstGeom>
          <a:noFill/>
          <a:ln w="25400" cap="rnd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4854" name="Line 39"/>
          <p:cNvSpPr>
            <a:spLocks noChangeShapeType="1"/>
          </p:cNvSpPr>
          <p:nvPr/>
        </p:nvSpPr>
        <p:spPr bwMode="auto">
          <a:xfrm>
            <a:off x="654050" y="6438900"/>
            <a:ext cx="7772400" cy="0"/>
          </a:xfrm>
          <a:prstGeom prst="line">
            <a:avLst/>
          </a:prstGeom>
          <a:noFill/>
          <a:ln w="25400" cap="rnd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4855" name="Line 40"/>
          <p:cNvSpPr>
            <a:spLocks noChangeShapeType="1"/>
          </p:cNvSpPr>
          <p:nvPr/>
        </p:nvSpPr>
        <p:spPr bwMode="auto">
          <a:xfrm>
            <a:off x="654050" y="1390650"/>
            <a:ext cx="0" cy="5048250"/>
          </a:xfrm>
          <a:prstGeom prst="line">
            <a:avLst/>
          </a:prstGeom>
          <a:noFill/>
          <a:ln w="9525" cap="rnd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4856" name="Line 41"/>
          <p:cNvSpPr>
            <a:spLocks noChangeShapeType="1"/>
          </p:cNvSpPr>
          <p:nvPr/>
        </p:nvSpPr>
        <p:spPr bwMode="auto">
          <a:xfrm>
            <a:off x="8426450" y="1390650"/>
            <a:ext cx="0" cy="5048250"/>
          </a:xfrm>
          <a:prstGeom prst="line">
            <a:avLst/>
          </a:prstGeom>
          <a:noFill/>
          <a:ln w="9525" cap="rnd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4857" name="Line 42"/>
          <p:cNvSpPr>
            <a:spLocks noChangeShapeType="1"/>
          </p:cNvSpPr>
          <p:nvPr/>
        </p:nvSpPr>
        <p:spPr bwMode="auto">
          <a:xfrm>
            <a:off x="654050" y="2090738"/>
            <a:ext cx="7772400" cy="0"/>
          </a:xfrm>
          <a:prstGeom prst="line">
            <a:avLst/>
          </a:prstGeom>
          <a:noFill/>
          <a:ln w="9525" cap="rnd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4858" name="Line 43"/>
          <p:cNvSpPr>
            <a:spLocks noChangeShapeType="1"/>
          </p:cNvSpPr>
          <p:nvPr/>
        </p:nvSpPr>
        <p:spPr bwMode="auto">
          <a:xfrm>
            <a:off x="3244850" y="1390650"/>
            <a:ext cx="0" cy="5048250"/>
          </a:xfrm>
          <a:prstGeom prst="line">
            <a:avLst/>
          </a:prstGeom>
          <a:noFill/>
          <a:ln w="9525" cap="rnd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4859" name="Line 44"/>
          <p:cNvSpPr>
            <a:spLocks noChangeShapeType="1"/>
          </p:cNvSpPr>
          <p:nvPr/>
        </p:nvSpPr>
        <p:spPr bwMode="auto">
          <a:xfrm>
            <a:off x="5835650" y="1390650"/>
            <a:ext cx="0" cy="5048250"/>
          </a:xfrm>
          <a:prstGeom prst="line">
            <a:avLst/>
          </a:prstGeom>
          <a:noFill/>
          <a:ln w="9525" cap="rnd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4860" name="Line 45"/>
          <p:cNvSpPr>
            <a:spLocks noChangeShapeType="1"/>
          </p:cNvSpPr>
          <p:nvPr/>
        </p:nvSpPr>
        <p:spPr bwMode="auto">
          <a:xfrm>
            <a:off x="654050" y="2486025"/>
            <a:ext cx="7772400" cy="0"/>
          </a:xfrm>
          <a:prstGeom prst="line">
            <a:avLst/>
          </a:prstGeom>
          <a:noFill/>
          <a:ln w="9525" cap="rnd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4861" name="Line 46"/>
          <p:cNvSpPr>
            <a:spLocks noChangeShapeType="1"/>
          </p:cNvSpPr>
          <p:nvPr/>
        </p:nvSpPr>
        <p:spPr bwMode="auto">
          <a:xfrm>
            <a:off x="654050" y="2881313"/>
            <a:ext cx="7772400" cy="0"/>
          </a:xfrm>
          <a:prstGeom prst="line">
            <a:avLst/>
          </a:prstGeom>
          <a:noFill/>
          <a:ln w="9525" cap="rnd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4862" name="Line 47"/>
          <p:cNvSpPr>
            <a:spLocks noChangeShapeType="1"/>
          </p:cNvSpPr>
          <p:nvPr/>
        </p:nvSpPr>
        <p:spPr bwMode="auto">
          <a:xfrm>
            <a:off x="654050" y="3276600"/>
            <a:ext cx="7772400" cy="0"/>
          </a:xfrm>
          <a:prstGeom prst="line">
            <a:avLst/>
          </a:prstGeom>
          <a:noFill/>
          <a:ln w="9525" cap="rnd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4863" name="Line 48"/>
          <p:cNvSpPr>
            <a:spLocks noChangeShapeType="1"/>
          </p:cNvSpPr>
          <p:nvPr/>
        </p:nvSpPr>
        <p:spPr bwMode="auto">
          <a:xfrm>
            <a:off x="654050" y="3671888"/>
            <a:ext cx="7772400" cy="0"/>
          </a:xfrm>
          <a:prstGeom prst="line">
            <a:avLst/>
          </a:prstGeom>
          <a:noFill/>
          <a:ln w="9525" cap="rnd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4864" name="Line 49"/>
          <p:cNvSpPr>
            <a:spLocks noChangeShapeType="1"/>
          </p:cNvSpPr>
          <p:nvPr/>
        </p:nvSpPr>
        <p:spPr bwMode="auto">
          <a:xfrm>
            <a:off x="654050" y="4067175"/>
            <a:ext cx="7772400" cy="0"/>
          </a:xfrm>
          <a:prstGeom prst="line">
            <a:avLst/>
          </a:prstGeom>
          <a:noFill/>
          <a:ln w="9525" cap="rnd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4865" name="Line 50"/>
          <p:cNvSpPr>
            <a:spLocks noChangeShapeType="1"/>
          </p:cNvSpPr>
          <p:nvPr/>
        </p:nvSpPr>
        <p:spPr bwMode="auto">
          <a:xfrm>
            <a:off x="654050" y="4462463"/>
            <a:ext cx="7772400" cy="0"/>
          </a:xfrm>
          <a:prstGeom prst="line">
            <a:avLst/>
          </a:prstGeom>
          <a:noFill/>
          <a:ln w="9525" cap="rnd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4866" name="Line 51"/>
          <p:cNvSpPr>
            <a:spLocks noChangeShapeType="1"/>
          </p:cNvSpPr>
          <p:nvPr/>
        </p:nvSpPr>
        <p:spPr bwMode="auto">
          <a:xfrm>
            <a:off x="654050" y="4857750"/>
            <a:ext cx="7772400" cy="0"/>
          </a:xfrm>
          <a:prstGeom prst="line">
            <a:avLst/>
          </a:prstGeom>
          <a:noFill/>
          <a:ln w="9525" cap="rnd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4867" name="Line 52"/>
          <p:cNvSpPr>
            <a:spLocks noChangeShapeType="1"/>
          </p:cNvSpPr>
          <p:nvPr/>
        </p:nvSpPr>
        <p:spPr bwMode="auto">
          <a:xfrm>
            <a:off x="654050" y="5253038"/>
            <a:ext cx="7772400" cy="0"/>
          </a:xfrm>
          <a:prstGeom prst="line">
            <a:avLst/>
          </a:prstGeom>
          <a:noFill/>
          <a:ln w="9525" cap="rnd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4868" name="Line 53"/>
          <p:cNvSpPr>
            <a:spLocks noChangeShapeType="1"/>
          </p:cNvSpPr>
          <p:nvPr/>
        </p:nvSpPr>
        <p:spPr bwMode="auto">
          <a:xfrm>
            <a:off x="654050" y="5648325"/>
            <a:ext cx="7772400" cy="0"/>
          </a:xfrm>
          <a:prstGeom prst="line">
            <a:avLst/>
          </a:prstGeom>
          <a:noFill/>
          <a:ln w="9525" cap="rnd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4869" name="Line 54"/>
          <p:cNvSpPr>
            <a:spLocks noChangeShapeType="1"/>
          </p:cNvSpPr>
          <p:nvPr/>
        </p:nvSpPr>
        <p:spPr bwMode="auto">
          <a:xfrm>
            <a:off x="654050" y="6043613"/>
            <a:ext cx="7772400" cy="0"/>
          </a:xfrm>
          <a:prstGeom prst="line">
            <a:avLst/>
          </a:prstGeom>
          <a:noFill/>
          <a:ln w="9525" cap="rnd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4870" name="Line 55"/>
          <p:cNvSpPr>
            <a:spLocks noChangeShapeType="1"/>
          </p:cNvSpPr>
          <p:nvPr/>
        </p:nvSpPr>
        <p:spPr bwMode="auto">
          <a:xfrm flipH="1" flipV="1">
            <a:off x="641350" y="4451350"/>
            <a:ext cx="7785100" cy="127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6376" name="Text Box 56"/>
          <p:cNvSpPr txBox="1">
            <a:spLocks noChangeArrowheads="1"/>
          </p:cNvSpPr>
          <p:nvPr/>
        </p:nvSpPr>
        <p:spPr bwMode="auto">
          <a:xfrm>
            <a:off x="1581150" y="495300"/>
            <a:ext cx="634365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  <a:defRPr/>
            </a:pPr>
            <a:r>
              <a:rPr lang="en-US" sz="2800" i="1">
                <a:effectLst>
                  <a:outerShdw blurRad="38100" dist="38100" dir="2700000" algn="tl">
                    <a:srgbClr val="000000"/>
                  </a:outerShdw>
                </a:effectLst>
                <a:ea typeface="ＭＳ Ｐゴシック" pitchFamily="-65" charset="-128"/>
                <a:cs typeface="+mn-cs"/>
              </a:rPr>
              <a:t>dN/dS</a:t>
            </a:r>
            <a:r>
              <a:rPr lang="en-US" sz="2800">
                <a:effectLst>
                  <a:outerShdw blurRad="38100" dist="38100" dir="2700000" algn="tl">
                    <a:srgbClr val="000000"/>
                  </a:outerShdw>
                </a:effectLst>
                <a:ea typeface="ＭＳ Ｐゴシック" pitchFamily="-65" charset="-128"/>
                <a:cs typeface="+mn-cs"/>
              </a:rPr>
              <a:t> in human/chimp divergence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>
                <a:effectLst/>
                <a:ea typeface="ＭＳ Ｐゴシック"/>
              </a:rPr>
              <a:t>Limitations</a:t>
            </a:r>
          </a:p>
        </p:txBody>
      </p:sp>
      <p:sp>
        <p:nvSpPr>
          <p:cNvPr id="3584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76400"/>
            <a:ext cx="8229600" cy="4114800"/>
          </a:xfrm>
        </p:spPr>
        <p:txBody>
          <a:bodyPr/>
          <a:lstStyle/>
          <a:p>
            <a:pPr>
              <a:spcBef>
                <a:spcPct val="50000"/>
              </a:spcBef>
              <a:buClrTx/>
              <a:buSzTx/>
              <a:buFontTx/>
              <a:buNone/>
            </a:pPr>
            <a:r>
              <a:rPr lang="da-DK" smtClean="0">
                <a:effectLst/>
                <a:ea typeface="ＭＳ Ｐゴシック"/>
              </a:rPr>
              <a:t>Comparisons between species cannot detect ongoing or recent selection.</a:t>
            </a:r>
          </a:p>
          <a:p>
            <a:pPr>
              <a:spcBef>
                <a:spcPct val="50000"/>
              </a:spcBef>
              <a:buClrTx/>
              <a:buSzTx/>
              <a:buFontTx/>
              <a:buNone/>
            </a:pPr>
            <a:r>
              <a:rPr lang="da-DK" smtClean="0">
                <a:effectLst/>
                <a:ea typeface="ＭＳ Ｐゴシック"/>
              </a:rPr>
              <a:t>Cannot detect selection on segregating deleterious mutations.</a:t>
            </a:r>
          </a:p>
          <a:p>
            <a:pPr>
              <a:spcBef>
                <a:spcPct val="50000"/>
              </a:spcBef>
              <a:buClrTx/>
              <a:buSzTx/>
              <a:buFontTx/>
              <a:buNone/>
            </a:pPr>
            <a:r>
              <a:rPr lang="da-DK" smtClean="0">
                <a:effectLst/>
                <a:ea typeface="ＭＳ Ｐゴシック"/>
              </a:rPr>
              <a:t>Requires multiple selected mutations.</a:t>
            </a:r>
          </a:p>
          <a:p>
            <a:pPr>
              <a:spcBef>
                <a:spcPct val="50000"/>
              </a:spcBef>
              <a:buClrTx/>
              <a:buSzTx/>
              <a:buFontTx/>
              <a:buNone/>
            </a:pPr>
            <a:endParaRPr lang="da-DK" smtClean="0">
              <a:effectLst/>
              <a:ea typeface="ＭＳ Ｐゴシック"/>
            </a:endParaRPr>
          </a:p>
        </p:txBody>
      </p:sp>
      <p:sp>
        <p:nvSpPr>
          <p:cNvPr id="91141" name="Text Box 5"/>
          <p:cNvSpPr txBox="1">
            <a:spLocks noChangeArrowheads="1"/>
          </p:cNvSpPr>
          <p:nvPr/>
        </p:nvSpPr>
        <p:spPr bwMode="auto">
          <a:xfrm>
            <a:off x="454025" y="5187950"/>
            <a:ext cx="80073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>
              <a:defRPr/>
            </a:pPr>
            <a:r>
              <a:rPr lang="en-US" sz="360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ＭＳ Ｐゴシック" pitchFamily="-65" charset="-128"/>
                <a:cs typeface="+mn-cs"/>
              </a:rPr>
              <a:t>So population genetic data is needed!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extured">
  <a:themeElements>
    <a:clrScheme name="Textured 5">
      <a:dk1>
        <a:srgbClr val="003366"/>
      </a:dk1>
      <a:lt1>
        <a:srgbClr val="FFFFFF"/>
      </a:lt1>
      <a:dk2>
        <a:srgbClr val="2B5481"/>
      </a:dk2>
      <a:lt2>
        <a:srgbClr val="E5FFFF"/>
      </a:lt2>
      <a:accent1>
        <a:srgbClr val="009999"/>
      </a:accent1>
      <a:accent2>
        <a:srgbClr val="336699"/>
      </a:accent2>
      <a:accent3>
        <a:srgbClr val="ACB3C1"/>
      </a:accent3>
      <a:accent4>
        <a:srgbClr val="DADADA"/>
      </a:accent4>
      <a:accent5>
        <a:srgbClr val="AACACA"/>
      </a:accent5>
      <a:accent6>
        <a:srgbClr val="2D5C8A"/>
      </a:accent6>
      <a:hlink>
        <a:srgbClr val="00CCFF"/>
      </a:hlink>
      <a:folHlink>
        <a:srgbClr val="FFCC00"/>
      </a:folHlink>
    </a:clrScheme>
    <a:fontScheme name="Textured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a-DK" sz="1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ahoma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a-DK" sz="1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ahoma" charset="0"/>
          </a:defRPr>
        </a:defPPr>
      </a:lstStyle>
    </a:lnDef>
  </a:objectDefaults>
  <a:extraClrSchemeLst>
    <a:extraClrScheme>
      <a:clrScheme name="Textured 1">
        <a:dk1>
          <a:srgbClr val="660000"/>
        </a:dk1>
        <a:lt1>
          <a:srgbClr val="FFFFFF"/>
        </a:lt1>
        <a:dk2>
          <a:srgbClr val="800000"/>
        </a:dk2>
        <a:lt2>
          <a:srgbClr val="FFFFCC"/>
        </a:lt2>
        <a:accent1>
          <a:srgbClr val="BE7960"/>
        </a:accent1>
        <a:accent2>
          <a:srgbClr val="CC6600"/>
        </a:accent2>
        <a:accent3>
          <a:srgbClr val="C0AAAA"/>
        </a:accent3>
        <a:accent4>
          <a:srgbClr val="DADADA"/>
        </a:accent4>
        <a:accent5>
          <a:srgbClr val="DBBEB6"/>
        </a:accent5>
        <a:accent6>
          <a:srgbClr val="B95C00"/>
        </a:accent6>
        <a:hlink>
          <a:srgbClr val="FFCC66"/>
        </a:hlink>
        <a:folHlink>
          <a:srgbClr val="CC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2">
        <a:dk1>
          <a:srgbClr val="003300"/>
        </a:dk1>
        <a:lt1>
          <a:srgbClr val="FFFFFF"/>
        </a:lt1>
        <a:dk2>
          <a:srgbClr val="4D6A2A"/>
        </a:dk2>
        <a:lt2>
          <a:srgbClr val="CCFF99"/>
        </a:lt2>
        <a:accent1>
          <a:srgbClr val="33CC33"/>
        </a:accent1>
        <a:accent2>
          <a:srgbClr val="46562A"/>
        </a:accent2>
        <a:accent3>
          <a:srgbClr val="B2B9AC"/>
        </a:accent3>
        <a:accent4>
          <a:srgbClr val="DADADA"/>
        </a:accent4>
        <a:accent5>
          <a:srgbClr val="ADE2AD"/>
        </a:accent5>
        <a:accent6>
          <a:srgbClr val="3F4D25"/>
        </a:accent6>
        <a:hlink>
          <a:srgbClr val="0099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3">
        <a:dk1>
          <a:srgbClr val="4E4E74"/>
        </a:dk1>
        <a:lt1>
          <a:srgbClr val="FFFFFF"/>
        </a:lt1>
        <a:dk2>
          <a:srgbClr val="666699"/>
        </a:dk2>
        <a:lt2>
          <a:srgbClr val="FFFFCC"/>
        </a:lt2>
        <a:accent1>
          <a:srgbClr val="5E5884"/>
        </a:accent1>
        <a:accent2>
          <a:srgbClr val="8AB29D"/>
        </a:accent2>
        <a:accent3>
          <a:srgbClr val="B8B8CA"/>
        </a:accent3>
        <a:accent4>
          <a:srgbClr val="DADADA"/>
        </a:accent4>
        <a:accent5>
          <a:srgbClr val="B6B4C2"/>
        </a:accent5>
        <a:accent6>
          <a:srgbClr val="7DA18E"/>
        </a:accent6>
        <a:hlink>
          <a:srgbClr val="FFFF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4">
        <a:dk1>
          <a:srgbClr val="004E4C"/>
        </a:dk1>
        <a:lt1>
          <a:srgbClr val="FFFFFF"/>
        </a:lt1>
        <a:dk2>
          <a:srgbClr val="006666"/>
        </a:dk2>
        <a:lt2>
          <a:srgbClr val="FFFFCC"/>
        </a:lt2>
        <a:accent1>
          <a:srgbClr val="FFCC00"/>
        </a:accent1>
        <a:accent2>
          <a:srgbClr val="00B0AC"/>
        </a:accent2>
        <a:accent3>
          <a:srgbClr val="AAB8B8"/>
        </a:accent3>
        <a:accent4>
          <a:srgbClr val="DADADA"/>
        </a:accent4>
        <a:accent5>
          <a:srgbClr val="FFE2AA"/>
        </a:accent5>
        <a:accent6>
          <a:srgbClr val="009F9B"/>
        </a:accent6>
        <a:hlink>
          <a:srgbClr val="BA7C3E"/>
        </a:hlink>
        <a:folHlink>
          <a:srgbClr val="724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5">
        <a:dk1>
          <a:srgbClr val="003366"/>
        </a:dk1>
        <a:lt1>
          <a:srgbClr val="FFFFFF"/>
        </a:lt1>
        <a:dk2>
          <a:srgbClr val="2B5481"/>
        </a:dk2>
        <a:lt2>
          <a:srgbClr val="E5FFFF"/>
        </a:lt2>
        <a:accent1>
          <a:srgbClr val="009999"/>
        </a:accent1>
        <a:accent2>
          <a:srgbClr val="336699"/>
        </a:accent2>
        <a:accent3>
          <a:srgbClr val="ACB3C1"/>
        </a:accent3>
        <a:accent4>
          <a:srgbClr val="DADADA"/>
        </a:accent4>
        <a:accent5>
          <a:srgbClr val="AACACA"/>
        </a:accent5>
        <a:accent6>
          <a:srgbClr val="2D5C8A"/>
        </a:accent6>
        <a:hlink>
          <a:srgbClr val="00CCFF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6">
        <a:dk1>
          <a:srgbClr val="080808"/>
        </a:dk1>
        <a:lt1>
          <a:srgbClr val="FFFFFF"/>
        </a:lt1>
        <a:dk2>
          <a:srgbClr val="4D4D4D"/>
        </a:dk2>
        <a:lt2>
          <a:srgbClr val="FFFFFF"/>
        </a:lt2>
        <a:accent1>
          <a:srgbClr val="666699"/>
        </a:accent1>
        <a:accent2>
          <a:srgbClr val="3366CC"/>
        </a:accent2>
        <a:accent3>
          <a:srgbClr val="B2B2B2"/>
        </a:accent3>
        <a:accent4>
          <a:srgbClr val="DADADA"/>
        </a:accent4>
        <a:accent5>
          <a:srgbClr val="B8B8CA"/>
        </a:accent5>
        <a:accent6>
          <a:srgbClr val="2D5CB9"/>
        </a:accent6>
        <a:hlink>
          <a:srgbClr val="00CC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7">
        <a:dk1>
          <a:srgbClr val="000000"/>
        </a:dk1>
        <a:lt1>
          <a:srgbClr val="DBDAC2"/>
        </a:lt1>
        <a:dk2>
          <a:srgbClr val="827F4C"/>
        </a:dk2>
        <a:lt2>
          <a:srgbClr val="C0BC94"/>
        </a:lt2>
        <a:accent1>
          <a:srgbClr val="AAA578"/>
        </a:accent1>
        <a:accent2>
          <a:srgbClr val="A2A4AC"/>
        </a:accent2>
        <a:accent3>
          <a:srgbClr val="EAEADD"/>
        </a:accent3>
        <a:accent4>
          <a:srgbClr val="000000"/>
        </a:accent4>
        <a:accent5>
          <a:srgbClr val="D2CFBE"/>
        </a:accent5>
        <a:accent6>
          <a:srgbClr val="92949B"/>
        </a:accent6>
        <a:hlink>
          <a:srgbClr val="5B8800"/>
        </a:hlink>
        <a:folHlink>
          <a:srgbClr val="68653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xtured 8">
        <a:dk1>
          <a:srgbClr val="000000"/>
        </a:dk1>
        <a:lt1>
          <a:srgbClr val="DCE8F4"/>
        </a:lt1>
        <a:dk2>
          <a:srgbClr val="7B9CB5"/>
        </a:dk2>
        <a:lt2>
          <a:srgbClr val="969696"/>
        </a:lt2>
        <a:accent1>
          <a:srgbClr val="FFFFFF"/>
        </a:accent1>
        <a:accent2>
          <a:srgbClr val="00BAB6"/>
        </a:accent2>
        <a:accent3>
          <a:srgbClr val="EBF2F8"/>
        </a:accent3>
        <a:accent4>
          <a:srgbClr val="000000"/>
        </a:accent4>
        <a:accent5>
          <a:srgbClr val="FFFFFF"/>
        </a:accent5>
        <a:accent6>
          <a:srgbClr val="00A8A5"/>
        </a:accent6>
        <a:hlink>
          <a:srgbClr val="8A8AD8"/>
        </a:hlink>
        <a:folHlink>
          <a:srgbClr val="24249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Standarddesign">
  <a:themeElements>
    <a:clrScheme name="Standard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andard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a-DK" sz="1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ahoma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a-DK" sz="1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ahoma" charset="0"/>
          </a:defRPr>
        </a:defPPr>
      </a:lstStyle>
    </a:lnDef>
  </a:objectDefaults>
  <a:extraClrSchemeLst>
    <a:extraClrScheme>
      <a:clrScheme name="Standard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Textured</Template>
  <TotalTime>1721</TotalTime>
  <Words>1058</Words>
  <Application>Microsoft Office PowerPoint</Application>
  <PresentationFormat>On-screen Show (4:3)</PresentationFormat>
  <Paragraphs>267</Paragraphs>
  <Slides>44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7</vt:i4>
      </vt:variant>
      <vt:variant>
        <vt:lpstr>Design Template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44</vt:i4>
      </vt:variant>
    </vt:vector>
  </HeadingPairs>
  <TitlesOfParts>
    <vt:vector size="54" baseType="lpstr">
      <vt:lpstr>Tahoma</vt:lpstr>
      <vt:lpstr>ＭＳ Ｐゴシック</vt:lpstr>
      <vt:lpstr>Arial</vt:lpstr>
      <vt:lpstr>Wingdings</vt:lpstr>
      <vt:lpstr>Calibri</vt:lpstr>
      <vt:lpstr>Times New Roman</vt:lpstr>
      <vt:lpstr>Symbol</vt:lpstr>
      <vt:lpstr>Textured</vt:lpstr>
      <vt:lpstr>Standarddesign</vt:lpstr>
      <vt:lpstr>Equation</vt:lpstr>
      <vt:lpstr>  Population genetic analysis of shotgun sequence data </vt:lpstr>
      <vt:lpstr>Price of Sequencing</vt:lpstr>
      <vt:lpstr>Outline</vt:lpstr>
      <vt:lpstr>Selection</vt:lpstr>
      <vt:lpstr>Nonsynonymous/synonymous rate ratio: dN/dS = w</vt:lpstr>
      <vt:lpstr>Slide 6</vt:lpstr>
      <vt:lpstr>Slide 7</vt:lpstr>
      <vt:lpstr>Slide 8</vt:lpstr>
      <vt:lpstr>Limitations</vt:lpstr>
      <vt:lpstr>Data</vt:lpstr>
      <vt:lpstr>Demographic model</vt:lpstr>
      <vt:lpstr>Estimation</vt:lpstr>
      <vt:lpstr>African-Americans</vt:lpstr>
      <vt:lpstr>European-Americans</vt:lpstr>
      <vt:lpstr>Slide 15</vt:lpstr>
      <vt:lpstr>Genetic disorders</vt:lpstr>
      <vt:lpstr>Begun and Aquadro (1992) D. melanogaster</vt:lpstr>
      <vt:lpstr>Linkage reduces the effect of selection</vt:lpstr>
      <vt:lpstr>Selective Sweeps</vt:lpstr>
      <vt:lpstr>Slide 20</vt:lpstr>
      <vt:lpstr>Linkage reduces the effect of selection</vt:lpstr>
      <vt:lpstr>Slide 22</vt:lpstr>
      <vt:lpstr>Slide 23</vt:lpstr>
      <vt:lpstr>Data</vt:lpstr>
      <vt:lpstr>Tiled population genetic data Shotgun Sanger sequencing, 454 pyrosequencing, Solexa sequencing.</vt:lpstr>
      <vt:lpstr>Slide 26</vt:lpstr>
      <vt:lpstr>Estimators can easily be derived</vt:lpstr>
      <vt:lpstr>Data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Allele frequencies</vt:lpstr>
      <vt:lpstr>Allele frequencies</vt:lpstr>
      <vt:lpstr>Data</vt:lpstr>
      <vt:lpstr>Slide 40</vt:lpstr>
      <vt:lpstr>Slide 41</vt:lpstr>
      <vt:lpstr>Slide 42</vt:lpstr>
      <vt:lpstr>Tiled population genetic data</vt:lpstr>
      <vt:lpstr>Slide 44</vt:lpstr>
    </vt:vector>
  </TitlesOfParts>
  <Company>Bioinformatik-centret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Dias nummer 1</dc:title>
  <dc:creator>Rasmus Nielsen</dc:creator>
  <cp:lastModifiedBy>Linda Casals</cp:lastModifiedBy>
  <cp:revision>60</cp:revision>
  <dcterms:created xsi:type="dcterms:W3CDTF">2008-10-09T21:01:13Z</dcterms:created>
  <dcterms:modified xsi:type="dcterms:W3CDTF">2009-05-06T18:26:46Z</dcterms:modified>
</cp:coreProperties>
</file>