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34" r:id="rId3"/>
    <p:sldId id="335" r:id="rId4"/>
    <p:sldId id="267" r:id="rId5"/>
    <p:sldId id="313" r:id="rId6"/>
    <p:sldId id="314" r:id="rId7"/>
    <p:sldId id="316" r:id="rId8"/>
    <p:sldId id="317" r:id="rId9"/>
    <p:sldId id="318" r:id="rId10"/>
    <p:sldId id="319" r:id="rId11"/>
    <p:sldId id="320" r:id="rId12"/>
    <p:sldId id="268" r:id="rId13"/>
    <p:sldId id="272" r:id="rId14"/>
    <p:sldId id="278" r:id="rId15"/>
    <p:sldId id="275" r:id="rId16"/>
    <p:sldId id="266" r:id="rId17"/>
    <p:sldId id="279" r:id="rId18"/>
    <p:sldId id="280" r:id="rId19"/>
    <p:sldId id="286" r:id="rId20"/>
    <p:sldId id="283" r:id="rId21"/>
    <p:sldId id="285" r:id="rId22"/>
    <p:sldId id="298" r:id="rId23"/>
    <p:sldId id="321" r:id="rId24"/>
    <p:sldId id="322" r:id="rId25"/>
    <p:sldId id="323" r:id="rId26"/>
    <p:sldId id="336" r:id="rId27"/>
    <p:sldId id="274" r:id="rId28"/>
    <p:sldId id="324" r:id="rId29"/>
    <p:sldId id="293" r:id="rId30"/>
    <p:sldId id="297" r:id="rId31"/>
    <p:sldId id="308" r:id="rId32"/>
    <p:sldId id="309" r:id="rId33"/>
    <p:sldId id="337" r:id="rId34"/>
    <p:sldId id="276" r:id="rId35"/>
    <p:sldId id="325" r:id="rId36"/>
    <p:sldId id="326" r:id="rId37"/>
    <p:sldId id="327" r:id="rId38"/>
    <p:sldId id="328" r:id="rId39"/>
    <p:sldId id="331" r:id="rId40"/>
    <p:sldId id="332" r:id="rId41"/>
    <p:sldId id="333" r:id="rId42"/>
    <p:sldId id="295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15" autoAdjust="0"/>
    <p:restoredTop sz="83481" autoAdjust="0"/>
  </p:normalViewPr>
  <p:slideViewPr>
    <p:cSldViewPr>
      <p:cViewPr varScale="1">
        <p:scale>
          <a:sx n="61" d="100"/>
          <a:sy n="61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33A87-EAD8-4FF5-B8A4-E13C154696A7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40C2F-8F5E-4B62-987E-257E32AAF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9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90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28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578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49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70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2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178080-EFCD-4333-B303-D8990E2F636A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223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Volume</a:t>
            </a:r>
            <a:r>
              <a:rPr lang="en-US" baseline="0" dirty="0" smtClean="0"/>
              <a:t> has 47 papers, 870 pages, 1595 cites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06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39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935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Bad example for maximizing LB:</a:t>
            </a:r>
          </a:p>
          <a:p>
            <a:r>
              <a:rPr lang="en-US" dirty="0" smtClean="0"/>
              <a:t>C1=x1</a:t>
            </a:r>
            <a:r>
              <a:rPr lang="en-US" baseline="0" dirty="0" smtClean="0"/>
              <a:t>, C2 = not(x1) or x2. If w(C1)=w(C2)-epsilon, we satisfy only C2.</a:t>
            </a:r>
          </a:p>
          <a:p>
            <a:r>
              <a:rPr lang="en-US" baseline="0" dirty="0" smtClean="0"/>
              <a:t>Bad example for maximizing UB:</a:t>
            </a:r>
          </a:p>
          <a:p>
            <a:r>
              <a:rPr lang="en-US" baseline="0" dirty="0" smtClean="0"/>
              <a:t>C1=x1, c2= not(x1) of x2, C3=not(x2). w(C1)=epsilon, w(C2)=w(C3)=1. Opt is 2</a:t>
            </a:r>
            <a:r>
              <a:rPr lang="en-US" baseline="0" smtClean="0"/>
              <a:t>, greedy is 1+eps 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995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158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46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69DE85-6CBE-48A7-B981-7BFA5D088AF1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3617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52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52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70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Bad example for maximizing LB:</a:t>
            </a:r>
          </a:p>
          <a:p>
            <a:r>
              <a:rPr lang="en-US" dirty="0" smtClean="0"/>
              <a:t>C1=x1</a:t>
            </a:r>
            <a:r>
              <a:rPr lang="en-US" baseline="0" dirty="0" smtClean="0"/>
              <a:t>, C2 = not(x1) or x2. If w(C1)=w(C2)-epsilon, we satisfy only C2.</a:t>
            </a:r>
          </a:p>
          <a:p>
            <a:r>
              <a:rPr lang="en-US" baseline="0" dirty="0" smtClean="0"/>
              <a:t>Bad example for maximizing UB:</a:t>
            </a:r>
          </a:p>
          <a:p>
            <a:r>
              <a:rPr lang="en-US" baseline="0" dirty="0" smtClean="0"/>
              <a:t>C1=x1, c2= not(x1) of x2, C3=not(x2). w(C1)=epsilon, w(C2)=w(C3)=1. Opt is 2</a:t>
            </a:r>
            <a:r>
              <a:rPr lang="en-US" baseline="0" smtClean="0"/>
              <a:t>, greedy is 1+eps 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91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40C2F-8F5E-4B62-987E-257E32AAF5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62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0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6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53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56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93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9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66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19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78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78D9-DCBC-4BAB-9F3A-88AB9EAA41B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00C0-821D-41A0-A0B0-A4C81D021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10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71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.cs.cornell.edu/owa/redir.aspx?C=MQJrNxKVwUyjli13t12Ar1-AyHsMqNFIByjIbVD9-2OxlQGUXTPQix86_Ptqhziaw5SN7Alymao.&amp;URL=http://www.sciencedirect.com.proxy.library.cornell.edu/science/journal/00243795/114/supp/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Simple, Greedy Approximation Algorithm for MAX SAT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629400" cy="2286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sz="3900" dirty="0" smtClean="0"/>
              <a:t>David P. Williamson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Joint work with Matthias </a:t>
            </a:r>
            <a:r>
              <a:rPr lang="en-US" dirty="0" err="1" smtClean="0"/>
              <a:t>Poloczek</a:t>
            </a:r>
            <a:r>
              <a:rPr lang="en-US" dirty="0" smtClean="0"/>
              <a:t> (Frankfurt, Cornell) and </a:t>
            </a:r>
            <a:r>
              <a:rPr lang="en-US" dirty="0" err="1" smtClean="0"/>
              <a:t>Anke</a:t>
            </a:r>
            <a:r>
              <a:rPr lang="en-US" dirty="0" smtClean="0"/>
              <a:t> van </a:t>
            </a:r>
            <a:r>
              <a:rPr lang="en-US" dirty="0" err="1" smtClean="0"/>
              <a:t>Zuylen</a:t>
            </a:r>
            <a:r>
              <a:rPr lang="en-US" dirty="0" smtClean="0"/>
              <a:t> (William &amp; Mary)</a:t>
            </a:r>
            <a:endParaRPr lang="en-US" dirty="0"/>
          </a:p>
        </p:txBody>
      </p:sp>
      <p:pic>
        <p:nvPicPr>
          <p:cNvPr id="5" name="Picture 2" descr="http://static.tumblr.com/0b63bd96f506de1072a6d9508cde1d97/onlkile/Z9Nmv111t/tumblr_static_cornell_logo_n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962400"/>
            <a:ext cx="612648" cy="61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54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19200"/>
            <a:ext cx="6352033" cy="553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8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Integrality gap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953000"/>
                <a:ext cx="8305800" cy="1325563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The result is tight since LP 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feasible for instance above, but OPT = 3.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953000"/>
                <a:ext cx="8305800" cy="1325563"/>
              </a:xfrm>
              <a:blipFill rotWithShape="0">
                <a:blip r:embed="rId3"/>
                <a:stretch>
                  <a:fillRect l="-1394" t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98947"/>
            <a:ext cx="8229600" cy="26746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378050"/>
            <a:ext cx="5720745" cy="27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68313" y="503238"/>
            <a:ext cx="8229600" cy="765175"/>
          </a:xfrm>
        </p:spPr>
        <p:txBody>
          <a:bodyPr/>
          <a:lstStyle/>
          <a:p>
            <a:r>
              <a:rPr lang="en-US" dirty="0" smtClean="0"/>
              <a:t>Current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41437"/>
            <a:ext cx="8763000" cy="4525963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US" sz="9600" dirty="0" smtClean="0"/>
              <a:t>NP-hard to approximate better than 0.875 (</a:t>
            </a:r>
            <a:r>
              <a:rPr lang="en-US" sz="9600" dirty="0" err="1" smtClean="0"/>
              <a:t>Håstad</a:t>
            </a:r>
            <a:r>
              <a:rPr lang="en-US" sz="9600" dirty="0" smtClean="0"/>
              <a:t> ’01)</a:t>
            </a:r>
          </a:p>
          <a:p>
            <a:pPr>
              <a:defRPr/>
            </a:pPr>
            <a:endParaRPr lang="en-US" sz="9600" dirty="0" smtClean="0"/>
          </a:p>
          <a:p>
            <a:pPr>
              <a:defRPr/>
            </a:pPr>
            <a:r>
              <a:rPr lang="en-US" sz="9600" dirty="0" smtClean="0"/>
              <a:t>Combinatorial approximation algorithms</a:t>
            </a:r>
          </a:p>
          <a:p>
            <a:pPr lvl="1">
              <a:defRPr/>
            </a:pPr>
            <a:r>
              <a:rPr lang="en-US" sz="9600" dirty="0" smtClean="0"/>
              <a:t>Johnson’s algorithm (1974): Simple ½-approximation algorithm (Greedy version of the randomized algorithm)</a:t>
            </a:r>
          </a:p>
          <a:p>
            <a:pPr lvl="1">
              <a:defRPr/>
            </a:pPr>
            <a:r>
              <a:rPr lang="en-US" sz="9600" dirty="0" smtClean="0"/>
              <a:t>Improved analysis of Johnson’s algorithm: </a:t>
            </a:r>
            <a:r>
              <a:rPr lang="en-US" sz="9600" baseline="30000" dirty="0" smtClean="0"/>
              <a:t>2</a:t>
            </a:r>
            <a:r>
              <a:rPr lang="en-US" sz="9600" dirty="0" smtClean="0"/>
              <a:t>/</a:t>
            </a:r>
            <a:r>
              <a:rPr lang="en-US" sz="9600" baseline="-25000" dirty="0" smtClean="0"/>
              <a:t>3</a:t>
            </a:r>
            <a:r>
              <a:rPr lang="en-US" sz="9600" dirty="0" smtClean="0"/>
              <a:t>-approx. guarantee [Chen-Friesen-Zheng ’99,  </a:t>
            </a:r>
            <a:r>
              <a:rPr lang="en-US" sz="9600" dirty="0" err="1" smtClean="0"/>
              <a:t>Engebretsen</a:t>
            </a:r>
            <a:r>
              <a:rPr lang="en-US" sz="9600" dirty="0" smtClean="0"/>
              <a:t> ’04]</a:t>
            </a:r>
          </a:p>
          <a:p>
            <a:pPr lvl="1">
              <a:defRPr/>
            </a:pPr>
            <a:r>
              <a:rPr lang="en-US" sz="9600" dirty="0" smtClean="0"/>
              <a:t>Randomizing variable order improves guarantee slightly [Costello-</a:t>
            </a:r>
            <a:r>
              <a:rPr lang="en-US" sz="9600" dirty="0" err="1" smtClean="0"/>
              <a:t>Shapira</a:t>
            </a:r>
            <a:r>
              <a:rPr lang="en-US" sz="9600" dirty="0" smtClean="0"/>
              <a:t>-</a:t>
            </a:r>
            <a:r>
              <a:rPr lang="en-US" sz="9600" dirty="0" err="1" smtClean="0"/>
              <a:t>Tetali</a:t>
            </a:r>
            <a:r>
              <a:rPr lang="en-US" sz="9600" dirty="0" smtClean="0"/>
              <a:t> ’11]</a:t>
            </a:r>
          </a:p>
          <a:p>
            <a:pPr>
              <a:defRPr/>
            </a:pPr>
            <a:endParaRPr lang="en-US" sz="9600" dirty="0" smtClean="0"/>
          </a:p>
          <a:p>
            <a:pPr>
              <a:defRPr/>
            </a:pPr>
            <a:r>
              <a:rPr lang="en-US" sz="9600" dirty="0" smtClean="0"/>
              <a:t>Algorithms using Linear or </a:t>
            </a:r>
            <a:r>
              <a:rPr lang="en-US" sz="9600" dirty="0" err="1" smtClean="0"/>
              <a:t>Semidefinite</a:t>
            </a:r>
            <a:r>
              <a:rPr lang="en-US" sz="9600" dirty="0" smtClean="0"/>
              <a:t> Programming</a:t>
            </a:r>
          </a:p>
          <a:p>
            <a:pPr lvl="1">
              <a:defRPr/>
            </a:pPr>
            <a:r>
              <a:rPr lang="en-US" sz="9600" dirty="0" err="1" smtClean="0"/>
              <a:t>Yannakakis</a:t>
            </a:r>
            <a:r>
              <a:rPr lang="en-US" sz="9600" dirty="0" smtClean="0"/>
              <a:t> ’94, </a:t>
            </a:r>
            <a:r>
              <a:rPr lang="en-US" sz="9600" dirty="0" err="1" smtClean="0"/>
              <a:t>Goemans</a:t>
            </a:r>
            <a:r>
              <a:rPr lang="en-US" sz="9600" dirty="0" smtClean="0"/>
              <a:t>-W ’94: </a:t>
            </a:r>
          </a:p>
          <a:p>
            <a:pPr lvl="1">
              <a:buNone/>
              <a:defRPr/>
            </a:pPr>
            <a:r>
              <a:rPr lang="en-US" sz="9600" dirty="0" smtClean="0"/>
              <a:t>		¾-approximation algorithms</a:t>
            </a:r>
          </a:p>
          <a:p>
            <a:pPr lvl="1">
              <a:defRPr/>
            </a:pPr>
            <a:r>
              <a:rPr lang="en-US" sz="9600" dirty="0" smtClean="0"/>
              <a:t>Best guarantee 0.7969 [</a:t>
            </a:r>
            <a:r>
              <a:rPr lang="en-US" sz="9600" dirty="0" err="1" smtClean="0"/>
              <a:t>Avidor-Berkovitch-Zwick</a:t>
            </a:r>
            <a:r>
              <a:rPr lang="en-US" sz="9600" dirty="0" smtClean="0"/>
              <a:t> ’05]</a:t>
            </a:r>
          </a:p>
          <a:p>
            <a:pPr lvl="1">
              <a:defRPr/>
            </a:pPr>
            <a:endParaRPr lang="en-US" sz="9600" dirty="0" smtClean="0"/>
          </a:p>
          <a:p>
            <a:pPr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 </a:t>
            </a:r>
            <a:endParaRPr lang="de-DE"/>
          </a:p>
        </p:txBody>
      </p:sp>
      <p:sp>
        <p:nvSpPr>
          <p:cNvPr id="2" name="TextBox 1"/>
          <p:cNvSpPr txBox="1"/>
          <p:nvPr/>
        </p:nvSpPr>
        <p:spPr>
          <a:xfrm>
            <a:off x="228600" y="5562600"/>
            <a:ext cx="86868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Question [</a:t>
            </a:r>
            <a:r>
              <a:rPr lang="en-US" sz="2800" dirty="0" smtClean="0"/>
              <a:t>W </a:t>
            </a:r>
            <a:r>
              <a:rPr lang="en-US" sz="2800" dirty="0"/>
              <a:t>’98]: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</a:rPr>
              <a:t>Is it possible to obtain a 3/4-approximation algorithm without solving a linear program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</a:rPr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662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(Selected) recent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Poloczek-Schnitger</a:t>
            </a:r>
            <a:r>
              <a:rPr lang="en-US" dirty="0" smtClean="0"/>
              <a:t> ’11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“</a:t>
            </a:r>
            <a:r>
              <a:rPr lang="en-US" dirty="0"/>
              <a:t>randomized Johnson” – combinatorial ¾-approximation algorithm</a:t>
            </a:r>
          </a:p>
          <a:p>
            <a:r>
              <a:rPr lang="en-US" dirty="0" smtClean="0"/>
              <a:t>Van </a:t>
            </a:r>
            <a:r>
              <a:rPr lang="en-US" dirty="0" err="1" smtClean="0"/>
              <a:t>Zuylen</a:t>
            </a:r>
            <a:r>
              <a:rPr lang="en-US" dirty="0" smtClean="0"/>
              <a:t> ’11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Simplification of “randomized Johnson” probabilities </a:t>
            </a:r>
            <a:r>
              <a:rPr lang="en-US" dirty="0"/>
              <a:t>and </a:t>
            </a:r>
            <a:r>
              <a:rPr lang="en-US" dirty="0" smtClean="0"/>
              <a:t>analysis</a:t>
            </a:r>
          </a:p>
          <a:p>
            <a:pPr lvl="1"/>
            <a:r>
              <a:rPr lang="en-US" dirty="0" err="1" smtClean="0"/>
              <a:t>Derandomization</a:t>
            </a:r>
            <a:r>
              <a:rPr lang="en-US" dirty="0" smtClean="0"/>
              <a:t> using Linear Programming</a:t>
            </a:r>
            <a:endParaRPr lang="en-US" dirty="0"/>
          </a:p>
          <a:p>
            <a:r>
              <a:rPr lang="en-US" dirty="0" err="1"/>
              <a:t>Buchbinder</a:t>
            </a:r>
            <a:r>
              <a:rPr lang="en-US" dirty="0"/>
              <a:t>, Feldman, </a:t>
            </a:r>
            <a:r>
              <a:rPr lang="en-US" dirty="0" err="1" smtClean="0"/>
              <a:t>Naor</a:t>
            </a:r>
            <a:r>
              <a:rPr lang="en-US" dirty="0" smtClean="0"/>
              <a:t>, </a:t>
            </a:r>
            <a:r>
              <a:rPr lang="en-US" dirty="0"/>
              <a:t>and Schwartz ’12: </a:t>
            </a:r>
            <a:endParaRPr lang="en-US" dirty="0" smtClean="0"/>
          </a:p>
          <a:p>
            <a:pPr lvl="1"/>
            <a:r>
              <a:rPr lang="en-US" dirty="0" smtClean="0"/>
              <a:t>Another ¾-approximation algorithm for MAX SAT as a special case of </a:t>
            </a:r>
            <a:r>
              <a:rPr lang="en-US" dirty="0" err="1" smtClean="0"/>
              <a:t>submodular</a:t>
            </a:r>
            <a:r>
              <a:rPr lang="en-US" dirty="0" smtClean="0"/>
              <a:t> function maximization</a:t>
            </a:r>
          </a:p>
          <a:p>
            <a:pPr lvl="1"/>
            <a:r>
              <a:rPr lang="en-US" dirty="0" smtClean="0"/>
              <a:t>We show MAX SAT </a:t>
            </a:r>
            <a:r>
              <a:rPr lang="en-US" dirty="0" err="1" smtClean="0"/>
              <a:t>alg</a:t>
            </a:r>
            <a:r>
              <a:rPr lang="en-US" dirty="0" smtClean="0"/>
              <a:t> is equivalent to van </a:t>
            </a:r>
            <a:r>
              <a:rPr lang="en-US" dirty="0" err="1" smtClean="0"/>
              <a:t>Zuylen</a:t>
            </a:r>
            <a:r>
              <a:rPr lang="en-US" dirty="0" smtClean="0"/>
              <a:t> ‘11.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4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(Selected) recent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Poloczek-Schnitger’11</a:t>
            </a:r>
          </a:p>
          <a:p>
            <a:r>
              <a:rPr lang="en-US" dirty="0" smtClean="0"/>
              <a:t>Van </a:t>
            </a:r>
            <a:r>
              <a:rPr lang="en-US" dirty="0" err="1" smtClean="0"/>
              <a:t>Zuylen</a:t>
            </a:r>
            <a:r>
              <a:rPr lang="en-US" dirty="0" smtClean="0"/>
              <a:t> ’11</a:t>
            </a:r>
            <a:endParaRPr lang="en-US" dirty="0"/>
          </a:p>
          <a:p>
            <a:r>
              <a:rPr lang="en-US" dirty="0" err="1" smtClean="0"/>
              <a:t>Buchbinder</a:t>
            </a:r>
            <a:r>
              <a:rPr lang="en-US" dirty="0"/>
              <a:t>, Feldman, </a:t>
            </a:r>
            <a:r>
              <a:rPr lang="en-US" dirty="0" err="1"/>
              <a:t>Naor</a:t>
            </a:r>
            <a:r>
              <a:rPr lang="en-US" dirty="0"/>
              <a:t> and Schwartz </a:t>
            </a:r>
            <a:r>
              <a:rPr lang="en-US" dirty="0" smtClean="0"/>
              <a:t>’12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" y="3657600"/>
                <a:ext cx="8382000" cy="267765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bg1"/>
                    </a:solidFill>
                  </a:rPr>
                  <a:t>Common properties:</a:t>
                </a:r>
              </a:p>
              <a:p>
                <a:endParaRPr lang="en-US" sz="2800" dirty="0" smtClean="0">
                  <a:solidFill>
                    <a:schemeClr val="bg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solidFill>
                      <a:schemeClr val="bg1"/>
                    </a:solidFill>
                  </a:rPr>
                  <a:t>iteratively set the variables in an “online” fashion,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 smtClean="0">
                  <a:solidFill>
                    <a:schemeClr val="bg1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solidFill>
                      <a:schemeClr val="bg1"/>
                    </a:solidFill>
                  </a:rPr>
                  <a:t>the probability of setting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en-US" sz="2800" b="0" i="1" baseline="-25000" smtClean="0">
                        <a:solidFill>
                          <a:schemeClr val="bg1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chemeClr val="bg1"/>
                    </a:solidFill>
                  </a:rPr>
                  <a:t> to true depends on clauses containing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b="0" i="0" dirty="0" smtClean="0">
                    <a:solidFill>
                      <a:schemeClr val="bg1"/>
                    </a:solidFill>
                    <a:latin typeface="+mj-lt"/>
                  </a:rPr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bg1"/>
                    </a:solidFill>
                  </a:rPr>
                  <a:t> that are still undecided.</a:t>
                </a:r>
                <a:endParaRPr 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657600"/>
                <a:ext cx="8382000" cy="26776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651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570" y="2590800"/>
            <a:ext cx="8229600" cy="99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 “textbook” version of </a:t>
            </a:r>
            <a:r>
              <a:rPr lang="en-US" dirty="0" err="1" smtClean="0"/>
              <a:t>Buchbinder</a:t>
            </a:r>
            <a:r>
              <a:rPr lang="en-US" dirty="0" smtClean="0"/>
              <a:t> et al.’s algorithm with an even simpler analysis</a:t>
            </a:r>
          </a:p>
        </p:txBody>
      </p:sp>
    </p:spTree>
    <p:extLst>
      <p:ext uri="{BB962C8B-B14F-4D97-AF65-F5344CB8AC3E}">
        <p14:creationId xmlns:p14="http://schemas.microsoft.com/office/powerpoint/2010/main" val="414781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Buchbinder</a:t>
            </a:r>
            <a:r>
              <a:rPr lang="en-US" dirty="0" smtClean="0"/>
              <a:t> et al.’s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Keep two bounds on the solution</a:t>
            </a:r>
          </a:p>
          <a:p>
            <a:pPr lvl="1"/>
            <a:r>
              <a:rPr lang="en-US" b="1" dirty="0" smtClean="0"/>
              <a:t>Lower bound LB</a:t>
            </a:r>
            <a:r>
              <a:rPr lang="en-US" dirty="0" smtClean="0"/>
              <a:t> = weight of clauses already satisfied</a:t>
            </a:r>
          </a:p>
          <a:p>
            <a:pPr lvl="1"/>
            <a:r>
              <a:rPr lang="en-US" b="1" dirty="0" smtClean="0"/>
              <a:t>Upper bound UB </a:t>
            </a:r>
            <a:r>
              <a:rPr lang="en-US" dirty="0" smtClean="0"/>
              <a:t>= weight of clauses not yet unsatisfied</a:t>
            </a:r>
          </a:p>
          <a:p>
            <a:endParaRPr lang="en-US" dirty="0" smtClean="0"/>
          </a:p>
          <a:p>
            <a:r>
              <a:rPr lang="en-US" dirty="0" smtClean="0"/>
              <a:t>Greedy can focus on two things: </a:t>
            </a:r>
          </a:p>
          <a:p>
            <a:pPr lvl="1"/>
            <a:r>
              <a:rPr lang="en-US" dirty="0" smtClean="0"/>
              <a:t>maximize </a:t>
            </a:r>
            <a:r>
              <a:rPr lang="en-US" b="1" dirty="0" smtClean="0"/>
              <a:t>LB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maximize </a:t>
            </a:r>
            <a:r>
              <a:rPr lang="en-US" b="1" dirty="0" smtClean="0"/>
              <a:t>UB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    but either choice has bad examples…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Key idea: make choices to increase </a:t>
            </a:r>
            <a:r>
              <a:rPr lang="en-US" b="1" dirty="0" smtClean="0"/>
              <a:t>B =</a:t>
            </a:r>
            <a:r>
              <a:rPr lang="en-US" dirty="0" smtClean="0"/>
              <a:t> ½ (</a:t>
            </a:r>
            <a:r>
              <a:rPr lang="en-US" b="1" dirty="0" smtClean="0"/>
              <a:t>LB</a:t>
            </a:r>
            <a:r>
              <a:rPr lang="en-US" dirty="0" smtClean="0"/>
              <a:t>+</a:t>
            </a:r>
            <a:r>
              <a:rPr lang="en-US" b="1" dirty="0" smtClean="0"/>
              <a:t>UB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380999" y="2819400"/>
            <a:ext cx="944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LB</a:t>
            </a:r>
            <a:r>
              <a:rPr lang="en-US" sz="3200" baseline="-25000" dirty="0" smtClean="0"/>
              <a:t>0</a:t>
            </a:r>
          </a:p>
          <a:p>
            <a:r>
              <a:rPr lang="en-US" sz="3200" dirty="0" smtClean="0"/>
              <a:t>(= 0)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7848600" y="2819400"/>
            <a:ext cx="129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UB</a:t>
            </a:r>
            <a:r>
              <a:rPr lang="en-US" sz="3200" baseline="-25000" dirty="0" smtClean="0"/>
              <a:t>0</a:t>
            </a:r>
          </a:p>
          <a:p>
            <a:r>
              <a:rPr lang="en-US" sz="3200" dirty="0" smtClean="0"/>
              <a:t>(</a:t>
            </a:r>
            <a:r>
              <a:rPr lang="en-US" sz="3200" dirty="0" smtClean="0">
                <a:latin typeface="+mj-lt"/>
              </a:rPr>
              <a:t>=∑</a:t>
            </a:r>
            <a:r>
              <a:rPr lang="en-US" sz="3200" dirty="0" err="1" smtClean="0">
                <a:latin typeface="+mj-lt"/>
              </a:rPr>
              <a:t>w</a:t>
            </a:r>
            <a:r>
              <a:rPr lang="en-US" sz="3200" baseline="-25000" dirty="0" err="1" smtClean="0">
                <a:latin typeface="+mj-lt"/>
              </a:rPr>
              <a:t>j</a:t>
            </a:r>
            <a:r>
              <a:rPr lang="en-US" sz="3200" dirty="0" smtClean="0">
                <a:latin typeface="+mj-lt"/>
              </a:rPr>
              <a:t>)</a:t>
            </a:r>
            <a:endParaRPr lang="en-US" sz="3200" dirty="0">
              <a:latin typeface="+mj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flipH="1">
            <a:off x="3428999" y="2819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= ½(LB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+UB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)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26783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38099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275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UB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flipH="1">
            <a:off x="3428999" y="2819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= ½(LB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+UB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)</a:t>
            </a:r>
            <a:endParaRPr lang="en-US" sz="32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52600" y="4114800"/>
                <a:ext cx="26831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Set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sz="360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 to true</a:t>
                </a:r>
                <a:endParaRPr lang="en-US" sz="3600" dirty="0">
                  <a:solidFill>
                    <a:srgbClr val="00B05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114800"/>
                <a:ext cx="268317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7045" t="-14151" r="-5682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blipFill rotWithShape="1">
                <a:blip r:embed="rId4"/>
                <a:stretch>
                  <a:fillRect l="-2778" t="-1660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 flipH="1">
            <a:off x="1036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LB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68275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UB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3716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1628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ight Brace 3"/>
          <p:cNvSpPr/>
          <p:nvPr/>
        </p:nvSpPr>
        <p:spPr>
          <a:xfrm rot="16200000">
            <a:off x="853441" y="1965959"/>
            <a:ext cx="350519" cy="68579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e 24"/>
          <p:cNvSpPr/>
          <p:nvPr/>
        </p:nvSpPr>
        <p:spPr>
          <a:xfrm rot="16200000">
            <a:off x="7635240" y="1661159"/>
            <a:ext cx="350519" cy="1295400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unsatisfied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blipFill rotWithShape="1">
                <a:blip r:embed="rId5"/>
                <a:stretch>
                  <a:fillRect l="-2778" t="-1660" r="-3125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6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38099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275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UB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flipH="1">
            <a:off x="4343400" y="2819400"/>
            <a:ext cx="60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52600" y="4114800"/>
                <a:ext cx="268317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Set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sz="360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 to true</a:t>
                </a:r>
                <a:endParaRPr lang="en-US" sz="3600" dirty="0">
                  <a:solidFill>
                    <a:srgbClr val="00B05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114800"/>
                <a:ext cx="268317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7045" t="-14151" r="-5682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 flipH="1">
            <a:off x="1036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LB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68275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UB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3716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1628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ight Brace 3"/>
          <p:cNvSpPr/>
          <p:nvPr/>
        </p:nvSpPr>
        <p:spPr>
          <a:xfrm rot="16200000">
            <a:off x="853441" y="1965959"/>
            <a:ext cx="350519" cy="68579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e 24"/>
          <p:cNvSpPr/>
          <p:nvPr/>
        </p:nvSpPr>
        <p:spPr>
          <a:xfrm rot="16200000">
            <a:off x="7635240" y="1661159"/>
            <a:ext cx="350519" cy="1295400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 flipH="1">
            <a:off x="4038600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373881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blipFill rotWithShape="1">
                <a:blip r:embed="rId4"/>
                <a:stretch>
                  <a:fillRect l="-2778" t="-1660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unsatisfied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blipFill rotWithShape="1">
                <a:blip r:embed="rId5"/>
                <a:stretch>
                  <a:fillRect l="-2778" t="-1660" r="-3125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5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419100"/>
            <a:ext cx="8229600" cy="1143000"/>
          </a:xfrm>
        </p:spPr>
        <p:txBody>
          <a:bodyPr/>
          <a:lstStyle/>
          <a:p>
            <a:r>
              <a:rPr lang="en-US" dirty="0" smtClean="0"/>
              <a:t>Greedy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461" y="4331776"/>
            <a:ext cx="8610600" cy="106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“Greed</a:t>
            </a:r>
            <a:r>
              <a:rPr lang="en-US" dirty="0"/>
              <a:t>, for lack of a better word, is good. Greed is right. Greed works</a:t>
            </a:r>
            <a:r>
              <a:rPr lang="en-US" dirty="0" smtClean="0"/>
              <a:t>.” – Gordon </a:t>
            </a:r>
            <a:r>
              <a:rPr lang="en-US" dirty="0" err="1" smtClean="0"/>
              <a:t>Gekko</a:t>
            </a:r>
            <a:r>
              <a:rPr lang="en-US" dirty="0" smtClean="0"/>
              <a:t>, </a:t>
            </a:r>
            <a:r>
              <a:rPr lang="en-US" i="1" dirty="0" smtClean="0"/>
              <a:t>Wall Street</a:t>
            </a:r>
            <a:endParaRPr lang="en-US" dirty="0"/>
          </a:p>
        </p:txBody>
      </p:sp>
      <p:pic>
        <p:nvPicPr>
          <p:cNvPr id="1026" name="Picture 2" descr="Alan Hoff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499861"/>
            <a:ext cx="2057400" cy="275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rdon Gekk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5" r="14392" b="39793"/>
          <a:stretch/>
        </p:blipFill>
        <p:spPr bwMode="auto">
          <a:xfrm>
            <a:off x="3505200" y="1663485"/>
            <a:ext cx="2057400" cy="242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48712" y="4375688"/>
            <a:ext cx="86106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“Greedy algorithms work.” – Alan Hoffman, </a:t>
            </a:r>
            <a:r>
              <a:rPr lang="en-US" i="1" dirty="0" smtClean="0"/>
              <a:t>IBM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3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38099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275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UB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52600" y="4114800"/>
                <a:ext cx="2852063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Set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sz="360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 to true</a:t>
                </a:r>
              </a:p>
              <a:p>
                <a:r>
                  <a:rPr lang="en-US" sz="3600" dirty="0">
                    <a:latin typeface="+mj-lt"/>
                  </a:rPr>
                  <a:t>	</a:t>
                </a:r>
                <a:r>
                  <a:rPr lang="en-US" sz="3600" dirty="0" smtClean="0">
                    <a:latin typeface="+mj-lt"/>
                  </a:rPr>
                  <a:t>or</a:t>
                </a:r>
              </a:p>
              <a:p>
                <a:r>
                  <a:rPr lang="en-US" sz="3600" dirty="0" smtClean="0">
                    <a:solidFill>
                      <a:srgbClr val="FF0000"/>
                    </a:solidFill>
                    <a:latin typeface="+mj-lt"/>
                  </a:rPr>
                  <a:t>Set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sz="3600" i="1" baseline="-25000" dirty="0" smtClean="0">
                        <a:solidFill>
                          <a:srgbClr val="FF000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 smtClean="0">
                    <a:solidFill>
                      <a:srgbClr val="FF0000"/>
                    </a:solidFill>
                    <a:latin typeface="+mj-lt"/>
                  </a:rPr>
                  <a:t> to false</a:t>
                </a:r>
                <a:endParaRPr lang="en-US" sz="36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114800"/>
                <a:ext cx="2852063" cy="1754326"/>
              </a:xfrm>
              <a:prstGeom prst="rect">
                <a:avLst/>
              </a:prstGeom>
              <a:blipFill rotWithShape="1">
                <a:blip r:embed="rId3"/>
                <a:stretch>
                  <a:fillRect l="-6638" t="-5208" r="-2570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 flipH="1">
            <a:off x="1874519" y="2844225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LB</a:t>
            </a:r>
            <a:r>
              <a:rPr lang="en-US" sz="3200" baseline="-25000" dirty="0" smtClean="0">
                <a:solidFill>
                  <a:srgbClr val="FF0000"/>
                </a:solidFill>
              </a:rPr>
              <a:t>1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2098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flipH="1">
            <a:off x="75895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UB</a:t>
            </a:r>
            <a:r>
              <a:rPr lang="en-US" sz="3200" baseline="-25000" dirty="0" smtClean="0">
                <a:solidFill>
                  <a:srgbClr val="FF0000"/>
                </a:solidFill>
              </a:rPr>
              <a:t>1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80010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flipH="1">
            <a:off x="1036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LB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68275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UB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3716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1628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ight Brace 30"/>
          <p:cNvSpPr/>
          <p:nvPr/>
        </p:nvSpPr>
        <p:spPr>
          <a:xfrm rot="16200000">
            <a:off x="853441" y="1965959"/>
            <a:ext cx="350519" cy="68579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e 31"/>
          <p:cNvSpPr/>
          <p:nvPr/>
        </p:nvSpPr>
        <p:spPr>
          <a:xfrm rot="16200000">
            <a:off x="7635240" y="1661159"/>
            <a:ext cx="350519" cy="1295400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 flipH="1">
            <a:off x="4038600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4373881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flipH="1">
            <a:off x="4343400" y="2819400"/>
            <a:ext cx="60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blipFill rotWithShape="1">
                <a:blip r:embed="rId4"/>
                <a:stretch>
                  <a:fillRect l="-2778" t="-1660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unsatisfied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blipFill rotWithShape="1">
                <a:blip r:embed="rId5"/>
                <a:stretch>
                  <a:fillRect l="-2778" t="-1660" r="-3125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96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1" grpId="0" animBg="1"/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38099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275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UB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52600" y="4114800"/>
                <a:ext cx="2852063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Set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sz="360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 smtClean="0">
                    <a:solidFill>
                      <a:srgbClr val="00B050"/>
                    </a:solidFill>
                    <a:latin typeface="+mj-lt"/>
                  </a:rPr>
                  <a:t> to true</a:t>
                </a:r>
              </a:p>
              <a:p>
                <a:r>
                  <a:rPr lang="en-US" sz="3600" dirty="0">
                    <a:latin typeface="+mj-lt"/>
                  </a:rPr>
                  <a:t>	</a:t>
                </a:r>
                <a:r>
                  <a:rPr lang="en-US" sz="3600" dirty="0" smtClean="0">
                    <a:latin typeface="+mj-lt"/>
                  </a:rPr>
                  <a:t>or</a:t>
                </a:r>
              </a:p>
              <a:p>
                <a:r>
                  <a:rPr lang="en-US" sz="3600" dirty="0" smtClean="0">
                    <a:solidFill>
                      <a:srgbClr val="FF0000"/>
                    </a:solidFill>
                    <a:latin typeface="+mj-lt"/>
                  </a:rPr>
                  <a:t>Set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sz="3600" i="1" baseline="-25000" dirty="0" smtClean="0">
                        <a:solidFill>
                          <a:srgbClr val="FF000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 smtClean="0">
                    <a:solidFill>
                      <a:srgbClr val="FF0000"/>
                    </a:solidFill>
                    <a:latin typeface="+mj-lt"/>
                  </a:rPr>
                  <a:t> to false</a:t>
                </a:r>
                <a:endParaRPr lang="en-US" sz="36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114800"/>
                <a:ext cx="2852063" cy="1754326"/>
              </a:xfrm>
              <a:prstGeom prst="rect">
                <a:avLst/>
              </a:prstGeom>
              <a:blipFill rotWithShape="1">
                <a:blip r:embed="rId3"/>
                <a:stretch>
                  <a:fillRect l="-6638" t="-5208" r="-2570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 flipH="1">
            <a:off x="1874519" y="2844225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LB</a:t>
            </a:r>
            <a:r>
              <a:rPr lang="en-US" sz="3200" baseline="-25000" dirty="0" smtClean="0">
                <a:solidFill>
                  <a:srgbClr val="FF0000"/>
                </a:solidFill>
              </a:rPr>
              <a:t>1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2098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flipH="1">
            <a:off x="75895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UB</a:t>
            </a:r>
            <a:r>
              <a:rPr lang="en-US" sz="3200" baseline="-25000" dirty="0" smtClean="0">
                <a:solidFill>
                  <a:srgbClr val="FF0000"/>
                </a:solidFill>
              </a:rPr>
              <a:t>1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80010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flipH="1">
            <a:off x="10363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LB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6827519" y="28194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UB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3716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1628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ight Brace 30"/>
          <p:cNvSpPr/>
          <p:nvPr/>
        </p:nvSpPr>
        <p:spPr>
          <a:xfrm rot="16200000">
            <a:off x="853441" y="1965959"/>
            <a:ext cx="350519" cy="68579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e 31"/>
          <p:cNvSpPr/>
          <p:nvPr/>
        </p:nvSpPr>
        <p:spPr>
          <a:xfrm rot="16200000">
            <a:off x="7635240" y="1661159"/>
            <a:ext cx="350519" cy="1295400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 flipH="1">
            <a:off x="4693919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  B</a:t>
            </a:r>
            <a:r>
              <a:rPr lang="en-US" sz="3200" baseline="-25000" dirty="0" smtClean="0">
                <a:solidFill>
                  <a:srgbClr val="FF0000"/>
                </a:solidFill>
              </a:rPr>
              <a:t>1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0292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flipH="1">
            <a:off x="4038600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B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373881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ight Brace 2"/>
          <p:cNvSpPr/>
          <p:nvPr/>
        </p:nvSpPr>
        <p:spPr>
          <a:xfrm>
            <a:off x="4604663" y="3962400"/>
            <a:ext cx="378818" cy="190672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225137" y="4114800"/>
            <a:ext cx="35557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+mj-lt"/>
              </a:rPr>
              <a:t>Guaranteed that</a:t>
            </a:r>
          </a:p>
          <a:p>
            <a:r>
              <a:rPr lang="en-US" sz="3600" dirty="0" smtClean="0">
                <a:latin typeface="+mj-lt"/>
              </a:rPr>
              <a:t>(</a:t>
            </a:r>
            <a:r>
              <a:rPr lang="en-US" sz="3600" dirty="0" smtClean="0">
                <a:solidFill>
                  <a:srgbClr val="00B050"/>
                </a:solidFill>
                <a:latin typeface="+mj-lt"/>
              </a:rPr>
              <a:t>B</a:t>
            </a:r>
            <a:r>
              <a:rPr lang="en-US" sz="3600" baseline="-25000" dirty="0" smtClean="0">
                <a:solidFill>
                  <a:srgbClr val="00B050"/>
                </a:solidFill>
                <a:latin typeface="+mj-lt"/>
              </a:rPr>
              <a:t>1</a:t>
            </a:r>
            <a:r>
              <a:rPr lang="en-US" sz="3600" dirty="0" smtClean="0">
                <a:latin typeface="+mj-lt"/>
              </a:rPr>
              <a:t>-B</a:t>
            </a:r>
            <a:r>
              <a:rPr lang="en-US" sz="3600" baseline="-25000" dirty="0" smtClean="0">
                <a:latin typeface="+mj-lt"/>
              </a:rPr>
              <a:t>0</a:t>
            </a:r>
            <a:r>
              <a:rPr lang="en-US" sz="3600" dirty="0" smtClean="0">
                <a:latin typeface="+mj-lt"/>
              </a:rPr>
              <a:t>)+(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B</a:t>
            </a:r>
            <a:r>
              <a:rPr lang="en-US" sz="3600" baseline="-25000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3600" dirty="0" smtClean="0">
                <a:latin typeface="+mj-lt"/>
              </a:rPr>
              <a:t>-B</a:t>
            </a:r>
            <a:r>
              <a:rPr lang="en-US" sz="3600" baseline="-25000" dirty="0" smtClean="0">
                <a:latin typeface="+mj-lt"/>
              </a:rPr>
              <a:t>0</a:t>
            </a:r>
            <a:r>
              <a:rPr lang="en-US" sz="3600" dirty="0" smtClean="0">
                <a:latin typeface="+mj-lt"/>
              </a:rPr>
              <a:t>) </a:t>
            </a:r>
            <a:r>
              <a:rPr lang="en-US" sz="3600" dirty="0" smtClean="0">
                <a:latin typeface="Perpetua"/>
              </a:rPr>
              <a:t>≥ 0</a:t>
            </a:r>
            <a:endParaRPr lang="en-US" sz="3600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 flipH="1">
            <a:off x="4343400" y="2819400"/>
            <a:ext cx="60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0</a:t>
            </a:r>
            <a:endParaRPr lang="en-US" sz="3200" baseline="-25000" dirty="0"/>
          </a:p>
        </p:txBody>
      </p:sp>
      <p:sp>
        <p:nvSpPr>
          <p:cNvPr id="38" name="Right Brace 37"/>
          <p:cNvSpPr/>
          <p:nvPr/>
        </p:nvSpPr>
        <p:spPr>
          <a:xfrm rot="5400000">
            <a:off x="5800290" y="4809918"/>
            <a:ext cx="210192" cy="114277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Brace 38"/>
          <p:cNvSpPr/>
          <p:nvPr/>
        </p:nvSpPr>
        <p:spPr>
          <a:xfrm rot="5400000">
            <a:off x="7324518" y="4809918"/>
            <a:ext cx="210192" cy="114277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710958" y="5410200"/>
            <a:ext cx="46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t</a:t>
            </a:r>
            <a:r>
              <a:rPr lang="en-US" sz="3200" baseline="-25000" dirty="0" smtClean="0">
                <a:solidFill>
                  <a:srgbClr val="00B050"/>
                </a:solidFill>
              </a:rPr>
              <a:t>1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39000" y="5410200"/>
            <a:ext cx="449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f</a:t>
            </a:r>
            <a:r>
              <a:rPr lang="en-US" sz="3200" baseline="-25000" dirty="0" smtClean="0">
                <a:solidFill>
                  <a:srgbClr val="FF0000"/>
                </a:solidFill>
              </a:rPr>
              <a:t>1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blipFill rotWithShape="1">
                <a:blip r:embed="rId4"/>
                <a:stretch>
                  <a:fillRect l="-2778" t="-1660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unsatisfied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762000"/>
                <a:ext cx="1752600" cy="1470980"/>
              </a:xfrm>
              <a:prstGeom prst="rect">
                <a:avLst/>
              </a:prstGeom>
              <a:blipFill rotWithShape="1">
                <a:blip r:embed="rId5"/>
                <a:stretch>
                  <a:fillRect l="-2778" t="-1660" r="-3125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23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1" grpId="0"/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225137" y="4114800"/>
            <a:ext cx="38202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dirty="0" smtClean="0">
              <a:latin typeface="+mj-lt"/>
            </a:endParaRPr>
          </a:p>
          <a:p>
            <a:r>
              <a:rPr lang="en-US" sz="3600" dirty="0" smtClean="0">
                <a:latin typeface="+mj-lt"/>
              </a:rPr>
              <a:t>(</a:t>
            </a:r>
            <a:r>
              <a:rPr lang="en-US" sz="3600" dirty="0" smtClean="0">
                <a:solidFill>
                  <a:srgbClr val="00B050"/>
                </a:solidFill>
                <a:latin typeface="+mj-lt"/>
              </a:rPr>
              <a:t>B</a:t>
            </a:r>
            <a:r>
              <a:rPr lang="en-US" sz="3600" baseline="-25000" dirty="0" smtClean="0">
                <a:solidFill>
                  <a:srgbClr val="00B050"/>
                </a:solidFill>
                <a:latin typeface="+mj-lt"/>
              </a:rPr>
              <a:t>i</a:t>
            </a:r>
            <a:r>
              <a:rPr lang="en-US" sz="3600" dirty="0" smtClean="0">
                <a:latin typeface="+mj-lt"/>
              </a:rPr>
              <a:t>-B</a:t>
            </a:r>
            <a:r>
              <a:rPr lang="en-US" sz="3600" baseline="-25000" dirty="0" smtClean="0">
                <a:latin typeface="+mj-lt"/>
              </a:rPr>
              <a:t>i-1</a:t>
            </a:r>
            <a:r>
              <a:rPr lang="en-US" sz="3600" dirty="0" smtClean="0">
                <a:latin typeface="+mj-lt"/>
              </a:rPr>
              <a:t>)+(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B</a:t>
            </a:r>
            <a:r>
              <a:rPr lang="en-US" sz="3600" baseline="-25000" dirty="0" smtClean="0">
                <a:solidFill>
                  <a:srgbClr val="FF0000"/>
                </a:solidFill>
                <a:latin typeface="+mj-lt"/>
              </a:rPr>
              <a:t>i</a:t>
            </a:r>
            <a:r>
              <a:rPr lang="en-US" sz="3600" dirty="0" smtClean="0">
                <a:latin typeface="+mj-lt"/>
              </a:rPr>
              <a:t>-B</a:t>
            </a:r>
            <a:r>
              <a:rPr lang="en-US" sz="3600" baseline="-25000" dirty="0" smtClean="0">
                <a:latin typeface="+mj-lt"/>
              </a:rPr>
              <a:t>i-1</a:t>
            </a:r>
            <a:r>
              <a:rPr lang="en-US" sz="3600" dirty="0" smtClean="0">
                <a:latin typeface="+mj-lt"/>
              </a:rPr>
              <a:t>) </a:t>
            </a:r>
            <a:r>
              <a:rPr lang="en-US" sz="3600" dirty="0" smtClean="0">
                <a:latin typeface="Perpetua"/>
              </a:rPr>
              <a:t>≥ 0</a:t>
            </a:r>
            <a:endParaRPr lang="en-US" sz="3600" dirty="0">
              <a:latin typeface="+mj-lt"/>
            </a:endParaRPr>
          </a:p>
        </p:txBody>
      </p:sp>
      <p:sp>
        <p:nvSpPr>
          <p:cNvPr id="41" name="Right Brace 40"/>
          <p:cNvSpPr/>
          <p:nvPr/>
        </p:nvSpPr>
        <p:spPr>
          <a:xfrm rot="5400000">
            <a:off x="5800290" y="4809918"/>
            <a:ext cx="210192" cy="114277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Brace 41"/>
          <p:cNvSpPr/>
          <p:nvPr/>
        </p:nvSpPr>
        <p:spPr>
          <a:xfrm rot="5400000">
            <a:off x="7324518" y="4809918"/>
            <a:ext cx="210192" cy="114277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10958" y="5410200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t</a:t>
            </a:r>
            <a:r>
              <a:rPr lang="en-US" sz="3200" baseline="-25000" dirty="0" smtClean="0">
                <a:solidFill>
                  <a:srgbClr val="00B050"/>
                </a:solidFill>
              </a:rPr>
              <a:t>i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39000" y="5410200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f</a:t>
            </a:r>
            <a:r>
              <a:rPr lang="en-US" sz="3200" baseline="-25000" dirty="0" smtClean="0">
                <a:solidFill>
                  <a:srgbClr val="FF0000"/>
                </a:solidFill>
              </a:rPr>
              <a:t>i</a:t>
            </a:r>
            <a:endParaRPr lang="en-US" sz="3200" baseline="-25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0999" y="3666551"/>
                <a:ext cx="4312920" cy="264085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tlCol="0">
                <a:spAutoFit/>
              </a:bodyPr>
              <a:lstStyle/>
              <a:p>
                <a:r>
                  <a:rPr lang="en-US" sz="3000" u="sng" dirty="0">
                    <a:latin typeface="+mj-lt"/>
                  </a:rPr>
                  <a:t>Algorithm</a:t>
                </a:r>
                <a:r>
                  <a:rPr lang="en-US" sz="3000" dirty="0">
                    <a:latin typeface="+mj-lt"/>
                  </a:rPr>
                  <a:t>: </a:t>
                </a:r>
                <a:endParaRPr lang="en-US" sz="3000" dirty="0" smtClean="0">
                  <a:latin typeface="+mj-lt"/>
                </a:endParaRPr>
              </a:p>
              <a:p>
                <a:pPr marL="274320" indent="-27432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i="1" dirty="0">
                        <a:solidFill>
                          <a:srgbClr val="00B050"/>
                        </a:solidFill>
                        <a:latin typeface="Cambria Math"/>
                      </a:rPr>
                      <m:t>𝑡</m:t>
                    </m:r>
                    <m:r>
                      <a:rPr lang="en-US" sz="3000" i="1" baseline="-25000" dirty="0">
                        <a:solidFill>
                          <a:srgbClr val="00B05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sz="3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&lt; 0</m:t>
                    </m:r>
                  </m:oMath>
                </a14:m>
                <a:r>
                  <a:rPr lang="en-US" sz="3000" dirty="0">
                    <a:latin typeface="+mj-lt"/>
                  </a:rPr>
                  <a:t>, set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𝑥</m:t>
                    </m:r>
                    <m:r>
                      <a:rPr lang="en-US" sz="3000" i="1" baseline="-25000" dirty="0">
                        <a:latin typeface="Cambria Math"/>
                      </a:rPr>
                      <m:t>𝑖</m:t>
                    </m:r>
                  </m:oMath>
                </a14:m>
                <a:r>
                  <a:rPr lang="en-US" sz="3000" dirty="0">
                    <a:latin typeface="+mj-lt"/>
                  </a:rPr>
                  <a:t> to </a:t>
                </a:r>
                <a:r>
                  <a:rPr lang="en-US" sz="3000" dirty="0">
                    <a:solidFill>
                      <a:srgbClr val="FF0000"/>
                    </a:solidFill>
                    <a:latin typeface="+mj-lt"/>
                  </a:rPr>
                  <a:t>false</a:t>
                </a:r>
              </a:p>
              <a:p>
                <a:pPr marL="274320" indent="-27432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i="1" dirty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en-US" sz="3000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3000" i="1" baseline="-25000" dirty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3000" i="1" dirty="0">
                        <a:latin typeface="Cambria Math"/>
                      </a:rPr>
                      <m:t>&lt; 0</m:t>
                    </m:r>
                  </m:oMath>
                </a14:m>
                <a:r>
                  <a:rPr lang="en-US" sz="3000" dirty="0">
                    <a:latin typeface="+mj-lt"/>
                  </a:rPr>
                  <a:t>, set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𝑥</m:t>
                    </m:r>
                    <m:r>
                      <a:rPr lang="en-US" sz="3000" i="1" baseline="-25000" dirty="0">
                        <a:latin typeface="Cambria Math"/>
                      </a:rPr>
                      <m:t>𝑖</m:t>
                    </m:r>
                  </m:oMath>
                </a14:m>
                <a:r>
                  <a:rPr lang="en-US" sz="3000" dirty="0">
                    <a:latin typeface="+mj-lt"/>
                  </a:rPr>
                  <a:t> to </a:t>
                </a:r>
                <a:r>
                  <a:rPr lang="en-US" sz="3000" dirty="0">
                    <a:solidFill>
                      <a:srgbClr val="00B050"/>
                    </a:solidFill>
                    <a:latin typeface="+mj-lt"/>
                  </a:rPr>
                  <a:t>true</a:t>
                </a:r>
              </a:p>
              <a:p>
                <a:pPr marL="274320" indent="-27432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else</a:t>
                </a:r>
                <a:r>
                  <a:rPr lang="en-US" sz="3000" dirty="0">
                    <a:latin typeface="+mj-lt"/>
                  </a:rPr>
                  <a:t>, set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𝑥</m:t>
                    </m:r>
                    <m:r>
                      <a:rPr lang="en-US" sz="3000" i="1" baseline="-25000" dirty="0">
                        <a:latin typeface="Cambria Math"/>
                      </a:rPr>
                      <m:t>𝑖</m:t>
                    </m:r>
                    <m:r>
                      <a:rPr lang="en-US" sz="30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3000" dirty="0">
                    <a:latin typeface="+mj-lt"/>
                  </a:rPr>
                  <a:t>to true with probability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3000" i="1" baseline="-25000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3000" i="1" baseline="-25000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3000" i="1">
                            <a:latin typeface="Cambria Math"/>
                          </a:rPr>
                          <m:t>+</m:t>
                        </m:r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sz="3000" i="1" baseline="-2500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den>
                    </m:f>
                  </m:oMath>
                </a14:m>
                <a:endParaRPr lang="en-US" sz="3000" dirty="0">
                  <a:latin typeface="+mj-lt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99" y="3666551"/>
                <a:ext cx="4312920" cy="2640851"/>
              </a:xfrm>
              <a:prstGeom prst="rect">
                <a:avLst/>
              </a:prstGeom>
              <a:blipFill rotWithShape="1">
                <a:blip r:embed="rId5"/>
                <a:stretch>
                  <a:fillRect l="-2949" t="-2283" b="-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Cloud Callout 38"/>
          <p:cNvSpPr/>
          <p:nvPr/>
        </p:nvSpPr>
        <p:spPr>
          <a:xfrm>
            <a:off x="3581400" y="228601"/>
            <a:ext cx="3200400" cy="1962328"/>
          </a:xfrm>
          <a:prstGeom prst="cloudCallout">
            <a:avLst>
              <a:gd name="adj1" fmla="val -92124"/>
              <a:gd name="adj2" fmla="val 156136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Remark: This is the algorithm proposed independently by BFNS’12 and vZ’11 </a:t>
            </a:r>
            <a:endParaRPr lang="en-US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 flipH="1">
            <a:off x="38099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LB</a:t>
            </a:r>
            <a:r>
              <a:rPr lang="en-US" sz="2400" baseline="-25000" dirty="0" smtClean="0"/>
              <a:t>i-1</a:t>
            </a:r>
            <a:endParaRPr lang="en-US" sz="2400" baseline="-25000" dirty="0"/>
          </a:p>
        </p:txBody>
      </p:sp>
      <p:sp>
        <p:nvSpPr>
          <p:cNvPr id="46" name="TextBox 45"/>
          <p:cNvSpPr txBox="1"/>
          <p:nvPr/>
        </p:nvSpPr>
        <p:spPr>
          <a:xfrm flipH="1">
            <a:off x="827531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UB</a:t>
            </a:r>
            <a:r>
              <a:rPr lang="en-US" sz="2400" baseline="-25000" dirty="0" smtClean="0"/>
              <a:t>i-1</a:t>
            </a:r>
            <a:endParaRPr lang="en-US" sz="2400" baseline="-25000" dirty="0"/>
          </a:p>
        </p:txBody>
      </p:sp>
      <p:cxnSp>
        <p:nvCxnSpPr>
          <p:cNvPr id="47" name="Straight Connector 46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 flipH="1">
            <a:off x="1874519" y="2844225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LB</a:t>
            </a:r>
            <a:r>
              <a:rPr lang="en-US" sz="2400" baseline="-25000" dirty="0" err="1">
                <a:solidFill>
                  <a:srgbClr val="FF0000"/>
                </a:solidFill>
              </a:rPr>
              <a:t>i</a:t>
            </a:r>
            <a:endParaRPr lang="en-US" sz="2400" baseline="-25000" dirty="0">
              <a:solidFill>
                <a:srgbClr val="FF0000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2098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 flipH="1">
            <a:off x="7665719" y="2814935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UB</a:t>
            </a:r>
            <a:r>
              <a:rPr lang="en-US" sz="2400" baseline="-25000" dirty="0" smtClean="0">
                <a:solidFill>
                  <a:srgbClr val="FF0000"/>
                </a:solidFill>
              </a:rPr>
              <a:t>i</a:t>
            </a:r>
            <a:endParaRPr lang="en-US" sz="2400" baseline="-25000" dirty="0">
              <a:solidFill>
                <a:srgbClr val="FF0000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80010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flipH="1">
            <a:off x="126491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</a:rPr>
              <a:t>LB</a:t>
            </a:r>
            <a:r>
              <a:rPr lang="en-US" sz="2400" baseline="-25000" dirty="0" err="1" smtClean="0">
                <a:solidFill>
                  <a:srgbClr val="00B050"/>
                </a:solidFill>
              </a:rPr>
              <a:t>i</a:t>
            </a:r>
            <a:endParaRPr lang="en-US" sz="2400" baseline="-25000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 flipH="1">
            <a:off x="7208519" y="2814935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UB</a:t>
            </a:r>
            <a:r>
              <a:rPr lang="en-US" sz="2400" baseline="-25000" dirty="0" smtClean="0">
                <a:solidFill>
                  <a:srgbClr val="00B050"/>
                </a:solidFill>
              </a:rPr>
              <a:t>i</a:t>
            </a:r>
            <a:endParaRPr lang="en-US" sz="2400" baseline="-25000" dirty="0">
              <a:solidFill>
                <a:srgbClr val="00B050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16002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6962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ight Brace 59"/>
          <p:cNvSpPr/>
          <p:nvPr/>
        </p:nvSpPr>
        <p:spPr>
          <a:xfrm rot="16200000">
            <a:off x="967741" y="1851658"/>
            <a:ext cx="350519" cy="91439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Brace 60"/>
          <p:cNvSpPr/>
          <p:nvPr/>
        </p:nvSpPr>
        <p:spPr>
          <a:xfrm rot="16200000">
            <a:off x="7894321" y="1920238"/>
            <a:ext cx="350517" cy="77723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 flipH="1">
            <a:off x="4648200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  B</a:t>
            </a:r>
            <a:r>
              <a:rPr lang="en-US" sz="3200" baseline="-25000" dirty="0">
                <a:solidFill>
                  <a:srgbClr val="FF0000"/>
                </a:solidFill>
              </a:rPr>
              <a:t>i</a:t>
            </a:r>
          </a:p>
        </p:txBody>
      </p:sp>
      <p:cxnSp>
        <p:nvCxnSpPr>
          <p:cNvPr id="63" name="Straight Connector 62"/>
          <p:cNvCxnSpPr/>
          <p:nvPr/>
        </p:nvCxnSpPr>
        <p:spPr>
          <a:xfrm>
            <a:off x="50292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 flipH="1">
            <a:off x="4389119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B</a:t>
            </a:r>
            <a:r>
              <a:rPr lang="en-US" sz="3200" baseline="-25000" dirty="0" smtClean="0">
                <a:solidFill>
                  <a:srgbClr val="00B050"/>
                </a:solidFill>
              </a:rPr>
              <a:t>i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46482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 flipH="1">
            <a:off x="4343399" y="2819400"/>
            <a:ext cx="77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i-1</a:t>
            </a:r>
            <a:endParaRPr lang="en-US" sz="32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b="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62000"/>
                <a:ext cx="1752600" cy="1470980"/>
              </a:xfrm>
              <a:prstGeom prst="rect">
                <a:avLst/>
              </a:prstGeom>
              <a:blipFill rotWithShape="1">
                <a:blip r:embed="rId6"/>
                <a:stretch>
                  <a:fillRect l="-2778" t="-1660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239000" y="762000"/>
                <a:ext cx="175260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unsatisfied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b="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762000"/>
                <a:ext cx="1752600" cy="1470980"/>
              </a:xfrm>
              <a:prstGeom prst="rect">
                <a:avLst/>
              </a:prstGeom>
              <a:blipFill rotWithShape="1">
                <a:blip r:embed="rId7"/>
                <a:stretch>
                  <a:fillRect l="-3136" t="-1660" r="-3484" b="-6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38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" grpId="0"/>
      <p:bldP spid="43" grpId="0"/>
      <p:bldP spid="38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Initalize:</a:t>
                </a:r>
              </a:p>
              <a:p>
                <a:r>
                  <a:rPr lang="en-US" dirty="0" smtClean="0"/>
                  <a:t>LB = 0</a:t>
                </a:r>
              </a:p>
              <a:p>
                <a:r>
                  <a:rPr lang="en-US" dirty="0" smtClean="0"/>
                  <a:t>UB = 6</a:t>
                </a:r>
              </a:p>
              <a:p>
                <a:pPr marL="0" indent="0">
                  <a:buNone/>
                </a:pPr>
                <a:r>
                  <a:rPr lang="en-US" dirty="0" smtClean="0"/>
                  <a:t>Step 1: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/>
                      </a:rPr>
                      <m:t>𝑡</m:t>
                    </m:r>
                    <m:r>
                      <a:rPr lang="en-US" b="0" i="1" baseline="-25000" smtClean="0">
                        <a:solidFill>
                          <a:srgbClr val="00B050"/>
                        </a:solidFill>
                        <a:latin typeface="Cambria Math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𝐿𝐵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𝑈𝐵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(−2)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en-US" i="1" baseline="-25000">
                        <a:solidFill>
                          <a:srgbClr val="FF0000"/>
                        </a:solidFill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𝐿𝐵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𝑈𝐵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Set x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 to false</a:t>
                </a:r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852" t="-2830" b="-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3"/>
              <p:cNvGraphicFramePr>
                <a:graphicFrameLocks/>
              </p:cNvGraphicFramePr>
              <p:nvPr>
                <p:extLst/>
              </p:nvPr>
            </p:nvGraphicFramePr>
            <p:xfrm>
              <a:off x="3200400" y="1524000"/>
              <a:ext cx="5181600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baseline="0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baseline="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3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3"/>
              <p:cNvGraphicFramePr>
                <a:graphicFrameLocks/>
              </p:cNvGraphicFramePr>
              <p:nvPr>
                <p:extLst/>
              </p:nvPr>
            </p:nvGraphicFramePr>
            <p:xfrm>
              <a:off x="3200400" y="1524000"/>
              <a:ext cx="5181600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110667" r="-34013" b="-2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210667" r="-34013" b="-1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310667" r="-34013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3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1946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Step 2: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/>
                      </a:rPr>
                      <m:t>𝑡</m:t>
                    </m:r>
                    <m:r>
                      <a:rPr lang="en-US" b="0" i="1" baseline="-25000" smtClean="0">
                        <a:solidFill>
                          <a:srgbClr val="00B050"/>
                        </a:solidFill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𝐿𝐵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𝑈𝐵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𝐿𝐵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△</m:t>
                        </m:r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𝑈𝐵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(−1)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Set x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to true with probability 1/3 and to false with probability 2/3 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5"/>
                <a:stretch>
                  <a:fillRect l="-1704" b="-3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Content Placeholder 3"/>
              <p:cNvGraphicFramePr>
                <a:graphicFrameLocks/>
              </p:cNvGraphicFramePr>
              <p:nvPr>
                <p:extLst/>
              </p:nvPr>
            </p:nvGraphicFramePr>
            <p:xfrm>
              <a:off x="3200400" y="1524000"/>
              <a:ext cx="5181600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baseline="0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baseline="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3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Content Placeholder 3"/>
              <p:cNvGraphicFramePr>
                <a:graphicFrameLocks/>
              </p:cNvGraphicFramePr>
              <p:nvPr>
                <p:extLst/>
              </p:nvPr>
            </p:nvGraphicFramePr>
            <p:xfrm>
              <a:off x="3200400" y="1524000"/>
              <a:ext cx="5181600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110667" r="-34013" b="-2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210667" r="-34013" b="-1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310667" r="-34013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3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4724400" y="2590800"/>
            <a:ext cx="533400" cy="2286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86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Algorithm’s solution: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false</a:t>
                </a:r>
              </a:p>
              <a:p>
                <a:pPr marL="0" indent="0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true </a:t>
                </a:r>
                <a:r>
                  <a:rPr lang="en-US" dirty="0" err="1" smtClean="0"/>
                  <a:t>w.p</a:t>
                </a:r>
                <a:r>
                  <a:rPr lang="en-US" dirty="0" smtClean="0"/>
                  <a:t>. 1/3 and false </a:t>
                </a:r>
                <a:r>
                  <a:rPr lang="en-US" dirty="0" err="1" smtClean="0"/>
                  <a:t>w.p</a:t>
                </a:r>
                <a:r>
                  <a:rPr lang="en-US" dirty="0" smtClean="0"/>
                  <a:t>. 2/3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true</a:t>
                </a:r>
              </a:p>
              <a:p>
                <a:pPr marL="0" indent="0">
                  <a:buNone/>
                </a:pPr>
                <a:r>
                  <a:rPr lang="en-US" dirty="0" smtClean="0"/>
                  <a:t>Expected weight of satisfied clauses: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Content Placeholder 3"/>
              <p:cNvGraphicFramePr>
                <a:graphicFrameLocks/>
              </p:cNvGraphicFramePr>
              <p:nvPr>
                <p:extLst/>
              </p:nvPr>
            </p:nvGraphicFramePr>
            <p:xfrm>
              <a:off x="3200400" y="1524000"/>
              <a:ext cx="5181600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baseline="0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baseline="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3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Content Placeholder 3"/>
              <p:cNvGraphicFramePr>
                <a:graphicFrameLocks/>
              </p:cNvGraphicFramePr>
              <p:nvPr>
                <p:extLst/>
              </p:nvPr>
            </p:nvGraphicFramePr>
            <p:xfrm>
              <a:off x="3200400" y="1524000"/>
              <a:ext cx="5181600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110667" r="-34013" b="-2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210667" r="-34013" b="-1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13" t="-310667" r="-34013" b="-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3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2393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Languages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Bill, Baruch, and I would say: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Let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𝐺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be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a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graph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...</m:t>
                      </m:r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dirty="0" smtClean="0"/>
                  <a:t>Alan would say: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Let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be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a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matrix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...</m:t>
                      </m:r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 smtClean="0"/>
                  <a:t>And we would be talking about the same thing!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138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Relating Algorithm to Optimum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0" dirty="0" smtClean="0"/>
                  <a:t>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en-US" b="0" i="1" smtClean="0">
                        <a:latin typeface="Cambria Math"/>
                      </a:rPr>
                      <m:t>, 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en-US" b="0" i="1" smtClean="0">
                        <a:latin typeface="Cambria Math"/>
                      </a:rPr>
                      <m:t>,…, 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dirty="0" smtClean="0"/>
                  <a:t> be an optimal truth assignment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𝑂𝑃𝑇</m:t>
                    </m:r>
                    <m:r>
                      <a:rPr lang="en-US" i="1" baseline="-25000" dirty="0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baseline="-25000" dirty="0" smtClean="0"/>
                  <a:t> </a:t>
                </a:r>
                <a:r>
                  <a:rPr lang="en-US" dirty="0" smtClean="0"/>
                  <a:t>= weight of clauses satisfied if 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as the algorithm does,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en-US" b="0" i="1" smtClean="0">
                        <a:latin typeface="Cambria Math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852" t="-1617" r="-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4989493"/>
                <a:ext cx="8382000" cy="95410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800" u="sng" dirty="0" smtClean="0">
                    <a:solidFill>
                      <a:schemeClr val="bg1"/>
                    </a:solidFill>
                  </a:rPr>
                  <a:t>Key Lemma</a:t>
                </a:r>
                <a:r>
                  <a:rPr lang="en-US" sz="2800" dirty="0">
                    <a:solidFill>
                      <a:schemeClr val="bg1"/>
                    </a:solidFill>
                  </a:rPr>
                  <a:t>: </a:t>
                </a:r>
                <a:endParaRPr lang="en-US" sz="2800" i="1" dirty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[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89493"/>
                <a:ext cx="838200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55" t="-5732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21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457200" y="1600200"/>
                <a:ext cx="8229600" cy="452596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>
                    <a:solidFill>
                      <a:schemeClr val="bg1"/>
                    </a:solidFill>
                  </a:rPr>
                  <a:t>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en-US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sSubSup>
                      <m:sSubSup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en-US" i="1" smtClean="0">
                        <a:solidFill>
                          <a:schemeClr val="bg1"/>
                        </a:solidFill>
                        <a:latin typeface="Cambria Math"/>
                      </a:rPr>
                      <m:t>,…, </m:t>
                    </m:r>
                    <m:sSubSup>
                      <m:sSubSup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b>
                      <m:sup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 an optimal truth assignment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 smtClean="0">
                    <a:solidFill>
                      <a:schemeClr val="bg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/>
                      </a:rPr>
                      <m:t>𝑂𝑃𝑇</m:t>
                    </m:r>
                    <m:r>
                      <a:rPr lang="en-US" i="1" baseline="-25000" dirty="0" smtClean="0">
                        <a:solidFill>
                          <a:schemeClr val="bg1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baseline="-250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= weight of clauses satisfied if 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 smtClean="0">
                        <a:solidFill>
                          <a:schemeClr val="bg1"/>
                        </a:solidFill>
                        <a:latin typeface="Cambria Math"/>
                      </a:rPr>
                      <m:t>,…, 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as the algorithm does,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+1</m:t>
                        </m:r>
                      </m:sub>
                      <m:sup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en-US" i="1" smtClean="0">
                        <a:solidFill>
                          <a:schemeClr val="bg1"/>
                        </a:solidFill>
                        <a:latin typeface="Cambria Math"/>
                      </a:rPr>
                      <m:t>, …, 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</m:t>
                        </m:r>
                      </m:sub>
                      <m:sup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endParaRPr lang="en-US" dirty="0" smtClean="0">
                  <a:solidFill>
                    <a:schemeClr val="bg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u="sng" dirty="0" smtClean="0"/>
                  <a:t>Key Lemma</a:t>
                </a:r>
                <a:r>
                  <a:rPr lang="en-US" dirty="0" smtClean="0"/>
                  <a:t>: </a:t>
                </a:r>
                <a:endParaRPr lang="en-US" i="1" dirty="0" smtClean="0">
                  <a:latin typeface="Cambria Math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i="1" smtClean="0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i="1" smtClean="0">
                          <a:latin typeface="Cambria Math"/>
                        </a:rPr>
                        <m:t>≥</m:t>
                      </m:r>
                      <m:r>
                        <a:rPr lang="en-US" i="1" smtClean="0">
                          <a:latin typeface="Cambria Math"/>
                        </a:rPr>
                        <m:t>𝐸</m:t>
                      </m:r>
                      <m:r>
                        <a:rPr lang="en-US" i="1" smtClean="0">
                          <a:latin typeface="Cambria Math"/>
                        </a:rPr>
                        <m:t>[</m:t>
                      </m:r>
                      <m:r>
                        <a:rPr lang="en-US" i="1" smtClean="0"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</a:rPr>
                        <m:t>−</m:t>
                      </m:r>
                      <m:r>
                        <a:rPr lang="en-US" i="1" smtClean="0"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600200"/>
                <a:ext cx="8229600" cy="4525963"/>
              </a:xfrm>
              <a:prstGeom prst="rect">
                <a:avLst/>
              </a:prstGeom>
              <a:blipFill rotWithShape="0">
                <a:blip r:embed="rId3"/>
                <a:stretch>
                  <a:fillRect l="-1852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flipH="1">
            <a:off x="38099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LB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flipH="1">
            <a:off x="4267199" y="2819400"/>
            <a:ext cx="60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sp>
        <p:nvSpPr>
          <p:cNvPr id="20" name="TextBox 19"/>
          <p:cNvSpPr txBox="1"/>
          <p:nvPr/>
        </p:nvSpPr>
        <p:spPr>
          <a:xfrm flipH="1">
            <a:off x="842771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UB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105401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flipH="1">
            <a:off x="4876799" y="2819400"/>
            <a:ext cx="60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8031481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flipH="1">
            <a:off x="7650481" y="1441332"/>
            <a:ext cx="777238" cy="461665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</a:t>
            </a:r>
            <a:endParaRPr lang="en-US" sz="2400" baseline="-250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7650481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flipH="1">
            <a:off x="7315200" y="28911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8039100" y="1902997"/>
            <a:ext cx="0" cy="5645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Curved Down Arrow 67"/>
          <p:cNvSpPr/>
          <p:nvPr/>
        </p:nvSpPr>
        <p:spPr>
          <a:xfrm>
            <a:off x="4571999" y="2369606"/>
            <a:ext cx="609599" cy="297393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urved Down Arrow 43"/>
          <p:cNvSpPr/>
          <p:nvPr/>
        </p:nvSpPr>
        <p:spPr>
          <a:xfrm flipH="1">
            <a:off x="7543800" y="2331448"/>
            <a:ext cx="495300" cy="335551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Curved Down Arrow 45"/>
          <p:cNvSpPr/>
          <p:nvPr/>
        </p:nvSpPr>
        <p:spPr>
          <a:xfrm>
            <a:off x="5105401" y="2365141"/>
            <a:ext cx="457200" cy="297393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Curved Down Arrow 48"/>
          <p:cNvSpPr/>
          <p:nvPr/>
        </p:nvSpPr>
        <p:spPr>
          <a:xfrm flipH="1">
            <a:off x="7162800" y="2362200"/>
            <a:ext cx="457200" cy="297393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Curved Down Arrow 49"/>
          <p:cNvSpPr/>
          <p:nvPr/>
        </p:nvSpPr>
        <p:spPr>
          <a:xfrm>
            <a:off x="5486400" y="2362200"/>
            <a:ext cx="685800" cy="297393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urved Down Arrow 50"/>
          <p:cNvSpPr/>
          <p:nvPr/>
        </p:nvSpPr>
        <p:spPr>
          <a:xfrm flipH="1">
            <a:off x="6781798" y="2369608"/>
            <a:ext cx="457202" cy="289986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Curved Down Arrow 51"/>
          <p:cNvSpPr/>
          <p:nvPr/>
        </p:nvSpPr>
        <p:spPr>
          <a:xfrm>
            <a:off x="6096000" y="2362200"/>
            <a:ext cx="457200" cy="297394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Curved Down Arrow 52"/>
          <p:cNvSpPr/>
          <p:nvPr/>
        </p:nvSpPr>
        <p:spPr>
          <a:xfrm flipH="1">
            <a:off x="6477000" y="2369608"/>
            <a:ext cx="381000" cy="289985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7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68" grpId="0" animBg="1"/>
      <p:bldP spid="44" grpId="0" animBg="1"/>
      <p:bldP spid="46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chemeClr val="bg1"/>
                </a:solidFill>
              </a:rPr>
              <a:t>Let  an optimal truth assignment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chemeClr val="bg1"/>
                </a:solidFill>
              </a:rPr>
              <a:t>Let </a:t>
            </a:r>
            <a:r>
              <a:rPr lang="en-US" baseline="-25000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= weight of clauses satisfied if setting as the algorithm does, and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u="sng" dirty="0" smtClean="0"/>
              <a:t>Key Lemma</a:t>
            </a:r>
            <a:r>
              <a:rPr lang="en-US" dirty="0" smtClean="0"/>
              <a:t>: </a:t>
            </a:r>
            <a:endParaRPr lang="en-US" i="1" dirty="0" smtClean="0">
              <a:latin typeface="Cambria Math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flipH="1">
            <a:off x="38099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LB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flipH="1">
            <a:off x="4267199" y="2819400"/>
            <a:ext cx="60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sp>
        <p:nvSpPr>
          <p:cNvPr id="20" name="TextBox 19"/>
          <p:cNvSpPr txBox="1"/>
          <p:nvPr/>
        </p:nvSpPr>
        <p:spPr>
          <a:xfrm flipH="1">
            <a:off x="842771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UB</a:t>
            </a:r>
            <a:r>
              <a:rPr lang="en-US" sz="2400" baseline="-25000" dirty="0" smtClean="0"/>
              <a:t>0</a:t>
            </a:r>
            <a:endParaRPr lang="en-US" sz="24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105401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flipH="1">
            <a:off x="4876799" y="2819400"/>
            <a:ext cx="60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8031481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650481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flipH="1">
            <a:off x="7315200" y="28911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8039100" y="1902997"/>
            <a:ext cx="0" cy="5645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Curved Down Arrow 67"/>
          <p:cNvSpPr/>
          <p:nvPr/>
        </p:nvSpPr>
        <p:spPr>
          <a:xfrm>
            <a:off x="4571999" y="2369606"/>
            <a:ext cx="609599" cy="297393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4" name="Curved Down Arrow 43"/>
          <p:cNvSpPr/>
          <p:nvPr/>
        </p:nvSpPr>
        <p:spPr>
          <a:xfrm flipH="1">
            <a:off x="7543800" y="2331448"/>
            <a:ext cx="495300" cy="335551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Curved Down Arrow 45"/>
          <p:cNvSpPr/>
          <p:nvPr/>
        </p:nvSpPr>
        <p:spPr>
          <a:xfrm>
            <a:off x="5105401" y="2365141"/>
            <a:ext cx="457200" cy="297393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9" name="Curved Down Arrow 48"/>
          <p:cNvSpPr/>
          <p:nvPr/>
        </p:nvSpPr>
        <p:spPr>
          <a:xfrm flipH="1">
            <a:off x="7162800" y="2362200"/>
            <a:ext cx="457200" cy="297393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Curved Down Arrow 49"/>
          <p:cNvSpPr/>
          <p:nvPr/>
        </p:nvSpPr>
        <p:spPr>
          <a:xfrm>
            <a:off x="5486400" y="2362200"/>
            <a:ext cx="685800" cy="297393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1" name="Curved Down Arrow 50"/>
          <p:cNvSpPr/>
          <p:nvPr/>
        </p:nvSpPr>
        <p:spPr>
          <a:xfrm flipH="1">
            <a:off x="6781798" y="2369608"/>
            <a:ext cx="457202" cy="289986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Curved Down Arrow 51"/>
          <p:cNvSpPr/>
          <p:nvPr/>
        </p:nvSpPr>
        <p:spPr>
          <a:xfrm>
            <a:off x="6096000" y="2362200"/>
            <a:ext cx="457200" cy="297394"/>
          </a:xfrm>
          <a:prstGeom prst="curved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3" name="Curved Down Arrow 52"/>
          <p:cNvSpPr/>
          <p:nvPr/>
        </p:nvSpPr>
        <p:spPr>
          <a:xfrm flipH="1">
            <a:off x="6477000" y="2369608"/>
            <a:ext cx="381000" cy="289985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6507481" y="2597268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flipH="1">
            <a:off x="5444836" y="702668"/>
            <a:ext cx="1946564" cy="120032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OPT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 = </a:t>
            </a:r>
            <a:r>
              <a:rPr lang="en-US" sz="2400" dirty="0" err="1" smtClean="0"/>
              <a:t>B</a:t>
            </a:r>
            <a:r>
              <a:rPr lang="en-US" sz="2400" baseline="-25000" dirty="0" err="1" smtClean="0"/>
              <a:t>n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 weight of ALG’s solution</a:t>
            </a:r>
            <a:endParaRPr lang="en-US" sz="2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477000" y="1905000"/>
            <a:ext cx="0" cy="464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Left Brace 31"/>
          <p:cNvSpPr/>
          <p:nvPr/>
        </p:nvSpPr>
        <p:spPr>
          <a:xfrm rot="16200000">
            <a:off x="2339343" y="1584960"/>
            <a:ext cx="571499" cy="3878581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57400" y="3886200"/>
            <a:ext cx="18245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B</a:t>
            </a:r>
            <a:r>
              <a:rPr lang="en-US" sz="2800" baseline="-25000" dirty="0" smtClean="0">
                <a:solidFill>
                  <a:srgbClr val="FF0000"/>
                </a:solidFill>
                <a:latin typeface="+mj-lt"/>
              </a:rPr>
              <a:t>0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 ≥ ½ OPT</a:t>
            </a:r>
          </a:p>
          <a:p>
            <a:endParaRPr lang="en-US" dirty="0"/>
          </a:p>
        </p:txBody>
      </p:sp>
      <p:sp>
        <p:nvSpPr>
          <p:cNvPr id="34" name="Left Brace 33"/>
          <p:cNvSpPr/>
          <p:nvPr/>
        </p:nvSpPr>
        <p:spPr>
          <a:xfrm rot="16200000">
            <a:off x="5253992" y="2556509"/>
            <a:ext cx="571499" cy="193548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00600" y="3886200"/>
            <a:ext cx="20104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≥ ½ (OPT-B</a:t>
            </a:r>
            <a:r>
              <a:rPr lang="en-US" sz="2800" baseline="-25000" dirty="0" smtClean="0">
                <a:solidFill>
                  <a:srgbClr val="FF0000"/>
                </a:solidFill>
                <a:latin typeface="+mj-lt"/>
              </a:rPr>
              <a:t>0</a:t>
            </a:r>
            <a:r>
              <a:rPr lang="en-US" sz="2800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2800" baseline="-25000" dirty="0" smtClean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 flipH="1">
            <a:off x="7650481" y="1441332"/>
            <a:ext cx="777238" cy="461665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OPT</a:t>
            </a:r>
            <a:endParaRPr lang="en-US" sz="24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2900" y="4925834"/>
                <a:ext cx="8343900" cy="1153136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u="sng" dirty="0" smtClean="0">
                    <a:solidFill>
                      <a:schemeClr val="bg1"/>
                    </a:solidFill>
                  </a:rPr>
                  <a:t>Conclusion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:  expected weight of ALG’s  solution is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𝑂𝑃𝑇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𝑂𝑃𝑇</m:t>
                          </m:r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𝑂𝑃𝑇</m:t>
                      </m:r>
                    </m:oMath>
                  </m:oMathPara>
                </a14:m>
                <a:endParaRPr lang="en-US" sz="2400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" y="4925834"/>
                <a:ext cx="8343900" cy="1153136"/>
              </a:xfrm>
              <a:prstGeom prst="rect">
                <a:avLst/>
              </a:prstGeom>
              <a:blipFill rotWithShape="1">
                <a:blip r:embed="rId4"/>
                <a:stretch>
                  <a:fillRect l="-1096" t="-4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618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 animBg="1"/>
      <p:bldP spid="35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reason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en-US" dirty="0" smtClean="0"/>
              <a:t>When I interviewed at Watson, half of my talk was about maximum </a:t>
            </a:r>
            <a:r>
              <a:rPr lang="en-US" dirty="0" err="1" smtClean="0"/>
              <a:t>satisfiability</a:t>
            </a:r>
            <a:r>
              <a:rPr lang="en-US" dirty="0" smtClean="0"/>
              <a:t>, the other half about the max cut SDP result.</a:t>
            </a:r>
          </a:p>
          <a:p>
            <a:r>
              <a:rPr lang="en-US" dirty="0" smtClean="0"/>
              <a:t>I thought, “Oh no, I have to talk about</a:t>
            </a:r>
          </a:p>
          <a:p>
            <a:pPr lvl="1"/>
            <a:r>
              <a:rPr lang="en-US" dirty="0" smtClean="0"/>
              <a:t>Hardness of approximation in front of </a:t>
            </a:r>
            <a:r>
              <a:rPr lang="en-US" dirty="0" err="1" smtClean="0"/>
              <a:t>Madhu</a:t>
            </a:r>
            <a:r>
              <a:rPr lang="en-US" dirty="0" smtClean="0"/>
              <a:t> Sudan,</a:t>
            </a:r>
          </a:p>
          <a:p>
            <a:pPr lvl="1"/>
            <a:r>
              <a:rPr lang="en-US" dirty="0" smtClean="0"/>
              <a:t>Randomized rounding in front of </a:t>
            </a:r>
            <a:r>
              <a:rPr lang="en-US" dirty="0" err="1" smtClean="0"/>
              <a:t>Prabhakar</a:t>
            </a:r>
            <a:r>
              <a:rPr lang="en-US" dirty="0" smtClean="0"/>
              <a:t> </a:t>
            </a:r>
            <a:r>
              <a:rPr lang="en-US" dirty="0" err="1" smtClean="0"/>
              <a:t>Raghavan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And eigenvalue bounds in front of Alan Hoffman.”</a:t>
            </a:r>
          </a:p>
          <a:p>
            <a:r>
              <a:rPr lang="en-US" dirty="0" smtClean="0"/>
              <a:t>Today I revisit the first part of that talk.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61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Relating Algorithm to Optimum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667000"/>
            <a:ext cx="775715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flipH="1">
            <a:off x="38099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LB</a:t>
            </a:r>
            <a:r>
              <a:rPr lang="en-US" sz="2400" baseline="-25000" dirty="0" smtClean="0"/>
              <a:t>i-1</a:t>
            </a:r>
            <a:endParaRPr lang="en-US" sz="2400" baseline="-25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27531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UB</a:t>
            </a:r>
            <a:r>
              <a:rPr lang="en-US" sz="2400" baseline="-25000" dirty="0" smtClean="0"/>
              <a:t>i-1</a:t>
            </a:r>
            <a:endParaRPr lang="en-US" sz="2400" baseline="-25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4582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0" y="2514600"/>
            <a:ext cx="0" cy="381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flipH="1">
            <a:off x="1874519" y="2844225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LB</a:t>
            </a:r>
            <a:r>
              <a:rPr lang="en-US" sz="2400" baseline="-25000" dirty="0" err="1">
                <a:solidFill>
                  <a:srgbClr val="FF0000"/>
                </a:solidFill>
              </a:rPr>
              <a:t>i</a:t>
            </a:r>
            <a:endParaRPr lang="en-US" sz="2400" baseline="-250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2098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flipH="1">
            <a:off x="7665719" y="2814935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UB</a:t>
            </a:r>
            <a:r>
              <a:rPr lang="en-US" sz="2400" baseline="-25000" dirty="0" smtClean="0">
                <a:solidFill>
                  <a:srgbClr val="FF0000"/>
                </a:solidFill>
              </a:rPr>
              <a:t>i</a:t>
            </a:r>
            <a:endParaRPr lang="en-US" sz="2400" baseline="-25000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80010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flipH="1">
            <a:off x="1264919" y="2819400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</a:rPr>
              <a:t>LB</a:t>
            </a:r>
            <a:r>
              <a:rPr lang="en-US" sz="2400" baseline="-25000" dirty="0" err="1" smtClean="0">
                <a:solidFill>
                  <a:srgbClr val="00B050"/>
                </a:solidFill>
              </a:rPr>
              <a:t>i</a:t>
            </a:r>
            <a:endParaRPr lang="en-US" sz="2400" baseline="-25000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7208519" y="2814935"/>
            <a:ext cx="944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UB</a:t>
            </a:r>
            <a:r>
              <a:rPr lang="en-US" sz="2400" baseline="-25000" dirty="0" smtClean="0">
                <a:solidFill>
                  <a:srgbClr val="00B050"/>
                </a:solidFill>
              </a:rPr>
              <a:t>i</a:t>
            </a:r>
            <a:endParaRPr lang="en-US" sz="2400" baseline="-25000" dirty="0">
              <a:solidFill>
                <a:srgbClr val="00B050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6002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6962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ight Brace 30"/>
          <p:cNvSpPr/>
          <p:nvPr/>
        </p:nvSpPr>
        <p:spPr>
          <a:xfrm rot="16200000">
            <a:off x="967741" y="1851658"/>
            <a:ext cx="350519" cy="91439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e 31"/>
          <p:cNvSpPr/>
          <p:nvPr/>
        </p:nvSpPr>
        <p:spPr>
          <a:xfrm rot="16200000">
            <a:off x="7894321" y="1920238"/>
            <a:ext cx="350517" cy="777239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 flipH="1">
            <a:off x="4648200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  B</a:t>
            </a:r>
            <a:r>
              <a:rPr lang="en-US" sz="3200" baseline="-25000" dirty="0">
                <a:solidFill>
                  <a:srgbClr val="FF0000"/>
                </a:solidFill>
              </a:rPr>
              <a:t>i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5029200" y="2514600"/>
            <a:ext cx="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flipH="1">
            <a:off x="4389119" y="1981200"/>
            <a:ext cx="944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B</a:t>
            </a:r>
            <a:r>
              <a:rPr lang="en-US" sz="3200" baseline="-25000" dirty="0" smtClean="0">
                <a:solidFill>
                  <a:srgbClr val="00B050"/>
                </a:solidFill>
              </a:rPr>
              <a:t>i</a:t>
            </a:r>
            <a:endParaRPr lang="en-US" sz="3200" baseline="-25000" dirty="0">
              <a:solidFill>
                <a:srgbClr val="00B05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648200" y="2514600"/>
            <a:ext cx="0" cy="381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 flipH="1">
            <a:off x="4343399" y="2819400"/>
            <a:ext cx="77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r>
              <a:rPr lang="en-US" sz="3200" baseline="-25000" dirty="0" smtClean="0"/>
              <a:t>i-1</a:t>
            </a:r>
            <a:endParaRPr lang="en-US" sz="32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28600" y="3638841"/>
                <a:ext cx="8229600" cy="317106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tlCol="0">
                <a:spAutoFit/>
              </a:bodyPr>
              <a:lstStyle/>
              <a:p>
                <a:r>
                  <a:rPr lang="en-US" sz="3200" dirty="0" smtClean="0">
                    <a:latin typeface="+mj-lt"/>
                  </a:rPr>
                  <a:t>Suppose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𝑖</m:t>
                        </m:r>
                      </m:sub>
                      <m:sup>
                        <m:r>
                          <a:rPr lang="en-US" sz="3200" i="1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200" dirty="0" smtClean="0">
                    <a:latin typeface="+mj-lt"/>
                  </a:rPr>
                  <a:t>= true</a:t>
                </a:r>
              </a:p>
              <a:p>
                <a:r>
                  <a:rPr lang="en-US" sz="2400" dirty="0" smtClean="0">
                    <a:latin typeface="+mj-lt"/>
                  </a:rPr>
                  <a:t>If algorithm sets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r>
                  <a:rPr lang="en-US" sz="2400" dirty="0" smtClean="0">
                    <a:latin typeface="+mj-lt"/>
                  </a:rPr>
                  <a:t> to </a:t>
                </a:r>
                <a:r>
                  <a:rPr lang="en-US" sz="2400" dirty="0" smtClean="0">
                    <a:solidFill>
                      <a:srgbClr val="00B050"/>
                    </a:solidFill>
                    <a:latin typeface="+mj-lt"/>
                  </a:rPr>
                  <a:t>true</a:t>
                </a:r>
                <a:r>
                  <a:rPr lang="en-US" sz="2400" dirty="0" smtClean="0">
                    <a:latin typeface="+mj-lt"/>
                  </a:rPr>
                  <a:t>,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𝑂𝑃𝑇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𝑂𝑃𝑇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 smtClean="0">
                  <a:latin typeface="+mj-lt"/>
                </a:endParaRPr>
              </a:p>
              <a:p>
                <a:r>
                  <a:rPr lang="en-US" sz="2400" dirty="0" smtClean="0">
                    <a:latin typeface="+mj-lt"/>
                  </a:rPr>
                  <a:t>If algorithm </a:t>
                </a:r>
                <a:r>
                  <a:rPr lang="en-US" sz="2400" dirty="0"/>
                  <a:t>sets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to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false</a:t>
                </a:r>
                <a:r>
                  <a:rPr lang="en-US" sz="2400" dirty="0" smtClean="0"/>
                  <a:t>,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𝐿𝐵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𝐿𝐵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  <m:t>𝑈𝐵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  <m:t>𝑈𝐵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sz="2400" b="0" dirty="0" smtClean="0">
                  <a:solidFill>
                    <a:prstClr val="black"/>
                  </a:solidFill>
                  <a:latin typeface="+mj-lt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=2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638841"/>
                <a:ext cx="8229600" cy="3171061"/>
              </a:xfrm>
              <a:prstGeom prst="rect">
                <a:avLst/>
              </a:prstGeom>
              <a:blipFill rotWithShape="1">
                <a:blip r:embed="rId3"/>
                <a:stretch>
                  <a:fillRect l="-1926" t="-2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495800" y="3971698"/>
            <a:ext cx="1700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Want to show: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587241" y="4343400"/>
                <a:ext cx="4404359" cy="7078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000" u="sng" dirty="0" smtClean="0">
                    <a:solidFill>
                      <a:schemeClr val="bg1"/>
                    </a:solidFill>
                  </a:rPr>
                  <a:t>Key Lemma</a:t>
                </a:r>
                <a:r>
                  <a:rPr lang="en-US" sz="2000" dirty="0">
                    <a:solidFill>
                      <a:schemeClr val="bg1"/>
                    </a:solidFill>
                  </a:rPr>
                  <a:t>: </a:t>
                </a:r>
                <a:endParaRPr lang="en-US" sz="2000" i="1" dirty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[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241" y="4343400"/>
                <a:ext cx="4404359" cy="707886"/>
              </a:xfrm>
              <a:prstGeom prst="rect">
                <a:avLst/>
              </a:prstGeom>
              <a:blipFill rotWithShape="1">
                <a:blip r:embed="rId6"/>
                <a:stretch>
                  <a:fillRect l="-1524" t="-4310" b="-6897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7200" y="1161871"/>
                <a:ext cx="2209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b="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161871"/>
                <a:ext cx="2209800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2204" t="-2030" b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858000" y="1161871"/>
                <a:ext cx="22098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Weight of undecided clauses unsatisfied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𝑥</m:t>
                    </m:r>
                    <m:r>
                      <a:rPr lang="en-US" b="0" i="1" baseline="-25000" dirty="0" smtClean="0">
                        <a:solidFill>
                          <a:srgbClr val="00B05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smtClean="0">
                    <a:solidFill>
                      <a:srgbClr val="00B050"/>
                    </a:solidFill>
                    <a:latin typeface="Comic Sans MS" panose="030F0702030302020204" pitchFamily="66" charset="0"/>
                  </a:rPr>
                  <a:t> = true</a:t>
                </a:r>
                <a:endParaRPr lang="en-US" dirty="0">
                  <a:solidFill>
                    <a:srgbClr val="00B050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1161871"/>
                <a:ext cx="2209800" cy="1200329"/>
              </a:xfrm>
              <a:prstGeom prst="rect">
                <a:avLst/>
              </a:prstGeom>
              <a:blipFill rotWithShape="1">
                <a:blip r:embed="rId8"/>
                <a:stretch>
                  <a:fillRect l="-2204" t="-2030" r="-1377" b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0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Relating Algorithm to Optimum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28600" y="3635276"/>
                <a:ext cx="8458200" cy="230832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tlCol="0">
                <a:spAutoFit/>
              </a:bodyPr>
              <a:lstStyle/>
              <a:p>
                <a:r>
                  <a:rPr lang="en-US" sz="2400" dirty="0"/>
                  <a:t>Case </a:t>
                </a:r>
                <a:r>
                  <a:rPr lang="en-US" sz="2400" dirty="0" smtClean="0"/>
                  <a:t>1: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&lt;0</m:t>
                    </m:r>
                  </m:oMath>
                </a14:m>
                <a:r>
                  <a:rPr lang="en-US" sz="2400" dirty="0"/>
                  <a:t> (algorithm sets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 baseline="-25000">
                        <a:latin typeface="Cambria Math"/>
                      </a:rPr>
                      <m:t>𝑖</m:t>
                    </m:r>
                  </m:oMath>
                </a14:m>
                <a:r>
                  <a:rPr lang="en-US" sz="2400" dirty="0"/>
                  <a:t> to </a:t>
                </a:r>
                <a:r>
                  <a:rPr lang="en-US" sz="2400" dirty="0">
                    <a:solidFill>
                      <a:srgbClr val="00B050"/>
                    </a:solidFill>
                  </a:rPr>
                  <a:t>true</a:t>
                </a:r>
                <a:r>
                  <a:rPr lang="en-US" sz="2400" dirty="0"/>
                  <a:t>):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>
                          <a:solidFill>
                            <a:schemeClr val="tx1"/>
                          </a:solidFill>
                          <a:latin typeface="Cambria Math"/>
                        </a:rPr>
                        <m:t>&gt;0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𝑂𝑃𝑇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𝑂𝑃𝑇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 smtClean="0">
                  <a:latin typeface="+mj-lt"/>
                </a:endParaRPr>
              </a:p>
              <a:p>
                <a:r>
                  <a:rPr lang="en-US" sz="2400" dirty="0" smtClean="0">
                    <a:latin typeface="+mj-lt"/>
                  </a:rPr>
                  <a:t>Case 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&lt;0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(algorithm sets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baseline="-25000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to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+mj-lt"/>
                  </a:rPr>
                  <a:t>false</a:t>
                </a:r>
                <a:r>
                  <a:rPr lang="en-US" sz="2400" dirty="0" smtClean="0">
                    <a:latin typeface="+mj-lt"/>
                  </a:rPr>
                  <a:t>):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&gt;0&gt;2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400" i="1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𝑂𝑃𝑇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𝑂𝑃𝑇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 smtClean="0">
                  <a:solidFill>
                    <a:schemeClr val="tx1"/>
                  </a:solidFill>
                  <a:latin typeface="+mj-lt"/>
                  <a:ea typeface="Cambria Math" panose="02040503050406030204" pitchFamily="18" charset="0"/>
                </a:endParaRPr>
              </a:p>
              <a:p>
                <a:r>
                  <a:rPr lang="en-US" sz="2400" dirty="0" smtClean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635276"/>
                <a:ext cx="8458200" cy="2308324"/>
              </a:xfrm>
              <a:prstGeom prst="rect">
                <a:avLst/>
              </a:prstGeom>
              <a:blipFill rotWithShape="1">
                <a:blip r:embed="rId3"/>
                <a:stretch>
                  <a:fillRect l="-1154" t="-2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57801" y="1449426"/>
                <a:ext cx="3429000" cy="2308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Know:</a:t>
                </a:r>
              </a:p>
              <a:p>
                <a:r>
                  <a:rPr lang="en-US" dirty="0" smtClean="0"/>
                  <a:t>If </a:t>
                </a:r>
                <a:r>
                  <a:rPr lang="en-US" dirty="0"/>
                  <a:t>algorithm sets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r>
                  <a:rPr lang="en-US" dirty="0"/>
                  <a:t> to </a:t>
                </a:r>
                <a:r>
                  <a:rPr lang="en-US" dirty="0">
                    <a:solidFill>
                      <a:srgbClr val="00B050"/>
                    </a:solidFill>
                  </a:rPr>
                  <a:t>true</a:t>
                </a:r>
                <a:r>
                  <a:rPr lang="en-US" dirty="0"/>
                  <a:t>,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algorithm sets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r>
                  <a:rPr lang="en-US" dirty="0"/>
                  <a:t> to </a:t>
                </a:r>
                <a:r>
                  <a:rPr lang="en-US" dirty="0">
                    <a:solidFill>
                      <a:srgbClr val="FF0000"/>
                    </a:solidFill>
                  </a:rPr>
                  <a:t>false</a:t>
                </a:r>
                <a:r>
                  <a:rPr lang="en-US" dirty="0"/>
                  <a:t>,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2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1449426"/>
                <a:ext cx="3429000" cy="2308965"/>
              </a:xfrm>
              <a:prstGeom prst="rect">
                <a:avLst/>
              </a:prstGeom>
              <a:blipFill rotWithShape="1">
                <a:blip r:embed="rId4"/>
                <a:stretch>
                  <a:fillRect l="-1601" t="-1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457200" y="1295400"/>
            <a:ext cx="1700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Want to show: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48641" y="1667102"/>
                <a:ext cx="4404359" cy="7078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000" u="sng" dirty="0" smtClean="0">
                    <a:solidFill>
                      <a:schemeClr val="bg1"/>
                    </a:solidFill>
                  </a:rPr>
                  <a:t>Key Lemma</a:t>
                </a:r>
                <a:r>
                  <a:rPr lang="en-US" sz="2000" dirty="0">
                    <a:solidFill>
                      <a:schemeClr val="bg1"/>
                    </a:solidFill>
                  </a:rPr>
                  <a:t>: </a:t>
                </a:r>
                <a:endParaRPr lang="en-US" sz="2000" i="1" dirty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[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1" y="1667102"/>
                <a:ext cx="4404359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1383" t="-4274" b="-683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29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57801" y="1449426"/>
                <a:ext cx="3429000" cy="2308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Know:</a:t>
                </a:r>
              </a:p>
              <a:p>
                <a:r>
                  <a:rPr lang="en-US" dirty="0" smtClean="0"/>
                  <a:t>If </a:t>
                </a:r>
                <a:r>
                  <a:rPr lang="en-US" dirty="0"/>
                  <a:t>algorithm sets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r>
                  <a:rPr lang="en-US" dirty="0"/>
                  <a:t> to </a:t>
                </a:r>
                <a:r>
                  <a:rPr lang="en-US" dirty="0">
                    <a:solidFill>
                      <a:srgbClr val="00B050"/>
                    </a:solidFill>
                  </a:rPr>
                  <a:t>true</a:t>
                </a:r>
                <a:r>
                  <a:rPr lang="en-US" dirty="0"/>
                  <a:t>,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algorithm sets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</m:sub>
                      <m:sup/>
                    </m:sSubSup>
                  </m:oMath>
                </a14:m>
                <a:r>
                  <a:rPr lang="en-US" dirty="0"/>
                  <a:t> to </a:t>
                </a:r>
                <a:r>
                  <a:rPr lang="en-US" dirty="0">
                    <a:solidFill>
                      <a:srgbClr val="FF0000"/>
                    </a:solidFill>
                  </a:rPr>
                  <a:t>false</a:t>
                </a:r>
                <a:r>
                  <a:rPr lang="en-US" dirty="0"/>
                  <a:t>,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𝑂𝑃𝑇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2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1449426"/>
                <a:ext cx="3429000" cy="2308965"/>
              </a:xfrm>
              <a:prstGeom prst="rect">
                <a:avLst/>
              </a:prstGeom>
              <a:blipFill rotWithShape="1">
                <a:blip r:embed="rId3"/>
                <a:stretch>
                  <a:fillRect l="-1601" t="-1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Relating Algorithm to Optimum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28600" y="3446558"/>
                <a:ext cx="8458200" cy="226844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tlCol="0">
                <a:spAutoFit/>
              </a:bodyPr>
              <a:lstStyle/>
              <a:p>
                <a:endParaRPr lang="en-US" sz="2400" dirty="0" smtClean="0">
                  <a:latin typeface="+mj-lt"/>
                </a:endParaRPr>
              </a:p>
              <a:p>
                <a:r>
                  <a:rPr lang="en-US" sz="2400" dirty="0" smtClean="0">
                    <a:latin typeface="+mj-lt"/>
                  </a:rPr>
                  <a:t>Case 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 smtClean="0"/>
                  <a:t> (algorithm sets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 baseline="-25000">
                        <a:latin typeface="Cambria Math"/>
                      </a:rPr>
                      <m:t>𝑖</m:t>
                    </m:r>
                  </m:oMath>
                </a14:m>
                <a:r>
                  <a:rPr lang="en-US" sz="2400" dirty="0" smtClean="0">
                    <a:latin typeface="+mj-lt"/>
                  </a:rPr>
                  <a:t> to true </a:t>
                </a:r>
                <a:r>
                  <a:rPr lang="en-US" sz="2400" dirty="0" err="1" smtClean="0">
                    <a:latin typeface="+mj-lt"/>
                  </a:rPr>
                  <a:t>w.p</a:t>
                </a:r>
                <a:r>
                  <a:rPr lang="en-US" sz="2400" dirty="0" smtClean="0">
                    <a:latin typeface="+mj-lt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):</m:t>
                    </m:r>
                  </m:oMath>
                </a14:m>
                <a:endParaRPr lang="en-US" sz="24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 baseline="3000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400" i="1" baseline="30000">
                        <a:latin typeface="Cambria Math"/>
                      </a:rPr>
                      <m:t>2</m:t>
                    </m:r>
                  </m:oMath>
                </a14:m>
                <a:r>
                  <a:rPr lang="en-US" sz="2400" dirty="0">
                    <a:latin typeface="Cambria Math"/>
                  </a:rPr>
                  <a:t>)</a:t>
                </a:r>
                <a:endParaRPr lang="en-US" sz="24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𝑂𝑃𝑇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𝑂𝑃𝑇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r>
                        <a:rPr lang="en-US" sz="2400" i="1">
                          <a:latin typeface="Cambria Math"/>
                        </a:rPr>
                        <m:t>0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/>
                        </a:rPr>
                        <m:t>(2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400" dirty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446558"/>
                <a:ext cx="8458200" cy="2268442"/>
              </a:xfrm>
              <a:prstGeom prst="rect">
                <a:avLst/>
              </a:prstGeom>
              <a:blipFill rotWithShape="1">
                <a:blip r:embed="rId4"/>
                <a:stretch>
                  <a:fillRect l="-11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457200" y="1295400"/>
            <a:ext cx="1700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Want to show: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48641" y="1667102"/>
                <a:ext cx="4404359" cy="7078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000" u="sng" dirty="0" smtClean="0">
                    <a:solidFill>
                      <a:schemeClr val="bg1"/>
                    </a:solidFill>
                  </a:rPr>
                  <a:t>Key Lemma</a:t>
                </a:r>
                <a:r>
                  <a:rPr lang="en-US" sz="2000" dirty="0">
                    <a:solidFill>
                      <a:schemeClr val="bg1"/>
                    </a:solidFill>
                  </a:rPr>
                  <a:t>: </a:t>
                </a:r>
                <a:endParaRPr lang="en-US" sz="2000" i="1" dirty="0">
                  <a:solidFill>
                    <a:schemeClr val="bg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𝐸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[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𝑂𝑃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1" y="1667102"/>
                <a:ext cx="4404359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1383" t="-4274" b="-683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own Arrow Callout 2"/>
              <p:cNvSpPr/>
              <p:nvPr/>
            </p:nvSpPr>
            <p:spPr>
              <a:xfrm>
                <a:off x="4571997" y="2663323"/>
                <a:ext cx="2971803" cy="1527677"/>
              </a:xfrm>
              <a:prstGeom prst="downArrowCallou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Equal to</a:t>
                </a:r>
                <a:r>
                  <a:rPr lang="en-US" dirty="0" smtClean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i="1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Cambria Math"/>
                  </a:rPr>
                  <a:t>)</a:t>
                </a:r>
                <a:r>
                  <a:rPr lang="en-US" baseline="30000" dirty="0">
                    <a:solidFill>
                      <a:schemeClr val="tx1"/>
                    </a:solidFill>
                    <a:latin typeface="Cambria Math"/>
                  </a:rPr>
                  <a:t>2</a:t>
                </a:r>
                <a:r>
                  <a:rPr lang="en-US" dirty="0">
                    <a:solidFill>
                      <a:schemeClr val="tx1"/>
                    </a:solidFill>
                    <a:latin typeface="Cambria Math"/>
                  </a:rPr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3" name="Down Arrow Callou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7" y="2663323"/>
                <a:ext cx="2971803" cy="1527677"/>
              </a:xfrm>
              <a:prstGeom prst="downArrowCallou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5486400" y="4267200"/>
            <a:ext cx="12192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9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Hi David,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After seeing your email, the very next thing I did this morning was to read a paper I'd earmarked from the end of the day yesterday: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Walter Gander, Gene H. </a:t>
            </a:r>
            <a:r>
              <a:rPr lang="en-US" dirty="0" err="1"/>
              <a:t>Golub</a:t>
            </a:r>
            <a:r>
              <a:rPr lang="en-US" dirty="0"/>
              <a:t>, </a:t>
            </a:r>
            <a:r>
              <a:rPr lang="en-US" dirty="0" err="1"/>
              <a:t>Urs</a:t>
            </a:r>
            <a:r>
              <a:rPr lang="en-US" dirty="0"/>
              <a:t> von Matt</a:t>
            </a:r>
          </a:p>
          <a:p>
            <a:pPr marL="0" indent="0">
              <a:buNone/>
            </a:pPr>
            <a:r>
              <a:rPr lang="en-US" dirty="0"/>
              <a:t>"A constrained eigenvalue problem"</a:t>
            </a:r>
          </a:p>
          <a:p>
            <a:pPr marL="0" indent="0">
              <a:buNone/>
            </a:pPr>
            <a:r>
              <a:rPr lang="en-US" dirty="0"/>
              <a:t>Linear Algebra and its Applications, vol. 114–115, March–April 1989, Pages 815–839.</a:t>
            </a:r>
          </a:p>
          <a:p>
            <a:pPr marL="0" indent="0">
              <a:buNone/>
            </a:pPr>
            <a:r>
              <a:rPr lang="en-US" dirty="0"/>
              <a:t>"Special Issue Dedicated to Alan J. Hoffman On The Occasion Of His 65th Birthday"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The table of contents of that special issue: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http://www.sciencedirect.com.proxy.library.cornell.edu/science/journal/00243795/114/supp/C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Citations for papers in this issue:</a:t>
            </a:r>
          </a:p>
          <a:p>
            <a:pPr marL="0" indent="0">
              <a:buNone/>
            </a:pPr>
            <a:r>
              <a:rPr lang="en-US" dirty="0" smtClean="0"/>
              <a:t>…..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Johan </a:t>
            </a:r>
            <a:r>
              <a:rPr lang="en-US" dirty="0" err="1" smtClean="0"/>
              <a:t>Ugander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</a:t>
            </a:r>
            <a:r>
              <a:rPr lang="en-US" dirty="0" smtClean="0"/>
              <a:t>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895600"/>
            <a:ext cx="8686800" cy="83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</a:rPr>
              <a:t>Is there a simple combinatorial </a:t>
            </a:r>
            <a:r>
              <a:rPr lang="en-US" sz="3600" u="sng" dirty="0" smtClean="0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</a:rPr>
              <a:t>deterministic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</a:rPr>
              <a:t> ¾-approximation algorithm?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Freestyle Script" panose="030804020302050B0404" pitchFamily="66" charset="0"/>
            </a:endParaRPr>
          </a:p>
          <a:p>
            <a:pPr marL="0" indent="0">
              <a:buNone/>
            </a:pPr>
            <a:endParaRPr lang="en-US" sz="2800" u="sng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282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381000" y="2514600"/>
              <a:ext cx="5181600" cy="3657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baseline="0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baseline="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2+</a:t>
                          </a:r>
                          <a:r>
                            <a:rPr lang="en-US" sz="2400" baseline="0" dirty="0" smtClean="0">
                              <a:sym typeface="Symbol"/>
                            </a:rPr>
                            <a:t>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baseline="0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baseline="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2+</a:t>
                          </a:r>
                          <a:r>
                            <a:rPr lang="en-US" sz="2400" baseline="0" dirty="0" smtClean="0">
                              <a:sym typeface="Symbol"/>
                            </a:rPr>
                            <a:t>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aseline="0" dirty="0" smtClean="0"/>
                            <a:t>…..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−1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sz="2400" i="1" baseline="0" smtClean="0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0" i="1" baseline="0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en-US" sz="2400" b="0" i="1" baseline="0" smtClean="0">
                                        <a:latin typeface="Cambria Math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2400" i="1" baseline="0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400" i="1" baseline="0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𝑛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2+</a:t>
                          </a:r>
                          <a:r>
                            <a:rPr lang="en-US" sz="2400" baseline="0" dirty="0" smtClean="0">
                              <a:sym typeface="Symbol"/>
                            </a:rPr>
                            <a:t>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381000" y="2514600"/>
              <a:ext cx="5181600" cy="3657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86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Clause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Weight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" t="-109333" r="-34013" b="-6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" t="-209333" r="-34013" b="-5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2+</a:t>
                          </a:r>
                          <a:r>
                            <a:rPr lang="en-US" sz="2400" baseline="0" dirty="0" smtClean="0">
                              <a:sym typeface="Symbol"/>
                            </a:rPr>
                            <a:t>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" t="-305263" r="-34013" b="-42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" t="-410667" r="-34013" b="-3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2+</a:t>
                          </a:r>
                          <a:r>
                            <a:rPr lang="en-US" sz="2400" baseline="0" dirty="0" smtClean="0">
                              <a:sym typeface="Symbol"/>
                            </a:rPr>
                            <a:t>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aseline="0" dirty="0" smtClean="0"/>
                            <a:t>…..</a:t>
                          </a:r>
                          <a:endParaRPr lang="en-US" sz="2400" baseline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" t="-610667" r="-34013" b="-1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1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" t="-710667" r="-34013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aseline="0" dirty="0" smtClean="0"/>
                            <a:t>2+</a:t>
                          </a:r>
                          <a:r>
                            <a:rPr lang="en-US" sz="2400" baseline="0" dirty="0" smtClean="0">
                              <a:sym typeface="Symbol"/>
                            </a:rPr>
                            <a:t></a:t>
                          </a:r>
                          <a:endParaRPr lang="en-US" sz="2400" baseline="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5943600" y="2531142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Optimal assignment sets all variables to true</a:t>
            </a:r>
          </a:p>
          <a:p>
            <a:r>
              <a:rPr lang="en-US" dirty="0" smtClean="0"/>
              <a:t>OPT = (n-1)(3+</a:t>
            </a:r>
            <a:r>
              <a:rPr lang="en-US" dirty="0" smtClean="0">
                <a:sym typeface="Symbol"/>
              </a:rPr>
              <a:t>)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Deterministic variant??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Greedily maximizing B</a:t>
            </a:r>
            <a:r>
              <a:rPr lang="en-US" baseline="-25000" dirty="0" smtClean="0"/>
              <a:t>i</a:t>
            </a:r>
            <a:r>
              <a:rPr lang="en-US" dirty="0" smtClean="0"/>
              <a:t> is not </a:t>
            </a:r>
            <a:r>
              <a:rPr lang="en-US" smtClean="0"/>
              <a:t>good enough: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43600" y="3877270"/>
                <a:ext cx="25146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Greedily increasing B</a:t>
                </a:r>
                <a:r>
                  <a:rPr lang="en-US" baseline="-25000" dirty="0" smtClean="0"/>
                  <a:t>i </a:t>
                </a:r>
                <a:r>
                  <a:rPr lang="en-US" dirty="0" smtClean="0"/>
                  <a:t>sets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to false</a:t>
                </a:r>
              </a:p>
              <a:p>
                <a:r>
                  <a:rPr lang="en-US" dirty="0" smtClean="0"/>
                  <a:t>GREEDY= (n-1)(2+</a:t>
                </a:r>
                <a:r>
                  <a:rPr lang="en-US" dirty="0" smtClean="0">
                    <a:sym typeface="Symbol"/>
                  </a:rPr>
                  <a:t>)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3877270"/>
                <a:ext cx="2514600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1937" t="-2538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3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negative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Poloczek ‘11</a:t>
            </a:r>
            <a:r>
              <a:rPr lang="en-US" dirty="0"/>
              <a:t>: No deterministic “priority algorithm” can be a ¾ -approximation </a:t>
            </a:r>
            <a:r>
              <a:rPr lang="en-US" dirty="0" smtClean="0"/>
              <a:t>algorithm, using scheme introduced by Borodin, Nielsen, and </a:t>
            </a:r>
            <a:r>
              <a:rPr lang="en-US" dirty="0" err="1" smtClean="0"/>
              <a:t>Rackoff</a:t>
            </a:r>
            <a:r>
              <a:rPr lang="en-US" dirty="0" smtClean="0"/>
              <a:t> ‘03.</a:t>
            </a:r>
          </a:p>
          <a:p>
            <a:r>
              <a:rPr lang="en-US" dirty="0" smtClean="0"/>
              <a:t>Algorithm makes one pass over the variables and sets them.</a:t>
            </a:r>
          </a:p>
          <a:p>
            <a:r>
              <a:rPr lang="en-US" dirty="0" smtClean="0"/>
              <a:t>Only looks at weights of clauses in which current variable appears positively and negatively (not at the other variables in such clauses).</a:t>
            </a:r>
          </a:p>
          <a:p>
            <a:r>
              <a:rPr lang="en-US" dirty="0" smtClean="0"/>
              <a:t>Restricted in information used to choose next variable to set.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But…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It is possible… </a:t>
                </a:r>
              </a:p>
              <a:p>
                <a:r>
                  <a:rPr lang="en-US" dirty="0" smtClean="0"/>
                  <a:t>… with a two-pass algorithm (Joint work with Ola Svensson).</a:t>
                </a:r>
              </a:p>
              <a:p>
                <a:r>
                  <a:rPr lang="en-US" dirty="0" smtClean="0"/>
                  <a:t>First pass: Set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fractionally (i.e. probability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true), so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Second pass: Use method of conditional expectations to get deterministic solution of value at least as much.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2830" b="-41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843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Buchbinder</a:t>
            </a:r>
            <a:r>
              <a:rPr lang="en-US" dirty="0" smtClean="0"/>
              <a:t> et al.’s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Keep two bounds on the fractional solution</a:t>
            </a:r>
          </a:p>
          <a:p>
            <a:pPr lvl="1"/>
            <a:r>
              <a:rPr lang="en-US" b="1" dirty="0" smtClean="0"/>
              <a:t>Lower bound LB</a:t>
            </a:r>
            <a:r>
              <a:rPr lang="en-US" dirty="0" smtClean="0"/>
              <a:t> =  weight of clauses already satisfied</a:t>
            </a:r>
          </a:p>
          <a:p>
            <a:pPr lvl="1"/>
            <a:r>
              <a:rPr lang="en-US" b="1" dirty="0" smtClean="0"/>
              <a:t>Upper bound UB </a:t>
            </a:r>
            <a:r>
              <a:rPr lang="en-US" dirty="0" smtClean="0"/>
              <a:t>=  weight of clauses not yet unsatisfied</a:t>
            </a:r>
          </a:p>
          <a:p>
            <a:endParaRPr lang="en-US" dirty="0" smtClean="0"/>
          </a:p>
          <a:p>
            <a:r>
              <a:rPr lang="en-US" dirty="0" smtClean="0"/>
              <a:t>Greedy can focus on two things: </a:t>
            </a:r>
          </a:p>
          <a:p>
            <a:pPr lvl="1"/>
            <a:r>
              <a:rPr lang="en-US" dirty="0" smtClean="0"/>
              <a:t>maximize </a:t>
            </a:r>
            <a:r>
              <a:rPr lang="en-US" b="1" dirty="0" smtClean="0"/>
              <a:t>LB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maximize </a:t>
            </a:r>
            <a:r>
              <a:rPr lang="en-US" b="1" dirty="0" smtClean="0"/>
              <a:t>UB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    but either choice has bad examples…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Key idea: make choices to increase </a:t>
            </a:r>
            <a:r>
              <a:rPr lang="en-US" b="1" dirty="0" smtClean="0"/>
              <a:t>B =</a:t>
            </a:r>
            <a:r>
              <a:rPr lang="en-US" dirty="0" smtClean="0"/>
              <a:t> ½ (</a:t>
            </a:r>
            <a:r>
              <a:rPr lang="en-US" b="1" dirty="0" smtClean="0"/>
              <a:t>LB</a:t>
            </a:r>
            <a:r>
              <a:rPr lang="en-US" dirty="0" smtClean="0"/>
              <a:t>+</a:t>
            </a:r>
            <a:r>
              <a:rPr lang="en-US" b="1" dirty="0" smtClean="0"/>
              <a:t>UB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3352800" y="1401033"/>
            <a:ext cx="1066800" cy="612648"/>
          </a:xfrm>
          <a:prstGeom prst="wedgeRectCallout">
            <a:avLst>
              <a:gd name="adj1" fmla="val -25000"/>
              <a:gd name="adj2" fmla="val 8944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expected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3505200" y="2861231"/>
            <a:ext cx="1066800" cy="612648"/>
          </a:xfrm>
          <a:prstGeom prst="wedgeRectCallout">
            <a:avLst>
              <a:gd name="adj1" fmla="val -33333"/>
              <a:gd name="adj2" fmla="val -7846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expected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5410200" y="4724400"/>
            <a:ext cx="1066800" cy="612648"/>
          </a:xfrm>
          <a:prstGeom prst="wedgeRectCallout">
            <a:avLst>
              <a:gd name="adj1" fmla="val -25000"/>
              <a:gd name="adj2" fmla="val 8944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before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139654"/>
                <a:ext cx="8229600" cy="1143001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be (expected) increase in bound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 smtClean="0"/>
                  <a:t> if we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true;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be (expected) increase in bound if we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false.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139654"/>
                <a:ext cx="8229600" cy="1143001"/>
              </a:xfrm>
              <a:blipFill rotWithShape="0">
                <a:blip r:embed="rId3"/>
                <a:stretch>
                  <a:fillRect l="-1407" t="-8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4800" y="2226091"/>
                <a:ext cx="8686800" cy="463190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tlCol="0">
                <a:spAutoFit/>
              </a:bodyPr>
              <a:lstStyle/>
              <a:p>
                <a:r>
                  <a:rPr lang="en-US" sz="3000" u="sng" dirty="0" smtClean="0">
                    <a:latin typeface="+mj-lt"/>
                  </a:rPr>
                  <a:t>Algorithm</a:t>
                </a:r>
                <a:r>
                  <a:rPr lang="en-US" sz="3000" dirty="0">
                    <a:latin typeface="+mj-lt"/>
                  </a:rPr>
                  <a:t>: </a:t>
                </a:r>
                <a:endParaRPr lang="en-US" sz="3000" dirty="0" smtClean="0">
                  <a:latin typeface="+mj-lt"/>
                </a:endParaRPr>
              </a:p>
              <a:p>
                <a:r>
                  <a:rPr lang="en-US" sz="3000" dirty="0" smtClean="0">
                    <a:latin typeface="+mj-lt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←1 </m:t>
                    </m:r>
                    <m:r>
                      <m:rPr>
                        <m:nor/>
                      </m:rPr>
                      <a:rPr lang="en-US" sz="3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to</m:t>
                    </m:r>
                    <m:r>
                      <m:rPr>
                        <m:nor/>
                      </m:rPr>
                      <a:rPr lang="en-US" sz="3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3000" dirty="0" smtClean="0">
                  <a:latin typeface="+mj-lt"/>
                </a:endParaRPr>
              </a:p>
              <a:p>
                <a:pPr marL="274320" indent="-27432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i="1" dirty="0">
                        <a:solidFill>
                          <a:srgbClr val="00B050"/>
                        </a:solidFill>
                        <a:latin typeface="Cambria Math"/>
                      </a:rPr>
                      <m:t>𝑡</m:t>
                    </m:r>
                    <m:r>
                      <a:rPr lang="en-US" sz="3000" i="1" baseline="-25000" dirty="0">
                        <a:solidFill>
                          <a:srgbClr val="00B05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sz="3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dirty="0">
                        <a:latin typeface="Cambria Math"/>
                      </a:rPr>
                      <m:t>&lt; 0</m:t>
                    </m:r>
                  </m:oMath>
                </a14:m>
                <a:r>
                  <a:rPr lang="en-US" sz="3000" dirty="0">
                    <a:latin typeface="+mj-lt"/>
                  </a:rPr>
                  <a:t>, set</a:t>
                </a:r>
                <a:r>
                  <a:rPr lang="en-US" sz="30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+mj-lt"/>
                  </a:rPr>
                  <a:t> </a:t>
                </a:r>
                <a:r>
                  <a:rPr lang="en-US" sz="3000" dirty="0">
                    <a:latin typeface="+mj-lt"/>
                  </a:rPr>
                  <a:t>to </a:t>
                </a:r>
                <a:r>
                  <a:rPr lang="en-US" sz="3000" dirty="0">
                    <a:solidFill>
                      <a:srgbClr val="FF0000"/>
                    </a:solidFill>
                    <a:latin typeface="+mj-lt"/>
                  </a:rPr>
                  <a:t>0</a:t>
                </a:r>
              </a:p>
              <a:p>
                <a:pPr marL="274320" indent="-27432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i="1" dirty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en-US" sz="3000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3000" i="1" baseline="-25000" dirty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3000" i="1" dirty="0">
                        <a:latin typeface="Cambria Math"/>
                      </a:rPr>
                      <m:t>&lt; 0</m:t>
                    </m:r>
                  </m:oMath>
                </a14:m>
                <a:r>
                  <a:rPr lang="en-US" sz="3000" dirty="0">
                    <a:latin typeface="+mj-lt"/>
                  </a:rPr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000" dirty="0" smtClean="0">
                    <a:latin typeface="+mj-lt"/>
                  </a:rPr>
                  <a:t>to </a:t>
                </a:r>
                <a:r>
                  <a:rPr lang="en-US" sz="3000" dirty="0">
                    <a:solidFill>
                      <a:srgbClr val="00B050"/>
                    </a:solidFill>
                    <a:latin typeface="+mj-lt"/>
                  </a:rPr>
                  <a:t>1</a:t>
                </a:r>
              </a:p>
              <a:p>
                <a:pPr marL="274320" indent="-27432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else</a:t>
                </a:r>
                <a:r>
                  <a:rPr lang="en-US" sz="3000" dirty="0">
                    <a:latin typeface="+mj-lt"/>
                  </a:rPr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0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3000" dirty="0">
                    <a:latin typeface="+mj-lt"/>
                  </a:rPr>
                  <a:t>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3000" i="1" baseline="-25000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sz="30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3000" i="1" baseline="-25000">
                            <a:solidFill>
                              <a:srgbClr val="00B050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3000" i="1">
                            <a:latin typeface="Cambria Math"/>
                          </a:rPr>
                          <m:t>+</m:t>
                        </m:r>
                        <m:r>
                          <a:rPr lang="en-US" sz="3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en-US" sz="3000" i="1" baseline="-2500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den>
                    </m:f>
                  </m:oMath>
                </a14:m>
                <a:endParaRPr lang="en-US" sz="3000" baseline="-25000" dirty="0" smtClean="0">
                  <a:solidFill>
                    <a:srgbClr val="FF0000"/>
                  </a:solidFill>
                  <a:latin typeface="+mj-lt"/>
                </a:endParaRPr>
              </a:p>
              <a:p>
                <a:r>
                  <a:rPr lang="en-US" sz="3000" dirty="0"/>
                  <a:t>For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←1 </m:t>
                    </m:r>
                    <m:r>
                      <m:rPr>
                        <m:nor/>
                      </m:rPr>
                      <a:rPr lang="en-US" sz="3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to</m:t>
                    </m:r>
                    <m:r>
                      <m:rPr>
                        <m:nor/>
                      </m:rPr>
                      <a:rPr lang="en-US" sz="3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30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000" dirty="0" smtClean="0">
                    <a:latin typeface="+mj-lt"/>
                  </a:rPr>
                  <a:t>If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 </m:t>
                    </m:r>
                    <m:r>
                      <a:rPr lang="en-US" sz="3200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</a:rPr>
                          <m:t>𝑊</m:t>
                        </m:r>
                      </m:e>
                      <m:e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𝑡𝑟𝑢𝑒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  <m:e>
                        <m:sSub>
                          <m:sSubPr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−1, </m:t>
                                </m:r>
                              </m:sub>
                            </m:sSub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𝑓𝑎𝑙𝑠𝑒</m:t>
                        </m:r>
                      </m:e>
                    </m:d>
                  </m:oMath>
                </a14:m>
                <a:r>
                  <a:rPr lang="en-US" sz="3200" dirty="0">
                    <a:ea typeface="Cambria Math"/>
                  </a:rPr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>
                    <a:ea typeface="Cambria Math"/>
                  </a:rPr>
                  <a:t> </a:t>
                </a:r>
                <a:r>
                  <a:rPr lang="en-US" sz="3200" dirty="0" smtClean="0">
                    <a:ea typeface="Cambria Math"/>
                  </a:rPr>
                  <a:t>true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ea typeface="Cambria Math"/>
                  </a:rPr>
                  <a:t>Else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>
                    <a:ea typeface="Cambria Math"/>
                  </a:rPr>
                  <a:t> </a:t>
                </a:r>
                <a:r>
                  <a:rPr lang="en-US" sz="3200" dirty="0" smtClean="0">
                    <a:ea typeface="Cambria Math"/>
                  </a:rPr>
                  <a:t>false</a:t>
                </a:r>
                <a:endParaRPr lang="en-US" sz="3200" dirty="0">
                  <a:ea typeface="Cambria Math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226091"/>
                <a:ext cx="8686800" cy="4631909"/>
              </a:xfrm>
              <a:prstGeom prst="rect">
                <a:avLst/>
              </a:prstGeom>
              <a:blipFill rotWithShape="1">
                <a:blip r:embed="rId5"/>
                <a:stretch>
                  <a:fillRect l="-1470" t="-1309" b="-31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060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>
          <a:xfrm>
            <a:off x="468313" y="503238"/>
            <a:ext cx="8229600" cy="765175"/>
          </a:xfrm>
        </p:spPr>
        <p:txBody>
          <a:bodyPr/>
          <a:lstStyle/>
          <a:p>
            <a:r>
              <a:rPr lang="en-US" smtClean="0"/>
              <a:t>Maximum Satisfiability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defRPr/>
                </a:pPr>
                <a:r>
                  <a:rPr lang="en-US" dirty="0" smtClean="0"/>
                  <a:t>Input:	</a:t>
                </a:r>
              </a:p>
              <a:p>
                <a:pPr>
                  <a:buFontTx/>
                  <a:buNone/>
                  <a:defRPr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 smtClean="0"/>
                  <a:t> Boolean variables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latin typeface="Cambria Math"/>
                      </a:rPr>
                      <m:t>1</m:t>
                    </m:r>
                    <m:r>
                      <a:rPr lang="en-US" i="1" dirty="0" smtClean="0">
                        <a:latin typeface="Cambria Math"/>
                      </a:rPr>
                      <m:t>, …, </m:t>
                    </m:r>
                    <m:r>
                      <a:rPr lang="en-US" i="1" dirty="0" err="1" smtClean="0">
                        <a:latin typeface="Cambria Math"/>
                      </a:rPr>
                      <m:t>𝑥</m:t>
                    </m:r>
                    <m:r>
                      <a:rPr lang="en-US" i="1" baseline="-25000" dirty="0" err="1" smtClean="0">
                        <a:latin typeface="Cambria Math"/>
                      </a:rPr>
                      <m:t>𝑛</m:t>
                    </m:r>
                  </m:oMath>
                </a14:m>
                <a:endParaRPr lang="en-US" baseline="-25000" dirty="0" smtClean="0"/>
              </a:p>
              <a:p>
                <a:pPr>
                  <a:buFontTx/>
                  <a:buNone/>
                  <a:defRPr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dirty="0" smtClean="0"/>
                  <a:t> clauses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𝐶</m:t>
                    </m:r>
                    <m:r>
                      <a:rPr lang="en-US" i="1" baseline="-25000" dirty="0" smtClean="0">
                        <a:latin typeface="Cambria Math"/>
                      </a:rPr>
                      <m:t>1</m:t>
                    </m:r>
                    <m:r>
                      <a:rPr lang="en-US" i="1" dirty="0" smtClean="0">
                        <a:latin typeface="Cambria Math"/>
                      </a:rPr>
                      <m:t>, … ,</m:t>
                    </m:r>
                    <m:r>
                      <a:rPr lang="en-US" b="0" i="1" dirty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with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 0</m:t>
                    </m:r>
                  </m:oMath>
                </a14:m>
                <a:endParaRPr lang="en-US" baseline="-25000" dirty="0" smtClean="0"/>
              </a:p>
              <a:p>
                <a:pPr lvl="1">
                  <a:defRPr/>
                </a:pPr>
                <a:r>
                  <a:rPr lang="en-US" dirty="0" smtClean="0"/>
                  <a:t>each clause is a disjunction of literals, </a:t>
                </a:r>
              </a:p>
              <a:p>
                <a:pPr lvl="1">
                  <a:buFontTx/>
                  <a:buNone/>
                  <a:defRPr/>
                </a:pPr>
                <a:r>
                  <a:rPr lang="en-US" dirty="0" smtClean="0"/>
                  <a:t>	e.g.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𝐶</m:t>
                    </m:r>
                    <m:r>
                      <a:rPr lang="en-US" i="1" baseline="-25000" dirty="0" smtClean="0">
                        <a:latin typeface="Cambria Math"/>
                      </a:rPr>
                      <m:t>1</m:t>
                    </m:r>
                    <m:r>
                      <a:rPr lang="en-US" i="1" dirty="0" smtClean="0">
                        <a:latin typeface="Cambria Math"/>
                      </a:rPr>
                      <m:t> = </m:t>
                    </m:r>
                    <m:r>
                      <a:rPr lang="en-US" i="1" dirty="0" smtClean="0">
                        <a:latin typeface="Cambria Math"/>
                      </a:rPr>
                      <m:t>𝑥</m:t>
                    </m:r>
                    <m:r>
                      <a:rPr lang="en-US" i="1" baseline="-25000" dirty="0" smtClean="0">
                        <a:latin typeface="Cambria Math"/>
                      </a:rPr>
                      <m:t>1</m:t>
                    </m:r>
                    <m:r>
                      <a:rPr lang="en-US" i="1" dirty="0" smtClean="0">
                        <a:latin typeface="Cambria Math"/>
                      </a:rPr>
                      <m:t> 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 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𝑥</m:t>
                    </m:r>
                    <m:r>
                      <a:rPr lang="en-US" i="1" baseline="-25000" dirty="0" smtClean="0">
                        <a:latin typeface="Cambria Math"/>
                        <a:sym typeface="Symbol"/>
                      </a:rPr>
                      <m:t>2</m:t>
                    </m:r>
                    <m:r>
                      <a:rPr lang="en-US" i="1" dirty="0" smtClean="0">
                        <a:latin typeface="Cambria Math"/>
                        <a:sym typeface="Symbol"/>
                      </a:rPr>
                      <m:t>  </m:t>
                    </m:r>
                    <m:acc>
                      <m:accPr>
                        <m:chr m:val="̅"/>
                        <m:ctrlPr>
                          <a:rPr lang="en-US" i="1" dirty="0" smtClean="0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/>
                            <a:sym typeface="Symbol"/>
                          </a:rPr>
                          <m:t>𝑥</m:t>
                        </m:r>
                      </m:e>
                    </m:acc>
                    <m:r>
                      <a:rPr lang="en-US" i="1" baseline="-25000" dirty="0" smtClean="0">
                        <a:latin typeface="Cambria Math"/>
                        <a:sym typeface="Symbol"/>
                      </a:rPr>
                      <m:t>3</m:t>
                    </m:r>
                    <m:r>
                      <a:rPr lang="en-US" b="0" i="1" baseline="-25000" dirty="0" smtClean="0">
                        <a:latin typeface="Cambria Math"/>
                        <a:sym typeface="Symbol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>
                  <a:defRPr/>
                </a:pPr>
                <a:endParaRPr lang="en-US" dirty="0" smtClean="0"/>
              </a:p>
              <a:p>
                <a:pPr>
                  <a:defRPr/>
                </a:pPr>
                <a:r>
                  <a:rPr lang="en-US" dirty="0" smtClean="0"/>
                  <a:t>Goal: truth assignment to the variables that maximizes the weight of the satisfied clauses</a:t>
                </a:r>
              </a:p>
              <a:p>
                <a:pPr>
                  <a:buFontTx/>
                  <a:buNone/>
                  <a:defRPr/>
                </a:pPr>
                <a:r>
                  <a:rPr lang="en-US" dirty="0" smtClean="0"/>
                  <a:t>				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525963"/>
              </a:xfrm>
              <a:blipFill rotWithShape="0">
                <a:blip r:embed="rId3"/>
                <a:stretch>
                  <a:fillRect l="-1481" t="-2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738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Proof that after the first pass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 smtClean="0"/>
                  <a:t> is identical to before.</a:t>
                </a:r>
              </a:p>
              <a:p>
                <a:r>
                  <a:rPr lang="en-US" dirty="0" smtClean="0"/>
                  <a:t>Proof that final solution output has value at least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is via method of conditional expectation.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04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show this two-pass idea works for other problems as well (e.g. deterministic ½-approximation algorithm for MAX DICUT).</a:t>
            </a:r>
          </a:p>
          <a:p>
            <a:r>
              <a:rPr lang="en-US" dirty="0" smtClean="0"/>
              <a:t>Can we characterize the problems for which it does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2672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8000" dirty="0" smtClean="0">
                <a:latin typeface="Freestyle Script" panose="030804020302050B0404" pitchFamily="66" charset="0"/>
              </a:rPr>
              <a:t>Thank you for your attention</a:t>
            </a:r>
          </a:p>
          <a:p>
            <a:pPr marL="0" indent="0" algn="ctr">
              <a:buNone/>
            </a:pPr>
            <a:r>
              <a:rPr lang="en-US" sz="8000" dirty="0">
                <a:latin typeface="Freestyle Script" panose="030804020302050B0404" pitchFamily="66" charset="0"/>
              </a:rPr>
              <a:t>a</a:t>
            </a:r>
            <a:r>
              <a:rPr lang="en-US" sz="8000" dirty="0" smtClean="0">
                <a:latin typeface="Freestyle Script" panose="030804020302050B0404" pitchFamily="66" charset="0"/>
              </a:rPr>
              <a:t>nd </a:t>
            </a:r>
          </a:p>
          <a:p>
            <a:pPr marL="0" indent="0" algn="ctr">
              <a:buNone/>
            </a:pPr>
            <a:r>
              <a:rPr lang="en-US" sz="8000" dirty="0" smtClean="0">
                <a:latin typeface="Freestyle Script" panose="030804020302050B0404" pitchFamily="66" charset="0"/>
              </a:rPr>
              <a:t>Happy Birthday Alan!</a:t>
            </a:r>
            <a:endParaRPr lang="en-US" sz="8000" dirty="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4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Approximation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l-GR" dirty="0" smtClean="0">
                <a:cs typeface="Times New Roman"/>
              </a:rPr>
              <a:t>α</a:t>
            </a:r>
            <a:r>
              <a:rPr lang="en-US" dirty="0" smtClean="0">
                <a:cs typeface="Times New Roman"/>
              </a:rPr>
              <a:t>-approximation algorithm runs in polynomial time and returns a solution of at least </a:t>
            </a:r>
            <a:r>
              <a:rPr lang="el-GR" dirty="0" smtClean="0">
                <a:cs typeface="Times New Roman"/>
              </a:rPr>
              <a:t>α</a:t>
            </a:r>
            <a:r>
              <a:rPr lang="en-US" dirty="0" smtClean="0">
                <a:cs typeface="Times New Roman"/>
              </a:rPr>
              <a:t> times the optimal.</a:t>
            </a:r>
          </a:p>
          <a:p>
            <a:endParaRPr lang="en-US" dirty="0">
              <a:cs typeface="Times New Roman"/>
            </a:endParaRPr>
          </a:p>
          <a:p>
            <a:r>
              <a:rPr lang="en-US" dirty="0" smtClean="0">
                <a:cs typeface="Times New Roman"/>
              </a:rPr>
              <a:t>For a randomized algorithm, we ask that the expected value is at least </a:t>
            </a:r>
            <a:r>
              <a:rPr lang="el-GR" dirty="0">
                <a:cs typeface="Times New Roman"/>
              </a:rPr>
              <a:t>α</a:t>
            </a:r>
            <a:r>
              <a:rPr lang="en-US" dirty="0">
                <a:cs typeface="Times New Roman"/>
              </a:rPr>
              <a:t> times the optimal.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0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½-approximation 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Set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to true with probability ½.</a:t>
                </a:r>
              </a:p>
              <a:p>
                <a:r>
                  <a:rPr lang="en-US" dirty="0" smtClean="0"/>
                  <a:t>Then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/>
                  <a:t> is the number of literals in clause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𝑗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2971800"/>
            <a:ext cx="4959167" cy="38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about a deterministic algorithm?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600200"/>
                <a:ext cx="8991600" cy="45259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Use the </a:t>
                </a:r>
                <a:r>
                  <a:rPr lang="en-US" i="1" dirty="0" smtClean="0"/>
                  <a:t>method of conditional expectations </a:t>
                </a:r>
                <a:r>
                  <a:rPr lang="en-US" dirty="0"/>
                  <a:t>(</a:t>
                </a:r>
                <a:r>
                  <a:rPr lang="en-US" dirty="0" err="1"/>
                  <a:t>Erd</a:t>
                </a:r>
                <a:r>
                  <a:rPr lang="hu-HU" dirty="0">
                    <a:cs typeface="Times New Roman"/>
                  </a:rPr>
                  <a:t>ő</a:t>
                </a:r>
                <a:r>
                  <a:rPr lang="en-US" dirty="0">
                    <a:cs typeface="Times New Roman"/>
                  </a:rPr>
                  <a:t>s </a:t>
                </a:r>
                <a:r>
                  <a:rPr lang="en-US" dirty="0" smtClean="0">
                    <a:cs typeface="Times New Roman"/>
                  </a:rPr>
                  <a:t>and Selfridge ‘73, Spencer ‘87)</a:t>
                </a:r>
                <a:endParaRPr lang="en-US" i="1" dirty="0" smtClean="0"/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𝑊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𝑡𝑟𝑢𝑒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𝑓𝑎𝑙𝑠𝑒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/>
                  </a:rPr>
                  <a:t>	then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b="0" dirty="0" smtClean="0">
                    <a:ea typeface="Cambria Math"/>
                  </a:rPr>
                  <a:t> true, otherwise false.</a:t>
                </a:r>
              </a:p>
              <a:p>
                <a:r>
                  <a:rPr lang="en-US" dirty="0" smtClean="0">
                    <a:ea typeface="Cambria Math"/>
                  </a:rPr>
                  <a:t>Similarly,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b="0" dirty="0" smtClean="0">
                    <a:ea typeface="Cambria Math"/>
                  </a:rPr>
                  <a:t> is event of how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−1 </m:t>
                    </m:r>
                  </m:oMath>
                </a14:m>
                <a:r>
                  <a:rPr lang="en-US" b="0" dirty="0" smtClean="0">
                    <a:ea typeface="Cambria Math"/>
                  </a:rPr>
                  <a:t>variables are set, then if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𝑊</m:t>
                        </m:r>
                      </m:e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𝑡𝑟𝑢𝑒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−1, 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𝑓𝑎𝑙𝑠𝑒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/>
                  </a:rPr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b="0" dirty="0" smtClean="0">
                    <a:ea typeface="Cambria Math"/>
                  </a:rPr>
                  <a:t> true.</a:t>
                </a:r>
              </a:p>
              <a:p>
                <a:r>
                  <a:rPr lang="en-US" dirty="0" smtClean="0">
                    <a:ea typeface="Cambria Math"/>
                  </a:rPr>
                  <a:t>Show inductively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[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𝑊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b="0" i="0" smtClean="0">
                        <a:latin typeface="Cambria Math"/>
                        <a:ea typeface="Cambria Math"/>
                      </a:rPr>
                      <m:t>]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𝑊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b="0" dirty="0" smtClean="0">
                    <a:ea typeface="Cambria Math"/>
                  </a:rPr>
                  <a:t> OPT.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600200"/>
                <a:ext cx="8991600" cy="4525963"/>
              </a:xfrm>
              <a:blipFill rotWithShape="1">
                <a:blip r:embed="rId2"/>
                <a:stretch>
                  <a:fillRect l="-1492" t="-2830" r="-1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447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LP relaxation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3600"/>
            <a:ext cx="8229600" cy="26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2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Randomized rounding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600200"/>
            <a:ext cx="4648200" cy="325374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5800" y="5036502"/>
                <a:ext cx="7772400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Pick any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 smtClean="0"/>
                  <a:t>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1−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.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true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an optimal LP solution.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036502"/>
                <a:ext cx="7772400" cy="669992"/>
              </a:xfrm>
              <a:prstGeom prst="rect">
                <a:avLst/>
              </a:prstGeom>
              <a:blipFill rotWithShape="0">
                <a:blip r:embed="rId3"/>
                <a:stretch>
                  <a:fillRect l="-706" t="-4545" r="-94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535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419.75"/>
  <p:tag name="ORIGINALWIDTH" val="1831.5"/>
  <p:tag name="LATEXADDIN" val="\documentclass{article}&#10;\usepackage{amsmath}&#10;\pagestyle{empty}&#10;\begin{document}&#10;&#10;&#10;\begin{eqnarray*}&#10;\lefteqn{E[\mbox{Weight satisfied clauses}]}\\&#10;&amp; = &amp; \sum_{j=1}^m w_j \Pr[\mbox{Clause } j \mbox{ satisfied}]\\&#10;&amp; = &amp; \sum_{j=1}^m w_j \left(1 - \left(\frac{1}{2}\right)^{\ell_j}\right) \\&#10;&amp; \geq &amp; \frac{1}{2} \sum_{j=1}^m w_j \geq \frac{1}{2} OPT.&#10;\end{eqnarray*}&#10;&#10;\end{document}"/>
  <p:tag name="IGUANATEXSIZE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726.25"/>
  <p:tag name="ORIGINALWIDTH" val="3126"/>
  <p:tag name="LATEXADDIN" val="\documentclass{article}&#10;\usepackage{amsmath}&#10;\pagestyle{empty}&#10;\begin{document}&#10;&#10;\begin{eqnarray*}&#10;\Pr[\mbox{clause $C_j$ not satisfied}]&amp;  = &amp; \prod_{i \in P_j} (1 - f(y^*_i)) \prod_{i \in N_j} f(y^*_i)\\&#10;&amp; \leq &amp; \prod_{i \in P_j} 4^{-y^*_i} \prod_{i \in N_j} 4^{y^*_i - 1}\\&#10;&amp; = &amp; 4^{-\left(\sum_{i \in P_j} y^*_i + \sum_{i \in N_j} (1 - y^*_i)\right)} \\ &#10;&amp; \leq &amp; 4^{-z^*_j}.&#10;\end{eqnarray*}&#10;&#10;\begin{eqnarray*}&#10;E[W] &amp; \geq &amp; \sum_{j=1}^m w_j \Pr[\mbox{clause $C_j$ satisfied}]\\&#10;&amp; \geq &amp; \sum_{j=1}^m w_j \left(1 - 4^{-z^*_j}\right)\\&#10;&amp; \geq &amp; \frac{3}{4} \sum_{j=1}^m w_j z^*_j  \geq \frac{3}{4} OPT.&#10;\end{eqnarray*}&#10;&#10;\end{document}"/>
  <p:tag name="IGUANATEXSIZE" val="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9"/>
  <p:tag name="ORIGINALWIDTH" val="2094"/>
  <p:tag name="LATEXADDIN" val="\documentclass{article}&#10;\usepackage{amsmath}&#10;\pagestyle{empty}&#10;\begin{document}&#10;&#10;$$x_1 \vee x_2,~~~\bar x_1 \vee x_2,~~~x_1 \vee \bar x_2,~~~\bar x_1 \vee \bar x_2$$&#10;&#10;&#10;\end{document}"/>
  <p:tag name="IGUANATEXSIZE" val="2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11398</TotalTime>
  <Words>3107</Words>
  <Application>Microsoft Office PowerPoint</Application>
  <PresentationFormat>On-screen Show (4:3)</PresentationFormat>
  <Paragraphs>438</Paragraphs>
  <Slides>42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A Simple, Greedy Approximation Algorithm for MAX SAT</vt:lpstr>
      <vt:lpstr>Greedy algorithms</vt:lpstr>
      <vt:lpstr>Another reason</vt:lpstr>
      <vt:lpstr>Maximum Satisfiability</vt:lpstr>
      <vt:lpstr>Approximation Algorithms</vt:lpstr>
      <vt:lpstr>A ½-approximation algorithm</vt:lpstr>
      <vt:lpstr>What about a deterministic algorithm?</vt:lpstr>
      <vt:lpstr>An LP relaxation</vt:lpstr>
      <vt:lpstr>Randomized rounding</vt:lpstr>
      <vt:lpstr>Analysis</vt:lpstr>
      <vt:lpstr>Integrality gap</vt:lpstr>
      <vt:lpstr>Current status</vt:lpstr>
      <vt:lpstr>(Selected) recent results</vt:lpstr>
      <vt:lpstr>(Selected) recent results</vt:lpstr>
      <vt:lpstr>Today</vt:lpstr>
      <vt:lpstr>Buchbinder et al.’s approach</vt:lpstr>
      <vt:lpstr>PowerPoint Presentation</vt:lpstr>
      <vt:lpstr>  </vt:lpstr>
      <vt:lpstr>  </vt:lpstr>
      <vt:lpstr>PowerPoint Presentation</vt:lpstr>
      <vt:lpstr> </vt:lpstr>
      <vt:lpstr>PowerPoint Presentation</vt:lpstr>
      <vt:lpstr>Example</vt:lpstr>
      <vt:lpstr>Example</vt:lpstr>
      <vt:lpstr>Example</vt:lpstr>
      <vt:lpstr>Different Languages</vt:lpstr>
      <vt:lpstr>Relating Algorithm to Optimum</vt:lpstr>
      <vt:lpstr>PowerPoint Presentation</vt:lpstr>
      <vt:lpstr>PowerPoint Presentation</vt:lpstr>
      <vt:lpstr>Relating Algorithm to Optimum</vt:lpstr>
      <vt:lpstr>Relating Algorithm to Optimum</vt:lpstr>
      <vt:lpstr>Relating Algorithm to Optimum</vt:lpstr>
      <vt:lpstr>Email</vt:lpstr>
      <vt:lpstr>Question</vt:lpstr>
      <vt:lpstr>PowerPoint Presentation</vt:lpstr>
      <vt:lpstr>A negative result</vt:lpstr>
      <vt:lpstr>But…</vt:lpstr>
      <vt:lpstr>Buchbinder et al.’s approach</vt:lpstr>
      <vt:lpstr>As before</vt:lpstr>
      <vt:lpstr>Analysis</vt:lpstr>
      <vt:lpstr>Conclusion</vt:lpstr>
      <vt:lpstr>PowerPoint Presentation</vt:lpstr>
    </vt:vector>
  </TitlesOfParts>
  <Company>College of William and Mary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Anke</dc:creator>
  <cp:lastModifiedBy>dw36</cp:lastModifiedBy>
  <cp:revision>220</cp:revision>
  <dcterms:created xsi:type="dcterms:W3CDTF">2014-03-13T13:44:54Z</dcterms:created>
  <dcterms:modified xsi:type="dcterms:W3CDTF">2014-09-20T11:53:37Z</dcterms:modified>
</cp:coreProperties>
</file>