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31"/>
  </p:notesMasterIdLst>
  <p:sldIdLst>
    <p:sldId id="264" r:id="rId3"/>
    <p:sldId id="275" r:id="rId4"/>
    <p:sldId id="283" r:id="rId5"/>
    <p:sldId id="290" r:id="rId6"/>
    <p:sldId id="287" r:id="rId7"/>
    <p:sldId id="289" r:id="rId8"/>
    <p:sldId id="311" r:id="rId9"/>
    <p:sldId id="291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292" r:id="rId19"/>
    <p:sldId id="293" r:id="rId20"/>
    <p:sldId id="312" r:id="rId21"/>
    <p:sldId id="270" r:id="rId22"/>
    <p:sldId id="281" r:id="rId23"/>
    <p:sldId id="302" r:id="rId24"/>
    <p:sldId id="294" r:id="rId25"/>
    <p:sldId id="295" r:id="rId26"/>
    <p:sldId id="297" r:id="rId27"/>
    <p:sldId id="298" r:id="rId28"/>
    <p:sldId id="300" r:id="rId29"/>
    <p:sldId id="301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64A2"/>
    <a:srgbClr val="7830A0"/>
    <a:srgbClr val="7030A0"/>
    <a:srgbClr val="A99C89"/>
    <a:srgbClr val="FFFFFF"/>
    <a:srgbClr val="9B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65" autoAdjust="0"/>
    <p:restoredTop sz="94434" autoAdjust="0"/>
  </p:normalViewPr>
  <p:slideViewPr>
    <p:cSldViewPr>
      <p:cViewPr>
        <p:scale>
          <a:sx n="84" d="100"/>
          <a:sy n="84" d="100"/>
        </p:scale>
        <p:origin x="-954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3DAF9-043C-4476-8528-E8641CC2C8B7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3DE6D1-AEB9-46C6-8462-8556E02041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88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DE6D1-AEB9-46C6-8462-8556E02041D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591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Solar panel</a:t>
            </a:r>
            <a:r>
              <a:rPr lang="en-US" baseline="0" dirty="0" smtClean="0"/>
              <a:t> </a:t>
            </a:r>
            <a:r>
              <a:rPr lang="en-US" baseline="0" dirty="0" smtClean="0">
                <a:sym typeface="Wingdings" pitchFamily="2" charset="2"/>
              </a:rPr>
              <a:t> solar to bus  racks and PDUs  Grid controller  battery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9CF92-3514-4A5E-B8B5-54BD4966D35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232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Green bus </a:t>
            </a:r>
            <a:r>
              <a:rPr lang="en-US" dirty="0" smtClean="0">
                <a:sym typeface="Wingdings" pitchFamily="2" charset="2"/>
              </a:rPr>
              <a:t> connection to racks  difference in </a:t>
            </a:r>
            <a:r>
              <a:rPr lang="en-US" smtClean="0">
                <a:sym typeface="Wingdings" pitchFamily="2" charset="2"/>
              </a:rPr>
              <a:t>battery</a:t>
            </a:r>
            <a:r>
              <a:rPr lang="en-US" baseline="0" smtClean="0">
                <a:sym typeface="Wingdings" pitchFamily="2" charset="2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9CF92-3514-4A5E-B8B5-54BD4966D35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6368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DE6D1-AEB9-46C6-8462-8556E02041D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2590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DE6D1-AEB9-46C6-8462-8556E02041D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92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5635D-399C-4BFC-967E-D2D8959AE43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180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DE6D1-AEB9-46C6-8462-8556E02041D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258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DE6D1-AEB9-46C6-8462-8556E02041D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980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require fewer servers</a:t>
            </a:r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5635D-399C-4BFC-967E-D2D8959AE43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517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Comment </a:t>
            </a:r>
            <a:r>
              <a:rPr lang="en-US" dirty="0" err="1" smtClean="0"/>
              <a:t>dereplication</a:t>
            </a:r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5635D-399C-4BFC-967E-D2D8959AE439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06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DE6D1-AEB9-46C6-8462-8556E02041D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663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DE6D1-AEB9-46C6-8462-8556E02041D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918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DE6D1-AEB9-46C6-8462-8556E02041D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577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8BB3-3C05-47E9-9750-8C10F9C0BF5E}" type="datetime1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061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9428-E726-430B-A95F-5869AF250E47}" type="datetime1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432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95AC8-7B82-4CDF-B1E1-AD5984C4AC27}" type="datetime1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80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BDFC-FF5E-4A94-B717-3E78D15538C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4/14/2014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057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85E24-FC4F-4457-A446-FF518CA1A33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4/14/2014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945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0F23-2D2B-400D-A484-04D1E09CA2B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4/14/2014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560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3AE89-99A9-440C-84C1-08F34001F73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4/14/2014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533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48A3B-FEA7-40BF-8407-9722A6A3B0C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4/14/2014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195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A816C-578C-4F5C-9019-6A0C0812460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4/14/2014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918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0ACD3-479B-4BD3-A379-390CC7DCD9D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4/14/2014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5090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0AC45-D27D-43BA-9641-F16BA7DA4B7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4/14/2014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37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9898C-FAEE-407C-A45A-5785BB62531D}" type="datetime1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5224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BBF53-E08A-4A79-B377-72A54FF3A04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4/14/2014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2812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5EE59-B773-4BCB-9E7A-E8161FA3208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4/14/2014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6731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F2C47-B8CE-404C-8037-97367A2B38C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4/14/2014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824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F25B3-4D3D-4320-AA06-EA75F589A20C}" type="datetime1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104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01D4-FDF7-488C-B950-06FC054C7730}" type="datetime1">
              <a:rPr lang="en-US" smtClean="0"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69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987F7-E388-4505-B4F6-ECDC598FD997}" type="datetime1">
              <a:rPr lang="en-US" smtClean="0"/>
              <a:t>4/14/2014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28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6BE42-AD43-485F-AC64-D67F6D83DE1D}" type="datetime1">
              <a:rPr lang="en-US" smtClean="0"/>
              <a:t>4/14/2014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34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32D0E-AB33-43E8-97E4-941633FDADC5}" type="datetime1">
              <a:rPr lang="en-US" smtClean="0"/>
              <a:t>4/14/2014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717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223D-30BC-42B8-B9AF-3F3A9E5440C2}" type="datetime1">
              <a:rPr lang="en-US" smtClean="0"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466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A3A49-A90D-4561-8015-943E741F8F3E}" type="datetime1">
              <a:rPr lang="en-US" smtClean="0"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323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4DCA6-3625-45B8-9FBD-CFEDE9906C1E}" type="datetime1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54CD0-D17D-4D83-B725-2999F9733F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034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80CD3-9379-4ABB-BEC7-CCD1874E6E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4/14/2014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54CD0-D17D-4D83-B725-2999F9733F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121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alphaModFix amt="2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GreenSoftware</a:t>
            </a:r>
            <a:r>
              <a:rPr lang="en-US" b="1" dirty="0" smtClean="0"/>
              <a:t>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Managing Datacenters Powered by Renewable Energy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657600"/>
            <a:ext cx="8077200" cy="1752600"/>
          </a:xfrm>
        </p:spPr>
        <p:txBody>
          <a:bodyPr>
            <a:normAutofit fontScale="62500" lnSpcReduction="20000"/>
          </a:bodyPr>
          <a:lstStyle/>
          <a:p>
            <a:r>
              <a:rPr lang="en-US" sz="3800" dirty="0">
                <a:solidFill>
                  <a:schemeClr val="accent2">
                    <a:lumMod val="75000"/>
                  </a:schemeClr>
                </a:solidFill>
              </a:rPr>
              <a:t>Íñigo Goiri, William Katsak, </a:t>
            </a:r>
            <a:r>
              <a:rPr lang="en-US" sz="3800" dirty="0" err="1">
                <a:solidFill>
                  <a:schemeClr val="accent2">
                    <a:lumMod val="75000"/>
                  </a:schemeClr>
                </a:solidFill>
              </a:rPr>
              <a:t>Md</a:t>
            </a:r>
            <a:r>
              <a:rPr lang="en-US" sz="3800" dirty="0">
                <a:solidFill>
                  <a:schemeClr val="accent2">
                    <a:lumMod val="75000"/>
                  </a:schemeClr>
                </a:solidFill>
              </a:rPr>
              <a:t> E </a:t>
            </a:r>
            <a:r>
              <a:rPr lang="en-US" sz="3800" dirty="0" err="1">
                <a:solidFill>
                  <a:schemeClr val="accent2">
                    <a:lumMod val="75000"/>
                  </a:schemeClr>
                </a:solidFill>
              </a:rPr>
              <a:t>Haque</a:t>
            </a:r>
            <a:r>
              <a:rPr lang="en-US" sz="3800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3800" dirty="0" err="1">
                <a:solidFill>
                  <a:schemeClr val="accent2">
                    <a:lumMod val="75000"/>
                  </a:schemeClr>
                </a:solidFill>
              </a:rPr>
              <a:t>Kien</a:t>
            </a:r>
            <a:r>
              <a:rPr lang="en-US" sz="3800" dirty="0">
                <a:solidFill>
                  <a:schemeClr val="accent2">
                    <a:lumMod val="75000"/>
                  </a:schemeClr>
                </a:solidFill>
              </a:rPr>
              <a:t> Le,</a:t>
            </a:r>
          </a:p>
          <a:p>
            <a:r>
              <a:rPr lang="en-US" sz="3800" dirty="0">
                <a:solidFill>
                  <a:schemeClr val="accent2">
                    <a:lumMod val="75000"/>
                  </a:schemeClr>
                </a:solidFill>
              </a:rPr>
              <a:t>Ryan Beauchea, Jordi Guitart, Jordi Torres,</a:t>
            </a:r>
          </a:p>
          <a:p>
            <a:r>
              <a:rPr lang="en-US" sz="3800" dirty="0">
                <a:solidFill>
                  <a:schemeClr val="accent2">
                    <a:lumMod val="75000"/>
                  </a:schemeClr>
                </a:solidFill>
              </a:rPr>
              <a:t>Thu D. Nguyen, Ricardo Bianchini</a:t>
            </a:r>
          </a:p>
          <a:p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Department of Computer Science </a:t>
            </a:r>
          </a:p>
        </p:txBody>
      </p:sp>
      <p:pic>
        <p:nvPicPr>
          <p:cNvPr id="4" name="Picture 6" descr="rutgers_logo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13750" y="5459268"/>
            <a:ext cx="2916500" cy="109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008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GreenHadoop</a:t>
            </a:r>
            <a:r>
              <a:rPr lang="en-US" dirty="0"/>
              <a:t>: Data management</a:t>
            </a:r>
          </a:p>
        </p:txBody>
      </p:sp>
      <p:sp>
        <p:nvSpPr>
          <p:cNvPr id="15" name="14 Rectángulo"/>
          <p:cNvSpPr/>
          <p:nvPr/>
        </p:nvSpPr>
        <p:spPr>
          <a:xfrm>
            <a:off x="1981200" y="1524000"/>
            <a:ext cx="1676400" cy="990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 smtClean="0"/>
              <a:t>Server 1</a:t>
            </a:r>
            <a:endParaRPr lang="en-US" dirty="0"/>
          </a:p>
        </p:txBody>
      </p:sp>
      <p:sp>
        <p:nvSpPr>
          <p:cNvPr id="27" name="26 Elipse"/>
          <p:cNvSpPr/>
          <p:nvPr/>
        </p:nvSpPr>
        <p:spPr>
          <a:xfrm>
            <a:off x="2069894" y="1981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29" name="28 Elipse"/>
          <p:cNvSpPr/>
          <p:nvPr/>
        </p:nvSpPr>
        <p:spPr>
          <a:xfrm>
            <a:off x="3124200" y="1905000"/>
            <a:ext cx="381000" cy="381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30" name="29 Elipse"/>
          <p:cNvSpPr/>
          <p:nvPr/>
        </p:nvSpPr>
        <p:spPr>
          <a:xfrm>
            <a:off x="2603294" y="1981200"/>
            <a:ext cx="381000" cy="381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47" name="46 CuadroTexto"/>
          <p:cNvSpPr txBox="1"/>
          <p:nvPr/>
        </p:nvSpPr>
        <p:spPr>
          <a:xfrm>
            <a:off x="528414" y="1788468"/>
            <a:ext cx="955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Active</a:t>
            </a:r>
            <a:endParaRPr lang="en-US" dirty="0"/>
          </a:p>
        </p:txBody>
      </p:sp>
      <p:sp>
        <p:nvSpPr>
          <p:cNvPr id="48" name="47 CuadroTexto"/>
          <p:cNvSpPr txBox="1"/>
          <p:nvPr/>
        </p:nvSpPr>
        <p:spPr>
          <a:xfrm>
            <a:off x="0" y="3541068"/>
            <a:ext cx="2012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Decommission</a:t>
            </a:r>
            <a:endParaRPr lang="en-US" dirty="0"/>
          </a:p>
        </p:txBody>
      </p:sp>
      <p:sp>
        <p:nvSpPr>
          <p:cNvPr id="49" name="48 CuadroTexto"/>
          <p:cNvSpPr txBox="1"/>
          <p:nvPr/>
        </p:nvSpPr>
        <p:spPr>
          <a:xfrm>
            <a:off x="548355" y="5065068"/>
            <a:ext cx="916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Down</a:t>
            </a:r>
            <a:endParaRPr lang="en-US" dirty="0"/>
          </a:p>
        </p:txBody>
      </p:sp>
      <p:grpSp>
        <p:nvGrpSpPr>
          <p:cNvPr id="65" name="40 Grupo"/>
          <p:cNvGrpSpPr/>
          <p:nvPr/>
        </p:nvGrpSpPr>
        <p:grpSpPr>
          <a:xfrm>
            <a:off x="3835606" y="1524000"/>
            <a:ext cx="1676400" cy="990600"/>
            <a:chOff x="3835606" y="1905000"/>
            <a:chExt cx="1676400" cy="990600"/>
          </a:xfrm>
        </p:grpSpPr>
        <p:sp>
          <p:nvSpPr>
            <p:cNvPr id="66" name="65 Rectángulo"/>
            <p:cNvSpPr/>
            <p:nvPr/>
          </p:nvSpPr>
          <p:spPr>
            <a:xfrm>
              <a:off x="3835606" y="1905000"/>
              <a:ext cx="1676400" cy="990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2</a:t>
              </a:r>
              <a:endParaRPr lang="en-US" dirty="0"/>
            </a:p>
          </p:txBody>
        </p:sp>
        <p:sp>
          <p:nvSpPr>
            <p:cNvPr id="67" name="66 Elipse"/>
            <p:cNvSpPr/>
            <p:nvPr/>
          </p:nvSpPr>
          <p:spPr>
            <a:xfrm>
              <a:off x="3886200" y="22098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68" name="67 Elipse"/>
            <p:cNvSpPr/>
            <p:nvPr/>
          </p:nvSpPr>
          <p:spPr>
            <a:xfrm>
              <a:off x="5029200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69" name="68 Elipse"/>
            <p:cNvSpPr/>
            <p:nvPr/>
          </p:nvSpPr>
          <p:spPr>
            <a:xfrm>
              <a:off x="4267200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70" name="69 Elipse"/>
            <p:cNvSpPr/>
            <p:nvPr/>
          </p:nvSpPr>
          <p:spPr>
            <a:xfrm>
              <a:off x="4648200" y="22860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</p:grpSp>
      <p:grpSp>
        <p:nvGrpSpPr>
          <p:cNvPr id="71" name="39 Grupo"/>
          <p:cNvGrpSpPr/>
          <p:nvPr/>
        </p:nvGrpSpPr>
        <p:grpSpPr>
          <a:xfrm>
            <a:off x="5715000" y="1524000"/>
            <a:ext cx="1676400" cy="990600"/>
            <a:chOff x="1968706" y="1905000"/>
            <a:chExt cx="1676400" cy="990600"/>
          </a:xfrm>
        </p:grpSpPr>
        <p:sp>
          <p:nvSpPr>
            <p:cNvPr id="72" name="71 Rectángulo"/>
            <p:cNvSpPr/>
            <p:nvPr/>
          </p:nvSpPr>
          <p:spPr>
            <a:xfrm>
              <a:off x="1968706" y="1905000"/>
              <a:ext cx="1676400" cy="990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3</a:t>
              </a:r>
              <a:endParaRPr lang="en-US" dirty="0"/>
            </a:p>
          </p:txBody>
        </p:sp>
        <p:sp>
          <p:nvSpPr>
            <p:cNvPr id="73" name="72 Elipse"/>
            <p:cNvSpPr/>
            <p:nvPr/>
          </p:nvSpPr>
          <p:spPr>
            <a:xfrm>
              <a:off x="2121106" y="22860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74" name="73 Elipse"/>
            <p:cNvSpPr/>
            <p:nvPr/>
          </p:nvSpPr>
          <p:spPr>
            <a:xfrm>
              <a:off x="2654506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</p:grpSp>
      <p:sp>
        <p:nvSpPr>
          <p:cNvPr id="75" name="74 CuadroTexto"/>
          <p:cNvSpPr txBox="1"/>
          <p:nvPr/>
        </p:nvSpPr>
        <p:spPr>
          <a:xfrm>
            <a:off x="5938541" y="3059668"/>
            <a:ext cx="1376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Required file</a:t>
            </a:r>
            <a:endParaRPr lang="en-US" dirty="0"/>
          </a:p>
        </p:txBody>
      </p:sp>
      <p:sp>
        <p:nvSpPr>
          <p:cNvPr id="76" name="75 CuadroTexto"/>
          <p:cNvSpPr txBox="1"/>
          <p:nvPr/>
        </p:nvSpPr>
        <p:spPr>
          <a:xfrm>
            <a:off x="4343400" y="2743200"/>
            <a:ext cx="1796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Non-required file</a:t>
            </a:r>
            <a:endParaRPr lang="en-US" dirty="0"/>
          </a:p>
        </p:txBody>
      </p:sp>
      <p:cxnSp>
        <p:nvCxnSpPr>
          <p:cNvPr id="77" name="76 Conector recto de flecha"/>
          <p:cNvCxnSpPr>
            <a:stCxn id="75" idx="0"/>
            <a:endCxn id="74" idx="4"/>
          </p:cNvCxnSpPr>
          <p:nvPr/>
        </p:nvCxnSpPr>
        <p:spPr>
          <a:xfrm rot="16200000" flipV="1">
            <a:off x="6298452" y="2731248"/>
            <a:ext cx="621268" cy="355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77 Conector recto de flecha"/>
          <p:cNvCxnSpPr>
            <a:stCxn id="76" idx="0"/>
            <a:endCxn id="68" idx="4"/>
          </p:cNvCxnSpPr>
          <p:nvPr/>
        </p:nvCxnSpPr>
        <p:spPr>
          <a:xfrm rot="16200000" flipV="1">
            <a:off x="5078168" y="2579932"/>
            <a:ext cx="304800" cy="217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79" name="42 Grupo"/>
          <p:cNvGrpSpPr/>
          <p:nvPr/>
        </p:nvGrpSpPr>
        <p:grpSpPr>
          <a:xfrm>
            <a:off x="3810000" y="4800600"/>
            <a:ext cx="1676400" cy="990600"/>
            <a:chOff x="3810000" y="5181600"/>
            <a:chExt cx="1676400" cy="990600"/>
          </a:xfrm>
        </p:grpSpPr>
        <p:sp>
          <p:nvSpPr>
            <p:cNvPr id="80" name="79 Rectángulo"/>
            <p:cNvSpPr/>
            <p:nvPr/>
          </p:nvSpPr>
          <p:spPr>
            <a:xfrm>
              <a:off x="3810000" y="5181600"/>
              <a:ext cx="1676400" cy="9906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4</a:t>
              </a:r>
              <a:endParaRPr lang="en-US" dirty="0"/>
            </a:p>
          </p:txBody>
        </p:sp>
        <p:sp>
          <p:nvSpPr>
            <p:cNvPr id="81" name="80 Elipse"/>
            <p:cNvSpPr/>
            <p:nvPr/>
          </p:nvSpPr>
          <p:spPr>
            <a:xfrm>
              <a:off x="3886200" y="5486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82" name="81 Elipse"/>
            <p:cNvSpPr/>
            <p:nvPr/>
          </p:nvSpPr>
          <p:spPr>
            <a:xfrm>
              <a:off x="4267200" y="571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83" name="82 Elipse"/>
            <p:cNvSpPr/>
            <p:nvPr/>
          </p:nvSpPr>
          <p:spPr>
            <a:xfrm>
              <a:off x="4648200" y="56388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84" name="83 Elipse"/>
            <p:cNvSpPr/>
            <p:nvPr/>
          </p:nvSpPr>
          <p:spPr>
            <a:xfrm>
              <a:off x="5029200" y="54864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</p:grpSp>
      <p:grpSp>
        <p:nvGrpSpPr>
          <p:cNvPr id="85" name="43 Grupo"/>
          <p:cNvGrpSpPr/>
          <p:nvPr/>
        </p:nvGrpSpPr>
        <p:grpSpPr>
          <a:xfrm>
            <a:off x="5676900" y="4800600"/>
            <a:ext cx="1676400" cy="990600"/>
            <a:chOff x="5676900" y="5181600"/>
            <a:chExt cx="1676400" cy="990600"/>
          </a:xfrm>
        </p:grpSpPr>
        <p:sp>
          <p:nvSpPr>
            <p:cNvPr id="86" name="85 Rectángulo"/>
            <p:cNvSpPr/>
            <p:nvPr/>
          </p:nvSpPr>
          <p:spPr>
            <a:xfrm>
              <a:off x="5676900" y="5181600"/>
              <a:ext cx="1676400" cy="9906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5</a:t>
              </a:r>
              <a:endParaRPr lang="en-US" dirty="0"/>
            </a:p>
          </p:txBody>
        </p:sp>
        <p:sp>
          <p:nvSpPr>
            <p:cNvPr id="87" name="86 Elipse"/>
            <p:cNvSpPr/>
            <p:nvPr/>
          </p:nvSpPr>
          <p:spPr>
            <a:xfrm>
              <a:off x="5867400" y="55626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88" name="87 Elipse"/>
            <p:cNvSpPr/>
            <p:nvPr/>
          </p:nvSpPr>
          <p:spPr>
            <a:xfrm>
              <a:off x="6781800" y="55626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89" name="88 Elipse"/>
            <p:cNvSpPr/>
            <p:nvPr/>
          </p:nvSpPr>
          <p:spPr>
            <a:xfrm>
              <a:off x="6324600" y="571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</p:grpSp>
      <p:sp>
        <p:nvSpPr>
          <p:cNvPr id="90" name="89 CuadroTexto"/>
          <p:cNvSpPr txBox="1"/>
          <p:nvPr/>
        </p:nvSpPr>
        <p:spPr>
          <a:xfrm>
            <a:off x="7391400" y="2749034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JobA</a:t>
            </a:r>
            <a:endParaRPr lang="en-US" dirty="0"/>
          </a:p>
        </p:txBody>
      </p:sp>
      <p:sp>
        <p:nvSpPr>
          <p:cNvPr id="94" name="93 Elipse"/>
          <p:cNvSpPr/>
          <p:nvPr/>
        </p:nvSpPr>
        <p:spPr>
          <a:xfrm>
            <a:off x="8001000" y="2743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95" name="94 CuadroTexto"/>
          <p:cNvSpPr txBox="1"/>
          <p:nvPr/>
        </p:nvSpPr>
        <p:spPr>
          <a:xfrm>
            <a:off x="7391400" y="3206234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JobB</a:t>
            </a:r>
            <a:endParaRPr lang="en-US" dirty="0"/>
          </a:p>
        </p:txBody>
      </p:sp>
      <p:sp>
        <p:nvSpPr>
          <p:cNvPr id="96" name="95 Elipse"/>
          <p:cNvSpPr/>
          <p:nvPr/>
        </p:nvSpPr>
        <p:spPr>
          <a:xfrm>
            <a:off x="8001000" y="3200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97" name="96 CuadroTexto"/>
          <p:cNvSpPr txBox="1"/>
          <p:nvPr/>
        </p:nvSpPr>
        <p:spPr>
          <a:xfrm>
            <a:off x="7391400" y="3663434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JobC</a:t>
            </a:r>
            <a:endParaRPr lang="en-US" dirty="0"/>
          </a:p>
        </p:txBody>
      </p:sp>
      <p:sp>
        <p:nvSpPr>
          <p:cNvPr id="98" name="97 Elipse"/>
          <p:cNvSpPr/>
          <p:nvPr/>
        </p:nvSpPr>
        <p:spPr>
          <a:xfrm>
            <a:off x="8001000" y="36576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99" name="98 Elipse"/>
          <p:cNvSpPr/>
          <p:nvPr/>
        </p:nvSpPr>
        <p:spPr>
          <a:xfrm>
            <a:off x="8458200" y="2743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100" name="99 CuadroTexto"/>
          <p:cNvSpPr txBox="1"/>
          <p:nvPr/>
        </p:nvSpPr>
        <p:spPr>
          <a:xfrm>
            <a:off x="7391400" y="2297668"/>
            <a:ext cx="1670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Running queue:</a:t>
            </a:r>
            <a:endParaRPr lang="en-US" dirty="0"/>
          </a:p>
        </p:txBody>
      </p:sp>
      <p:sp>
        <p:nvSpPr>
          <p:cNvPr id="43" name="4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8A1E8-7A6F-485C-8526-A0BEEFF616B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47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GreenHadoop</a:t>
            </a:r>
            <a:r>
              <a:rPr lang="en-US" dirty="0"/>
              <a:t>: Data management</a:t>
            </a:r>
          </a:p>
        </p:txBody>
      </p:sp>
      <p:grpSp>
        <p:nvGrpSpPr>
          <p:cNvPr id="6" name="42 Grupo"/>
          <p:cNvGrpSpPr/>
          <p:nvPr/>
        </p:nvGrpSpPr>
        <p:grpSpPr>
          <a:xfrm>
            <a:off x="3810000" y="4800600"/>
            <a:ext cx="1676400" cy="990600"/>
            <a:chOff x="3810000" y="5181600"/>
            <a:chExt cx="1676400" cy="990600"/>
          </a:xfrm>
        </p:grpSpPr>
        <p:sp>
          <p:nvSpPr>
            <p:cNvPr id="17" name="16 Rectángulo"/>
            <p:cNvSpPr/>
            <p:nvPr/>
          </p:nvSpPr>
          <p:spPr>
            <a:xfrm>
              <a:off x="3810000" y="5181600"/>
              <a:ext cx="1676400" cy="9906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4</a:t>
              </a:r>
              <a:endParaRPr lang="en-US" dirty="0"/>
            </a:p>
          </p:txBody>
        </p:sp>
        <p:sp>
          <p:nvSpPr>
            <p:cNvPr id="33" name="32 Elipse"/>
            <p:cNvSpPr/>
            <p:nvPr/>
          </p:nvSpPr>
          <p:spPr>
            <a:xfrm>
              <a:off x="3886200" y="5486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34" name="33 Elipse"/>
            <p:cNvSpPr/>
            <p:nvPr/>
          </p:nvSpPr>
          <p:spPr>
            <a:xfrm>
              <a:off x="4267200" y="571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35" name="34 Elipse"/>
            <p:cNvSpPr/>
            <p:nvPr/>
          </p:nvSpPr>
          <p:spPr>
            <a:xfrm>
              <a:off x="4648200" y="56388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37" name="36 Elipse"/>
            <p:cNvSpPr/>
            <p:nvPr/>
          </p:nvSpPr>
          <p:spPr>
            <a:xfrm>
              <a:off x="5029200" y="54864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</p:grpSp>
      <p:grpSp>
        <p:nvGrpSpPr>
          <p:cNvPr id="7" name="43 Grupo"/>
          <p:cNvGrpSpPr/>
          <p:nvPr/>
        </p:nvGrpSpPr>
        <p:grpSpPr>
          <a:xfrm>
            <a:off x="5676900" y="4800600"/>
            <a:ext cx="1676400" cy="990600"/>
            <a:chOff x="5676900" y="5181600"/>
            <a:chExt cx="1676400" cy="990600"/>
          </a:xfrm>
        </p:grpSpPr>
        <p:sp>
          <p:nvSpPr>
            <p:cNvPr id="18" name="17 Rectángulo"/>
            <p:cNvSpPr/>
            <p:nvPr/>
          </p:nvSpPr>
          <p:spPr>
            <a:xfrm>
              <a:off x="5676900" y="5181600"/>
              <a:ext cx="1676400" cy="9906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5</a:t>
              </a:r>
              <a:endParaRPr lang="en-US" dirty="0"/>
            </a:p>
          </p:txBody>
        </p:sp>
        <p:sp>
          <p:nvSpPr>
            <p:cNvPr id="36" name="35 Elipse"/>
            <p:cNvSpPr/>
            <p:nvPr/>
          </p:nvSpPr>
          <p:spPr>
            <a:xfrm>
              <a:off x="5867400" y="55626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38" name="37 Elipse"/>
            <p:cNvSpPr/>
            <p:nvPr/>
          </p:nvSpPr>
          <p:spPr>
            <a:xfrm>
              <a:off x="6781800" y="55626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39" name="38 Elipse"/>
            <p:cNvSpPr/>
            <p:nvPr/>
          </p:nvSpPr>
          <p:spPr>
            <a:xfrm>
              <a:off x="6324600" y="571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</p:grpSp>
      <p:sp>
        <p:nvSpPr>
          <p:cNvPr id="47" name="46 CuadroTexto"/>
          <p:cNvSpPr txBox="1"/>
          <p:nvPr/>
        </p:nvSpPr>
        <p:spPr>
          <a:xfrm>
            <a:off x="528414" y="1788468"/>
            <a:ext cx="955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Active</a:t>
            </a:r>
            <a:endParaRPr lang="en-US" dirty="0"/>
          </a:p>
        </p:txBody>
      </p:sp>
      <p:sp>
        <p:nvSpPr>
          <p:cNvPr id="48" name="47 CuadroTexto"/>
          <p:cNvSpPr txBox="1"/>
          <p:nvPr/>
        </p:nvSpPr>
        <p:spPr>
          <a:xfrm>
            <a:off x="0" y="3541068"/>
            <a:ext cx="2012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Decommission</a:t>
            </a:r>
            <a:endParaRPr lang="en-US" dirty="0"/>
          </a:p>
        </p:txBody>
      </p:sp>
      <p:sp>
        <p:nvSpPr>
          <p:cNvPr id="49" name="48 CuadroTexto"/>
          <p:cNvSpPr txBox="1"/>
          <p:nvPr/>
        </p:nvSpPr>
        <p:spPr>
          <a:xfrm>
            <a:off x="548355" y="5065068"/>
            <a:ext cx="916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Down</a:t>
            </a:r>
            <a:endParaRPr lang="en-US" dirty="0"/>
          </a:p>
        </p:txBody>
      </p:sp>
      <p:sp>
        <p:nvSpPr>
          <p:cNvPr id="42" name="41 CuadroTexto"/>
          <p:cNvSpPr txBox="1"/>
          <p:nvPr/>
        </p:nvSpPr>
        <p:spPr>
          <a:xfrm>
            <a:off x="1230124" y="6172200"/>
            <a:ext cx="6683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GreenHadoop</a:t>
            </a:r>
            <a:r>
              <a:rPr lang="en-US" sz="2400" dirty="0" smtClean="0">
                <a:solidFill>
                  <a:srgbClr val="FF0000"/>
                </a:solidFill>
              </a:rPr>
              <a:t> (computation) requires only 2 servers</a:t>
            </a:r>
            <a:endParaRPr lang="en-US" sz="2400" dirty="0">
              <a:solidFill>
                <a:srgbClr val="FF0000"/>
              </a:solidFill>
            </a:endParaRPr>
          </a:p>
        </p:txBody>
      </p:sp>
      <p:grpSp>
        <p:nvGrpSpPr>
          <p:cNvPr id="54" name="53 Grupo"/>
          <p:cNvGrpSpPr/>
          <p:nvPr/>
        </p:nvGrpSpPr>
        <p:grpSpPr>
          <a:xfrm>
            <a:off x="1981200" y="1524000"/>
            <a:ext cx="1676400" cy="990600"/>
            <a:chOff x="1981200" y="1524000"/>
            <a:chExt cx="1676400" cy="990600"/>
          </a:xfrm>
        </p:grpSpPr>
        <p:sp>
          <p:nvSpPr>
            <p:cNvPr id="55" name="54 Rectángulo"/>
            <p:cNvSpPr/>
            <p:nvPr/>
          </p:nvSpPr>
          <p:spPr>
            <a:xfrm>
              <a:off x="1981200" y="1524000"/>
              <a:ext cx="1676400" cy="9906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1</a:t>
              </a:r>
              <a:endParaRPr lang="en-US" dirty="0"/>
            </a:p>
          </p:txBody>
        </p:sp>
        <p:sp>
          <p:nvSpPr>
            <p:cNvPr id="56" name="55 Elipse"/>
            <p:cNvSpPr/>
            <p:nvPr/>
          </p:nvSpPr>
          <p:spPr>
            <a:xfrm>
              <a:off x="2069894" y="19812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57" name="56 Elipse"/>
            <p:cNvSpPr/>
            <p:nvPr/>
          </p:nvSpPr>
          <p:spPr>
            <a:xfrm>
              <a:off x="3136694" y="190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58" name="57 Elipse"/>
            <p:cNvSpPr/>
            <p:nvPr/>
          </p:nvSpPr>
          <p:spPr>
            <a:xfrm>
              <a:off x="2603294" y="19812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</p:grpSp>
      <p:grpSp>
        <p:nvGrpSpPr>
          <p:cNvPr id="44" name="43 Grupo"/>
          <p:cNvGrpSpPr/>
          <p:nvPr/>
        </p:nvGrpSpPr>
        <p:grpSpPr>
          <a:xfrm>
            <a:off x="1981200" y="1524000"/>
            <a:ext cx="1676400" cy="990600"/>
            <a:chOff x="1981200" y="1524000"/>
            <a:chExt cx="1676400" cy="990600"/>
          </a:xfrm>
        </p:grpSpPr>
        <p:sp>
          <p:nvSpPr>
            <p:cNvPr id="15" name="14 Rectángulo"/>
            <p:cNvSpPr/>
            <p:nvPr/>
          </p:nvSpPr>
          <p:spPr>
            <a:xfrm>
              <a:off x="1981200" y="1524000"/>
              <a:ext cx="1676400" cy="990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1</a:t>
              </a:r>
              <a:endParaRPr lang="en-US" dirty="0"/>
            </a:p>
          </p:txBody>
        </p:sp>
        <p:sp>
          <p:nvSpPr>
            <p:cNvPr id="27" name="26 Elipse"/>
            <p:cNvSpPr/>
            <p:nvPr/>
          </p:nvSpPr>
          <p:spPr>
            <a:xfrm>
              <a:off x="2069894" y="19812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29" name="28 Elipse"/>
            <p:cNvSpPr/>
            <p:nvPr/>
          </p:nvSpPr>
          <p:spPr>
            <a:xfrm>
              <a:off x="3124200" y="190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30" name="29 Elipse"/>
            <p:cNvSpPr/>
            <p:nvPr/>
          </p:nvSpPr>
          <p:spPr>
            <a:xfrm>
              <a:off x="2603294" y="19812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</p:grpSp>
      <p:grpSp>
        <p:nvGrpSpPr>
          <p:cNvPr id="63" name="40 Grupo"/>
          <p:cNvGrpSpPr/>
          <p:nvPr/>
        </p:nvGrpSpPr>
        <p:grpSpPr>
          <a:xfrm>
            <a:off x="3835606" y="1524000"/>
            <a:ext cx="1676400" cy="990600"/>
            <a:chOff x="3835606" y="1905000"/>
            <a:chExt cx="1676400" cy="990600"/>
          </a:xfrm>
        </p:grpSpPr>
        <p:sp>
          <p:nvSpPr>
            <p:cNvPr id="64" name="63 Rectángulo"/>
            <p:cNvSpPr/>
            <p:nvPr/>
          </p:nvSpPr>
          <p:spPr>
            <a:xfrm>
              <a:off x="3835606" y="1905000"/>
              <a:ext cx="1676400" cy="990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2</a:t>
              </a:r>
              <a:endParaRPr lang="en-US" dirty="0"/>
            </a:p>
          </p:txBody>
        </p:sp>
        <p:sp>
          <p:nvSpPr>
            <p:cNvPr id="65" name="64 Elipse"/>
            <p:cNvSpPr/>
            <p:nvPr/>
          </p:nvSpPr>
          <p:spPr>
            <a:xfrm>
              <a:off x="3886200" y="22098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66" name="65 Elipse"/>
            <p:cNvSpPr/>
            <p:nvPr/>
          </p:nvSpPr>
          <p:spPr>
            <a:xfrm>
              <a:off x="5029200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67" name="66 Elipse"/>
            <p:cNvSpPr/>
            <p:nvPr/>
          </p:nvSpPr>
          <p:spPr>
            <a:xfrm>
              <a:off x="4267200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68" name="67 Elipse"/>
            <p:cNvSpPr/>
            <p:nvPr/>
          </p:nvSpPr>
          <p:spPr>
            <a:xfrm>
              <a:off x="4648200" y="22860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</p:grpSp>
      <p:grpSp>
        <p:nvGrpSpPr>
          <p:cNvPr id="69" name="39 Grupo"/>
          <p:cNvGrpSpPr/>
          <p:nvPr/>
        </p:nvGrpSpPr>
        <p:grpSpPr>
          <a:xfrm>
            <a:off x="5715000" y="1524000"/>
            <a:ext cx="1676400" cy="990600"/>
            <a:chOff x="1968706" y="1905000"/>
            <a:chExt cx="1676400" cy="990600"/>
          </a:xfrm>
        </p:grpSpPr>
        <p:sp>
          <p:nvSpPr>
            <p:cNvPr id="70" name="69 Rectángulo"/>
            <p:cNvSpPr/>
            <p:nvPr/>
          </p:nvSpPr>
          <p:spPr>
            <a:xfrm>
              <a:off x="1968706" y="1905000"/>
              <a:ext cx="1676400" cy="990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3</a:t>
              </a:r>
              <a:endParaRPr lang="en-US" dirty="0"/>
            </a:p>
          </p:txBody>
        </p:sp>
        <p:sp>
          <p:nvSpPr>
            <p:cNvPr id="71" name="70 Elipse"/>
            <p:cNvSpPr/>
            <p:nvPr/>
          </p:nvSpPr>
          <p:spPr>
            <a:xfrm>
              <a:off x="2121106" y="22860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72" name="71 Elipse"/>
            <p:cNvSpPr/>
            <p:nvPr/>
          </p:nvSpPr>
          <p:spPr>
            <a:xfrm>
              <a:off x="2654506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</p:grpSp>
      <p:sp>
        <p:nvSpPr>
          <p:cNvPr id="73" name="72 CuadroTexto"/>
          <p:cNvSpPr txBox="1"/>
          <p:nvPr/>
        </p:nvSpPr>
        <p:spPr>
          <a:xfrm>
            <a:off x="5938541" y="3059668"/>
            <a:ext cx="1376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Required file</a:t>
            </a:r>
            <a:endParaRPr lang="en-US" dirty="0"/>
          </a:p>
        </p:txBody>
      </p:sp>
      <p:sp>
        <p:nvSpPr>
          <p:cNvPr id="74" name="73 CuadroTexto"/>
          <p:cNvSpPr txBox="1"/>
          <p:nvPr/>
        </p:nvSpPr>
        <p:spPr>
          <a:xfrm>
            <a:off x="4343400" y="2743200"/>
            <a:ext cx="1796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Non-required file</a:t>
            </a:r>
            <a:endParaRPr lang="en-US" dirty="0"/>
          </a:p>
        </p:txBody>
      </p:sp>
      <p:cxnSp>
        <p:nvCxnSpPr>
          <p:cNvPr id="75" name="74 Conector recto de flecha"/>
          <p:cNvCxnSpPr>
            <a:stCxn id="73" idx="0"/>
            <a:endCxn id="72" idx="4"/>
          </p:cNvCxnSpPr>
          <p:nvPr/>
        </p:nvCxnSpPr>
        <p:spPr>
          <a:xfrm rot="16200000" flipV="1">
            <a:off x="6298452" y="2731248"/>
            <a:ext cx="621268" cy="355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75 Conector recto de flecha"/>
          <p:cNvCxnSpPr>
            <a:stCxn id="74" idx="0"/>
            <a:endCxn id="66" idx="4"/>
          </p:cNvCxnSpPr>
          <p:nvPr/>
        </p:nvCxnSpPr>
        <p:spPr>
          <a:xfrm rot="16200000" flipV="1">
            <a:off x="5078168" y="2579932"/>
            <a:ext cx="304800" cy="217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7" name="76 CuadroTexto"/>
          <p:cNvSpPr txBox="1"/>
          <p:nvPr/>
        </p:nvSpPr>
        <p:spPr>
          <a:xfrm>
            <a:off x="7391400" y="2749034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JobA</a:t>
            </a:r>
            <a:endParaRPr lang="en-US" dirty="0"/>
          </a:p>
        </p:txBody>
      </p:sp>
      <p:sp>
        <p:nvSpPr>
          <p:cNvPr id="78" name="77 Elipse"/>
          <p:cNvSpPr/>
          <p:nvPr/>
        </p:nvSpPr>
        <p:spPr>
          <a:xfrm>
            <a:off x="8001000" y="2743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79" name="78 CuadroTexto"/>
          <p:cNvSpPr txBox="1"/>
          <p:nvPr/>
        </p:nvSpPr>
        <p:spPr>
          <a:xfrm>
            <a:off x="7391400" y="3206234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JobB</a:t>
            </a:r>
            <a:endParaRPr lang="en-US" dirty="0"/>
          </a:p>
        </p:txBody>
      </p:sp>
      <p:sp>
        <p:nvSpPr>
          <p:cNvPr id="80" name="79 Elipse"/>
          <p:cNvSpPr/>
          <p:nvPr/>
        </p:nvSpPr>
        <p:spPr>
          <a:xfrm>
            <a:off x="8001000" y="3200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81" name="80 CuadroTexto"/>
          <p:cNvSpPr txBox="1"/>
          <p:nvPr/>
        </p:nvSpPr>
        <p:spPr>
          <a:xfrm>
            <a:off x="7391400" y="3663434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JobC</a:t>
            </a:r>
            <a:endParaRPr lang="en-US" dirty="0"/>
          </a:p>
        </p:txBody>
      </p:sp>
      <p:sp>
        <p:nvSpPr>
          <p:cNvPr id="82" name="81 Elipse"/>
          <p:cNvSpPr/>
          <p:nvPr/>
        </p:nvSpPr>
        <p:spPr>
          <a:xfrm>
            <a:off x="8001000" y="36576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83" name="82 Elipse"/>
          <p:cNvSpPr/>
          <p:nvPr/>
        </p:nvSpPr>
        <p:spPr>
          <a:xfrm>
            <a:off x="8458200" y="2743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85" name="84 CuadroTexto"/>
          <p:cNvSpPr txBox="1"/>
          <p:nvPr/>
        </p:nvSpPr>
        <p:spPr>
          <a:xfrm>
            <a:off x="7391400" y="2297668"/>
            <a:ext cx="1670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Running queue:</a:t>
            </a:r>
            <a:endParaRPr lang="en-US" dirty="0"/>
          </a:p>
        </p:txBody>
      </p:sp>
      <p:sp>
        <p:nvSpPr>
          <p:cNvPr id="50" name="4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8A1E8-7A6F-485C-8526-A0BEEFF616B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55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3.33333E-6 0.2611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3.33333E-6 0.26112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GreenHadoop</a:t>
            </a:r>
            <a:r>
              <a:rPr lang="en-US" dirty="0"/>
              <a:t>: Data management</a:t>
            </a:r>
          </a:p>
        </p:txBody>
      </p:sp>
      <p:sp>
        <p:nvSpPr>
          <p:cNvPr id="47" name="46 CuadroTexto"/>
          <p:cNvSpPr txBox="1"/>
          <p:nvPr/>
        </p:nvSpPr>
        <p:spPr>
          <a:xfrm>
            <a:off x="528414" y="1788468"/>
            <a:ext cx="955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Active</a:t>
            </a:r>
            <a:endParaRPr lang="en-US" dirty="0"/>
          </a:p>
        </p:txBody>
      </p:sp>
      <p:sp>
        <p:nvSpPr>
          <p:cNvPr id="48" name="47 CuadroTexto"/>
          <p:cNvSpPr txBox="1"/>
          <p:nvPr/>
        </p:nvSpPr>
        <p:spPr>
          <a:xfrm>
            <a:off x="0" y="3541068"/>
            <a:ext cx="2012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Decommission</a:t>
            </a:r>
            <a:endParaRPr lang="en-US" dirty="0"/>
          </a:p>
        </p:txBody>
      </p:sp>
      <p:sp>
        <p:nvSpPr>
          <p:cNvPr id="49" name="48 CuadroTexto"/>
          <p:cNvSpPr txBox="1"/>
          <p:nvPr/>
        </p:nvSpPr>
        <p:spPr>
          <a:xfrm>
            <a:off x="548355" y="5065068"/>
            <a:ext cx="916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Down</a:t>
            </a:r>
            <a:endParaRPr lang="en-US" dirty="0"/>
          </a:p>
        </p:txBody>
      </p:sp>
      <p:sp>
        <p:nvSpPr>
          <p:cNvPr id="42" name="41 CuadroTexto"/>
          <p:cNvSpPr txBox="1"/>
          <p:nvPr/>
        </p:nvSpPr>
        <p:spPr>
          <a:xfrm>
            <a:off x="2195292" y="6172200"/>
            <a:ext cx="47534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Move required files to Active servers</a:t>
            </a:r>
            <a:endParaRPr lang="en-US" sz="2400" dirty="0">
              <a:solidFill>
                <a:srgbClr val="FF0000"/>
              </a:solidFill>
            </a:endParaRPr>
          </a:p>
        </p:txBody>
      </p:sp>
      <p:grpSp>
        <p:nvGrpSpPr>
          <p:cNvPr id="5" name="53 Grupo"/>
          <p:cNvGrpSpPr/>
          <p:nvPr/>
        </p:nvGrpSpPr>
        <p:grpSpPr>
          <a:xfrm>
            <a:off x="1981200" y="3276600"/>
            <a:ext cx="1676400" cy="990600"/>
            <a:chOff x="1981200" y="1524000"/>
            <a:chExt cx="1676400" cy="990600"/>
          </a:xfrm>
        </p:grpSpPr>
        <p:sp>
          <p:nvSpPr>
            <p:cNvPr id="55" name="54 Rectángulo"/>
            <p:cNvSpPr/>
            <p:nvPr/>
          </p:nvSpPr>
          <p:spPr>
            <a:xfrm>
              <a:off x="1981200" y="1524000"/>
              <a:ext cx="1676400" cy="9906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1</a:t>
              </a:r>
              <a:endParaRPr lang="en-US" dirty="0"/>
            </a:p>
          </p:txBody>
        </p:sp>
        <p:sp>
          <p:nvSpPr>
            <p:cNvPr id="56" name="55 Elipse"/>
            <p:cNvSpPr/>
            <p:nvPr/>
          </p:nvSpPr>
          <p:spPr>
            <a:xfrm>
              <a:off x="2069894" y="19812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57" name="56 Elipse"/>
            <p:cNvSpPr/>
            <p:nvPr/>
          </p:nvSpPr>
          <p:spPr>
            <a:xfrm>
              <a:off x="3136694" y="190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58" name="57 Elipse"/>
            <p:cNvSpPr/>
            <p:nvPr/>
          </p:nvSpPr>
          <p:spPr>
            <a:xfrm>
              <a:off x="2603294" y="19812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</p:grpSp>
      <p:grpSp>
        <p:nvGrpSpPr>
          <p:cNvPr id="62" name="40 Grupo"/>
          <p:cNvGrpSpPr/>
          <p:nvPr/>
        </p:nvGrpSpPr>
        <p:grpSpPr>
          <a:xfrm>
            <a:off x="3835606" y="1524000"/>
            <a:ext cx="1676400" cy="990600"/>
            <a:chOff x="3835606" y="1905000"/>
            <a:chExt cx="1676400" cy="990600"/>
          </a:xfrm>
        </p:grpSpPr>
        <p:sp>
          <p:nvSpPr>
            <p:cNvPr id="63" name="62 Rectángulo"/>
            <p:cNvSpPr/>
            <p:nvPr/>
          </p:nvSpPr>
          <p:spPr>
            <a:xfrm>
              <a:off x="3835606" y="1905000"/>
              <a:ext cx="1676400" cy="990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2</a:t>
              </a:r>
              <a:endParaRPr lang="en-US" dirty="0"/>
            </a:p>
          </p:txBody>
        </p:sp>
        <p:sp>
          <p:nvSpPr>
            <p:cNvPr id="69" name="68 Elipse"/>
            <p:cNvSpPr/>
            <p:nvPr/>
          </p:nvSpPr>
          <p:spPr>
            <a:xfrm>
              <a:off x="3886200" y="22098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77" name="76 Elipse"/>
            <p:cNvSpPr/>
            <p:nvPr/>
          </p:nvSpPr>
          <p:spPr>
            <a:xfrm>
              <a:off x="5029200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78" name="77 Elipse"/>
            <p:cNvSpPr/>
            <p:nvPr/>
          </p:nvSpPr>
          <p:spPr>
            <a:xfrm>
              <a:off x="4267200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79" name="78 Elipse"/>
            <p:cNvSpPr/>
            <p:nvPr/>
          </p:nvSpPr>
          <p:spPr>
            <a:xfrm>
              <a:off x="4648200" y="22860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</p:grpSp>
      <p:grpSp>
        <p:nvGrpSpPr>
          <p:cNvPr id="80" name="39 Grupo"/>
          <p:cNvGrpSpPr/>
          <p:nvPr/>
        </p:nvGrpSpPr>
        <p:grpSpPr>
          <a:xfrm>
            <a:off x="5715000" y="1524000"/>
            <a:ext cx="1676400" cy="990600"/>
            <a:chOff x="1968706" y="1905000"/>
            <a:chExt cx="1676400" cy="990600"/>
          </a:xfrm>
        </p:grpSpPr>
        <p:sp>
          <p:nvSpPr>
            <p:cNvPr id="81" name="80 Rectángulo"/>
            <p:cNvSpPr/>
            <p:nvPr/>
          </p:nvSpPr>
          <p:spPr>
            <a:xfrm>
              <a:off x="1968706" y="1905000"/>
              <a:ext cx="1676400" cy="990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3</a:t>
              </a:r>
              <a:endParaRPr lang="en-US" dirty="0"/>
            </a:p>
          </p:txBody>
        </p:sp>
        <p:sp>
          <p:nvSpPr>
            <p:cNvPr id="82" name="81 Elipse"/>
            <p:cNvSpPr/>
            <p:nvPr/>
          </p:nvSpPr>
          <p:spPr>
            <a:xfrm>
              <a:off x="2121106" y="22860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83" name="82 Elipse"/>
            <p:cNvSpPr/>
            <p:nvPr/>
          </p:nvSpPr>
          <p:spPr>
            <a:xfrm>
              <a:off x="2654506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</p:grpSp>
      <p:sp>
        <p:nvSpPr>
          <p:cNvPr id="88" name="87 Elipse"/>
          <p:cNvSpPr/>
          <p:nvPr/>
        </p:nvSpPr>
        <p:spPr>
          <a:xfrm>
            <a:off x="6858000" y="18288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cxnSp>
        <p:nvCxnSpPr>
          <p:cNvPr id="90" name="89 Conector recto de flecha"/>
          <p:cNvCxnSpPr>
            <a:stCxn id="56" idx="6"/>
            <a:endCxn id="88" idx="2"/>
          </p:cNvCxnSpPr>
          <p:nvPr/>
        </p:nvCxnSpPr>
        <p:spPr>
          <a:xfrm flipV="1">
            <a:off x="2450894" y="2019300"/>
            <a:ext cx="4407106" cy="1905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93" name="42 Grupo"/>
          <p:cNvGrpSpPr/>
          <p:nvPr/>
        </p:nvGrpSpPr>
        <p:grpSpPr>
          <a:xfrm>
            <a:off x="3810000" y="4800600"/>
            <a:ext cx="1676400" cy="990600"/>
            <a:chOff x="3810000" y="5181600"/>
            <a:chExt cx="1676400" cy="990600"/>
          </a:xfrm>
        </p:grpSpPr>
        <p:sp>
          <p:nvSpPr>
            <p:cNvPr id="94" name="93 Rectángulo"/>
            <p:cNvSpPr/>
            <p:nvPr/>
          </p:nvSpPr>
          <p:spPr>
            <a:xfrm>
              <a:off x="3810000" y="5181600"/>
              <a:ext cx="1676400" cy="9906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4</a:t>
              </a:r>
              <a:endParaRPr lang="en-US" dirty="0"/>
            </a:p>
          </p:txBody>
        </p:sp>
        <p:sp>
          <p:nvSpPr>
            <p:cNvPr id="95" name="94 Elipse"/>
            <p:cNvSpPr/>
            <p:nvPr/>
          </p:nvSpPr>
          <p:spPr>
            <a:xfrm>
              <a:off x="3886200" y="5486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96" name="95 Elipse"/>
            <p:cNvSpPr/>
            <p:nvPr/>
          </p:nvSpPr>
          <p:spPr>
            <a:xfrm>
              <a:off x="4267200" y="571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97" name="96 Elipse"/>
            <p:cNvSpPr/>
            <p:nvPr/>
          </p:nvSpPr>
          <p:spPr>
            <a:xfrm>
              <a:off x="4648200" y="56388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98" name="97 Elipse"/>
            <p:cNvSpPr/>
            <p:nvPr/>
          </p:nvSpPr>
          <p:spPr>
            <a:xfrm>
              <a:off x="5029200" y="54864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</p:grpSp>
      <p:grpSp>
        <p:nvGrpSpPr>
          <p:cNvPr id="99" name="43 Grupo"/>
          <p:cNvGrpSpPr/>
          <p:nvPr/>
        </p:nvGrpSpPr>
        <p:grpSpPr>
          <a:xfrm>
            <a:off x="5676900" y="4800600"/>
            <a:ext cx="1676400" cy="990600"/>
            <a:chOff x="5676900" y="5181600"/>
            <a:chExt cx="1676400" cy="990600"/>
          </a:xfrm>
        </p:grpSpPr>
        <p:sp>
          <p:nvSpPr>
            <p:cNvPr id="100" name="99 Rectángulo"/>
            <p:cNvSpPr/>
            <p:nvPr/>
          </p:nvSpPr>
          <p:spPr>
            <a:xfrm>
              <a:off x="5676900" y="5181600"/>
              <a:ext cx="1676400" cy="9906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5</a:t>
              </a:r>
              <a:endParaRPr lang="en-US" dirty="0"/>
            </a:p>
          </p:txBody>
        </p:sp>
        <p:sp>
          <p:nvSpPr>
            <p:cNvPr id="101" name="100 Elipse"/>
            <p:cNvSpPr/>
            <p:nvPr/>
          </p:nvSpPr>
          <p:spPr>
            <a:xfrm>
              <a:off x="5867400" y="55626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102" name="101 Elipse"/>
            <p:cNvSpPr/>
            <p:nvPr/>
          </p:nvSpPr>
          <p:spPr>
            <a:xfrm>
              <a:off x="6781800" y="55626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103" name="102 Elipse"/>
            <p:cNvSpPr/>
            <p:nvPr/>
          </p:nvSpPr>
          <p:spPr>
            <a:xfrm>
              <a:off x="6324600" y="571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</p:grpSp>
      <p:sp>
        <p:nvSpPr>
          <p:cNvPr id="104" name="103 CuadroTexto"/>
          <p:cNvSpPr txBox="1"/>
          <p:nvPr/>
        </p:nvSpPr>
        <p:spPr>
          <a:xfrm rot="20231238">
            <a:off x="3688408" y="3235734"/>
            <a:ext cx="1042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Replicate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5" name="104 CuadroTexto"/>
          <p:cNvSpPr txBox="1"/>
          <p:nvPr/>
        </p:nvSpPr>
        <p:spPr>
          <a:xfrm>
            <a:off x="7391400" y="2749034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JobA</a:t>
            </a:r>
            <a:endParaRPr lang="en-US" dirty="0"/>
          </a:p>
        </p:txBody>
      </p:sp>
      <p:sp>
        <p:nvSpPr>
          <p:cNvPr id="106" name="105 Elipse"/>
          <p:cNvSpPr/>
          <p:nvPr/>
        </p:nvSpPr>
        <p:spPr>
          <a:xfrm>
            <a:off x="8001000" y="2743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07" name="106 CuadroTexto"/>
          <p:cNvSpPr txBox="1"/>
          <p:nvPr/>
        </p:nvSpPr>
        <p:spPr>
          <a:xfrm>
            <a:off x="7391400" y="3206234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JobB</a:t>
            </a:r>
            <a:endParaRPr lang="en-US" dirty="0"/>
          </a:p>
        </p:txBody>
      </p:sp>
      <p:sp>
        <p:nvSpPr>
          <p:cNvPr id="108" name="107 Elipse"/>
          <p:cNvSpPr/>
          <p:nvPr/>
        </p:nvSpPr>
        <p:spPr>
          <a:xfrm>
            <a:off x="8001000" y="3200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09" name="108 CuadroTexto"/>
          <p:cNvSpPr txBox="1"/>
          <p:nvPr/>
        </p:nvSpPr>
        <p:spPr>
          <a:xfrm>
            <a:off x="7391400" y="3663434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JobC</a:t>
            </a:r>
            <a:endParaRPr lang="en-US" dirty="0"/>
          </a:p>
        </p:txBody>
      </p:sp>
      <p:sp>
        <p:nvSpPr>
          <p:cNvPr id="110" name="109 Elipse"/>
          <p:cNvSpPr/>
          <p:nvPr/>
        </p:nvSpPr>
        <p:spPr>
          <a:xfrm>
            <a:off x="8001000" y="36576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11" name="110 Elipse"/>
          <p:cNvSpPr/>
          <p:nvPr/>
        </p:nvSpPr>
        <p:spPr>
          <a:xfrm>
            <a:off x="8458200" y="2743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112" name="111 CuadroTexto"/>
          <p:cNvSpPr txBox="1"/>
          <p:nvPr/>
        </p:nvSpPr>
        <p:spPr>
          <a:xfrm>
            <a:off x="7391400" y="2297668"/>
            <a:ext cx="1670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Running queue:</a:t>
            </a:r>
            <a:endParaRPr lang="en-US" dirty="0"/>
          </a:p>
        </p:txBody>
      </p:sp>
      <p:sp>
        <p:nvSpPr>
          <p:cNvPr id="44" name="4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8A1E8-7A6F-485C-8526-A0BEEFF616B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10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53 Grupo"/>
          <p:cNvGrpSpPr/>
          <p:nvPr/>
        </p:nvGrpSpPr>
        <p:grpSpPr>
          <a:xfrm>
            <a:off x="1981200" y="3276600"/>
            <a:ext cx="1676400" cy="990600"/>
            <a:chOff x="1981200" y="1524000"/>
            <a:chExt cx="1676400" cy="990600"/>
          </a:xfrm>
        </p:grpSpPr>
        <p:sp>
          <p:nvSpPr>
            <p:cNvPr id="41" name="40 Rectángulo"/>
            <p:cNvSpPr/>
            <p:nvPr/>
          </p:nvSpPr>
          <p:spPr>
            <a:xfrm>
              <a:off x="1981200" y="1524000"/>
              <a:ext cx="1676400" cy="9906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1</a:t>
              </a:r>
              <a:endParaRPr lang="en-US" dirty="0"/>
            </a:p>
          </p:txBody>
        </p:sp>
        <p:sp>
          <p:nvSpPr>
            <p:cNvPr id="43" name="42 Elipse"/>
            <p:cNvSpPr/>
            <p:nvPr/>
          </p:nvSpPr>
          <p:spPr>
            <a:xfrm>
              <a:off x="2069894" y="19812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44" name="43 Elipse"/>
            <p:cNvSpPr/>
            <p:nvPr/>
          </p:nvSpPr>
          <p:spPr>
            <a:xfrm>
              <a:off x="3136694" y="190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45" name="44 Elipse"/>
            <p:cNvSpPr/>
            <p:nvPr/>
          </p:nvSpPr>
          <p:spPr>
            <a:xfrm>
              <a:off x="2603294" y="19812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GreenHadoop</a:t>
            </a:r>
            <a:r>
              <a:rPr lang="en-US" dirty="0"/>
              <a:t>: Data management</a:t>
            </a:r>
          </a:p>
        </p:txBody>
      </p:sp>
      <p:sp>
        <p:nvSpPr>
          <p:cNvPr id="47" name="46 CuadroTexto"/>
          <p:cNvSpPr txBox="1"/>
          <p:nvPr/>
        </p:nvSpPr>
        <p:spPr>
          <a:xfrm>
            <a:off x="528414" y="1788468"/>
            <a:ext cx="955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Active</a:t>
            </a:r>
            <a:endParaRPr lang="en-US" dirty="0"/>
          </a:p>
        </p:txBody>
      </p:sp>
      <p:sp>
        <p:nvSpPr>
          <p:cNvPr id="48" name="47 CuadroTexto"/>
          <p:cNvSpPr txBox="1"/>
          <p:nvPr/>
        </p:nvSpPr>
        <p:spPr>
          <a:xfrm>
            <a:off x="0" y="3541068"/>
            <a:ext cx="2012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Decommission</a:t>
            </a:r>
            <a:endParaRPr lang="en-US" dirty="0"/>
          </a:p>
        </p:txBody>
      </p:sp>
      <p:sp>
        <p:nvSpPr>
          <p:cNvPr id="49" name="48 CuadroTexto"/>
          <p:cNvSpPr txBox="1"/>
          <p:nvPr/>
        </p:nvSpPr>
        <p:spPr>
          <a:xfrm>
            <a:off x="548355" y="5065068"/>
            <a:ext cx="916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Down</a:t>
            </a:r>
            <a:endParaRPr lang="en-US" dirty="0"/>
          </a:p>
        </p:txBody>
      </p:sp>
      <p:sp>
        <p:nvSpPr>
          <p:cNvPr id="42" name="41 CuadroTexto"/>
          <p:cNvSpPr txBox="1"/>
          <p:nvPr/>
        </p:nvSpPr>
        <p:spPr>
          <a:xfrm>
            <a:off x="1669378" y="6172200"/>
            <a:ext cx="5805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Decommissioned server can be sent to Down</a:t>
            </a:r>
            <a:endParaRPr lang="en-US" sz="2400" dirty="0">
              <a:solidFill>
                <a:srgbClr val="FF0000"/>
              </a:solidFill>
            </a:endParaRPr>
          </a:p>
        </p:txBody>
      </p:sp>
      <p:grpSp>
        <p:nvGrpSpPr>
          <p:cNvPr id="3" name="53 Grupo"/>
          <p:cNvGrpSpPr/>
          <p:nvPr/>
        </p:nvGrpSpPr>
        <p:grpSpPr>
          <a:xfrm>
            <a:off x="1981200" y="3276600"/>
            <a:ext cx="1676400" cy="990600"/>
            <a:chOff x="1981200" y="1524000"/>
            <a:chExt cx="1676400" cy="990600"/>
          </a:xfrm>
        </p:grpSpPr>
        <p:sp>
          <p:nvSpPr>
            <p:cNvPr id="55" name="54 Rectángulo"/>
            <p:cNvSpPr/>
            <p:nvPr/>
          </p:nvSpPr>
          <p:spPr>
            <a:xfrm>
              <a:off x="1981200" y="1524000"/>
              <a:ext cx="1676400" cy="9906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1</a:t>
              </a:r>
              <a:endParaRPr lang="en-US" dirty="0"/>
            </a:p>
          </p:txBody>
        </p:sp>
        <p:sp>
          <p:nvSpPr>
            <p:cNvPr id="56" name="55 Elipse"/>
            <p:cNvSpPr/>
            <p:nvPr/>
          </p:nvSpPr>
          <p:spPr>
            <a:xfrm>
              <a:off x="2069894" y="19812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57" name="56 Elipse"/>
            <p:cNvSpPr/>
            <p:nvPr/>
          </p:nvSpPr>
          <p:spPr>
            <a:xfrm>
              <a:off x="3136694" y="190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58" name="57 Elipse"/>
            <p:cNvSpPr/>
            <p:nvPr/>
          </p:nvSpPr>
          <p:spPr>
            <a:xfrm>
              <a:off x="2603294" y="19812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</p:grpSp>
      <p:grpSp>
        <p:nvGrpSpPr>
          <p:cNvPr id="4" name="40 Grupo"/>
          <p:cNvGrpSpPr/>
          <p:nvPr/>
        </p:nvGrpSpPr>
        <p:grpSpPr>
          <a:xfrm>
            <a:off x="3835606" y="1524000"/>
            <a:ext cx="1676400" cy="990600"/>
            <a:chOff x="3835606" y="1905000"/>
            <a:chExt cx="1676400" cy="990600"/>
          </a:xfrm>
        </p:grpSpPr>
        <p:sp>
          <p:nvSpPr>
            <p:cNvPr id="63" name="62 Rectángulo"/>
            <p:cNvSpPr/>
            <p:nvPr/>
          </p:nvSpPr>
          <p:spPr>
            <a:xfrm>
              <a:off x="3835606" y="1905000"/>
              <a:ext cx="1676400" cy="990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2</a:t>
              </a:r>
              <a:endParaRPr lang="en-US" dirty="0"/>
            </a:p>
          </p:txBody>
        </p:sp>
        <p:sp>
          <p:nvSpPr>
            <p:cNvPr id="69" name="68 Elipse"/>
            <p:cNvSpPr/>
            <p:nvPr/>
          </p:nvSpPr>
          <p:spPr>
            <a:xfrm>
              <a:off x="3886200" y="22098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77" name="76 Elipse"/>
            <p:cNvSpPr/>
            <p:nvPr/>
          </p:nvSpPr>
          <p:spPr>
            <a:xfrm>
              <a:off x="5029200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78" name="77 Elipse"/>
            <p:cNvSpPr/>
            <p:nvPr/>
          </p:nvSpPr>
          <p:spPr>
            <a:xfrm>
              <a:off x="4267200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79" name="78 Elipse"/>
            <p:cNvSpPr/>
            <p:nvPr/>
          </p:nvSpPr>
          <p:spPr>
            <a:xfrm>
              <a:off x="4648200" y="22860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</p:grpSp>
      <p:grpSp>
        <p:nvGrpSpPr>
          <p:cNvPr id="5" name="39 Grupo"/>
          <p:cNvGrpSpPr/>
          <p:nvPr/>
        </p:nvGrpSpPr>
        <p:grpSpPr>
          <a:xfrm>
            <a:off x="5715000" y="1524000"/>
            <a:ext cx="1676400" cy="990600"/>
            <a:chOff x="1968706" y="1905000"/>
            <a:chExt cx="1676400" cy="990600"/>
          </a:xfrm>
        </p:grpSpPr>
        <p:sp>
          <p:nvSpPr>
            <p:cNvPr id="81" name="80 Rectángulo"/>
            <p:cNvSpPr/>
            <p:nvPr/>
          </p:nvSpPr>
          <p:spPr>
            <a:xfrm>
              <a:off x="1968706" y="1905000"/>
              <a:ext cx="1676400" cy="990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3</a:t>
              </a:r>
              <a:endParaRPr lang="en-US" dirty="0"/>
            </a:p>
          </p:txBody>
        </p:sp>
        <p:sp>
          <p:nvSpPr>
            <p:cNvPr id="82" name="81 Elipse"/>
            <p:cNvSpPr/>
            <p:nvPr/>
          </p:nvSpPr>
          <p:spPr>
            <a:xfrm>
              <a:off x="2121106" y="22860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83" name="82 Elipse"/>
            <p:cNvSpPr/>
            <p:nvPr/>
          </p:nvSpPr>
          <p:spPr>
            <a:xfrm>
              <a:off x="2654506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</p:grpSp>
      <p:sp>
        <p:nvSpPr>
          <p:cNvPr id="84" name="83 CuadroTexto"/>
          <p:cNvSpPr txBox="1"/>
          <p:nvPr/>
        </p:nvSpPr>
        <p:spPr>
          <a:xfrm>
            <a:off x="5938541" y="3059668"/>
            <a:ext cx="1376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Required file</a:t>
            </a:r>
            <a:endParaRPr lang="en-US" dirty="0"/>
          </a:p>
        </p:txBody>
      </p:sp>
      <p:sp>
        <p:nvSpPr>
          <p:cNvPr id="85" name="84 CuadroTexto"/>
          <p:cNvSpPr txBox="1"/>
          <p:nvPr/>
        </p:nvSpPr>
        <p:spPr>
          <a:xfrm>
            <a:off x="4343400" y="2743200"/>
            <a:ext cx="1796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Non-required file</a:t>
            </a:r>
            <a:endParaRPr lang="en-US" dirty="0"/>
          </a:p>
        </p:txBody>
      </p:sp>
      <p:cxnSp>
        <p:nvCxnSpPr>
          <p:cNvPr id="86" name="85 Conector recto de flecha"/>
          <p:cNvCxnSpPr>
            <a:stCxn id="84" idx="0"/>
            <a:endCxn id="83" idx="4"/>
          </p:cNvCxnSpPr>
          <p:nvPr/>
        </p:nvCxnSpPr>
        <p:spPr>
          <a:xfrm rot="16200000" flipV="1">
            <a:off x="6298452" y="2731248"/>
            <a:ext cx="621268" cy="355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7" name="86 Conector recto de flecha"/>
          <p:cNvCxnSpPr>
            <a:stCxn id="85" idx="0"/>
            <a:endCxn id="77" idx="4"/>
          </p:cNvCxnSpPr>
          <p:nvPr/>
        </p:nvCxnSpPr>
        <p:spPr>
          <a:xfrm rot="16200000" flipV="1">
            <a:off x="5078168" y="2579932"/>
            <a:ext cx="304800" cy="217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8" name="87 Elipse"/>
          <p:cNvSpPr/>
          <p:nvPr/>
        </p:nvSpPr>
        <p:spPr>
          <a:xfrm>
            <a:off x="6858000" y="18288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grpSp>
        <p:nvGrpSpPr>
          <p:cNvPr id="6" name="42 Grupo"/>
          <p:cNvGrpSpPr/>
          <p:nvPr/>
        </p:nvGrpSpPr>
        <p:grpSpPr>
          <a:xfrm>
            <a:off x="3810000" y="4800600"/>
            <a:ext cx="1676400" cy="990600"/>
            <a:chOff x="3810000" y="5181600"/>
            <a:chExt cx="1676400" cy="990600"/>
          </a:xfrm>
        </p:grpSpPr>
        <p:sp>
          <p:nvSpPr>
            <p:cNvPr id="94" name="93 Rectángulo"/>
            <p:cNvSpPr/>
            <p:nvPr/>
          </p:nvSpPr>
          <p:spPr>
            <a:xfrm>
              <a:off x="3810000" y="5181600"/>
              <a:ext cx="1676400" cy="9906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4</a:t>
              </a:r>
              <a:endParaRPr lang="en-US" dirty="0"/>
            </a:p>
          </p:txBody>
        </p:sp>
        <p:sp>
          <p:nvSpPr>
            <p:cNvPr id="95" name="94 Elipse"/>
            <p:cNvSpPr/>
            <p:nvPr/>
          </p:nvSpPr>
          <p:spPr>
            <a:xfrm>
              <a:off x="3886200" y="5486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96" name="95 Elipse"/>
            <p:cNvSpPr/>
            <p:nvPr/>
          </p:nvSpPr>
          <p:spPr>
            <a:xfrm>
              <a:off x="4267200" y="571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97" name="96 Elipse"/>
            <p:cNvSpPr/>
            <p:nvPr/>
          </p:nvSpPr>
          <p:spPr>
            <a:xfrm>
              <a:off x="4648200" y="56388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98" name="97 Elipse"/>
            <p:cNvSpPr/>
            <p:nvPr/>
          </p:nvSpPr>
          <p:spPr>
            <a:xfrm>
              <a:off x="5029200" y="54864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</p:grpSp>
      <p:grpSp>
        <p:nvGrpSpPr>
          <p:cNvPr id="7" name="43 Grupo"/>
          <p:cNvGrpSpPr/>
          <p:nvPr/>
        </p:nvGrpSpPr>
        <p:grpSpPr>
          <a:xfrm>
            <a:off x="5676900" y="4800600"/>
            <a:ext cx="1676400" cy="990600"/>
            <a:chOff x="5676900" y="5181600"/>
            <a:chExt cx="1676400" cy="990600"/>
          </a:xfrm>
        </p:grpSpPr>
        <p:sp>
          <p:nvSpPr>
            <p:cNvPr id="100" name="99 Rectángulo"/>
            <p:cNvSpPr/>
            <p:nvPr/>
          </p:nvSpPr>
          <p:spPr>
            <a:xfrm>
              <a:off x="5676900" y="5181600"/>
              <a:ext cx="1676400" cy="9906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5</a:t>
              </a:r>
              <a:endParaRPr lang="en-US" dirty="0"/>
            </a:p>
          </p:txBody>
        </p:sp>
        <p:sp>
          <p:nvSpPr>
            <p:cNvPr id="101" name="100 Elipse"/>
            <p:cNvSpPr/>
            <p:nvPr/>
          </p:nvSpPr>
          <p:spPr>
            <a:xfrm>
              <a:off x="5867400" y="55626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102" name="101 Elipse"/>
            <p:cNvSpPr/>
            <p:nvPr/>
          </p:nvSpPr>
          <p:spPr>
            <a:xfrm>
              <a:off x="6781800" y="55626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103" name="102 Elipse"/>
            <p:cNvSpPr/>
            <p:nvPr/>
          </p:nvSpPr>
          <p:spPr>
            <a:xfrm>
              <a:off x="6324600" y="571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</p:grpSp>
      <p:sp>
        <p:nvSpPr>
          <p:cNvPr id="46" name="45 CuadroTexto"/>
          <p:cNvSpPr txBox="1"/>
          <p:nvPr/>
        </p:nvSpPr>
        <p:spPr>
          <a:xfrm>
            <a:off x="7391400" y="2749034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JobA</a:t>
            </a:r>
            <a:endParaRPr lang="en-US" dirty="0"/>
          </a:p>
        </p:txBody>
      </p:sp>
      <p:sp>
        <p:nvSpPr>
          <p:cNvPr id="50" name="49 Elipse"/>
          <p:cNvSpPr/>
          <p:nvPr/>
        </p:nvSpPr>
        <p:spPr>
          <a:xfrm>
            <a:off x="8001000" y="2743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51" name="50 CuadroTexto"/>
          <p:cNvSpPr txBox="1"/>
          <p:nvPr/>
        </p:nvSpPr>
        <p:spPr>
          <a:xfrm>
            <a:off x="7391400" y="3206234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JobB</a:t>
            </a:r>
            <a:endParaRPr lang="en-US" dirty="0"/>
          </a:p>
        </p:txBody>
      </p:sp>
      <p:sp>
        <p:nvSpPr>
          <p:cNvPr id="52" name="51 Elipse"/>
          <p:cNvSpPr/>
          <p:nvPr/>
        </p:nvSpPr>
        <p:spPr>
          <a:xfrm>
            <a:off x="8001000" y="3200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53" name="52 CuadroTexto"/>
          <p:cNvSpPr txBox="1"/>
          <p:nvPr/>
        </p:nvSpPr>
        <p:spPr>
          <a:xfrm>
            <a:off x="7391400" y="3663434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JobC</a:t>
            </a:r>
            <a:endParaRPr lang="en-US" dirty="0"/>
          </a:p>
        </p:txBody>
      </p:sp>
      <p:sp>
        <p:nvSpPr>
          <p:cNvPr id="54" name="53 Elipse"/>
          <p:cNvSpPr/>
          <p:nvPr/>
        </p:nvSpPr>
        <p:spPr>
          <a:xfrm>
            <a:off x="8001000" y="36576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9" name="58 Elipse"/>
          <p:cNvSpPr/>
          <p:nvPr/>
        </p:nvSpPr>
        <p:spPr>
          <a:xfrm>
            <a:off x="8458200" y="2743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72" name="71 CuadroTexto"/>
          <p:cNvSpPr txBox="1"/>
          <p:nvPr/>
        </p:nvSpPr>
        <p:spPr>
          <a:xfrm>
            <a:off x="7391400" y="2297668"/>
            <a:ext cx="1670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Running queue:</a:t>
            </a:r>
            <a:endParaRPr lang="en-US" dirty="0"/>
          </a:p>
        </p:txBody>
      </p:sp>
      <p:sp>
        <p:nvSpPr>
          <p:cNvPr id="60" name="5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8A1E8-7A6F-485C-8526-A0BEEFF616B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-3.33333E-6 0.2277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-3.33333E-6 0.22778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53 Grupo"/>
          <p:cNvGrpSpPr/>
          <p:nvPr/>
        </p:nvGrpSpPr>
        <p:grpSpPr>
          <a:xfrm>
            <a:off x="1981200" y="4800600"/>
            <a:ext cx="1676400" cy="990600"/>
            <a:chOff x="1981200" y="1524000"/>
            <a:chExt cx="1676400" cy="990600"/>
          </a:xfrm>
        </p:grpSpPr>
        <p:sp>
          <p:nvSpPr>
            <p:cNvPr id="41" name="40 Rectángulo"/>
            <p:cNvSpPr/>
            <p:nvPr/>
          </p:nvSpPr>
          <p:spPr>
            <a:xfrm>
              <a:off x="1981200" y="1524000"/>
              <a:ext cx="1676400" cy="9906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1</a:t>
              </a:r>
              <a:endParaRPr lang="en-US" dirty="0"/>
            </a:p>
          </p:txBody>
        </p:sp>
        <p:sp>
          <p:nvSpPr>
            <p:cNvPr id="43" name="42 Elipse"/>
            <p:cNvSpPr/>
            <p:nvPr/>
          </p:nvSpPr>
          <p:spPr>
            <a:xfrm>
              <a:off x="2069894" y="19812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44" name="43 Elipse"/>
            <p:cNvSpPr/>
            <p:nvPr/>
          </p:nvSpPr>
          <p:spPr>
            <a:xfrm>
              <a:off x="3136694" y="190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45" name="44 Elipse"/>
            <p:cNvSpPr/>
            <p:nvPr/>
          </p:nvSpPr>
          <p:spPr>
            <a:xfrm>
              <a:off x="2603294" y="19812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GreenHadoop</a:t>
            </a:r>
            <a:r>
              <a:rPr lang="en-US" dirty="0"/>
              <a:t>: Data management</a:t>
            </a:r>
          </a:p>
        </p:txBody>
      </p:sp>
      <p:sp>
        <p:nvSpPr>
          <p:cNvPr id="47" name="46 CuadroTexto"/>
          <p:cNvSpPr txBox="1"/>
          <p:nvPr/>
        </p:nvSpPr>
        <p:spPr>
          <a:xfrm>
            <a:off x="528414" y="1788468"/>
            <a:ext cx="955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Active</a:t>
            </a:r>
            <a:endParaRPr lang="en-US" dirty="0"/>
          </a:p>
        </p:txBody>
      </p:sp>
      <p:sp>
        <p:nvSpPr>
          <p:cNvPr id="48" name="47 CuadroTexto"/>
          <p:cNvSpPr txBox="1"/>
          <p:nvPr/>
        </p:nvSpPr>
        <p:spPr>
          <a:xfrm>
            <a:off x="0" y="3541068"/>
            <a:ext cx="2012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Decommission</a:t>
            </a:r>
            <a:endParaRPr lang="en-US" dirty="0"/>
          </a:p>
        </p:txBody>
      </p:sp>
      <p:sp>
        <p:nvSpPr>
          <p:cNvPr id="49" name="48 CuadroTexto"/>
          <p:cNvSpPr txBox="1"/>
          <p:nvPr/>
        </p:nvSpPr>
        <p:spPr>
          <a:xfrm>
            <a:off x="548355" y="5065068"/>
            <a:ext cx="916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Down</a:t>
            </a:r>
            <a:endParaRPr lang="en-US" dirty="0"/>
          </a:p>
        </p:txBody>
      </p:sp>
      <p:sp>
        <p:nvSpPr>
          <p:cNvPr id="42" name="41 CuadroTexto"/>
          <p:cNvSpPr txBox="1"/>
          <p:nvPr/>
        </p:nvSpPr>
        <p:spPr>
          <a:xfrm>
            <a:off x="1256798" y="6172200"/>
            <a:ext cx="6699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Jobs to be executed change → Required files change</a:t>
            </a:r>
            <a:endParaRPr lang="en-US" sz="2400" dirty="0">
              <a:solidFill>
                <a:srgbClr val="FF0000"/>
              </a:solidFill>
            </a:endParaRPr>
          </a:p>
        </p:txBody>
      </p:sp>
      <p:grpSp>
        <p:nvGrpSpPr>
          <p:cNvPr id="5" name="40 Grupo"/>
          <p:cNvGrpSpPr/>
          <p:nvPr/>
        </p:nvGrpSpPr>
        <p:grpSpPr>
          <a:xfrm>
            <a:off x="3835606" y="1524000"/>
            <a:ext cx="1676400" cy="990600"/>
            <a:chOff x="3835606" y="1905000"/>
            <a:chExt cx="1676400" cy="990600"/>
          </a:xfrm>
        </p:grpSpPr>
        <p:sp>
          <p:nvSpPr>
            <p:cNvPr id="63" name="62 Rectángulo"/>
            <p:cNvSpPr/>
            <p:nvPr/>
          </p:nvSpPr>
          <p:spPr>
            <a:xfrm>
              <a:off x="3835606" y="1905000"/>
              <a:ext cx="1676400" cy="990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2</a:t>
              </a:r>
              <a:endParaRPr lang="en-US" dirty="0"/>
            </a:p>
          </p:txBody>
        </p:sp>
        <p:sp>
          <p:nvSpPr>
            <p:cNvPr id="69" name="68 Elipse"/>
            <p:cNvSpPr/>
            <p:nvPr/>
          </p:nvSpPr>
          <p:spPr>
            <a:xfrm>
              <a:off x="3886200" y="22098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77" name="76 Elipse"/>
            <p:cNvSpPr/>
            <p:nvPr/>
          </p:nvSpPr>
          <p:spPr>
            <a:xfrm>
              <a:off x="5029200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78" name="77 Elipse"/>
            <p:cNvSpPr/>
            <p:nvPr/>
          </p:nvSpPr>
          <p:spPr>
            <a:xfrm>
              <a:off x="4267200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79" name="78 Elipse"/>
            <p:cNvSpPr/>
            <p:nvPr/>
          </p:nvSpPr>
          <p:spPr>
            <a:xfrm>
              <a:off x="4648200" y="2286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</p:grpSp>
      <p:grpSp>
        <p:nvGrpSpPr>
          <p:cNvPr id="6" name="39 Grupo"/>
          <p:cNvGrpSpPr/>
          <p:nvPr/>
        </p:nvGrpSpPr>
        <p:grpSpPr>
          <a:xfrm>
            <a:off x="5715000" y="1524000"/>
            <a:ext cx="1676400" cy="990600"/>
            <a:chOff x="1968706" y="1905000"/>
            <a:chExt cx="1676400" cy="990600"/>
          </a:xfrm>
        </p:grpSpPr>
        <p:sp>
          <p:nvSpPr>
            <p:cNvPr id="81" name="80 Rectángulo"/>
            <p:cNvSpPr/>
            <p:nvPr/>
          </p:nvSpPr>
          <p:spPr>
            <a:xfrm>
              <a:off x="1968706" y="1905000"/>
              <a:ext cx="1676400" cy="990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3</a:t>
              </a:r>
              <a:endParaRPr lang="en-US" dirty="0"/>
            </a:p>
          </p:txBody>
        </p:sp>
        <p:sp>
          <p:nvSpPr>
            <p:cNvPr id="82" name="81 Elipse"/>
            <p:cNvSpPr/>
            <p:nvPr/>
          </p:nvSpPr>
          <p:spPr>
            <a:xfrm>
              <a:off x="2121106" y="2286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83" name="82 Elipse"/>
            <p:cNvSpPr/>
            <p:nvPr/>
          </p:nvSpPr>
          <p:spPr>
            <a:xfrm>
              <a:off x="2654506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</p:grpSp>
      <p:sp>
        <p:nvSpPr>
          <p:cNvPr id="85" name="84 CuadroTexto"/>
          <p:cNvSpPr txBox="1"/>
          <p:nvPr/>
        </p:nvSpPr>
        <p:spPr>
          <a:xfrm>
            <a:off x="4343400" y="2743200"/>
            <a:ext cx="1796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Non-required file</a:t>
            </a:r>
            <a:endParaRPr lang="en-US" dirty="0"/>
          </a:p>
        </p:txBody>
      </p:sp>
      <p:cxnSp>
        <p:nvCxnSpPr>
          <p:cNvPr id="86" name="85 Conector recto de flecha"/>
          <p:cNvCxnSpPr>
            <a:stCxn id="64" idx="0"/>
            <a:endCxn id="88" idx="4"/>
          </p:cNvCxnSpPr>
          <p:nvPr/>
        </p:nvCxnSpPr>
        <p:spPr>
          <a:xfrm rot="5400000" flipH="1" flipV="1">
            <a:off x="6412751" y="2423920"/>
            <a:ext cx="849868" cy="4216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7" name="86 Conector recto de flecha"/>
          <p:cNvCxnSpPr>
            <a:stCxn id="85" idx="0"/>
            <a:endCxn id="77" idx="4"/>
          </p:cNvCxnSpPr>
          <p:nvPr/>
        </p:nvCxnSpPr>
        <p:spPr>
          <a:xfrm rot="16200000" flipV="1">
            <a:off x="5078168" y="2579932"/>
            <a:ext cx="304800" cy="217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8" name="87 Elipse"/>
          <p:cNvSpPr/>
          <p:nvPr/>
        </p:nvSpPr>
        <p:spPr>
          <a:xfrm>
            <a:off x="6858000" y="18288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grpSp>
        <p:nvGrpSpPr>
          <p:cNvPr id="7" name="42 Grupo"/>
          <p:cNvGrpSpPr/>
          <p:nvPr/>
        </p:nvGrpSpPr>
        <p:grpSpPr>
          <a:xfrm>
            <a:off x="3810000" y="4800600"/>
            <a:ext cx="1676400" cy="990600"/>
            <a:chOff x="3810000" y="5181600"/>
            <a:chExt cx="1676400" cy="990600"/>
          </a:xfrm>
        </p:grpSpPr>
        <p:sp>
          <p:nvSpPr>
            <p:cNvPr id="94" name="93 Rectángulo"/>
            <p:cNvSpPr/>
            <p:nvPr/>
          </p:nvSpPr>
          <p:spPr>
            <a:xfrm>
              <a:off x="3810000" y="5181600"/>
              <a:ext cx="1676400" cy="9906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4</a:t>
              </a:r>
              <a:endParaRPr lang="en-US" dirty="0"/>
            </a:p>
          </p:txBody>
        </p:sp>
        <p:sp>
          <p:nvSpPr>
            <p:cNvPr id="95" name="94 Elipse"/>
            <p:cNvSpPr/>
            <p:nvPr/>
          </p:nvSpPr>
          <p:spPr>
            <a:xfrm>
              <a:off x="3886200" y="5486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96" name="95 Elipse"/>
            <p:cNvSpPr/>
            <p:nvPr/>
          </p:nvSpPr>
          <p:spPr>
            <a:xfrm>
              <a:off x="4267200" y="571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97" name="96 Elipse"/>
            <p:cNvSpPr/>
            <p:nvPr/>
          </p:nvSpPr>
          <p:spPr>
            <a:xfrm>
              <a:off x="4648200" y="56388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98" name="97 Elipse"/>
            <p:cNvSpPr/>
            <p:nvPr/>
          </p:nvSpPr>
          <p:spPr>
            <a:xfrm>
              <a:off x="5029200" y="5486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</p:grpSp>
      <p:grpSp>
        <p:nvGrpSpPr>
          <p:cNvPr id="8" name="43 Grupo"/>
          <p:cNvGrpSpPr/>
          <p:nvPr/>
        </p:nvGrpSpPr>
        <p:grpSpPr>
          <a:xfrm>
            <a:off x="5676900" y="4800600"/>
            <a:ext cx="1676400" cy="990600"/>
            <a:chOff x="5676900" y="5181600"/>
            <a:chExt cx="1676400" cy="990600"/>
          </a:xfrm>
        </p:grpSpPr>
        <p:sp>
          <p:nvSpPr>
            <p:cNvPr id="100" name="99 Rectángulo"/>
            <p:cNvSpPr/>
            <p:nvPr/>
          </p:nvSpPr>
          <p:spPr>
            <a:xfrm>
              <a:off x="5676900" y="5181600"/>
              <a:ext cx="1676400" cy="9906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5</a:t>
              </a:r>
              <a:endParaRPr lang="en-US" dirty="0"/>
            </a:p>
          </p:txBody>
        </p:sp>
        <p:sp>
          <p:nvSpPr>
            <p:cNvPr id="101" name="100 Elipse"/>
            <p:cNvSpPr/>
            <p:nvPr/>
          </p:nvSpPr>
          <p:spPr>
            <a:xfrm>
              <a:off x="5867400" y="55626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102" name="101 Elipse"/>
            <p:cNvSpPr/>
            <p:nvPr/>
          </p:nvSpPr>
          <p:spPr>
            <a:xfrm>
              <a:off x="6781800" y="55626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103" name="102 Elipse"/>
            <p:cNvSpPr/>
            <p:nvPr/>
          </p:nvSpPr>
          <p:spPr>
            <a:xfrm>
              <a:off x="6324600" y="571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</p:grpSp>
      <p:sp>
        <p:nvSpPr>
          <p:cNvPr id="50" name="49 CuadroTexto"/>
          <p:cNvSpPr txBox="1"/>
          <p:nvPr/>
        </p:nvSpPr>
        <p:spPr>
          <a:xfrm>
            <a:off x="7391400" y="2749034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JobA</a:t>
            </a:r>
            <a:endParaRPr lang="en-US" dirty="0"/>
          </a:p>
        </p:txBody>
      </p:sp>
      <p:sp>
        <p:nvSpPr>
          <p:cNvPr id="51" name="50 Elipse"/>
          <p:cNvSpPr/>
          <p:nvPr/>
        </p:nvSpPr>
        <p:spPr>
          <a:xfrm>
            <a:off x="8001000" y="2743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52" name="51 CuadroTexto"/>
          <p:cNvSpPr txBox="1"/>
          <p:nvPr/>
        </p:nvSpPr>
        <p:spPr>
          <a:xfrm>
            <a:off x="7391400" y="3206234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JobB</a:t>
            </a:r>
            <a:endParaRPr lang="en-US" dirty="0"/>
          </a:p>
        </p:txBody>
      </p:sp>
      <p:sp>
        <p:nvSpPr>
          <p:cNvPr id="53" name="52 Elipse"/>
          <p:cNvSpPr/>
          <p:nvPr/>
        </p:nvSpPr>
        <p:spPr>
          <a:xfrm>
            <a:off x="8001000" y="3200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54" name="53 CuadroTexto"/>
          <p:cNvSpPr txBox="1"/>
          <p:nvPr/>
        </p:nvSpPr>
        <p:spPr>
          <a:xfrm>
            <a:off x="7391400" y="3663434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JobC</a:t>
            </a:r>
            <a:endParaRPr lang="en-US" dirty="0"/>
          </a:p>
        </p:txBody>
      </p:sp>
      <p:sp>
        <p:nvSpPr>
          <p:cNvPr id="59" name="58 Elipse"/>
          <p:cNvSpPr/>
          <p:nvPr/>
        </p:nvSpPr>
        <p:spPr>
          <a:xfrm>
            <a:off x="8001000" y="36576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60" name="59 Elipse"/>
          <p:cNvSpPr/>
          <p:nvPr/>
        </p:nvSpPr>
        <p:spPr>
          <a:xfrm>
            <a:off x="8458200" y="2743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61" name="60 CuadroTexto"/>
          <p:cNvSpPr txBox="1"/>
          <p:nvPr/>
        </p:nvSpPr>
        <p:spPr>
          <a:xfrm>
            <a:off x="7391400" y="4120634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JobD</a:t>
            </a:r>
            <a:endParaRPr lang="en-US" dirty="0"/>
          </a:p>
        </p:txBody>
      </p:sp>
      <p:sp>
        <p:nvSpPr>
          <p:cNvPr id="62" name="61 Elipse"/>
          <p:cNvSpPr/>
          <p:nvPr/>
        </p:nvSpPr>
        <p:spPr>
          <a:xfrm>
            <a:off x="8001000" y="41148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64" name="63 CuadroTexto"/>
          <p:cNvSpPr txBox="1"/>
          <p:nvPr/>
        </p:nvSpPr>
        <p:spPr>
          <a:xfrm>
            <a:off x="5938541" y="3059668"/>
            <a:ext cx="1376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Required file</a:t>
            </a:r>
            <a:endParaRPr lang="en-US" dirty="0"/>
          </a:p>
        </p:txBody>
      </p:sp>
      <p:sp>
        <p:nvSpPr>
          <p:cNvPr id="76" name="75 Elipse"/>
          <p:cNvSpPr/>
          <p:nvPr/>
        </p:nvSpPr>
        <p:spPr>
          <a:xfrm>
            <a:off x="4648200" y="19050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80" name="79 Elipse"/>
          <p:cNvSpPr/>
          <p:nvPr/>
        </p:nvSpPr>
        <p:spPr>
          <a:xfrm>
            <a:off x="3886200" y="18288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9" name="88 Elipse"/>
          <p:cNvSpPr/>
          <p:nvPr/>
        </p:nvSpPr>
        <p:spPr>
          <a:xfrm>
            <a:off x="6400800" y="2057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90" name="89 Elipse"/>
          <p:cNvSpPr/>
          <p:nvPr/>
        </p:nvSpPr>
        <p:spPr>
          <a:xfrm>
            <a:off x="5867400" y="19050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91" name="90 Elipse"/>
          <p:cNvSpPr/>
          <p:nvPr/>
        </p:nvSpPr>
        <p:spPr>
          <a:xfrm>
            <a:off x="6781800" y="51816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92" name="91 Elipse"/>
          <p:cNvSpPr/>
          <p:nvPr/>
        </p:nvSpPr>
        <p:spPr>
          <a:xfrm>
            <a:off x="5029200" y="5105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93" name="92 Elipse"/>
          <p:cNvSpPr/>
          <p:nvPr/>
        </p:nvSpPr>
        <p:spPr>
          <a:xfrm>
            <a:off x="4648200" y="5257800"/>
            <a:ext cx="381000" cy="381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105" name="104 CuadroTexto"/>
          <p:cNvSpPr txBox="1"/>
          <p:nvPr/>
        </p:nvSpPr>
        <p:spPr>
          <a:xfrm>
            <a:off x="4800600" y="4343400"/>
            <a:ext cx="1376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Required file</a:t>
            </a:r>
            <a:endParaRPr lang="en-US" dirty="0"/>
          </a:p>
        </p:txBody>
      </p:sp>
      <p:cxnSp>
        <p:nvCxnSpPr>
          <p:cNvPr id="106" name="105 Conector recto de flecha"/>
          <p:cNvCxnSpPr>
            <a:stCxn id="105" idx="2"/>
          </p:cNvCxnSpPr>
          <p:nvPr/>
        </p:nvCxnSpPr>
        <p:spPr>
          <a:xfrm rot="5400000">
            <a:off x="4891281" y="4660151"/>
            <a:ext cx="545068" cy="6502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8" name="107 CuadroTexto"/>
          <p:cNvSpPr txBox="1"/>
          <p:nvPr/>
        </p:nvSpPr>
        <p:spPr>
          <a:xfrm>
            <a:off x="7391400" y="2297668"/>
            <a:ext cx="1670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Running queue:</a:t>
            </a:r>
            <a:endParaRPr lang="en-US" dirty="0"/>
          </a:p>
        </p:txBody>
      </p:sp>
      <p:sp>
        <p:nvSpPr>
          <p:cNvPr id="57" name="5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8A1E8-7A6F-485C-8526-A0BEEFF616B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27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 animBg="1"/>
      <p:bldP spid="60" grpId="0" animBg="1"/>
      <p:bldP spid="61" grpId="0"/>
      <p:bldP spid="62" grpId="0" animBg="1"/>
      <p:bldP spid="76" grpId="0" animBg="1"/>
      <p:bldP spid="80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10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42 Grupo"/>
          <p:cNvGrpSpPr/>
          <p:nvPr/>
        </p:nvGrpSpPr>
        <p:grpSpPr>
          <a:xfrm>
            <a:off x="3810000" y="4800600"/>
            <a:ext cx="1676400" cy="990600"/>
            <a:chOff x="3810000" y="5181600"/>
            <a:chExt cx="1676400" cy="990600"/>
          </a:xfrm>
        </p:grpSpPr>
        <p:sp>
          <p:nvSpPr>
            <p:cNvPr id="39" name="38 Rectángulo"/>
            <p:cNvSpPr/>
            <p:nvPr/>
          </p:nvSpPr>
          <p:spPr>
            <a:xfrm>
              <a:off x="3810000" y="5181600"/>
              <a:ext cx="1676400" cy="9906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4</a:t>
              </a:r>
              <a:endParaRPr lang="en-US" dirty="0"/>
            </a:p>
          </p:txBody>
        </p:sp>
        <p:sp>
          <p:nvSpPr>
            <p:cNvPr id="40" name="39 Elipse"/>
            <p:cNvSpPr/>
            <p:nvPr/>
          </p:nvSpPr>
          <p:spPr>
            <a:xfrm>
              <a:off x="3886200" y="5486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46" name="45 Elipse"/>
            <p:cNvSpPr/>
            <p:nvPr/>
          </p:nvSpPr>
          <p:spPr>
            <a:xfrm>
              <a:off x="4267200" y="571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50" name="49 Elipse"/>
            <p:cNvSpPr/>
            <p:nvPr/>
          </p:nvSpPr>
          <p:spPr>
            <a:xfrm>
              <a:off x="4648200" y="56388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51" name="50 Elipse"/>
            <p:cNvSpPr/>
            <p:nvPr/>
          </p:nvSpPr>
          <p:spPr>
            <a:xfrm>
              <a:off x="5029200" y="5486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</p:grpSp>
      <p:grpSp>
        <p:nvGrpSpPr>
          <p:cNvPr id="3" name="53 Grupo"/>
          <p:cNvGrpSpPr/>
          <p:nvPr/>
        </p:nvGrpSpPr>
        <p:grpSpPr>
          <a:xfrm>
            <a:off x="1981200" y="4800600"/>
            <a:ext cx="1676400" cy="990600"/>
            <a:chOff x="1981200" y="1524000"/>
            <a:chExt cx="1676400" cy="990600"/>
          </a:xfrm>
        </p:grpSpPr>
        <p:sp>
          <p:nvSpPr>
            <p:cNvPr id="41" name="40 Rectángulo"/>
            <p:cNvSpPr/>
            <p:nvPr/>
          </p:nvSpPr>
          <p:spPr>
            <a:xfrm>
              <a:off x="1981200" y="1524000"/>
              <a:ext cx="1676400" cy="9906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1</a:t>
              </a:r>
              <a:endParaRPr lang="en-US" dirty="0"/>
            </a:p>
          </p:txBody>
        </p:sp>
        <p:sp>
          <p:nvSpPr>
            <p:cNvPr id="43" name="42 Elipse"/>
            <p:cNvSpPr/>
            <p:nvPr/>
          </p:nvSpPr>
          <p:spPr>
            <a:xfrm>
              <a:off x="2069894" y="19812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44" name="43 Elipse"/>
            <p:cNvSpPr/>
            <p:nvPr/>
          </p:nvSpPr>
          <p:spPr>
            <a:xfrm>
              <a:off x="3136694" y="190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45" name="44 Elipse"/>
            <p:cNvSpPr/>
            <p:nvPr/>
          </p:nvSpPr>
          <p:spPr>
            <a:xfrm>
              <a:off x="2603294" y="19812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GreenHadoop</a:t>
            </a:r>
            <a:r>
              <a:rPr lang="en-US" dirty="0"/>
              <a:t>: Data management</a:t>
            </a:r>
          </a:p>
        </p:txBody>
      </p:sp>
      <p:sp>
        <p:nvSpPr>
          <p:cNvPr id="47" name="46 CuadroTexto"/>
          <p:cNvSpPr txBox="1"/>
          <p:nvPr/>
        </p:nvSpPr>
        <p:spPr>
          <a:xfrm>
            <a:off x="528414" y="1788468"/>
            <a:ext cx="955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Active</a:t>
            </a:r>
            <a:endParaRPr lang="en-US" dirty="0"/>
          </a:p>
        </p:txBody>
      </p:sp>
      <p:sp>
        <p:nvSpPr>
          <p:cNvPr id="48" name="47 CuadroTexto"/>
          <p:cNvSpPr txBox="1"/>
          <p:nvPr/>
        </p:nvSpPr>
        <p:spPr>
          <a:xfrm>
            <a:off x="0" y="3541068"/>
            <a:ext cx="2012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Decommission</a:t>
            </a:r>
            <a:endParaRPr lang="en-US" dirty="0"/>
          </a:p>
        </p:txBody>
      </p:sp>
      <p:sp>
        <p:nvSpPr>
          <p:cNvPr id="49" name="48 CuadroTexto"/>
          <p:cNvSpPr txBox="1"/>
          <p:nvPr/>
        </p:nvSpPr>
        <p:spPr>
          <a:xfrm>
            <a:off x="548355" y="5065068"/>
            <a:ext cx="916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Down</a:t>
            </a:r>
            <a:endParaRPr lang="en-US" dirty="0"/>
          </a:p>
        </p:txBody>
      </p:sp>
      <p:sp>
        <p:nvSpPr>
          <p:cNvPr id="42" name="41 CuadroTexto"/>
          <p:cNvSpPr txBox="1"/>
          <p:nvPr/>
        </p:nvSpPr>
        <p:spPr>
          <a:xfrm>
            <a:off x="2736690" y="6172200"/>
            <a:ext cx="3670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Make missing data available</a:t>
            </a:r>
            <a:endParaRPr lang="en-US" sz="2400" dirty="0">
              <a:solidFill>
                <a:srgbClr val="FF0000"/>
              </a:solidFill>
            </a:endParaRPr>
          </a:p>
        </p:txBody>
      </p:sp>
      <p:grpSp>
        <p:nvGrpSpPr>
          <p:cNvPr id="4" name="40 Grupo"/>
          <p:cNvGrpSpPr/>
          <p:nvPr/>
        </p:nvGrpSpPr>
        <p:grpSpPr>
          <a:xfrm>
            <a:off x="3835606" y="1524000"/>
            <a:ext cx="1676400" cy="990600"/>
            <a:chOff x="3835606" y="1905000"/>
            <a:chExt cx="1676400" cy="990600"/>
          </a:xfrm>
        </p:grpSpPr>
        <p:sp>
          <p:nvSpPr>
            <p:cNvPr id="63" name="62 Rectángulo"/>
            <p:cNvSpPr/>
            <p:nvPr/>
          </p:nvSpPr>
          <p:spPr>
            <a:xfrm>
              <a:off x="3835606" y="1905000"/>
              <a:ext cx="1676400" cy="990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2</a:t>
              </a:r>
              <a:endParaRPr lang="en-US" dirty="0"/>
            </a:p>
          </p:txBody>
        </p:sp>
        <p:sp>
          <p:nvSpPr>
            <p:cNvPr id="69" name="68 Elipse"/>
            <p:cNvSpPr/>
            <p:nvPr/>
          </p:nvSpPr>
          <p:spPr>
            <a:xfrm>
              <a:off x="3886200" y="22098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77" name="76 Elipse"/>
            <p:cNvSpPr/>
            <p:nvPr/>
          </p:nvSpPr>
          <p:spPr>
            <a:xfrm>
              <a:off x="5029200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78" name="77 Elipse"/>
            <p:cNvSpPr/>
            <p:nvPr/>
          </p:nvSpPr>
          <p:spPr>
            <a:xfrm>
              <a:off x="4267200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79" name="78 Elipse"/>
            <p:cNvSpPr/>
            <p:nvPr/>
          </p:nvSpPr>
          <p:spPr>
            <a:xfrm>
              <a:off x="4648200" y="2286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</p:grpSp>
      <p:grpSp>
        <p:nvGrpSpPr>
          <p:cNvPr id="6" name="42 Grupo"/>
          <p:cNvGrpSpPr/>
          <p:nvPr/>
        </p:nvGrpSpPr>
        <p:grpSpPr>
          <a:xfrm>
            <a:off x="3810000" y="4800600"/>
            <a:ext cx="1676400" cy="990600"/>
            <a:chOff x="3810000" y="5181600"/>
            <a:chExt cx="1676400" cy="990600"/>
          </a:xfrm>
        </p:grpSpPr>
        <p:sp>
          <p:nvSpPr>
            <p:cNvPr id="94" name="93 Rectángulo"/>
            <p:cNvSpPr/>
            <p:nvPr/>
          </p:nvSpPr>
          <p:spPr>
            <a:xfrm>
              <a:off x="3810000" y="5181600"/>
              <a:ext cx="1676400" cy="9906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4</a:t>
              </a:r>
              <a:endParaRPr lang="en-US" dirty="0"/>
            </a:p>
          </p:txBody>
        </p:sp>
        <p:sp>
          <p:nvSpPr>
            <p:cNvPr id="95" name="94 Elipse"/>
            <p:cNvSpPr/>
            <p:nvPr/>
          </p:nvSpPr>
          <p:spPr>
            <a:xfrm>
              <a:off x="3886200" y="5486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96" name="95 Elipse"/>
            <p:cNvSpPr/>
            <p:nvPr/>
          </p:nvSpPr>
          <p:spPr>
            <a:xfrm>
              <a:off x="4267200" y="571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97" name="96 Elipse"/>
            <p:cNvSpPr/>
            <p:nvPr/>
          </p:nvSpPr>
          <p:spPr>
            <a:xfrm>
              <a:off x="4648200" y="56388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98" name="97 Elipse"/>
            <p:cNvSpPr/>
            <p:nvPr/>
          </p:nvSpPr>
          <p:spPr>
            <a:xfrm>
              <a:off x="5029200" y="5486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</p:grpSp>
      <p:grpSp>
        <p:nvGrpSpPr>
          <p:cNvPr id="7" name="43 Grupo"/>
          <p:cNvGrpSpPr/>
          <p:nvPr/>
        </p:nvGrpSpPr>
        <p:grpSpPr>
          <a:xfrm>
            <a:off x="5676900" y="4800600"/>
            <a:ext cx="1676400" cy="990600"/>
            <a:chOff x="5676900" y="5181600"/>
            <a:chExt cx="1676400" cy="990600"/>
          </a:xfrm>
        </p:grpSpPr>
        <p:sp>
          <p:nvSpPr>
            <p:cNvPr id="100" name="99 Rectángulo"/>
            <p:cNvSpPr/>
            <p:nvPr/>
          </p:nvSpPr>
          <p:spPr>
            <a:xfrm>
              <a:off x="5676900" y="5181600"/>
              <a:ext cx="1676400" cy="9906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5</a:t>
              </a:r>
              <a:endParaRPr lang="en-US" dirty="0"/>
            </a:p>
          </p:txBody>
        </p:sp>
        <p:sp>
          <p:nvSpPr>
            <p:cNvPr id="101" name="100 Elipse"/>
            <p:cNvSpPr/>
            <p:nvPr/>
          </p:nvSpPr>
          <p:spPr>
            <a:xfrm>
              <a:off x="5867400" y="55626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102" name="101 Elipse"/>
            <p:cNvSpPr/>
            <p:nvPr/>
          </p:nvSpPr>
          <p:spPr>
            <a:xfrm>
              <a:off x="6781800" y="55626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103" name="102 Elipse"/>
            <p:cNvSpPr/>
            <p:nvPr/>
          </p:nvSpPr>
          <p:spPr>
            <a:xfrm>
              <a:off x="6324600" y="571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</p:grpSp>
      <p:grpSp>
        <p:nvGrpSpPr>
          <p:cNvPr id="53" name="39 Grupo"/>
          <p:cNvGrpSpPr/>
          <p:nvPr/>
        </p:nvGrpSpPr>
        <p:grpSpPr>
          <a:xfrm>
            <a:off x="5715000" y="1524000"/>
            <a:ext cx="1676400" cy="990600"/>
            <a:chOff x="1968706" y="1905000"/>
            <a:chExt cx="1676400" cy="990600"/>
          </a:xfrm>
        </p:grpSpPr>
        <p:sp>
          <p:nvSpPr>
            <p:cNvPr id="54" name="53 Rectángulo"/>
            <p:cNvSpPr/>
            <p:nvPr/>
          </p:nvSpPr>
          <p:spPr>
            <a:xfrm>
              <a:off x="1968706" y="1905000"/>
              <a:ext cx="1676400" cy="990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3</a:t>
              </a:r>
              <a:endParaRPr lang="en-US" dirty="0"/>
            </a:p>
          </p:txBody>
        </p:sp>
        <p:sp>
          <p:nvSpPr>
            <p:cNvPr id="55" name="54 Elipse"/>
            <p:cNvSpPr/>
            <p:nvPr/>
          </p:nvSpPr>
          <p:spPr>
            <a:xfrm>
              <a:off x="2121106" y="2286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56" name="55 Elipse"/>
            <p:cNvSpPr/>
            <p:nvPr/>
          </p:nvSpPr>
          <p:spPr>
            <a:xfrm>
              <a:off x="2654506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</p:grpSp>
      <p:sp>
        <p:nvSpPr>
          <p:cNvPr id="59" name="58 Elipse"/>
          <p:cNvSpPr/>
          <p:nvPr/>
        </p:nvSpPr>
        <p:spPr>
          <a:xfrm>
            <a:off x="6858000" y="18288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60" name="59 CuadroTexto"/>
          <p:cNvSpPr txBox="1"/>
          <p:nvPr/>
        </p:nvSpPr>
        <p:spPr>
          <a:xfrm>
            <a:off x="4800600" y="4343400"/>
            <a:ext cx="1376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Required file</a:t>
            </a:r>
            <a:endParaRPr lang="en-US" dirty="0"/>
          </a:p>
        </p:txBody>
      </p:sp>
      <p:cxnSp>
        <p:nvCxnSpPr>
          <p:cNvPr id="62" name="61 Conector recto de flecha"/>
          <p:cNvCxnSpPr>
            <a:stCxn id="60" idx="2"/>
            <a:endCxn id="97" idx="0"/>
          </p:cNvCxnSpPr>
          <p:nvPr/>
        </p:nvCxnSpPr>
        <p:spPr>
          <a:xfrm rot="5400000">
            <a:off x="4891281" y="4660151"/>
            <a:ext cx="545068" cy="6502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63 Conector recto de flecha"/>
          <p:cNvCxnSpPr>
            <a:stCxn id="60" idx="0"/>
          </p:cNvCxnSpPr>
          <p:nvPr/>
        </p:nvCxnSpPr>
        <p:spPr>
          <a:xfrm rot="16200000" flipV="1">
            <a:off x="5106665" y="3961135"/>
            <a:ext cx="228600" cy="5359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9" name="98 CuadroTexto"/>
          <p:cNvSpPr txBox="1"/>
          <p:nvPr/>
        </p:nvSpPr>
        <p:spPr>
          <a:xfrm>
            <a:off x="4343400" y="2743200"/>
            <a:ext cx="1796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Non-required file</a:t>
            </a:r>
            <a:endParaRPr lang="en-US" dirty="0"/>
          </a:p>
        </p:txBody>
      </p:sp>
      <p:cxnSp>
        <p:nvCxnSpPr>
          <p:cNvPr id="104" name="103 Conector recto de flecha"/>
          <p:cNvCxnSpPr>
            <a:stCxn id="115" idx="0"/>
          </p:cNvCxnSpPr>
          <p:nvPr/>
        </p:nvCxnSpPr>
        <p:spPr>
          <a:xfrm rot="5400000" flipH="1" flipV="1">
            <a:off x="6412751" y="2423920"/>
            <a:ext cx="849868" cy="4216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5" name="104 Conector recto de flecha"/>
          <p:cNvCxnSpPr>
            <a:stCxn id="99" idx="0"/>
          </p:cNvCxnSpPr>
          <p:nvPr/>
        </p:nvCxnSpPr>
        <p:spPr>
          <a:xfrm rot="16200000" flipV="1">
            <a:off x="5078168" y="2579932"/>
            <a:ext cx="304800" cy="217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8" name="107 CuadroTexto"/>
          <p:cNvSpPr txBox="1"/>
          <p:nvPr/>
        </p:nvSpPr>
        <p:spPr>
          <a:xfrm>
            <a:off x="7391400" y="3206234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JobB</a:t>
            </a:r>
            <a:endParaRPr lang="en-US" dirty="0"/>
          </a:p>
        </p:txBody>
      </p:sp>
      <p:sp>
        <p:nvSpPr>
          <p:cNvPr id="109" name="108 Elipse"/>
          <p:cNvSpPr/>
          <p:nvPr/>
        </p:nvSpPr>
        <p:spPr>
          <a:xfrm>
            <a:off x="8001000" y="3200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10" name="109 CuadroTexto"/>
          <p:cNvSpPr txBox="1"/>
          <p:nvPr/>
        </p:nvSpPr>
        <p:spPr>
          <a:xfrm>
            <a:off x="7391400" y="3663434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JobC</a:t>
            </a:r>
            <a:endParaRPr lang="en-US" dirty="0"/>
          </a:p>
        </p:txBody>
      </p:sp>
      <p:sp>
        <p:nvSpPr>
          <p:cNvPr id="111" name="110 Elipse"/>
          <p:cNvSpPr/>
          <p:nvPr/>
        </p:nvSpPr>
        <p:spPr>
          <a:xfrm>
            <a:off x="8001000" y="36576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13" name="112 CuadroTexto"/>
          <p:cNvSpPr txBox="1"/>
          <p:nvPr/>
        </p:nvSpPr>
        <p:spPr>
          <a:xfrm>
            <a:off x="7391400" y="4120634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JobD</a:t>
            </a:r>
            <a:endParaRPr lang="en-US" dirty="0"/>
          </a:p>
        </p:txBody>
      </p:sp>
      <p:sp>
        <p:nvSpPr>
          <p:cNvPr id="114" name="113 Elipse"/>
          <p:cNvSpPr/>
          <p:nvPr/>
        </p:nvSpPr>
        <p:spPr>
          <a:xfrm>
            <a:off x="8001000" y="41148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115" name="114 CuadroTexto"/>
          <p:cNvSpPr txBox="1"/>
          <p:nvPr/>
        </p:nvSpPr>
        <p:spPr>
          <a:xfrm>
            <a:off x="5938541" y="3059668"/>
            <a:ext cx="1376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Required file</a:t>
            </a:r>
            <a:endParaRPr lang="en-US" dirty="0"/>
          </a:p>
        </p:txBody>
      </p:sp>
      <p:sp>
        <p:nvSpPr>
          <p:cNvPr id="123" name="122 CuadroTexto"/>
          <p:cNvSpPr txBox="1"/>
          <p:nvPr/>
        </p:nvSpPr>
        <p:spPr>
          <a:xfrm>
            <a:off x="7391400" y="2754868"/>
            <a:ext cx="1670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Running queue:</a:t>
            </a:r>
            <a:endParaRPr lang="en-US" dirty="0"/>
          </a:p>
        </p:txBody>
      </p:sp>
      <p:sp>
        <p:nvSpPr>
          <p:cNvPr id="57" name="5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8A1E8-7A6F-485C-8526-A0BEEFF616B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23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-3.33333E-6 -0.2166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-3.33333E-6 -0.21666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8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42 Grupo"/>
          <p:cNvGrpSpPr/>
          <p:nvPr/>
        </p:nvGrpSpPr>
        <p:grpSpPr>
          <a:xfrm>
            <a:off x="3810000" y="3352800"/>
            <a:ext cx="1676400" cy="990600"/>
            <a:chOff x="3810000" y="5181600"/>
            <a:chExt cx="1676400" cy="990600"/>
          </a:xfrm>
        </p:grpSpPr>
        <p:sp>
          <p:nvSpPr>
            <p:cNvPr id="62" name="61 Rectángulo"/>
            <p:cNvSpPr/>
            <p:nvPr/>
          </p:nvSpPr>
          <p:spPr>
            <a:xfrm>
              <a:off x="3810000" y="5181600"/>
              <a:ext cx="1676400" cy="990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4</a:t>
              </a:r>
              <a:endParaRPr lang="en-US" dirty="0"/>
            </a:p>
          </p:txBody>
        </p:sp>
        <p:sp>
          <p:nvSpPr>
            <p:cNvPr id="64" name="63 Elipse"/>
            <p:cNvSpPr/>
            <p:nvPr/>
          </p:nvSpPr>
          <p:spPr>
            <a:xfrm>
              <a:off x="3886200" y="5486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65" name="64 Elipse"/>
            <p:cNvSpPr/>
            <p:nvPr/>
          </p:nvSpPr>
          <p:spPr>
            <a:xfrm>
              <a:off x="4267200" y="571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66" name="65 Elipse"/>
            <p:cNvSpPr/>
            <p:nvPr/>
          </p:nvSpPr>
          <p:spPr>
            <a:xfrm>
              <a:off x="4648200" y="56388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67" name="66 Elipse"/>
            <p:cNvSpPr/>
            <p:nvPr/>
          </p:nvSpPr>
          <p:spPr>
            <a:xfrm>
              <a:off x="5029200" y="5486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</p:grpSp>
      <p:grpSp>
        <p:nvGrpSpPr>
          <p:cNvPr id="4" name="53 Grupo"/>
          <p:cNvGrpSpPr/>
          <p:nvPr/>
        </p:nvGrpSpPr>
        <p:grpSpPr>
          <a:xfrm>
            <a:off x="1981200" y="4800600"/>
            <a:ext cx="1676400" cy="990600"/>
            <a:chOff x="1981200" y="1524000"/>
            <a:chExt cx="1676400" cy="990600"/>
          </a:xfrm>
        </p:grpSpPr>
        <p:sp>
          <p:nvSpPr>
            <p:cNvPr id="41" name="40 Rectángulo"/>
            <p:cNvSpPr/>
            <p:nvPr/>
          </p:nvSpPr>
          <p:spPr>
            <a:xfrm>
              <a:off x="1981200" y="1524000"/>
              <a:ext cx="1676400" cy="9906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1</a:t>
              </a:r>
              <a:endParaRPr lang="en-US" dirty="0"/>
            </a:p>
          </p:txBody>
        </p:sp>
        <p:sp>
          <p:nvSpPr>
            <p:cNvPr id="43" name="42 Elipse"/>
            <p:cNvSpPr/>
            <p:nvPr/>
          </p:nvSpPr>
          <p:spPr>
            <a:xfrm>
              <a:off x="2069894" y="19812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44" name="43 Elipse"/>
            <p:cNvSpPr/>
            <p:nvPr/>
          </p:nvSpPr>
          <p:spPr>
            <a:xfrm>
              <a:off x="3136694" y="190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45" name="44 Elipse"/>
            <p:cNvSpPr/>
            <p:nvPr/>
          </p:nvSpPr>
          <p:spPr>
            <a:xfrm>
              <a:off x="2603294" y="19812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GreenHadoop</a:t>
            </a:r>
            <a:r>
              <a:rPr lang="en-US" dirty="0"/>
              <a:t>: Data management</a:t>
            </a:r>
          </a:p>
        </p:txBody>
      </p:sp>
      <p:sp>
        <p:nvSpPr>
          <p:cNvPr id="47" name="46 CuadroTexto"/>
          <p:cNvSpPr txBox="1"/>
          <p:nvPr/>
        </p:nvSpPr>
        <p:spPr>
          <a:xfrm>
            <a:off x="528414" y="1788468"/>
            <a:ext cx="955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Active</a:t>
            </a:r>
            <a:endParaRPr lang="en-US" dirty="0"/>
          </a:p>
        </p:txBody>
      </p:sp>
      <p:sp>
        <p:nvSpPr>
          <p:cNvPr id="48" name="47 CuadroTexto"/>
          <p:cNvSpPr txBox="1"/>
          <p:nvPr/>
        </p:nvSpPr>
        <p:spPr>
          <a:xfrm>
            <a:off x="0" y="3541068"/>
            <a:ext cx="2012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Decommission</a:t>
            </a:r>
            <a:endParaRPr lang="en-US" dirty="0"/>
          </a:p>
        </p:txBody>
      </p:sp>
      <p:sp>
        <p:nvSpPr>
          <p:cNvPr id="49" name="48 CuadroTexto"/>
          <p:cNvSpPr txBox="1"/>
          <p:nvPr/>
        </p:nvSpPr>
        <p:spPr>
          <a:xfrm>
            <a:off x="548355" y="5065068"/>
            <a:ext cx="916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Down</a:t>
            </a:r>
            <a:endParaRPr lang="en-US" dirty="0"/>
          </a:p>
        </p:txBody>
      </p:sp>
      <p:grpSp>
        <p:nvGrpSpPr>
          <p:cNvPr id="5" name="40 Grupo"/>
          <p:cNvGrpSpPr/>
          <p:nvPr/>
        </p:nvGrpSpPr>
        <p:grpSpPr>
          <a:xfrm>
            <a:off x="3835606" y="1524000"/>
            <a:ext cx="1676400" cy="990600"/>
            <a:chOff x="3835606" y="1905000"/>
            <a:chExt cx="1676400" cy="990600"/>
          </a:xfrm>
        </p:grpSpPr>
        <p:sp>
          <p:nvSpPr>
            <p:cNvPr id="63" name="62 Rectángulo"/>
            <p:cNvSpPr/>
            <p:nvPr/>
          </p:nvSpPr>
          <p:spPr>
            <a:xfrm>
              <a:off x="3835606" y="1905000"/>
              <a:ext cx="1676400" cy="990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2</a:t>
              </a:r>
              <a:endParaRPr lang="en-US" dirty="0"/>
            </a:p>
          </p:txBody>
        </p:sp>
        <p:sp>
          <p:nvSpPr>
            <p:cNvPr id="69" name="68 Elipse"/>
            <p:cNvSpPr/>
            <p:nvPr/>
          </p:nvSpPr>
          <p:spPr>
            <a:xfrm>
              <a:off x="3886200" y="22098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77" name="76 Elipse"/>
            <p:cNvSpPr/>
            <p:nvPr/>
          </p:nvSpPr>
          <p:spPr>
            <a:xfrm>
              <a:off x="5029200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78" name="77 Elipse"/>
            <p:cNvSpPr/>
            <p:nvPr/>
          </p:nvSpPr>
          <p:spPr>
            <a:xfrm>
              <a:off x="4267200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79" name="78 Elipse"/>
            <p:cNvSpPr/>
            <p:nvPr/>
          </p:nvSpPr>
          <p:spPr>
            <a:xfrm>
              <a:off x="4648200" y="2286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</p:grpSp>
      <p:grpSp>
        <p:nvGrpSpPr>
          <p:cNvPr id="7" name="42 Grupo"/>
          <p:cNvGrpSpPr/>
          <p:nvPr/>
        </p:nvGrpSpPr>
        <p:grpSpPr>
          <a:xfrm>
            <a:off x="3810000" y="3352800"/>
            <a:ext cx="1676400" cy="990600"/>
            <a:chOff x="3810000" y="5181600"/>
            <a:chExt cx="1676400" cy="990600"/>
          </a:xfrm>
        </p:grpSpPr>
        <p:sp>
          <p:nvSpPr>
            <p:cNvPr id="94" name="93 Rectángulo"/>
            <p:cNvSpPr/>
            <p:nvPr/>
          </p:nvSpPr>
          <p:spPr>
            <a:xfrm>
              <a:off x="3810000" y="5181600"/>
              <a:ext cx="1676400" cy="9906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4</a:t>
              </a:r>
              <a:endParaRPr lang="en-US" dirty="0"/>
            </a:p>
          </p:txBody>
        </p:sp>
        <p:sp>
          <p:nvSpPr>
            <p:cNvPr id="95" name="94 Elipse"/>
            <p:cNvSpPr/>
            <p:nvPr/>
          </p:nvSpPr>
          <p:spPr>
            <a:xfrm>
              <a:off x="3886200" y="5486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96" name="95 Elipse"/>
            <p:cNvSpPr/>
            <p:nvPr/>
          </p:nvSpPr>
          <p:spPr>
            <a:xfrm>
              <a:off x="4267200" y="571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97" name="96 Elipse"/>
            <p:cNvSpPr/>
            <p:nvPr/>
          </p:nvSpPr>
          <p:spPr>
            <a:xfrm>
              <a:off x="4648200" y="5638800"/>
              <a:ext cx="381000" cy="381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98" name="97 Elipse"/>
            <p:cNvSpPr/>
            <p:nvPr/>
          </p:nvSpPr>
          <p:spPr>
            <a:xfrm>
              <a:off x="5029200" y="5486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</p:grpSp>
      <p:grpSp>
        <p:nvGrpSpPr>
          <p:cNvPr id="8" name="43 Grupo"/>
          <p:cNvGrpSpPr/>
          <p:nvPr/>
        </p:nvGrpSpPr>
        <p:grpSpPr>
          <a:xfrm>
            <a:off x="5676900" y="4800600"/>
            <a:ext cx="1676400" cy="990600"/>
            <a:chOff x="5676900" y="5181600"/>
            <a:chExt cx="1676400" cy="990600"/>
          </a:xfrm>
        </p:grpSpPr>
        <p:sp>
          <p:nvSpPr>
            <p:cNvPr id="100" name="99 Rectángulo"/>
            <p:cNvSpPr/>
            <p:nvPr/>
          </p:nvSpPr>
          <p:spPr>
            <a:xfrm>
              <a:off x="5676900" y="5181600"/>
              <a:ext cx="1676400" cy="99060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5</a:t>
              </a:r>
              <a:endParaRPr lang="en-US" dirty="0"/>
            </a:p>
          </p:txBody>
        </p:sp>
        <p:sp>
          <p:nvSpPr>
            <p:cNvPr id="101" name="100 Elipse"/>
            <p:cNvSpPr/>
            <p:nvPr/>
          </p:nvSpPr>
          <p:spPr>
            <a:xfrm>
              <a:off x="5867400" y="55626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102" name="101 Elipse"/>
            <p:cNvSpPr/>
            <p:nvPr/>
          </p:nvSpPr>
          <p:spPr>
            <a:xfrm>
              <a:off x="6781800" y="55626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103" name="102 Elipse"/>
            <p:cNvSpPr/>
            <p:nvPr/>
          </p:nvSpPr>
          <p:spPr>
            <a:xfrm>
              <a:off x="6324600" y="5715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</p:grpSp>
      <p:sp>
        <p:nvSpPr>
          <p:cNvPr id="53" name="52 CuadroTexto"/>
          <p:cNvSpPr txBox="1"/>
          <p:nvPr/>
        </p:nvSpPr>
        <p:spPr>
          <a:xfrm>
            <a:off x="1531488" y="6172200"/>
            <a:ext cx="6081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GreenHadoop</a:t>
            </a:r>
            <a:r>
              <a:rPr lang="en-US" sz="2400" dirty="0" smtClean="0">
                <a:solidFill>
                  <a:srgbClr val="FF0000"/>
                </a:solidFill>
              </a:rPr>
              <a:t> (computation) requires 3 servers</a:t>
            </a:r>
            <a:endParaRPr lang="en-US" sz="2400" dirty="0">
              <a:solidFill>
                <a:srgbClr val="FF0000"/>
              </a:solidFill>
            </a:endParaRPr>
          </a:p>
        </p:txBody>
      </p:sp>
      <p:grpSp>
        <p:nvGrpSpPr>
          <p:cNvPr id="54" name="39 Grupo"/>
          <p:cNvGrpSpPr/>
          <p:nvPr/>
        </p:nvGrpSpPr>
        <p:grpSpPr>
          <a:xfrm>
            <a:off x="5715000" y="1524000"/>
            <a:ext cx="1676400" cy="990600"/>
            <a:chOff x="1968706" y="1905000"/>
            <a:chExt cx="1676400" cy="990600"/>
          </a:xfrm>
        </p:grpSpPr>
        <p:sp>
          <p:nvSpPr>
            <p:cNvPr id="55" name="54 Rectángulo"/>
            <p:cNvSpPr/>
            <p:nvPr/>
          </p:nvSpPr>
          <p:spPr>
            <a:xfrm>
              <a:off x="1968706" y="1905000"/>
              <a:ext cx="1676400" cy="990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dirty="0" smtClean="0"/>
                <a:t>Server 3</a:t>
              </a:r>
              <a:endParaRPr lang="en-US" dirty="0"/>
            </a:p>
          </p:txBody>
        </p:sp>
        <p:sp>
          <p:nvSpPr>
            <p:cNvPr id="56" name="55 Elipse"/>
            <p:cNvSpPr/>
            <p:nvPr/>
          </p:nvSpPr>
          <p:spPr>
            <a:xfrm>
              <a:off x="2121106" y="22860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57" name="56 Elipse"/>
            <p:cNvSpPr/>
            <p:nvPr/>
          </p:nvSpPr>
          <p:spPr>
            <a:xfrm>
              <a:off x="2654506" y="2438400"/>
              <a:ext cx="381000" cy="381000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</p:grpSp>
      <p:sp>
        <p:nvSpPr>
          <p:cNvPr id="60" name="59 Elipse"/>
          <p:cNvSpPr/>
          <p:nvPr/>
        </p:nvSpPr>
        <p:spPr>
          <a:xfrm>
            <a:off x="6858000" y="18288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0" name="69 CuadroTexto"/>
          <p:cNvSpPr txBox="1"/>
          <p:nvPr/>
        </p:nvSpPr>
        <p:spPr>
          <a:xfrm>
            <a:off x="4343400" y="2743200"/>
            <a:ext cx="1796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Non-required file</a:t>
            </a:r>
            <a:endParaRPr lang="en-US" dirty="0"/>
          </a:p>
        </p:txBody>
      </p:sp>
      <p:cxnSp>
        <p:nvCxnSpPr>
          <p:cNvPr id="72" name="71 Conector recto de flecha"/>
          <p:cNvCxnSpPr>
            <a:stCxn id="70" idx="0"/>
          </p:cNvCxnSpPr>
          <p:nvPr/>
        </p:nvCxnSpPr>
        <p:spPr>
          <a:xfrm rot="16200000" flipV="1">
            <a:off x="5078168" y="2579932"/>
            <a:ext cx="304800" cy="217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1" name="90 CuadroTexto"/>
          <p:cNvSpPr txBox="1"/>
          <p:nvPr/>
        </p:nvSpPr>
        <p:spPr>
          <a:xfrm>
            <a:off x="7391400" y="3206234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JobB</a:t>
            </a:r>
            <a:endParaRPr lang="en-US" dirty="0"/>
          </a:p>
        </p:txBody>
      </p:sp>
      <p:sp>
        <p:nvSpPr>
          <p:cNvPr id="92" name="91 Elipse"/>
          <p:cNvSpPr/>
          <p:nvPr/>
        </p:nvSpPr>
        <p:spPr>
          <a:xfrm>
            <a:off x="8001000" y="3200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93" name="92 CuadroTexto"/>
          <p:cNvSpPr txBox="1"/>
          <p:nvPr/>
        </p:nvSpPr>
        <p:spPr>
          <a:xfrm>
            <a:off x="7391400" y="3663434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JobC</a:t>
            </a:r>
            <a:endParaRPr lang="en-US" dirty="0"/>
          </a:p>
        </p:txBody>
      </p:sp>
      <p:sp>
        <p:nvSpPr>
          <p:cNvPr id="99" name="98 Elipse"/>
          <p:cNvSpPr/>
          <p:nvPr/>
        </p:nvSpPr>
        <p:spPr>
          <a:xfrm>
            <a:off x="8001000" y="36576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04" name="103 CuadroTexto"/>
          <p:cNvSpPr txBox="1"/>
          <p:nvPr/>
        </p:nvSpPr>
        <p:spPr>
          <a:xfrm>
            <a:off x="7391400" y="4120634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JobD</a:t>
            </a:r>
            <a:endParaRPr lang="en-US" dirty="0"/>
          </a:p>
        </p:txBody>
      </p:sp>
      <p:sp>
        <p:nvSpPr>
          <p:cNvPr id="105" name="104 Elipse"/>
          <p:cNvSpPr/>
          <p:nvPr/>
        </p:nvSpPr>
        <p:spPr>
          <a:xfrm>
            <a:off x="8001000" y="41148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106" name="105 CuadroTexto"/>
          <p:cNvSpPr txBox="1"/>
          <p:nvPr/>
        </p:nvSpPr>
        <p:spPr>
          <a:xfrm>
            <a:off x="5938541" y="3059668"/>
            <a:ext cx="1376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Required file</a:t>
            </a:r>
            <a:endParaRPr lang="en-US" dirty="0"/>
          </a:p>
        </p:txBody>
      </p:sp>
      <p:cxnSp>
        <p:nvCxnSpPr>
          <p:cNvPr id="108" name="107 Conector recto de flecha"/>
          <p:cNvCxnSpPr/>
          <p:nvPr/>
        </p:nvCxnSpPr>
        <p:spPr>
          <a:xfrm rot="5400000" flipH="1" flipV="1">
            <a:off x="6412751" y="2423920"/>
            <a:ext cx="849868" cy="4216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0" name="109 CuadroTexto"/>
          <p:cNvSpPr txBox="1"/>
          <p:nvPr/>
        </p:nvSpPr>
        <p:spPr>
          <a:xfrm>
            <a:off x="7391400" y="2754868"/>
            <a:ext cx="1670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Running queue:</a:t>
            </a:r>
            <a:endParaRPr lang="en-US" dirty="0"/>
          </a:p>
        </p:txBody>
      </p:sp>
      <p:sp>
        <p:nvSpPr>
          <p:cNvPr id="51" name="5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8A1E8-7A6F-485C-8526-A0BEEFF616B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74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20833 -0.26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00" y="-131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20833 -0.2611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00" y="-131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GreenSwitch</a:t>
            </a:r>
            <a:r>
              <a:rPr lang="en-US" dirty="0"/>
              <a:t> [ASPLOS’13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Batch jobs on </a:t>
            </a:r>
            <a:r>
              <a:rPr lang="en-US" dirty="0" err="1" smtClean="0"/>
              <a:t>Hadoop</a:t>
            </a:r>
            <a:endParaRPr lang="en-US" dirty="0" smtClean="0"/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Similar to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GreenHadoop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Energy storage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Battery	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Net metering</a:t>
            </a:r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Schedule workload and energy sources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Optimization</a:t>
            </a:r>
          </a:p>
          <a:p>
            <a:r>
              <a:rPr lang="en-US" dirty="0" smtClean="0"/>
              <a:t>Evaluation on Parasol</a:t>
            </a:r>
          </a:p>
          <a:p>
            <a:pPr marL="0" indent="0" algn="ctr">
              <a:buNone/>
            </a:pPr>
            <a:r>
              <a:rPr lang="en-US" i="1" dirty="0" smtClean="0"/>
              <a:t>(Presented on Monday by Thu)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37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GreenCassandra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92555"/>
          </a:xfrm>
        </p:spPr>
        <p:txBody>
          <a:bodyPr>
            <a:normAutofit/>
          </a:bodyPr>
          <a:lstStyle/>
          <a:p>
            <a:r>
              <a:rPr lang="en-US" dirty="0" smtClean="0"/>
              <a:t>Distributed DB/storage on Cassandra</a:t>
            </a: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Add an optional ring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Degrade quality when no green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368972" y="2955925"/>
            <a:ext cx="2286000" cy="2286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2283372" y="2752014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283372" y="501332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8" name="Oval 7"/>
          <p:cNvSpPr/>
          <p:nvPr/>
        </p:nvSpPr>
        <p:spPr>
          <a:xfrm>
            <a:off x="1321675" y="3285003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3276600" y="3280432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3276600" y="435246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1290144" y="435474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825562" y="3804551"/>
            <a:ext cx="1521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DHT Ring</a:t>
            </a:r>
            <a:endParaRPr lang="en-US" sz="2800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4013379" y="4049889"/>
            <a:ext cx="730315" cy="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3810000" y="4724400"/>
            <a:ext cx="381000" cy="3523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2819400" y="5286430"/>
            <a:ext cx="381000" cy="3523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1179786" y="4905430"/>
            <a:ext cx="381000" cy="3523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grpSp>
        <p:nvGrpSpPr>
          <p:cNvPr id="38" name="Group 37"/>
          <p:cNvGrpSpPr/>
          <p:nvPr/>
        </p:nvGrpSpPr>
        <p:grpSpPr>
          <a:xfrm>
            <a:off x="5051534" y="2097989"/>
            <a:ext cx="3895876" cy="3820813"/>
            <a:chOff x="5051534" y="2799664"/>
            <a:chExt cx="3895876" cy="3820813"/>
          </a:xfrm>
        </p:grpSpPr>
        <p:sp>
          <p:nvSpPr>
            <p:cNvPr id="19" name="Oval 18"/>
            <p:cNvSpPr/>
            <p:nvPr/>
          </p:nvSpPr>
          <p:spPr>
            <a:xfrm>
              <a:off x="5051534" y="3124200"/>
              <a:ext cx="3292366" cy="3292366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5559972" y="3632911"/>
              <a:ext cx="2286000" cy="22860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6474372" y="3429000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6474372" y="6163277"/>
              <a:ext cx="457200" cy="457200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7467600" y="5029446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5481144" y="5031731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5</a:t>
              </a:r>
            </a:p>
          </p:txBody>
        </p:sp>
        <p:sp>
          <p:nvSpPr>
            <p:cNvPr id="20" name="Oval 19"/>
            <p:cNvSpPr/>
            <p:nvPr/>
          </p:nvSpPr>
          <p:spPr>
            <a:xfrm>
              <a:off x="5079124" y="3611382"/>
              <a:ext cx="457200" cy="457200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6</a:t>
              </a:r>
            </a:p>
          </p:txBody>
        </p:sp>
        <p:sp>
          <p:nvSpPr>
            <p:cNvPr id="21" name="Oval 20"/>
            <p:cNvSpPr/>
            <p:nvPr/>
          </p:nvSpPr>
          <p:spPr>
            <a:xfrm>
              <a:off x="7872247" y="3568836"/>
              <a:ext cx="457200" cy="457200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918379" y="4243368"/>
              <a:ext cx="1521570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 smtClean="0"/>
                <a:t>Double</a:t>
              </a:r>
            </a:p>
            <a:p>
              <a:r>
                <a:rPr lang="en-US" sz="2800" dirty="0" smtClean="0"/>
                <a:t>DHT Ring</a:t>
              </a:r>
              <a:endParaRPr lang="en-US" sz="28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504386" y="2799664"/>
              <a:ext cx="144302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Optional</a:t>
              </a:r>
              <a:endParaRPr lang="en-US" sz="2800" dirty="0"/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 flipH="1">
              <a:off x="7760638" y="3200646"/>
              <a:ext cx="316562" cy="25695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Rectangle 35"/>
            <p:cNvSpPr/>
            <p:nvPr/>
          </p:nvSpPr>
          <p:spPr>
            <a:xfrm>
              <a:off x="8022166" y="5418165"/>
              <a:ext cx="381000" cy="35237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193278" y="5566541"/>
              <a:ext cx="381000" cy="35237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220328" y="2899896"/>
            <a:ext cx="11174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Server</a:t>
            </a:r>
            <a:endParaRPr lang="en-US" sz="2800" dirty="0"/>
          </a:p>
        </p:txBody>
      </p:sp>
      <p:sp>
        <p:nvSpPr>
          <p:cNvPr id="40" name="TextBox 39"/>
          <p:cNvSpPr txBox="1"/>
          <p:nvPr/>
        </p:nvSpPr>
        <p:spPr>
          <a:xfrm>
            <a:off x="220328" y="5208915"/>
            <a:ext cx="8614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Data</a:t>
            </a:r>
            <a:endParaRPr lang="en-US" sz="2800" dirty="0"/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1041989" y="3324361"/>
            <a:ext cx="248155" cy="987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endCxn id="35" idx="2"/>
          </p:cNvCxnSpPr>
          <p:nvPr/>
        </p:nvCxnSpPr>
        <p:spPr>
          <a:xfrm flipV="1">
            <a:off x="1003592" y="5257800"/>
            <a:ext cx="366694" cy="1564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57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GreenSoftware</a:t>
            </a:r>
            <a:r>
              <a:rPr lang="en-US" dirty="0" smtClean="0"/>
              <a:t> summary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7263773"/>
              </p:ext>
            </p:extLst>
          </p:nvPr>
        </p:nvGraphicFramePr>
        <p:xfrm>
          <a:off x="228600" y="1417638"/>
          <a:ext cx="8686798" cy="49580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16330"/>
                <a:gridCol w="2222270"/>
                <a:gridCol w="2133600"/>
                <a:gridCol w="2514598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Malleable</a:t>
                      </a:r>
                      <a:r>
                        <a:rPr lang="en-US" baseline="0" dirty="0" smtClean="0"/>
                        <a:t> energy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Green adaptability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GreenSlot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Batch</a:t>
                      </a:r>
                      <a:r>
                        <a:rPr lang="en-US" baseline="0" dirty="0" smtClean="0"/>
                        <a:t> jobs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Delay jobs</a:t>
                      </a:r>
                    </a:p>
                    <a:p>
                      <a:r>
                        <a:rPr lang="en-US" dirty="0" smtClean="0"/>
                        <a:t>Sleep servers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Delay until</a:t>
                      </a:r>
                      <a:r>
                        <a:rPr lang="en-US" baseline="0" dirty="0" smtClean="0"/>
                        <a:t> green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GreenHadoop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Batch jobs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Delay jobs</a:t>
                      </a:r>
                    </a:p>
                    <a:p>
                      <a:r>
                        <a:rPr lang="en-US" dirty="0" smtClean="0"/>
                        <a:t>Sleep servers</a:t>
                      </a:r>
                    </a:p>
                    <a:p>
                      <a:r>
                        <a:rPr lang="en-US" dirty="0" smtClean="0"/>
                        <a:t>Data management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Delay until</a:t>
                      </a:r>
                      <a:r>
                        <a:rPr lang="en-US" baseline="0" dirty="0" smtClean="0"/>
                        <a:t> green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GreenSwitch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Batch/interactive jobs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Delay jobs</a:t>
                      </a:r>
                    </a:p>
                    <a:p>
                      <a:r>
                        <a:rPr lang="en-US" dirty="0" smtClean="0"/>
                        <a:t>Sleep servers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Delay until</a:t>
                      </a:r>
                      <a:r>
                        <a:rPr lang="en-US" baseline="0" dirty="0" smtClean="0"/>
                        <a:t> green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Energy storage 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GreenCassandra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Distributed</a:t>
                      </a:r>
                      <a:r>
                        <a:rPr lang="en-US" baseline="0" dirty="0" smtClean="0"/>
                        <a:t> storage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Optional ring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Degrade quality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GreenSLA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VMs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Migrate VMs</a:t>
                      </a:r>
                    </a:p>
                    <a:p>
                      <a:r>
                        <a:rPr lang="en-US" dirty="0" smtClean="0"/>
                        <a:t>Sleep</a:t>
                      </a:r>
                      <a:r>
                        <a:rPr lang="en-US" baseline="0" dirty="0" smtClean="0"/>
                        <a:t> servers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Route</a:t>
                      </a:r>
                      <a:r>
                        <a:rPr lang="en-US" baseline="0" dirty="0" smtClean="0"/>
                        <a:t> green energy</a:t>
                      </a:r>
                    </a:p>
                    <a:p>
                      <a:r>
                        <a:rPr lang="en-US" baseline="0" dirty="0" smtClean="0"/>
                        <a:t>to racks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GreenPar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MPI jobs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 parallelism</a:t>
                      </a:r>
                    </a:p>
                    <a:p>
                      <a:r>
                        <a:rPr lang="en-US" dirty="0" smtClean="0"/>
                        <a:t>Sleep servers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Greater </a:t>
                      </a:r>
                      <a:r>
                        <a:rPr lang="en-US" baseline="0" dirty="0" smtClean="0"/>
                        <a:t>parallelism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on green</a:t>
                      </a:r>
                      <a:endParaRPr lang="en-US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GreenScale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Non-deferrable</a:t>
                      </a:r>
                      <a:r>
                        <a:rPr lang="en-US" baseline="0" dirty="0" smtClean="0"/>
                        <a:t> j</a:t>
                      </a:r>
                      <a:r>
                        <a:rPr lang="en-US" dirty="0" smtClean="0"/>
                        <a:t>obs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CPU and </a:t>
                      </a:r>
                      <a:r>
                        <a:rPr lang="en-US" dirty="0" err="1" smtClean="0"/>
                        <a:t>mem</a:t>
                      </a:r>
                      <a:r>
                        <a:rPr lang="en-US" dirty="0" smtClean="0"/>
                        <a:t> DVFS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Faster on green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GreenNebula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Geo distributed VMs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Migrate VMs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“Follow the renewables”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67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3733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Datacenters consume large amounts of energy</a:t>
            </a:r>
          </a:p>
          <a:p>
            <a:r>
              <a:rPr lang="en-US" sz="2800" dirty="0" smtClean="0"/>
              <a:t>High energy cost and carbon footprint</a:t>
            </a:r>
          </a:p>
          <a:p>
            <a:pPr lvl="1"/>
            <a:r>
              <a:rPr lang="en-US" sz="2400" dirty="0" smtClean="0"/>
              <a:t>Brown electricity: coal and natural gas</a:t>
            </a:r>
          </a:p>
          <a:p>
            <a:r>
              <a:rPr lang="en-US" sz="2800" dirty="0" smtClean="0"/>
              <a:t>Connect datacenters to green sources: solar, wind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943" b="3822"/>
          <a:stretch/>
        </p:blipFill>
        <p:spPr>
          <a:xfrm>
            <a:off x="304800" y="3626625"/>
            <a:ext cx="4114800" cy="22948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5410200"/>
            <a:ext cx="36711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Apple DC in Maiden, NC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5800" y="3626625"/>
            <a:ext cx="4370143" cy="22948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96000" y="5420380"/>
            <a:ext cx="2734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0MW solar farm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472955" y="5943600"/>
            <a:ext cx="4004045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smtClean="0">
                <a:ln w="11430"/>
                <a:solidFill>
                  <a:srgbClr val="FF0000"/>
                </a:solidFill>
              </a:rPr>
              <a:t>Green datacenter</a:t>
            </a:r>
            <a:endParaRPr lang="en-US" sz="4000" b="1" spc="50" dirty="0">
              <a:ln w="11430"/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71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Green </a:t>
            </a:r>
            <a:r>
              <a:rPr lang="en-US" dirty="0"/>
              <a:t>datacenters</a:t>
            </a:r>
          </a:p>
          <a:p>
            <a:pPr lvl="1"/>
            <a:r>
              <a:rPr lang="en-US" dirty="0" smtClean="0"/>
              <a:t>Challenges &amp; opportunities</a:t>
            </a:r>
          </a:p>
          <a:p>
            <a:pPr lvl="1"/>
            <a:r>
              <a:rPr lang="en-US" dirty="0" smtClean="0"/>
              <a:t>Hardware/</a:t>
            </a:r>
            <a:r>
              <a:rPr lang="en-US" b="1" dirty="0" smtClean="0"/>
              <a:t>software</a:t>
            </a:r>
            <a:r>
              <a:rPr lang="en-US" dirty="0" smtClean="0"/>
              <a:t> solution</a:t>
            </a:r>
          </a:p>
          <a:p>
            <a:r>
              <a:rPr lang="en-US" dirty="0" err="1" smtClean="0"/>
              <a:t>GreenSoftware</a:t>
            </a:r>
            <a:endParaRPr lang="en-US" dirty="0" smtClean="0"/>
          </a:p>
          <a:p>
            <a:pPr lvl="1"/>
            <a:r>
              <a:rPr lang="en-US" dirty="0" smtClean="0"/>
              <a:t>Adapt software to green datacenters</a:t>
            </a:r>
          </a:p>
          <a:p>
            <a:pPr lvl="1"/>
            <a:r>
              <a:rPr lang="en-US" dirty="0" smtClean="0"/>
              <a:t>Malleable energy demand</a:t>
            </a:r>
          </a:p>
          <a:p>
            <a:pPr lvl="1"/>
            <a:r>
              <a:rPr lang="en-US" dirty="0" smtClean="0"/>
              <a:t>Match computation and renewables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73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25000"/>
            <a:lum/>
          </a:blip>
          <a:srcRect/>
          <a:stretch>
            <a:fillRect l="-2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GreenSoftware</a:t>
            </a:r>
            <a:r>
              <a:rPr lang="en-US" b="1" dirty="0" smtClean="0"/>
              <a:t>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Managing Datacenters Powered by Renewable Energy</a:t>
            </a:r>
            <a:endParaRPr lang="en-US" dirty="0"/>
          </a:p>
        </p:txBody>
      </p:sp>
      <p:pic>
        <p:nvPicPr>
          <p:cNvPr id="4" name="Picture 6" descr="rutgers_logo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13750" y="5459268"/>
            <a:ext cx="2916500" cy="109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533400" y="3657600"/>
            <a:ext cx="8077200" cy="1752600"/>
          </a:xfrm>
        </p:spPr>
        <p:txBody>
          <a:bodyPr>
            <a:normAutofit fontScale="62500" lnSpcReduction="20000"/>
          </a:bodyPr>
          <a:lstStyle/>
          <a:p>
            <a:r>
              <a:rPr lang="en-US" sz="3800" dirty="0">
                <a:solidFill>
                  <a:schemeClr val="accent2">
                    <a:lumMod val="75000"/>
                  </a:schemeClr>
                </a:solidFill>
              </a:rPr>
              <a:t>Íñigo Goiri, William </a:t>
            </a:r>
            <a:r>
              <a:rPr lang="en-US" sz="3800" dirty="0" err="1" smtClean="0">
                <a:solidFill>
                  <a:schemeClr val="accent2">
                    <a:lumMod val="75000"/>
                  </a:schemeClr>
                </a:solidFill>
              </a:rPr>
              <a:t>Katsak</a:t>
            </a:r>
            <a:r>
              <a:rPr lang="en-US" sz="3800" dirty="0" smtClean="0">
                <a:solidFill>
                  <a:schemeClr val="accent2">
                    <a:lumMod val="75000"/>
                  </a:schemeClr>
                </a:solidFill>
              </a:rPr>
              <a:t>,</a:t>
            </a:r>
            <a:r>
              <a:rPr lang="en-US" sz="3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en-US" sz="3800" dirty="0" err="1">
                <a:solidFill>
                  <a:schemeClr val="accent2">
                    <a:lumMod val="75000"/>
                  </a:schemeClr>
                </a:solidFill>
              </a:rPr>
              <a:t>Md</a:t>
            </a:r>
            <a:r>
              <a:rPr lang="en-US" sz="3800" dirty="0">
                <a:solidFill>
                  <a:schemeClr val="accent2">
                    <a:lumMod val="75000"/>
                  </a:schemeClr>
                </a:solidFill>
              </a:rPr>
              <a:t> E </a:t>
            </a:r>
            <a:r>
              <a:rPr lang="en-US" sz="3800" dirty="0" err="1">
                <a:solidFill>
                  <a:schemeClr val="accent2">
                    <a:lumMod val="75000"/>
                  </a:schemeClr>
                </a:solidFill>
              </a:rPr>
              <a:t>Haque</a:t>
            </a:r>
            <a:r>
              <a:rPr lang="en-US" sz="3800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3800" dirty="0" err="1">
                <a:solidFill>
                  <a:schemeClr val="accent2">
                    <a:lumMod val="75000"/>
                  </a:schemeClr>
                </a:solidFill>
              </a:rPr>
              <a:t>Kien</a:t>
            </a:r>
            <a:r>
              <a:rPr lang="en-US" sz="3800" dirty="0">
                <a:solidFill>
                  <a:schemeClr val="accent2">
                    <a:lumMod val="75000"/>
                  </a:schemeClr>
                </a:solidFill>
              </a:rPr>
              <a:t> Le,</a:t>
            </a:r>
          </a:p>
          <a:p>
            <a:r>
              <a:rPr lang="en-US" sz="3800" dirty="0">
                <a:solidFill>
                  <a:schemeClr val="accent2">
                    <a:lumMod val="75000"/>
                  </a:schemeClr>
                </a:solidFill>
              </a:rPr>
              <a:t>Ryan Beauchea, Jordi Guitart, Jordi Torres,</a:t>
            </a:r>
          </a:p>
          <a:p>
            <a:r>
              <a:rPr lang="en-US" sz="3800" dirty="0">
                <a:solidFill>
                  <a:schemeClr val="accent2">
                    <a:lumMod val="75000"/>
                  </a:schemeClr>
                </a:solidFill>
              </a:rPr>
              <a:t>Thu D. Nguyen, Ricardo Bianchini</a:t>
            </a:r>
          </a:p>
          <a:p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Department of Computer Science </a:t>
            </a:r>
          </a:p>
        </p:txBody>
      </p:sp>
    </p:spTree>
    <p:extLst>
      <p:ext uri="{BB962C8B-B14F-4D97-AF65-F5344CB8AC3E}">
        <p14:creationId xmlns:p14="http://schemas.microsoft.com/office/powerpoint/2010/main" val="224887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</a:t>
            </a:r>
            <a:r>
              <a:rPr lang="en-US" dirty="0" err="1" smtClean="0"/>
              <a:t>GreenSoftware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GreenSLA</a:t>
            </a:r>
            <a:r>
              <a:rPr lang="en-US" dirty="0" smtClean="0"/>
              <a:t> [IGCC’13]</a:t>
            </a:r>
            <a:endParaRPr lang="en-US" dirty="0"/>
          </a:p>
          <a:p>
            <a:pPr lvl="1"/>
            <a:r>
              <a:rPr lang="en-US" dirty="0"/>
              <a:t>Bringing green energy to users</a:t>
            </a:r>
          </a:p>
          <a:p>
            <a:pPr lvl="1"/>
            <a:r>
              <a:rPr lang="en-US" dirty="0"/>
              <a:t>New hardware to route green energy</a:t>
            </a:r>
          </a:p>
          <a:p>
            <a:r>
              <a:rPr lang="en-US" dirty="0" err="1"/>
              <a:t>GreenPar</a:t>
            </a:r>
            <a:endParaRPr lang="en-US" dirty="0"/>
          </a:p>
          <a:p>
            <a:pPr lvl="1"/>
            <a:r>
              <a:rPr lang="en-US" dirty="0"/>
              <a:t>MPI </a:t>
            </a:r>
            <a:r>
              <a:rPr lang="en-US" dirty="0" smtClean="0"/>
              <a:t>jobs with sub </a:t>
            </a:r>
            <a:r>
              <a:rPr lang="en-US" dirty="0"/>
              <a:t>linear speedup</a:t>
            </a:r>
          </a:p>
          <a:p>
            <a:pPr lvl="1"/>
            <a:r>
              <a:rPr lang="en-US" dirty="0" smtClean="0"/>
              <a:t>Use “Free</a:t>
            </a:r>
            <a:r>
              <a:rPr lang="en-US" dirty="0"/>
              <a:t>” green energy</a:t>
            </a:r>
          </a:p>
          <a:p>
            <a:r>
              <a:rPr lang="en-US" dirty="0" err="1"/>
              <a:t>GreenNebula</a:t>
            </a:r>
            <a:endParaRPr lang="en-US" dirty="0"/>
          </a:p>
          <a:p>
            <a:pPr lvl="1"/>
            <a:r>
              <a:rPr lang="en-US" dirty="0" smtClean="0"/>
              <a:t>VMs in multiple geo distributed datacenters</a:t>
            </a:r>
          </a:p>
          <a:p>
            <a:pPr lvl="1"/>
            <a:r>
              <a:rPr lang="en-US" dirty="0" smtClean="0"/>
              <a:t>Follow the sun</a:t>
            </a:r>
          </a:p>
          <a:p>
            <a:r>
              <a:rPr lang="en-US" dirty="0" err="1" smtClean="0"/>
              <a:t>GreenScale</a:t>
            </a:r>
            <a:endParaRPr lang="en-US" dirty="0" smtClean="0"/>
          </a:p>
          <a:p>
            <a:pPr lvl="1"/>
            <a:r>
              <a:rPr lang="en-US" dirty="0" smtClean="0"/>
              <a:t>Change frequency (DVFS)</a:t>
            </a:r>
            <a:endParaRPr lang="en-US" dirty="0"/>
          </a:p>
          <a:p>
            <a:pPr lvl="1"/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83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GreenPar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MPI jobs on VMs</a:t>
            </a:r>
          </a:p>
          <a:p>
            <a:r>
              <a:rPr lang="en-US" dirty="0" smtClean="0"/>
              <a:t>Add more computation capacity</a:t>
            </a:r>
          </a:p>
          <a:p>
            <a:pPr lvl="1"/>
            <a:r>
              <a:rPr lang="en-US" dirty="0" smtClean="0"/>
              <a:t>Lower energy-efficiency</a:t>
            </a:r>
          </a:p>
          <a:p>
            <a:pPr lvl="1"/>
            <a:r>
              <a:rPr lang="en-US" dirty="0"/>
              <a:t>Use available “green”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23</a:t>
            </a:fld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203434" y="3975538"/>
            <a:ext cx="0" cy="1295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1203434" y="5252545"/>
            <a:ext cx="3051957" cy="1839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19200" y="5305101"/>
            <a:ext cx="2914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Computation capacity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341423" y="4387402"/>
            <a:ext cx="1281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Speedup</a:t>
            </a:r>
            <a:endParaRPr lang="en-US" sz="2400" dirty="0"/>
          </a:p>
        </p:txBody>
      </p:sp>
      <p:sp>
        <p:nvSpPr>
          <p:cNvPr id="13" name="Freeform 12"/>
          <p:cNvSpPr/>
          <p:nvPr/>
        </p:nvSpPr>
        <p:spPr>
          <a:xfrm>
            <a:off x="1219200" y="4038600"/>
            <a:ext cx="2927209" cy="1213945"/>
          </a:xfrm>
          <a:custGeom>
            <a:avLst/>
            <a:gdLst>
              <a:gd name="connsiteX0" fmla="*/ 0 w 2208487"/>
              <a:gd name="connsiteY0" fmla="*/ 1213945 h 1213945"/>
              <a:gd name="connsiteX1" fmla="*/ 378372 w 2208487"/>
              <a:gd name="connsiteY1" fmla="*/ 725214 h 1213945"/>
              <a:gd name="connsiteX2" fmla="*/ 709448 w 2208487"/>
              <a:gd name="connsiteY2" fmla="*/ 441435 h 1213945"/>
              <a:gd name="connsiteX3" fmla="*/ 1245475 w 2208487"/>
              <a:gd name="connsiteY3" fmla="*/ 220717 h 1213945"/>
              <a:gd name="connsiteX4" fmla="*/ 2081048 w 2208487"/>
              <a:gd name="connsiteY4" fmla="*/ 47297 h 1213945"/>
              <a:gd name="connsiteX5" fmla="*/ 2191406 w 2208487"/>
              <a:gd name="connsiteY5" fmla="*/ 0 h 121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08487" h="1213945">
                <a:moveTo>
                  <a:pt x="0" y="1213945"/>
                </a:moveTo>
                <a:cubicBezTo>
                  <a:pt x="130065" y="1033955"/>
                  <a:pt x="260131" y="853966"/>
                  <a:pt x="378372" y="725214"/>
                </a:cubicBezTo>
                <a:cubicBezTo>
                  <a:pt x="496613" y="596462"/>
                  <a:pt x="564931" y="525518"/>
                  <a:pt x="709448" y="441435"/>
                </a:cubicBezTo>
                <a:cubicBezTo>
                  <a:pt x="853965" y="357352"/>
                  <a:pt x="1016875" y="286407"/>
                  <a:pt x="1245475" y="220717"/>
                </a:cubicBezTo>
                <a:cubicBezTo>
                  <a:pt x="1474075" y="155027"/>
                  <a:pt x="1923393" y="84083"/>
                  <a:pt x="2081048" y="47297"/>
                </a:cubicBezTo>
                <a:cubicBezTo>
                  <a:pt x="2238703" y="10511"/>
                  <a:pt x="2215054" y="5255"/>
                  <a:pt x="2191406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23 Acorde"/>
          <p:cNvSpPr/>
          <p:nvPr/>
        </p:nvSpPr>
        <p:spPr>
          <a:xfrm>
            <a:off x="5842699" y="3975538"/>
            <a:ext cx="1460938" cy="2601542"/>
          </a:xfrm>
          <a:prstGeom prst="chord">
            <a:avLst>
              <a:gd name="adj1" fmla="val 10791797"/>
              <a:gd name="adj2" fmla="val 30340"/>
            </a:avLst>
          </a:prstGeom>
          <a:solidFill>
            <a:schemeClr val="accent3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4876800" y="4038600"/>
            <a:ext cx="0" cy="1295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 rot="16200000">
            <a:off x="4205554" y="4414740"/>
            <a:ext cx="9761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Power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6052971" y="5305101"/>
            <a:ext cx="805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Time</a:t>
            </a:r>
            <a:endParaRPr lang="en-US" sz="2400" dirty="0"/>
          </a:p>
        </p:txBody>
      </p:sp>
      <p:sp>
        <p:nvSpPr>
          <p:cNvPr id="20" name="Rectangle 19"/>
          <p:cNvSpPr/>
          <p:nvPr/>
        </p:nvSpPr>
        <p:spPr>
          <a:xfrm>
            <a:off x="5943600" y="4800600"/>
            <a:ext cx="1676400" cy="5045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943599" y="4113929"/>
            <a:ext cx="1244425" cy="1182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876800" y="5305101"/>
            <a:ext cx="33528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87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GreenSLA</a:t>
            </a:r>
            <a:r>
              <a:rPr lang="en-US" dirty="0" smtClean="0"/>
              <a:t> </a:t>
            </a:r>
            <a:r>
              <a:rPr lang="en-US" dirty="0"/>
              <a:t>[IGCC’13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HPC jobs on VMs</a:t>
            </a:r>
          </a:p>
          <a:p>
            <a:r>
              <a:rPr lang="en-US" dirty="0" smtClean="0"/>
              <a:t>Users require % of green energy</a:t>
            </a:r>
          </a:p>
          <a:p>
            <a:pPr lvl="1"/>
            <a:r>
              <a:rPr lang="en-US" dirty="0" smtClean="0"/>
              <a:t>Hardware to bring green energy </a:t>
            </a:r>
            <a:r>
              <a:rPr lang="en-US" dirty="0"/>
              <a:t>to </a:t>
            </a:r>
            <a:r>
              <a:rPr lang="en-US" dirty="0" smtClean="0"/>
              <a:t>VMs</a:t>
            </a:r>
          </a:p>
          <a:p>
            <a:r>
              <a:rPr lang="en-US" dirty="0" smtClean="0"/>
              <a:t>Scheduling</a:t>
            </a:r>
          </a:p>
          <a:p>
            <a:pPr lvl="1"/>
            <a:r>
              <a:rPr lang="en-US" dirty="0" smtClean="0"/>
              <a:t>Assign green energy to racks</a:t>
            </a:r>
          </a:p>
          <a:p>
            <a:pPr lvl="1"/>
            <a:r>
              <a:rPr lang="en-US" dirty="0" smtClean="0"/>
              <a:t>Move VMs among racks</a:t>
            </a:r>
          </a:p>
          <a:p>
            <a:pPr lvl="1"/>
            <a:r>
              <a:rPr lang="en-US" dirty="0" smtClean="0"/>
              <a:t>Heuristic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54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Default Green Datacenter</a:t>
            </a:r>
          </a:p>
        </p:txBody>
      </p:sp>
      <p:sp>
        <p:nvSpPr>
          <p:cNvPr id="5" name="Rectangle 4"/>
          <p:cNvSpPr/>
          <p:nvPr/>
        </p:nvSpPr>
        <p:spPr>
          <a:xfrm>
            <a:off x="1066800" y="2514600"/>
            <a:ext cx="16764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Solar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tx1"/>
                </a:solidFill>
              </a:rPr>
              <a:t>Inverter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>
            <a:endCxn id="5" idx="0"/>
          </p:cNvCxnSpPr>
          <p:nvPr/>
        </p:nvCxnSpPr>
        <p:spPr>
          <a:xfrm rot="5400000">
            <a:off x="1778000" y="2387600"/>
            <a:ext cx="254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3962400" y="5029200"/>
            <a:ext cx="11430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PDU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962400" y="5638800"/>
            <a:ext cx="1143000" cy="6858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Rack3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>
            <a:stCxn id="31" idx="2"/>
            <a:endCxn id="32" idx="0"/>
          </p:cNvCxnSpPr>
          <p:nvPr/>
        </p:nvCxnSpPr>
        <p:spPr>
          <a:xfrm rot="5400000">
            <a:off x="4457700" y="5562600"/>
            <a:ext cx="1524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2514600" y="5029200"/>
            <a:ext cx="11430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PDU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514600" y="5638800"/>
            <a:ext cx="1143000" cy="6858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Rack2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1" name="Straight Connector 50"/>
          <p:cNvCxnSpPr>
            <a:stCxn id="47" idx="2"/>
            <a:endCxn id="48" idx="0"/>
          </p:cNvCxnSpPr>
          <p:nvPr/>
        </p:nvCxnSpPr>
        <p:spPr>
          <a:xfrm rot="5400000">
            <a:off x="3009900" y="5562600"/>
            <a:ext cx="1524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1066800" y="5029200"/>
            <a:ext cx="11430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PDU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1066800" y="5638800"/>
            <a:ext cx="1143000" cy="6858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Rack1</a:t>
            </a:r>
          </a:p>
        </p:txBody>
      </p:sp>
      <p:cxnSp>
        <p:nvCxnSpPr>
          <p:cNvPr id="57" name="Straight Connector 56"/>
          <p:cNvCxnSpPr>
            <a:endCxn id="54" idx="0"/>
          </p:cNvCxnSpPr>
          <p:nvPr/>
        </p:nvCxnSpPr>
        <p:spPr>
          <a:xfrm rot="5400000">
            <a:off x="990997" y="4381103"/>
            <a:ext cx="1295400" cy="794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54" idx="2"/>
            <a:endCxn id="55" idx="0"/>
          </p:cNvCxnSpPr>
          <p:nvPr/>
        </p:nvCxnSpPr>
        <p:spPr>
          <a:xfrm rot="5400000">
            <a:off x="1562100" y="5562600"/>
            <a:ext cx="1524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endCxn id="47" idx="0"/>
          </p:cNvCxnSpPr>
          <p:nvPr/>
        </p:nvCxnSpPr>
        <p:spPr>
          <a:xfrm rot="5400000">
            <a:off x="2438797" y="4381103"/>
            <a:ext cx="1295400" cy="794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endCxn id="31" idx="0"/>
          </p:cNvCxnSpPr>
          <p:nvPr/>
        </p:nvCxnSpPr>
        <p:spPr>
          <a:xfrm rot="5400000">
            <a:off x="3886597" y="4381103"/>
            <a:ext cx="1295400" cy="794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5" name="Sun 84"/>
          <p:cNvSpPr/>
          <p:nvPr/>
        </p:nvSpPr>
        <p:spPr>
          <a:xfrm>
            <a:off x="228600" y="1117600"/>
            <a:ext cx="863600" cy="863600"/>
          </a:xfrm>
          <a:prstGeom prst="sun">
            <a:avLst>
              <a:gd name="adj" fmla="val 18008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914400" y="1524000"/>
            <a:ext cx="2286000" cy="816434"/>
            <a:chOff x="5176531" y="1574800"/>
            <a:chExt cx="3058138" cy="1092200"/>
          </a:xfrm>
        </p:grpSpPr>
        <p:sp>
          <p:nvSpPr>
            <p:cNvPr id="88" name="Parallelogram 87"/>
            <p:cNvSpPr/>
            <p:nvPr/>
          </p:nvSpPr>
          <p:spPr>
            <a:xfrm>
              <a:off x="5176531" y="2336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Parallelogram 88"/>
            <p:cNvSpPr/>
            <p:nvPr/>
          </p:nvSpPr>
          <p:spPr>
            <a:xfrm>
              <a:off x="5786131" y="2336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Parallelogram 89"/>
            <p:cNvSpPr/>
            <p:nvPr/>
          </p:nvSpPr>
          <p:spPr>
            <a:xfrm>
              <a:off x="6395731" y="2336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Parallelogram 90"/>
            <p:cNvSpPr/>
            <p:nvPr/>
          </p:nvSpPr>
          <p:spPr>
            <a:xfrm>
              <a:off x="7005331" y="2336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Parallelogram 91"/>
            <p:cNvSpPr/>
            <p:nvPr/>
          </p:nvSpPr>
          <p:spPr>
            <a:xfrm>
              <a:off x="5405131" y="1955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Parallelogram 92"/>
            <p:cNvSpPr/>
            <p:nvPr/>
          </p:nvSpPr>
          <p:spPr>
            <a:xfrm>
              <a:off x="6014731" y="1955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Parallelogram 93"/>
            <p:cNvSpPr/>
            <p:nvPr/>
          </p:nvSpPr>
          <p:spPr>
            <a:xfrm>
              <a:off x="6624331" y="1955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Parallelogram 94"/>
            <p:cNvSpPr/>
            <p:nvPr/>
          </p:nvSpPr>
          <p:spPr>
            <a:xfrm>
              <a:off x="7233931" y="1955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Parallelogram 95"/>
            <p:cNvSpPr/>
            <p:nvPr/>
          </p:nvSpPr>
          <p:spPr>
            <a:xfrm>
              <a:off x="5638800" y="1574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Parallelogram 96"/>
            <p:cNvSpPr/>
            <p:nvPr/>
          </p:nvSpPr>
          <p:spPr>
            <a:xfrm>
              <a:off x="6248400" y="1574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Parallelogram 97"/>
            <p:cNvSpPr/>
            <p:nvPr/>
          </p:nvSpPr>
          <p:spPr>
            <a:xfrm>
              <a:off x="6858000" y="1574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Parallelogram 98"/>
            <p:cNvSpPr/>
            <p:nvPr/>
          </p:nvSpPr>
          <p:spPr>
            <a:xfrm>
              <a:off x="7467600" y="1574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4" name="TextBox 133"/>
          <p:cNvSpPr txBox="1"/>
          <p:nvPr/>
        </p:nvSpPr>
        <p:spPr>
          <a:xfrm>
            <a:off x="76200" y="3392269"/>
            <a:ext cx="1219200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dirty="0" smtClean="0"/>
              <a:t>Mixed</a:t>
            </a:r>
          </a:p>
          <a:p>
            <a:r>
              <a:rPr lang="en-US" dirty="0" smtClean="0"/>
              <a:t>  Bus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rot="5400000">
            <a:off x="1518960" y="3346172"/>
            <a:ext cx="77366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37" idx="1"/>
          </p:cNvCxnSpPr>
          <p:nvPr/>
        </p:nvCxnSpPr>
        <p:spPr>
          <a:xfrm rot="10800000">
            <a:off x="990600" y="3733800"/>
            <a:ext cx="6705600" cy="381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7696200" y="3352800"/>
            <a:ext cx="1371600" cy="838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Datacenter Power </a:t>
            </a: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Distribution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92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Connector 70"/>
          <p:cNvCxnSpPr/>
          <p:nvPr/>
        </p:nvCxnSpPr>
        <p:spPr>
          <a:xfrm rot="5400000" flipH="1" flipV="1">
            <a:off x="5219700" y="4229100"/>
            <a:ext cx="1600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rot="5400000">
            <a:off x="2228850" y="3752056"/>
            <a:ext cx="1333500" cy="1588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>
            <a:off x="3676650" y="3752056"/>
            <a:ext cx="1333500" cy="1588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53" idx="6"/>
          </p:cNvCxnSpPr>
          <p:nvPr/>
        </p:nvCxnSpPr>
        <p:spPr>
          <a:xfrm flipV="1">
            <a:off x="4724400" y="3733800"/>
            <a:ext cx="1588" cy="647700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61" idx="6"/>
          </p:cNvCxnSpPr>
          <p:nvPr/>
        </p:nvCxnSpPr>
        <p:spPr>
          <a:xfrm flipV="1">
            <a:off x="3276600" y="3733800"/>
            <a:ext cx="1588" cy="647700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rot="5400000">
            <a:off x="781050" y="3752056"/>
            <a:ext cx="1333500" cy="1588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GreenSLA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Proposed Power Distribution</a:t>
            </a:r>
          </a:p>
        </p:txBody>
      </p:sp>
      <p:cxnSp>
        <p:nvCxnSpPr>
          <p:cNvPr id="8" name="Straight Arrow Connector 7"/>
          <p:cNvCxnSpPr>
            <a:endCxn id="5" idx="0"/>
          </p:cNvCxnSpPr>
          <p:nvPr/>
        </p:nvCxnSpPr>
        <p:spPr>
          <a:xfrm rot="5400000">
            <a:off x="1778000" y="2387600"/>
            <a:ext cx="254000" cy="1588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76" idx="1"/>
          </p:cNvCxnSpPr>
          <p:nvPr/>
        </p:nvCxnSpPr>
        <p:spPr>
          <a:xfrm rot="10800000">
            <a:off x="990600" y="3733800"/>
            <a:ext cx="6705600" cy="381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3962400" y="5029200"/>
            <a:ext cx="11430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PDU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962400" y="5638800"/>
            <a:ext cx="1143000" cy="685800"/>
          </a:xfrm>
          <a:prstGeom prst="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Rack3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>
            <a:stCxn id="31" idx="2"/>
            <a:endCxn id="32" idx="0"/>
          </p:cNvCxnSpPr>
          <p:nvPr/>
        </p:nvCxnSpPr>
        <p:spPr>
          <a:xfrm rot="5400000">
            <a:off x="4457700" y="5562600"/>
            <a:ext cx="152400" cy="1588"/>
          </a:xfrm>
          <a:prstGeom prst="line">
            <a:avLst/>
          </a:prstGeom>
          <a:ln w="254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2514600" y="5029200"/>
            <a:ext cx="11430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PDU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514600" y="5638800"/>
            <a:ext cx="1143000" cy="685800"/>
          </a:xfrm>
          <a:prstGeom prst="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Rack2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1" name="Straight Connector 50"/>
          <p:cNvCxnSpPr>
            <a:stCxn id="47" idx="2"/>
            <a:endCxn id="48" idx="0"/>
          </p:cNvCxnSpPr>
          <p:nvPr/>
        </p:nvCxnSpPr>
        <p:spPr>
          <a:xfrm rot="5400000">
            <a:off x="3009900" y="5562600"/>
            <a:ext cx="152400" cy="1588"/>
          </a:xfrm>
          <a:prstGeom prst="line">
            <a:avLst/>
          </a:prstGeom>
          <a:ln w="254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1066800" y="5029200"/>
            <a:ext cx="11430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PDU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1066800" y="5638800"/>
            <a:ext cx="1143000" cy="6858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Rack1</a:t>
            </a:r>
          </a:p>
        </p:txBody>
      </p:sp>
      <p:cxnSp>
        <p:nvCxnSpPr>
          <p:cNvPr id="57" name="Straight Connector 56"/>
          <p:cNvCxnSpPr>
            <a:stCxn id="65" idx="4"/>
            <a:endCxn id="54" idx="0"/>
          </p:cNvCxnSpPr>
          <p:nvPr/>
        </p:nvCxnSpPr>
        <p:spPr>
          <a:xfrm rot="5400000">
            <a:off x="1409700" y="4800600"/>
            <a:ext cx="457200" cy="1588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54" idx="2"/>
            <a:endCxn id="55" idx="0"/>
          </p:cNvCxnSpPr>
          <p:nvPr/>
        </p:nvCxnSpPr>
        <p:spPr>
          <a:xfrm rot="5400000">
            <a:off x="1562100" y="5562600"/>
            <a:ext cx="152400" cy="1588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61" idx="4"/>
            <a:endCxn id="47" idx="0"/>
          </p:cNvCxnSpPr>
          <p:nvPr/>
        </p:nvCxnSpPr>
        <p:spPr>
          <a:xfrm rot="5400000">
            <a:off x="2857500" y="4800600"/>
            <a:ext cx="457200" cy="1588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53" idx="4"/>
            <a:endCxn id="31" idx="0"/>
          </p:cNvCxnSpPr>
          <p:nvPr/>
        </p:nvCxnSpPr>
        <p:spPr>
          <a:xfrm rot="5400000">
            <a:off x="4305300" y="4800600"/>
            <a:ext cx="457200" cy="1588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5" name="Sun 84"/>
          <p:cNvSpPr/>
          <p:nvPr/>
        </p:nvSpPr>
        <p:spPr>
          <a:xfrm>
            <a:off x="228600" y="1117600"/>
            <a:ext cx="863600" cy="863600"/>
          </a:xfrm>
          <a:prstGeom prst="sun">
            <a:avLst>
              <a:gd name="adj" fmla="val 18008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86"/>
          <p:cNvGrpSpPr/>
          <p:nvPr/>
        </p:nvGrpSpPr>
        <p:grpSpPr>
          <a:xfrm>
            <a:off x="914400" y="1524000"/>
            <a:ext cx="2286000" cy="816434"/>
            <a:chOff x="5176531" y="1574800"/>
            <a:chExt cx="3058138" cy="1092200"/>
          </a:xfrm>
        </p:grpSpPr>
        <p:sp>
          <p:nvSpPr>
            <p:cNvPr id="88" name="Parallelogram 87"/>
            <p:cNvSpPr/>
            <p:nvPr/>
          </p:nvSpPr>
          <p:spPr>
            <a:xfrm>
              <a:off x="5176531" y="2336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Parallelogram 88"/>
            <p:cNvSpPr/>
            <p:nvPr/>
          </p:nvSpPr>
          <p:spPr>
            <a:xfrm>
              <a:off x="5786131" y="2336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Parallelogram 89"/>
            <p:cNvSpPr/>
            <p:nvPr/>
          </p:nvSpPr>
          <p:spPr>
            <a:xfrm>
              <a:off x="6395731" y="2336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Parallelogram 90"/>
            <p:cNvSpPr/>
            <p:nvPr/>
          </p:nvSpPr>
          <p:spPr>
            <a:xfrm>
              <a:off x="7005331" y="2336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Parallelogram 91"/>
            <p:cNvSpPr/>
            <p:nvPr/>
          </p:nvSpPr>
          <p:spPr>
            <a:xfrm>
              <a:off x="5405131" y="1955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Parallelogram 92"/>
            <p:cNvSpPr/>
            <p:nvPr/>
          </p:nvSpPr>
          <p:spPr>
            <a:xfrm>
              <a:off x="6014731" y="1955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Parallelogram 93"/>
            <p:cNvSpPr/>
            <p:nvPr/>
          </p:nvSpPr>
          <p:spPr>
            <a:xfrm>
              <a:off x="6624331" y="1955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Parallelogram 94"/>
            <p:cNvSpPr/>
            <p:nvPr/>
          </p:nvSpPr>
          <p:spPr>
            <a:xfrm>
              <a:off x="7233931" y="1955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Parallelogram 95"/>
            <p:cNvSpPr/>
            <p:nvPr/>
          </p:nvSpPr>
          <p:spPr>
            <a:xfrm>
              <a:off x="5638800" y="1574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Parallelogram 96"/>
            <p:cNvSpPr/>
            <p:nvPr/>
          </p:nvSpPr>
          <p:spPr>
            <a:xfrm>
              <a:off x="6248400" y="1574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Parallelogram 97"/>
            <p:cNvSpPr/>
            <p:nvPr/>
          </p:nvSpPr>
          <p:spPr>
            <a:xfrm>
              <a:off x="6858000" y="1574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Parallelogram 98"/>
            <p:cNvSpPr/>
            <p:nvPr/>
          </p:nvSpPr>
          <p:spPr>
            <a:xfrm>
              <a:off x="7467600" y="1574800"/>
              <a:ext cx="767069" cy="330200"/>
            </a:xfrm>
            <a:prstGeom prst="parallelogram">
              <a:avLst>
                <a:gd name="adj" fmla="val 58962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109"/>
          <p:cNvGrpSpPr/>
          <p:nvPr/>
        </p:nvGrpSpPr>
        <p:grpSpPr>
          <a:xfrm>
            <a:off x="5717156" y="1828800"/>
            <a:ext cx="1367288" cy="609600"/>
            <a:chOff x="4699885" y="5426734"/>
            <a:chExt cx="1716658" cy="838200"/>
          </a:xfrm>
        </p:grpSpPr>
        <p:sp>
          <p:nvSpPr>
            <p:cNvPr id="111" name="Rectangle 110"/>
            <p:cNvSpPr/>
            <p:nvPr/>
          </p:nvSpPr>
          <p:spPr>
            <a:xfrm>
              <a:off x="4699885" y="5426734"/>
              <a:ext cx="1600200" cy="838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6300085" y="5655334"/>
              <a:ext cx="116458" cy="381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4699885" y="5426734"/>
              <a:ext cx="1339388" cy="838200"/>
            </a:xfrm>
            <a:prstGeom prst="rect">
              <a:avLst/>
            </a:prstGeom>
            <a:ln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8" name="TextBox 117"/>
          <p:cNvSpPr txBox="1"/>
          <p:nvPr/>
        </p:nvSpPr>
        <p:spPr>
          <a:xfrm>
            <a:off x="5835194" y="1905000"/>
            <a:ext cx="9466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Battery</a:t>
            </a:r>
            <a:endParaRPr lang="en-US" sz="2000" dirty="0"/>
          </a:p>
        </p:txBody>
      </p:sp>
      <p:sp>
        <p:nvSpPr>
          <p:cNvPr id="127" name="TextBox 126"/>
          <p:cNvSpPr txBox="1"/>
          <p:nvPr/>
        </p:nvSpPr>
        <p:spPr>
          <a:xfrm>
            <a:off x="76200" y="3392269"/>
            <a:ext cx="1219200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dirty="0" smtClean="0"/>
              <a:t>Mixed</a:t>
            </a:r>
          </a:p>
          <a:p>
            <a:r>
              <a:rPr lang="en-US" dirty="0" smtClean="0"/>
              <a:t>  Bus</a:t>
            </a:r>
            <a:endParaRPr lang="en-US" dirty="0"/>
          </a:p>
        </p:txBody>
      </p:sp>
      <p:cxnSp>
        <p:nvCxnSpPr>
          <p:cNvPr id="133" name="Straight Arrow Connector 132"/>
          <p:cNvCxnSpPr/>
          <p:nvPr/>
        </p:nvCxnSpPr>
        <p:spPr>
          <a:xfrm rot="5400000">
            <a:off x="6248400" y="2590006"/>
            <a:ext cx="304800" cy="1588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5334000" y="5029200"/>
            <a:ext cx="19812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Control Module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0" name="Straight Connector 69"/>
          <p:cNvCxnSpPr/>
          <p:nvPr/>
        </p:nvCxnSpPr>
        <p:spPr>
          <a:xfrm flipV="1">
            <a:off x="1828800" y="3695700"/>
            <a:ext cx="1588" cy="64770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65" idx="6"/>
            <a:endCxn id="61" idx="2"/>
          </p:cNvCxnSpPr>
          <p:nvPr/>
        </p:nvCxnSpPr>
        <p:spPr>
          <a:xfrm>
            <a:off x="1828800" y="4381500"/>
            <a:ext cx="1066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3276600" y="4362450"/>
            <a:ext cx="1066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rot="10800000" flipV="1">
            <a:off x="990606" y="3124199"/>
            <a:ext cx="4419595" cy="1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410200" y="2743200"/>
            <a:ext cx="1981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Charge Controller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6200" y="2743200"/>
            <a:ext cx="1219200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dirty="0" smtClean="0"/>
              <a:t>Green</a:t>
            </a:r>
          </a:p>
          <a:p>
            <a:r>
              <a:rPr lang="en-US" dirty="0" smtClean="0"/>
              <a:t>  Bus</a:t>
            </a:r>
            <a:endParaRPr lang="en-US" dirty="0"/>
          </a:p>
        </p:txBody>
      </p:sp>
      <p:sp>
        <p:nvSpPr>
          <p:cNvPr id="65" name="Oval 64"/>
          <p:cNvSpPr/>
          <p:nvPr/>
        </p:nvSpPr>
        <p:spPr>
          <a:xfrm>
            <a:off x="1447800" y="4191000"/>
            <a:ext cx="381000" cy="381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  <p:sp>
        <p:nvSpPr>
          <p:cNvPr id="61" name="Oval 60"/>
          <p:cNvSpPr/>
          <p:nvPr/>
        </p:nvSpPr>
        <p:spPr>
          <a:xfrm>
            <a:off x="2895600" y="4191000"/>
            <a:ext cx="381000" cy="381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  <p:sp>
        <p:nvSpPr>
          <p:cNvPr id="53" name="Oval 52"/>
          <p:cNvSpPr/>
          <p:nvPr/>
        </p:nvSpPr>
        <p:spPr>
          <a:xfrm>
            <a:off x="4343400" y="4191000"/>
            <a:ext cx="381000" cy="381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  <p:cxnSp>
        <p:nvCxnSpPr>
          <p:cNvPr id="84" name="Straight Arrow Connector 83"/>
          <p:cNvCxnSpPr/>
          <p:nvPr/>
        </p:nvCxnSpPr>
        <p:spPr>
          <a:xfrm rot="5400000">
            <a:off x="6248400" y="3580606"/>
            <a:ext cx="304800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5" idx="0"/>
          </p:cNvCxnSpPr>
          <p:nvPr/>
        </p:nvCxnSpPr>
        <p:spPr>
          <a:xfrm rot="16200000" flipH="1">
            <a:off x="1594366" y="2825234"/>
            <a:ext cx="621268" cy="1588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066800" y="2514600"/>
            <a:ext cx="16764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Solar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tx1"/>
                </a:solidFill>
              </a:rPr>
              <a:t>Inverter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7696200" y="3352800"/>
            <a:ext cx="1371600" cy="838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Datacenter Power </a:t>
            </a:r>
          </a:p>
          <a:p>
            <a:pPr lvl="0" algn="ctr"/>
            <a:r>
              <a:rPr lang="en-US" dirty="0" smtClean="0">
                <a:solidFill>
                  <a:prstClr val="black"/>
                </a:solidFill>
              </a:rPr>
              <a:t>Distribution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14" name="Straight Connector 113"/>
          <p:cNvCxnSpPr/>
          <p:nvPr/>
        </p:nvCxnSpPr>
        <p:spPr>
          <a:xfrm>
            <a:off x="4724400" y="4362450"/>
            <a:ext cx="12954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83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254" y="1794225"/>
            <a:ext cx="8181060" cy="3809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Parasol without GreenSwitch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124200" y="5032724"/>
            <a:ext cx="114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Green use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781972" y="1752600"/>
            <a:ext cx="163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Green available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09800" y="2438400"/>
            <a:ext cx="1429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Net metering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086600" y="5032724"/>
            <a:ext cx="1173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Brown use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42753" y="2655332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 load</a:t>
            </a:r>
            <a:endParaRPr lang="en-US" dirty="0"/>
          </a:p>
        </p:txBody>
      </p:sp>
      <p:cxnSp>
        <p:nvCxnSpPr>
          <p:cNvPr id="14" name="Straight Arrow Connector 13"/>
          <p:cNvCxnSpPr>
            <a:stCxn id="12" idx="2"/>
          </p:cNvCxnSpPr>
          <p:nvPr/>
        </p:nvCxnSpPr>
        <p:spPr>
          <a:xfrm>
            <a:off x="1650077" y="3024664"/>
            <a:ext cx="407323" cy="4805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428968" y="1937266"/>
            <a:ext cx="4478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352800" y="2807732"/>
            <a:ext cx="812865" cy="2402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35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09" y="1797588"/>
            <a:ext cx="8174182" cy="38067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GreenSwitch</a:t>
            </a:r>
            <a:r>
              <a:rPr lang="en-US" dirty="0" smtClean="0"/>
              <a:t>: deferrable workload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05570" y="5029200"/>
            <a:ext cx="1813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Battery discharge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752600" y="2609515"/>
            <a:ext cx="1549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Battery charge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620000" y="4191000"/>
            <a:ext cx="74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 load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7990294" y="4502727"/>
            <a:ext cx="0" cy="4805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428968" y="1940788"/>
            <a:ext cx="371632" cy="2643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301935" y="2811254"/>
            <a:ext cx="1076168" cy="1362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638800" y="1835847"/>
            <a:ext cx="1429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Net metering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5638800" y="2205179"/>
            <a:ext cx="515782" cy="10749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781972" y="1752600"/>
            <a:ext cx="163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Green available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124200" y="5032724"/>
            <a:ext cx="114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Green use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92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and 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79332"/>
            <a:ext cx="8229600" cy="194683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Scheduling workload/energy sources</a:t>
            </a:r>
          </a:p>
          <a:p>
            <a:pPr lvl="1"/>
            <a:r>
              <a:rPr lang="en-US" dirty="0" smtClean="0"/>
              <a:t>Lower costs: brown energy, peak brown power, capital</a:t>
            </a:r>
          </a:p>
          <a:p>
            <a:r>
              <a:rPr lang="en-US" dirty="0" smtClean="0"/>
              <a:t>Study opportunities in green datacenters</a:t>
            </a:r>
          </a:p>
          <a:p>
            <a:pPr lvl="1"/>
            <a:r>
              <a:rPr lang="en-US" dirty="0" smtClean="0"/>
              <a:t>Build hardware/</a:t>
            </a:r>
            <a:r>
              <a:rPr lang="en-US" b="1" dirty="0" smtClean="0"/>
              <a:t>software</a:t>
            </a:r>
          </a:p>
          <a:p>
            <a:endParaRPr lang="en-US" dirty="0"/>
          </a:p>
        </p:txBody>
      </p:sp>
      <p:sp>
        <p:nvSpPr>
          <p:cNvPr id="13" name="22 Acorde"/>
          <p:cNvSpPr/>
          <p:nvPr/>
        </p:nvSpPr>
        <p:spPr>
          <a:xfrm>
            <a:off x="5040869" y="1931432"/>
            <a:ext cx="1912883" cy="3250168"/>
          </a:xfrm>
          <a:prstGeom prst="chord">
            <a:avLst>
              <a:gd name="adj1" fmla="val 10791797"/>
              <a:gd name="adj2" fmla="val 30340"/>
            </a:avLst>
          </a:prstGeom>
          <a:solidFill>
            <a:schemeClr val="accent3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14" name="23 Acorde"/>
          <p:cNvSpPr/>
          <p:nvPr/>
        </p:nvSpPr>
        <p:spPr>
          <a:xfrm>
            <a:off x="2057400" y="1600200"/>
            <a:ext cx="1912883" cy="3886200"/>
          </a:xfrm>
          <a:prstGeom prst="chord">
            <a:avLst>
              <a:gd name="adj1" fmla="val 10791797"/>
              <a:gd name="adj2" fmla="val 30340"/>
            </a:avLst>
          </a:prstGeom>
          <a:solidFill>
            <a:schemeClr val="accent3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15" name="24 CuadroTexto"/>
          <p:cNvSpPr txBox="1"/>
          <p:nvPr/>
        </p:nvSpPr>
        <p:spPr>
          <a:xfrm rot="5400000">
            <a:off x="7503421" y="2414247"/>
            <a:ext cx="778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Power</a:t>
            </a:r>
            <a:endParaRPr lang="en-US" dirty="0"/>
          </a:p>
        </p:txBody>
      </p:sp>
      <p:cxnSp>
        <p:nvCxnSpPr>
          <p:cNvPr id="16" name="25 Conector recto de flecha"/>
          <p:cNvCxnSpPr/>
          <p:nvPr/>
        </p:nvCxnSpPr>
        <p:spPr>
          <a:xfrm rot="5400000" flipH="1" flipV="1">
            <a:off x="7238206" y="2590006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26 Conector recto de flecha"/>
          <p:cNvCxnSpPr/>
          <p:nvPr/>
        </p:nvCxnSpPr>
        <p:spPr>
          <a:xfrm>
            <a:off x="4278868" y="3732212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27 CuadroTexto"/>
          <p:cNvSpPr txBox="1"/>
          <p:nvPr/>
        </p:nvSpPr>
        <p:spPr>
          <a:xfrm>
            <a:off x="4391331" y="3733800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19" name="28 CuadroTexto"/>
          <p:cNvSpPr txBox="1"/>
          <p:nvPr/>
        </p:nvSpPr>
        <p:spPr>
          <a:xfrm rot="16200000">
            <a:off x="956446" y="2468777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Load</a:t>
            </a:r>
            <a:endParaRPr lang="en-US" dirty="0"/>
          </a:p>
        </p:txBody>
      </p:sp>
      <p:cxnSp>
        <p:nvCxnSpPr>
          <p:cNvPr id="20" name="29 Conector recto de flecha"/>
          <p:cNvCxnSpPr/>
          <p:nvPr/>
        </p:nvCxnSpPr>
        <p:spPr>
          <a:xfrm rot="5400000" flipH="1" flipV="1">
            <a:off x="1079262" y="260126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30 Forma libre"/>
          <p:cNvSpPr/>
          <p:nvPr/>
        </p:nvSpPr>
        <p:spPr>
          <a:xfrm>
            <a:off x="1681821" y="1663430"/>
            <a:ext cx="5868783" cy="1944076"/>
          </a:xfrm>
          <a:custGeom>
            <a:avLst/>
            <a:gdLst>
              <a:gd name="connsiteX0" fmla="*/ 0 w 5885234"/>
              <a:gd name="connsiteY0" fmla="*/ 483140 h 1905000"/>
              <a:gd name="connsiteX1" fmla="*/ 1070043 w 5885234"/>
              <a:gd name="connsiteY1" fmla="*/ 1562910 h 1905000"/>
              <a:gd name="connsiteX2" fmla="*/ 2120630 w 5885234"/>
              <a:gd name="connsiteY2" fmla="*/ 658238 h 1905000"/>
              <a:gd name="connsiteX3" fmla="*/ 2821021 w 5885234"/>
              <a:gd name="connsiteY3" fmla="*/ 1806102 h 1905000"/>
              <a:gd name="connsiteX4" fmla="*/ 3745149 w 5885234"/>
              <a:gd name="connsiteY4" fmla="*/ 64851 h 1905000"/>
              <a:gd name="connsiteX5" fmla="*/ 4951379 w 5885234"/>
              <a:gd name="connsiteY5" fmla="*/ 1416996 h 1905000"/>
              <a:gd name="connsiteX6" fmla="*/ 5885234 w 5885234"/>
              <a:gd name="connsiteY6" fmla="*/ 950068 h 1905000"/>
              <a:gd name="connsiteX7" fmla="*/ 5885234 w 5885234"/>
              <a:gd name="connsiteY7" fmla="*/ 950068 h 1905000"/>
              <a:gd name="connsiteX0" fmla="*/ 209720 w 6094954"/>
              <a:gd name="connsiteY0" fmla="*/ 483140 h 1905000"/>
              <a:gd name="connsiteX1" fmla="*/ 178341 w 6094954"/>
              <a:gd name="connsiteY1" fmla="*/ 487376 h 1905000"/>
              <a:gd name="connsiteX2" fmla="*/ 1279763 w 6094954"/>
              <a:gd name="connsiteY2" fmla="*/ 1562910 h 1905000"/>
              <a:gd name="connsiteX3" fmla="*/ 2330350 w 6094954"/>
              <a:gd name="connsiteY3" fmla="*/ 658238 h 1905000"/>
              <a:gd name="connsiteX4" fmla="*/ 3030741 w 6094954"/>
              <a:gd name="connsiteY4" fmla="*/ 1806102 h 1905000"/>
              <a:gd name="connsiteX5" fmla="*/ 3954869 w 6094954"/>
              <a:gd name="connsiteY5" fmla="*/ 64851 h 1905000"/>
              <a:gd name="connsiteX6" fmla="*/ 5161099 w 6094954"/>
              <a:gd name="connsiteY6" fmla="*/ 1416996 h 1905000"/>
              <a:gd name="connsiteX7" fmla="*/ 6094954 w 6094954"/>
              <a:gd name="connsiteY7" fmla="*/ 950068 h 1905000"/>
              <a:gd name="connsiteX8" fmla="*/ 6094954 w 6094954"/>
              <a:gd name="connsiteY8" fmla="*/ 950068 h 1905000"/>
              <a:gd name="connsiteX0" fmla="*/ 209720 w 6094954"/>
              <a:gd name="connsiteY0" fmla="*/ 483140 h 1905000"/>
              <a:gd name="connsiteX1" fmla="*/ 178341 w 6094954"/>
              <a:gd name="connsiteY1" fmla="*/ 487376 h 1905000"/>
              <a:gd name="connsiteX2" fmla="*/ 864141 w 6094954"/>
              <a:gd name="connsiteY2" fmla="*/ 964241 h 1905000"/>
              <a:gd name="connsiteX3" fmla="*/ 1279763 w 6094954"/>
              <a:gd name="connsiteY3" fmla="*/ 1562910 h 1905000"/>
              <a:gd name="connsiteX4" fmla="*/ 2330350 w 6094954"/>
              <a:gd name="connsiteY4" fmla="*/ 658238 h 1905000"/>
              <a:gd name="connsiteX5" fmla="*/ 3030741 w 6094954"/>
              <a:gd name="connsiteY5" fmla="*/ 1806102 h 1905000"/>
              <a:gd name="connsiteX6" fmla="*/ 3954869 w 6094954"/>
              <a:gd name="connsiteY6" fmla="*/ 64851 h 1905000"/>
              <a:gd name="connsiteX7" fmla="*/ 5161099 w 6094954"/>
              <a:gd name="connsiteY7" fmla="*/ 1416996 h 1905000"/>
              <a:gd name="connsiteX8" fmla="*/ 6094954 w 6094954"/>
              <a:gd name="connsiteY8" fmla="*/ 950068 h 1905000"/>
              <a:gd name="connsiteX9" fmla="*/ 6094954 w 6094954"/>
              <a:gd name="connsiteY9" fmla="*/ 950068 h 1905000"/>
              <a:gd name="connsiteX0" fmla="*/ 5230 w 5890464"/>
              <a:gd name="connsiteY0" fmla="*/ 483140 h 1905000"/>
              <a:gd name="connsiteX1" fmla="*/ 354851 w 5890464"/>
              <a:gd name="connsiteY1" fmla="*/ 1554176 h 1905000"/>
              <a:gd name="connsiteX2" fmla="*/ 659651 w 5890464"/>
              <a:gd name="connsiteY2" fmla="*/ 964241 h 1905000"/>
              <a:gd name="connsiteX3" fmla="*/ 1075273 w 5890464"/>
              <a:gd name="connsiteY3" fmla="*/ 1562910 h 1905000"/>
              <a:gd name="connsiteX4" fmla="*/ 2125860 w 5890464"/>
              <a:gd name="connsiteY4" fmla="*/ 658238 h 1905000"/>
              <a:gd name="connsiteX5" fmla="*/ 2826251 w 5890464"/>
              <a:gd name="connsiteY5" fmla="*/ 1806102 h 1905000"/>
              <a:gd name="connsiteX6" fmla="*/ 3750379 w 5890464"/>
              <a:gd name="connsiteY6" fmla="*/ 64851 h 1905000"/>
              <a:gd name="connsiteX7" fmla="*/ 4956609 w 5890464"/>
              <a:gd name="connsiteY7" fmla="*/ 1416996 h 1905000"/>
              <a:gd name="connsiteX8" fmla="*/ 5890464 w 5890464"/>
              <a:gd name="connsiteY8" fmla="*/ 950068 h 1905000"/>
              <a:gd name="connsiteX9" fmla="*/ 5890464 w 5890464"/>
              <a:gd name="connsiteY9" fmla="*/ 950068 h 1905000"/>
              <a:gd name="connsiteX0" fmla="*/ 5230 w 5890464"/>
              <a:gd name="connsiteY0" fmla="*/ 1930940 h 1931646"/>
              <a:gd name="connsiteX1" fmla="*/ 354851 w 5890464"/>
              <a:gd name="connsiteY1" fmla="*/ 1554176 h 1931646"/>
              <a:gd name="connsiteX2" fmla="*/ 659651 w 5890464"/>
              <a:gd name="connsiteY2" fmla="*/ 964241 h 1931646"/>
              <a:gd name="connsiteX3" fmla="*/ 1075273 w 5890464"/>
              <a:gd name="connsiteY3" fmla="*/ 1562910 h 1931646"/>
              <a:gd name="connsiteX4" fmla="*/ 2125860 w 5890464"/>
              <a:gd name="connsiteY4" fmla="*/ 658238 h 1931646"/>
              <a:gd name="connsiteX5" fmla="*/ 2826251 w 5890464"/>
              <a:gd name="connsiteY5" fmla="*/ 1806102 h 1931646"/>
              <a:gd name="connsiteX6" fmla="*/ 3750379 w 5890464"/>
              <a:gd name="connsiteY6" fmla="*/ 64851 h 1931646"/>
              <a:gd name="connsiteX7" fmla="*/ 4956609 w 5890464"/>
              <a:gd name="connsiteY7" fmla="*/ 1416996 h 1931646"/>
              <a:gd name="connsiteX8" fmla="*/ 5890464 w 5890464"/>
              <a:gd name="connsiteY8" fmla="*/ 950068 h 1931646"/>
              <a:gd name="connsiteX9" fmla="*/ 5890464 w 5890464"/>
              <a:gd name="connsiteY9" fmla="*/ 950068 h 1931646"/>
              <a:gd name="connsiteX0" fmla="*/ 13354 w 5898588"/>
              <a:gd name="connsiteY0" fmla="*/ 1930940 h 1931646"/>
              <a:gd name="connsiteX1" fmla="*/ 362975 w 5898588"/>
              <a:gd name="connsiteY1" fmla="*/ 1554176 h 1931646"/>
              <a:gd name="connsiteX2" fmla="*/ 50800 w 5898588"/>
              <a:gd name="connsiteY2" fmla="*/ 711060 h 1931646"/>
              <a:gd name="connsiteX3" fmla="*/ 667775 w 5898588"/>
              <a:gd name="connsiteY3" fmla="*/ 964241 h 1931646"/>
              <a:gd name="connsiteX4" fmla="*/ 1083397 w 5898588"/>
              <a:gd name="connsiteY4" fmla="*/ 1562910 h 1931646"/>
              <a:gd name="connsiteX5" fmla="*/ 2133984 w 5898588"/>
              <a:gd name="connsiteY5" fmla="*/ 658238 h 1931646"/>
              <a:gd name="connsiteX6" fmla="*/ 2834375 w 5898588"/>
              <a:gd name="connsiteY6" fmla="*/ 1806102 h 1931646"/>
              <a:gd name="connsiteX7" fmla="*/ 3758503 w 5898588"/>
              <a:gd name="connsiteY7" fmla="*/ 64851 h 1931646"/>
              <a:gd name="connsiteX8" fmla="*/ 4964733 w 5898588"/>
              <a:gd name="connsiteY8" fmla="*/ 1416996 h 1931646"/>
              <a:gd name="connsiteX9" fmla="*/ 5898588 w 5898588"/>
              <a:gd name="connsiteY9" fmla="*/ 950068 h 1931646"/>
              <a:gd name="connsiteX10" fmla="*/ 5898588 w 5898588"/>
              <a:gd name="connsiteY10" fmla="*/ 950068 h 1931646"/>
              <a:gd name="connsiteX0" fmla="*/ 133520 w 6018754"/>
              <a:gd name="connsiteY0" fmla="*/ 1930940 h 1931646"/>
              <a:gd name="connsiteX1" fmla="*/ 178341 w 6018754"/>
              <a:gd name="connsiteY1" fmla="*/ 1554176 h 1931646"/>
              <a:gd name="connsiteX2" fmla="*/ 170966 w 6018754"/>
              <a:gd name="connsiteY2" fmla="*/ 711060 h 1931646"/>
              <a:gd name="connsiteX3" fmla="*/ 787941 w 6018754"/>
              <a:gd name="connsiteY3" fmla="*/ 964241 h 1931646"/>
              <a:gd name="connsiteX4" fmla="*/ 1203563 w 6018754"/>
              <a:gd name="connsiteY4" fmla="*/ 1562910 h 1931646"/>
              <a:gd name="connsiteX5" fmla="*/ 2254150 w 6018754"/>
              <a:gd name="connsiteY5" fmla="*/ 658238 h 1931646"/>
              <a:gd name="connsiteX6" fmla="*/ 2954541 w 6018754"/>
              <a:gd name="connsiteY6" fmla="*/ 1806102 h 1931646"/>
              <a:gd name="connsiteX7" fmla="*/ 3878669 w 6018754"/>
              <a:gd name="connsiteY7" fmla="*/ 64851 h 1931646"/>
              <a:gd name="connsiteX8" fmla="*/ 5084899 w 6018754"/>
              <a:gd name="connsiteY8" fmla="*/ 1416996 h 1931646"/>
              <a:gd name="connsiteX9" fmla="*/ 6018754 w 6018754"/>
              <a:gd name="connsiteY9" fmla="*/ 950068 h 1931646"/>
              <a:gd name="connsiteX10" fmla="*/ 6018754 w 6018754"/>
              <a:gd name="connsiteY10" fmla="*/ 950068 h 1931646"/>
              <a:gd name="connsiteX0" fmla="*/ 64154 w 5949388"/>
              <a:gd name="connsiteY0" fmla="*/ 1930940 h 1930940"/>
              <a:gd name="connsiteX1" fmla="*/ 1281471 w 5949388"/>
              <a:gd name="connsiteY1" fmla="*/ 1694286 h 1930940"/>
              <a:gd name="connsiteX2" fmla="*/ 108975 w 5949388"/>
              <a:gd name="connsiteY2" fmla="*/ 1554176 h 1930940"/>
              <a:gd name="connsiteX3" fmla="*/ 101600 w 5949388"/>
              <a:gd name="connsiteY3" fmla="*/ 711060 h 1930940"/>
              <a:gd name="connsiteX4" fmla="*/ 718575 w 5949388"/>
              <a:gd name="connsiteY4" fmla="*/ 964241 h 1930940"/>
              <a:gd name="connsiteX5" fmla="*/ 1134197 w 5949388"/>
              <a:gd name="connsiteY5" fmla="*/ 1562910 h 1930940"/>
              <a:gd name="connsiteX6" fmla="*/ 2184784 w 5949388"/>
              <a:gd name="connsiteY6" fmla="*/ 658238 h 1930940"/>
              <a:gd name="connsiteX7" fmla="*/ 2885175 w 5949388"/>
              <a:gd name="connsiteY7" fmla="*/ 1806102 h 1930940"/>
              <a:gd name="connsiteX8" fmla="*/ 3809303 w 5949388"/>
              <a:gd name="connsiteY8" fmla="*/ 64851 h 1930940"/>
              <a:gd name="connsiteX9" fmla="*/ 5015533 w 5949388"/>
              <a:gd name="connsiteY9" fmla="*/ 1416996 h 1930940"/>
              <a:gd name="connsiteX10" fmla="*/ 5949388 w 5949388"/>
              <a:gd name="connsiteY10" fmla="*/ 950068 h 1930940"/>
              <a:gd name="connsiteX11" fmla="*/ 5949388 w 5949388"/>
              <a:gd name="connsiteY11" fmla="*/ 950068 h 1930940"/>
              <a:gd name="connsiteX0" fmla="*/ 6007754 w 6007754"/>
              <a:gd name="connsiteY0" fmla="*/ 940340 h 1905000"/>
              <a:gd name="connsiteX1" fmla="*/ 1281471 w 6007754"/>
              <a:gd name="connsiteY1" fmla="*/ 1694286 h 1905000"/>
              <a:gd name="connsiteX2" fmla="*/ 108975 w 6007754"/>
              <a:gd name="connsiteY2" fmla="*/ 1554176 h 1905000"/>
              <a:gd name="connsiteX3" fmla="*/ 101600 w 6007754"/>
              <a:gd name="connsiteY3" fmla="*/ 711060 h 1905000"/>
              <a:gd name="connsiteX4" fmla="*/ 718575 w 6007754"/>
              <a:gd name="connsiteY4" fmla="*/ 964241 h 1905000"/>
              <a:gd name="connsiteX5" fmla="*/ 1134197 w 6007754"/>
              <a:gd name="connsiteY5" fmla="*/ 1562910 h 1905000"/>
              <a:gd name="connsiteX6" fmla="*/ 2184784 w 6007754"/>
              <a:gd name="connsiteY6" fmla="*/ 658238 h 1905000"/>
              <a:gd name="connsiteX7" fmla="*/ 2885175 w 6007754"/>
              <a:gd name="connsiteY7" fmla="*/ 1806102 h 1905000"/>
              <a:gd name="connsiteX8" fmla="*/ 3809303 w 6007754"/>
              <a:gd name="connsiteY8" fmla="*/ 64851 h 1905000"/>
              <a:gd name="connsiteX9" fmla="*/ 5015533 w 6007754"/>
              <a:gd name="connsiteY9" fmla="*/ 1416996 h 1905000"/>
              <a:gd name="connsiteX10" fmla="*/ 5949388 w 6007754"/>
              <a:gd name="connsiteY10" fmla="*/ 950068 h 1905000"/>
              <a:gd name="connsiteX11" fmla="*/ 5949388 w 6007754"/>
              <a:gd name="connsiteY11" fmla="*/ 950068 h 1905000"/>
              <a:gd name="connsiteX0" fmla="*/ 6226931 w 6226931"/>
              <a:gd name="connsiteY0" fmla="*/ 940340 h 2167464"/>
              <a:gd name="connsiteX1" fmla="*/ 1500648 w 6226931"/>
              <a:gd name="connsiteY1" fmla="*/ 1694286 h 2167464"/>
              <a:gd name="connsiteX2" fmla="*/ 195416 w 6226931"/>
              <a:gd name="connsiteY2" fmla="*/ 2144112 h 2167464"/>
              <a:gd name="connsiteX3" fmla="*/ 328152 w 6226931"/>
              <a:gd name="connsiteY3" fmla="*/ 1554176 h 2167464"/>
              <a:gd name="connsiteX4" fmla="*/ 320777 w 6226931"/>
              <a:gd name="connsiteY4" fmla="*/ 711060 h 2167464"/>
              <a:gd name="connsiteX5" fmla="*/ 937752 w 6226931"/>
              <a:gd name="connsiteY5" fmla="*/ 964241 h 2167464"/>
              <a:gd name="connsiteX6" fmla="*/ 1353374 w 6226931"/>
              <a:gd name="connsiteY6" fmla="*/ 1562910 h 2167464"/>
              <a:gd name="connsiteX7" fmla="*/ 2403961 w 6226931"/>
              <a:gd name="connsiteY7" fmla="*/ 658238 h 2167464"/>
              <a:gd name="connsiteX8" fmla="*/ 3104352 w 6226931"/>
              <a:gd name="connsiteY8" fmla="*/ 1806102 h 2167464"/>
              <a:gd name="connsiteX9" fmla="*/ 4028480 w 6226931"/>
              <a:gd name="connsiteY9" fmla="*/ 64851 h 2167464"/>
              <a:gd name="connsiteX10" fmla="*/ 5234710 w 6226931"/>
              <a:gd name="connsiteY10" fmla="*/ 1416996 h 2167464"/>
              <a:gd name="connsiteX11" fmla="*/ 6168565 w 6226931"/>
              <a:gd name="connsiteY11" fmla="*/ 950068 h 2167464"/>
              <a:gd name="connsiteX12" fmla="*/ 6168565 w 6226931"/>
              <a:gd name="connsiteY12" fmla="*/ 950068 h 2167464"/>
              <a:gd name="connsiteX0" fmla="*/ 6095424 w 6095424"/>
              <a:gd name="connsiteY0" fmla="*/ 940340 h 1905000"/>
              <a:gd name="connsiteX1" fmla="*/ 1369141 w 6095424"/>
              <a:gd name="connsiteY1" fmla="*/ 1694286 h 1905000"/>
              <a:gd name="connsiteX2" fmla="*/ 196645 w 6095424"/>
              <a:gd name="connsiteY2" fmla="*/ 1554176 h 1905000"/>
              <a:gd name="connsiteX3" fmla="*/ 189270 w 6095424"/>
              <a:gd name="connsiteY3" fmla="*/ 711060 h 1905000"/>
              <a:gd name="connsiteX4" fmla="*/ 806245 w 6095424"/>
              <a:gd name="connsiteY4" fmla="*/ 964241 h 1905000"/>
              <a:gd name="connsiteX5" fmla="*/ 1221867 w 6095424"/>
              <a:gd name="connsiteY5" fmla="*/ 1562910 h 1905000"/>
              <a:gd name="connsiteX6" fmla="*/ 2272454 w 6095424"/>
              <a:gd name="connsiteY6" fmla="*/ 658238 h 1905000"/>
              <a:gd name="connsiteX7" fmla="*/ 2972845 w 6095424"/>
              <a:gd name="connsiteY7" fmla="*/ 1806102 h 1905000"/>
              <a:gd name="connsiteX8" fmla="*/ 3896973 w 6095424"/>
              <a:gd name="connsiteY8" fmla="*/ 64851 h 1905000"/>
              <a:gd name="connsiteX9" fmla="*/ 5103203 w 6095424"/>
              <a:gd name="connsiteY9" fmla="*/ 1416996 h 1905000"/>
              <a:gd name="connsiteX10" fmla="*/ 6037058 w 6095424"/>
              <a:gd name="connsiteY10" fmla="*/ 950068 h 1905000"/>
              <a:gd name="connsiteX11" fmla="*/ 6037058 w 6095424"/>
              <a:gd name="connsiteY11" fmla="*/ 950068 h 1905000"/>
              <a:gd name="connsiteX0" fmla="*/ 6870124 w 7775171"/>
              <a:gd name="connsiteY0" fmla="*/ 940340 h 2025192"/>
              <a:gd name="connsiteX1" fmla="*/ 6792041 w 7775171"/>
              <a:gd name="connsiteY1" fmla="*/ 1922886 h 2025192"/>
              <a:gd name="connsiteX2" fmla="*/ 971345 w 7775171"/>
              <a:gd name="connsiteY2" fmla="*/ 1554176 h 2025192"/>
              <a:gd name="connsiteX3" fmla="*/ 963970 w 7775171"/>
              <a:gd name="connsiteY3" fmla="*/ 711060 h 2025192"/>
              <a:gd name="connsiteX4" fmla="*/ 1580945 w 7775171"/>
              <a:gd name="connsiteY4" fmla="*/ 964241 h 2025192"/>
              <a:gd name="connsiteX5" fmla="*/ 1996567 w 7775171"/>
              <a:gd name="connsiteY5" fmla="*/ 1562910 h 2025192"/>
              <a:gd name="connsiteX6" fmla="*/ 3047154 w 7775171"/>
              <a:gd name="connsiteY6" fmla="*/ 658238 h 2025192"/>
              <a:gd name="connsiteX7" fmla="*/ 3747545 w 7775171"/>
              <a:gd name="connsiteY7" fmla="*/ 1806102 h 2025192"/>
              <a:gd name="connsiteX8" fmla="*/ 4671673 w 7775171"/>
              <a:gd name="connsiteY8" fmla="*/ 64851 h 2025192"/>
              <a:gd name="connsiteX9" fmla="*/ 5877903 w 7775171"/>
              <a:gd name="connsiteY9" fmla="*/ 1416996 h 2025192"/>
              <a:gd name="connsiteX10" fmla="*/ 6811758 w 7775171"/>
              <a:gd name="connsiteY10" fmla="*/ 950068 h 2025192"/>
              <a:gd name="connsiteX11" fmla="*/ 6811758 w 7775171"/>
              <a:gd name="connsiteY11" fmla="*/ 950068 h 2025192"/>
              <a:gd name="connsiteX0" fmla="*/ 6870124 w 6870124"/>
              <a:gd name="connsiteY0" fmla="*/ 940340 h 2025192"/>
              <a:gd name="connsiteX1" fmla="*/ 6792041 w 6870124"/>
              <a:gd name="connsiteY1" fmla="*/ 1922886 h 2025192"/>
              <a:gd name="connsiteX2" fmla="*/ 971345 w 6870124"/>
              <a:gd name="connsiteY2" fmla="*/ 1554176 h 2025192"/>
              <a:gd name="connsiteX3" fmla="*/ 963970 w 6870124"/>
              <a:gd name="connsiteY3" fmla="*/ 711060 h 2025192"/>
              <a:gd name="connsiteX4" fmla="*/ 1580945 w 6870124"/>
              <a:gd name="connsiteY4" fmla="*/ 964241 h 2025192"/>
              <a:gd name="connsiteX5" fmla="*/ 1996567 w 6870124"/>
              <a:gd name="connsiteY5" fmla="*/ 1562910 h 2025192"/>
              <a:gd name="connsiteX6" fmla="*/ 3047154 w 6870124"/>
              <a:gd name="connsiteY6" fmla="*/ 658238 h 2025192"/>
              <a:gd name="connsiteX7" fmla="*/ 3747545 w 6870124"/>
              <a:gd name="connsiteY7" fmla="*/ 1806102 h 2025192"/>
              <a:gd name="connsiteX8" fmla="*/ 4671673 w 6870124"/>
              <a:gd name="connsiteY8" fmla="*/ 64851 h 2025192"/>
              <a:gd name="connsiteX9" fmla="*/ 5877903 w 6870124"/>
              <a:gd name="connsiteY9" fmla="*/ 1416996 h 2025192"/>
              <a:gd name="connsiteX10" fmla="*/ 6811758 w 6870124"/>
              <a:gd name="connsiteY10" fmla="*/ 950068 h 2025192"/>
              <a:gd name="connsiteX11" fmla="*/ 6811758 w 6870124"/>
              <a:gd name="connsiteY11" fmla="*/ 950068 h 2025192"/>
              <a:gd name="connsiteX0" fmla="*/ 6805395 w 7309054"/>
              <a:gd name="connsiteY0" fmla="*/ 940340 h 2308803"/>
              <a:gd name="connsiteX1" fmla="*/ 6727312 w 7309054"/>
              <a:gd name="connsiteY1" fmla="*/ 1922886 h 2308803"/>
              <a:gd name="connsiteX2" fmla="*/ 6338938 w 7309054"/>
              <a:gd name="connsiteY2" fmla="*/ 2247351 h 2308803"/>
              <a:gd name="connsiteX3" fmla="*/ 906616 w 7309054"/>
              <a:gd name="connsiteY3" fmla="*/ 1554176 h 2308803"/>
              <a:gd name="connsiteX4" fmla="*/ 899241 w 7309054"/>
              <a:gd name="connsiteY4" fmla="*/ 711060 h 2308803"/>
              <a:gd name="connsiteX5" fmla="*/ 1516216 w 7309054"/>
              <a:gd name="connsiteY5" fmla="*/ 964241 h 2308803"/>
              <a:gd name="connsiteX6" fmla="*/ 1931838 w 7309054"/>
              <a:gd name="connsiteY6" fmla="*/ 1562910 h 2308803"/>
              <a:gd name="connsiteX7" fmla="*/ 2982425 w 7309054"/>
              <a:gd name="connsiteY7" fmla="*/ 658238 h 2308803"/>
              <a:gd name="connsiteX8" fmla="*/ 3682816 w 7309054"/>
              <a:gd name="connsiteY8" fmla="*/ 1806102 h 2308803"/>
              <a:gd name="connsiteX9" fmla="*/ 4606944 w 7309054"/>
              <a:gd name="connsiteY9" fmla="*/ 64851 h 2308803"/>
              <a:gd name="connsiteX10" fmla="*/ 5813174 w 7309054"/>
              <a:gd name="connsiteY10" fmla="*/ 1416996 h 2308803"/>
              <a:gd name="connsiteX11" fmla="*/ 6747029 w 7309054"/>
              <a:gd name="connsiteY11" fmla="*/ 950068 h 2308803"/>
              <a:gd name="connsiteX12" fmla="*/ 6747029 w 7309054"/>
              <a:gd name="connsiteY12" fmla="*/ 950068 h 2308803"/>
              <a:gd name="connsiteX0" fmla="*/ 6870124 w 6870124"/>
              <a:gd name="connsiteY0" fmla="*/ 940340 h 2025192"/>
              <a:gd name="connsiteX1" fmla="*/ 6792041 w 6870124"/>
              <a:gd name="connsiteY1" fmla="*/ 1922886 h 2025192"/>
              <a:gd name="connsiteX2" fmla="*/ 971345 w 6870124"/>
              <a:gd name="connsiteY2" fmla="*/ 1554176 h 2025192"/>
              <a:gd name="connsiteX3" fmla="*/ 963970 w 6870124"/>
              <a:gd name="connsiteY3" fmla="*/ 711060 h 2025192"/>
              <a:gd name="connsiteX4" fmla="*/ 1580945 w 6870124"/>
              <a:gd name="connsiteY4" fmla="*/ 964241 h 2025192"/>
              <a:gd name="connsiteX5" fmla="*/ 1996567 w 6870124"/>
              <a:gd name="connsiteY5" fmla="*/ 1562910 h 2025192"/>
              <a:gd name="connsiteX6" fmla="*/ 3047154 w 6870124"/>
              <a:gd name="connsiteY6" fmla="*/ 658238 h 2025192"/>
              <a:gd name="connsiteX7" fmla="*/ 3747545 w 6870124"/>
              <a:gd name="connsiteY7" fmla="*/ 1806102 h 2025192"/>
              <a:gd name="connsiteX8" fmla="*/ 4671673 w 6870124"/>
              <a:gd name="connsiteY8" fmla="*/ 64851 h 2025192"/>
              <a:gd name="connsiteX9" fmla="*/ 5877903 w 6870124"/>
              <a:gd name="connsiteY9" fmla="*/ 1416996 h 2025192"/>
              <a:gd name="connsiteX10" fmla="*/ 6811758 w 6870124"/>
              <a:gd name="connsiteY10" fmla="*/ 950068 h 2025192"/>
              <a:gd name="connsiteX11" fmla="*/ 6811758 w 6870124"/>
              <a:gd name="connsiteY11" fmla="*/ 950068 h 2025192"/>
              <a:gd name="connsiteX0" fmla="*/ 6870124 w 6870124"/>
              <a:gd name="connsiteY0" fmla="*/ 940340 h 1944076"/>
              <a:gd name="connsiteX1" fmla="*/ 6792041 w 6870124"/>
              <a:gd name="connsiteY1" fmla="*/ 1922886 h 1944076"/>
              <a:gd name="connsiteX2" fmla="*/ 971345 w 6870124"/>
              <a:gd name="connsiteY2" fmla="*/ 1554176 h 1944076"/>
              <a:gd name="connsiteX3" fmla="*/ 963970 w 6870124"/>
              <a:gd name="connsiteY3" fmla="*/ 711060 h 1944076"/>
              <a:gd name="connsiteX4" fmla="*/ 1580945 w 6870124"/>
              <a:gd name="connsiteY4" fmla="*/ 964241 h 1944076"/>
              <a:gd name="connsiteX5" fmla="*/ 1996567 w 6870124"/>
              <a:gd name="connsiteY5" fmla="*/ 1562910 h 1944076"/>
              <a:gd name="connsiteX6" fmla="*/ 3047154 w 6870124"/>
              <a:gd name="connsiteY6" fmla="*/ 658238 h 1944076"/>
              <a:gd name="connsiteX7" fmla="*/ 3747545 w 6870124"/>
              <a:gd name="connsiteY7" fmla="*/ 1806102 h 1944076"/>
              <a:gd name="connsiteX8" fmla="*/ 4671673 w 6870124"/>
              <a:gd name="connsiteY8" fmla="*/ 64851 h 1944076"/>
              <a:gd name="connsiteX9" fmla="*/ 5877903 w 6870124"/>
              <a:gd name="connsiteY9" fmla="*/ 1416996 h 1944076"/>
              <a:gd name="connsiteX10" fmla="*/ 6811758 w 6870124"/>
              <a:gd name="connsiteY10" fmla="*/ 950068 h 1944076"/>
              <a:gd name="connsiteX11" fmla="*/ 6811758 w 6870124"/>
              <a:gd name="connsiteY11" fmla="*/ 950068 h 1944076"/>
              <a:gd name="connsiteX0" fmla="*/ 6870124 w 6870124"/>
              <a:gd name="connsiteY0" fmla="*/ 940340 h 2137147"/>
              <a:gd name="connsiteX1" fmla="*/ 6792041 w 6870124"/>
              <a:gd name="connsiteY1" fmla="*/ 1922886 h 2137147"/>
              <a:gd name="connsiteX2" fmla="*/ 971345 w 6870124"/>
              <a:gd name="connsiteY2" fmla="*/ 1935176 h 2137147"/>
              <a:gd name="connsiteX3" fmla="*/ 963970 w 6870124"/>
              <a:gd name="connsiteY3" fmla="*/ 711060 h 2137147"/>
              <a:gd name="connsiteX4" fmla="*/ 1580945 w 6870124"/>
              <a:gd name="connsiteY4" fmla="*/ 964241 h 2137147"/>
              <a:gd name="connsiteX5" fmla="*/ 1996567 w 6870124"/>
              <a:gd name="connsiteY5" fmla="*/ 1562910 h 2137147"/>
              <a:gd name="connsiteX6" fmla="*/ 3047154 w 6870124"/>
              <a:gd name="connsiteY6" fmla="*/ 658238 h 2137147"/>
              <a:gd name="connsiteX7" fmla="*/ 3747545 w 6870124"/>
              <a:gd name="connsiteY7" fmla="*/ 1806102 h 2137147"/>
              <a:gd name="connsiteX8" fmla="*/ 4671673 w 6870124"/>
              <a:gd name="connsiteY8" fmla="*/ 64851 h 2137147"/>
              <a:gd name="connsiteX9" fmla="*/ 5877903 w 6870124"/>
              <a:gd name="connsiteY9" fmla="*/ 1416996 h 2137147"/>
              <a:gd name="connsiteX10" fmla="*/ 6811758 w 6870124"/>
              <a:gd name="connsiteY10" fmla="*/ 950068 h 2137147"/>
              <a:gd name="connsiteX11" fmla="*/ 6811758 w 6870124"/>
              <a:gd name="connsiteY11" fmla="*/ 950068 h 2137147"/>
              <a:gd name="connsiteX0" fmla="*/ 6870124 w 6870124"/>
              <a:gd name="connsiteY0" fmla="*/ 940340 h 1944076"/>
              <a:gd name="connsiteX1" fmla="*/ 6792041 w 6870124"/>
              <a:gd name="connsiteY1" fmla="*/ 1922886 h 1944076"/>
              <a:gd name="connsiteX2" fmla="*/ 971345 w 6870124"/>
              <a:gd name="connsiteY2" fmla="*/ 1935176 h 1944076"/>
              <a:gd name="connsiteX3" fmla="*/ 963970 w 6870124"/>
              <a:gd name="connsiteY3" fmla="*/ 711060 h 1944076"/>
              <a:gd name="connsiteX4" fmla="*/ 1580945 w 6870124"/>
              <a:gd name="connsiteY4" fmla="*/ 964241 h 1944076"/>
              <a:gd name="connsiteX5" fmla="*/ 1996567 w 6870124"/>
              <a:gd name="connsiteY5" fmla="*/ 1562910 h 1944076"/>
              <a:gd name="connsiteX6" fmla="*/ 3047154 w 6870124"/>
              <a:gd name="connsiteY6" fmla="*/ 658238 h 1944076"/>
              <a:gd name="connsiteX7" fmla="*/ 3747545 w 6870124"/>
              <a:gd name="connsiteY7" fmla="*/ 1806102 h 1944076"/>
              <a:gd name="connsiteX8" fmla="*/ 4671673 w 6870124"/>
              <a:gd name="connsiteY8" fmla="*/ 64851 h 1944076"/>
              <a:gd name="connsiteX9" fmla="*/ 5877903 w 6870124"/>
              <a:gd name="connsiteY9" fmla="*/ 1416996 h 1944076"/>
              <a:gd name="connsiteX10" fmla="*/ 6811758 w 6870124"/>
              <a:gd name="connsiteY10" fmla="*/ 950068 h 1944076"/>
              <a:gd name="connsiteX11" fmla="*/ 6811758 w 6870124"/>
              <a:gd name="connsiteY11" fmla="*/ 950068 h 1944076"/>
              <a:gd name="connsiteX0" fmla="*/ 6007754 w 6007754"/>
              <a:gd name="connsiteY0" fmla="*/ 940340 h 1944076"/>
              <a:gd name="connsiteX1" fmla="*/ 5929671 w 6007754"/>
              <a:gd name="connsiteY1" fmla="*/ 1922886 h 1944076"/>
              <a:gd name="connsiteX2" fmla="*/ 108975 w 6007754"/>
              <a:gd name="connsiteY2" fmla="*/ 1935176 h 1944076"/>
              <a:gd name="connsiteX3" fmla="*/ 101600 w 6007754"/>
              <a:gd name="connsiteY3" fmla="*/ 711060 h 1944076"/>
              <a:gd name="connsiteX4" fmla="*/ 718575 w 6007754"/>
              <a:gd name="connsiteY4" fmla="*/ 964241 h 1944076"/>
              <a:gd name="connsiteX5" fmla="*/ 1134197 w 6007754"/>
              <a:gd name="connsiteY5" fmla="*/ 1562910 h 1944076"/>
              <a:gd name="connsiteX6" fmla="*/ 2184784 w 6007754"/>
              <a:gd name="connsiteY6" fmla="*/ 658238 h 1944076"/>
              <a:gd name="connsiteX7" fmla="*/ 2885175 w 6007754"/>
              <a:gd name="connsiteY7" fmla="*/ 1806102 h 1944076"/>
              <a:gd name="connsiteX8" fmla="*/ 3809303 w 6007754"/>
              <a:gd name="connsiteY8" fmla="*/ 64851 h 1944076"/>
              <a:gd name="connsiteX9" fmla="*/ 5015533 w 6007754"/>
              <a:gd name="connsiteY9" fmla="*/ 1416996 h 1944076"/>
              <a:gd name="connsiteX10" fmla="*/ 5949388 w 6007754"/>
              <a:gd name="connsiteY10" fmla="*/ 950068 h 1944076"/>
              <a:gd name="connsiteX11" fmla="*/ 5949388 w 6007754"/>
              <a:gd name="connsiteY11" fmla="*/ 950068 h 1944076"/>
              <a:gd name="connsiteX0" fmla="*/ 5927149 w 5927149"/>
              <a:gd name="connsiteY0" fmla="*/ 940340 h 1944076"/>
              <a:gd name="connsiteX1" fmla="*/ 5849066 w 5927149"/>
              <a:gd name="connsiteY1" fmla="*/ 1922886 h 1944076"/>
              <a:gd name="connsiteX2" fmla="*/ 28370 w 5927149"/>
              <a:gd name="connsiteY2" fmla="*/ 1935176 h 1944076"/>
              <a:gd name="connsiteX3" fmla="*/ 20995 w 5927149"/>
              <a:gd name="connsiteY3" fmla="*/ 711060 h 1944076"/>
              <a:gd name="connsiteX4" fmla="*/ 637970 w 5927149"/>
              <a:gd name="connsiteY4" fmla="*/ 964241 h 1944076"/>
              <a:gd name="connsiteX5" fmla="*/ 1053592 w 5927149"/>
              <a:gd name="connsiteY5" fmla="*/ 1562910 h 1944076"/>
              <a:gd name="connsiteX6" fmla="*/ 2104179 w 5927149"/>
              <a:gd name="connsiteY6" fmla="*/ 658238 h 1944076"/>
              <a:gd name="connsiteX7" fmla="*/ 2804570 w 5927149"/>
              <a:gd name="connsiteY7" fmla="*/ 1806102 h 1944076"/>
              <a:gd name="connsiteX8" fmla="*/ 3728698 w 5927149"/>
              <a:gd name="connsiteY8" fmla="*/ 64851 h 1944076"/>
              <a:gd name="connsiteX9" fmla="*/ 4934928 w 5927149"/>
              <a:gd name="connsiteY9" fmla="*/ 1416996 h 1944076"/>
              <a:gd name="connsiteX10" fmla="*/ 5868783 w 5927149"/>
              <a:gd name="connsiteY10" fmla="*/ 950068 h 1944076"/>
              <a:gd name="connsiteX11" fmla="*/ 5868783 w 5927149"/>
              <a:gd name="connsiteY11" fmla="*/ 950068 h 1944076"/>
              <a:gd name="connsiteX0" fmla="*/ 5927149 w 5927149"/>
              <a:gd name="connsiteY0" fmla="*/ 940340 h 1944076"/>
              <a:gd name="connsiteX1" fmla="*/ 5849066 w 5927149"/>
              <a:gd name="connsiteY1" fmla="*/ 1922886 h 1944076"/>
              <a:gd name="connsiteX2" fmla="*/ 28370 w 5927149"/>
              <a:gd name="connsiteY2" fmla="*/ 1935176 h 1944076"/>
              <a:gd name="connsiteX3" fmla="*/ 20995 w 5927149"/>
              <a:gd name="connsiteY3" fmla="*/ 711060 h 1944076"/>
              <a:gd name="connsiteX4" fmla="*/ 637970 w 5927149"/>
              <a:gd name="connsiteY4" fmla="*/ 964241 h 1944076"/>
              <a:gd name="connsiteX5" fmla="*/ 1053592 w 5927149"/>
              <a:gd name="connsiteY5" fmla="*/ 1562910 h 1944076"/>
              <a:gd name="connsiteX6" fmla="*/ 2104179 w 5927149"/>
              <a:gd name="connsiteY6" fmla="*/ 658238 h 1944076"/>
              <a:gd name="connsiteX7" fmla="*/ 2804570 w 5927149"/>
              <a:gd name="connsiteY7" fmla="*/ 1806102 h 1944076"/>
              <a:gd name="connsiteX8" fmla="*/ 3728698 w 5927149"/>
              <a:gd name="connsiteY8" fmla="*/ 64851 h 1944076"/>
              <a:gd name="connsiteX9" fmla="*/ 4934928 w 5927149"/>
              <a:gd name="connsiteY9" fmla="*/ 1416996 h 1944076"/>
              <a:gd name="connsiteX10" fmla="*/ 5868783 w 5927149"/>
              <a:gd name="connsiteY10" fmla="*/ 950068 h 1944076"/>
              <a:gd name="connsiteX11" fmla="*/ 5868783 w 5927149"/>
              <a:gd name="connsiteY11" fmla="*/ 950068 h 1944076"/>
              <a:gd name="connsiteX0" fmla="*/ 5927149 w 5927149"/>
              <a:gd name="connsiteY0" fmla="*/ 940340 h 1944076"/>
              <a:gd name="connsiteX1" fmla="*/ 5849066 w 5927149"/>
              <a:gd name="connsiteY1" fmla="*/ 1922886 h 1944076"/>
              <a:gd name="connsiteX2" fmla="*/ 28370 w 5927149"/>
              <a:gd name="connsiteY2" fmla="*/ 1935176 h 1944076"/>
              <a:gd name="connsiteX3" fmla="*/ 20995 w 5927149"/>
              <a:gd name="connsiteY3" fmla="*/ 711060 h 1944076"/>
              <a:gd name="connsiteX4" fmla="*/ 1053592 w 5927149"/>
              <a:gd name="connsiteY4" fmla="*/ 1562910 h 1944076"/>
              <a:gd name="connsiteX5" fmla="*/ 2104179 w 5927149"/>
              <a:gd name="connsiteY5" fmla="*/ 658238 h 1944076"/>
              <a:gd name="connsiteX6" fmla="*/ 2804570 w 5927149"/>
              <a:gd name="connsiteY6" fmla="*/ 1806102 h 1944076"/>
              <a:gd name="connsiteX7" fmla="*/ 3728698 w 5927149"/>
              <a:gd name="connsiteY7" fmla="*/ 64851 h 1944076"/>
              <a:gd name="connsiteX8" fmla="*/ 4934928 w 5927149"/>
              <a:gd name="connsiteY8" fmla="*/ 1416996 h 1944076"/>
              <a:gd name="connsiteX9" fmla="*/ 5868783 w 5927149"/>
              <a:gd name="connsiteY9" fmla="*/ 950068 h 1944076"/>
              <a:gd name="connsiteX10" fmla="*/ 5868783 w 5927149"/>
              <a:gd name="connsiteY10" fmla="*/ 950068 h 1944076"/>
              <a:gd name="connsiteX0" fmla="*/ 5927149 w 5927149"/>
              <a:gd name="connsiteY0" fmla="*/ 940340 h 1944076"/>
              <a:gd name="connsiteX1" fmla="*/ 5849066 w 5927149"/>
              <a:gd name="connsiteY1" fmla="*/ 1922886 h 1944076"/>
              <a:gd name="connsiteX2" fmla="*/ 28370 w 5927149"/>
              <a:gd name="connsiteY2" fmla="*/ 1935176 h 1944076"/>
              <a:gd name="connsiteX3" fmla="*/ 20995 w 5927149"/>
              <a:gd name="connsiteY3" fmla="*/ 711060 h 1944076"/>
              <a:gd name="connsiteX4" fmla="*/ 1053592 w 5927149"/>
              <a:gd name="connsiteY4" fmla="*/ 1562910 h 1944076"/>
              <a:gd name="connsiteX5" fmla="*/ 2104179 w 5927149"/>
              <a:gd name="connsiteY5" fmla="*/ 658238 h 1944076"/>
              <a:gd name="connsiteX6" fmla="*/ 2804570 w 5927149"/>
              <a:gd name="connsiteY6" fmla="*/ 1806102 h 1944076"/>
              <a:gd name="connsiteX7" fmla="*/ 3728698 w 5927149"/>
              <a:gd name="connsiteY7" fmla="*/ 64851 h 1944076"/>
              <a:gd name="connsiteX8" fmla="*/ 4934928 w 5927149"/>
              <a:gd name="connsiteY8" fmla="*/ 1416996 h 1944076"/>
              <a:gd name="connsiteX9" fmla="*/ 5868783 w 5927149"/>
              <a:gd name="connsiteY9" fmla="*/ 950068 h 1944076"/>
              <a:gd name="connsiteX10" fmla="*/ 5868783 w 5927149"/>
              <a:gd name="connsiteY10" fmla="*/ 950068 h 1944076"/>
              <a:gd name="connsiteX0" fmla="*/ 5927149 w 5927149"/>
              <a:gd name="connsiteY0" fmla="*/ 940340 h 1944076"/>
              <a:gd name="connsiteX1" fmla="*/ 5849066 w 5927149"/>
              <a:gd name="connsiteY1" fmla="*/ 1922886 h 1944076"/>
              <a:gd name="connsiteX2" fmla="*/ 28370 w 5927149"/>
              <a:gd name="connsiteY2" fmla="*/ 1935176 h 1944076"/>
              <a:gd name="connsiteX3" fmla="*/ 20995 w 5927149"/>
              <a:gd name="connsiteY3" fmla="*/ 711060 h 1944076"/>
              <a:gd name="connsiteX4" fmla="*/ 1053592 w 5927149"/>
              <a:gd name="connsiteY4" fmla="*/ 1562910 h 1944076"/>
              <a:gd name="connsiteX5" fmla="*/ 2104179 w 5927149"/>
              <a:gd name="connsiteY5" fmla="*/ 658238 h 1944076"/>
              <a:gd name="connsiteX6" fmla="*/ 2804570 w 5927149"/>
              <a:gd name="connsiteY6" fmla="*/ 1806102 h 1944076"/>
              <a:gd name="connsiteX7" fmla="*/ 3728698 w 5927149"/>
              <a:gd name="connsiteY7" fmla="*/ 64851 h 1944076"/>
              <a:gd name="connsiteX8" fmla="*/ 4934928 w 5927149"/>
              <a:gd name="connsiteY8" fmla="*/ 1416996 h 1944076"/>
              <a:gd name="connsiteX9" fmla="*/ 5868783 w 5927149"/>
              <a:gd name="connsiteY9" fmla="*/ 950068 h 1944076"/>
              <a:gd name="connsiteX10" fmla="*/ 5868783 w 5927149"/>
              <a:gd name="connsiteY10" fmla="*/ 950068 h 1944076"/>
              <a:gd name="connsiteX0" fmla="*/ 5849066 w 5868783"/>
              <a:gd name="connsiteY0" fmla="*/ 1922886 h 1944076"/>
              <a:gd name="connsiteX1" fmla="*/ 28370 w 5868783"/>
              <a:gd name="connsiteY1" fmla="*/ 1935176 h 1944076"/>
              <a:gd name="connsiteX2" fmla="*/ 20995 w 5868783"/>
              <a:gd name="connsiteY2" fmla="*/ 711060 h 1944076"/>
              <a:gd name="connsiteX3" fmla="*/ 1053592 w 5868783"/>
              <a:gd name="connsiteY3" fmla="*/ 1562910 h 1944076"/>
              <a:gd name="connsiteX4" fmla="*/ 2104179 w 5868783"/>
              <a:gd name="connsiteY4" fmla="*/ 658238 h 1944076"/>
              <a:gd name="connsiteX5" fmla="*/ 2804570 w 5868783"/>
              <a:gd name="connsiteY5" fmla="*/ 1806102 h 1944076"/>
              <a:gd name="connsiteX6" fmla="*/ 3728698 w 5868783"/>
              <a:gd name="connsiteY6" fmla="*/ 64851 h 1944076"/>
              <a:gd name="connsiteX7" fmla="*/ 4934928 w 5868783"/>
              <a:gd name="connsiteY7" fmla="*/ 1416996 h 1944076"/>
              <a:gd name="connsiteX8" fmla="*/ 5868783 w 5868783"/>
              <a:gd name="connsiteY8" fmla="*/ 950068 h 1944076"/>
              <a:gd name="connsiteX9" fmla="*/ 5868783 w 5868783"/>
              <a:gd name="connsiteY9" fmla="*/ 950068 h 1944076"/>
              <a:gd name="connsiteX0" fmla="*/ 5849066 w 5868783"/>
              <a:gd name="connsiteY0" fmla="*/ 1922886 h 1944076"/>
              <a:gd name="connsiteX1" fmla="*/ 28370 w 5868783"/>
              <a:gd name="connsiteY1" fmla="*/ 1935176 h 1944076"/>
              <a:gd name="connsiteX2" fmla="*/ 20995 w 5868783"/>
              <a:gd name="connsiteY2" fmla="*/ 711060 h 1944076"/>
              <a:gd name="connsiteX3" fmla="*/ 1053592 w 5868783"/>
              <a:gd name="connsiteY3" fmla="*/ 1562910 h 1944076"/>
              <a:gd name="connsiteX4" fmla="*/ 2104179 w 5868783"/>
              <a:gd name="connsiteY4" fmla="*/ 658238 h 1944076"/>
              <a:gd name="connsiteX5" fmla="*/ 2804570 w 5868783"/>
              <a:gd name="connsiteY5" fmla="*/ 1806102 h 1944076"/>
              <a:gd name="connsiteX6" fmla="*/ 3728698 w 5868783"/>
              <a:gd name="connsiteY6" fmla="*/ 64851 h 1944076"/>
              <a:gd name="connsiteX7" fmla="*/ 4934928 w 5868783"/>
              <a:gd name="connsiteY7" fmla="*/ 1416996 h 1944076"/>
              <a:gd name="connsiteX8" fmla="*/ 5868783 w 5868783"/>
              <a:gd name="connsiteY8" fmla="*/ 950068 h 1944076"/>
              <a:gd name="connsiteX9" fmla="*/ 5868783 w 5868783"/>
              <a:gd name="connsiteY9" fmla="*/ 950068 h 1944076"/>
              <a:gd name="connsiteX0" fmla="*/ 5849066 w 5868783"/>
              <a:gd name="connsiteY0" fmla="*/ 1922886 h 1944076"/>
              <a:gd name="connsiteX1" fmla="*/ 28370 w 5868783"/>
              <a:gd name="connsiteY1" fmla="*/ 1935176 h 1944076"/>
              <a:gd name="connsiteX2" fmla="*/ 20995 w 5868783"/>
              <a:gd name="connsiteY2" fmla="*/ 711060 h 1944076"/>
              <a:gd name="connsiteX3" fmla="*/ 1053592 w 5868783"/>
              <a:gd name="connsiteY3" fmla="*/ 1562910 h 1944076"/>
              <a:gd name="connsiteX4" fmla="*/ 2104179 w 5868783"/>
              <a:gd name="connsiteY4" fmla="*/ 658238 h 1944076"/>
              <a:gd name="connsiteX5" fmla="*/ 2804570 w 5868783"/>
              <a:gd name="connsiteY5" fmla="*/ 1806102 h 1944076"/>
              <a:gd name="connsiteX6" fmla="*/ 3728698 w 5868783"/>
              <a:gd name="connsiteY6" fmla="*/ 64851 h 1944076"/>
              <a:gd name="connsiteX7" fmla="*/ 4934928 w 5868783"/>
              <a:gd name="connsiteY7" fmla="*/ 1416996 h 1944076"/>
              <a:gd name="connsiteX8" fmla="*/ 5868783 w 5868783"/>
              <a:gd name="connsiteY8" fmla="*/ 950068 h 1944076"/>
              <a:gd name="connsiteX9" fmla="*/ 5868783 w 5868783"/>
              <a:gd name="connsiteY9" fmla="*/ 950068 h 1944076"/>
              <a:gd name="connsiteX10" fmla="*/ 5849066 w 5868783"/>
              <a:gd name="connsiteY10" fmla="*/ 1922886 h 1944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868783" h="1944076">
                <a:moveTo>
                  <a:pt x="5849066" y="1922886"/>
                </a:moveTo>
                <a:cubicBezTo>
                  <a:pt x="5694304" y="1944076"/>
                  <a:pt x="938263" y="1903631"/>
                  <a:pt x="28370" y="1935176"/>
                </a:cubicBezTo>
                <a:cubicBezTo>
                  <a:pt x="17744" y="1553198"/>
                  <a:pt x="0" y="939833"/>
                  <a:pt x="20995" y="711060"/>
                </a:cubicBezTo>
                <a:cubicBezTo>
                  <a:pt x="191865" y="649016"/>
                  <a:pt x="706395" y="1571714"/>
                  <a:pt x="1053592" y="1562910"/>
                </a:cubicBezTo>
                <a:cubicBezTo>
                  <a:pt x="1400789" y="1554106"/>
                  <a:pt x="1812349" y="617706"/>
                  <a:pt x="2104179" y="658238"/>
                </a:cubicBezTo>
                <a:cubicBezTo>
                  <a:pt x="2396009" y="698770"/>
                  <a:pt x="2533817" y="1905000"/>
                  <a:pt x="2804570" y="1806102"/>
                </a:cubicBezTo>
                <a:cubicBezTo>
                  <a:pt x="3075323" y="1707204"/>
                  <a:pt x="3373638" y="129702"/>
                  <a:pt x="3728698" y="64851"/>
                </a:cubicBezTo>
                <a:cubicBezTo>
                  <a:pt x="4083758" y="0"/>
                  <a:pt x="4578247" y="1269460"/>
                  <a:pt x="4934928" y="1416996"/>
                </a:cubicBezTo>
                <a:cubicBezTo>
                  <a:pt x="5291609" y="1564532"/>
                  <a:pt x="5868783" y="950068"/>
                  <a:pt x="5868783" y="950068"/>
                </a:cubicBezTo>
                <a:lnTo>
                  <a:pt x="5868783" y="950068"/>
                </a:lnTo>
                <a:lnTo>
                  <a:pt x="5849066" y="1922886"/>
                </a:lnTo>
                <a:close/>
              </a:path>
            </a:pathLst>
          </a:custGeom>
          <a:solidFill>
            <a:srgbClr val="8064A2">
              <a:alpha val="40000"/>
            </a:srgbClr>
          </a:solidFill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3667162" y="1600200"/>
            <a:ext cx="981038" cy="495300"/>
            <a:chOff x="4114801" y="2221468"/>
            <a:chExt cx="981038" cy="495300"/>
          </a:xfrm>
        </p:grpSpPr>
        <p:sp>
          <p:nvSpPr>
            <p:cNvPr id="25" name="TextBox 24"/>
            <p:cNvSpPr txBox="1"/>
            <p:nvPr/>
          </p:nvSpPr>
          <p:spPr>
            <a:xfrm>
              <a:off x="4148271" y="2221468"/>
              <a:ext cx="9475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Variable</a:t>
              </a:r>
              <a:endParaRPr lang="en-US" dirty="0"/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flipH="1">
              <a:off x="4114801" y="2526268"/>
              <a:ext cx="276530" cy="1905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6" name="22 Acorde"/>
          <p:cNvSpPr/>
          <p:nvPr/>
        </p:nvSpPr>
        <p:spPr>
          <a:xfrm>
            <a:off x="5040869" y="1905000"/>
            <a:ext cx="1912883" cy="3303446"/>
          </a:xfrm>
          <a:prstGeom prst="chord">
            <a:avLst>
              <a:gd name="adj1" fmla="val 10791797"/>
              <a:gd name="adj2" fmla="val 30340"/>
            </a:avLst>
          </a:prstGeom>
          <a:solidFill>
            <a:srgbClr val="8064A2">
              <a:alpha val="40000"/>
            </a:srgbClr>
          </a:solidFill>
          <a:ln>
            <a:solidFill>
              <a:schemeClr val="accent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8" name="23 Acorde"/>
          <p:cNvSpPr/>
          <p:nvPr/>
        </p:nvSpPr>
        <p:spPr>
          <a:xfrm>
            <a:off x="2057400" y="1600200"/>
            <a:ext cx="1912883" cy="3924300"/>
          </a:xfrm>
          <a:prstGeom prst="chord">
            <a:avLst>
              <a:gd name="adj1" fmla="val 10791797"/>
              <a:gd name="adj2" fmla="val 30340"/>
            </a:avLst>
          </a:prstGeom>
          <a:solidFill>
            <a:srgbClr val="8064A2">
              <a:alpha val="40000"/>
            </a:srgbClr>
          </a:solidFill>
          <a:ln>
            <a:solidFill>
              <a:schemeClr val="accent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3" name="32 CuadroTexto"/>
          <p:cNvSpPr txBox="1"/>
          <p:nvPr/>
        </p:nvSpPr>
        <p:spPr>
          <a:xfrm>
            <a:off x="2362200" y="1905000"/>
            <a:ext cx="1310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Solar power</a:t>
            </a:r>
            <a:endParaRPr lang="en-US" dirty="0"/>
          </a:p>
        </p:txBody>
      </p:sp>
      <p:sp>
        <p:nvSpPr>
          <p:cNvPr id="24" name="33 CuadroTexto"/>
          <p:cNvSpPr txBox="1"/>
          <p:nvPr/>
        </p:nvSpPr>
        <p:spPr>
          <a:xfrm>
            <a:off x="2030696" y="3200400"/>
            <a:ext cx="1093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Workload</a:t>
            </a:r>
            <a:endParaRPr lang="en-US" dirty="0"/>
          </a:p>
        </p:txBody>
      </p:sp>
      <p:sp>
        <p:nvSpPr>
          <p:cNvPr id="22" name="31 Rectángulo"/>
          <p:cNvSpPr/>
          <p:nvPr/>
        </p:nvSpPr>
        <p:spPr>
          <a:xfrm>
            <a:off x="1688068" y="1600200"/>
            <a:ext cx="5875283" cy="1981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93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1" grpId="0" animBg="1"/>
      <p:bldP spid="26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GreenSoftware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How to build software for green datacenters?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Malleable energy demand</a:t>
            </a:r>
          </a:p>
          <a:p>
            <a:pPr lvl="1"/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Idle nodes → Turn off/Sleep (S3) [COLP’01]</a:t>
            </a:r>
          </a:p>
          <a:p>
            <a:pPr lvl="1"/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Reduce frequency (DVFS) → Lower quality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Move computation under renewables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Weather forecast → Green energy forecast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Delay computation or degrade quality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Leverage energy storage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59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Motivation</a:t>
            </a:r>
          </a:p>
          <a:p>
            <a:r>
              <a:rPr lang="en-US" dirty="0" err="1" smtClean="0"/>
              <a:t>GreenSoftware</a:t>
            </a:r>
            <a:endParaRPr lang="en-US" dirty="0" smtClean="0"/>
          </a:p>
          <a:p>
            <a:pPr lvl="1"/>
            <a:r>
              <a:rPr lang="en-US" dirty="0" err="1" smtClean="0"/>
              <a:t>GreenSlot</a:t>
            </a:r>
            <a:endParaRPr lang="en-US" dirty="0" smtClean="0"/>
          </a:p>
          <a:p>
            <a:pPr lvl="1"/>
            <a:r>
              <a:rPr lang="en-US" dirty="0" err="1" smtClean="0"/>
              <a:t>GreenHadoop</a:t>
            </a:r>
            <a:endParaRPr lang="en-US" dirty="0" smtClean="0"/>
          </a:p>
          <a:p>
            <a:pPr lvl="1"/>
            <a:r>
              <a:rPr lang="en-US" dirty="0" err="1" smtClean="0"/>
              <a:t>GreenSwitch</a:t>
            </a:r>
            <a:endParaRPr lang="en-US" dirty="0" smtClean="0"/>
          </a:p>
          <a:p>
            <a:pPr lvl="1"/>
            <a:r>
              <a:rPr lang="en-US" dirty="0" err="1" smtClean="0"/>
              <a:t>GreenCassandra</a:t>
            </a:r>
            <a:endParaRPr lang="en-US" dirty="0" smtClean="0"/>
          </a:p>
          <a:p>
            <a:pPr lvl="1"/>
            <a:r>
              <a:rPr lang="en-US" dirty="0" smtClean="0"/>
              <a:t>… and others</a:t>
            </a:r>
          </a:p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27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GreenSlot</a:t>
            </a:r>
            <a:r>
              <a:rPr lang="en-US" dirty="0" smtClean="0"/>
              <a:t> [SC’11]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1253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Batch jobs on SLURM (&amp; Hadoop)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Send idle nodes to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S3</a:t>
            </a:r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Predict solar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availability</a:t>
            </a:r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Delay jobs within deadlines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Known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jobs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characteristics (length, deadline, size…)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Heuristic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4 Rectángulo"/>
          <p:cNvSpPr/>
          <p:nvPr/>
        </p:nvSpPr>
        <p:spPr>
          <a:xfrm>
            <a:off x="2057400" y="4724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 Rectángulo"/>
          <p:cNvSpPr/>
          <p:nvPr/>
        </p:nvSpPr>
        <p:spPr>
          <a:xfrm>
            <a:off x="2057400" y="5105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6 Rectángulo"/>
          <p:cNvSpPr/>
          <p:nvPr/>
        </p:nvSpPr>
        <p:spPr>
          <a:xfrm>
            <a:off x="2057400" y="5486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7 Rectángulo"/>
          <p:cNvSpPr/>
          <p:nvPr/>
        </p:nvSpPr>
        <p:spPr>
          <a:xfrm>
            <a:off x="2514600" y="4724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8 Rectángulo"/>
          <p:cNvSpPr/>
          <p:nvPr/>
        </p:nvSpPr>
        <p:spPr>
          <a:xfrm>
            <a:off x="2514600" y="5105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9 Rectángulo"/>
          <p:cNvSpPr/>
          <p:nvPr/>
        </p:nvSpPr>
        <p:spPr>
          <a:xfrm>
            <a:off x="2514600" y="5486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10 Rectángulo"/>
          <p:cNvSpPr/>
          <p:nvPr/>
        </p:nvSpPr>
        <p:spPr>
          <a:xfrm>
            <a:off x="2971800" y="4724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11 Rectángulo"/>
          <p:cNvSpPr/>
          <p:nvPr/>
        </p:nvSpPr>
        <p:spPr>
          <a:xfrm>
            <a:off x="2971800" y="5105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2971800" y="5486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3429000" y="4724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3429000" y="5105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3429000" y="5486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16 Rectángulo"/>
          <p:cNvSpPr/>
          <p:nvPr/>
        </p:nvSpPr>
        <p:spPr>
          <a:xfrm>
            <a:off x="3886200" y="4724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3886200" y="5105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18 Rectángulo"/>
          <p:cNvSpPr/>
          <p:nvPr/>
        </p:nvSpPr>
        <p:spPr>
          <a:xfrm>
            <a:off x="3886200" y="5486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19 Rectángulo"/>
          <p:cNvSpPr/>
          <p:nvPr/>
        </p:nvSpPr>
        <p:spPr>
          <a:xfrm>
            <a:off x="4343400" y="4724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4343400" y="5105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21 Rectángulo"/>
          <p:cNvSpPr/>
          <p:nvPr/>
        </p:nvSpPr>
        <p:spPr>
          <a:xfrm>
            <a:off x="4343400" y="5486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22 Rectángulo"/>
          <p:cNvSpPr/>
          <p:nvPr/>
        </p:nvSpPr>
        <p:spPr>
          <a:xfrm>
            <a:off x="4800600" y="4724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4800600" y="5105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24 Rectángulo"/>
          <p:cNvSpPr/>
          <p:nvPr/>
        </p:nvSpPr>
        <p:spPr>
          <a:xfrm>
            <a:off x="4800600" y="5486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25 Rectángulo"/>
          <p:cNvSpPr/>
          <p:nvPr/>
        </p:nvSpPr>
        <p:spPr>
          <a:xfrm>
            <a:off x="5257800" y="4724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26 Rectángulo"/>
          <p:cNvSpPr/>
          <p:nvPr/>
        </p:nvSpPr>
        <p:spPr>
          <a:xfrm>
            <a:off x="5257800" y="5105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27 Rectángulo"/>
          <p:cNvSpPr/>
          <p:nvPr/>
        </p:nvSpPr>
        <p:spPr>
          <a:xfrm>
            <a:off x="5257800" y="5486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28 Rectángulo"/>
          <p:cNvSpPr/>
          <p:nvPr/>
        </p:nvSpPr>
        <p:spPr>
          <a:xfrm>
            <a:off x="5715000" y="4724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29 Rectángulo"/>
          <p:cNvSpPr/>
          <p:nvPr/>
        </p:nvSpPr>
        <p:spPr>
          <a:xfrm>
            <a:off x="5715000" y="5105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30 Rectángulo"/>
          <p:cNvSpPr/>
          <p:nvPr/>
        </p:nvSpPr>
        <p:spPr>
          <a:xfrm>
            <a:off x="5715000" y="5486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31 Rectángulo"/>
          <p:cNvSpPr/>
          <p:nvPr/>
        </p:nvSpPr>
        <p:spPr>
          <a:xfrm>
            <a:off x="6172200" y="4724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32 Rectángulo"/>
          <p:cNvSpPr/>
          <p:nvPr/>
        </p:nvSpPr>
        <p:spPr>
          <a:xfrm>
            <a:off x="6172200" y="5105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33 Rectángulo"/>
          <p:cNvSpPr/>
          <p:nvPr/>
        </p:nvSpPr>
        <p:spPr>
          <a:xfrm>
            <a:off x="6172200" y="5486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34 Rectángulo"/>
          <p:cNvSpPr/>
          <p:nvPr/>
        </p:nvSpPr>
        <p:spPr>
          <a:xfrm>
            <a:off x="6629400" y="4724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35 Rectángulo"/>
          <p:cNvSpPr/>
          <p:nvPr/>
        </p:nvSpPr>
        <p:spPr>
          <a:xfrm>
            <a:off x="6629400" y="5105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36 Rectángulo"/>
          <p:cNvSpPr/>
          <p:nvPr/>
        </p:nvSpPr>
        <p:spPr>
          <a:xfrm>
            <a:off x="6629400" y="5486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37 Rectángulo"/>
          <p:cNvSpPr/>
          <p:nvPr/>
        </p:nvSpPr>
        <p:spPr>
          <a:xfrm>
            <a:off x="7086600" y="4724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38 Rectángulo"/>
          <p:cNvSpPr/>
          <p:nvPr/>
        </p:nvSpPr>
        <p:spPr>
          <a:xfrm>
            <a:off x="7086600" y="5105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39 Rectángulo"/>
          <p:cNvSpPr/>
          <p:nvPr/>
        </p:nvSpPr>
        <p:spPr>
          <a:xfrm>
            <a:off x="7086600" y="5486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41 Conector recto"/>
          <p:cNvCxnSpPr/>
          <p:nvPr/>
        </p:nvCxnSpPr>
        <p:spPr>
          <a:xfrm rot="5400000">
            <a:off x="6058694" y="5295900"/>
            <a:ext cx="1143000" cy="1588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46 Conector recto de flecha"/>
          <p:cNvCxnSpPr/>
          <p:nvPr/>
        </p:nvCxnSpPr>
        <p:spPr>
          <a:xfrm>
            <a:off x="4307137" y="6008132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6" name="47 CuadroTexto"/>
          <p:cNvSpPr txBox="1"/>
          <p:nvPr/>
        </p:nvSpPr>
        <p:spPr>
          <a:xfrm>
            <a:off x="4419600" y="6031468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47" name="48 Rectángulo"/>
          <p:cNvSpPr/>
          <p:nvPr/>
        </p:nvSpPr>
        <p:spPr>
          <a:xfrm>
            <a:off x="381000" y="4572000"/>
            <a:ext cx="1371600" cy="381000"/>
          </a:xfrm>
          <a:prstGeom prst="rect">
            <a:avLst/>
          </a:prstGeom>
          <a:solidFill>
            <a:srgbClr val="3366FF">
              <a:alpha val="30196"/>
            </a:srgb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Job 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49 CuadroTexto"/>
          <p:cNvSpPr txBox="1"/>
          <p:nvPr/>
        </p:nvSpPr>
        <p:spPr>
          <a:xfrm rot="5400000">
            <a:off x="7503420" y="5069579"/>
            <a:ext cx="778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Power</a:t>
            </a:r>
            <a:endParaRPr lang="en-US" dirty="0"/>
          </a:p>
        </p:txBody>
      </p:sp>
      <p:cxnSp>
        <p:nvCxnSpPr>
          <p:cNvPr id="49" name="50 Conector recto de flecha"/>
          <p:cNvCxnSpPr/>
          <p:nvPr/>
        </p:nvCxnSpPr>
        <p:spPr>
          <a:xfrm rot="5400000" flipH="1" flipV="1">
            <a:off x="7238205" y="5245338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0" name="47 CuadroTexto"/>
          <p:cNvSpPr txBox="1"/>
          <p:nvPr/>
        </p:nvSpPr>
        <p:spPr>
          <a:xfrm>
            <a:off x="6120286" y="6106776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Deadline</a:t>
            </a:r>
            <a:endParaRPr lang="en-US" dirty="0"/>
          </a:p>
        </p:txBody>
      </p:sp>
      <p:cxnSp>
        <p:nvCxnSpPr>
          <p:cNvPr id="51" name="Straight Arrow Connector 50"/>
          <p:cNvCxnSpPr/>
          <p:nvPr/>
        </p:nvCxnSpPr>
        <p:spPr>
          <a:xfrm flipV="1">
            <a:off x="6629400" y="5867400"/>
            <a:ext cx="0" cy="2393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4" name="48 Rectángulo"/>
          <p:cNvSpPr/>
          <p:nvPr/>
        </p:nvSpPr>
        <p:spPr>
          <a:xfrm>
            <a:off x="381000" y="5029200"/>
            <a:ext cx="926067" cy="381000"/>
          </a:xfrm>
          <a:prstGeom prst="rect">
            <a:avLst/>
          </a:prstGeom>
          <a:solidFill>
            <a:srgbClr val="3366FF">
              <a:alpha val="30196"/>
            </a:srgb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Job 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5" name="48 Rectángulo"/>
          <p:cNvSpPr/>
          <p:nvPr/>
        </p:nvSpPr>
        <p:spPr>
          <a:xfrm>
            <a:off x="381000" y="5486400"/>
            <a:ext cx="1371600" cy="381000"/>
          </a:xfrm>
          <a:prstGeom prst="rect">
            <a:avLst/>
          </a:prstGeom>
          <a:solidFill>
            <a:srgbClr val="3366FF">
              <a:alpha val="30196"/>
            </a:srgb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Job 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7" name="48 Rectángulo"/>
          <p:cNvSpPr/>
          <p:nvPr/>
        </p:nvSpPr>
        <p:spPr>
          <a:xfrm>
            <a:off x="381000" y="5943600"/>
            <a:ext cx="1828800" cy="381000"/>
          </a:xfrm>
          <a:prstGeom prst="rect">
            <a:avLst/>
          </a:prstGeom>
          <a:solidFill>
            <a:srgbClr val="3366FF">
              <a:alpha val="30196"/>
            </a:srgb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Job 4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883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6" grpId="0"/>
      <p:bldP spid="47" grpId="0" animBg="1"/>
      <p:bldP spid="48" grpId="0"/>
      <p:bldP spid="50" grpId="0"/>
      <p:bldP spid="54" grpId="0" animBg="1"/>
      <p:bldP spid="55" grpId="0" animBg="1"/>
      <p:bldP spid="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GreenSlot</a:t>
            </a:r>
            <a:r>
              <a:rPr lang="en-US" dirty="0" smtClean="0"/>
              <a:t> [SC’11]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1253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Batch jobs on SLURM (&amp; Hadoop)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Send idle nodes to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S3</a:t>
            </a:r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Predict solar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availability</a:t>
            </a:r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Delay jobs within deadlines</a:t>
            </a:r>
          </a:p>
          <a:p>
            <a:pPr lvl="1"/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Known jobs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characteristics (length, deadline, size…)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Heuristic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4 Rectángulo"/>
          <p:cNvSpPr/>
          <p:nvPr/>
        </p:nvSpPr>
        <p:spPr>
          <a:xfrm>
            <a:off x="2057400" y="4724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 Rectángulo"/>
          <p:cNvSpPr/>
          <p:nvPr/>
        </p:nvSpPr>
        <p:spPr>
          <a:xfrm>
            <a:off x="2057400" y="5105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6 Rectángulo"/>
          <p:cNvSpPr/>
          <p:nvPr/>
        </p:nvSpPr>
        <p:spPr>
          <a:xfrm>
            <a:off x="2057400" y="5486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7 Rectángulo"/>
          <p:cNvSpPr/>
          <p:nvPr/>
        </p:nvSpPr>
        <p:spPr>
          <a:xfrm>
            <a:off x="2514600" y="4724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8 Rectángulo"/>
          <p:cNvSpPr/>
          <p:nvPr/>
        </p:nvSpPr>
        <p:spPr>
          <a:xfrm>
            <a:off x="2514600" y="5105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9 Rectángulo"/>
          <p:cNvSpPr/>
          <p:nvPr/>
        </p:nvSpPr>
        <p:spPr>
          <a:xfrm>
            <a:off x="2514600" y="5486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10 Rectángulo"/>
          <p:cNvSpPr/>
          <p:nvPr/>
        </p:nvSpPr>
        <p:spPr>
          <a:xfrm>
            <a:off x="2971800" y="4724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11 Rectángulo"/>
          <p:cNvSpPr/>
          <p:nvPr/>
        </p:nvSpPr>
        <p:spPr>
          <a:xfrm>
            <a:off x="2971800" y="5105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2971800" y="5486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3429000" y="4724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3429000" y="5105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3429000" y="5486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16 Rectángulo"/>
          <p:cNvSpPr/>
          <p:nvPr/>
        </p:nvSpPr>
        <p:spPr>
          <a:xfrm>
            <a:off x="3886200" y="4724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3886200" y="5105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18 Rectángulo"/>
          <p:cNvSpPr/>
          <p:nvPr/>
        </p:nvSpPr>
        <p:spPr>
          <a:xfrm>
            <a:off x="3886200" y="5486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19 Rectángulo"/>
          <p:cNvSpPr/>
          <p:nvPr/>
        </p:nvSpPr>
        <p:spPr>
          <a:xfrm>
            <a:off x="4343400" y="4724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4343400" y="5105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21 Rectángulo"/>
          <p:cNvSpPr/>
          <p:nvPr/>
        </p:nvSpPr>
        <p:spPr>
          <a:xfrm>
            <a:off x="4343400" y="5486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22 Rectángulo"/>
          <p:cNvSpPr/>
          <p:nvPr/>
        </p:nvSpPr>
        <p:spPr>
          <a:xfrm>
            <a:off x="4800600" y="4724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92D050"/>
                </a:solidFill>
              </a:ln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4800600" y="5105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24 Rectángulo"/>
          <p:cNvSpPr/>
          <p:nvPr/>
        </p:nvSpPr>
        <p:spPr>
          <a:xfrm>
            <a:off x="4800600" y="5486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25 Rectángulo"/>
          <p:cNvSpPr/>
          <p:nvPr/>
        </p:nvSpPr>
        <p:spPr>
          <a:xfrm>
            <a:off x="5257800" y="4724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26 Rectángulo"/>
          <p:cNvSpPr/>
          <p:nvPr/>
        </p:nvSpPr>
        <p:spPr>
          <a:xfrm>
            <a:off x="5257800" y="5105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27 Rectángulo"/>
          <p:cNvSpPr/>
          <p:nvPr/>
        </p:nvSpPr>
        <p:spPr>
          <a:xfrm>
            <a:off x="5257800" y="5486400"/>
            <a:ext cx="457200" cy="3810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28 Rectángulo"/>
          <p:cNvSpPr/>
          <p:nvPr/>
        </p:nvSpPr>
        <p:spPr>
          <a:xfrm>
            <a:off x="5715000" y="4724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29 Rectángulo"/>
          <p:cNvSpPr/>
          <p:nvPr/>
        </p:nvSpPr>
        <p:spPr>
          <a:xfrm>
            <a:off x="5715000" y="5105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30 Rectángulo"/>
          <p:cNvSpPr/>
          <p:nvPr/>
        </p:nvSpPr>
        <p:spPr>
          <a:xfrm>
            <a:off x="5715000" y="5486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31 Rectángulo"/>
          <p:cNvSpPr/>
          <p:nvPr/>
        </p:nvSpPr>
        <p:spPr>
          <a:xfrm>
            <a:off x="6172200" y="4724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32 Rectángulo"/>
          <p:cNvSpPr/>
          <p:nvPr/>
        </p:nvSpPr>
        <p:spPr>
          <a:xfrm>
            <a:off x="6172200" y="5105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33 Rectángulo"/>
          <p:cNvSpPr/>
          <p:nvPr/>
        </p:nvSpPr>
        <p:spPr>
          <a:xfrm>
            <a:off x="6172200" y="5486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34 Rectángulo"/>
          <p:cNvSpPr/>
          <p:nvPr/>
        </p:nvSpPr>
        <p:spPr>
          <a:xfrm>
            <a:off x="6629400" y="4724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35 Rectángulo"/>
          <p:cNvSpPr/>
          <p:nvPr/>
        </p:nvSpPr>
        <p:spPr>
          <a:xfrm>
            <a:off x="6629400" y="5105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36 Rectángulo"/>
          <p:cNvSpPr/>
          <p:nvPr/>
        </p:nvSpPr>
        <p:spPr>
          <a:xfrm>
            <a:off x="6629400" y="5486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37 Rectángulo"/>
          <p:cNvSpPr/>
          <p:nvPr/>
        </p:nvSpPr>
        <p:spPr>
          <a:xfrm>
            <a:off x="7086600" y="4724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38 Rectángulo"/>
          <p:cNvSpPr/>
          <p:nvPr/>
        </p:nvSpPr>
        <p:spPr>
          <a:xfrm>
            <a:off x="7086600" y="5105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39 Rectángulo"/>
          <p:cNvSpPr/>
          <p:nvPr/>
        </p:nvSpPr>
        <p:spPr>
          <a:xfrm>
            <a:off x="7086600" y="5486400"/>
            <a:ext cx="457200" cy="381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41 Conector recto"/>
          <p:cNvCxnSpPr/>
          <p:nvPr/>
        </p:nvCxnSpPr>
        <p:spPr>
          <a:xfrm rot="5400000">
            <a:off x="6058694" y="5295900"/>
            <a:ext cx="1143000" cy="1588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46 Conector recto de flecha"/>
          <p:cNvCxnSpPr/>
          <p:nvPr/>
        </p:nvCxnSpPr>
        <p:spPr>
          <a:xfrm>
            <a:off x="4307137" y="6008132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6" name="47 CuadroTexto"/>
          <p:cNvSpPr txBox="1"/>
          <p:nvPr/>
        </p:nvSpPr>
        <p:spPr>
          <a:xfrm>
            <a:off x="4419600" y="6031468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47" name="48 Rectángulo"/>
          <p:cNvSpPr/>
          <p:nvPr/>
        </p:nvSpPr>
        <p:spPr>
          <a:xfrm>
            <a:off x="3439316" y="4713526"/>
            <a:ext cx="1371600" cy="381000"/>
          </a:xfrm>
          <a:prstGeom prst="rect">
            <a:avLst/>
          </a:prstGeom>
          <a:solidFill>
            <a:srgbClr val="3366FF">
              <a:alpha val="30196"/>
            </a:srgb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Job 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49 CuadroTexto"/>
          <p:cNvSpPr txBox="1"/>
          <p:nvPr/>
        </p:nvSpPr>
        <p:spPr>
          <a:xfrm rot="5400000">
            <a:off x="7503420" y="5069579"/>
            <a:ext cx="778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Power</a:t>
            </a:r>
            <a:endParaRPr lang="en-US" dirty="0"/>
          </a:p>
        </p:txBody>
      </p:sp>
      <p:cxnSp>
        <p:nvCxnSpPr>
          <p:cNvPr id="49" name="50 Conector recto de flecha"/>
          <p:cNvCxnSpPr/>
          <p:nvPr/>
        </p:nvCxnSpPr>
        <p:spPr>
          <a:xfrm rot="5400000" flipH="1" flipV="1">
            <a:off x="7238205" y="5245338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0" name="47 CuadroTexto"/>
          <p:cNvSpPr txBox="1"/>
          <p:nvPr/>
        </p:nvSpPr>
        <p:spPr>
          <a:xfrm>
            <a:off x="6120286" y="6106776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Deadline</a:t>
            </a:r>
            <a:endParaRPr lang="en-US" dirty="0"/>
          </a:p>
        </p:txBody>
      </p:sp>
      <p:cxnSp>
        <p:nvCxnSpPr>
          <p:cNvPr id="51" name="Straight Arrow Connector 50"/>
          <p:cNvCxnSpPr/>
          <p:nvPr/>
        </p:nvCxnSpPr>
        <p:spPr>
          <a:xfrm flipV="1">
            <a:off x="6629400" y="5867400"/>
            <a:ext cx="0" cy="2393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4" name="48 Rectángulo"/>
          <p:cNvSpPr/>
          <p:nvPr/>
        </p:nvSpPr>
        <p:spPr>
          <a:xfrm>
            <a:off x="2994687" y="5492726"/>
            <a:ext cx="926067" cy="381000"/>
          </a:xfrm>
          <a:prstGeom prst="rect">
            <a:avLst/>
          </a:prstGeom>
          <a:solidFill>
            <a:srgbClr val="3366FF">
              <a:alpha val="30196"/>
            </a:srgb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Job 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5" name="48 Rectángulo"/>
          <p:cNvSpPr/>
          <p:nvPr/>
        </p:nvSpPr>
        <p:spPr>
          <a:xfrm>
            <a:off x="3890106" y="5494242"/>
            <a:ext cx="1371600" cy="381000"/>
          </a:xfrm>
          <a:prstGeom prst="rect">
            <a:avLst/>
          </a:prstGeom>
          <a:solidFill>
            <a:srgbClr val="3366FF">
              <a:alpha val="30196"/>
            </a:srgb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Job 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7" name="48 Rectángulo"/>
          <p:cNvSpPr/>
          <p:nvPr/>
        </p:nvSpPr>
        <p:spPr>
          <a:xfrm>
            <a:off x="2983467" y="5103884"/>
            <a:ext cx="1828800" cy="381000"/>
          </a:xfrm>
          <a:prstGeom prst="rect">
            <a:avLst/>
          </a:prstGeom>
          <a:solidFill>
            <a:srgbClr val="3366FF">
              <a:alpha val="30196"/>
            </a:srgb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Job 4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59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GreenHadoop</a:t>
            </a:r>
            <a:r>
              <a:rPr lang="en-US" dirty="0" smtClean="0"/>
              <a:t> [Eurosys’12]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Batch jobs on </a:t>
            </a:r>
            <a:r>
              <a:rPr lang="en-US" dirty="0"/>
              <a:t>Hadoop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Send idle nodes to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S3</a:t>
            </a: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Make required data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available</a:t>
            </a:r>
          </a:p>
          <a:p>
            <a:pPr lvl="1"/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Move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data blocks</a:t>
            </a:r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Predict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solar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availability</a:t>
            </a:r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Delay jobs within deadlines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Predict global jobs energy consumption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Heuristic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54CD0-D17D-4D83-B725-2999F9733FD9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5867400" y="1980406"/>
            <a:ext cx="2971800" cy="2591594"/>
            <a:chOff x="5715000" y="1599406"/>
            <a:chExt cx="2971800" cy="2591594"/>
          </a:xfrm>
        </p:grpSpPr>
        <p:sp>
          <p:nvSpPr>
            <p:cNvPr id="5" name="3 Rectángulo"/>
            <p:cNvSpPr/>
            <p:nvPr/>
          </p:nvSpPr>
          <p:spPr>
            <a:xfrm>
              <a:off x="6172200" y="2132806"/>
              <a:ext cx="609600" cy="304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Map</a:t>
              </a:r>
              <a:endParaRPr lang="en-US" dirty="0"/>
            </a:p>
          </p:txBody>
        </p:sp>
        <p:sp>
          <p:nvSpPr>
            <p:cNvPr id="6" name="4 Disco magnético"/>
            <p:cNvSpPr/>
            <p:nvPr/>
          </p:nvSpPr>
          <p:spPr>
            <a:xfrm>
              <a:off x="5715000" y="2132806"/>
              <a:ext cx="381000" cy="304800"/>
            </a:xfrm>
            <a:prstGeom prst="flowChartMagneticDisk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7" name="5 Rectángulo"/>
            <p:cNvSpPr/>
            <p:nvPr/>
          </p:nvSpPr>
          <p:spPr>
            <a:xfrm>
              <a:off x="6172200" y="2513806"/>
              <a:ext cx="609600" cy="304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Map</a:t>
              </a:r>
              <a:endParaRPr lang="en-US" dirty="0"/>
            </a:p>
          </p:txBody>
        </p:sp>
        <p:sp>
          <p:nvSpPr>
            <p:cNvPr id="8" name="6 Disco magnético"/>
            <p:cNvSpPr/>
            <p:nvPr/>
          </p:nvSpPr>
          <p:spPr>
            <a:xfrm>
              <a:off x="5715000" y="2513806"/>
              <a:ext cx="381000" cy="304800"/>
            </a:xfrm>
            <a:prstGeom prst="flowChartMagneticDisk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9" name="7 Rectángulo"/>
            <p:cNvSpPr/>
            <p:nvPr/>
          </p:nvSpPr>
          <p:spPr>
            <a:xfrm>
              <a:off x="6172200" y="2894806"/>
              <a:ext cx="609600" cy="304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Map</a:t>
              </a:r>
              <a:endParaRPr lang="en-US" dirty="0"/>
            </a:p>
          </p:txBody>
        </p:sp>
        <p:sp>
          <p:nvSpPr>
            <p:cNvPr id="10" name="8 Disco magnético"/>
            <p:cNvSpPr/>
            <p:nvPr/>
          </p:nvSpPr>
          <p:spPr>
            <a:xfrm>
              <a:off x="5715000" y="2894806"/>
              <a:ext cx="381000" cy="304800"/>
            </a:xfrm>
            <a:prstGeom prst="flowChartMagneticDisk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11" name="9 Rectángulo"/>
            <p:cNvSpPr/>
            <p:nvPr/>
          </p:nvSpPr>
          <p:spPr>
            <a:xfrm>
              <a:off x="6172200" y="3275806"/>
              <a:ext cx="609600" cy="304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Map</a:t>
              </a:r>
              <a:endParaRPr lang="en-US" dirty="0"/>
            </a:p>
          </p:txBody>
        </p:sp>
        <p:sp>
          <p:nvSpPr>
            <p:cNvPr id="12" name="10 Disco magnético"/>
            <p:cNvSpPr/>
            <p:nvPr/>
          </p:nvSpPr>
          <p:spPr>
            <a:xfrm>
              <a:off x="5715000" y="3275806"/>
              <a:ext cx="381000" cy="304800"/>
            </a:xfrm>
            <a:prstGeom prst="flowChartMagneticDisk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13" name="11 Rectángulo"/>
            <p:cNvSpPr/>
            <p:nvPr/>
          </p:nvSpPr>
          <p:spPr>
            <a:xfrm>
              <a:off x="6172200" y="3656806"/>
              <a:ext cx="609600" cy="304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Map</a:t>
              </a:r>
              <a:endParaRPr lang="en-US" dirty="0"/>
            </a:p>
          </p:txBody>
        </p:sp>
        <p:sp>
          <p:nvSpPr>
            <p:cNvPr id="14" name="12 Disco magnético"/>
            <p:cNvSpPr/>
            <p:nvPr/>
          </p:nvSpPr>
          <p:spPr>
            <a:xfrm>
              <a:off x="5715000" y="3656806"/>
              <a:ext cx="381000" cy="304800"/>
            </a:xfrm>
            <a:prstGeom prst="flowChartMagneticDisk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15" name="15 Rectángulo"/>
            <p:cNvSpPr/>
            <p:nvPr/>
          </p:nvSpPr>
          <p:spPr>
            <a:xfrm>
              <a:off x="7315200" y="3123406"/>
              <a:ext cx="914400" cy="304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Reduce</a:t>
              </a:r>
              <a:endParaRPr lang="en-US" dirty="0"/>
            </a:p>
          </p:txBody>
        </p:sp>
        <p:sp>
          <p:nvSpPr>
            <p:cNvPr id="16" name="18 Rectángulo"/>
            <p:cNvSpPr/>
            <p:nvPr/>
          </p:nvSpPr>
          <p:spPr>
            <a:xfrm>
              <a:off x="7315200" y="2666206"/>
              <a:ext cx="914400" cy="304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Reduce</a:t>
              </a:r>
              <a:endParaRPr lang="en-US" dirty="0"/>
            </a:p>
          </p:txBody>
        </p:sp>
        <p:cxnSp>
          <p:nvCxnSpPr>
            <p:cNvPr id="17" name="20 Conector recto de flecha"/>
            <p:cNvCxnSpPr>
              <a:stCxn id="5" idx="3"/>
              <a:endCxn id="16" idx="1"/>
            </p:cNvCxnSpPr>
            <p:nvPr/>
          </p:nvCxnSpPr>
          <p:spPr>
            <a:xfrm>
              <a:off x="6781800" y="2285206"/>
              <a:ext cx="533400" cy="533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22 Conector recto de flecha"/>
            <p:cNvCxnSpPr>
              <a:stCxn id="5" idx="3"/>
              <a:endCxn id="15" idx="1"/>
            </p:cNvCxnSpPr>
            <p:nvPr/>
          </p:nvCxnSpPr>
          <p:spPr>
            <a:xfrm>
              <a:off x="6781800" y="2285206"/>
              <a:ext cx="533400" cy="990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24 Conector recto de flecha"/>
            <p:cNvCxnSpPr>
              <a:stCxn id="7" idx="3"/>
              <a:endCxn id="16" idx="1"/>
            </p:cNvCxnSpPr>
            <p:nvPr/>
          </p:nvCxnSpPr>
          <p:spPr>
            <a:xfrm>
              <a:off x="6781800" y="2666206"/>
              <a:ext cx="533400" cy="152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26 Conector recto de flecha"/>
            <p:cNvCxnSpPr>
              <a:stCxn id="7" idx="3"/>
              <a:endCxn id="15" idx="1"/>
            </p:cNvCxnSpPr>
            <p:nvPr/>
          </p:nvCxnSpPr>
          <p:spPr>
            <a:xfrm>
              <a:off x="6781800" y="2666206"/>
              <a:ext cx="533400" cy="609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8 Conector recto de flecha"/>
            <p:cNvCxnSpPr>
              <a:stCxn id="9" idx="3"/>
              <a:endCxn id="16" idx="1"/>
            </p:cNvCxnSpPr>
            <p:nvPr/>
          </p:nvCxnSpPr>
          <p:spPr>
            <a:xfrm flipV="1">
              <a:off x="6781800" y="2818606"/>
              <a:ext cx="533400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30 Conector recto de flecha"/>
            <p:cNvCxnSpPr>
              <a:stCxn id="11" idx="3"/>
              <a:endCxn id="15" idx="1"/>
            </p:cNvCxnSpPr>
            <p:nvPr/>
          </p:nvCxnSpPr>
          <p:spPr>
            <a:xfrm flipV="1">
              <a:off x="6781800" y="3275806"/>
              <a:ext cx="533400" cy="152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32 Conector recto de flecha"/>
            <p:cNvCxnSpPr>
              <a:stCxn id="9" idx="3"/>
              <a:endCxn id="15" idx="1"/>
            </p:cNvCxnSpPr>
            <p:nvPr/>
          </p:nvCxnSpPr>
          <p:spPr>
            <a:xfrm>
              <a:off x="6781800" y="3047206"/>
              <a:ext cx="533400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34 Conector recto de flecha"/>
            <p:cNvCxnSpPr>
              <a:stCxn id="11" idx="3"/>
              <a:endCxn id="16" idx="1"/>
            </p:cNvCxnSpPr>
            <p:nvPr/>
          </p:nvCxnSpPr>
          <p:spPr>
            <a:xfrm flipV="1">
              <a:off x="6781800" y="2818606"/>
              <a:ext cx="533400" cy="609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36 Conector recto de flecha"/>
            <p:cNvCxnSpPr>
              <a:stCxn id="13" idx="3"/>
            </p:cNvCxnSpPr>
            <p:nvPr/>
          </p:nvCxnSpPr>
          <p:spPr>
            <a:xfrm flipV="1">
              <a:off x="6781800" y="3275806"/>
              <a:ext cx="533400" cy="533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38 Conector recto de flecha"/>
            <p:cNvCxnSpPr>
              <a:stCxn id="13" idx="3"/>
              <a:endCxn id="16" idx="1"/>
            </p:cNvCxnSpPr>
            <p:nvPr/>
          </p:nvCxnSpPr>
          <p:spPr>
            <a:xfrm flipV="1">
              <a:off x="6781800" y="2818606"/>
              <a:ext cx="533400" cy="990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39 Disco magnético"/>
            <p:cNvSpPr/>
            <p:nvPr/>
          </p:nvSpPr>
          <p:spPr>
            <a:xfrm>
              <a:off x="8305800" y="2666206"/>
              <a:ext cx="381000" cy="304800"/>
            </a:xfrm>
            <a:prstGeom prst="flowChartMagneticDisk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28" name="40 Disco magnético"/>
            <p:cNvSpPr/>
            <p:nvPr/>
          </p:nvSpPr>
          <p:spPr>
            <a:xfrm>
              <a:off x="8305800" y="3123406"/>
              <a:ext cx="381000" cy="304800"/>
            </a:xfrm>
            <a:prstGeom prst="flowChartMagneticDisk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  <p:cxnSp>
          <p:nvCxnSpPr>
            <p:cNvPr id="29" name="42 Conector recto"/>
            <p:cNvCxnSpPr/>
            <p:nvPr/>
          </p:nvCxnSpPr>
          <p:spPr>
            <a:xfrm rot="5400000">
              <a:off x="5906294" y="3085306"/>
              <a:ext cx="2209800" cy="1588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30" name="43 CuadroTexto"/>
            <p:cNvSpPr txBox="1"/>
            <p:nvPr/>
          </p:nvSpPr>
          <p:spPr>
            <a:xfrm>
              <a:off x="6626344" y="1599406"/>
              <a:ext cx="841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Shuffle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4666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676400" y="3276600"/>
            <a:ext cx="2209800" cy="1600200"/>
          </a:xfrm>
          <a:prstGeom prst="rect">
            <a:avLst/>
          </a:prstGeom>
          <a:ln w="57150"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 smtClean="0"/>
              <a:t>Covering subset</a:t>
            </a:r>
            <a:endParaRPr lang="en-US" dirty="0"/>
          </a:p>
        </p:txBody>
      </p:sp>
      <p:sp>
        <p:nvSpPr>
          <p:cNvPr id="33" name="32 Rectángulo"/>
          <p:cNvSpPr/>
          <p:nvPr/>
        </p:nvSpPr>
        <p:spPr>
          <a:xfrm>
            <a:off x="1752600" y="3657600"/>
            <a:ext cx="990600" cy="5334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34 Rectángulo"/>
          <p:cNvSpPr/>
          <p:nvPr/>
        </p:nvSpPr>
        <p:spPr>
          <a:xfrm>
            <a:off x="2819400" y="3657600"/>
            <a:ext cx="990600" cy="5334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35 Rectángulo"/>
          <p:cNvSpPr/>
          <p:nvPr/>
        </p:nvSpPr>
        <p:spPr>
          <a:xfrm>
            <a:off x="1752600" y="4267200"/>
            <a:ext cx="990600" cy="5334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36 Rectángulo"/>
          <p:cNvSpPr/>
          <p:nvPr/>
        </p:nvSpPr>
        <p:spPr>
          <a:xfrm>
            <a:off x="2819400" y="4267200"/>
            <a:ext cx="990600" cy="5334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23 Rectángulo"/>
          <p:cNvSpPr/>
          <p:nvPr/>
        </p:nvSpPr>
        <p:spPr>
          <a:xfrm>
            <a:off x="4038600" y="3505200"/>
            <a:ext cx="1066800" cy="60960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24 Rectángulo"/>
          <p:cNvSpPr/>
          <p:nvPr/>
        </p:nvSpPr>
        <p:spPr>
          <a:xfrm>
            <a:off x="4038600" y="4191000"/>
            <a:ext cx="1066800" cy="60960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25 Rectángulo"/>
          <p:cNvSpPr/>
          <p:nvPr/>
        </p:nvSpPr>
        <p:spPr>
          <a:xfrm>
            <a:off x="5181600" y="3505200"/>
            <a:ext cx="1066800" cy="60960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26 Rectángulo"/>
          <p:cNvSpPr/>
          <p:nvPr/>
        </p:nvSpPr>
        <p:spPr>
          <a:xfrm>
            <a:off x="6324600" y="4191000"/>
            <a:ext cx="1066800" cy="60960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27 Rectángulo"/>
          <p:cNvSpPr/>
          <p:nvPr/>
        </p:nvSpPr>
        <p:spPr>
          <a:xfrm>
            <a:off x="5181600" y="4191000"/>
            <a:ext cx="1066800" cy="60960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31 Rectángulo"/>
          <p:cNvSpPr/>
          <p:nvPr/>
        </p:nvSpPr>
        <p:spPr>
          <a:xfrm>
            <a:off x="6324600" y="3505200"/>
            <a:ext cx="1066800" cy="60960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GreenHadoop</a:t>
            </a:r>
            <a:r>
              <a:rPr lang="en-US" dirty="0" smtClean="0"/>
              <a:t>: Data management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2399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Deactivate servers to save energy</a:t>
            </a:r>
          </a:p>
          <a:p>
            <a:pPr lvl="1"/>
            <a:r>
              <a:rPr lang="en-US" dirty="0" smtClean="0"/>
              <a:t>Some data might become unavailable</a:t>
            </a:r>
          </a:p>
          <a:p>
            <a:r>
              <a:rPr lang="en-US" dirty="0" smtClean="0"/>
              <a:t>Prior solution: covering subset [Leverich’09]</a:t>
            </a:r>
          </a:p>
          <a:p>
            <a:pPr lvl="1"/>
            <a:r>
              <a:rPr lang="en-US" dirty="0" smtClean="0"/>
              <a:t>Set of servers always running has </a:t>
            </a:r>
            <a:r>
              <a:rPr lang="en-US" b="1" dirty="0" smtClean="0"/>
              <a:t>ALL</a:t>
            </a:r>
            <a:r>
              <a:rPr lang="en-US" dirty="0" smtClean="0"/>
              <a:t> data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8A1E8-7A6F-485C-8526-A0BEEFF616B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5 Elipse"/>
          <p:cNvSpPr/>
          <p:nvPr/>
        </p:nvSpPr>
        <p:spPr>
          <a:xfrm>
            <a:off x="2286000" y="4343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8" name="7 Elipse"/>
          <p:cNvSpPr/>
          <p:nvPr/>
        </p:nvSpPr>
        <p:spPr>
          <a:xfrm>
            <a:off x="2895600" y="37338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9" name="8 Elipse"/>
          <p:cNvSpPr/>
          <p:nvPr/>
        </p:nvSpPr>
        <p:spPr>
          <a:xfrm>
            <a:off x="2895600" y="4343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0" name="9 Elipse"/>
          <p:cNvSpPr/>
          <p:nvPr/>
        </p:nvSpPr>
        <p:spPr>
          <a:xfrm>
            <a:off x="1828800" y="4343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1" name="10 Elipse"/>
          <p:cNvSpPr/>
          <p:nvPr/>
        </p:nvSpPr>
        <p:spPr>
          <a:xfrm>
            <a:off x="2286000" y="37338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2" name="11 Elipse"/>
          <p:cNvSpPr/>
          <p:nvPr/>
        </p:nvSpPr>
        <p:spPr>
          <a:xfrm>
            <a:off x="1828800" y="37338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3" name="12 Elipse"/>
          <p:cNvSpPr/>
          <p:nvPr/>
        </p:nvSpPr>
        <p:spPr>
          <a:xfrm>
            <a:off x="3352800" y="37338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14" name="13 Elipse"/>
          <p:cNvSpPr/>
          <p:nvPr/>
        </p:nvSpPr>
        <p:spPr>
          <a:xfrm>
            <a:off x="3352800" y="4343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16" name="15 Elipse"/>
          <p:cNvSpPr/>
          <p:nvPr/>
        </p:nvSpPr>
        <p:spPr>
          <a:xfrm>
            <a:off x="4114800" y="3581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17" name="16 Elipse"/>
          <p:cNvSpPr/>
          <p:nvPr/>
        </p:nvSpPr>
        <p:spPr>
          <a:xfrm>
            <a:off x="5334000" y="36576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8" name="17 Elipse"/>
          <p:cNvSpPr/>
          <p:nvPr/>
        </p:nvSpPr>
        <p:spPr>
          <a:xfrm>
            <a:off x="4648200" y="4343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9" name="18 Elipse"/>
          <p:cNvSpPr/>
          <p:nvPr/>
        </p:nvSpPr>
        <p:spPr>
          <a:xfrm>
            <a:off x="6858000" y="4343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20" name="19 Elipse"/>
          <p:cNvSpPr/>
          <p:nvPr/>
        </p:nvSpPr>
        <p:spPr>
          <a:xfrm>
            <a:off x="5791200" y="3581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1" name="20 Elipse"/>
          <p:cNvSpPr/>
          <p:nvPr/>
        </p:nvSpPr>
        <p:spPr>
          <a:xfrm>
            <a:off x="4114800" y="4343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2" name="21 Elipse"/>
          <p:cNvSpPr/>
          <p:nvPr/>
        </p:nvSpPr>
        <p:spPr>
          <a:xfrm>
            <a:off x="4648200" y="36576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3" name="22 Elipse"/>
          <p:cNvSpPr/>
          <p:nvPr/>
        </p:nvSpPr>
        <p:spPr>
          <a:xfrm>
            <a:off x="5334000" y="42672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29" name="28 Elipse"/>
          <p:cNvSpPr/>
          <p:nvPr/>
        </p:nvSpPr>
        <p:spPr>
          <a:xfrm>
            <a:off x="6400800" y="4343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0" name="29 Elipse"/>
          <p:cNvSpPr/>
          <p:nvPr/>
        </p:nvSpPr>
        <p:spPr>
          <a:xfrm>
            <a:off x="6477000" y="36576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31" name="30 Elipse"/>
          <p:cNvSpPr/>
          <p:nvPr/>
        </p:nvSpPr>
        <p:spPr>
          <a:xfrm>
            <a:off x="6934200" y="3581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39" name="2 Marcador de contenido"/>
          <p:cNvSpPr txBox="1">
            <a:spLocks/>
          </p:cNvSpPr>
          <p:nvPr/>
        </p:nvSpPr>
        <p:spPr>
          <a:xfrm>
            <a:off x="457200" y="5029200"/>
            <a:ext cx="8229600" cy="1371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Our approach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200" dirty="0" smtClean="0"/>
              <a:t>Only required data has to be available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200" dirty="0" smtClean="0"/>
              <a:t>We usually require fewer active servers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0168" y="3429000"/>
            <a:ext cx="785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Server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809647" y="4355068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Block</a:t>
            </a:r>
            <a:endParaRPr lang="en-US" dirty="0"/>
          </a:p>
        </p:txBody>
      </p:sp>
      <p:cxnSp>
        <p:nvCxnSpPr>
          <p:cNvPr id="34" name="Straight Arrow Connector 33"/>
          <p:cNvCxnSpPr>
            <a:stCxn id="7" idx="3"/>
          </p:cNvCxnSpPr>
          <p:nvPr/>
        </p:nvCxnSpPr>
        <p:spPr>
          <a:xfrm>
            <a:off x="1535832" y="3613666"/>
            <a:ext cx="292968" cy="1404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8" idx="3"/>
          </p:cNvCxnSpPr>
          <p:nvPr/>
        </p:nvCxnSpPr>
        <p:spPr>
          <a:xfrm flipV="1">
            <a:off x="1496053" y="4533900"/>
            <a:ext cx="481326" cy="58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98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3921</TotalTime>
  <Words>1163</Words>
  <Application>Microsoft Office PowerPoint</Application>
  <PresentationFormat>On-screen Show (4:3)</PresentationFormat>
  <Paragraphs>623</Paragraphs>
  <Slides>28</Slides>
  <Notes>13</Notes>
  <HiddenSlides>4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Office Theme</vt:lpstr>
      <vt:lpstr>1_Office Theme</vt:lpstr>
      <vt:lpstr>GreenSoftware: Managing Datacenters Powered by Renewable Energy</vt:lpstr>
      <vt:lpstr>Motivation</vt:lpstr>
      <vt:lpstr>Challenges and opportunities</vt:lpstr>
      <vt:lpstr>GreenSoftware</vt:lpstr>
      <vt:lpstr>Outline</vt:lpstr>
      <vt:lpstr>GreenSlot [SC’11]</vt:lpstr>
      <vt:lpstr>GreenSlot [SC’11]</vt:lpstr>
      <vt:lpstr>GreenHadoop [Eurosys’12]</vt:lpstr>
      <vt:lpstr>GreenHadoop: Data management</vt:lpstr>
      <vt:lpstr>GreenHadoop: Data management</vt:lpstr>
      <vt:lpstr>GreenHadoop: Data management</vt:lpstr>
      <vt:lpstr>GreenHadoop: Data management</vt:lpstr>
      <vt:lpstr>GreenHadoop: Data management</vt:lpstr>
      <vt:lpstr>GreenHadoop: Data management</vt:lpstr>
      <vt:lpstr>GreenHadoop: Data management</vt:lpstr>
      <vt:lpstr>GreenHadoop: Data management</vt:lpstr>
      <vt:lpstr>GreenSwitch [ASPLOS’13]</vt:lpstr>
      <vt:lpstr>GreenCassandra</vt:lpstr>
      <vt:lpstr>GreenSoftware summary</vt:lpstr>
      <vt:lpstr>Conclusions</vt:lpstr>
      <vt:lpstr>GreenSoftware: Managing Datacenters Powered by Renewable Energy</vt:lpstr>
      <vt:lpstr>Other GreenSoftware</vt:lpstr>
      <vt:lpstr>GreenPar</vt:lpstr>
      <vt:lpstr>GreenSLA [IGCC’13]</vt:lpstr>
      <vt:lpstr>Default Green Datacenter</vt:lpstr>
      <vt:lpstr>GreenSLA: Proposed Power Distribution</vt:lpstr>
      <vt:lpstr>Parasol without GreenSwitch</vt:lpstr>
      <vt:lpstr>GreenSwitch: deferrable workload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Inigo Goiri</dc:creator>
  <cp:lastModifiedBy>Linda Casals</cp:lastModifiedBy>
  <cp:revision>391</cp:revision>
  <dcterms:created xsi:type="dcterms:W3CDTF">2012-12-04T01:13:53Z</dcterms:created>
  <dcterms:modified xsi:type="dcterms:W3CDTF">2014-04-14T18:17:08Z</dcterms:modified>
</cp:coreProperties>
</file>