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mov" ContentType="video/unknown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3" r:id="rId1"/>
  </p:sldMasterIdLst>
  <p:notesMasterIdLst>
    <p:notesMasterId r:id="rId28"/>
  </p:notesMasterIdLst>
  <p:handoutMasterIdLst>
    <p:handoutMasterId r:id="rId29"/>
  </p:handoutMasterIdLst>
  <p:sldIdLst>
    <p:sldId id="403" r:id="rId2"/>
    <p:sldId id="591" r:id="rId3"/>
    <p:sldId id="595" r:id="rId4"/>
    <p:sldId id="597" r:id="rId5"/>
    <p:sldId id="599" r:id="rId6"/>
    <p:sldId id="601" r:id="rId7"/>
    <p:sldId id="593" r:id="rId8"/>
    <p:sldId id="578" r:id="rId9"/>
    <p:sldId id="617" r:id="rId10"/>
    <p:sldId id="585" r:id="rId11"/>
    <p:sldId id="586" r:id="rId12"/>
    <p:sldId id="602" r:id="rId13"/>
    <p:sldId id="603" r:id="rId14"/>
    <p:sldId id="606" r:id="rId15"/>
    <p:sldId id="594" r:id="rId16"/>
    <p:sldId id="583" r:id="rId17"/>
    <p:sldId id="608" r:id="rId18"/>
    <p:sldId id="610" r:id="rId19"/>
    <p:sldId id="611" r:id="rId20"/>
    <p:sldId id="612" r:id="rId21"/>
    <p:sldId id="613" r:id="rId22"/>
    <p:sldId id="618" r:id="rId23"/>
    <p:sldId id="567" r:id="rId24"/>
    <p:sldId id="616" r:id="rId25"/>
    <p:sldId id="614" r:id="rId26"/>
    <p:sldId id="61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FF00"/>
    <a:srgbClr val="0000AA"/>
    <a:srgbClr val="00005B"/>
    <a:srgbClr val="00F01D"/>
    <a:srgbClr val="66CCFF"/>
    <a:srgbClr val="CCFF66"/>
    <a:srgbClr val="00FF80"/>
    <a:srgbClr val="FFFF66"/>
    <a:srgbClr val="FFCC6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8" autoAdjust="0"/>
    <p:restoredTop sz="88871" autoAdjust="0"/>
  </p:normalViewPr>
  <p:slideViewPr>
    <p:cSldViewPr snapToGrid="0" snapToObjects="1">
      <p:cViewPr>
        <p:scale>
          <a:sx n="74" d="100"/>
          <a:sy n="74" d="100"/>
        </p:scale>
        <p:origin x="-15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E3132-BE83-DE49-B83E-F5B04EED796A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7A335-99DD-454B-85E9-4E28E0F9A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823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73B56-40A4-9744-9BBB-310035799D1F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7A4AE-36E7-2D41-A446-F21CFB34E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99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job market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26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CPP is very important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546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challenge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415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f</a:t>
            </a:r>
          </a:p>
          <a:p>
            <a:endParaRPr lang="en-US" dirty="0" smtClean="0"/>
          </a:p>
          <a:p>
            <a:r>
              <a:rPr lang="en-US" dirty="0" smtClean="0"/>
              <a:t>two approaches</a:t>
            </a:r>
          </a:p>
          <a:p>
            <a:endParaRPr lang="en-US" dirty="0" smtClean="0"/>
          </a:p>
          <a:p>
            <a:r>
              <a:rPr lang="en-US" dirty="0" smtClean="0"/>
              <a:t>performanc</a:t>
            </a:r>
            <a:r>
              <a:rPr lang="en-US" baseline="0" dirty="0" smtClean="0"/>
              <a:t>e guarantee</a:t>
            </a:r>
          </a:p>
          <a:p>
            <a:endParaRPr lang="en-US" baseline="0" dirty="0" smtClean="0"/>
          </a:p>
          <a:p>
            <a:r>
              <a:rPr lang="en-US" baseline="0" dirty="0" smtClean="0"/>
              <a:t>extension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92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limited demand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337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great potential from the society</a:t>
            </a:r>
            <a:r>
              <a:rPr lang="en-US" baseline="0" dirty="0" smtClean="0"/>
              <a:t>’s perspective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03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</a:p>
          <a:p>
            <a:endParaRPr lang="en-US" dirty="0" smtClean="0"/>
          </a:p>
          <a:p>
            <a:r>
              <a:rPr lang="en-US" dirty="0" smtClean="0"/>
              <a:t>connection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75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broader impacts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07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increase in renewable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54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traditional</a:t>
            </a:r>
            <a:r>
              <a:rPr lang="en-US" baseline="0" dirty="0" smtClean="0"/>
              <a:t> approach: </a:t>
            </a:r>
            <a:r>
              <a:rPr lang="en-US" dirty="0" smtClean="0"/>
              <a:t>generation</a:t>
            </a:r>
            <a:r>
              <a:rPr lang="en-US" baseline="0" dirty="0" smtClean="0"/>
              <a:t> follows supply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37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r>
              <a:rPr lang="en-US" baseline="0" dirty="0" smtClean="0"/>
              <a:t> with renewable integration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35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Others </a:t>
            </a:r>
            <a:r>
              <a:rPr lang="en-US" dirty="0" err="1" smtClean="0"/>
              <a:t>vs</a:t>
            </a:r>
            <a:r>
              <a:rPr lang="en-US" dirty="0" smtClean="0"/>
              <a:t> DC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24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previous work: design &amp; implementation, distributed and</a:t>
            </a:r>
            <a:r>
              <a:rPr lang="en-US" baseline="0" dirty="0" smtClean="0"/>
              <a:t> online algorithms with theoretical guarantee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22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power</a:t>
            </a:r>
            <a:r>
              <a:rPr lang="en-US" baseline="0" dirty="0" smtClean="0"/>
              <a:t> and cooling</a:t>
            </a:r>
          </a:p>
          <a:p>
            <a:r>
              <a:rPr lang="en-US" baseline="0" dirty="0" smtClean="0"/>
              <a:t>spatial flexibility</a:t>
            </a:r>
          </a:p>
          <a:p>
            <a:endParaRPr lang="en-US" baseline="0" dirty="0" smtClean="0"/>
          </a:p>
          <a:p>
            <a:r>
              <a:rPr lang="en-US" baseline="0" dirty="0" smtClean="0">
                <a:solidFill>
                  <a:srgbClr val="FF0000"/>
                </a:solidFill>
              </a:rPr>
              <a:t>future: robustness when adding new data center or failure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94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CPP</a:t>
            </a:r>
            <a:r>
              <a:rPr lang="en-US" baseline="0" dirty="0" smtClean="0"/>
              <a:t> is popular</a:t>
            </a:r>
          </a:p>
          <a:p>
            <a:endParaRPr lang="en-US" baseline="0" dirty="0" smtClean="0"/>
          </a:p>
          <a:p>
            <a:r>
              <a:rPr lang="en-US" dirty="0" smtClean="0"/>
              <a:t>how</a:t>
            </a:r>
            <a:r>
              <a:rPr lang="en-US" baseline="0" dirty="0" smtClean="0"/>
              <a:t> CPP works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7A4AE-36E7-2D41-A446-F21CFB34E4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205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3565" y="43815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7A89-8836-6649-AB33-8DB2E3305DB5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7217-8144-E442-A941-53EC7E4AE5B8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DC2B4-E8D5-424C-B977-0BE33EB96BCB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F385-B449-C745-A7C3-4CC67F492A1E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2EE2-F559-E441-9D21-C9DF341AFED2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057-16D7-A941-ACDE-2F53A82791B8}" type="datetime1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CE79D-BA48-CA4A-A029-D405C03C3E72}" type="datetime1">
              <a:rPr lang="en-US" smtClean="0"/>
              <a:t>4/14/2014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E197-780D-1443-9B7D-7737B5D730D4}" type="datetime1">
              <a:rPr lang="en-US" smtClean="0"/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4013-D9A4-A744-A734-6C45CDD3DDD8}" type="datetime1">
              <a:rPr lang="en-US" smtClean="0"/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9EB-6E1E-A54A-AAA0-F8C20B977FBF}" type="datetime1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040B-C79D-B741-8ABA-45F39FEDC3C2}" type="datetime1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12033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22078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202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F1ED5CF-A1CE-2D42-9E93-3B11DAC5AC0C}" type="datetime1">
              <a:rPr lang="en-US" smtClean="0"/>
              <a:t>4/14/2014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202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202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00FF00"/>
                </a:solidFill>
              </a:defRPr>
            </a:lvl1pPr>
          </a:lstStyle>
          <a:p>
            <a:fld id="{E4A8B3CB-7135-5344-87BD-98106ADA28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9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04" y="2041584"/>
            <a:ext cx="9144000" cy="1189296"/>
          </a:xfrm>
        </p:spPr>
        <p:txBody>
          <a:bodyPr>
            <a:noAutofit/>
          </a:bodyPr>
          <a:lstStyle/>
          <a:p>
            <a:pPr algn="ctr"/>
            <a:r>
              <a:rPr lang="en-US" sz="3600" b="1" cap="none" dirty="0">
                <a:solidFill>
                  <a:srgbClr val="008000"/>
                </a:solidFill>
              </a:rPr>
              <a:t>Data </a:t>
            </a:r>
            <a:r>
              <a:rPr lang="en-US" sz="3600" b="1" cap="none" dirty="0" smtClean="0">
                <a:solidFill>
                  <a:srgbClr val="008000"/>
                </a:solidFill>
              </a:rPr>
              <a:t>Center Demand Response: </a:t>
            </a:r>
            <a:br>
              <a:rPr lang="en-US" sz="3600" b="1" cap="none" dirty="0" smtClean="0">
                <a:solidFill>
                  <a:srgbClr val="008000"/>
                </a:solidFill>
              </a:rPr>
            </a:br>
            <a:r>
              <a:rPr lang="en-US" sz="3600" b="1" cap="none" dirty="0" smtClean="0">
                <a:solidFill>
                  <a:srgbClr val="008000"/>
                </a:solidFill>
              </a:rPr>
              <a:t>Coordinating </a:t>
            </a:r>
            <a:r>
              <a:rPr lang="en-US" sz="3600" b="1" cap="none" dirty="0">
                <a:solidFill>
                  <a:srgbClr val="008000"/>
                </a:solidFill>
              </a:rPr>
              <a:t>IT and the </a:t>
            </a:r>
            <a:r>
              <a:rPr lang="en-US" sz="3600" b="1" cap="none" dirty="0" smtClean="0">
                <a:solidFill>
                  <a:srgbClr val="008000"/>
                </a:solidFill>
              </a:rPr>
              <a:t>Smart Grid</a:t>
            </a:r>
            <a:endParaRPr lang="en-US" sz="3600" b="1" cap="none" dirty="0">
              <a:solidFill>
                <a:srgbClr val="008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48584" y="3416303"/>
            <a:ext cx="5281815" cy="1522355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Zhenhua Liu</a:t>
            </a:r>
          </a:p>
          <a:p>
            <a:pPr algn="ctr"/>
            <a:r>
              <a:rPr lang="en-US" altLang="zh-CN" sz="1800" dirty="0" err="1" smtClean="0">
                <a:solidFill>
                  <a:schemeClr val="tx2"/>
                </a:solidFill>
              </a:rPr>
              <a:t>zhenhua@caltech.edu</a:t>
            </a:r>
            <a:endParaRPr lang="en-US" sz="1800" dirty="0" smtClean="0">
              <a:solidFill>
                <a:schemeClr val="tx2"/>
              </a:solidFill>
            </a:endParaRPr>
          </a:p>
          <a:p>
            <a:pPr algn="ctr"/>
            <a:r>
              <a:rPr lang="en-US" sz="1800" dirty="0" smtClean="0">
                <a:solidFill>
                  <a:schemeClr val="tx2"/>
                </a:solidFill>
              </a:rPr>
              <a:t>California Institute of Technology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December 18, 2013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7101" y="5192305"/>
            <a:ext cx="77597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zh-CN" sz="1600" kern="0" dirty="0" smtClean="0"/>
              <a:t>Acknowledgements:</a:t>
            </a:r>
          </a:p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1600" kern="0" dirty="0" smtClean="0"/>
              <a:t>Adam Wierman</a:t>
            </a:r>
            <a:r>
              <a:rPr lang="en-US" sz="1600" kern="0" baseline="30000" dirty="0" smtClean="0"/>
              <a:t>1</a:t>
            </a:r>
            <a:r>
              <a:rPr lang="en-US" sz="1600" kern="0" dirty="0"/>
              <a:t>, Steven Low</a:t>
            </a:r>
            <a:r>
              <a:rPr lang="en-US" sz="1600" kern="0" baseline="30000" dirty="0"/>
              <a:t>1</a:t>
            </a:r>
            <a:r>
              <a:rPr lang="en-US" sz="1600" kern="0" dirty="0" smtClean="0"/>
              <a:t>, Yuan Chen</a:t>
            </a:r>
            <a:r>
              <a:rPr lang="en-US" sz="1600" kern="0" baseline="30000" dirty="0" smtClean="0"/>
              <a:t>2</a:t>
            </a:r>
            <a:r>
              <a:rPr lang="en-US" sz="1600" kern="0" dirty="0" smtClean="0"/>
              <a:t>, Minghong Lin</a:t>
            </a:r>
            <a:r>
              <a:rPr lang="en-US" sz="1600" kern="0" baseline="30000" dirty="0" smtClean="0"/>
              <a:t>1</a:t>
            </a:r>
            <a:r>
              <a:rPr lang="en-US" sz="1600" kern="0" dirty="0" smtClean="0"/>
              <a:t>, Lachlan Andrew</a:t>
            </a:r>
            <a:r>
              <a:rPr lang="en-US" sz="1600" kern="0" baseline="30000" dirty="0" smtClean="0"/>
              <a:t>3, </a:t>
            </a:r>
            <a:r>
              <a:rPr lang="en-US" sz="1600" kern="0" dirty="0"/>
              <a:t>, </a:t>
            </a:r>
            <a:r>
              <a:rPr lang="en-US" sz="1600" kern="0" dirty="0" smtClean="0"/>
              <a:t>Cullen Bash</a:t>
            </a:r>
            <a:r>
              <a:rPr lang="en-US" sz="1600" kern="0" baseline="30000" dirty="0" smtClean="0"/>
              <a:t>2</a:t>
            </a:r>
            <a:r>
              <a:rPr lang="en-US" sz="1600" kern="0" dirty="0"/>
              <a:t>, </a:t>
            </a:r>
            <a:r>
              <a:rPr lang="en-US" sz="1600" kern="0" dirty="0" smtClean="0"/>
              <a:t>Niangjun Chen</a:t>
            </a:r>
            <a:r>
              <a:rPr lang="en-US" sz="1600" kern="0" baseline="30000" dirty="0" smtClean="0"/>
              <a:t>1</a:t>
            </a:r>
            <a:r>
              <a:rPr lang="en-US" sz="1600" kern="0" dirty="0"/>
              <a:t>, </a:t>
            </a:r>
            <a:r>
              <a:rPr lang="en-US" sz="1600" kern="0" dirty="0" smtClean="0"/>
              <a:t>Ben Razon</a:t>
            </a:r>
            <a:r>
              <a:rPr lang="en-US" sz="1600" kern="0" baseline="30000" dirty="0" smtClean="0"/>
              <a:t>1</a:t>
            </a:r>
            <a:r>
              <a:rPr lang="en-US" sz="1600" kern="0" dirty="0"/>
              <a:t>, </a:t>
            </a:r>
            <a:r>
              <a:rPr lang="en-US" sz="1600" kern="0" dirty="0" smtClean="0"/>
              <a:t>Iris Liu</a:t>
            </a:r>
            <a:r>
              <a:rPr lang="en-US" sz="1600" kern="0" baseline="30000" dirty="0" smtClean="0"/>
              <a:t>1</a:t>
            </a:r>
            <a:endParaRPr lang="en-US" sz="1600" kern="0" dirty="0" smtClean="0"/>
          </a:p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1600" b="1" kern="0" dirty="0" smtClean="0"/>
              <a:t> </a:t>
            </a:r>
            <a:r>
              <a:rPr lang="en-US" sz="1600" kern="0" baseline="30000" dirty="0" smtClean="0"/>
              <a:t>1</a:t>
            </a:r>
            <a:r>
              <a:rPr lang="en-US" sz="1600" kern="0" dirty="0" smtClean="0"/>
              <a:t>California Institute of Technology, </a:t>
            </a:r>
            <a:r>
              <a:rPr lang="en-US" sz="1600" kern="0" baseline="30000" dirty="0" smtClean="0"/>
              <a:t>2</a:t>
            </a:r>
            <a:r>
              <a:rPr lang="en-US" sz="1600" kern="0" dirty="0" smtClean="0"/>
              <a:t>HP Labs</a:t>
            </a:r>
            <a:r>
              <a:rPr lang="en-US" sz="1600" kern="0" dirty="0"/>
              <a:t>, </a:t>
            </a:r>
            <a:r>
              <a:rPr lang="en-US" sz="1600" kern="0" baseline="30000" dirty="0"/>
              <a:t>3</a:t>
            </a:r>
            <a:r>
              <a:rPr lang="en-US" sz="1600" kern="0" dirty="0"/>
              <a:t>Swinburne University of Technology </a:t>
            </a:r>
          </a:p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sz="1600" kern="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220" y="418756"/>
            <a:ext cx="1381232" cy="13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123" y="418756"/>
            <a:ext cx="1461023" cy="149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54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center demand response today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10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98253" y="2269861"/>
            <a:ext cx="768467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</a:rPr>
              <a:t>coincident </a:t>
            </a:r>
            <a:r>
              <a:rPr lang="en-US" sz="3200" b="1" dirty="0">
                <a:solidFill>
                  <a:srgbClr val="008000"/>
                </a:solidFill>
              </a:rPr>
              <a:t>peak pricing (CPP)</a:t>
            </a:r>
          </a:p>
        </p:txBody>
      </p:sp>
      <p:sp>
        <p:nvSpPr>
          <p:cNvPr id="11" name="Freeform 10"/>
          <p:cNvSpPr/>
          <p:nvPr/>
        </p:nvSpPr>
        <p:spPr>
          <a:xfrm>
            <a:off x="1418166" y="3820583"/>
            <a:ext cx="6551083" cy="825500"/>
          </a:xfrm>
          <a:custGeom>
            <a:avLst/>
            <a:gdLst>
              <a:gd name="connsiteX0" fmla="*/ 0 w 6551083"/>
              <a:gd name="connsiteY0" fmla="*/ 825500 h 825500"/>
              <a:gd name="connsiteX1" fmla="*/ 0 w 6551083"/>
              <a:gd name="connsiteY1" fmla="*/ 825500 h 825500"/>
              <a:gd name="connsiteX2" fmla="*/ 148167 w 6551083"/>
              <a:gd name="connsiteY2" fmla="*/ 740834 h 825500"/>
              <a:gd name="connsiteX3" fmla="*/ 211667 w 6551083"/>
              <a:gd name="connsiteY3" fmla="*/ 698500 h 825500"/>
              <a:gd name="connsiteX4" fmla="*/ 243417 w 6551083"/>
              <a:gd name="connsiteY4" fmla="*/ 709084 h 825500"/>
              <a:gd name="connsiteX5" fmla="*/ 306917 w 6551083"/>
              <a:gd name="connsiteY5" fmla="*/ 740834 h 825500"/>
              <a:gd name="connsiteX6" fmla="*/ 455083 w 6551083"/>
              <a:gd name="connsiteY6" fmla="*/ 751417 h 825500"/>
              <a:gd name="connsiteX7" fmla="*/ 486833 w 6551083"/>
              <a:gd name="connsiteY7" fmla="*/ 772584 h 825500"/>
              <a:gd name="connsiteX8" fmla="*/ 518583 w 6551083"/>
              <a:gd name="connsiteY8" fmla="*/ 709084 h 825500"/>
              <a:gd name="connsiteX9" fmla="*/ 550333 w 6551083"/>
              <a:gd name="connsiteY9" fmla="*/ 698500 h 825500"/>
              <a:gd name="connsiteX10" fmla="*/ 603250 w 6551083"/>
              <a:gd name="connsiteY10" fmla="*/ 687917 h 825500"/>
              <a:gd name="connsiteX11" fmla="*/ 635000 w 6551083"/>
              <a:gd name="connsiteY11" fmla="*/ 666750 h 825500"/>
              <a:gd name="connsiteX12" fmla="*/ 666750 w 6551083"/>
              <a:gd name="connsiteY12" fmla="*/ 603250 h 825500"/>
              <a:gd name="connsiteX13" fmla="*/ 709083 w 6551083"/>
              <a:gd name="connsiteY13" fmla="*/ 613834 h 825500"/>
              <a:gd name="connsiteX14" fmla="*/ 719667 w 6551083"/>
              <a:gd name="connsiteY14" fmla="*/ 550334 h 825500"/>
              <a:gd name="connsiteX15" fmla="*/ 740833 w 6551083"/>
              <a:gd name="connsiteY15" fmla="*/ 497417 h 825500"/>
              <a:gd name="connsiteX16" fmla="*/ 751417 w 6551083"/>
              <a:gd name="connsiteY16" fmla="*/ 349250 h 825500"/>
              <a:gd name="connsiteX17" fmla="*/ 772583 w 6551083"/>
              <a:gd name="connsiteY17" fmla="*/ 275167 h 825500"/>
              <a:gd name="connsiteX18" fmla="*/ 783167 w 6551083"/>
              <a:gd name="connsiteY18" fmla="*/ 179917 h 825500"/>
              <a:gd name="connsiteX19" fmla="*/ 836083 w 6551083"/>
              <a:gd name="connsiteY19" fmla="*/ 243417 h 825500"/>
              <a:gd name="connsiteX20" fmla="*/ 867833 w 6551083"/>
              <a:gd name="connsiteY20" fmla="*/ 275167 h 825500"/>
              <a:gd name="connsiteX21" fmla="*/ 899583 w 6551083"/>
              <a:gd name="connsiteY21" fmla="*/ 338667 h 825500"/>
              <a:gd name="connsiteX22" fmla="*/ 910167 w 6551083"/>
              <a:gd name="connsiteY22" fmla="*/ 370417 h 825500"/>
              <a:gd name="connsiteX23" fmla="*/ 941917 w 6551083"/>
              <a:gd name="connsiteY23" fmla="*/ 433917 h 825500"/>
              <a:gd name="connsiteX24" fmla="*/ 963083 w 6551083"/>
              <a:gd name="connsiteY24" fmla="*/ 370417 h 825500"/>
              <a:gd name="connsiteX25" fmla="*/ 984250 w 6551083"/>
              <a:gd name="connsiteY25" fmla="*/ 296334 h 825500"/>
              <a:gd name="connsiteX26" fmla="*/ 1005417 w 6551083"/>
              <a:gd name="connsiteY26" fmla="*/ 264584 h 825500"/>
              <a:gd name="connsiteX27" fmla="*/ 1016000 w 6551083"/>
              <a:gd name="connsiteY27" fmla="*/ 232834 h 825500"/>
              <a:gd name="connsiteX28" fmla="*/ 1058333 w 6551083"/>
              <a:gd name="connsiteY28" fmla="*/ 328084 h 825500"/>
              <a:gd name="connsiteX29" fmla="*/ 1079500 w 6551083"/>
              <a:gd name="connsiteY29" fmla="*/ 359834 h 825500"/>
              <a:gd name="connsiteX30" fmla="*/ 1111250 w 6551083"/>
              <a:gd name="connsiteY30" fmla="*/ 423334 h 825500"/>
              <a:gd name="connsiteX31" fmla="*/ 1143000 w 6551083"/>
              <a:gd name="connsiteY31" fmla="*/ 444500 h 825500"/>
              <a:gd name="connsiteX32" fmla="*/ 1164167 w 6551083"/>
              <a:gd name="connsiteY32" fmla="*/ 412750 h 825500"/>
              <a:gd name="connsiteX33" fmla="*/ 1206500 w 6551083"/>
              <a:gd name="connsiteY33" fmla="*/ 275167 h 825500"/>
              <a:gd name="connsiteX34" fmla="*/ 1227667 w 6551083"/>
              <a:gd name="connsiteY34" fmla="*/ 211667 h 825500"/>
              <a:gd name="connsiteX35" fmla="*/ 1259417 w 6551083"/>
              <a:gd name="connsiteY35" fmla="*/ 232834 h 825500"/>
              <a:gd name="connsiteX36" fmla="*/ 1291167 w 6551083"/>
              <a:gd name="connsiteY36" fmla="*/ 349250 h 825500"/>
              <a:gd name="connsiteX37" fmla="*/ 1301750 w 6551083"/>
              <a:gd name="connsiteY37" fmla="*/ 391584 h 825500"/>
              <a:gd name="connsiteX38" fmla="*/ 1365250 w 6551083"/>
              <a:gd name="connsiteY38" fmla="*/ 412750 h 825500"/>
              <a:gd name="connsiteX39" fmla="*/ 1397000 w 6551083"/>
              <a:gd name="connsiteY39" fmla="*/ 444500 h 825500"/>
              <a:gd name="connsiteX40" fmla="*/ 1407583 w 6551083"/>
              <a:gd name="connsiteY40" fmla="*/ 476250 h 825500"/>
              <a:gd name="connsiteX41" fmla="*/ 1439333 w 6551083"/>
              <a:gd name="connsiteY41" fmla="*/ 465667 h 825500"/>
              <a:gd name="connsiteX42" fmla="*/ 1481667 w 6551083"/>
              <a:gd name="connsiteY42" fmla="*/ 349250 h 825500"/>
              <a:gd name="connsiteX43" fmla="*/ 1502833 w 6551083"/>
              <a:gd name="connsiteY43" fmla="*/ 254000 h 825500"/>
              <a:gd name="connsiteX44" fmla="*/ 1513417 w 6551083"/>
              <a:gd name="connsiteY44" fmla="*/ 222250 h 825500"/>
              <a:gd name="connsiteX45" fmla="*/ 1576917 w 6551083"/>
              <a:gd name="connsiteY45" fmla="*/ 359834 h 825500"/>
              <a:gd name="connsiteX46" fmla="*/ 1587500 w 6551083"/>
              <a:gd name="connsiteY46" fmla="*/ 412750 h 825500"/>
              <a:gd name="connsiteX47" fmla="*/ 1619250 w 6551083"/>
              <a:gd name="connsiteY47" fmla="*/ 433917 h 825500"/>
              <a:gd name="connsiteX48" fmla="*/ 1651000 w 6551083"/>
              <a:gd name="connsiteY48" fmla="*/ 465667 h 825500"/>
              <a:gd name="connsiteX49" fmla="*/ 1682750 w 6551083"/>
              <a:gd name="connsiteY49" fmla="*/ 444500 h 825500"/>
              <a:gd name="connsiteX50" fmla="*/ 1703917 w 6551083"/>
              <a:gd name="connsiteY50" fmla="*/ 402167 h 825500"/>
              <a:gd name="connsiteX51" fmla="*/ 1725083 w 6551083"/>
              <a:gd name="connsiteY51" fmla="*/ 370417 h 825500"/>
              <a:gd name="connsiteX52" fmla="*/ 1735667 w 6551083"/>
              <a:gd name="connsiteY52" fmla="*/ 328084 h 825500"/>
              <a:gd name="connsiteX53" fmla="*/ 1746250 w 6551083"/>
              <a:gd name="connsiteY53" fmla="*/ 296334 h 825500"/>
              <a:gd name="connsiteX54" fmla="*/ 1756833 w 6551083"/>
              <a:gd name="connsiteY54" fmla="*/ 137584 h 825500"/>
              <a:gd name="connsiteX55" fmla="*/ 1799167 w 6551083"/>
              <a:gd name="connsiteY55" fmla="*/ 232834 h 825500"/>
              <a:gd name="connsiteX56" fmla="*/ 1830917 w 6551083"/>
              <a:gd name="connsiteY56" fmla="*/ 264584 h 825500"/>
              <a:gd name="connsiteX57" fmla="*/ 1862667 w 6551083"/>
              <a:gd name="connsiteY57" fmla="*/ 381000 h 825500"/>
              <a:gd name="connsiteX58" fmla="*/ 1883833 w 6551083"/>
              <a:gd name="connsiteY58" fmla="*/ 444500 h 825500"/>
              <a:gd name="connsiteX59" fmla="*/ 1947333 w 6551083"/>
              <a:gd name="connsiteY59" fmla="*/ 497417 h 825500"/>
              <a:gd name="connsiteX60" fmla="*/ 1968500 w 6551083"/>
              <a:gd name="connsiteY60" fmla="*/ 455084 h 825500"/>
              <a:gd name="connsiteX61" fmla="*/ 1979083 w 6551083"/>
              <a:gd name="connsiteY61" fmla="*/ 423334 h 825500"/>
              <a:gd name="connsiteX62" fmla="*/ 2010833 w 6551083"/>
              <a:gd name="connsiteY62" fmla="*/ 444500 h 825500"/>
              <a:gd name="connsiteX63" fmla="*/ 2021417 w 6551083"/>
              <a:gd name="connsiteY63" fmla="*/ 476250 h 825500"/>
              <a:gd name="connsiteX64" fmla="*/ 2053167 w 6551083"/>
              <a:gd name="connsiteY64" fmla="*/ 455084 h 825500"/>
              <a:gd name="connsiteX65" fmla="*/ 2095500 w 6551083"/>
              <a:gd name="connsiteY65" fmla="*/ 518584 h 825500"/>
              <a:gd name="connsiteX66" fmla="*/ 2137833 w 6551083"/>
              <a:gd name="connsiteY66" fmla="*/ 571500 h 825500"/>
              <a:gd name="connsiteX67" fmla="*/ 2180167 w 6551083"/>
              <a:gd name="connsiteY67" fmla="*/ 550334 h 825500"/>
              <a:gd name="connsiteX68" fmla="*/ 2275417 w 6551083"/>
              <a:gd name="connsiteY68" fmla="*/ 582084 h 825500"/>
              <a:gd name="connsiteX69" fmla="*/ 2307167 w 6551083"/>
              <a:gd name="connsiteY69" fmla="*/ 560917 h 825500"/>
              <a:gd name="connsiteX70" fmla="*/ 2317750 w 6551083"/>
              <a:gd name="connsiteY70" fmla="*/ 529167 h 825500"/>
              <a:gd name="connsiteX71" fmla="*/ 2360083 w 6551083"/>
              <a:gd name="connsiteY71" fmla="*/ 518584 h 825500"/>
              <a:gd name="connsiteX72" fmla="*/ 2391833 w 6551083"/>
              <a:gd name="connsiteY72" fmla="*/ 455084 h 825500"/>
              <a:gd name="connsiteX73" fmla="*/ 2413000 w 6551083"/>
              <a:gd name="connsiteY73" fmla="*/ 359834 h 825500"/>
              <a:gd name="connsiteX74" fmla="*/ 2434167 w 6551083"/>
              <a:gd name="connsiteY74" fmla="*/ 328084 h 825500"/>
              <a:gd name="connsiteX75" fmla="*/ 2455333 w 6551083"/>
              <a:gd name="connsiteY75" fmla="*/ 285750 h 825500"/>
              <a:gd name="connsiteX76" fmla="*/ 2476500 w 6551083"/>
              <a:gd name="connsiteY76" fmla="*/ 211667 h 825500"/>
              <a:gd name="connsiteX77" fmla="*/ 2508250 w 6551083"/>
              <a:gd name="connsiteY77" fmla="*/ 190500 h 825500"/>
              <a:gd name="connsiteX78" fmla="*/ 2540000 w 6551083"/>
              <a:gd name="connsiteY78" fmla="*/ 254000 h 825500"/>
              <a:gd name="connsiteX79" fmla="*/ 2592917 w 6551083"/>
              <a:gd name="connsiteY79" fmla="*/ 465667 h 825500"/>
              <a:gd name="connsiteX80" fmla="*/ 2624667 w 6551083"/>
              <a:gd name="connsiteY80" fmla="*/ 476250 h 825500"/>
              <a:gd name="connsiteX81" fmla="*/ 2656417 w 6551083"/>
              <a:gd name="connsiteY81" fmla="*/ 433917 h 825500"/>
              <a:gd name="connsiteX82" fmla="*/ 2677583 w 6551083"/>
              <a:gd name="connsiteY82" fmla="*/ 349250 h 825500"/>
              <a:gd name="connsiteX83" fmla="*/ 2688167 w 6551083"/>
              <a:gd name="connsiteY83" fmla="*/ 201084 h 825500"/>
              <a:gd name="connsiteX84" fmla="*/ 2698750 w 6551083"/>
              <a:gd name="connsiteY84" fmla="*/ 137584 h 825500"/>
              <a:gd name="connsiteX85" fmla="*/ 2709333 w 6551083"/>
              <a:gd name="connsiteY85" fmla="*/ 169334 h 825500"/>
              <a:gd name="connsiteX86" fmla="*/ 2741083 w 6551083"/>
              <a:gd name="connsiteY86" fmla="*/ 190500 h 825500"/>
              <a:gd name="connsiteX87" fmla="*/ 2783417 w 6551083"/>
              <a:gd name="connsiteY87" fmla="*/ 158750 h 825500"/>
              <a:gd name="connsiteX88" fmla="*/ 2794000 w 6551083"/>
              <a:gd name="connsiteY88" fmla="*/ 116417 h 825500"/>
              <a:gd name="connsiteX89" fmla="*/ 2804583 w 6551083"/>
              <a:gd name="connsiteY89" fmla="*/ 158750 h 825500"/>
              <a:gd name="connsiteX90" fmla="*/ 2825750 w 6551083"/>
              <a:gd name="connsiteY90" fmla="*/ 190500 h 825500"/>
              <a:gd name="connsiteX91" fmla="*/ 2836333 w 6551083"/>
              <a:gd name="connsiteY91" fmla="*/ 381000 h 825500"/>
              <a:gd name="connsiteX92" fmla="*/ 2857500 w 6551083"/>
              <a:gd name="connsiteY92" fmla="*/ 423334 h 825500"/>
              <a:gd name="connsiteX93" fmla="*/ 2889250 w 6551083"/>
              <a:gd name="connsiteY93" fmla="*/ 433917 h 825500"/>
              <a:gd name="connsiteX94" fmla="*/ 2931583 w 6551083"/>
              <a:gd name="connsiteY94" fmla="*/ 338667 h 825500"/>
              <a:gd name="connsiteX95" fmla="*/ 2995083 w 6551083"/>
              <a:gd name="connsiteY95" fmla="*/ 254000 h 825500"/>
              <a:gd name="connsiteX96" fmla="*/ 3005667 w 6551083"/>
              <a:gd name="connsiteY96" fmla="*/ 222250 h 825500"/>
              <a:gd name="connsiteX97" fmla="*/ 3048000 w 6551083"/>
              <a:gd name="connsiteY97" fmla="*/ 137584 h 825500"/>
              <a:gd name="connsiteX98" fmla="*/ 3058583 w 6551083"/>
              <a:gd name="connsiteY98" fmla="*/ 391584 h 825500"/>
              <a:gd name="connsiteX99" fmla="*/ 3069167 w 6551083"/>
              <a:gd name="connsiteY99" fmla="*/ 423334 h 825500"/>
              <a:gd name="connsiteX100" fmla="*/ 3100917 w 6551083"/>
              <a:gd name="connsiteY100" fmla="*/ 433917 h 825500"/>
              <a:gd name="connsiteX101" fmla="*/ 3164417 w 6551083"/>
              <a:gd name="connsiteY101" fmla="*/ 391584 h 825500"/>
              <a:gd name="connsiteX102" fmla="*/ 3196167 w 6551083"/>
              <a:gd name="connsiteY102" fmla="*/ 359834 h 825500"/>
              <a:gd name="connsiteX103" fmla="*/ 3280833 w 6551083"/>
              <a:gd name="connsiteY103" fmla="*/ 232834 h 825500"/>
              <a:gd name="connsiteX104" fmla="*/ 3291417 w 6551083"/>
              <a:gd name="connsiteY104" fmla="*/ 169334 h 825500"/>
              <a:gd name="connsiteX105" fmla="*/ 3302000 w 6551083"/>
              <a:gd name="connsiteY105" fmla="*/ 137584 h 825500"/>
              <a:gd name="connsiteX106" fmla="*/ 3323167 w 6551083"/>
              <a:gd name="connsiteY106" fmla="*/ 317500 h 825500"/>
              <a:gd name="connsiteX107" fmla="*/ 3344333 w 6551083"/>
              <a:gd name="connsiteY107" fmla="*/ 381000 h 825500"/>
              <a:gd name="connsiteX108" fmla="*/ 3376083 w 6551083"/>
              <a:gd name="connsiteY108" fmla="*/ 402167 h 825500"/>
              <a:gd name="connsiteX109" fmla="*/ 3407833 w 6551083"/>
              <a:gd name="connsiteY109" fmla="*/ 433917 h 825500"/>
              <a:gd name="connsiteX110" fmla="*/ 3450167 w 6551083"/>
              <a:gd name="connsiteY110" fmla="*/ 381000 h 825500"/>
              <a:gd name="connsiteX111" fmla="*/ 3460750 w 6551083"/>
              <a:gd name="connsiteY111" fmla="*/ 306917 h 825500"/>
              <a:gd name="connsiteX112" fmla="*/ 3471333 w 6551083"/>
              <a:gd name="connsiteY112" fmla="*/ 243417 h 825500"/>
              <a:gd name="connsiteX113" fmla="*/ 3503083 w 6551083"/>
              <a:gd name="connsiteY113" fmla="*/ 232834 h 825500"/>
              <a:gd name="connsiteX114" fmla="*/ 3524250 w 6551083"/>
              <a:gd name="connsiteY114" fmla="*/ 349250 h 825500"/>
              <a:gd name="connsiteX115" fmla="*/ 3534833 w 6551083"/>
              <a:gd name="connsiteY115" fmla="*/ 381000 h 825500"/>
              <a:gd name="connsiteX116" fmla="*/ 3566583 w 6551083"/>
              <a:gd name="connsiteY116" fmla="*/ 391584 h 825500"/>
              <a:gd name="connsiteX117" fmla="*/ 3608917 w 6551083"/>
              <a:gd name="connsiteY117" fmla="*/ 412750 h 825500"/>
              <a:gd name="connsiteX118" fmla="*/ 3619500 w 6551083"/>
              <a:gd name="connsiteY118" fmla="*/ 444500 h 825500"/>
              <a:gd name="connsiteX119" fmla="*/ 3630083 w 6551083"/>
              <a:gd name="connsiteY119" fmla="*/ 486834 h 825500"/>
              <a:gd name="connsiteX120" fmla="*/ 3661833 w 6551083"/>
              <a:gd name="connsiteY120" fmla="*/ 497417 h 825500"/>
              <a:gd name="connsiteX121" fmla="*/ 3683000 w 6551083"/>
              <a:gd name="connsiteY121" fmla="*/ 529167 h 825500"/>
              <a:gd name="connsiteX122" fmla="*/ 3735917 w 6551083"/>
              <a:gd name="connsiteY122" fmla="*/ 486834 h 825500"/>
              <a:gd name="connsiteX123" fmla="*/ 3788833 w 6551083"/>
              <a:gd name="connsiteY123" fmla="*/ 539750 h 825500"/>
              <a:gd name="connsiteX124" fmla="*/ 3799417 w 6551083"/>
              <a:gd name="connsiteY124" fmla="*/ 571500 h 825500"/>
              <a:gd name="connsiteX125" fmla="*/ 3873500 w 6551083"/>
              <a:gd name="connsiteY125" fmla="*/ 613834 h 825500"/>
              <a:gd name="connsiteX126" fmla="*/ 3905250 w 6551083"/>
              <a:gd name="connsiteY126" fmla="*/ 645584 h 825500"/>
              <a:gd name="connsiteX127" fmla="*/ 3915833 w 6551083"/>
              <a:gd name="connsiteY127" fmla="*/ 677334 h 825500"/>
              <a:gd name="connsiteX128" fmla="*/ 3989917 w 6551083"/>
              <a:gd name="connsiteY128" fmla="*/ 666750 h 825500"/>
              <a:gd name="connsiteX129" fmla="*/ 4159250 w 6551083"/>
              <a:gd name="connsiteY129" fmla="*/ 656167 h 825500"/>
              <a:gd name="connsiteX130" fmla="*/ 4127500 w 6551083"/>
              <a:gd name="connsiteY130" fmla="*/ 550334 h 825500"/>
              <a:gd name="connsiteX131" fmla="*/ 4148667 w 6551083"/>
              <a:gd name="connsiteY131" fmla="*/ 391584 h 825500"/>
              <a:gd name="connsiteX132" fmla="*/ 4169833 w 6551083"/>
              <a:gd name="connsiteY132" fmla="*/ 359834 h 825500"/>
              <a:gd name="connsiteX133" fmla="*/ 4180417 w 6551083"/>
              <a:gd name="connsiteY133" fmla="*/ 328084 h 825500"/>
              <a:gd name="connsiteX134" fmla="*/ 4233333 w 6551083"/>
              <a:gd name="connsiteY134" fmla="*/ 296334 h 825500"/>
              <a:gd name="connsiteX135" fmla="*/ 4265083 w 6551083"/>
              <a:gd name="connsiteY135" fmla="*/ 264584 h 825500"/>
              <a:gd name="connsiteX136" fmla="*/ 4275667 w 6551083"/>
              <a:gd name="connsiteY136" fmla="*/ 222250 h 825500"/>
              <a:gd name="connsiteX137" fmla="*/ 4307417 w 6551083"/>
              <a:gd name="connsiteY137" fmla="*/ 328084 h 825500"/>
              <a:gd name="connsiteX138" fmla="*/ 4339167 w 6551083"/>
              <a:gd name="connsiteY138" fmla="*/ 423334 h 825500"/>
              <a:gd name="connsiteX139" fmla="*/ 4381500 w 6551083"/>
              <a:gd name="connsiteY139" fmla="*/ 402167 h 825500"/>
              <a:gd name="connsiteX140" fmla="*/ 4402667 w 6551083"/>
              <a:gd name="connsiteY140" fmla="*/ 370417 h 825500"/>
              <a:gd name="connsiteX141" fmla="*/ 4423833 w 6551083"/>
              <a:gd name="connsiteY141" fmla="*/ 285750 h 825500"/>
              <a:gd name="connsiteX142" fmla="*/ 4445000 w 6551083"/>
              <a:gd name="connsiteY142" fmla="*/ 222250 h 825500"/>
              <a:gd name="connsiteX143" fmla="*/ 4487333 w 6551083"/>
              <a:gd name="connsiteY143" fmla="*/ 285750 h 825500"/>
              <a:gd name="connsiteX144" fmla="*/ 4497917 w 6551083"/>
              <a:gd name="connsiteY144" fmla="*/ 328084 h 825500"/>
              <a:gd name="connsiteX145" fmla="*/ 4561417 w 6551083"/>
              <a:gd name="connsiteY145" fmla="*/ 359834 h 825500"/>
              <a:gd name="connsiteX146" fmla="*/ 4593167 w 6551083"/>
              <a:gd name="connsiteY146" fmla="*/ 381000 h 825500"/>
              <a:gd name="connsiteX147" fmla="*/ 4603750 w 6551083"/>
              <a:gd name="connsiteY147" fmla="*/ 412750 h 825500"/>
              <a:gd name="connsiteX148" fmla="*/ 4624917 w 6551083"/>
              <a:gd name="connsiteY148" fmla="*/ 370417 h 825500"/>
              <a:gd name="connsiteX149" fmla="*/ 4646083 w 6551083"/>
              <a:gd name="connsiteY149" fmla="*/ 338667 h 825500"/>
              <a:gd name="connsiteX150" fmla="*/ 4656667 w 6551083"/>
              <a:gd name="connsiteY150" fmla="*/ 306917 h 825500"/>
              <a:gd name="connsiteX151" fmla="*/ 4677833 w 6551083"/>
              <a:gd name="connsiteY151" fmla="*/ 211667 h 825500"/>
              <a:gd name="connsiteX152" fmla="*/ 4741333 w 6551083"/>
              <a:gd name="connsiteY152" fmla="*/ 285750 h 825500"/>
              <a:gd name="connsiteX153" fmla="*/ 4783667 w 6551083"/>
              <a:gd name="connsiteY153" fmla="*/ 317500 h 825500"/>
              <a:gd name="connsiteX154" fmla="*/ 4794250 w 6551083"/>
              <a:gd name="connsiteY154" fmla="*/ 349250 h 825500"/>
              <a:gd name="connsiteX155" fmla="*/ 4804833 w 6551083"/>
              <a:gd name="connsiteY155" fmla="*/ 391584 h 825500"/>
              <a:gd name="connsiteX156" fmla="*/ 4826000 w 6551083"/>
              <a:gd name="connsiteY156" fmla="*/ 423334 h 825500"/>
              <a:gd name="connsiteX157" fmla="*/ 4931833 w 6551083"/>
              <a:gd name="connsiteY157" fmla="*/ 328084 h 825500"/>
              <a:gd name="connsiteX158" fmla="*/ 4953000 w 6551083"/>
              <a:gd name="connsiteY158" fmla="*/ 296334 h 825500"/>
              <a:gd name="connsiteX159" fmla="*/ 4963583 w 6551083"/>
              <a:gd name="connsiteY159" fmla="*/ 254000 h 825500"/>
              <a:gd name="connsiteX160" fmla="*/ 4995333 w 6551083"/>
              <a:gd name="connsiteY160" fmla="*/ 285750 h 825500"/>
              <a:gd name="connsiteX161" fmla="*/ 5027083 w 6551083"/>
              <a:gd name="connsiteY161" fmla="*/ 381000 h 825500"/>
              <a:gd name="connsiteX162" fmla="*/ 5037667 w 6551083"/>
              <a:gd name="connsiteY162" fmla="*/ 412750 h 825500"/>
              <a:gd name="connsiteX163" fmla="*/ 5080000 w 6551083"/>
              <a:gd name="connsiteY163" fmla="*/ 433917 h 825500"/>
              <a:gd name="connsiteX164" fmla="*/ 5122333 w 6551083"/>
              <a:gd name="connsiteY164" fmla="*/ 359834 h 825500"/>
              <a:gd name="connsiteX165" fmla="*/ 5143500 w 6551083"/>
              <a:gd name="connsiteY165" fmla="*/ 285750 h 825500"/>
              <a:gd name="connsiteX166" fmla="*/ 5164667 w 6551083"/>
              <a:gd name="connsiteY166" fmla="*/ 179917 h 825500"/>
              <a:gd name="connsiteX167" fmla="*/ 5185833 w 6551083"/>
              <a:gd name="connsiteY167" fmla="*/ 0 h 825500"/>
              <a:gd name="connsiteX168" fmla="*/ 5217583 w 6551083"/>
              <a:gd name="connsiteY168" fmla="*/ 21167 h 825500"/>
              <a:gd name="connsiteX169" fmla="*/ 5228167 w 6551083"/>
              <a:gd name="connsiteY169" fmla="*/ 63500 h 825500"/>
              <a:gd name="connsiteX170" fmla="*/ 5249333 w 6551083"/>
              <a:gd name="connsiteY170" fmla="*/ 95250 h 825500"/>
              <a:gd name="connsiteX171" fmla="*/ 5259917 w 6551083"/>
              <a:gd name="connsiteY171" fmla="*/ 158750 h 825500"/>
              <a:gd name="connsiteX172" fmla="*/ 5281083 w 6551083"/>
              <a:gd name="connsiteY172" fmla="*/ 232834 h 825500"/>
              <a:gd name="connsiteX173" fmla="*/ 5312833 w 6551083"/>
              <a:gd name="connsiteY173" fmla="*/ 539750 h 825500"/>
              <a:gd name="connsiteX174" fmla="*/ 5355167 w 6551083"/>
              <a:gd name="connsiteY174" fmla="*/ 423334 h 825500"/>
              <a:gd name="connsiteX175" fmla="*/ 5418667 w 6551083"/>
              <a:gd name="connsiteY175" fmla="*/ 433917 h 825500"/>
              <a:gd name="connsiteX176" fmla="*/ 5461000 w 6551083"/>
              <a:gd name="connsiteY176" fmla="*/ 455084 h 825500"/>
              <a:gd name="connsiteX177" fmla="*/ 5482167 w 6551083"/>
              <a:gd name="connsiteY177" fmla="*/ 518584 h 825500"/>
              <a:gd name="connsiteX178" fmla="*/ 5715000 w 6551083"/>
              <a:gd name="connsiteY178" fmla="*/ 571500 h 825500"/>
              <a:gd name="connsiteX179" fmla="*/ 5746750 w 6551083"/>
              <a:gd name="connsiteY179" fmla="*/ 603250 h 825500"/>
              <a:gd name="connsiteX180" fmla="*/ 5789083 w 6551083"/>
              <a:gd name="connsiteY180" fmla="*/ 571500 h 825500"/>
              <a:gd name="connsiteX181" fmla="*/ 5820833 w 6551083"/>
              <a:gd name="connsiteY181" fmla="*/ 476250 h 825500"/>
              <a:gd name="connsiteX182" fmla="*/ 5842000 w 6551083"/>
              <a:gd name="connsiteY182" fmla="*/ 423334 h 825500"/>
              <a:gd name="connsiteX183" fmla="*/ 5894917 w 6551083"/>
              <a:gd name="connsiteY183" fmla="*/ 359834 h 825500"/>
              <a:gd name="connsiteX184" fmla="*/ 5916083 w 6551083"/>
              <a:gd name="connsiteY184" fmla="*/ 317500 h 825500"/>
              <a:gd name="connsiteX185" fmla="*/ 5947833 w 6551083"/>
              <a:gd name="connsiteY185" fmla="*/ 275167 h 825500"/>
              <a:gd name="connsiteX186" fmla="*/ 5958417 w 6551083"/>
              <a:gd name="connsiteY186" fmla="*/ 222250 h 825500"/>
              <a:gd name="connsiteX187" fmla="*/ 6011333 w 6551083"/>
              <a:gd name="connsiteY187" fmla="*/ 285750 h 825500"/>
              <a:gd name="connsiteX188" fmla="*/ 6032500 w 6551083"/>
              <a:gd name="connsiteY188" fmla="*/ 317500 h 825500"/>
              <a:gd name="connsiteX189" fmla="*/ 6053667 w 6551083"/>
              <a:gd name="connsiteY189" fmla="*/ 359834 h 825500"/>
              <a:gd name="connsiteX190" fmla="*/ 6085417 w 6551083"/>
              <a:gd name="connsiteY190" fmla="*/ 370417 h 825500"/>
              <a:gd name="connsiteX191" fmla="*/ 6127750 w 6551083"/>
              <a:gd name="connsiteY191" fmla="*/ 338667 h 825500"/>
              <a:gd name="connsiteX192" fmla="*/ 6170083 w 6551083"/>
              <a:gd name="connsiteY192" fmla="*/ 296334 h 825500"/>
              <a:gd name="connsiteX193" fmla="*/ 6201833 w 6551083"/>
              <a:gd name="connsiteY193" fmla="*/ 222250 h 825500"/>
              <a:gd name="connsiteX194" fmla="*/ 6233583 w 6551083"/>
              <a:gd name="connsiteY194" fmla="*/ 243417 h 825500"/>
              <a:gd name="connsiteX195" fmla="*/ 6275917 w 6551083"/>
              <a:gd name="connsiteY195" fmla="*/ 306917 h 825500"/>
              <a:gd name="connsiteX196" fmla="*/ 6328833 w 6551083"/>
              <a:gd name="connsiteY196" fmla="*/ 402167 h 825500"/>
              <a:gd name="connsiteX197" fmla="*/ 6360583 w 6551083"/>
              <a:gd name="connsiteY197" fmla="*/ 412750 h 825500"/>
              <a:gd name="connsiteX198" fmla="*/ 6381750 w 6551083"/>
              <a:gd name="connsiteY198" fmla="*/ 381000 h 825500"/>
              <a:gd name="connsiteX199" fmla="*/ 6434667 w 6551083"/>
              <a:gd name="connsiteY199" fmla="*/ 328084 h 825500"/>
              <a:gd name="connsiteX200" fmla="*/ 6455833 w 6551083"/>
              <a:gd name="connsiteY200" fmla="*/ 285750 h 825500"/>
              <a:gd name="connsiteX201" fmla="*/ 6466417 w 6551083"/>
              <a:gd name="connsiteY201" fmla="*/ 232834 h 825500"/>
              <a:gd name="connsiteX202" fmla="*/ 6477000 w 6551083"/>
              <a:gd name="connsiteY202" fmla="*/ 190500 h 825500"/>
              <a:gd name="connsiteX203" fmla="*/ 6487583 w 6551083"/>
              <a:gd name="connsiteY203" fmla="*/ 232834 h 825500"/>
              <a:gd name="connsiteX204" fmla="*/ 6508750 w 6551083"/>
              <a:gd name="connsiteY204" fmla="*/ 338667 h 825500"/>
              <a:gd name="connsiteX205" fmla="*/ 6529917 w 6551083"/>
              <a:gd name="connsiteY205" fmla="*/ 381000 h 825500"/>
              <a:gd name="connsiteX206" fmla="*/ 6551083 w 6551083"/>
              <a:gd name="connsiteY206" fmla="*/ 412750 h 82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6551083" h="825500">
                <a:moveTo>
                  <a:pt x="0" y="825500"/>
                </a:moveTo>
                <a:lnTo>
                  <a:pt x="0" y="825500"/>
                </a:lnTo>
                <a:cubicBezTo>
                  <a:pt x="120359" y="685082"/>
                  <a:pt x="-2309" y="794576"/>
                  <a:pt x="148167" y="740834"/>
                </a:cubicBezTo>
                <a:cubicBezTo>
                  <a:pt x="172124" y="732278"/>
                  <a:pt x="211667" y="698500"/>
                  <a:pt x="211667" y="698500"/>
                </a:cubicBezTo>
                <a:cubicBezTo>
                  <a:pt x="222250" y="702028"/>
                  <a:pt x="233439" y="704095"/>
                  <a:pt x="243417" y="709084"/>
                </a:cubicBezTo>
                <a:cubicBezTo>
                  <a:pt x="274149" y="724450"/>
                  <a:pt x="272134" y="736742"/>
                  <a:pt x="306917" y="740834"/>
                </a:cubicBezTo>
                <a:cubicBezTo>
                  <a:pt x="356092" y="746619"/>
                  <a:pt x="405694" y="747889"/>
                  <a:pt x="455083" y="751417"/>
                </a:cubicBezTo>
                <a:cubicBezTo>
                  <a:pt x="465666" y="758473"/>
                  <a:pt x="474360" y="775078"/>
                  <a:pt x="486833" y="772584"/>
                </a:cubicBezTo>
                <a:cubicBezTo>
                  <a:pt x="511370" y="767677"/>
                  <a:pt x="506450" y="721218"/>
                  <a:pt x="518583" y="709084"/>
                </a:cubicBezTo>
                <a:cubicBezTo>
                  <a:pt x="526471" y="701196"/>
                  <a:pt x="539510" y="701206"/>
                  <a:pt x="550333" y="698500"/>
                </a:cubicBezTo>
                <a:cubicBezTo>
                  <a:pt x="567784" y="694137"/>
                  <a:pt x="585611" y="691445"/>
                  <a:pt x="603250" y="687917"/>
                </a:cubicBezTo>
                <a:cubicBezTo>
                  <a:pt x="613833" y="680861"/>
                  <a:pt x="626006" y="675744"/>
                  <a:pt x="635000" y="666750"/>
                </a:cubicBezTo>
                <a:cubicBezTo>
                  <a:pt x="655517" y="646233"/>
                  <a:pt x="658142" y="629074"/>
                  <a:pt x="666750" y="603250"/>
                </a:cubicBezTo>
                <a:cubicBezTo>
                  <a:pt x="680861" y="606778"/>
                  <a:pt x="698798" y="624119"/>
                  <a:pt x="709083" y="613834"/>
                </a:cubicBezTo>
                <a:cubicBezTo>
                  <a:pt x="724257" y="598661"/>
                  <a:pt x="714021" y="571037"/>
                  <a:pt x="719667" y="550334"/>
                </a:cubicBezTo>
                <a:cubicBezTo>
                  <a:pt x="724666" y="532006"/>
                  <a:pt x="733778" y="515056"/>
                  <a:pt x="740833" y="497417"/>
                </a:cubicBezTo>
                <a:cubicBezTo>
                  <a:pt x="744361" y="448028"/>
                  <a:pt x="744415" y="398267"/>
                  <a:pt x="751417" y="349250"/>
                </a:cubicBezTo>
                <a:cubicBezTo>
                  <a:pt x="755049" y="323826"/>
                  <a:pt x="767850" y="300410"/>
                  <a:pt x="772583" y="275167"/>
                </a:cubicBezTo>
                <a:cubicBezTo>
                  <a:pt x="778470" y="243769"/>
                  <a:pt x="779639" y="211667"/>
                  <a:pt x="783167" y="179917"/>
                </a:cubicBezTo>
                <a:cubicBezTo>
                  <a:pt x="875926" y="272676"/>
                  <a:pt x="762411" y="155010"/>
                  <a:pt x="836083" y="243417"/>
                </a:cubicBezTo>
                <a:cubicBezTo>
                  <a:pt x="845665" y="254915"/>
                  <a:pt x="857250" y="264584"/>
                  <a:pt x="867833" y="275167"/>
                </a:cubicBezTo>
                <a:cubicBezTo>
                  <a:pt x="894436" y="354972"/>
                  <a:pt x="858551" y="256602"/>
                  <a:pt x="899583" y="338667"/>
                </a:cubicBezTo>
                <a:cubicBezTo>
                  <a:pt x="904572" y="348645"/>
                  <a:pt x="905178" y="360439"/>
                  <a:pt x="910167" y="370417"/>
                </a:cubicBezTo>
                <a:cubicBezTo>
                  <a:pt x="951199" y="452482"/>
                  <a:pt x="915314" y="354112"/>
                  <a:pt x="941917" y="433917"/>
                </a:cubicBezTo>
                <a:cubicBezTo>
                  <a:pt x="948972" y="412750"/>
                  <a:pt x="956672" y="391788"/>
                  <a:pt x="963083" y="370417"/>
                </a:cubicBezTo>
                <a:cubicBezTo>
                  <a:pt x="968167" y="353471"/>
                  <a:pt x="975361" y="314112"/>
                  <a:pt x="984250" y="296334"/>
                </a:cubicBezTo>
                <a:cubicBezTo>
                  <a:pt x="989938" y="284957"/>
                  <a:pt x="998361" y="275167"/>
                  <a:pt x="1005417" y="264584"/>
                </a:cubicBezTo>
                <a:cubicBezTo>
                  <a:pt x="1008945" y="254001"/>
                  <a:pt x="1005177" y="230128"/>
                  <a:pt x="1016000" y="232834"/>
                </a:cubicBezTo>
                <a:cubicBezTo>
                  <a:pt x="1052768" y="242026"/>
                  <a:pt x="1050181" y="306344"/>
                  <a:pt x="1058333" y="328084"/>
                </a:cubicBezTo>
                <a:cubicBezTo>
                  <a:pt x="1062799" y="339994"/>
                  <a:pt x="1072444" y="349251"/>
                  <a:pt x="1079500" y="359834"/>
                </a:cubicBezTo>
                <a:cubicBezTo>
                  <a:pt x="1088108" y="385658"/>
                  <a:pt x="1090733" y="402818"/>
                  <a:pt x="1111250" y="423334"/>
                </a:cubicBezTo>
                <a:cubicBezTo>
                  <a:pt x="1120244" y="432328"/>
                  <a:pt x="1132417" y="437445"/>
                  <a:pt x="1143000" y="444500"/>
                </a:cubicBezTo>
                <a:cubicBezTo>
                  <a:pt x="1150056" y="433917"/>
                  <a:pt x="1159275" y="424491"/>
                  <a:pt x="1164167" y="412750"/>
                </a:cubicBezTo>
                <a:cubicBezTo>
                  <a:pt x="1207887" y="307823"/>
                  <a:pt x="1184597" y="348177"/>
                  <a:pt x="1206500" y="275167"/>
                </a:cubicBezTo>
                <a:cubicBezTo>
                  <a:pt x="1212911" y="253796"/>
                  <a:pt x="1227667" y="211667"/>
                  <a:pt x="1227667" y="211667"/>
                </a:cubicBezTo>
                <a:cubicBezTo>
                  <a:pt x="1238250" y="218723"/>
                  <a:pt x="1252676" y="222048"/>
                  <a:pt x="1259417" y="232834"/>
                </a:cubicBezTo>
                <a:cubicBezTo>
                  <a:pt x="1276503" y="260173"/>
                  <a:pt x="1284082" y="317368"/>
                  <a:pt x="1291167" y="349250"/>
                </a:cubicBezTo>
                <a:cubicBezTo>
                  <a:pt x="1294322" y="363449"/>
                  <a:pt x="1290706" y="382118"/>
                  <a:pt x="1301750" y="391584"/>
                </a:cubicBezTo>
                <a:cubicBezTo>
                  <a:pt x="1318690" y="406104"/>
                  <a:pt x="1365250" y="412750"/>
                  <a:pt x="1365250" y="412750"/>
                </a:cubicBezTo>
                <a:cubicBezTo>
                  <a:pt x="1375833" y="423333"/>
                  <a:pt x="1388698" y="432047"/>
                  <a:pt x="1397000" y="444500"/>
                </a:cubicBezTo>
                <a:cubicBezTo>
                  <a:pt x="1403188" y="453782"/>
                  <a:pt x="1397605" y="471261"/>
                  <a:pt x="1407583" y="476250"/>
                </a:cubicBezTo>
                <a:cubicBezTo>
                  <a:pt x="1417561" y="481239"/>
                  <a:pt x="1428750" y="469195"/>
                  <a:pt x="1439333" y="465667"/>
                </a:cubicBezTo>
                <a:cubicBezTo>
                  <a:pt x="1466508" y="384144"/>
                  <a:pt x="1452214" y="422883"/>
                  <a:pt x="1481667" y="349250"/>
                </a:cubicBezTo>
                <a:cubicBezTo>
                  <a:pt x="1488940" y="312886"/>
                  <a:pt x="1492871" y="288867"/>
                  <a:pt x="1502833" y="254000"/>
                </a:cubicBezTo>
                <a:cubicBezTo>
                  <a:pt x="1505898" y="243273"/>
                  <a:pt x="1509889" y="232833"/>
                  <a:pt x="1513417" y="222250"/>
                </a:cubicBezTo>
                <a:cubicBezTo>
                  <a:pt x="1564246" y="323909"/>
                  <a:pt x="1544031" y="277620"/>
                  <a:pt x="1576917" y="359834"/>
                </a:cubicBezTo>
                <a:cubicBezTo>
                  <a:pt x="1580445" y="377473"/>
                  <a:pt x="1578575" y="397132"/>
                  <a:pt x="1587500" y="412750"/>
                </a:cubicBezTo>
                <a:cubicBezTo>
                  <a:pt x="1593811" y="423794"/>
                  <a:pt x="1609479" y="425774"/>
                  <a:pt x="1619250" y="433917"/>
                </a:cubicBezTo>
                <a:cubicBezTo>
                  <a:pt x="1630748" y="443499"/>
                  <a:pt x="1640417" y="455084"/>
                  <a:pt x="1651000" y="465667"/>
                </a:cubicBezTo>
                <a:cubicBezTo>
                  <a:pt x="1661583" y="458611"/>
                  <a:pt x="1674607" y="454271"/>
                  <a:pt x="1682750" y="444500"/>
                </a:cubicBezTo>
                <a:cubicBezTo>
                  <a:pt x="1692850" y="432380"/>
                  <a:pt x="1696090" y="415865"/>
                  <a:pt x="1703917" y="402167"/>
                </a:cubicBezTo>
                <a:cubicBezTo>
                  <a:pt x="1710228" y="391123"/>
                  <a:pt x="1718028" y="381000"/>
                  <a:pt x="1725083" y="370417"/>
                </a:cubicBezTo>
                <a:cubicBezTo>
                  <a:pt x="1728611" y="356306"/>
                  <a:pt x="1731671" y="342070"/>
                  <a:pt x="1735667" y="328084"/>
                </a:cubicBezTo>
                <a:cubicBezTo>
                  <a:pt x="1738732" y="317357"/>
                  <a:pt x="1745018" y="307422"/>
                  <a:pt x="1746250" y="296334"/>
                </a:cubicBezTo>
                <a:cubicBezTo>
                  <a:pt x="1752106" y="243624"/>
                  <a:pt x="1753305" y="190501"/>
                  <a:pt x="1756833" y="137584"/>
                </a:cubicBezTo>
                <a:cubicBezTo>
                  <a:pt x="1772216" y="183733"/>
                  <a:pt x="1771214" y="199291"/>
                  <a:pt x="1799167" y="232834"/>
                </a:cubicBezTo>
                <a:cubicBezTo>
                  <a:pt x="1808749" y="244332"/>
                  <a:pt x="1820334" y="254001"/>
                  <a:pt x="1830917" y="264584"/>
                </a:cubicBezTo>
                <a:cubicBezTo>
                  <a:pt x="1845876" y="339382"/>
                  <a:pt x="1835811" y="300430"/>
                  <a:pt x="1862667" y="381000"/>
                </a:cubicBezTo>
                <a:cubicBezTo>
                  <a:pt x="1869722" y="402167"/>
                  <a:pt x="1868056" y="428723"/>
                  <a:pt x="1883833" y="444500"/>
                </a:cubicBezTo>
                <a:cubicBezTo>
                  <a:pt x="1924577" y="485244"/>
                  <a:pt x="1903130" y="467948"/>
                  <a:pt x="1947333" y="497417"/>
                </a:cubicBezTo>
                <a:cubicBezTo>
                  <a:pt x="1954389" y="483306"/>
                  <a:pt x="1962285" y="469585"/>
                  <a:pt x="1968500" y="455084"/>
                </a:cubicBezTo>
                <a:cubicBezTo>
                  <a:pt x="1972894" y="444830"/>
                  <a:pt x="1968260" y="426040"/>
                  <a:pt x="1979083" y="423334"/>
                </a:cubicBezTo>
                <a:cubicBezTo>
                  <a:pt x="1991423" y="420249"/>
                  <a:pt x="2000250" y="437445"/>
                  <a:pt x="2010833" y="444500"/>
                </a:cubicBezTo>
                <a:cubicBezTo>
                  <a:pt x="2014361" y="455083"/>
                  <a:pt x="2010594" y="473544"/>
                  <a:pt x="2021417" y="476250"/>
                </a:cubicBezTo>
                <a:cubicBezTo>
                  <a:pt x="2033757" y="479335"/>
                  <a:pt x="2042123" y="448773"/>
                  <a:pt x="2053167" y="455084"/>
                </a:cubicBezTo>
                <a:cubicBezTo>
                  <a:pt x="2075254" y="467706"/>
                  <a:pt x="2095500" y="518584"/>
                  <a:pt x="2095500" y="518584"/>
                </a:cubicBezTo>
                <a:cubicBezTo>
                  <a:pt x="2102108" y="538410"/>
                  <a:pt x="2105918" y="571500"/>
                  <a:pt x="2137833" y="571500"/>
                </a:cubicBezTo>
                <a:cubicBezTo>
                  <a:pt x="2153610" y="571500"/>
                  <a:pt x="2166056" y="557389"/>
                  <a:pt x="2180167" y="550334"/>
                </a:cubicBezTo>
                <a:cubicBezTo>
                  <a:pt x="2252949" y="598855"/>
                  <a:pt x="2219533" y="600711"/>
                  <a:pt x="2275417" y="582084"/>
                </a:cubicBezTo>
                <a:cubicBezTo>
                  <a:pt x="2286000" y="575028"/>
                  <a:pt x="2299221" y="570849"/>
                  <a:pt x="2307167" y="560917"/>
                </a:cubicBezTo>
                <a:cubicBezTo>
                  <a:pt x="2314136" y="552206"/>
                  <a:pt x="2309039" y="536136"/>
                  <a:pt x="2317750" y="529167"/>
                </a:cubicBezTo>
                <a:cubicBezTo>
                  <a:pt x="2329108" y="520081"/>
                  <a:pt x="2345972" y="522112"/>
                  <a:pt x="2360083" y="518584"/>
                </a:cubicBezTo>
                <a:cubicBezTo>
                  <a:pt x="2380778" y="487542"/>
                  <a:pt x="2383069" y="490139"/>
                  <a:pt x="2391833" y="455084"/>
                </a:cubicBezTo>
                <a:cubicBezTo>
                  <a:pt x="2394845" y="443037"/>
                  <a:pt x="2406484" y="375038"/>
                  <a:pt x="2413000" y="359834"/>
                </a:cubicBezTo>
                <a:cubicBezTo>
                  <a:pt x="2418011" y="348143"/>
                  <a:pt x="2427856" y="339128"/>
                  <a:pt x="2434167" y="328084"/>
                </a:cubicBezTo>
                <a:cubicBezTo>
                  <a:pt x="2441994" y="314386"/>
                  <a:pt x="2449793" y="300522"/>
                  <a:pt x="2455333" y="285750"/>
                </a:cubicBezTo>
                <a:cubicBezTo>
                  <a:pt x="2456674" y="282175"/>
                  <a:pt x="2470482" y="219190"/>
                  <a:pt x="2476500" y="211667"/>
                </a:cubicBezTo>
                <a:cubicBezTo>
                  <a:pt x="2484446" y="201735"/>
                  <a:pt x="2497667" y="197556"/>
                  <a:pt x="2508250" y="190500"/>
                </a:cubicBezTo>
                <a:cubicBezTo>
                  <a:pt x="2523788" y="213806"/>
                  <a:pt x="2535759" y="225730"/>
                  <a:pt x="2540000" y="254000"/>
                </a:cubicBezTo>
                <a:cubicBezTo>
                  <a:pt x="2553230" y="342199"/>
                  <a:pt x="2520868" y="417635"/>
                  <a:pt x="2592917" y="465667"/>
                </a:cubicBezTo>
                <a:cubicBezTo>
                  <a:pt x="2602199" y="471855"/>
                  <a:pt x="2614084" y="472722"/>
                  <a:pt x="2624667" y="476250"/>
                </a:cubicBezTo>
                <a:cubicBezTo>
                  <a:pt x="2635250" y="462139"/>
                  <a:pt x="2649633" y="450199"/>
                  <a:pt x="2656417" y="433917"/>
                </a:cubicBezTo>
                <a:cubicBezTo>
                  <a:pt x="2667606" y="407064"/>
                  <a:pt x="2677583" y="349250"/>
                  <a:pt x="2677583" y="349250"/>
                </a:cubicBezTo>
                <a:cubicBezTo>
                  <a:pt x="2681111" y="299861"/>
                  <a:pt x="2683240" y="250353"/>
                  <a:pt x="2688167" y="201084"/>
                </a:cubicBezTo>
                <a:cubicBezTo>
                  <a:pt x="2690302" y="179732"/>
                  <a:pt x="2686847" y="155439"/>
                  <a:pt x="2698750" y="137584"/>
                </a:cubicBezTo>
                <a:cubicBezTo>
                  <a:pt x="2704938" y="128302"/>
                  <a:pt x="2702364" y="160623"/>
                  <a:pt x="2709333" y="169334"/>
                </a:cubicBezTo>
                <a:cubicBezTo>
                  <a:pt x="2717279" y="179266"/>
                  <a:pt x="2730500" y="183445"/>
                  <a:pt x="2741083" y="190500"/>
                </a:cubicBezTo>
                <a:cubicBezTo>
                  <a:pt x="2755194" y="179917"/>
                  <a:pt x="2773164" y="173103"/>
                  <a:pt x="2783417" y="158750"/>
                </a:cubicBezTo>
                <a:cubicBezTo>
                  <a:pt x="2791871" y="146914"/>
                  <a:pt x="2779455" y="116417"/>
                  <a:pt x="2794000" y="116417"/>
                </a:cubicBezTo>
                <a:cubicBezTo>
                  <a:pt x="2808545" y="116417"/>
                  <a:pt x="2798853" y="145381"/>
                  <a:pt x="2804583" y="158750"/>
                </a:cubicBezTo>
                <a:cubicBezTo>
                  <a:pt x="2809594" y="170441"/>
                  <a:pt x="2818694" y="179917"/>
                  <a:pt x="2825750" y="190500"/>
                </a:cubicBezTo>
                <a:cubicBezTo>
                  <a:pt x="2829278" y="254000"/>
                  <a:pt x="2827740" y="317985"/>
                  <a:pt x="2836333" y="381000"/>
                </a:cubicBezTo>
                <a:cubicBezTo>
                  <a:pt x="2838465" y="396632"/>
                  <a:pt x="2846344" y="412178"/>
                  <a:pt x="2857500" y="423334"/>
                </a:cubicBezTo>
                <a:cubicBezTo>
                  <a:pt x="2865388" y="431222"/>
                  <a:pt x="2878667" y="430389"/>
                  <a:pt x="2889250" y="433917"/>
                </a:cubicBezTo>
                <a:cubicBezTo>
                  <a:pt x="2955891" y="345063"/>
                  <a:pt x="2892966" y="441647"/>
                  <a:pt x="2931583" y="338667"/>
                </a:cubicBezTo>
                <a:cubicBezTo>
                  <a:pt x="2937529" y="322812"/>
                  <a:pt x="2994088" y="255244"/>
                  <a:pt x="2995083" y="254000"/>
                </a:cubicBezTo>
                <a:cubicBezTo>
                  <a:pt x="2998611" y="243417"/>
                  <a:pt x="3001051" y="232406"/>
                  <a:pt x="3005667" y="222250"/>
                </a:cubicBezTo>
                <a:cubicBezTo>
                  <a:pt x="3018724" y="193525"/>
                  <a:pt x="3048000" y="137584"/>
                  <a:pt x="3048000" y="137584"/>
                </a:cubicBezTo>
                <a:cubicBezTo>
                  <a:pt x="3051528" y="222251"/>
                  <a:pt x="3052323" y="307075"/>
                  <a:pt x="3058583" y="391584"/>
                </a:cubicBezTo>
                <a:cubicBezTo>
                  <a:pt x="3059407" y="402709"/>
                  <a:pt x="3061279" y="415446"/>
                  <a:pt x="3069167" y="423334"/>
                </a:cubicBezTo>
                <a:cubicBezTo>
                  <a:pt x="3077055" y="431222"/>
                  <a:pt x="3090334" y="430389"/>
                  <a:pt x="3100917" y="433917"/>
                </a:cubicBezTo>
                <a:cubicBezTo>
                  <a:pt x="3122084" y="419806"/>
                  <a:pt x="3146429" y="409572"/>
                  <a:pt x="3164417" y="391584"/>
                </a:cubicBezTo>
                <a:cubicBezTo>
                  <a:pt x="3175000" y="381001"/>
                  <a:pt x="3186817" y="371521"/>
                  <a:pt x="3196167" y="359834"/>
                </a:cubicBezTo>
                <a:cubicBezTo>
                  <a:pt x="3237681" y="307941"/>
                  <a:pt x="3249302" y="285385"/>
                  <a:pt x="3280833" y="232834"/>
                </a:cubicBezTo>
                <a:cubicBezTo>
                  <a:pt x="3284361" y="211667"/>
                  <a:pt x="3286762" y="190282"/>
                  <a:pt x="3291417" y="169334"/>
                </a:cubicBezTo>
                <a:cubicBezTo>
                  <a:pt x="3293837" y="158444"/>
                  <a:pt x="3299580" y="126694"/>
                  <a:pt x="3302000" y="137584"/>
                </a:cubicBezTo>
                <a:cubicBezTo>
                  <a:pt x="3351310" y="359486"/>
                  <a:pt x="3288485" y="190334"/>
                  <a:pt x="3323167" y="317500"/>
                </a:cubicBezTo>
                <a:cubicBezTo>
                  <a:pt x="3329038" y="339025"/>
                  <a:pt x="3332508" y="362080"/>
                  <a:pt x="3344333" y="381000"/>
                </a:cubicBezTo>
                <a:cubicBezTo>
                  <a:pt x="3351074" y="391786"/>
                  <a:pt x="3366312" y="394024"/>
                  <a:pt x="3376083" y="402167"/>
                </a:cubicBezTo>
                <a:cubicBezTo>
                  <a:pt x="3387581" y="411749"/>
                  <a:pt x="3397250" y="423334"/>
                  <a:pt x="3407833" y="433917"/>
                </a:cubicBezTo>
                <a:cubicBezTo>
                  <a:pt x="3421944" y="416278"/>
                  <a:pt x="3441479" y="401851"/>
                  <a:pt x="3450167" y="381000"/>
                </a:cubicBezTo>
                <a:cubicBezTo>
                  <a:pt x="3459761" y="357974"/>
                  <a:pt x="3456957" y="331572"/>
                  <a:pt x="3460750" y="306917"/>
                </a:cubicBezTo>
                <a:cubicBezTo>
                  <a:pt x="3464013" y="285708"/>
                  <a:pt x="3460687" y="262048"/>
                  <a:pt x="3471333" y="243417"/>
                </a:cubicBezTo>
                <a:cubicBezTo>
                  <a:pt x="3476868" y="233731"/>
                  <a:pt x="3492500" y="236362"/>
                  <a:pt x="3503083" y="232834"/>
                </a:cubicBezTo>
                <a:cubicBezTo>
                  <a:pt x="3507800" y="261132"/>
                  <a:pt x="3516856" y="319674"/>
                  <a:pt x="3524250" y="349250"/>
                </a:cubicBezTo>
                <a:cubicBezTo>
                  <a:pt x="3526956" y="360073"/>
                  <a:pt x="3526945" y="373112"/>
                  <a:pt x="3534833" y="381000"/>
                </a:cubicBezTo>
                <a:cubicBezTo>
                  <a:pt x="3542721" y="388888"/>
                  <a:pt x="3556329" y="387190"/>
                  <a:pt x="3566583" y="391584"/>
                </a:cubicBezTo>
                <a:cubicBezTo>
                  <a:pt x="3581084" y="397799"/>
                  <a:pt x="3594806" y="405695"/>
                  <a:pt x="3608917" y="412750"/>
                </a:cubicBezTo>
                <a:cubicBezTo>
                  <a:pt x="3612445" y="423333"/>
                  <a:pt x="3616435" y="433773"/>
                  <a:pt x="3619500" y="444500"/>
                </a:cubicBezTo>
                <a:cubicBezTo>
                  <a:pt x="3623496" y="458486"/>
                  <a:pt x="3620997" y="475476"/>
                  <a:pt x="3630083" y="486834"/>
                </a:cubicBezTo>
                <a:cubicBezTo>
                  <a:pt x="3637052" y="495545"/>
                  <a:pt x="3651250" y="493889"/>
                  <a:pt x="3661833" y="497417"/>
                </a:cubicBezTo>
                <a:cubicBezTo>
                  <a:pt x="3668889" y="508000"/>
                  <a:pt x="3671190" y="524443"/>
                  <a:pt x="3683000" y="529167"/>
                </a:cubicBezTo>
                <a:cubicBezTo>
                  <a:pt x="3709905" y="539929"/>
                  <a:pt x="3727844" y="498943"/>
                  <a:pt x="3735917" y="486834"/>
                </a:cubicBezTo>
                <a:cubicBezTo>
                  <a:pt x="3767668" y="508001"/>
                  <a:pt x="3771194" y="504471"/>
                  <a:pt x="3788833" y="539750"/>
                </a:cubicBezTo>
                <a:cubicBezTo>
                  <a:pt x="3793822" y="549728"/>
                  <a:pt x="3792448" y="562789"/>
                  <a:pt x="3799417" y="571500"/>
                </a:cubicBezTo>
                <a:cubicBezTo>
                  <a:pt x="3812749" y="588165"/>
                  <a:pt x="3858916" y="603417"/>
                  <a:pt x="3873500" y="613834"/>
                </a:cubicBezTo>
                <a:cubicBezTo>
                  <a:pt x="3885679" y="622534"/>
                  <a:pt x="3894667" y="635001"/>
                  <a:pt x="3905250" y="645584"/>
                </a:cubicBezTo>
                <a:cubicBezTo>
                  <a:pt x="3908778" y="656167"/>
                  <a:pt x="3905010" y="674628"/>
                  <a:pt x="3915833" y="677334"/>
                </a:cubicBezTo>
                <a:cubicBezTo>
                  <a:pt x="3940034" y="683384"/>
                  <a:pt x="3965065" y="668911"/>
                  <a:pt x="3989917" y="666750"/>
                </a:cubicBezTo>
                <a:cubicBezTo>
                  <a:pt x="4046259" y="661851"/>
                  <a:pt x="4102806" y="659695"/>
                  <a:pt x="4159250" y="656167"/>
                </a:cubicBezTo>
                <a:cubicBezTo>
                  <a:pt x="4133483" y="578868"/>
                  <a:pt x="4143494" y="614313"/>
                  <a:pt x="4127500" y="550334"/>
                </a:cubicBezTo>
                <a:cubicBezTo>
                  <a:pt x="4128667" y="539830"/>
                  <a:pt x="4140748" y="415342"/>
                  <a:pt x="4148667" y="391584"/>
                </a:cubicBezTo>
                <a:cubicBezTo>
                  <a:pt x="4152689" y="379517"/>
                  <a:pt x="4164145" y="371211"/>
                  <a:pt x="4169833" y="359834"/>
                </a:cubicBezTo>
                <a:cubicBezTo>
                  <a:pt x="4174822" y="349856"/>
                  <a:pt x="4172529" y="335972"/>
                  <a:pt x="4180417" y="328084"/>
                </a:cubicBezTo>
                <a:cubicBezTo>
                  <a:pt x="4194962" y="313539"/>
                  <a:pt x="4216877" y="308676"/>
                  <a:pt x="4233333" y="296334"/>
                </a:cubicBezTo>
                <a:cubicBezTo>
                  <a:pt x="4245307" y="287354"/>
                  <a:pt x="4254500" y="275167"/>
                  <a:pt x="4265083" y="264584"/>
                </a:cubicBezTo>
                <a:cubicBezTo>
                  <a:pt x="4268611" y="250473"/>
                  <a:pt x="4261868" y="217650"/>
                  <a:pt x="4275667" y="222250"/>
                </a:cubicBezTo>
                <a:cubicBezTo>
                  <a:pt x="4291617" y="227567"/>
                  <a:pt x="4304371" y="317424"/>
                  <a:pt x="4307417" y="328084"/>
                </a:cubicBezTo>
                <a:cubicBezTo>
                  <a:pt x="4316611" y="360264"/>
                  <a:pt x="4339167" y="423334"/>
                  <a:pt x="4339167" y="423334"/>
                </a:cubicBezTo>
                <a:cubicBezTo>
                  <a:pt x="4353278" y="416278"/>
                  <a:pt x="4369380" y="412267"/>
                  <a:pt x="4381500" y="402167"/>
                </a:cubicBezTo>
                <a:cubicBezTo>
                  <a:pt x="4391271" y="394024"/>
                  <a:pt x="4396979" y="381794"/>
                  <a:pt x="4402667" y="370417"/>
                </a:cubicBezTo>
                <a:cubicBezTo>
                  <a:pt x="4415511" y="344728"/>
                  <a:pt x="4416588" y="312316"/>
                  <a:pt x="4423833" y="285750"/>
                </a:cubicBezTo>
                <a:cubicBezTo>
                  <a:pt x="4429704" y="264225"/>
                  <a:pt x="4445000" y="222250"/>
                  <a:pt x="4445000" y="222250"/>
                </a:cubicBezTo>
                <a:cubicBezTo>
                  <a:pt x="4459111" y="243417"/>
                  <a:pt x="4481163" y="261071"/>
                  <a:pt x="4487333" y="285750"/>
                </a:cubicBezTo>
                <a:cubicBezTo>
                  <a:pt x="4490861" y="299861"/>
                  <a:pt x="4489848" y="315981"/>
                  <a:pt x="4497917" y="328084"/>
                </a:cubicBezTo>
                <a:cubicBezTo>
                  <a:pt x="4513080" y="350829"/>
                  <a:pt x="4540289" y="349270"/>
                  <a:pt x="4561417" y="359834"/>
                </a:cubicBezTo>
                <a:cubicBezTo>
                  <a:pt x="4572794" y="365522"/>
                  <a:pt x="4582584" y="373945"/>
                  <a:pt x="4593167" y="381000"/>
                </a:cubicBezTo>
                <a:cubicBezTo>
                  <a:pt x="4596695" y="391583"/>
                  <a:pt x="4593167" y="416278"/>
                  <a:pt x="4603750" y="412750"/>
                </a:cubicBezTo>
                <a:cubicBezTo>
                  <a:pt x="4618717" y="407761"/>
                  <a:pt x="4617090" y="384115"/>
                  <a:pt x="4624917" y="370417"/>
                </a:cubicBezTo>
                <a:cubicBezTo>
                  <a:pt x="4631228" y="359373"/>
                  <a:pt x="4640395" y="350044"/>
                  <a:pt x="4646083" y="338667"/>
                </a:cubicBezTo>
                <a:cubicBezTo>
                  <a:pt x="4651072" y="328689"/>
                  <a:pt x="4653602" y="317644"/>
                  <a:pt x="4656667" y="306917"/>
                </a:cubicBezTo>
                <a:cubicBezTo>
                  <a:pt x="4666630" y="272047"/>
                  <a:pt x="4670560" y="248035"/>
                  <a:pt x="4677833" y="211667"/>
                </a:cubicBezTo>
                <a:cubicBezTo>
                  <a:pt x="4752747" y="261611"/>
                  <a:pt x="4660913" y="193842"/>
                  <a:pt x="4741333" y="285750"/>
                </a:cubicBezTo>
                <a:cubicBezTo>
                  <a:pt x="4752949" y="299025"/>
                  <a:pt x="4769556" y="306917"/>
                  <a:pt x="4783667" y="317500"/>
                </a:cubicBezTo>
                <a:cubicBezTo>
                  <a:pt x="4787195" y="328083"/>
                  <a:pt x="4791185" y="338523"/>
                  <a:pt x="4794250" y="349250"/>
                </a:cubicBezTo>
                <a:cubicBezTo>
                  <a:pt x="4798246" y="363236"/>
                  <a:pt x="4799103" y="378214"/>
                  <a:pt x="4804833" y="391584"/>
                </a:cubicBezTo>
                <a:cubicBezTo>
                  <a:pt x="4809843" y="403275"/>
                  <a:pt x="4818944" y="412751"/>
                  <a:pt x="4826000" y="423334"/>
                </a:cubicBezTo>
                <a:cubicBezTo>
                  <a:pt x="4912255" y="406082"/>
                  <a:pt x="4868082" y="428264"/>
                  <a:pt x="4931833" y="328084"/>
                </a:cubicBezTo>
                <a:cubicBezTo>
                  <a:pt x="4938662" y="317353"/>
                  <a:pt x="4953000" y="296334"/>
                  <a:pt x="4953000" y="296334"/>
                </a:cubicBezTo>
                <a:cubicBezTo>
                  <a:pt x="4956528" y="282223"/>
                  <a:pt x="4949472" y="257528"/>
                  <a:pt x="4963583" y="254000"/>
                </a:cubicBezTo>
                <a:cubicBezTo>
                  <a:pt x="4978103" y="250370"/>
                  <a:pt x="4988064" y="272666"/>
                  <a:pt x="4995333" y="285750"/>
                </a:cubicBezTo>
                <a:cubicBezTo>
                  <a:pt x="4995337" y="285758"/>
                  <a:pt x="5021790" y="365121"/>
                  <a:pt x="5027083" y="381000"/>
                </a:cubicBezTo>
                <a:cubicBezTo>
                  <a:pt x="5030611" y="391583"/>
                  <a:pt x="5027689" y="407761"/>
                  <a:pt x="5037667" y="412750"/>
                </a:cubicBezTo>
                <a:lnTo>
                  <a:pt x="5080000" y="433917"/>
                </a:lnTo>
                <a:cubicBezTo>
                  <a:pt x="5101260" y="402028"/>
                  <a:pt x="5106218" y="397435"/>
                  <a:pt x="5122333" y="359834"/>
                </a:cubicBezTo>
                <a:cubicBezTo>
                  <a:pt x="5130269" y="341317"/>
                  <a:pt x="5139662" y="303661"/>
                  <a:pt x="5143500" y="285750"/>
                </a:cubicBezTo>
                <a:cubicBezTo>
                  <a:pt x="5151038" y="250572"/>
                  <a:pt x="5158415" y="215346"/>
                  <a:pt x="5164667" y="179917"/>
                </a:cubicBezTo>
                <a:cubicBezTo>
                  <a:pt x="5175464" y="118732"/>
                  <a:pt x="5179589" y="62441"/>
                  <a:pt x="5185833" y="0"/>
                </a:cubicBezTo>
                <a:cubicBezTo>
                  <a:pt x="5196416" y="7056"/>
                  <a:pt x="5210527" y="10584"/>
                  <a:pt x="5217583" y="21167"/>
                </a:cubicBezTo>
                <a:cubicBezTo>
                  <a:pt x="5225651" y="33269"/>
                  <a:pt x="5222437" y="50131"/>
                  <a:pt x="5228167" y="63500"/>
                </a:cubicBezTo>
                <a:cubicBezTo>
                  <a:pt x="5233177" y="75191"/>
                  <a:pt x="5242278" y="84667"/>
                  <a:pt x="5249333" y="95250"/>
                </a:cubicBezTo>
                <a:cubicBezTo>
                  <a:pt x="5252861" y="116417"/>
                  <a:pt x="5255092" y="137841"/>
                  <a:pt x="5259917" y="158750"/>
                </a:cubicBezTo>
                <a:cubicBezTo>
                  <a:pt x="5265692" y="183775"/>
                  <a:pt x="5277796" y="207362"/>
                  <a:pt x="5281083" y="232834"/>
                </a:cubicBezTo>
                <a:cubicBezTo>
                  <a:pt x="5338763" y="679860"/>
                  <a:pt x="5278174" y="366451"/>
                  <a:pt x="5312833" y="539750"/>
                </a:cubicBezTo>
                <a:cubicBezTo>
                  <a:pt x="5315418" y="519073"/>
                  <a:pt x="5308492" y="433706"/>
                  <a:pt x="5355167" y="423334"/>
                </a:cubicBezTo>
                <a:cubicBezTo>
                  <a:pt x="5376115" y="418679"/>
                  <a:pt x="5397500" y="430389"/>
                  <a:pt x="5418667" y="433917"/>
                </a:cubicBezTo>
                <a:cubicBezTo>
                  <a:pt x="5432778" y="440973"/>
                  <a:pt x="5451534" y="442463"/>
                  <a:pt x="5461000" y="455084"/>
                </a:cubicBezTo>
                <a:cubicBezTo>
                  <a:pt x="5474387" y="472933"/>
                  <a:pt x="5463603" y="506208"/>
                  <a:pt x="5482167" y="518584"/>
                </a:cubicBezTo>
                <a:cubicBezTo>
                  <a:pt x="5592723" y="592288"/>
                  <a:pt x="5520277" y="559330"/>
                  <a:pt x="5715000" y="571500"/>
                </a:cubicBezTo>
                <a:cubicBezTo>
                  <a:pt x="5725583" y="582083"/>
                  <a:pt x="5731783" y="603250"/>
                  <a:pt x="5746750" y="603250"/>
                </a:cubicBezTo>
                <a:cubicBezTo>
                  <a:pt x="5764389" y="603250"/>
                  <a:pt x="5780195" y="586736"/>
                  <a:pt x="5789083" y="571500"/>
                </a:cubicBezTo>
                <a:cubicBezTo>
                  <a:pt x="5805946" y="542591"/>
                  <a:pt x="5808403" y="507324"/>
                  <a:pt x="5820833" y="476250"/>
                </a:cubicBezTo>
                <a:cubicBezTo>
                  <a:pt x="5827889" y="458611"/>
                  <a:pt x="5833504" y="440326"/>
                  <a:pt x="5842000" y="423334"/>
                </a:cubicBezTo>
                <a:cubicBezTo>
                  <a:pt x="5856735" y="393865"/>
                  <a:pt x="5871511" y="383240"/>
                  <a:pt x="5894917" y="359834"/>
                </a:cubicBezTo>
                <a:cubicBezTo>
                  <a:pt x="5901972" y="345723"/>
                  <a:pt x="5907721" y="330879"/>
                  <a:pt x="5916083" y="317500"/>
                </a:cubicBezTo>
                <a:cubicBezTo>
                  <a:pt x="5925431" y="302542"/>
                  <a:pt x="5940669" y="291285"/>
                  <a:pt x="5947833" y="275167"/>
                </a:cubicBezTo>
                <a:cubicBezTo>
                  <a:pt x="5955139" y="258729"/>
                  <a:pt x="5954889" y="239889"/>
                  <a:pt x="5958417" y="222250"/>
                </a:cubicBezTo>
                <a:cubicBezTo>
                  <a:pt x="6003824" y="313068"/>
                  <a:pt x="5951498" y="225916"/>
                  <a:pt x="6011333" y="285750"/>
                </a:cubicBezTo>
                <a:cubicBezTo>
                  <a:pt x="6020327" y="294744"/>
                  <a:pt x="6026189" y="306456"/>
                  <a:pt x="6032500" y="317500"/>
                </a:cubicBezTo>
                <a:cubicBezTo>
                  <a:pt x="6040328" y="331198"/>
                  <a:pt x="6042511" y="348678"/>
                  <a:pt x="6053667" y="359834"/>
                </a:cubicBezTo>
                <a:cubicBezTo>
                  <a:pt x="6061555" y="367722"/>
                  <a:pt x="6074834" y="366889"/>
                  <a:pt x="6085417" y="370417"/>
                </a:cubicBezTo>
                <a:cubicBezTo>
                  <a:pt x="6099528" y="359834"/>
                  <a:pt x="6116458" y="352218"/>
                  <a:pt x="6127750" y="338667"/>
                </a:cubicBezTo>
                <a:cubicBezTo>
                  <a:pt x="6171168" y="286565"/>
                  <a:pt x="6098442" y="320213"/>
                  <a:pt x="6170083" y="296334"/>
                </a:cubicBezTo>
                <a:cubicBezTo>
                  <a:pt x="6174274" y="283762"/>
                  <a:pt x="6191776" y="226273"/>
                  <a:pt x="6201833" y="222250"/>
                </a:cubicBezTo>
                <a:cubicBezTo>
                  <a:pt x="6213643" y="217526"/>
                  <a:pt x="6223000" y="236361"/>
                  <a:pt x="6233583" y="243417"/>
                </a:cubicBezTo>
                <a:cubicBezTo>
                  <a:pt x="6247694" y="264584"/>
                  <a:pt x="6267873" y="282783"/>
                  <a:pt x="6275917" y="306917"/>
                </a:cubicBezTo>
                <a:cubicBezTo>
                  <a:pt x="6285235" y="334873"/>
                  <a:pt x="6301539" y="393069"/>
                  <a:pt x="6328833" y="402167"/>
                </a:cubicBezTo>
                <a:lnTo>
                  <a:pt x="6360583" y="412750"/>
                </a:lnTo>
                <a:cubicBezTo>
                  <a:pt x="6367639" y="402167"/>
                  <a:pt x="6373374" y="390572"/>
                  <a:pt x="6381750" y="381000"/>
                </a:cubicBezTo>
                <a:cubicBezTo>
                  <a:pt x="6398177" y="362227"/>
                  <a:pt x="6419352" y="347774"/>
                  <a:pt x="6434667" y="328084"/>
                </a:cubicBezTo>
                <a:cubicBezTo>
                  <a:pt x="6444353" y="315631"/>
                  <a:pt x="6448778" y="299861"/>
                  <a:pt x="6455833" y="285750"/>
                </a:cubicBezTo>
                <a:cubicBezTo>
                  <a:pt x="6459361" y="268111"/>
                  <a:pt x="6462515" y="250394"/>
                  <a:pt x="6466417" y="232834"/>
                </a:cubicBezTo>
                <a:cubicBezTo>
                  <a:pt x="6469572" y="218635"/>
                  <a:pt x="6462454" y="190500"/>
                  <a:pt x="6477000" y="190500"/>
                </a:cubicBezTo>
                <a:cubicBezTo>
                  <a:pt x="6491546" y="190500"/>
                  <a:pt x="6484730" y="218571"/>
                  <a:pt x="6487583" y="232834"/>
                </a:cubicBezTo>
                <a:cubicBezTo>
                  <a:pt x="6492807" y="258953"/>
                  <a:pt x="6498217" y="310579"/>
                  <a:pt x="6508750" y="338667"/>
                </a:cubicBezTo>
                <a:cubicBezTo>
                  <a:pt x="6514290" y="353439"/>
                  <a:pt x="6523702" y="366499"/>
                  <a:pt x="6529917" y="381000"/>
                </a:cubicBezTo>
                <a:cubicBezTo>
                  <a:pt x="6544958" y="416097"/>
                  <a:pt x="6528287" y="412750"/>
                  <a:pt x="6551083" y="41275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8166" y="3429000"/>
            <a:ext cx="0" cy="16510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418166" y="5080000"/>
            <a:ext cx="6858001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38058" y="5154084"/>
            <a:ext cx="1209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51477" y="3719185"/>
            <a:ext cx="11378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customer power usage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2222500" y="3566583"/>
            <a:ext cx="42333" cy="1513417"/>
          </a:xfrm>
          <a:prstGeom prst="line">
            <a:avLst/>
          </a:prstGeom>
          <a:ln w="50800">
            <a:solidFill>
              <a:schemeClr val="tx2"/>
            </a:solidFill>
            <a:prstDash val="sysDash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08667" y="5154084"/>
            <a:ext cx="146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system peak hour</a:t>
            </a:r>
          </a:p>
          <a:p>
            <a:r>
              <a:rPr lang="en-US" sz="1200" dirty="0" smtClean="0"/>
              <a:t>(decided by utility)</a:t>
            </a:r>
            <a:endParaRPr lang="en-US" sz="1200" dirty="0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264833" y="3323167"/>
            <a:ext cx="560917" cy="66675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063753" y="3046168"/>
            <a:ext cx="18626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coincident peak demand</a:t>
            </a:r>
            <a:endParaRPr lang="en-US" sz="1200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6614583" y="3118602"/>
            <a:ext cx="560917" cy="66675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413503" y="2889819"/>
            <a:ext cx="2091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customer’s peak demand</a:t>
            </a:r>
            <a:endParaRPr lang="en-US" sz="1200" dirty="0"/>
          </a:p>
        </p:txBody>
      </p:sp>
      <p:sp>
        <p:nvSpPr>
          <p:cNvPr id="17" name="Rectangle 16"/>
          <p:cNvSpPr/>
          <p:nvPr/>
        </p:nvSpPr>
        <p:spPr>
          <a:xfrm>
            <a:off x="674934" y="1199782"/>
            <a:ext cx="616642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Many programs</a:t>
            </a:r>
          </a:p>
          <a:p>
            <a:r>
              <a:rPr lang="en-US" dirty="0"/>
              <a:t>	</a:t>
            </a:r>
            <a:r>
              <a:rPr lang="en-US" dirty="0" smtClean="0"/>
              <a:t>Time </a:t>
            </a:r>
            <a:r>
              <a:rPr lang="en-US" dirty="0"/>
              <a:t>of use (</a:t>
            </a:r>
            <a:r>
              <a:rPr lang="en-US" dirty="0" err="1"/>
              <a:t>ToU</a:t>
            </a:r>
            <a:r>
              <a:rPr lang="en-US" dirty="0"/>
              <a:t>) </a:t>
            </a:r>
            <a:r>
              <a:rPr lang="en-US" dirty="0" smtClean="0"/>
              <a:t>pricing</a:t>
            </a:r>
          </a:p>
          <a:p>
            <a:pPr marL="0" lvl="1"/>
            <a:r>
              <a:rPr lang="en-US" dirty="0" smtClean="0"/>
              <a:t>	Wholesale market</a:t>
            </a:r>
          </a:p>
          <a:p>
            <a:pPr marL="0" lvl="1"/>
            <a:r>
              <a:rPr lang="en-US" dirty="0"/>
              <a:t>	Ancillary service </a:t>
            </a:r>
            <a:r>
              <a:rPr lang="en-US" dirty="0" smtClean="0"/>
              <a:t>market</a:t>
            </a:r>
            <a:endParaRPr lang="en-US" dirty="0"/>
          </a:p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9449" y="5955122"/>
            <a:ext cx="8794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Monthly bill = fixed charge + usage charge + peak charge + coincident peak charge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95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9" grpId="0"/>
      <p:bldP spid="19" grpId="0"/>
      <p:bldP spid="22" grpId="0"/>
      <p:bldP spid="25" grpId="0"/>
      <p:bldP spid="27" grpId="0"/>
      <p:bldP spid="17" grpId="0"/>
      <p:bldP spid="17" grpId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CPP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62900" cy="6223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Rates at Fort-Collins Utilities, Colorado, USA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11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610100" y="5488119"/>
            <a:ext cx="4076700" cy="622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CP is very important!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0849" y="2114222"/>
            <a:ext cx="4983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fixed charge: $101.92/month</a:t>
            </a:r>
          </a:p>
          <a:p>
            <a:r>
              <a:rPr lang="en-US" dirty="0" smtClean="0"/>
              <a:t>usage charge rate: $0.0245/kWh</a:t>
            </a:r>
          </a:p>
          <a:p>
            <a:r>
              <a:rPr lang="en-US" dirty="0" smtClean="0"/>
              <a:t>peak charge rate: $4.75/kW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coincident peak (CP) charge rate: </a:t>
            </a:r>
            <a:r>
              <a:rPr lang="en-US" dirty="0">
                <a:solidFill>
                  <a:srgbClr val="FF0000"/>
                </a:solidFill>
              </a:rPr>
              <a:t>$12.61/</a:t>
            </a:r>
            <a:r>
              <a:rPr lang="en-US" dirty="0" smtClean="0">
                <a:solidFill>
                  <a:srgbClr val="FF0000"/>
                </a:solidFill>
              </a:rPr>
              <a:t>kW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199" y="3434692"/>
            <a:ext cx="8543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average demand 10MW, peak demand 15MW, CP demand 14MW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6409" y="3968850"/>
            <a:ext cx="8794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Monthly bill = fixed charge + usage charge + peak charge + </a:t>
            </a:r>
            <a:r>
              <a:rPr lang="en-US" dirty="0" smtClean="0">
                <a:solidFill>
                  <a:srgbClr val="FF0000"/>
                </a:solidFill>
              </a:rPr>
              <a:t>coincident peak charge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1634" y="4449657"/>
            <a:ext cx="1019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$101.92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79868" y="4449657"/>
            <a:ext cx="1147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$176,400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277435" y="4449657"/>
            <a:ext cx="1019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$71,250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7206723" y="4449657"/>
            <a:ext cx="1147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$176,540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849" y="4875860"/>
            <a:ext cx="3031043" cy="189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7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0414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DC management is challenging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332442" y="1999300"/>
            <a:ext cx="2813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Uncertainties </a:t>
            </a:r>
            <a:r>
              <a:rPr lang="en-US" sz="2400" dirty="0"/>
              <a:t>in </a:t>
            </a:r>
            <a:r>
              <a:rPr lang="en-US" sz="2400" u="sng" dirty="0" smtClean="0"/>
              <a:t>CP</a:t>
            </a:r>
            <a:endParaRPr lang="en-US" sz="2400" u="sng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769557" y="2460965"/>
            <a:ext cx="973666" cy="305085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16501" y="2893050"/>
            <a:ext cx="2010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only known at the end of the month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332442" y="4250422"/>
            <a:ext cx="52875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  <a:buClr>
                <a:srgbClr val="00BC4B"/>
              </a:buClr>
              <a:buSzPct val="85000"/>
            </a:pPr>
            <a:r>
              <a:rPr lang="en-US" sz="2400" dirty="0">
                <a:solidFill>
                  <a:srgbClr val="292934"/>
                </a:solidFill>
              </a:rPr>
              <a:t>P</a:t>
            </a:r>
            <a:r>
              <a:rPr lang="en-US" sz="2400" dirty="0" smtClean="0">
                <a:solidFill>
                  <a:srgbClr val="292934"/>
                </a:solidFill>
              </a:rPr>
              <a:t>articipating CPP program is risky!</a:t>
            </a:r>
            <a:endParaRPr lang="en-US" sz="2400" dirty="0">
              <a:solidFill>
                <a:srgbClr val="292934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5277265" y="3539381"/>
            <a:ext cx="265145" cy="638282"/>
          </a:xfrm>
          <a:prstGeom prst="downArrow">
            <a:avLst/>
          </a:prstGeom>
          <a:solidFill>
            <a:srgbClr val="336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120445" y="4795692"/>
            <a:ext cx="1792111" cy="818444"/>
          </a:xfrm>
          <a:custGeom>
            <a:avLst/>
            <a:gdLst>
              <a:gd name="connsiteX0" fmla="*/ 0 w 2398889"/>
              <a:gd name="connsiteY0" fmla="*/ 0 h 1425222"/>
              <a:gd name="connsiteX1" fmla="*/ 874889 w 2398889"/>
              <a:gd name="connsiteY1" fmla="*/ 1058333 h 1425222"/>
              <a:gd name="connsiteX2" fmla="*/ 2398889 w 2398889"/>
              <a:gd name="connsiteY2" fmla="*/ 1425222 h 142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8889" h="1425222">
                <a:moveTo>
                  <a:pt x="0" y="0"/>
                </a:moveTo>
                <a:cubicBezTo>
                  <a:pt x="237537" y="410398"/>
                  <a:pt x="475074" y="820796"/>
                  <a:pt x="874889" y="1058333"/>
                </a:cubicBezTo>
                <a:cubicBezTo>
                  <a:pt x="1274704" y="1295870"/>
                  <a:pt x="2126074" y="1373481"/>
                  <a:pt x="2398889" y="1425222"/>
                </a:cubicBezTo>
              </a:path>
            </a:pathLst>
          </a:custGeom>
          <a:ln w="635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039556" y="5429470"/>
            <a:ext cx="3104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algorithm design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1923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5" grpId="0"/>
      <p:bldP spid="16" grpId="0" animBg="1"/>
      <p:bldP spid="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11779" y="677332"/>
            <a:ext cx="3612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min</a:t>
            </a:r>
            <a:r>
              <a:rPr lang="en-US" sz="4400" b="1" baseline="-25000" dirty="0" smtClean="0"/>
              <a:t>d</a:t>
            </a:r>
            <a:r>
              <a:rPr lang="en-US" sz="4400" dirty="0" smtClean="0"/>
              <a:t> </a:t>
            </a:r>
            <a:r>
              <a:rPr lang="en-US" sz="4400" i="1" dirty="0" smtClean="0"/>
              <a:t>f</a:t>
            </a:r>
            <a:r>
              <a:rPr lang="en-US" sz="4400" dirty="0" smtClean="0"/>
              <a:t>(</a:t>
            </a:r>
            <a:r>
              <a:rPr lang="en-US" sz="4400" b="1" dirty="0" smtClean="0"/>
              <a:t>d</a:t>
            </a:r>
            <a:r>
              <a:rPr lang="en-US" sz="4400" dirty="0" smtClean="0"/>
              <a:t>; </a:t>
            </a:r>
            <a:r>
              <a:rPr lang="en-US" sz="4400" i="1" dirty="0" smtClean="0"/>
              <a:t>t</a:t>
            </a:r>
            <a:r>
              <a:rPr lang="en-US" sz="4400" dirty="0" smtClean="0"/>
              <a:t>)</a:t>
            </a:r>
            <a:endParaRPr lang="en-US" sz="4400" dirty="0"/>
          </a:p>
        </p:txBody>
      </p:sp>
      <p:cxnSp>
        <p:nvCxnSpPr>
          <p:cNvPr id="7" name="Straight Arrow Connector 6"/>
          <p:cNvCxnSpPr>
            <a:endCxn id="8" idx="0"/>
          </p:cNvCxnSpPr>
          <p:nvPr/>
        </p:nvCxnSpPr>
        <p:spPr>
          <a:xfrm flipH="1">
            <a:off x="2157589" y="1573774"/>
            <a:ext cx="1677812" cy="867448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1177" y="2441222"/>
            <a:ext cx="3812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expected cost optimization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017889" y="3409173"/>
            <a:ext cx="1" cy="817716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177" y="4200689"/>
            <a:ext cx="3951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data mining for patterns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55978" y="4662354"/>
            <a:ext cx="3911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less accurate with renewables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953000" y="1559663"/>
            <a:ext cx="1651000" cy="867448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37011" y="2410177"/>
            <a:ext cx="294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robust optimization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733777" y="2885953"/>
            <a:ext cx="3217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min</a:t>
            </a:r>
            <a:r>
              <a:rPr lang="en-US" sz="2800" b="1" baseline="-25000" dirty="0" smtClean="0"/>
              <a:t>d</a:t>
            </a:r>
            <a:r>
              <a:rPr lang="en-US" sz="2800" dirty="0" smtClean="0"/>
              <a:t> </a:t>
            </a:r>
            <a:r>
              <a:rPr lang="en-US" sz="2800" b="1" dirty="0" smtClean="0"/>
              <a:t>E</a:t>
            </a:r>
            <a:r>
              <a:rPr lang="en-US" sz="2800" i="1" baseline="-25000" dirty="0" smtClean="0"/>
              <a:t>t</a:t>
            </a:r>
            <a:r>
              <a:rPr lang="en-US" sz="2800" dirty="0" smtClean="0"/>
              <a:t>[</a:t>
            </a:r>
            <a:r>
              <a:rPr lang="en-US" sz="2800" i="1" dirty="0" smtClean="0"/>
              <a:t>f</a:t>
            </a:r>
            <a:r>
              <a:rPr lang="en-US" sz="2800" dirty="0" smtClean="0"/>
              <a:t>(</a:t>
            </a:r>
            <a:r>
              <a:rPr lang="en-US" sz="2800" b="1" dirty="0" smtClean="0"/>
              <a:t>d</a:t>
            </a:r>
            <a:r>
              <a:rPr lang="en-US" sz="2800" dirty="0" smtClean="0"/>
              <a:t>; </a:t>
            </a:r>
            <a:r>
              <a:rPr lang="en-US" sz="2800" i="1" dirty="0" smtClean="0"/>
              <a:t>t</a:t>
            </a:r>
            <a:r>
              <a:rPr lang="en-US" sz="2800" dirty="0" smtClean="0"/>
              <a:t>)]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5274732" y="2871842"/>
            <a:ext cx="3217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min</a:t>
            </a:r>
            <a:r>
              <a:rPr lang="en-US" sz="2800" b="1" baseline="-25000" dirty="0" smtClean="0"/>
              <a:t>d</a:t>
            </a:r>
            <a:r>
              <a:rPr lang="en-US" sz="2800" dirty="0" smtClean="0"/>
              <a:t> </a:t>
            </a:r>
            <a:r>
              <a:rPr lang="en-US" sz="2800" b="1" dirty="0" err="1" smtClean="0"/>
              <a:t>max</a:t>
            </a:r>
            <a:r>
              <a:rPr lang="en-US" sz="2800" i="1" baseline="-25000" dirty="0" err="1" smtClean="0"/>
              <a:t>t</a:t>
            </a:r>
            <a:r>
              <a:rPr lang="en-US" sz="2800" i="1" baseline="-25000" dirty="0" smtClean="0"/>
              <a:t> </a:t>
            </a:r>
            <a:r>
              <a:rPr lang="en-US" sz="2800" dirty="0" smtClean="0"/>
              <a:t>[</a:t>
            </a:r>
            <a:r>
              <a:rPr lang="en-US" sz="2800" i="1" dirty="0" smtClean="0"/>
              <a:t>f</a:t>
            </a:r>
            <a:r>
              <a:rPr lang="en-US" sz="2800" dirty="0" smtClean="0"/>
              <a:t>(</a:t>
            </a:r>
            <a:r>
              <a:rPr lang="en-US" sz="2800" b="1" dirty="0" smtClean="0"/>
              <a:t>d</a:t>
            </a:r>
            <a:r>
              <a:rPr lang="en-US" sz="2800" dirty="0" smtClean="0"/>
              <a:t>; </a:t>
            </a:r>
            <a:r>
              <a:rPr lang="en-US" sz="2800" i="1" dirty="0" smtClean="0"/>
              <a:t>t</a:t>
            </a:r>
            <a:r>
              <a:rPr lang="en-US" sz="2800" dirty="0" smtClean="0"/>
              <a:t>)]</a:t>
            </a:r>
            <a:endParaRPr lang="en-US" sz="2800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742288" y="3409173"/>
            <a:ext cx="1" cy="840222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37011" y="4210378"/>
            <a:ext cx="2610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online algorithm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5637046" y="4672043"/>
            <a:ext cx="326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optimal competitive ratio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44156" y="5256593"/>
            <a:ext cx="43998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Extensions</a:t>
            </a:r>
            <a:endParaRPr lang="en-US" sz="2000" dirty="0" smtClean="0"/>
          </a:p>
          <a:p>
            <a:r>
              <a:rPr lang="en-US" dirty="0" smtClean="0"/>
              <a:t>    warning signals </a:t>
            </a:r>
          </a:p>
          <a:p>
            <a:r>
              <a:rPr lang="en-US" dirty="0" smtClean="0"/>
              <a:t>    backup generator &amp; local renewables</a:t>
            </a:r>
          </a:p>
          <a:p>
            <a:r>
              <a:rPr lang="en-US" dirty="0"/>
              <a:t> </a:t>
            </a:r>
            <a:r>
              <a:rPr lang="en-US" dirty="0" smtClean="0"/>
              <a:t>   workload &amp; renewable prediction errors</a:t>
            </a:r>
          </a:p>
        </p:txBody>
      </p:sp>
    </p:spTree>
    <p:extLst>
      <p:ext uri="{BB962C8B-B14F-4D97-AF65-F5344CB8AC3E}">
        <p14:creationId xmlns:p14="http://schemas.microsoft.com/office/powerpoint/2010/main" val="199760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9" grpId="0"/>
      <p:bldP spid="21" grpId="0"/>
      <p:bldP spid="23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11779" y="677332"/>
            <a:ext cx="3612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min</a:t>
            </a:r>
            <a:r>
              <a:rPr lang="en-US" sz="4400" b="1" baseline="-25000" dirty="0" smtClean="0"/>
              <a:t>d</a:t>
            </a:r>
            <a:r>
              <a:rPr lang="en-US" sz="4400" dirty="0" smtClean="0"/>
              <a:t> </a:t>
            </a:r>
            <a:r>
              <a:rPr lang="en-US" sz="4400" i="1" dirty="0" smtClean="0"/>
              <a:t>f</a:t>
            </a:r>
            <a:r>
              <a:rPr lang="en-US" sz="4400" dirty="0" smtClean="0"/>
              <a:t>(</a:t>
            </a:r>
            <a:r>
              <a:rPr lang="en-US" sz="4400" b="1" dirty="0" smtClean="0"/>
              <a:t>d</a:t>
            </a:r>
            <a:r>
              <a:rPr lang="en-US" sz="4400" dirty="0" smtClean="0"/>
              <a:t>; </a:t>
            </a:r>
            <a:r>
              <a:rPr lang="en-US" sz="4400" i="1" dirty="0" smtClean="0"/>
              <a:t>t</a:t>
            </a:r>
            <a:r>
              <a:rPr lang="en-US" sz="4400" dirty="0" smtClean="0"/>
              <a:t>)</a:t>
            </a:r>
            <a:endParaRPr lang="en-US" sz="4400" dirty="0"/>
          </a:p>
        </p:txBody>
      </p:sp>
      <p:cxnSp>
        <p:nvCxnSpPr>
          <p:cNvPr id="7" name="Straight Arrow Connector 6"/>
          <p:cNvCxnSpPr>
            <a:endCxn id="8" idx="0"/>
          </p:cNvCxnSpPr>
          <p:nvPr/>
        </p:nvCxnSpPr>
        <p:spPr>
          <a:xfrm flipH="1">
            <a:off x="2157589" y="1573774"/>
            <a:ext cx="1677812" cy="867448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1177" y="2441222"/>
            <a:ext cx="3812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expected cost optimization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953000" y="1559663"/>
            <a:ext cx="1651000" cy="867448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37011" y="2410177"/>
            <a:ext cx="294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robust optimization</a:t>
            </a:r>
            <a:endParaRPr lang="en-US" sz="2400" dirty="0"/>
          </a:p>
        </p:txBody>
      </p:sp>
      <p:grpSp>
        <p:nvGrpSpPr>
          <p:cNvPr id="17" name="Group 34"/>
          <p:cNvGrpSpPr/>
          <p:nvPr/>
        </p:nvGrpSpPr>
        <p:grpSpPr>
          <a:xfrm>
            <a:off x="430545" y="3040122"/>
            <a:ext cx="3772716" cy="2054740"/>
            <a:chOff x="2819400" y="4755041"/>
            <a:chExt cx="4626032" cy="2097222"/>
          </a:xfrm>
        </p:grpSpPr>
        <p:grpSp>
          <p:nvGrpSpPr>
            <p:cNvPr id="18" name="Group 25"/>
            <p:cNvGrpSpPr/>
            <p:nvPr/>
          </p:nvGrpSpPr>
          <p:grpSpPr>
            <a:xfrm>
              <a:off x="2819400" y="4755041"/>
              <a:ext cx="4626032" cy="1781124"/>
              <a:chOff x="4665784" y="4298960"/>
              <a:chExt cx="4359145" cy="1764728"/>
            </a:xfrm>
          </p:grpSpPr>
          <p:grpSp>
            <p:nvGrpSpPr>
              <p:cNvPr id="28" name="Group 24"/>
              <p:cNvGrpSpPr/>
              <p:nvPr/>
            </p:nvGrpSpPr>
            <p:grpSpPr>
              <a:xfrm>
                <a:off x="4665784" y="4298960"/>
                <a:ext cx="4359145" cy="1764728"/>
                <a:chOff x="550984" y="4603760"/>
                <a:chExt cx="4359145" cy="1764728"/>
              </a:xfrm>
            </p:grpSpPr>
            <p:grpSp>
              <p:nvGrpSpPr>
                <p:cNvPr id="30" name="Group 13"/>
                <p:cNvGrpSpPr/>
                <p:nvPr/>
              </p:nvGrpSpPr>
              <p:grpSpPr>
                <a:xfrm>
                  <a:off x="830572" y="5974810"/>
                  <a:ext cx="4079557" cy="393678"/>
                  <a:chOff x="3285552" y="3023912"/>
                  <a:chExt cx="6399307" cy="760120"/>
                </a:xfrm>
              </p:grpSpPr>
              <p:cxnSp>
                <p:nvCxnSpPr>
                  <p:cNvPr id="33" name="Straight Arrow Connector 32"/>
                  <p:cNvCxnSpPr/>
                  <p:nvPr/>
                </p:nvCxnSpPr>
                <p:spPr>
                  <a:xfrm>
                    <a:off x="3285552" y="3733800"/>
                    <a:ext cx="5562601" cy="0"/>
                  </a:xfrm>
                  <a:prstGeom prst="straightConnector1">
                    <a:avLst/>
                  </a:prstGeom>
                  <a:ln w="2222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8011447" y="3023912"/>
                    <a:ext cx="1673412" cy="7601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b="1" dirty="0" smtClean="0"/>
                      <a:t>Time</a:t>
                    </a:r>
                    <a:endParaRPr lang="en-US" sz="1200" b="1" dirty="0"/>
                  </a:p>
                </p:txBody>
              </p:sp>
            </p:grpSp>
            <p:sp>
              <p:nvSpPr>
                <p:cNvPr id="31" name="TextBox 30"/>
                <p:cNvSpPr txBox="1"/>
                <p:nvPr/>
              </p:nvSpPr>
              <p:spPr>
                <a:xfrm>
                  <a:off x="550984" y="4603760"/>
                  <a:ext cx="1066801" cy="3936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Power</a:t>
                  </a:r>
                  <a:endParaRPr lang="en-US" sz="1200" b="1" dirty="0"/>
                </a:p>
              </p:txBody>
            </p:sp>
          </p:grpSp>
          <p:cxnSp>
            <p:nvCxnSpPr>
              <p:cNvPr id="29" name="Straight Arrow Connector 28"/>
              <p:cNvCxnSpPr/>
              <p:nvPr/>
            </p:nvCxnSpPr>
            <p:spPr>
              <a:xfrm flipH="1" flipV="1">
                <a:off x="4953000" y="4495800"/>
                <a:ext cx="0" cy="155448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/>
            <p:cNvSpPr txBox="1"/>
            <p:nvPr/>
          </p:nvSpPr>
          <p:spPr>
            <a:xfrm>
              <a:off x="2819400" y="6477002"/>
              <a:ext cx="990601" cy="375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12 AM</a:t>
              </a:r>
              <a:endParaRPr lang="en-US" sz="11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86847" y="6477002"/>
              <a:ext cx="990602" cy="375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12 AM</a:t>
              </a:r>
              <a:endParaRPr lang="en-US" sz="1100" b="1" dirty="0"/>
            </a:p>
          </p:txBody>
        </p:sp>
      </p:grpSp>
      <p:sp>
        <p:nvSpPr>
          <p:cNvPr id="6" name="Freeform 5"/>
          <p:cNvSpPr/>
          <p:nvPr/>
        </p:nvSpPr>
        <p:spPr>
          <a:xfrm>
            <a:off x="682710" y="3810749"/>
            <a:ext cx="2906889" cy="874889"/>
          </a:xfrm>
          <a:custGeom>
            <a:avLst/>
            <a:gdLst>
              <a:gd name="connsiteX0" fmla="*/ 0 w 2906889"/>
              <a:gd name="connsiteY0" fmla="*/ 14111 h 423333"/>
              <a:gd name="connsiteX1" fmla="*/ 409222 w 2906889"/>
              <a:gd name="connsiteY1" fmla="*/ 14111 h 423333"/>
              <a:gd name="connsiteX2" fmla="*/ 479778 w 2906889"/>
              <a:gd name="connsiteY2" fmla="*/ 141111 h 423333"/>
              <a:gd name="connsiteX3" fmla="*/ 564445 w 2906889"/>
              <a:gd name="connsiteY3" fmla="*/ 0 h 423333"/>
              <a:gd name="connsiteX4" fmla="*/ 973667 w 2906889"/>
              <a:gd name="connsiteY4" fmla="*/ 28222 h 423333"/>
              <a:gd name="connsiteX5" fmla="*/ 1030111 w 2906889"/>
              <a:gd name="connsiteY5" fmla="*/ 155222 h 423333"/>
              <a:gd name="connsiteX6" fmla="*/ 1143000 w 2906889"/>
              <a:gd name="connsiteY6" fmla="*/ 42333 h 423333"/>
              <a:gd name="connsiteX7" fmla="*/ 1439334 w 2906889"/>
              <a:gd name="connsiteY7" fmla="*/ 14111 h 423333"/>
              <a:gd name="connsiteX8" fmla="*/ 1439334 w 2906889"/>
              <a:gd name="connsiteY8" fmla="*/ 14111 h 423333"/>
              <a:gd name="connsiteX9" fmla="*/ 1439334 w 2906889"/>
              <a:gd name="connsiteY9" fmla="*/ 14111 h 423333"/>
              <a:gd name="connsiteX10" fmla="*/ 1439334 w 2906889"/>
              <a:gd name="connsiteY10" fmla="*/ 14111 h 423333"/>
              <a:gd name="connsiteX11" fmla="*/ 1439334 w 2906889"/>
              <a:gd name="connsiteY11" fmla="*/ 14111 h 423333"/>
              <a:gd name="connsiteX12" fmla="*/ 1622778 w 2906889"/>
              <a:gd name="connsiteY12" fmla="*/ 28222 h 423333"/>
              <a:gd name="connsiteX13" fmla="*/ 1890889 w 2906889"/>
              <a:gd name="connsiteY13" fmla="*/ 169333 h 423333"/>
              <a:gd name="connsiteX14" fmla="*/ 2017889 w 2906889"/>
              <a:gd name="connsiteY14" fmla="*/ 268111 h 423333"/>
              <a:gd name="connsiteX15" fmla="*/ 2144889 w 2906889"/>
              <a:gd name="connsiteY15" fmla="*/ 183444 h 423333"/>
              <a:gd name="connsiteX16" fmla="*/ 2201334 w 2906889"/>
              <a:gd name="connsiteY16" fmla="*/ 423333 h 423333"/>
              <a:gd name="connsiteX17" fmla="*/ 2370667 w 2906889"/>
              <a:gd name="connsiteY17" fmla="*/ 409222 h 423333"/>
              <a:gd name="connsiteX18" fmla="*/ 2427111 w 2906889"/>
              <a:gd name="connsiteY18" fmla="*/ 28222 h 423333"/>
              <a:gd name="connsiteX19" fmla="*/ 2906889 w 2906889"/>
              <a:gd name="connsiteY19" fmla="*/ 28222 h 423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06889" h="423333">
                <a:moveTo>
                  <a:pt x="0" y="14111"/>
                </a:moveTo>
                <a:lnTo>
                  <a:pt x="409222" y="14111"/>
                </a:lnTo>
                <a:lnTo>
                  <a:pt x="479778" y="141111"/>
                </a:lnTo>
                <a:lnTo>
                  <a:pt x="564445" y="0"/>
                </a:lnTo>
                <a:lnTo>
                  <a:pt x="973667" y="28222"/>
                </a:lnTo>
                <a:lnTo>
                  <a:pt x="1030111" y="155222"/>
                </a:lnTo>
                <a:lnTo>
                  <a:pt x="1143000" y="42333"/>
                </a:lnTo>
                <a:lnTo>
                  <a:pt x="1439334" y="14111"/>
                </a:lnTo>
                <a:lnTo>
                  <a:pt x="1439334" y="14111"/>
                </a:lnTo>
                <a:lnTo>
                  <a:pt x="1439334" y="14111"/>
                </a:lnTo>
                <a:lnTo>
                  <a:pt x="1439334" y="14111"/>
                </a:lnTo>
                <a:lnTo>
                  <a:pt x="1439334" y="14111"/>
                </a:lnTo>
                <a:lnTo>
                  <a:pt x="1622778" y="28222"/>
                </a:lnTo>
                <a:lnTo>
                  <a:pt x="1890889" y="169333"/>
                </a:lnTo>
                <a:lnTo>
                  <a:pt x="2017889" y="268111"/>
                </a:lnTo>
                <a:lnTo>
                  <a:pt x="2144889" y="183444"/>
                </a:lnTo>
                <a:lnTo>
                  <a:pt x="2201334" y="423333"/>
                </a:lnTo>
                <a:lnTo>
                  <a:pt x="2370667" y="409222"/>
                </a:lnTo>
                <a:lnTo>
                  <a:pt x="2427111" y="28222"/>
                </a:lnTo>
                <a:lnTo>
                  <a:pt x="2906889" y="28222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398890" y="4759441"/>
            <a:ext cx="485154" cy="527456"/>
          </a:xfrm>
          <a:prstGeom prst="straightConnector1">
            <a:avLst/>
          </a:prstGeom>
          <a:ln>
            <a:solidFill>
              <a:srgbClr val="29293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23193" y="5297271"/>
            <a:ext cx="3963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periods with high probability to be CP</a:t>
            </a:r>
          </a:p>
        </p:txBody>
      </p:sp>
      <p:grpSp>
        <p:nvGrpSpPr>
          <p:cNvPr id="39" name="Group 34"/>
          <p:cNvGrpSpPr/>
          <p:nvPr/>
        </p:nvGrpSpPr>
        <p:grpSpPr>
          <a:xfrm>
            <a:off x="5113599" y="3004022"/>
            <a:ext cx="3772716" cy="2054740"/>
            <a:chOff x="2819400" y="4755041"/>
            <a:chExt cx="4626032" cy="2097222"/>
          </a:xfrm>
        </p:grpSpPr>
        <p:grpSp>
          <p:nvGrpSpPr>
            <p:cNvPr id="40" name="Group 25"/>
            <p:cNvGrpSpPr/>
            <p:nvPr/>
          </p:nvGrpSpPr>
          <p:grpSpPr>
            <a:xfrm>
              <a:off x="2819400" y="4755041"/>
              <a:ext cx="4626032" cy="1781124"/>
              <a:chOff x="4665784" y="4298960"/>
              <a:chExt cx="4359145" cy="1764728"/>
            </a:xfrm>
          </p:grpSpPr>
          <p:grpSp>
            <p:nvGrpSpPr>
              <p:cNvPr id="43" name="Group 24"/>
              <p:cNvGrpSpPr/>
              <p:nvPr/>
            </p:nvGrpSpPr>
            <p:grpSpPr>
              <a:xfrm>
                <a:off x="4665784" y="4298960"/>
                <a:ext cx="4359145" cy="1764728"/>
                <a:chOff x="550984" y="4603760"/>
                <a:chExt cx="4359145" cy="1764728"/>
              </a:xfrm>
            </p:grpSpPr>
            <p:grpSp>
              <p:nvGrpSpPr>
                <p:cNvPr id="45" name="Group 13"/>
                <p:cNvGrpSpPr/>
                <p:nvPr/>
              </p:nvGrpSpPr>
              <p:grpSpPr>
                <a:xfrm>
                  <a:off x="830572" y="5974810"/>
                  <a:ext cx="4079557" cy="393678"/>
                  <a:chOff x="3285552" y="3023912"/>
                  <a:chExt cx="6399307" cy="760120"/>
                </a:xfrm>
              </p:grpSpPr>
              <p:cxnSp>
                <p:nvCxnSpPr>
                  <p:cNvPr id="47" name="Straight Arrow Connector 46"/>
                  <p:cNvCxnSpPr/>
                  <p:nvPr/>
                </p:nvCxnSpPr>
                <p:spPr>
                  <a:xfrm>
                    <a:off x="3285552" y="3733800"/>
                    <a:ext cx="5562601" cy="0"/>
                  </a:xfrm>
                  <a:prstGeom prst="straightConnector1">
                    <a:avLst/>
                  </a:prstGeom>
                  <a:ln w="2222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8011447" y="3023912"/>
                    <a:ext cx="1673412" cy="7601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b="1" dirty="0" smtClean="0"/>
                      <a:t>Time</a:t>
                    </a:r>
                    <a:endParaRPr lang="en-US" sz="1200" b="1" dirty="0"/>
                  </a:p>
                </p:txBody>
              </p:sp>
            </p:grpSp>
            <p:sp>
              <p:nvSpPr>
                <p:cNvPr id="46" name="TextBox 45"/>
                <p:cNvSpPr txBox="1"/>
                <p:nvPr/>
              </p:nvSpPr>
              <p:spPr>
                <a:xfrm>
                  <a:off x="550984" y="4603760"/>
                  <a:ext cx="1066801" cy="3936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Power</a:t>
                  </a:r>
                  <a:endParaRPr lang="en-US" sz="1200" b="1" dirty="0"/>
                </a:p>
              </p:txBody>
            </p:sp>
          </p:grpSp>
          <p:cxnSp>
            <p:nvCxnSpPr>
              <p:cNvPr id="44" name="Straight Arrow Connector 43"/>
              <p:cNvCxnSpPr/>
              <p:nvPr/>
            </p:nvCxnSpPr>
            <p:spPr>
              <a:xfrm flipH="1" flipV="1">
                <a:off x="4953000" y="4495800"/>
                <a:ext cx="0" cy="155448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/>
            <p:cNvSpPr txBox="1"/>
            <p:nvPr/>
          </p:nvSpPr>
          <p:spPr>
            <a:xfrm>
              <a:off x="2819400" y="6477002"/>
              <a:ext cx="990601" cy="375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12 AM</a:t>
              </a:r>
              <a:endParaRPr lang="en-US" sz="11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186847" y="6477002"/>
              <a:ext cx="990602" cy="375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12 AM</a:t>
              </a:r>
              <a:endParaRPr lang="en-US" sz="1100" b="1" dirty="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5921474" y="5261171"/>
            <a:ext cx="2426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make the demand flat</a:t>
            </a:r>
            <a:endParaRPr lang="en-US" dirty="0"/>
          </a:p>
        </p:txBody>
      </p:sp>
      <p:sp>
        <p:nvSpPr>
          <p:cNvPr id="55" name="Freeform 54"/>
          <p:cNvSpPr/>
          <p:nvPr/>
        </p:nvSpPr>
        <p:spPr>
          <a:xfrm>
            <a:off x="5348111" y="3937000"/>
            <a:ext cx="2977445" cy="649111"/>
          </a:xfrm>
          <a:custGeom>
            <a:avLst/>
            <a:gdLst>
              <a:gd name="connsiteX0" fmla="*/ 0 w 2977445"/>
              <a:gd name="connsiteY0" fmla="*/ 14111 h 423333"/>
              <a:gd name="connsiteX1" fmla="*/ 451556 w 2977445"/>
              <a:gd name="connsiteY1" fmla="*/ 14111 h 423333"/>
              <a:gd name="connsiteX2" fmla="*/ 522111 w 2977445"/>
              <a:gd name="connsiteY2" fmla="*/ 381000 h 423333"/>
              <a:gd name="connsiteX3" fmla="*/ 606778 w 2977445"/>
              <a:gd name="connsiteY3" fmla="*/ 0 h 423333"/>
              <a:gd name="connsiteX4" fmla="*/ 1735667 w 2977445"/>
              <a:gd name="connsiteY4" fmla="*/ 0 h 423333"/>
              <a:gd name="connsiteX5" fmla="*/ 1961445 w 2977445"/>
              <a:gd name="connsiteY5" fmla="*/ 141111 h 423333"/>
              <a:gd name="connsiteX6" fmla="*/ 2187222 w 2977445"/>
              <a:gd name="connsiteY6" fmla="*/ 70555 h 423333"/>
              <a:gd name="connsiteX7" fmla="*/ 2314222 w 2977445"/>
              <a:gd name="connsiteY7" fmla="*/ 183444 h 423333"/>
              <a:gd name="connsiteX8" fmla="*/ 2384778 w 2977445"/>
              <a:gd name="connsiteY8" fmla="*/ 70555 h 423333"/>
              <a:gd name="connsiteX9" fmla="*/ 2610556 w 2977445"/>
              <a:gd name="connsiteY9" fmla="*/ 28222 h 423333"/>
              <a:gd name="connsiteX10" fmla="*/ 2667000 w 2977445"/>
              <a:gd name="connsiteY10" fmla="*/ 423333 h 423333"/>
              <a:gd name="connsiteX11" fmla="*/ 2723445 w 2977445"/>
              <a:gd name="connsiteY11" fmla="*/ 28222 h 423333"/>
              <a:gd name="connsiteX12" fmla="*/ 2977445 w 2977445"/>
              <a:gd name="connsiteY12" fmla="*/ 42333 h 423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77445" h="423333">
                <a:moveTo>
                  <a:pt x="0" y="14111"/>
                </a:moveTo>
                <a:lnTo>
                  <a:pt x="451556" y="14111"/>
                </a:lnTo>
                <a:lnTo>
                  <a:pt x="522111" y="381000"/>
                </a:lnTo>
                <a:lnTo>
                  <a:pt x="606778" y="0"/>
                </a:lnTo>
                <a:lnTo>
                  <a:pt x="1735667" y="0"/>
                </a:lnTo>
                <a:lnTo>
                  <a:pt x="1961445" y="141111"/>
                </a:lnTo>
                <a:lnTo>
                  <a:pt x="2187222" y="70555"/>
                </a:lnTo>
                <a:lnTo>
                  <a:pt x="2314222" y="183444"/>
                </a:lnTo>
                <a:lnTo>
                  <a:pt x="2384778" y="70555"/>
                </a:lnTo>
                <a:lnTo>
                  <a:pt x="2610556" y="28222"/>
                </a:lnTo>
                <a:lnTo>
                  <a:pt x="2667000" y="423333"/>
                </a:lnTo>
                <a:lnTo>
                  <a:pt x="2723445" y="28222"/>
                </a:lnTo>
                <a:lnTo>
                  <a:pt x="2977445" y="42333"/>
                </a:lnTo>
              </a:path>
            </a:pathLst>
          </a:custGeom>
          <a:ln>
            <a:solidFill>
              <a:srgbClr val="2929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2157589" y="4200391"/>
            <a:ext cx="5333999" cy="58477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>
              <a:rot lat="0" lon="0" rev="6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Limited demand response</a:t>
            </a:r>
          </a:p>
        </p:txBody>
      </p:sp>
      <p:sp>
        <p:nvSpPr>
          <p:cNvPr id="36" name="Freeform 35"/>
          <p:cNvSpPr/>
          <p:nvPr/>
        </p:nvSpPr>
        <p:spPr>
          <a:xfrm>
            <a:off x="3984710" y="4967153"/>
            <a:ext cx="1792111" cy="1208482"/>
          </a:xfrm>
          <a:custGeom>
            <a:avLst/>
            <a:gdLst>
              <a:gd name="connsiteX0" fmla="*/ 0 w 2398889"/>
              <a:gd name="connsiteY0" fmla="*/ 0 h 1425222"/>
              <a:gd name="connsiteX1" fmla="*/ 874889 w 2398889"/>
              <a:gd name="connsiteY1" fmla="*/ 1058333 h 1425222"/>
              <a:gd name="connsiteX2" fmla="*/ 2398889 w 2398889"/>
              <a:gd name="connsiteY2" fmla="*/ 1425222 h 142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8889" h="1425222">
                <a:moveTo>
                  <a:pt x="0" y="0"/>
                </a:moveTo>
                <a:cubicBezTo>
                  <a:pt x="237537" y="410398"/>
                  <a:pt x="475074" y="820796"/>
                  <a:pt x="874889" y="1058333"/>
                </a:cubicBezTo>
                <a:cubicBezTo>
                  <a:pt x="1274704" y="1295870"/>
                  <a:pt x="2126074" y="1373481"/>
                  <a:pt x="2398889" y="1425222"/>
                </a:cubicBezTo>
              </a:path>
            </a:pathLst>
          </a:custGeom>
          <a:ln w="635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903821" y="5914025"/>
            <a:ext cx="3104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market design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186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1" grpId="0"/>
      <p:bldP spid="55" grpId="0" animBg="1"/>
      <p:bldP spid="57" grpId="0" animBg="1"/>
      <p:bldP spid="36" grpId="0" animBg="1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of data center demand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685" y="1533877"/>
            <a:ext cx="6383255" cy="26427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66" y="3513666"/>
            <a:ext cx="920234" cy="920234"/>
          </a:xfrm>
          <a:prstGeom prst="rect">
            <a:avLst/>
          </a:prstGeom>
        </p:spPr>
      </p:pic>
      <p:pic>
        <p:nvPicPr>
          <p:cNvPr id="7" name="Picture 1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554112"/>
            <a:ext cx="1160791" cy="65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16000" y="4600220"/>
            <a:ext cx="660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Goal</a:t>
            </a:r>
            <a:r>
              <a:rPr lang="en-US" dirty="0" smtClean="0"/>
              <a:t>: minimize voltage violation with large PV generation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89966" y="5163903"/>
            <a:ext cx="2313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20MW DC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0366" y="5154216"/>
            <a:ext cx="3339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3MWh storage</a:t>
            </a:r>
            <a:endParaRPr lang="en-US" sz="3600" b="1" dirty="0"/>
          </a:p>
        </p:txBody>
      </p:sp>
      <p:sp>
        <p:nvSpPr>
          <p:cNvPr id="13" name="Rectangle 12"/>
          <p:cNvSpPr/>
          <p:nvPr/>
        </p:nvSpPr>
        <p:spPr>
          <a:xfrm>
            <a:off x="4176533" y="5154216"/>
            <a:ext cx="4542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=</a:t>
            </a:r>
            <a:endParaRPr lang="en-US" sz="3600" b="1" dirty="0"/>
          </a:p>
        </p:txBody>
      </p:sp>
      <p:sp>
        <p:nvSpPr>
          <p:cNvPr id="14" name="Rectangle 13"/>
          <p:cNvSpPr/>
          <p:nvPr/>
        </p:nvSpPr>
        <p:spPr>
          <a:xfrm>
            <a:off x="3514381" y="5010014"/>
            <a:ext cx="18442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voltage </a:t>
            </a:r>
            <a:r>
              <a:rPr lang="en-US" sz="1400" dirty="0" smtClean="0"/>
              <a:t>violation rate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2002330" y="5625568"/>
            <a:ext cx="2070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with 20% flexibility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58643" y="5627382"/>
            <a:ext cx="3674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optimal location &amp; fast </a:t>
            </a:r>
            <a:r>
              <a:rPr lang="en-US" dirty="0"/>
              <a:t>charge rate </a:t>
            </a:r>
          </a:p>
        </p:txBody>
      </p:sp>
      <p:pic>
        <p:nvPicPr>
          <p:cNvPr id="17" name="Picture 2" descr="https://encrypted-tbn2.gstatic.com/images?q=tbn:ANd9GcTRfBL_18v_xUkoRERUcZpMxS9EzAXG1T3l_hstaj7p0hPNFpbF"/>
          <p:cNvPicPr>
            <a:picLocks noChangeAspect="1" noChangeArrowheads="1"/>
          </p:cNvPicPr>
          <p:nvPr/>
        </p:nvPicPr>
        <p:blipFill>
          <a:blip r:embed="rId6" cstate="print"/>
          <a:srcRect l="18605" r="13954" b="17808"/>
          <a:stretch>
            <a:fillRect/>
          </a:stretch>
        </p:blipFill>
        <p:spPr bwMode="auto">
          <a:xfrm>
            <a:off x="1289293" y="1693227"/>
            <a:ext cx="920762" cy="704112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2669500" y="4600220"/>
            <a:ext cx="1723510" cy="3693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7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Pricing data center demand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90" y="1207462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90" y="2257778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6112" y="3204361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23" y="2323358"/>
            <a:ext cx="2340906" cy="6964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56665" y="2386598"/>
            <a:ext cx="2284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 supply function </a:t>
            </a:r>
            <a:r>
              <a:rPr lang="en-US" i="1" dirty="0" err="1" smtClean="0">
                <a:solidFill>
                  <a:srgbClr val="3366FF"/>
                </a:solidFill>
              </a:rPr>
              <a:t>s</a:t>
            </a:r>
            <a:r>
              <a:rPr lang="en-US" i="1" baseline="-25000" dirty="0" err="1" smtClean="0">
                <a:solidFill>
                  <a:srgbClr val="3366FF"/>
                </a:solidFill>
              </a:rPr>
              <a:t>i</a:t>
            </a:r>
            <a:r>
              <a:rPr lang="en-US" dirty="0">
                <a:solidFill>
                  <a:srgbClr val="3366FF"/>
                </a:solidFill>
              </a:rPr>
              <a:t>(</a:t>
            </a:r>
            <a:r>
              <a:rPr lang="en-US" i="1" dirty="0">
                <a:solidFill>
                  <a:srgbClr val="3366FF"/>
                </a:solidFill>
              </a:rPr>
              <a:t>p</a:t>
            </a:r>
            <a:r>
              <a:rPr lang="en-US" dirty="0">
                <a:solidFill>
                  <a:srgbClr val="3366FF"/>
                </a:solidFill>
              </a:rPr>
              <a:t>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004129" y="1763889"/>
            <a:ext cx="3867982" cy="895604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004129" y="2755930"/>
            <a:ext cx="3989161" cy="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004129" y="2830239"/>
            <a:ext cx="3867982" cy="683428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9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Pricing data center demand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4913" y="4022310"/>
            <a:ext cx="7939087" cy="550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efficiency loss due to user strategic behavior [XLL2013]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90" y="1207462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90" y="2257778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6112" y="3204361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23" y="2323358"/>
            <a:ext cx="2340906" cy="696420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8" idx="3"/>
          </p:cNvCxnSpPr>
          <p:nvPr/>
        </p:nvCxnSpPr>
        <p:spPr>
          <a:xfrm flipV="1">
            <a:off x="3004129" y="1721556"/>
            <a:ext cx="3989161" cy="95001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04129" y="2755930"/>
            <a:ext cx="3989161" cy="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004129" y="2864556"/>
            <a:ext cx="3989161" cy="79022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176888" y="2386598"/>
            <a:ext cx="251959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market-clearing price </a:t>
            </a:r>
            <a:r>
              <a:rPr lang="en-US" i="1" dirty="0">
                <a:solidFill>
                  <a:srgbClr val="008000"/>
                </a:solidFill>
              </a:rPr>
              <a:t>p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23" name="Picture 1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112" y="3303462"/>
            <a:ext cx="1244953" cy="70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663223" y="1404129"/>
            <a:ext cx="4334932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/>
              <a:t>supply function bidding</a:t>
            </a:r>
            <a:endParaRPr lang="en-US" sz="2800" b="1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130" y="4572645"/>
            <a:ext cx="2756174" cy="983056"/>
          </a:xfrm>
          <a:prstGeom prst="rect">
            <a:avLst/>
          </a:prstGeom>
        </p:spPr>
      </p:pic>
      <p:sp>
        <p:nvSpPr>
          <p:cNvPr id="29" name="Content Placeholder 2"/>
          <p:cNvSpPr txBox="1">
            <a:spLocks/>
          </p:cNvSpPr>
          <p:nvPr/>
        </p:nvSpPr>
        <p:spPr>
          <a:xfrm>
            <a:off x="2179931" y="5984800"/>
            <a:ext cx="5158361" cy="550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>
                <a:solidFill>
                  <a:srgbClr val="FF0000"/>
                </a:solidFill>
              </a:rPr>
              <a:t>but when we have data centers 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1204914" y="5434465"/>
            <a:ext cx="6920206" cy="550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>
                <a:solidFill>
                  <a:srgbClr val="008000"/>
                </a:solidFill>
              </a:rPr>
              <a:t>works well when no user has large market power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40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26" grpId="0"/>
      <p:bldP spid="29" grpId="0" build="p"/>
      <p:bldP spid="3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Pricing data center demand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90" y="1207462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90" y="2257778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23" y="2323358"/>
            <a:ext cx="2340906" cy="696420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8" idx="3"/>
          </p:cNvCxnSpPr>
          <p:nvPr/>
        </p:nvCxnSpPr>
        <p:spPr>
          <a:xfrm flipV="1">
            <a:off x="3004129" y="1721556"/>
            <a:ext cx="3989161" cy="95001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04129" y="2755930"/>
            <a:ext cx="3989161" cy="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004129" y="2864556"/>
            <a:ext cx="3989161" cy="79022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559404" y="2386598"/>
            <a:ext cx="877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price </a:t>
            </a:r>
            <a:r>
              <a:rPr lang="en-US" i="1" dirty="0">
                <a:solidFill>
                  <a:srgbClr val="008000"/>
                </a:solidFill>
              </a:rPr>
              <a:t>p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23" name="Picture 1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523" y="3302445"/>
            <a:ext cx="1244953" cy="70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663223" y="1404129"/>
            <a:ext cx="4334932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/>
              <a:t>prediction-based pricing </a:t>
            </a:r>
            <a:endParaRPr lang="en-US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547911" y="3117779"/>
            <a:ext cx="1724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supply function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5746" y="3098159"/>
            <a:ext cx="792635" cy="39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1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Pricing data center demand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90" y="1207462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90" y="2257778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23" y="2323358"/>
            <a:ext cx="2340906" cy="696420"/>
          </a:xfrm>
          <a:prstGeom prst="rect">
            <a:avLst/>
          </a:prstGeom>
        </p:spPr>
      </p:pic>
      <p:pic>
        <p:nvPicPr>
          <p:cNvPr id="23" name="Picture 1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523" y="3302445"/>
            <a:ext cx="1244953" cy="70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663223" y="1404129"/>
            <a:ext cx="4334932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/>
              <a:t>prediction-based pricing </a:t>
            </a:r>
            <a:endParaRPr lang="en-US" sz="2800" b="1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004129" y="1763889"/>
            <a:ext cx="3867982" cy="895604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004129" y="2755930"/>
            <a:ext cx="3989161" cy="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004129" y="2830239"/>
            <a:ext cx="3867982" cy="683428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356665" y="2386598"/>
            <a:ext cx="1411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 supply </a:t>
            </a:r>
            <a:r>
              <a:rPr lang="en-US" i="1" dirty="0" err="1" smtClean="0">
                <a:solidFill>
                  <a:srgbClr val="3366FF"/>
                </a:solidFill>
              </a:rPr>
              <a:t>s</a:t>
            </a:r>
            <a:r>
              <a:rPr lang="en-US" i="1" baseline="-25000" dirty="0" err="1" smtClean="0">
                <a:solidFill>
                  <a:srgbClr val="3366FF"/>
                </a:solidFill>
              </a:rPr>
              <a:t>i</a:t>
            </a:r>
            <a:r>
              <a:rPr lang="en-US" dirty="0">
                <a:solidFill>
                  <a:srgbClr val="3366FF"/>
                </a:solidFill>
              </a:rPr>
              <a:t>(</a:t>
            </a:r>
            <a:r>
              <a:rPr lang="en-US" i="1" dirty="0">
                <a:solidFill>
                  <a:srgbClr val="3366FF"/>
                </a:solidFill>
              </a:rPr>
              <a:t>p</a:t>
            </a:r>
            <a:r>
              <a:rPr lang="en-US" dirty="0">
                <a:solidFill>
                  <a:srgbClr val="3366FF"/>
                </a:solidFill>
              </a:rPr>
              <a:t>)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1204914" y="3922004"/>
            <a:ext cx="7481886" cy="550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8000"/>
                </a:solidFill>
              </a:rPr>
              <a:t>efficiency loss is independent of market power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3142402" y="4352920"/>
            <a:ext cx="5544398" cy="550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>
                <a:solidFill>
                  <a:srgbClr val="FF0000"/>
                </a:solidFill>
              </a:rPr>
              <a:t>but depends on prediction accuracy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0340" y="4903255"/>
            <a:ext cx="4831771" cy="1050793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4356665" y="5954048"/>
            <a:ext cx="342335" cy="281842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06333" y="6235890"/>
            <a:ext cx="3160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parameter in supply function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412845" y="5866558"/>
            <a:ext cx="3160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quadratic cost function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5231" y="4919313"/>
            <a:ext cx="2399659" cy="3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9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uild="p"/>
      <p:bldP spid="20" grpId="0"/>
      <p:bldP spid="21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82841" y="2356917"/>
            <a:ext cx="296667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Sustainable IT </a:t>
            </a:r>
          </a:p>
        </p:txBody>
      </p:sp>
      <p:sp>
        <p:nvSpPr>
          <p:cNvPr id="8" name="Rectangle 7"/>
          <p:cNvSpPr/>
          <p:nvPr/>
        </p:nvSpPr>
        <p:spPr>
          <a:xfrm>
            <a:off x="4868075" y="3076320"/>
            <a:ext cx="3946914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8000"/>
                </a:solidFill>
              </a:rPr>
              <a:t>IT for sustainability</a:t>
            </a:r>
          </a:p>
        </p:txBody>
      </p:sp>
      <p:sp>
        <p:nvSpPr>
          <p:cNvPr id="20" name="Freeform 19"/>
          <p:cNvSpPr/>
          <p:nvPr/>
        </p:nvSpPr>
        <p:spPr>
          <a:xfrm>
            <a:off x="2767263" y="1760726"/>
            <a:ext cx="3529263" cy="1180327"/>
          </a:xfrm>
          <a:custGeom>
            <a:avLst/>
            <a:gdLst>
              <a:gd name="connsiteX0" fmla="*/ 0 w 3529263"/>
              <a:gd name="connsiteY0" fmla="*/ 592116 h 1180327"/>
              <a:gd name="connsiteX1" fmla="*/ 1697790 w 3529263"/>
              <a:gd name="connsiteY1" fmla="*/ 17274 h 1180327"/>
              <a:gd name="connsiteX2" fmla="*/ 3529263 w 3529263"/>
              <a:gd name="connsiteY2" fmla="*/ 1180327 h 118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9263" h="1180327">
                <a:moveTo>
                  <a:pt x="0" y="592116"/>
                </a:moveTo>
                <a:cubicBezTo>
                  <a:pt x="554790" y="255677"/>
                  <a:pt x="1109580" y="-80761"/>
                  <a:pt x="1697790" y="17274"/>
                </a:cubicBezTo>
                <a:cubicBezTo>
                  <a:pt x="2286000" y="115309"/>
                  <a:pt x="3228474" y="968660"/>
                  <a:pt x="3529263" y="1180327"/>
                </a:cubicBezTo>
              </a:path>
            </a:pathLst>
          </a:custGeom>
          <a:ln w="1016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69210" y="2941693"/>
            <a:ext cx="330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Energy efficiency of IT system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998452" y="3661096"/>
            <a:ext cx="3688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IT as a demand response provider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9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71982" y="3103193"/>
            <a:ext cx="4130143" cy="2601306"/>
            <a:chOff x="271982" y="3103193"/>
            <a:chExt cx="4130143" cy="260130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982" y="3103193"/>
              <a:ext cx="4130143" cy="2601306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829643" y="3338746"/>
              <a:ext cx="3369786" cy="19356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20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2223" y="860923"/>
            <a:ext cx="4334932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supply function bidding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9068" y="853794"/>
            <a:ext cx="4334932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3366FF"/>
                </a:solidFill>
              </a:rPr>
              <a:t>prediction-based pricing 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061178" y="755016"/>
            <a:ext cx="747890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200" b="1" dirty="0" err="1" smtClean="0"/>
              <a:t>vs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8291" y="1608667"/>
            <a:ext cx="4377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efficiency loss depends on market power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6735" y="1605845"/>
            <a:ext cx="4377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3366FF"/>
                </a:solidFill>
              </a:rPr>
              <a:t>efficiency loss depends on prediction accuracy</a:t>
            </a:r>
            <a:endParaRPr lang="en-US" sz="1600" dirty="0">
              <a:solidFill>
                <a:srgbClr val="3366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45" y="2101672"/>
            <a:ext cx="2260599" cy="8062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785" y="2101672"/>
            <a:ext cx="3420660" cy="743911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829643" y="3902032"/>
            <a:ext cx="3369786" cy="1239228"/>
          </a:xfrm>
          <a:custGeom>
            <a:avLst/>
            <a:gdLst>
              <a:gd name="connsiteX0" fmla="*/ 0 w 3369786"/>
              <a:gd name="connsiteY0" fmla="*/ 1239228 h 1239228"/>
              <a:gd name="connsiteX1" fmla="*/ 409701 w 3369786"/>
              <a:gd name="connsiteY1" fmla="*/ 1208503 h 1239228"/>
              <a:gd name="connsiteX2" fmla="*/ 932069 w 3369786"/>
              <a:gd name="connsiteY2" fmla="*/ 1126571 h 1239228"/>
              <a:gd name="connsiteX3" fmla="*/ 1423709 w 3369786"/>
              <a:gd name="connsiteY3" fmla="*/ 983189 h 1239228"/>
              <a:gd name="connsiteX4" fmla="*/ 2120200 w 3369786"/>
              <a:gd name="connsiteY4" fmla="*/ 696425 h 1239228"/>
              <a:gd name="connsiteX5" fmla="*/ 2816690 w 3369786"/>
              <a:gd name="connsiteY5" fmla="*/ 317488 h 1239228"/>
              <a:gd name="connsiteX6" fmla="*/ 3369786 w 3369786"/>
              <a:gd name="connsiteY6" fmla="*/ 0 h 123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9786" h="1239228">
                <a:moveTo>
                  <a:pt x="0" y="1239228"/>
                </a:moveTo>
                <a:cubicBezTo>
                  <a:pt x="127178" y="1233253"/>
                  <a:pt x="254356" y="1227279"/>
                  <a:pt x="409701" y="1208503"/>
                </a:cubicBezTo>
                <a:cubicBezTo>
                  <a:pt x="565046" y="1189727"/>
                  <a:pt x="763068" y="1164123"/>
                  <a:pt x="932069" y="1126571"/>
                </a:cubicBezTo>
                <a:cubicBezTo>
                  <a:pt x="1101070" y="1089019"/>
                  <a:pt x="1225687" y="1054880"/>
                  <a:pt x="1423709" y="983189"/>
                </a:cubicBezTo>
                <a:cubicBezTo>
                  <a:pt x="1621731" y="911498"/>
                  <a:pt x="1888037" y="807375"/>
                  <a:pt x="2120200" y="696425"/>
                </a:cubicBezTo>
                <a:cubicBezTo>
                  <a:pt x="2352363" y="585475"/>
                  <a:pt x="2608426" y="433559"/>
                  <a:pt x="2816690" y="317488"/>
                </a:cubicBezTo>
                <a:cubicBezTo>
                  <a:pt x="3024954" y="201417"/>
                  <a:pt x="3282725" y="54622"/>
                  <a:pt x="3369786" y="0"/>
                </a:cubicBezTo>
              </a:path>
            </a:pathLst>
          </a:cu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43845" y="4547250"/>
            <a:ext cx="3355584" cy="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21825" y="4239473"/>
            <a:ext cx="2468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supply function bidding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52410" y="4831730"/>
            <a:ext cx="21470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3366FF"/>
                </a:solidFill>
              </a:rPr>
              <a:t>prediction-based pricing</a:t>
            </a:r>
            <a:endParaRPr lang="en-US" sz="1400" dirty="0">
              <a:solidFill>
                <a:srgbClr val="3366FF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377587" y="3049739"/>
            <a:ext cx="4350185" cy="2755117"/>
            <a:chOff x="4336615" y="3141917"/>
            <a:chExt cx="4350185" cy="275511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6615" y="3141917"/>
              <a:ext cx="4350185" cy="2755117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4936890" y="3369472"/>
              <a:ext cx="3574636" cy="20380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4936889" y="3379713"/>
              <a:ext cx="3574636" cy="1587440"/>
            </a:xfrm>
            <a:custGeom>
              <a:avLst/>
              <a:gdLst>
                <a:gd name="connsiteX0" fmla="*/ 0 w 3574636"/>
                <a:gd name="connsiteY0" fmla="*/ 0 h 1587440"/>
                <a:gd name="connsiteX1" fmla="*/ 348246 w 3574636"/>
                <a:gd name="connsiteY1" fmla="*/ 798841 h 1587440"/>
                <a:gd name="connsiteX2" fmla="*/ 798916 w 3574636"/>
                <a:gd name="connsiteY2" fmla="*/ 1116329 h 1587440"/>
                <a:gd name="connsiteX3" fmla="*/ 1823167 w 3574636"/>
                <a:gd name="connsiteY3" fmla="*/ 1392851 h 1587440"/>
                <a:gd name="connsiteX4" fmla="*/ 2765478 w 3574636"/>
                <a:gd name="connsiteY4" fmla="*/ 1525991 h 1587440"/>
                <a:gd name="connsiteX5" fmla="*/ 3574636 w 3574636"/>
                <a:gd name="connsiteY5" fmla="*/ 1587440 h 158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4636" h="1587440">
                  <a:moveTo>
                    <a:pt x="0" y="0"/>
                  </a:moveTo>
                  <a:cubicBezTo>
                    <a:pt x="107546" y="306393"/>
                    <a:pt x="215093" y="612786"/>
                    <a:pt x="348246" y="798841"/>
                  </a:cubicBezTo>
                  <a:cubicBezTo>
                    <a:pt x="481399" y="984896"/>
                    <a:pt x="553096" y="1017327"/>
                    <a:pt x="798916" y="1116329"/>
                  </a:cubicBezTo>
                  <a:cubicBezTo>
                    <a:pt x="1044736" y="1215331"/>
                    <a:pt x="1495407" y="1324574"/>
                    <a:pt x="1823167" y="1392851"/>
                  </a:cubicBezTo>
                  <a:cubicBezTo>
                    <a:pt x="2150927" y="1461128"/>
                    <a:pt x="2473567" y="1493560"/>
                    <a:pt x="2765478" y="1525991"/>
                  </a:cubicBezTo>
                  <a:cubicBezTo>
                    <a:pt x="3057389" y="1558422"/>
                    <a:pt x="3444898" y="1577199"/>
                    <a:pt x="3574636" y="158744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75537" y="3931696"/>
              <a:ext cx="24684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supply function bidding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947132" y="3338747"/>
              <a:ext cx="3574636" cy="1628408"/>
            </a:xfrm>
            <a:custGeom>
              <a:avLst/>
              <a:gdLst>
                <a:gd name="connsiteX0" fmla="*/ 0 w 3574636"/>
                <a:gd name="connsiteY0" fmla="*/ 40967 h 1597683"/>
                <a:gd name="connsiteX1" fmla="*/ 286790 w 3574636"/>
                <a:gd name="connsiteY1" fmla="*/ 778358 h 1597683"/>
                <a:gd name="connsiteX2" fmla="*/ 512125 w 3574636"/>
                <a:gd name="connsiteY2" fmla="*/ 1024156 h 1597683"/>
                <a:gd name="connsiteX3" fmla="*/ 1618316 w 3574636"/>
                <a:gd name="connsiteY3" fmla="*/ 1392852 h 1597683"/>
                <a:gd name="connsiteX4" fmla="*/ 3339058 w 3574636"/>
                <a:gd name="connsiteY4" fmla="*/ 1597683 h 1597683"/>
                <a:gd name="connsiteX5" fmla="*/ 3574636 w 3574636"/>
                <a:gd name="connsiteY5" fmla="*/ 1597683 h 1597683"/>
                <a:gd name="connsiteX6" fmla="*/ 3554151 w 3574636"/>
                <a:gd name="connsiteY6" fmla="*/ 0 h 1597683"/>
                <a:gd name="connsiteX7" fmla="*/ 0 w 3574636"/>
                <a:gd name="connsiteY7" fmla="*/ 40967 h 159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74636" h="1597683">
                  <a:moveTo>
                    <a:pt x="0" y="40967"/>
                  </a:moveTo>
                  <a:lnTo>
                    <a:pt x="286790" y="778358"/>
                  </a:lnTo>
                  <a:lnTo>
                    <a:pt x="512125" y="1024156"/>
                  </a:lnTo>
                  <a:lnTo>
                    <a:pt x="1618316" y="1392852"/>
                  </a:lnTo>
                  <a:lnTo>
                    <a:pt x="3339058" y="1597683"/>
                  </a:lnTo>
                  <a:lnTo>
                    <a:pt x="3574636" y="1597683"/>
                  </a:lnTo>
                  <a:lnTo>
                    <a:pt x="3554151" y="0"/>
                  </a:lnTo>
                  <a:lnTo>
                    <a:pt x="0" y="40967"/>
                  </a:lnTo>
                  <a:close/>
                </a:path>
              </a:pathLst>
            </a:custGeom>
            <a:solidFill>
              <a:srgbClr val="FF0000">
                <a:alpha val="51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936889" y="3379713"/>
              <a:ext cx="3574636" cy="2058552"/>
            </a:xfrm>
            <a:custGeom>
              <a:avLst/>
              <a:gdLst>
                <a:gd name="connsiteX0" fmla="*/ 10243 w 3605364"/>
                <a:gd name="connsiteY0" fmla="*/ 0 h 2058552"/>
                <a:gd name="connsiteX1" fmla="*/ 225336 w 3605364"/>
                <a:gd name="connsiteY1" fmla="*/ 594010 h 2058552"/>
                <a:gd name="connsiteX2" fmla="*/ 450671 w 3605364"/>
                <a:gd name="connsiteY2" fmla="*/ 942222 h 2058552"/>
                <a:gd name="connsiteX3" fmla="*/ 706734 w 3605364"/>
                <a:gd name="connsiteY3" fmla="*/ 1075363 h 2058552"/>
                <a:gd name="connsiteX4" fmla="*/ 2007532 w 3605364"/>
                <a:gd name="connsiteY4" fmla="*/ 1444059 h 2058552"/>
                <a:gd name="connsiteX5" fmla="*/ 3605364 w 3605364"/>
                <a:gd name="connsiteY5" fmla="*/ 1577199 h 2058552"/>
                <a:gd name="connsiteX6" fmla="*/ 3605364 w 3605364"/>
                <a:gd name="connsiteY6" fmla="*/ 1577199 h 2058552"/>
                <a:gd name="connsiteX7" fmla="*/ 3605364 w 3605364"/>
                <a:gd name="connsiteY7" fmla="*/ 2058552 h 2058552"/>
                <a:gd name="connsiteX8" fmla="*/ 0 w 3605364"/>
                <a:gd name="connsiteY8" fmla="*/ 2027827 h 2058552"/>
                <a:gd name="connsiteX9" fmla="*/ 10243 w 3605364"/>
                <a:gd name="connsiteY9" fmla="*/ 0 h 2058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05364" h="2058552">
                  <a:moveTo>
                    <a:pt x="10243" y="0"/>
                  </a:moveTo>
                  <a:lnTo>
                    <a:pt x="225336" y="594010"/>
                  </a:lnTo>
                  <a:lnTo>
                    <a:pt x="450671" y="942222"/>
                  </a:lnTo>
                  <a:lnTo>
                    <a:pt x="706734" y="1075363"/>
                  </a:lnTo>
                  <a:lnTo>
                    <a:pt x="2007532" y="1444059"/>
                  </a:lnTo>
                  <a:lnTo>
                    <a:pt x="3605364" y="1577199"/>
                  </a:lnTo>
                  <a:lnTo>
                    <a:pt x="3605364" y="1577199"/>
                  </a:lnTo>
                  <a:lnTo>
                    <a:pt x="3605364" y="2058552"/>
                  </a:lnTo>
                  <a:lnTo>
                    <a:pt x="0" y="2027827"/>
                  </a:lnTo>
                  <a:cubicBezTo>
                    <a:pt x="3414" y="1355298"/>
                    <a:pt x="6829" y="682770"/>
                    <a:pt x="10243" y="0"/>
                  </a:cubicBezTo>
                  <a:close/>
                </a:path>
              </a:pathLst>
            </a:custGeom>
            <a:solidFill>
              <a:srgbClr val="3366FF">
                <a:alpha val="51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074142" y="4833483"/>
              <a:ext cx="21470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3366FF"/>
                  </a:solidFill>
                </a:rPr>
                <a:t>prediction-based pricing</a:t>
              </a:r>
              <a:endParaRPr lang="en-US" sz="1400" dirty="0">
                <a:solidFill>
                  <a:srgbClr val="3366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621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 animBg="1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21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2223" y="860923"/>
            <a:ext cx="4334932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supply function bidding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9068" y="853794"/>
            <a:ext cx="4334932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3366FF"/>
                </a:solidFill>
              </a:rPr>
              <a:t>prediction-based pricing 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061178" y="755016"/>
            <a:ext cx="747890" cy="55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200" b="1" dirty="0" err="1" smtClean="0"/>
              <a:t>vs</a:t>
            </a:r>
            <a:endParaRPr lang="en-US" sz="3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72722" y="1778001"/>
            <a:ext cx="3588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incorporating power network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2742" y="3132667"/>
            <a:ext cx="2687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value of location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54432" y="4526845"/>
            <a:ext cx="2477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optimal power flow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20733" y="1775181"/>
            <a:ext cx="3588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3366FF"/>
                </a:solidFill>
              </a:rPr>
              <a:t>learning from user response</a:t>
            </a:r>
            <a:endParaRPr lang="en-US" sz="2000" dirty="0">
              <a:solidFill>
                <a:srgbClr val="3366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99934" y="3104445"/>
            <a:ext cx="3402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3366FF"/>
                </a:solidFill>
              </a:rPr>
              <a:t>exploitation </a:t>
            </a:r>
            <a:r>
              <a:rPr lang="en-US" sz="2000" dirty="0" err="1" smtClean="0">
                <a:solidFill>
                  <a:srgbClr val="3366FF"/>
                </a:solidFill>
              </a:rPr>
              <a:t>vs</a:t>
            </a:r>
            <a:r>
              <a:rPr lang="en-US" sz="2000" dirty="0" smtClean="0">
                <a:solidFill>
                  <a:srgbClr val="3366FF"/>
                </a:solidFill>
              </a:rPr>
              <a:t> exploration</a:t>
            </a:r>
            <a:endParaRPr lang="en-US" sz="2000" dirty="0">
              <a:solidFill>
                <a:srgbClr val="3366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05309" y="4526845"/>
            <a:ext cx="2716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3366FF"/>
                </a:solidFill>
              </a:rPr>
              <a:t>theory of quantization</a:t>
            </a:r>
            <a:endParaRPr lang="en-US" sz="2000" dirty="0">
              <a:solidFill>
                <a:srgbClr val="3366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53188" y="4964597"/>
            <a:ext cx="1637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[BSXY2012]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5632389" y="5358261"/>
            <a:ext cx="3511611" cy="794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>
                <a:solidFill>
                  <a:srgbClr val="3366FF"/>
                </a:solidFill>
              </a:rPr>
              <a:t>Pick of prices during learning stage</a:t>
            </a:r>
            <a:endParaRPr lang="en-US" sz="1600" dirty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rgbClr val="3366FF"/>
                </a:solidFill>
              </a:rPr>
              <a:t>Design demand response “menu”</a:t>
            </a:r>
            <a:endParaRPr lang="en-US" sz="1600" dirty="0">
              <a:solidFill>
                <a:srgbClr val="3366FF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016000" y="2286001"/>
            <a:ext cx="785264" cy="818444"/>
          </a:xfrm>
          <a:custGeom>
            <a:avLst/>
            <a:gdLst>
              <a:gd name="connsiteX0" fmla="*/ 0 w 2398889"/>
              <a:gd name="connsiteY0" fmla="*/ 0 h 1425222"/>
              <a:gd name="connsiteX1" fmla="*/ 874889 w 2398889"/>
              <a:gd name="connsiteY1" fmla="*/ 1058333 h 1425222"/>
              <a:gd name="connsiteX2" fmla="*/ 2398889 w 2398889"/>
              <a:gd name="connsiteY2" fmla="*/ 1425222 h 142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8889" h="1425222">
                <a:moveTo>
                  <a:pt x="0" y="0"/>
                </a:moveTo>
                <a:cubicBezTo>
                  <a:pt x="237537" y="410398"/>
                  <a:pt x="475074" y="820796"/>
                  <a:pt x="874889" y="1058333"/>
                </a:cubicBezTo>
                <a:cubicBezTo>
                  <a:pt x="1274704" y="1295870"/>
                  <a:pt x="2126074" y="1373481"/>
                  <a:pt x="2398889" y="1425222"/>
                </a:cubicBezTo>
              </a:path>
            </a:pathLst>
          </a:custGeom>
          <a:ln w="2857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801264" y="3532777"/>
            <a:ext cx="785264" cy="818444"/>
          </a:xfrm>
          <a:custGeom>
            <a:avLst/>
            <a:gdLst>
              <a:gd name="connsiteX0" fmla="*/ 0 w 2398889"/>
              <a:gd name="connsiteY0" fmla="*/ 0 h 1425222"/>
              <a:gd name="connsiteX1" fmla="*/ 874889 w 2398889"/>
              <a:gd name="connsiteY1" fmla="*/ 1058333 h 1425222"/>
              <a:gd name="connsiteX2" fmla="*/ 2398889 w 2398889"/>
              <a:gd name="connsiteY2" fmla="*/ 1425222 h 142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8889" h="1425222">
                <a:moveTo>
                  <a:pt x="0" y="0"/>
                </a:moveTo>
                <a:cubicBezTo>
                  <a:pt x="237537" y="410398"/>
                  <a:pt x="475074" y="820796"/>
                  <a:pt x="874889" y="1058333"/>
                </a:cubicBezTo>
                <a:cubicBezTo>
                  <a:pt x="1274704" y="1295870"/>
                  <a:pt x="2126074" y="1373481"/>
                  <a:pt x="2398889" y="1425222"/>
                </a:cubicBezTo>
              </a:path>
            </a:pathLst>
          </a:custGeom>
          <a:ln w="2857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874337" y="2243724"/>
            <a:ext cx="785264" cy="818444"/>
          </a:xfrm>
          <a:custGeom>
            <a:avLst/>
            <a:gdLst>
              <a:gd name="connsiteX0" fmla="*/ 0 w 2398889"/>
              <a:gd name="connsiteY0" fmla="*/ 0 h 1425222"/>
              <a:gd name="connsiteX1" fmla="*/ 874889 w 2398889"/>
              <a:gd name="connsiteY1" fmla="*/ 1058333 h 1425222"/>
              <a:gd name="connsiteX2" fmla="*/ 2398889 w 2398889"/>
              <a:gd name="connsiteY2" fmla="*/ 1425222 h 142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8889" h="1425222">
                <a:moveTo>
                  <a:pt x="0" y="0"/>
                </a:moveTo>
                <a:cubicBezTo>
                  <a:pt x="237537" y="410398"/>
                  <a:pt x="475074" y="820796"/>
                  <a:pt x="874889" y="1058333"/>
                </a:cubicBezTo>
                <a:cubicBezTo>
                  <a:pt x="1274704" y="1295870"/>
                  <a:pt x="2126074" y="1373481"/>
                  <a:pt x="2398889" y="1425222"/>
                </a:cubicBezTo>
              </a:path>
            </a:pathLst>
          </a:custGeom>
          <a:ln w="28575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6463030" y="3544636"/>
            <a:ext cx="785264" cy="818444"/>
          </a:xfrm>
          <a:custGeom>
            <a:avLst/>
            <a:gdLst>
              <a:gd name="connsiteX0" fmla="*/ 0 w 2398889"/>
              <a:gd name="connsiteY0" fmla="*/ 0 h 1425222"/>
              <a:gd name="connsiteX1" fmla="*/ 874889 w 2398889"/>
              <a:gd name="connsiteY1" fmla="*/ 1058333 h 1425222"/>
              <a:gd name="connsiteX2" fmla="*/ 2398889 w 2398889"/>
              <a:gd name="connsiteY2" fmla="*/ 1425222 h 142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8889" h="1425222">
                <a:moveTo>
                  <a:pt x="0" y="0"/>
                </a:moveTo>
                <a:cubicBezTo>
                  <a:pt x="237537" y="410398"/>
                  <a:pt x="475074" y="820796"/>
                  <a:pt x="874889" y="1058333"/>
                </a:cubicBezTo>
                <a:cubicBezTo>
                  <a:pt x="1274704" y="1295870"/>
                  <a:pt x="2126074" y="1373481"/>
                  <a:pt x="2398889" y="1425222"/>
                </a:cubicBezTo>
              </a:path>
            </a:pathLst>
          </a:custGeom>
          <a:ln w="28575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7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  <p:bldP spid="18" grpId="0"/>
      <p:bldP spid="20" grpId="0"/>
      <p:bldP spid="22" grpId="0"/>
      <p:bldP spid="3" grpId="0"/>
      <p:bldP spid="24" grpId="0" animBg="1"/>
      <p:bldP spid="25" grpId="0" animBg="1"/>
      <p:bldP spid="26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1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56" y="4618595"/>
            <a:ext cx="2439745" cy="138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49199" y="3343153"/>
            <a:ext cx="3291515" cy="523220"/>
          </a:xfrm>
          <a:prstGeom prst="rect">
            <a:avLst/>
          </a:prstGeom>
          <a:noFill/>
          <a:ln w="57150" cmpd="sng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366FF"/>
                </a:solidFill>
              </a:rPr>
              <a:t>demand response</a:t>
            </a:r>
            <a:endParaRPr lang="en-US" sz="2800" b="1" dirty="0">
              <a:solidFill>
                <a:srgbClr val="3366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3" y="4677822"/>
            <a:ext cx="1760148" cy="13217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6662" y="4677823"/>
            <a:ext cx="1760146" cy="1321711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2928671" y="5338679"/>
            <a:ext cx="2306654" cy="12958"/>
          </a:xfrm>
          <a:prstGeom prst="straightConnector1">
            <a:avLst/>
          </a:prstGeom>
          <a:ln w="57150" cmpd="sng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5452" y="337408"/>
            <a:ext cx="4270843" cy="2112126"/>
          </a:xfrm>
          <a:prstGeom prst="rect">
            <a:avLst/>
          </a:prstGeom>
        </p:spPr>
      </p:pic>
      <p:sp>
        <p:nvSpPr>
          <p:cNvPr id="16" name="Notched Right Arrow 15"/>
          <p:cNvSpPr/>
          <p:nvPr/>
        </p:nvSpPr>
        <p:spPr>
          <a:xfrm>
            <a:off x="3680278" y="2630465"/>
            <a:ext cx="868234" cy="466487"/>
          </a:xfrm>
          <a:prstGeom prst="notchedRightArrow">
            <a:avLst/>
          </a:prstGeom>
          <a:solidFill>
            <a:srgbClr val="3366FF"/>
          </a:solidFill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097135" y="4711151"/>
            <a:ext cx="2125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flexibilities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8" name="Notched Right Arrow 17"/>
          <p:cNvSpPr/>
          <p:nvPr/>
        </p:nvSpPr>
        <p:spPr>
          <a:xfrm>
            <a:off x="3680278" y="4102126"/>
            <a:ext cx="868234" cy="466487"/>
          </a:xfrm>
          <a:prstGeom prst="notchedRightArrow">
            <a:avLst/>
          </a:prstGeom>
          <a:solidFill>
            <a:srgbClr val="3366FF"/>
          </a:solidFill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 flipV="1">
            <a:off x="664929" y="2449533"/>
            <a:ext cx="1320523" cy="2119079"/>
          </a:xfrm>
          <a:custGeom>
            <a:avLst/>
            <a:gdLst>
              <a:gd name="connsiteX0" fmla="*/ 0 w 2398889"/>
              <a:gd name="connsiteY0" fmla="*/ 0 h 1425222"/>
              <a:gd name="connsiteX1" fmla="*/ 874889 w 2398889"/>
              <a:gd name="connsiteY1" fmla="*/ 1058333 h 1425222"/>
              <a:gd name="connsiteX2" fmla="*/ 2398889 w 2398889"/>
              <a:gd name="connsiteY2" fmla="*/ 1425222 h 142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8889" h="1425222">
                <a:moveTo>
                  <a:pt x="0" y="0"/>
                </a:moveTo>
                <a:cubicBezTo>
                  <a:pt x="237537" y="410398"/>
                  <a:pt x="475074" y="820796"/>
                  <a:pt x="874889" y="1058333"/>
                </a:cubicBezTo>
                <a:cubicBezTo>
                  <a:pt x="1274704" y="1295870"/>
                  <a:pt x="2126074" y="1373481"/>
                  <a:pt x="2398889" y="1425222"/>
                </a:cubicBezTo>
              </a:path>
            </a:pathLst>
          </a:cu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22836" y="3614505"/>
            <a:ext cx="21252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platform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1901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/>
      <p:bldP spid="18" grpId="0" animBg="1"/>
      <p:bldP spid="19" grpId="0" animBg="1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23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65180" y="2223798"/>
            <a:ext cx="8021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Thank </a:t>
            </a:r>
            <a:r>
              <a:rPr lang="en-US" altLang="zh-CN" sz="1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you</a:t>
            </a:r>
            <a:r>
              <a:rPr lang="en-US" sz="1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!</a:t>
            </a:r>
            <a:endParaRPr lang="en-US" sz="11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 smtClean="0"/>
              <a:t>[</a:t>
            </a:r>
            <a:r>
              <a:rPr lang="en-US" sz="1600" dirty="0"/>
              <a:t>LBNL2012] </a:t>
            </a:r>
            <a:r>
              <a:rPr lang="en-US" sz="1600" dirty="0" err="1"/>
              <a:t>Ghatikar</a:t>
            </a:r>
            <a:r>
              <a:rPr lang="en-US" sz="1600" dirty="0"/>
              <a:t>, </a:t>
            </a:r>
            <a:r>
              <a:rPr lang="en-US" sz="1600" dirty="0" err="1"/>
              <a:t>Girish</a:t>
            </a:r>
            <a:r>
              <a:rPr lang="en-US" sz="1600" dirty="0"/>
              <a:t>, et al. "Demand response opportunities and enabling technologies for data centers: Findings from field studies." LBNL-5763E. </a:t>
            </a:r>
            <a:r>
              <a:rPr lang="en-US" sz="1600" dirty="0" smtClean="0"/>
              <a:t>2012.</a:t>
            </a:r>
          </a:p>
          <a:p>
            <a:pPr marL="0" indent="0" algn="just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[XLL2013] Yunjian Xu, Lina Li, Steven Low. “</a:t>
            </a:r>
            <a:r>
              <a:rPr lang="en-US" sz="1600" dirty="0"/>
              <a:t>On the </a:t>
            </a:r>
            <a:r>
              <a:rPr lang="en-US" sz="1600" dirty="0" err="1"/>
              <a:t>Eciency</a:t>
            </a:r>
            <a:r>
              <a:rPr lang="en-US" sz="1600" dirty="0"/>
              <a:t> of Parameterized Supply </a:t>
            </a:r>
            <a:r>
              <a:rPr lang="en-US" sz="1600" dirty="0" smtClean="0"/>
              <a:t>Function Bidding </a:t>
            </a:r>
            <a:r>
              <a:rPr lang="en-US" sz="1600" dirty="0"/>
              <a:t>with Capacity Constraints</a:t>
            </a:r>
            <a:r>
              <a:rPr lang="en-US" sz="1600" dirty="0" smtClean="0"/>
              <a:t>”. 2013.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[BSXY2012] </a:t>
            </a:r>
            <a:r>
              <a:rPr lang="en-US" sz="1600" dirty="0" err="1"/>
              <a:t>Bergemann</a:t>
            </a:r>
            <a:r>
              <a:rPr lang="en-US" sz="1600" dirty="0"/>
              <a:t>, Dirk, et al. "Multi-dimensional mechanism design with limited information." Proceedings of the 13th ACM Conference on Electronic Commerce. ACM, 2012.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4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for prediction based pricing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1512262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69213" y="1812597"/>
            <a:ext cx="1153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user</a:t>
            </a:r>
            <a:endParaRPr lang="en-US" sz="2400" b="1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33" y="2343783"/>
            <a:ext cx="858520" cy="4537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413" y="3573143"/>
            <a:ext cx="2166620" cy="4510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7723" y="2945736"/>
            <a:ext cx="2164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for each realization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269213" y="2425479"/>
            <a:ext cx="216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cost function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7" idx="2"/>
            <a:endCxn id="8" idx="0"/>
          </p:cNvCxnSpPr>
          <p:nvPr/>
        </p:nvCxnSpPr>
        <p:spPr>
          <a:xfrm flipH="1">
            <a:off x="7317723" y="2797572"/>
            <a:ext cx="1270" cy="775571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2"/>
            <a:endCxn id="16" idx="0"/>
          </p:cNvCxnSpPr>
          <p:nvPr/>
        </p:nvCxnSpPr>
        <p:spPr>
          <a:xfrm>
            <a:off x="7317723" y="4024171"/>
            <a:ext cx="7605" cy="751029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4402" y="4775200"/>
            <a:ext cx="1861851" cy="37327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69213" y="4806857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supply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3913" y="1647363"/>
            <a:ext cx="2340906" cy="69642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0100" y="1812597"/>
            <a:ext cx="1153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utility</a:t>
            </a:r>
            <a:endParaRPr lang="en-US" sz="2400" b="1" i="1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5837" y="2425479"/>
            <a:ext cx="2190229" cy="50355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70100" y="2445799"/>
            <a:ext cx="1175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penalty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736" y="3523070"/>
            <a:ext cx="3983274" cy="36174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70100" y="3153738"/>
            <a:ext cx="195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social objective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5837" y="4695882"/>
            <a:ext cx="1838677" cy="480307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>
            <a:off x="2411360" y="3944853"/>
            <a:ext cx="7605" cy="751029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7478" y="5593251"/>
            <a:ext cx="1817036" cy="41226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70100" y="5223919"/>
            <a:ext cx="195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offline optimal</a:t>
            </a:r>
            <a:endParaRPr lang="en-US" dirty="0"/>
          </a:p>
        </p:txBody>
      </p:sp>
      <p:pic>
        <p:nvPicPr>
          <p:cNvPr id="30" name="Picture 1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013" y="1583226"/>
            <a:ext cx="1244953" cy="70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29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for prediction based pricing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26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13" y="1647363"/>
            <a:ext cx="2340906" cy="69642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0100" y="1812597"/>
            <a:ext cx="1153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utility</a:t>
            </a:r>
            <a:endParaRPr lang="en-US" sz="2400" b="1" i="1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837" y="2425479"/>
            <a:ext cx="2190229" cy="50355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70100" y="2445799"/>
            <a:ext cx="1175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penalty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36" y="3523070"/>
            <a:ext cx="3983274" cy="36174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70100" y="3153738"/>
            <a:ext cx="195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social objective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837" y="4695882"/>
            <a:ext cx="1838677" cy="480307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>
            <a:off x="2411360" y="3944853"/>
            <a:ext cx="7605" cy="751029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2176" y="5783579"/>
            <a:ext cx="2786297" cy="63218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143688" y="5868637"/>
            <a:ext cx="195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offline optimal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73132" y="5321914"/>
            <a:ext cx="3691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performance evaluation</a:t>
            </a:r>
            <a:endParaRPr lang="en-US" sz="2400" b="1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6612" y="4729102"/>
            <a:ext cx="2917426" cy="409923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stCxn id="26" idx="3"/>
            <a:endCxn id="3" idx="1"/>
          </p:cNvCxnSpPr>
          <p:nvPr/>
        </p:nvCxnSpPr>
        <p:spPr>
          <a:xfrm flipV="1">
            <a:off x="3384514" y="4934064"/>
            <a:ext cx="762098" cy="1972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097318" y="4936036"/>
            <a:ext cx="3228042" cy="932601"/>
          </a:xfrm>
          <a:prstGeom prst="line">
            <a:avLst/>
          </a:prstGeom>
          <a:ln>
            <a:solidFill>
              <a:schemeClr val="tx2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122184" y="5297751"/>
            <a:ext cx="195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competitive ratio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7985760" y="2929036"/>
            <a:ext cx="0" cy="2309292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4983" y="3279924"/>
            <a:ext cx="2441535" cy="4260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4983" y="3767606"/>
            <a:ext cx="1496084" cy="35449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97252" y="2306896"/>
            <a:ext cx="3578562" cy="49855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146612" y="2343783"/>
            <a:ext cx="1511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Theorem</a:t>
            </a:r>
            <a:endParaRPr lang="en-US" sz="2000" b="1" i="1" dirty="0"/>
          </a:p>
        </p:txBody>
      </p:sp>
      <p:sp>
        <p:nvSpPr>
          <p:cNvPr id="40" name="Rounded Rectangle 39"/>
          <p:cNvSpPr/>
          <p:nvPr/>
        </p:nvSpPr>
        <p:spPr>
          <a:xfrm>
            <a:off x="4097318" y="2184400"/>
            <a:ext cx="4978496" cy="744636"/>
          </a:xfrm>
          <a:prstGeom prst="roundRect">
            <a:avLst/>
          </a:prstGeom>
          <a:noFill/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1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Renewables are coming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255"/>
          <p:cNvSpPr txBox="1">
            <a:spLocks noChangeArrowheads="1"/>
          </p:cNvSpPr>
          <p:nvPr/>
        </p:nvSpPr>
        <p:spPr bwMode="auto">
          <a:xfrm>
            <a:off x="847843" y="5007405"/>
            <a:ext cx="7838958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chemeClr val="tx2"/>
                </a:solidFill>
              </a:rPr>
              <a:t>Cumulative </a:t>
            </a:r>
            <a:r>
              <a:rPr lang="en-US" sz="2400" dirty="0" smtClean="0">
                <a:solidFill>
                  <a:schemeClr val="tx2"/>
                </a:solidFill>
              </a:rPr>
              <a:t>capacity </a:t>
            </a:r>
            <a:r>
              <a:rPr lang="en-US" sz="2400" dirty="0">
                <a:solidFill>
                  <a:schemeClr val="tx2"/>
                </a:solidFill>
              </a:rPr>
              <a:t>has grown </a:t>
            </a:r>
            <a:r>
              <a:rPr lang="en-US" sz="2400" dirty="0" smtClean="0">
                <a:solidFill>
                  <a:schemeClr val="tx2"/>
                </a:solidFill>
              </a:rPr>
              <a:t>by </a:t>
            </a:r>
            <a:r>
              <a:rPr lang="en-US" sz="2400" dirty="0">
                <a:solidFill>
                  <a:schemeClr val="tx2"/>
                </a:solidFill>
              </a:rPr>
              <a:t>72% </a:t>
            </a:r>
            <a:r>
              <a:rPr lang="en-US" sz="2400" dirty="0" smtClean="0">
                <a:solidFill>
                  <a:schemeClr val="tx2"/>
                </a:solidFill>
              </a:rPr>
              <a:t>from 2000</a:t>
            </a:r>
            <a:r>
              <a:rPr lang="en-US" sz="2400" dirty="0">
                <a:solidFill>
                  <a:schemeClr val="tx2"/>
                </a:solidFill>
              </a:rPr>
              <a:t>–</a:t>
            </a:r>
            <a:r>
              <a:rPr lang="en-US" sz="2400" dirty="0" smtClean="0">
                <a:solidFill>
                  <a:schemeClr val="tx2"/>
                </a:solidFill>
              </a:rPr>
              <a:t>2011</a:t>
            </a:r>
          </a:p>
          <a:p>
            <a:pPr eaLnBrk="1" hangingPunct="1"/>
            <a:endParaRPr lang="en-US" sz="24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US" sz="2400" dirty="0">
                <a:solidFill>
                  <a:schemeClr val="tx2"/>
                </a:solidFill>
              </a:rPr>
              <a:t>Wind and solar </a:t>
            </a:r>
            <a:r>
              <a:rPr lang="en-US" sz="2400" dirty="0" smtClean="0">
                <a:solidFill>
                  <a:schemeClr val="tx2"/>
                </a:solidFill>
              </a:rPr>
              <a:t>grow fastest (13x and 51x)</a:t>
            </a:r>
            <a:endParaRPr lang="en-US" sz="2400" dirty="0">
              <a:solidFill>
                <a:schemeClr val="tx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" y="1302633"/>
            <a:ext cx="8664767" cy="3381310"/>
            <a:chOff x="457200" y="1302633"/>
            <a:chExt cx="8664767" cy="338131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68" y="1302633"/>
              <a:ext cx="5356293" cy="324281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57200" y="4406944"/>
              <a:ext cx="86647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Source: </a:t>
              </a:r>
              <a:r>
                <a:rPr lang="en-US" sz="1200" dirty="0" err="1" smtClean="0"/>
                <a:t>Gelman</a:t>
              </a:r>
              <a:r>
                <a:rPr lang="en-US" sz="1200" dirty="0"/>
                <a:t>, R. (2012). 2011 Renewable Energy Data Book (Book). Energy Efficiency &amp; Renewable Energy (EERE)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375625" y="1302633"/>
              <a:ext cx="44935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Worldwide Renewable Electricity Capacity </a:t>
              </a:r>
            </a:p>
          </p:txBody>
        </p:sp>
      </p:grpSp>
      <p:sp>
        <p:nvSpPr>
          <p:cNvPr id="3" name="Freeform 2"/>
          <p:cNvSpPr/>
          <p:nvPr/>
        </p:nvSpPr>
        <p:spPr>
          <a:xfrm>
            <a:off x="2293694" y="3511607"/>
            <a:ext cx="4652182" cy="634940"/>
          </a:xfrm>
          <a:custGeom>
            <a:avLst/>
            <a:gdLst>
              <a:gd name="connsiteX0" fmla="*/ 25918 w 4652182"/>
              <a:gd name="connsiteY0" fmla="*/ 544234 h 634940"/>
              <a:gd name="connsiteX1" fmla="*/ 1218120 w 4652182"/>
              <a:gd name="connsiteY1" fmla="*/ 518318 h 634940"/>
              <a:gd name="connsiteX2" fmla="*/ 3148970 w 4652182"/>
              <a:gd name="connsiteY2" fmla="*/ 362823 h 634940"/>
              <a:gd name="connsiteX3" fmla="*/ 4652182 w 4652182"/>
              <a:gd name="connsiteY3" fmla="*/ 0 h 634940"/>
              <a:gd name="connsiteX4" fmla="*/ 4652182 w 4652182"/>
              <a:gd name="connsiteY4" fmla="*/ 0 h 634940"/>
              <a:gd name="connsiteX5" fmla="*/ 4652182 w 4652182"/>
              <a:gd name="connsiteY5" fmla="*/ 596066 h 634940"/>
              <a:gd name="connsiteX6" fmla="*/ 0 w 4652182"/>
              <a:gd name="connsiteY6" fmla="*/ 634940 h 634940"/>
              <a:gd name="connsiteX7" fmla="*/ 25918 w 4652182"/>
              <a:gd name="connsiteY7" fmla="*/ 544234 h 63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2182" h="634940">
                <a:moveTo>
                  <a:pt x="25918" y="544234"/>
                </a:moveTo>
                <a:lnTo>
                  <a:pt x="1218120" y="518318"/>
                </a:lnTo>
                <a:lnTo>
                  <a:pt x="3148970" y="362823"/>
                </a:lnTo>
                <a:lnTo>
                  <a:pt x="4652182" y="0"/>
                </a:lnTo>
                <a:lnTo>
                  <a:pt x="4652182" y="0"/>
                </a:lnTo>
                <a:lnTo>
                  <a:pt x="4652182" y="596066"/>
                </a:lnTo>
                <a:lnTo>
                  <a:pt x="0" y="634940"/>
                </a:lnTo>
                <a:lnTo>
                  <a:pt x="25918" y="544234"/>
                </a:lnTo>
                <a:close/>
              </a:path>
            </a:pathLst>
          </a:custGeom>
          <a:noFill/>
          <a:ln w="57150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4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with </a:t>
            </a:r>
            <a:r>
              <a:rPr lang="en-US" dirty="0" smtClean="0"/>
              <a:t>renewables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4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565696" y="1429323"/>
            <a:ext cx="2216131" cy="1887783"/>
            <a:chOff x="1097325" y="1833312"/>
            <a:chExt cx="2216131" cy="188778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7325" y="1833312"/>
              <a:ext cx="2216131" cy="185633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300531" y="3305597"/>
              <a:ext cx="181047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dirty="0" smtClean="0"/>
                <a:t>Generation</a:t>
              </a:r>
              <a:endParaRPr lang="en-US" sz="2100" b="1" dirty="0"/>
            </a:p>
          </p:txBody>
        </p:sp>
      </p:grpSp>
      <p:grpSp>
        <p:nvGrpSpPr>
          <p:cNvPr id="47" name="Group 34"/>
          <p:cNvGrpSpPr/>
          <p:nvPr/>
        </p:nvGrpSpPr>
        <p:grpSpPr>
          <a:xfrm>
            <a:off x="411057" y="4500088"/>
            <a:ext cx="2703389" cy="1377177"/>
            <a:chOff x="2819400" y="4876800"/>
            <a:chExt cx="4358049" cy="1975463"/>
          </a:xfrm>
        </p:grpSpPr>
        <p:grpSp>
          <p:nvGrpSpPr>
            <p:cNvPr id="48" name="Group 25"/>
            <p:cNvGrpSpPr/>
            <p:nvPr/>
          </p:nvGrpSpPr>
          <p:grpSpPr>
            <a:xfrm>
              <a:off x="3124200" y="4876800"/>
              <a:ext cx="3962400" cy="1752600"/>
              <a:chOff x="4953000" y="4419600"/>
              <a:chExt cx="3733800" cy="1736467"/>
            </a:xfrm>
          </p:grpSpPr>
          <p:grpSp>
            <p:nvGrpSpPr>
              <p:cNvPr id="51" name="Group 24"/>
              <p:cNvGrpSpPr/>
              <p:nvPr/>
            </p:nvGrpSpPr>
            <p:grpSpPr>
              <a:xfrm>
                <a:off x="4953000" y="4419600"/>
                <a:ext cx="3733800" cy="1736467"/>
                <a:chOff x="838200" y="4724400"/>
                <a:chExt cx="3733800" cy="1736467"/>
              </a:xfrm>
            </p:grpSpPr>
            <p:grpSp>
              <p:nvGrpSpPr>
                <p:cNvPr id="53" name="Group 13"/>
                <p:cNvGrpSpPr/>
                <p:nvPr/>
              </p:nvGrpSpPr>
              <p:grpSpPr>
                <a:xfrm>
                  <a:off x="838200" y="4724400"/>
                  <a:ext cx="3733800" cy="1736467"/>
                  <a:chOff x="3297518" y="609600"/>
                  <a:chExt cx="5856942" cy="3352800"/>
                </a:xfrm>
              </p:grpSpPr>
              <p:pic>
                <p:nvPicPr>
                  <p:cNvPr id="55" name="Picture 54" descr="ems_small.gif"/>
                  <p:cNvPicPr>
                    <a:picLocks noChangeAspect="1"/>
                  </p:cNvPicPr>
                  <p:nvPr/>
                </p:nvPicPr>
                <p:blipFill>
                  <a:blip r:embed="rId4" cstate="print"/>
                  <a:srcRect l="7843"/>
                  <a:stretch>
                    <a:fillRect/>
                  </a:stretch>
                </p:blipFill>
                <p:spPr>
                  <a:xfrm>
                    <a:off x="3297518" y="609600"/>
                    <a:ext cx="5617882" cy="3352800"/>
                  </a:xfrm>
                  <a:prstGeom prst="rect">
                    <a:avLst/>
                  </a:prstGeom>
                </p:spPr>
              </p:pic>
              <p:cxnSp>
                <p:nvCxnSpPr>
                  <p:cNvPr id="56" name="Straight Arrow Connector 55"/>
                  <p:cNvCxnSpPr/>
                  <p:nvPr/>
                </p:nvCxnSpPr>
                <p:spPr>
                  <a:xfrm>
                    <a:off x="3352800" y="3733800"/>
                    <a:ext cx="5562600" cy="0"/>
                  </a:xfrm>
                  <a:prstGeom prst="straightConnector1">
                    <a:avLst/>
                  </a:prstGeom>
                  <a:ln w="2222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" name="TextBox 56"/>
                  <p:cNvSpPr txBox="1"/>
                  <p:nvPr/>
                </p:nvSpPr>
                <p:spPr>
                  <a:xfrm>
                    <a:off x="7481049" y="2926753"/>
                    <a:ext cx="1673411" cy="7601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b="1" dirty="0" smtClean="0"/>
                      <a:t>Time</a:t>
                    </a:r>
                    <a:endParaRPr lang="en-US" sz="1200" b="1" dirty="0"/>
                  </a:p>
                </p:txBody>
              </p:sp>
            </p:grpSp>
            <p:sp>
              <p:nvSpPr>
                <p:cNvPr id="54" name="TextBox 53"/>
                <p:cNvSpPr txBox="1"/>
                <p:nvPr/>
              </p:nvSpPr>
              <p:spPr>
                <a:xfrm>
                  <a:off x="838200" y="4724400"/>
                  <a:ext cx="1066801" cy="3936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Power</a:t>
                  </a:r>
                  <a:endParaRPr lang="en-US" sz="1200" b="1" dirty="0"/>
                </a:p>
              </p:txBody>
            </p:sp>
          </p:grpSp>
          <p:cxnSp>
            <p:nvCxnSpPr>
              <p:cNvPr id="52" name="Straight Arrow Connector 51"/>
              <p:cNvCxnSpPr/>
              <p:nvPr/>
            </p:nvCxnSpPr>
            <p:spPr>
              <a:xfrm flipH="1" flipV="1">
                <a:off x="4953000" y="4495800"/>
                <a:ext cx="0" cy="1554480"/>
              </a:xfrm>
              <a:prstGeom prst="straightConnector1">
                <a:avLst/>
              </a:prstGeom>
              <a:ln w="222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2819400" y="6477002"/>
              <a:ext cx="990601" cy="375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12 AM</a:t>
              </a:r>
              <a:endParaRPr lang="en-US" sz="1100" b="1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186847" y="6477002"/>
              <a:ext cx="990602" cy="375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12 AM</a:t>
              </a:r>
              <a:endParaRPr lang="en-US" sz="1100" b="1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787705" y="3690974"/>
            <a:ext cx="4832295" cy="875616"/>
            <a:chOff x="1841296" y="3668665"/>
            <a:chExt cx="4832295" cy="875616"/>
          </a:xfrm>
        </p:grpSpPr>
        <p:sp>
          <p:nvSpPr>
            <p:cNvPr id="42" name="TextBox 41"/>
            <p:cNvSpPr txBox="1"/>
            <p:nvPr/>
          </p:nvSpPr>
          <p:spPr>
            <a:xfrm>
              <a:off x="1841296" y="3668665"/>
              <a:ext cx="4832295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0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Generation  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=</a:t>
              </a:r>
              <a:r>
                <a:rPr lang="en-US" sz="30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  Demand</a:t>
              </a:r>
              <a:endPara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177414" y="4021061"/>
              <a:ext cx="15198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at all times</a:t>
              </a:r>
            </a:p>
            <a:p>
              <a:r>
                <a:rPr lang="en-US" sz="1400" dirty="0" smtClean="0"/>
                <a:t>at all locations</a:t>
              </a:r>
              <a:endParaRPr lang="en-US" sz="1400" dirty="0"/>
            </a:p>
          </p:txBody>
        </p:sp>
      </p:grpSp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280579" y="1299151"/>
            <a:ext cx="1429519" cy="158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4490651" y="1551380"/>
            <a:ext cx="1616718" cy="125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" name="Group 31"/>
          <p:cNvGrpSpPr/>
          <p:nvPr/>
        </p:nvGrpSpPr>
        <p:grpSpPr>
          <a:xfrm>
            <a:off x="5945446" y="2144665"/>
            <a:ext cx="1512400" cy="1240150"/>
            <a:chOff x="3003213" y="2600863"/>
            <a:chExt cx="1512400" cy="1240150"/>
          </a:xfrm>
        </p:grpSpPr>
        <p:pic>
          <p:nvPicPr>
            <p:cNvPr id="40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05915" y="2600863"/>
              <a:ext cx="12477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TextBox 40"/>
            <p:cNvSpPr txBox="1"/>
            <p:nvPr/>
          </p:nvSpPr>
          <p:spPr>
            <a:xfrm>
              <a:off x="3003213" y="3425515"/>
              <a:ext cx="151240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dirty="0" smtClean="0"/>
                <a:t>Demand</a:t>
              </a:r>
              <a:endParaRPr lang="en-US" sz="2100" b="1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11057" y="3725794"/>
            <a:ext cx="3235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</a:rPr>
              <a:t>Key constraint: </a:t>
            </a:r>
            <a:endParaRPr lang="en-US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888400" y="5507399"/>
            <a:ext cx="173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predictable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537158" y="4249015"/>
            <a:ext cx="267368" cy="1204912"/>
          </a:xfrm>
          <a:prstGeom prst="straightConnector1">
            <a:avLst/>
          </a:prstGeom>
          <a:ln w="635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46216" y="5501320"/>
            <a:ext cx="2021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controllable</a:t>
            </a:r>
          </a:p>
          <a:p>
            <a:r>
              <a:rPr lang="en-US" b="1" dirty="0" smtClean="0">
                <a:solidFill>
                  <a:srgbClr val="008000"/>
                </a:solidFill>
              </a:rPr>
              <a:t>low uncertainty</a:t>
            </a:r>
          </a:p>
        </p:txBody>
      </p:sp>
      <p:cxnSp>
        <p:nvCxnSpPr>
          <p:cNvPr id="80" name="Straight Arrow Connector 79"/>
          <p:cNvCxnSpPr/>
          <p:nvPr/>
        </p:nvCxnSpPr>
        <p:spPr>
          <a:xfrm flipH="1" flipV="1">
            <a:off x="4384842" y="4249015"/>
            <a:ext cx="325256" cy="1204912"/>
          </a:xfrm>
          <a:prstGeom prst="straightConnector1">
            <a:avLst/>
          </a:prstGeom>
          <a:ln w="635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508493" y="4683508"/>
            <a:ext cx="431943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Generation follows Demand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2938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8" grpId="0"/>
      <p:bldP spid="79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with </a:t>
            </a:r>
            <a:r>
              <a:rPr lang="en-US" dirty="0" smtClean="0"/>
              <a:t>renewables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5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565696" y="1429323"/>
            <a:ext cx="2216131" cy="1887783"/>
            <a:chOff x="1097325" y="1833312"/>
            <a:chExt cx="2216131" cy="188778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7325" y="1833312"/>
              <a:ext cx="2216131" cy="185633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300531" y="3305597"/>
              <a:ext cx="181047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dirty="0" smtClean="0"/>
                <a:t>Generation</a:t>
              </a:r>
              <a:endParaRPr lang="en-US" sz="2100" b="1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787705" y="3690974"/>
            <a:ext cx="4832295" cy="875616"/>
            <a:chOff x="1841296" y="3668665"/>
            <a:chExt cx="4832295" cy="875616"/>
          </a:xfrm>
        </p:grpSpPr>
        <p:sp>
          <p:nvSpPr>
            <p:cNvPr id="42" name="TextBox 41"/>
            <p:cNvSpPr txBox="1"/>
            <p:nvPr/>
          </p:nvSpPr>
          <p:spPr>
            <a:xfrm>
              <a:off x="1841296" y="3668665"/>
              <a:ext cx="4832295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0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Generation  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=</a:t>
              </a:r>
              <a:r>
                <a:rPr lang="en-US" sz="30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  Demand</a:t>
              </a:r>
              <a:endPara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177414" y="4021061"/>
              <a:ext cx="15198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at all times</a:t>
              </a:r>
            </a:p>
            <a:p>
              <a:r>
                <a:rPr lang="en-US" sz="1400" dirty="0" smtClean="0"/>
                <a:t>at all locations</a:t>
              </a:r>
              <a:endParaRPr lang="en-US" sz="1400" dirty="0"/>
            </a:p>
          </p:txBody>
        </p:sp>
      </p:grpSp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80579" y="1299151"/>
            <a:ext cx="1429519" cy="158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490651" y="1551380"/>
            <a:ext cx="1616718" cy="125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" name="Group 31"/>
          <p:cNvGrpSpPr/>
          <p:nvPr/>
        </p:nvGrpSpPr>
        <p:grpSpPr>
          <a:xfrm>
            <a:off x="5945446" y="2144665"/>
            <a:ext cx="1512400" cy="1240150"/>
            <a:chOff x="3003213" y="2600863"/>
            <a:chExt cx="1512400" cy="1240150"/>
          </a:xfrm>
        </p:grpSpPr>
        <p:pic>
          <p:nvPicPr>
            <p:cNvPr id="40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05915" y="2600863"/>
              <a:ext cx="12477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TextBox 40"/>
            <p:cNvSpPr txBox="1"/>
            <p:nvPr/>
          </p:nvSpPr>
          <p:spPr>
            <a:xfrm>
              <a:off x="3003213" y="3425515"/>
              <a:ext cx="151240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dirty="0" smtClean="0"/>
                <a:t>Demand</a:t>
              </a:r>
              <a:endParaRPr lang="en-US" sz="2100" b="1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11057" y="3725794"/>
            <a:ext cx="3235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</a:rPr>
              <a:t>Key constraint: </a:t>
            </a:r>
            <a:endParaRPr lang="en-US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888400" y="5507399"/>
            <a:ext cx="1510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responsive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537158" y="4249015"/>
            <a:ext cx="267368" cy="1204912"/>
          </a:xfrm>
          <a:prstGeom prst="straightConnector1">
            <a:avLst/>
          </a:prstGeom>
          <a:ln w="635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719031" y="5501320"/>
            <a:ext cx="2159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less controllable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high uncertainty</a:t>
            </a:r>
          </a:p>
        </p:txBody>
      </p:sp>
      <p:cxnSp>
        <p:nvCxnSpPr>
          <p:cNvPr id="80" name="Straight Arrow Connector 79"/>
          <p:cNvCxnSpPr/>
          <p:nvPr/>
        </p:nvCxnSpPr>
        <p:spPr>
          <a:xfrm flipH="1" flipV="1">
            <a:off x="4384842" y="4249015"/>
            <a:ext cx="325256" cy="1204912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508493" y="4683508"/>
            <a:ext cx="4319436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Demand follows Generation</a:t>
            </a:r>
          </a:p>
          <a:p>
            <a:pPr algn="r"/>
            <a:r>
              <a:rPr lang="en-US" sz="1400" dirty="0" smtClean="0"/>
              <a:t>(to some extent)</a:t>
            </a:r>
            <a:endParaRPr lang="en-US" sz="1400" dirty="0"/>
          </a:p>
        </p:txBody>
      </p:sp>
      <p:pic>
        <p:nvPicPr>
          <p:cNvPr id="32" name="Picture 2" descr="https://encrypted-tbn2.gstatic.com/images?q=tbn:ANd9GcTRfBL_18v_xUkoRERUcZpMxS9EzAXG1T3l_hstaj7p0hPNFpbF"/>
          <p:cNvPicPr>
            <a:picLocks noChangeAspect="1" noChangeArrowheads="1"/>
          </p:cNvPicPr>
          <p:nvPr/>
        </p:nvPicPr>
        <p:blipFill>
          <a:blip r:embed="rId7" cstate="print"/>
          <a:srcRect l="18605" r="13954" b="17808"/>
          <a:stretch>
            <a:fillRect/>
          </a:stretch>
        </p:blipFill>
        <p:spPr bwMode="auto">
          <a:xfrm>
            <a:off x="4708832" y="2493824"/>
            <a:ext cx="829981" cy="634691"/>
          </a:xfrm>
          <a:prstGeom prst="rect">
            <a:avLst/>
          </a:prstGeom>
          <a:noFill/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8" cstate="print">
            <a:lum bright="18000"/>
          </a:blip>
          <a:srcRect l="12844" t="8233" r="12035" b="9273"/>
          <a:stretch>
            <a:fillRect/>
          </a:stretch>
        </p:blipFill>
        <p:spPr bwMode="auto">
          <a:xfrm>
            <a:off x="2866437" y="1236434"/>
            <a:ext cx="642056" cy="802570"/>
          </a:xfrm>
          <a:prstGeom prst="rect">
            <a:avLst/>
          </a:prstGeom>
          <a:noFill/>
          <a:ln w="19050">
            <a:noFill/>
            <a:miter lim="800000"/>
            <a:headEnd type="none" w="lg" len="lg"/>
            <a:tailEnd type="none" w="lg" len="lg"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0432" y="1162086"/>
            <a:ext cx="982579" cy="98257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306104" y="1429323"/>
            <a:ext cx="1510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expensive</a:t>
            </a:r>
          </a:p>
        </p:txBody>
      </p:sp>
    </p:spTree>
    <p:extLst>
      <p:ext uri="{BB962C8B-B14F-4D97-AF65-F5344CB8AC3E}">
        <p14:creationId xmlns:p14="http://schemas.microsoft.com/office/powerpoint/2010/main" val="322067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16" grpId="0" animBg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huge growth in demand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65202" y="3525488"/>
            <a:ext cx="847879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</a:rPr>
              <a:t>Data centers are a promising option</a:t>
            </a:r>
            <a:endParaRPr lang="en-US" sz="3200" b="1" dirty="0">
              <a:solidFill>
                <a:srgbClr val="008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90438" y="1601526"/>
            <a:ext cx="5360472" cy="1296324"/>
            <a:chOff x="1890438" y="1769910"/>
            <a:chExt cx="5360472" cy="1296324"/>
          </a:xfrm>
        </p:grpSpPr>
        <p:pic>
          <p:nvPicPr>
            <p:cNvPr id="6" name="Picture 5" descr="leaf-home-charging-1-e1312379229120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0438" y="1882799"/>
              <a:ext cx="1587725" cy="1183435"/>
            </a:xfrm>
            <a:prstGeom prst="rect">
              <a:avLst/>
            </a:prstGeom>
          </p:spPr>
        </p:pic>
        <p:pic>
          <p:nvPicPr>
            <p:cNvPr id="7" name="Picture 3" descr="C:\Users\ganlingwen\Desktop\download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0386" y="1769910"/>
              <a:ext cx="1523751" cy="1296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22222" y="1882798"/>
              <a:ext cx="1628688" cy="1183435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1284111" y="1117967"/>
            <a:ext cx="7013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Wind and Solar capacities are growing 15~40% per year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552223" y="4261555"/>
            <a:ext cx="42897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large loads: 500kW~50MW each</a:t>
            </a:r>
          </a:p>
          <a:p>
            <a:endParaRPr lang="en-US" sz="2000" b="1" dirty="0" smtClean="0">
              <a:solidFill>
                <a:srgbClr val="008000"/>
              </a:solidFill>
            </a:endParaRPr>
          </a:p>
          <a:p>
            <a:r>
              <a:rPr lang="en-US" sz="2000" b="1" dirty="0" smtClean="0">
                <a:solidFill>
                  <a:srgbClr val="008000"/>
                </a:solidFill>
              </a:rPr>
              <a:t>increasing fast: 10~15% per year</a:t>
            </a:r>
          </a:p>
          <a:p>
            <a:endParaRPr lang="en-US" sz="2000" b="1" dirty="0" smtClean="0">
              <a:solidFill>
                <a:srgbClr val="008000"/>
              </a:solidFill>
            </a:endParaRPr>
          </a:p>
          <a:p>
            <a:r>
              <a:rPr lang="en-US" sz="2000" b="1" smtClean="0">
                <a:solidFill>
                  <a:srgbClr val="008000"/>
                </a:solidFill>
              </a:rPr>
              <a:t>significant flexibilities</a:t>
            </a:r>
            <a:endParaRPr lang="en-US" sz="2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76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center flexibilities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834" y="1353243"/>
            <a:ext cx="8328378" cy="5157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cooling, lighting, …</a:t>
            </a:r>
            <a:endParaRPr lang="en-US" dirty="0"/>
          </a:p>
          <a:p>
            <a:pPr marL="274320" lvl="1" indent="0">
              <a:buNone/>
            </a:pPr>
            <a:r>
              <a:rPr lang="en-US" dirty="0" smtClean="0"/>
              <a:t>5</a:t>
            </a:r>
            <a:r>
              <a:rPr lang="en-US" dirty="0"/>
              <a:t>% of consumption can be shed in 2 min [</a:t>
            </a:r>
            <a:r>
              <a:rPr lang="en-US" dirty="0" smtClean="0"/>
              <a:t>LBNL2012] </a:t>
            </a:r>
          </a:p>
          <a:p>
            <a:pPr marL="274320" lvl="1" indent="0">
              <a:buNone/>
            </a:pPr>
            <a:r>
              <a:rPr lang="en-US" dirty="0" smtClean="0"/>
              <a:t>10% </a:t>
            </a:r>
            <a:r>
              <a:rPr lang="en-US" dirty="0"/>
              <a:t>of consumption can be shed in </a:t>
            </a:r>
            <a:r>
              <a:rPr lang="en-US" dirty="0" smtClean="0"/>
              <a:t>20 </a:t>
            </a:r>
            <a:r>
              <a:rPr lang="en-US" dirty="0"/>
              <a:t>min [</a:t>
            </a:r>
            <a:r>
              <a:rPr lang="en-US" dirty="0" smtClean="0"/>
              <a:t>LBNL2012]</a:t>
            </a:r>
          </a:p>
          <a:p>
            <a:pPr marL="274320" lvl="1" indent="0">
              <a:buNone/>
            </a:pPr>
            <a:r>
              <a:rPr lang="en-US" dirty="0" smtClean="0"/>
              <a:t> </a:t>
            </a:r>
            <a:endParaRPr lang="en-US" sz="1600" dirty="0"/>
          </a:p>
          <a:p>
            <a:pPr marL="0" indent="0">
              <a:buNone/>
            </a:pPr>
            <a:r>
              <a:rPr lang="en-US" b="1" dirty="0" smtClean="0"/>
              <a:t>workload management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2"/>
                </a:solidFill>
              </a:rPr>
              <a:t>Temporal demand shaping [Sigmetrics12]</a:t>
            </a:r>
            <a:r>
              <a:rPr lang="en-US" dirty="0" smtClean="0">
                <a:solidFill>
                  <a:schemeClr val="tx2"/>
                </a:solidFill>
              </a:rPr>
              <a:t>[3 </a:t>
            </a:r>
            <a:r>
              <a:rPr lang="en-US" dirty="0">
                <a:solidFill>
                  <a:schemeClr val="tx2"/>
                </a:solidFill>
              </a:rPr>
              <a:t>patents]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2"/>
                </a:solidFill>
              </a:rPr>
              <a:t>	</a:t>
            </a:r>
            <a:r>
              <a:rPr lang="en-US" sz="1800" dirty="0">
                <a:solidFill>
                  <a:srgbClr val="008000"/>
                </a:solidFill>
              </a:rPr>
              <a:t>HP Net-Zero data center, 2013 Computerworld Honors Laureate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2"/>
                </a:solidFill>
              </a:rPr>
              <a:t>Geographical load balancing [Sigmetrics11][GreenMetrics11][IGCC12]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2"/>
                </a:solidFill>
              </a:rPr>
              <a:t>	</a:t>
            </a:r>
            <a:r>
              <a:rPr lang="en-US" sz="1800" dirty="0">
                <a:solidFill>
                  <a:srgbClr val="008000"/>
                </a:solidFill>
              </a:rPr>
              <a:t>Best student paper award at ACM GreenMetrics 2011</a:t>
            </a:r>
          </a:p>
          <a:p>
            <a:pPr marL="274320" lvl="1" indent="0">
              <a:buNone/>
            </a:pPr>
            <a:r>
              <a:rPr lang="en-US" sz="1800" dirty="0">
                <a:solidFill>
                  <a:srgbClr val="008000"/>
                </a:solidFill>
              </a:rPr>
              <a:t>	Best paper award at IEEE Green Computing 2012</a:t>
            </a:r>
          </a:p>
          <a:p>
            <a:pPr marL="274320" lvl="1" indent="0">
              <a:buNone/>
            </a:pPr>
            <a:r>
              <a:rPr lang="en-US" sz="1800" dirty="0">
                <a:solidFill>
                  <a:srgbClr val="008000"/>
                </a:solidFill>
              </a:rPr>
              <a:t>	Pick of the Month in the IEEE STC on Sustainable </a:t>
            </a:r>
            <a:r>
              <a:rPr lang="en-US" sz="1800" dirty="0" smtClean="0">
                <a:solidFill>
                  <a:srgbClr val="008000"/>
                </a:solidFill>
              </a:rPr>
              <a:t>Computing</a:t>
            </a:r>
          </a:p>
          <a:p>
            <a:pPr marL="274320" lvl="1" indent="0">
              <a:buNone/>
            </a:pPr>
            <a:endParaRPr lang="en-US" sz="1800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292934"/>
                </a:solidFill>
              </a:rPr>
              <a:t>onsite backup generators &amp; storage</a:t>
            </a:r>
            <a:endParaRPr lang="en-US" b="1" dirty="0">
              <a:solidFill>
                <a:srgbClr val="29293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3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owdown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4209" r="4492"/>
          <a:stretch/>
        </p:blipFill>
        <p:spPr>
          <a:xfrm>
            <a:off x="-30165" y="878648"/>
            <a:ext cx="9194485" cy="5664762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3840" y="0"/>
            <a:ext cx="8229600" cy="990600"/>
          </a:xfrm>
        </p:spPr>
        <p:txBody>
          <a:bodyPr/>
          <a:lstStyle/>
          <a:p>
            <a:r>
              <a:rPr lang="en-US" dirty="0" smtClean="0"/>
              <a:t>Geographical load balancing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87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center flexibilities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834" y="1353243"/>
            <a:ext cx="8328378" cy="5157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cooling, lighting, …</a:t>
            </a:r>
            <a:endParaRPr lang="en-US" dirty="0"/>
          </a:p>
          <a:p>
            <a:pPr marL="274320" lvl="1" indent="0">
              <a:buNone/>
            </a:pPr>
            <a:r>
              <a:rPr lang="en-US" dirty="0" smtClean="0"/>
              <a:t>5</a:t>
            </a:r>
            <a:r>
              <a:rPr lang="en-US" dirty="0"/>
              <a:t>% of consumption can be shed in 2 min [</a:t>
            </a:r>
            <a:r>
              <a:rPr lang="en-US" dirty="0" smtClean="0"/>
              <a:t>LBNL2012] </a:t>
            </a:r>
          </a:p>
          <a:p>
            <a:pPr marL="274320" lvl="1" indent="0">
              <a:buNone/>
            </a:pPr>
            <a:r>
              <a:rPr lang="en-US" dirty="0" smtClean="0"/>
              <a:t>10% </a:t>
            </a:r>
            <a:r>
              <a:rPr lang="en-US" dirty="0"/>
              <a:t>of consumption can be shed in </a:t>
            </a:r>
            <a:r>
              <a:rPr lang="en-US" dirty="0" smtClean="0"/>
              <a:t>20 </a:t>
            </a:r>
            <a:r>
              <a:rPr lang="en-US" dirty="0"/>
              <a:t>min [</a:t>
            </a:r>
            <a:r>
              <a:rPr lang="en-US" dirty="0" smtClean="0"/>
              <a:t>LBNL2012]</a:t>
            </a:r>
          </a:p>
          <a:p>
            <a:pPr marL="274320" lvl="1" indent="0">
              <a:buNone/>
            </a:pPr>
            <a:r>
              <a:rPr lang="en-US" dirty="0" smtClean="0"/>
              <a:t> </a:t>
            </a:r>
            <a:endParaRPr lang="en-US" sz="1600" dirty="0"/>
          </a:p>
          <a:p>
            <a:pPr marL="0" indent="0">
              <a:buNone/>
            </a:pPr>
            <a:r>
              <a:rPr lang="en-US" b="1" dirty="0" smtClean="0"/>
              <a:t>workload management</a:t>
            </a:r>
          </a:p>
          <a:p>
            <a:pPr marL="274320" lvl="1" indent="0">
              <a:buNone/>
            </a:pPr>
            <a:r>
              <a:rPr lang="en-US" dirty="0"/>
              <a:t>Temporal demand shaping [Sigmetrics12]</a:t>
            </a:r>
            <a:r>
              <a:rPr lang="en-US" dirty="0" smtClean="0"/>
              <a:t>[3 </a:t>
            </a:r>
            <a:r>
              <a:rPr lang="en-US" dirty="0"/>
              <a:t>patents]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sz="1800" dirty="0"/>
              <a:t>HP Net-Zero data center, 2013 Computerworld Honors Laureate</a:t>
            </a:r>
          </a:p>
          <a:p>
            <a:pPr marL="274320" lvl="1" indent="0">
              <a:buNone/>
            </a:pPr>
            <a:r>
              <a:rPr lang="en-US" dirty="0"/>
              <a:t>Geographical load balancing [Sigmetrics11][GreenMetrics11][IGCC12]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sz="1800" dirty="0"/>
              <a:t>Best student paper award at ACM GreenMetrics 2011</a:t>
            </a:r>
          </a:p>
          <a:p>
            <a:pPr marL="274320" lvl="1" indent="0">
              <a:buNone/>
            </a:pPr>
            <a:r>
              <a:rPr lang="en-US" sz="1800" dirty="0"/>
              <a:t>	Best paper award at IEEE Green Computing 2012</a:t>
            </a:r>
          </a:p>
          <a:p>
            <a:pPr marL="274320" lvl="1" indent="0">
              <a:buNone/>
            </a:pPr>
            <a:r>
              <a:rPr lang="en-US" sz="1800" dirty="0"/>
              <a:t>	Pick of the Month in the IEEE STC on Sustainable </a:t>
            </a:r>
            <a:r>
              <a:rPr lang="en-US" sz="1800" dirty="0" smtClean="0"/>
              <a:t>Computing</a:t>
            </a:r>
          </a:p>
          <a:p>
            <a:pPr marL="274320" lvl="1" indent="0">
              <a:buNone/>
            </a:pPr>
            <a:endParaRPr lang="en-US" sz="1800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292934"/>
                </a:solidFill>
              </a:rPr>
              <a:t>onsite backup generators &amp; storage</a:t>
            </a:r>
            <a:endParaRPr lang="en-US" b="1" dirty="0">
              <a:solidFill>
                <a:srgbClr val="29293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B3CB-7135-5344-87BD-98106ADA2887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31899" y="3056012"/>
            <a:ext cx="6563633" cy="923330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08000"/>
            </a:solidFill>
          </a:ln>
          <a:scene3d>
            <a:camera prst="orthographicFront">
              <a:rot lat="0" lon="0" rev="6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8000"/>
                </a:solidFill>
              </a:rPr>
              <a:t>great opportunities</a:t>
            </a:r>
          </a:p>
        </p:txBody>
      </p:sp>
    </p:spTree>
    <p:extLst>
      <p:ext uri="{BB962C8B-B14F-4D97-AF65-F5344CB8AC3E}">
        <p14:creationId xmlns:p14="http://schemas.microsoft.com/office/powerpoint/2010/main" val="54852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3">
      <a:dk1>
        <a:srgbClr val="292934"/>
      </a:dk1>
      <a:lt1>
        <a:srgbClr val="FFFFFF"/>
      </a:lt1>
      <a:dk2>
        <a:srgbClr val="000000"/>
      </a:dk2>
      <a:lt2>
        <a:srgbClr val="F3F2DC"/>
      </a:lt2>
      <a:accent1>
        <a:srgbClr val="00BC4B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>
    <a:spDef>
      <a:spPr>
        <a:noFill/>
        <a:ln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18087</TotalTime>
  <Words>997</Words>
  <Application>Microsoft Office PowerPoint</Application>
  <PresentationFormat>On-screen Show (4:3)</PresentationFormat>
  <Paragraphs>285</Paragraphs>
  <Slides>26</Slides>
  <Notes>15</Notes>
  <HiddenSlides>3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Clarity</vt:lpstr>
      <vt:lpstr>Data Center Demand Response:  Coordinating IT and the Smart Grid</vt:lpstr>
      <vt:lpstr>PowerPoint Presentation</vt:lpstr>
      <vt:lpstr>Renewables are coming</vt:lpstr>
      <vt:lpstr>Challenges with renewables</vt:lpstr>
      <vt:lpstr>Challenges with renewables</vt:lpstr>
      <vt:lpstr>Need huge growth in demand response</vt:lpstr>
      <vt:lpstr>Data center flexibilities</vt:lpstr>
      <vt:lpstr>Geographical load balancing</vt:lpstr>
      <vt:lpstr>Data center flexibilities</vt:lpstr>
      <vt:lpstr>Data center demand response today</vt:lpstr>
      <vt:lpstr>CPP in practice</vt:lpstr>
      <vt:lpstr>DC management is challenging</vt:lpstr>
      <vt:lpstr>PowerPoint Presentation</vt:lpstr>
      <vt:lpstr>PowerPoint Presentation</vt:lpstr>
      <vt:lpstr>Potential of data center demand response</vt:lpstr>
      <vt:lpstr>Pricing data center demand response</vt:lpstr>
      <vt:lpstr>Pricing data center demand response</vt:lpstr>
      <vt:lpstr>Pricing data center demand response</vt:lpstr>
      <vt:lpstr>Pricing data center demand response</vt:lpstr>
      <vt:lpstr>PowerPoint Presentation</vt:lpstr>
      <vt:lpstr>PowerPoint Presentation</vt:lpstr>
      <vt:lpstr>PowerPoint Presentation</vt:lpstr>
      <vt:lpstr>PowerPoint Presentation</vt:lpstr>
      <vt:lpstr>References</vt:lpstr>
      <vt:lpstr>Model for prediction based pricing</vt:lpstr>
      <vt:lpstr>Model for prediction based pricing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Greening Geographic Load Balancing</dc:title>
  <dc:creator>zhenhua Liu</dc:creator>
  <cp:lastModifiedBy>Linda Casals</cp:lastModifiedBy>
  <cp:revision>5912</cp:revision>
  <dcterms:created xsi:type="dcterms:W3CDTF">2011-02-23T06:23:22Z</dcterms:created>
  <dcterms:modified xsi:type="dcterms:W3CDTF">2014-04-14T18:15:22Z</dcterms:modified>
</cp:coreProperties>
</file>