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ppt/tags/tag9.xml" ContentType="application/vnd.openxmlformats-officedocument.presentationml.tags+xml"/>
  <Override PartName="/ppt/notesSlides/notesSlide10.xml" ContentType="application/vnd.openxmlformats-officedocument.presentationml.notesSlide+xml"/>
  <Override PartName="/ppt/tags/tag10.xml" ContentType="application/vnd.openxmlformats-officedocument.presentationml.tags+xml"/>
  <Override PartName="/ppt/charts/chart2.xml" ContentType="application/vnd.openxmlformats-officedocument.drawingml.chart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11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35"/>
  </p:notesMasterIdLst>
  <p:sldIdLst>
    <p:sldId id="256" r:id="rId2"/>
    <p:sldId id="298" r:id="rId3"/>
    <p:sldId id="307" r:id="rId4"/>
    <p:sldId id="302" r:id="rId5"/>
    <p:sldId id="259" r:id="rId6"/>
    <p:sldId id="281" r:id="rId7"/>
    <p:sldId id="264" r:id="rId8"/>
    <p:sldId id="369" r:id="rId9"/>
    <p:sldId id="370" r:id="rId10"/>
    <p:sldId id="272" r:id="rId11"/>
    <p:sldId id="360" r:id="rId12"/>
    <p:sldId id="365" r:id="rId13"/>
    <p:sldId id="364" r:id="rId14"/>
    <p:sldId id="366" r:id="rId15"/>
    <p:sldId id="273" r:id="rId16"/>
    <p:sldId id="367" r:id="rId17"/>
    <p:sldId id="347" r:id="rId18"/>
    <p:sldId id="306" r:id="rId19"/>
    <p:sldId id="362" r:id="rId20"/>
    <p:sldId id="261" r:id="rId21"/>
    <p:sldId id="274" r:id="rId22"/>
    <p:sldId id="275" r:id="rId23"/>
    <p:sldId id="373" r:id="rId24"/>
    <p:sldId id="276" r:id="rId25"/>
    <p:sldId id="368" r:id="rId26"/>
    <p:sldId id="318" r:id="rId27"/>
    <p:sldId id="319" r:id="rId28"/>
    <p:sldId id="304" r:id="rId29"/>
    <p:sldId id="348" r:id="rId30"/>
    <p:sldId id="349" r:id="rId31"/>
    <p:sldId id="350" r:id="rId32"/>
    <p:sldId id="371" r:id="rId33"/>
    <p:sldId id="358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18" autoAdjust="0"/>
    <p:restoredTop sz="85714" autoAdjust="0"/>
  </p:normalViewPr>
  <p:slideViewPr>
    <p:cSldViewPr>
      <p:cViewPr>
        <p:scale>
          <a:sx n="116" d="100"/>
          <a:sy n="116" d="100"/>
        </p:scale>
        <p:origin x="-234" y="20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1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Theophilus%20Benson\My%20Documents\presentations\imc10\appclass.txt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Theophilus%20Benson\My%20Documents\presentations\imc10\appclass.txt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appclass!$B$1</c:f>
              <c:strCache>
                <c:ptCount val="1"/>
                <c:pt idx="0">
                  <c:v>OTHER</c:v>
                </c:pt>
              </c:strCache>
            </c:strRef>
          </c:tx>
          <c:invertIfNegative val="0"/>
          <c:cat>
            <c:strRef>
              <c:f>appclass!$A$2:$A$8</c:f>
              <c:strCache>
                <c:ptCount val="7"/>
                <c:pt idx="0">
                  <c:v>PRV2_1</c:v>
                </c:pt>
                <c:pt idx="1">
                  <c:v>PRV2_2</c:v>
                </c:pt>
                <c:pt idx="2">
                  <c:v>PRV2_3</c:v>
                </c:pt>
                <c:pt idx="3">
                  <c:v>PRV2_4</c:v>
                </c:pt>
                <c:pt idx="4">
                  <c:v>EDU1</c:v>
                </c:pt>
                <c:pt idx="5">
                  <c:v>EDU2</c:v>
                </c:pt>
                <c:pt idx="6">
                  <c:v>EDU3</c:v>
                </c:pt>
              </c:strCache>
            </c:strRef>
          </c:cat>
          <c:val>
            <c:numRef>
              <c:f>appclass!$B$2:$B$8</c:f>
              <c:numCache>
                <c:formatCode>General</c:formatCode>
                <c:ptCount val="7"/>
                <c:pt idx="0">
                  <c:v>53</c:v>
                </c:pt>
                <c:pt idx="1">
                  <c:v>27</c:v>
                </c:pt>
                <c:pt idx="2">
                  <c:v>13</c:v>
                </c:pt>
                <c:pt idx="3">
                  <c:v>93</c:v>
                </c:pt>
                <c:pt idx="4">
                  <c:v>38</c:v>
                </c:pt>
                <c:pt idx="5">
                  <c:v>9</c:v>
                </c:pt>
                <c:pt idx="6">
                  <c:v>0</c:v>
                </c:pt>
              </c:numCache>
            </c:numRef>
          </c:val>
        </c:ser>
        <c:ser>
          <c:idx val="1"/>
          <c:order val="1"/>
          <c:tx>
            <c:strRef>
              <c:f>appclass!$C$1</c:f>
              <c:strCache>
                <c:ptCount val="1"/>
                <c:pt idx="0">
                  <c:v>HTTP</c:v>
                </c:pt>
              </c:strCache>
            </c:strRef>
          </c:tx>
          <c:invertIfNegative val="0"/>
          <c:cat>
            <c:strRef>
              <c:f>appclass!$A$2:$A$8</c:f>
              <c:strCache>
                <c:ptCount val="7"/>
                <c:pt idx="0">
                  <c:v>PRV2_1</c:v>
                </c:pt>
                <c:pt idx="1">
                  <c:v>PRV2_2</c:v>
                </c:pt>
                <c:pt idx="2">
                  <c:v>PRV2_3</c:v>
                </c:pt>
                <c:pt idx="3">
                  <c:v>PRV2_4</c:v>
                </c:pt>
                <c:pt idx="4">
                  <c:v>EDU1</c:v>
                </c:pt>
                <c:pt idx="5">
                  <c:v>EDU2</c:v>
                </c:pt>
                <c:pt idx="6">
                  <c:v>EDU3</c:v>
                </c:pt>
              </c:strCache>
            </c:strRef>
          </c:cat>
          <c:val>
            <c:numRef>
              <c:f>appclass!$C$2:$C$8</c:f>
              <c:numCache>
                <c:formatCode>General</c:formatCode>
                <c:ptCount val="7"/>
                <c:pt idx="0">
                  <c:v>0</c:v>
                </c:pt>
                <c:pt idx="1">
                  <c:v>0.5</c:v>
                </c:pt>
                <c:pt idx="2">
                  <c:v>84</c:v>
                </c:pt>
                <c:pt idx="3">
                  <c:v>0</c:v>
                </c:pt>
                <c:pt idx="4">
                  <c:v>47</c:v>
                </c:pt>
                <c:pt idx="5">
                  <c:v>3</c:v>
                </c:pt>
                <c:pt idx="6">
                  <c:v>0</c:v>
                </c:pt>
              </c:numCache>
            </c:numRef>
          </c:val>
        </c:ser>
        <c:ser>
          <c:idx val="2"/>
          <c:order val="2"/>
          <c:tx>
            <c:strRef>
              <c:f>appclass!$D$1</c:f>
              <c:strCache>
                <c:ptCount val="1"/>
                <c:pt idx="0">
                  <c:v>HTTPS</c:v>
                </c:pt>
              </c:strCache>
            </c:strRef>
          </c:tx>
          <c:invertIfNegative val="0"/>
          <c:cat>
            <c:strRef>
              <c:f>appclass!$A$2:$A$8</c:f>
              <c:strCache>
                <c:ptCount val="7"/>
                <c:pt idx="0">
                  <c:v>PRV2_1</c:v>
                </c:pt>
                <c:pt idx="1">
                  <c:v>PRV2_2</c:v>
                </c:pt>
                <c:pt idx="2">
                  <c:v>PRV2_3</c:v>
                </c:pt>
                <c:pt idx="3">
                  <c:v>PRV2_4</c:v>
                </c:pt>
                <c:pt idx="4">
                  <c:v>EDU1</c:v>
                </c:pt>
                <c:pt idx="5">
                  <c:v>EDU2</c:v>
                </c:pt>
                <c:pt idx="6">
                  <c:v>EDU3</c:v>
                </c:pt>
              </c:strCache>
            </c:strRef>
          </c:cat>
          <c:val>
            <c:numRef>
              <c:f>appclass!$D$2:$D$8</c:f>
              <c:numCache>
                <c:formatCode>General</c:formatCode>
                <c:ptCount val="7"/>
                <c:pt idx="0">
                  <c:v>0</c:v>
                </c:pt>
                <c:pt idx="1">
                  <c:v>46</c:v>
                </c:pt>
                <c:pt idx="2">
                  <c:v>0</c:v>
                </c:pt>
                <c:pt idx="3">
                  <c:v>0</c:v>
                </c:pt>
                <c:pt idx="4">
                  <c:v>3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</c:ser>
        <c:ser>
          <c:idx val="3"/>
          <c:order val="3"/>
          <c:tx>
            <c:strRef>
              <c:f>appclass!$E$1</c:f>
              <c:strCache>
                <c:ptCount val="1"/>
                <c:pt idx="0">
                  <c:v>LDAP</c:v>
                </c:pt>
              </c:strCache>
            </c:strRef>
          </c:tx>
          <c:invertIfNegative val="0"/>
          <c:cat>
            <c:strRef>
              <c:f>appclass!$A$2:$A$8</c:f>
              <c:strCache>
                <c:ptCount val="7"/>
                <c:pt idx="0">
                  <c:v>PRV2_1</c:v>
                </c:pt>
                <c:pt idx="1">
                  <c:v>PRV2_2</c:v>
                </c:pt>
                <c:pt idx="2">
                  <c:v>PRV2_3</c:v>
                </c:pt>
                <c:pt idx="3">
                  <c:v>PRV2_4</c:v>
                </c:pt>
                <c:pt idx="4">
                  <c:v>EDU1</c:v>
                </c:pt>
                <c:pt idx="5">
                  <c:v>EDU2</c:v>
                </c:pt>
                <c:pt idx="6">
                  <c:v>EDU3</c:v>
                </c:pt>
              </c:strCache>
            </c:strRef>
          </c:cat>
          <c:val>
            <c:numRef>
              <c:f>appclass!$E$2:$E$8</c:f>
              <c:numCache>
                <c:formatCode>General</c:formatCode>
                <c:ptCount val="7"/>
                <c:pt idx="0">
                  <c:v>43</c:v>
                </c:pt>
                <c:pt idx="1">
                  <c:v>22</c:v>
                </c:pt>
                <c:pt idx="2">
                  <c:v>1</c:v>
                </c:pt>
                <c:pt idx="3">
                  <c:v>4.2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</c:ser>
        <c:ser>
          <c:idx val="4"/>
          <c:order val="4"/>
          <c:tx>
            <c:strRef>
              <c:f>appclass!$F$1</c:f>
              <c:strCache>
                <c:ptCount val="1"/>
                <c:pt idx="0">
                  <c:v>SMB</c:v>
                </c:pt>
              </c:strCache>
            </c:strRef>
          </c:tx>
          <c:invertIfNegative val="0"/>
          <c:cat>
            <c:strRef>
              <c:f>appclass!$A$2:$A$8</c:f>
              <c:strCache>
                <c:ptCount val="7"/>
                <c:pt idx="0">
                  <c:v>PRV2_1</c:v>
                </c:pt>
                <c:pt idx="1">
                  <c:v>PRV2_2</c:v>
                </c:pt>
                <c:pt idx="2">
                  <c:v>PRV2_3</c:v>
                </c:pt>
                <c:pt idx="3">
                  <c:v>PRV2_4</c:v>
                </c:pt>
                <c:pt idx="4">
                  <c:v>EDU1</c:v>
                </c:pt>
                <c:pt idx="5">
                  <c:v>EDU2</c:v>
                </c:pt>
                <c:pt idx="6">
                  <c:v>EDU3</c:v>
                </c:pt>
              </c:strCache>
            </c:strRef>
          </c:cat>
          <c:val>
            <c:numRef>
              <c:f>appclass!$F$2:$F$8</c:f>
              <c:numCache>
                <c:formatCode>General</c:formatCode>
                <c:ptCount val="7"/>
                <c:pt idx="0">
                  <c:v>4</c:v>
                </c:pt>
                <c:pt idx="1">
                  <c:v>7</c:v>
                </c:pt>
                <c:pt idx="2">
                  <c:v>1</c:v>
                </c:pt>
                <c:pt idx="3">
                  <c:v>1.8</c:v>
                </c:pt>
                <c:pt idx="4">
                  <c:v>10</c:v>
                </c:pt>
                <c:pt idx="5">
                  <c:v>7</c:v>
                </c:pt>
                <c:pt idx="6">
                  <c:v>0</c:v>
                </c:pt>
              </c:numCache>
            </c:numRef>
          </c:val>
        </c:ser>
        <c:ser>
          <c:idx val="5"/>
          <c:order val="5"/>
          <c:tx>
            <c:strRef>
              <c:f>appclass!$G$1</c:f>
              <c:strCache>
                <c:ptCount val="1"/>
                <c:pt idx="0">
                  <c:v>NCP</c:v>
                </c:pt>
              </c:strCache>
            </c:strRef>
          </c:tx>
          <c:invertIfNegative val="0"/>
          <c:cat>
            <c:strRef>
              <c:f>appclass!$A$2:$A$8</c:f>
              <c:strCache>
                <c:ptCount val="7"/>
                <c:pt idx="0">
                  <c:v>PRV2_1</c:v>
                </c:pt>
                <c:pt idx="1">
                  <c:v>PRV2_2</c:v>
                </c:pt>
                <c:pt idx="2">
                  <c:v>PRV2_3</c:v>
                </c:pt>
                <c:pt idx="3">
                  <c:v>PRV2_4</c:v>
                </c:pt>
                <c:pt idx="4">
                  <c:v>EDU1</c:v>
                </c:pt>
                <c:pt idx="5">
                  <c:v>EDU2</c:v>
                </c:pt>
                <c:pt idx="6">
                  <c:v>EDU3</c:v>
                </c:pt>
              </c:strCache>
            </c:strRef>
          </c:cat>
          <c:val>
            <c:numRef>
              <c:f>appclass!$G$2:$G$8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74</c:v>
                </c:pt>
                <c:pt idx="6">
                  <c:v>0</c:v>
                </c:pt>
              </c:numCache>
            </c:numRef>
          </c:val>
        </c:ser>
        <c:ser>
          <c:idx val="6"/>
          <c:order val="6"/>
          <c:tx>
            <c:strRef>
              <c:f>appclass!$H$1</c:f>
              <c:strCache>
                <c:ptCount val="1"/>
                <c:pt idx="0">
                  <c:v>AFS</c:v>
                </c:pt>
              </c:strCache>
            </c:strRef>
          </c:tx>
          <c:invertIfNegative val="0"/>
          <c:cat>
            <c:strRef>
              <c:f>appclass!$A$2:$A$8</c:f>
              <c:strCache>
                <c:ptCount val="7"/>
                <c:pt idx="0">
                  <c:v>PRV2_1</c:v>
                </c:pt>
                <c:pt idx="1">
                  <c:v>PRV2_2</c:v>
                </c:pt>
                <c:pt idx="2">
                  <c:v>PRV2_3</c:v>
                </c:pt>
                <c:pt idx="3">
                  <c:v>PRV2_4</c:v>
                </c:pt>
                <c:pt idx="4">
                  <c:v>EDU1</c:v>
                </c:pt>
                <c:pt idx="5">
                  <c:v>EDU2</c:v>
                </c:pt>
                <c:pt idx="6">
                  <c:v>EDU3</c:v>
                </c:pt>
              </c:strCache>
            </c:strRef>
          </c:cat>
          <c:val>
            <c:numRef>
              <c:f>appclass!$H$2:$H$8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2</c:v>
                </c:pt>
                <c:pt idx="6">
                  <c:v>100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"/>
        <c:overlap val="100"/>
        <c:axId val="40277504"/>
        <c:axId val="35071680"/>
      </c:barChart>
      <c:catAx>
        <c:axId val="4027750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35071680"/>
        <c:crosses val="autoZero"/>
        <c:auto val="1"/>
        <c:lblAlgn val="ctr"/>
        <c:lblOffset val="100"/>
        <c:noMultiLvlLbl val="0"/>
      </c:catAx>
      <c:valAx>
        <c:axId val="35071680"/>
        <c:scaling>
          <c:orientation val="minMax"/>
        </c:scaling>
        <c:delete val="0"/>
        <c:axPos val="l"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0277504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400" b="1">
              <a:latin typeface="Arial" pitchFamily="34" charset="0"/>
              <a:cs typeface="Arial" pitchFamily="34" charset="0"/>
            </a:defRPr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Inter-Rack</c:v>
                </c:pt>
              </c:strCache>
            </c:strRef>
          </c:tx>
          <c:invertIfNegative val="0"/>
          <c:cat>
            <c:strRef>
              <c:f>Sheet1!$A$2:$A$11</c:f>
              <c:strCache>
                <c:ptCount val="10"/>
                <c:pt idx="0">
                  <c:v>EDU1</c:v>
                </c:pt>
                <c:pt idx="1">
                  <c:v>EDU2</c:v>
                </c:pt>
                <c:pt idx="2">
                  <c:v>EDU3</c:v>
                </c:pt>
                <c:pt idx="3">
                  <c:v>PRV1</c:v>
                </c:pt>
                <c:pt idx="4">
                  <c:v>PRV2</c:v>
                </c:pt>
                <c:pt idx="5">
                  <c:v>CLD1</c:v>
                </c:pt>
                <c:pt idx="6">
                  <c:v>CLD2</c:v>
                </c:pt>
                <c:pt idx="7">
                  <c:v>CLD3</c:v>
                </c:pt>
                <c:pt idx="8">
                  <c:v>CLD4</c:v>
                </c:pt>
                <c:pt idx="9">
                  <c:v>CLD5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11</c:v>
                </c:pt>
                <c:pt idx="1">
                  <c:v>41</c:v>
                </c:pt>
                <c:pt idx="2">
                  <c:v>41</c:v>
                </c:pt>
                <c:pt idx="3">
                  <c:v>44</c:v>
                </c:pt>
                <c:pt idx="4">
                  <c:v>51</c:v>
                </c:pt>
                <c:pt idx="5">
                  <c:v>76</c:v>
                </c:pt>
                <c:pt idx="6">
                  <c:v>77</c:v>
                </c:pt>
                <c:pt idx="7">
                  <c:v>70</c:v>
                </c:pt>
                <c:pt idx="8">
                  <c:v>73</c:v>
                </c:pt>
                <c:pt idx="9">
                  <c:v>82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Extra-Rack</c:v>
                </c:pt>
              </c:strCache>
            </c:strRef>
          </c:tx>
          <c:invertIfNegative val="0"/>
          <c:cat>
            <c:strRef>
              <c:f>Sheet1!$A$2:$A$11</c:f>
              <c:strCache>
                <c:ptCount val="10"/>
                <c:pt idx="0">
                  <c:v>EDU1</c:v>
                </c:pt>
                <c:pt idx="1">
                  <c:v>EDU2</c:v>
                </c:pt>
                <c:pt idx="2">
                  <c:v>EDU3</c:v>
                </c:pt>
                <c:pt idx="3">
                  <c:v>PRV1</c:v>
                </c:pt>
                <c:pt idx="4">
                  <c:v>PRV2</c:v>
                </c:pt>
                <c:pt idx="5">
                  <c:v>CLD1</c:v>
                </c:pt>
                <c:pt idx="6">
                  <c:v>CLD2</c:v>
                </c:pt>
                <c:pt idx="7">
                  <c:v>CLD3</c:v>
                </c:pt>
                <c:pt idx="8">
                  <c:v>CLD4</c:v>
                </c:pt>
                <c:pt idx="9">
                  <c:v>CLD5</c:v>
                </c:pt>
              </c:strCache>
            </c:str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89</c:v>
                </c:pt>
                <c:pt idx="1">
                  <c:v>59</c:v>
                </c:pt>
                <c:pt idx="2">
                  <c:v>59</c:v>
                </c:pt>
                <c:pt idx="3">
                  <c:v>56</c:v>
                </c:pt>
                <c:pt idx="4">
                  <c:v>49</c:v>
                </c:pt>
                <c:pt idx="5">
                  <c:v>24</c:v>
                </c:pt>
                <c:pt idx="6">
                  <c:v>23</c:v>
                </c:pt>
                <c:pt idx="7">
                  <c:v>30</c:v>
                </c:pt>
                <c:pt idx="8">
                  <c:v>27</c:v>
                </c:pt>
                <c:pt idx="9">
                  <c:v>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"/>
        <c:overlap val="100"/>
        <c:axId val="44832256"/>
        <c:axId val="35103872"/>
      </c:barChart>
      <c:catAx>
        <c:axId val="4483225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35103872"/>
        <c:crosses val="autoZero"/>
        <c:auto val="1"/>
        <c:lblAlgn val="ctr"/>
        <c:lblOffset val="100"/>
        <c:noMultiLvlLbl val="0"/>
      </c:catAx>
      <c:valAx>
        <c:axId val="35103872"/>
        <c:scaling>
          <c:orientation val="minMax"/>
          <c:max val="10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4832256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egendEntry>
        <c:idx val="0"/>
        <c:txPr>
          <a:bodyPr/>
          <a:lstStyle/>
          <a:p>
            <a:pPr>
              <a:defRPr>
                <a:latin typeface="Arial" pitchFamily="34" charset="0"/>
                <a:cs typeface="Arial" pitchFamily="34" charset="0"/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>
                <a:latin typeface="Arial" pitchFamily="34" charset="0"/>
                <a:cs typeface="Arial" pitchFamily="34" charset="0"/>
              </a:defRPr>
            </a:pPr>
            <a:endParaRPr lang="en-US"/>
          </a:p>
        </c:txPr>
      </c:legendEntry>
      <c:overlay val="0"/>
    </c:legend>
    <c:plotVisOnly val="1"/>
    <c:dispBlanksAs val="gap"/>
    <c:showDLblsOverMax val="0"/>
  </c:chart>
  <c:txPr>
    <a:bodyPr/>
    <a:lstStyle/>
    <a:p>
      <a:pPr>
        <a:defRPr sz="1400" b="1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9DB6DC-19F9-43AB-B7B6-1568C9817607}" type="datetimeFigureOut">
              <a:rPr lang="en-US" smtClean="0"/>
              <a:pPr/>
              <a:t>4/14/2014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11EFD3-F11D-4E73-9841-0578298798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0899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11EFD3-F11D-4E73-9841-0578298798B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aseline="0" dirty="0" smtClean="0"/>
              <a:t>intra-rack  - traffic within</a:t>
            </a:r>
          </a:p>
          <a:p>
            <a:r>
              <a:rPr lang="en-US" baseline="0" dirty="0" smtClean="0"/>
              <a:t>extra-rack – traffic leaving</a:t>
            </a:r>
          </a:p>
          <a:p>
            <a:r>
              <a:rPr lang="en-US" baseline="0" dirty="0" smtClean="0"/>
              <a:t>Use equation to show how derived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11EFD3-F11D-4E73-9841-0578298798B3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A49CCC-A81D-49E5-9421-1575E7BA3D78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11EFD3-F11D-4E73-9841-0578298798B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4361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14350">
              <a:defRPr/>
            </a:pPr>
            <a:r>
              <a:rPr lang="en-US" baseline="0" dirty="0" smtClean="0"/>
              <a:t>Rack of application servers</a:t>
            </a:r>
          </a:p>
          <a:p>
            <a:r>
              <a:rPr lang="en-US" dirty="0" smtClean="0"/>
              <a:t>Point out 3 layers (core,</a:t>
            </a:r>
            <a:r>
              <a:rPr lang="en-US" baseline="0" dirty="0" smtClean="0"/>
              <a:t> gag, edge)</a:t>
            </a:r>
            <a:r>
              <a:rPr lang="en-US" dirty="0" smtClean="0"/>
              <a:t>, show how 2-Tier</a:t>
            </a:r>
            <a:r>
              <a:rPr lang="en-US" baseline="0" dirty="0" smtClean="0"/>
              <a:t> and 3-Tier are different</a:t>
            </a:r>
          </a:p>
          <a:p>
            <a:r>
              <a:rPr lang="en-US" baseline="0" dirty="0" smtClean="0"/>
              <a:t>Show links captured by SNMP</a:t>
            </a:r>
          </a:p>
          <a:p>
            <a:r>
              <a:rPr lang="en-US" baseline="0" dirty="0" smtClean="0"/>
              <a:t>Show links captured by packet sniffers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11EFD3-F11D-4E73-9841-0578298798B3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Data from 10 date centers --  5 clouds,</a:t>
            </a:r>
            <a:r>
              <a:rPr lang="en-US" baseline="0" dirty="0" smtClean="0"/>
              <a:t> 3 </a:t>
            </a:r>
            <a:r>
              <a:rPr lang="en-US" baseline="0" dirty="0" err="1" smtClean="0"/>
              <a:t>uni</a:t>
            </a:r>
            <a:r>
              <a:rPr lang="en-US" baseline="0" dirty="0" smtClean="0"/>
              <a:t>, 2 enterprise</a:t>
            </a:r>
          </a:p>
          <a:p>
            <a:r>
              <a:rPr lang="en-US" baseline="0" dirty="0" smtClean="0"/>
              <a:t>Big data centers used for clouds</a:t>
            </a:r>
          </a:p>
          <a:p>
            <a:r>
              <a:rPr lang="en-US" baseline="0" dirty="0" smtClean="0"/>
              <a:t>Enterprise/</a:t>
            </a:r>
            <a:r>
              <a:rPr lang="en-US" baseline="0" dirty="0" err="1" smtClean="0"/>
              <a:t>uni</a:t>
            </a:r>
            <a:r>
              <a:rPr lang="en-US" baseline="0" dirty="0" smtClean="0"/>
              <a:t> data located closer to premise of users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11EFD3-F11D-4E73-9841-0578298798B3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14350">
              <a:defRPr/>
            </a:pPr>
            <a:r>
              <a:rPr lang="en-US" baseline="0" dirty="0" smtClean="0"/>
              <a:t>Rack of application servers</a:t>
            </a:r>
          </a:p>
          <a:p>
            <a:r>
              <a:rPr lang="en-US" dirty="0" smtClean="0"/>
              <a:t>Point out 3 layers (core,</a:t>
            </a:r>
            <a:r>
              <a:rPr lang="en-US" baseline="0" dirty="0" smtClean="0"/>
              <a:t> gag, edge)</a:t>
            </a:r>
            <a:r>
              <a:rPr lang="en-US" dirty="0" smtClean="0"/>
              <a:t>, show how 2-Tier</a:t>
            </a:r>
            <a:r>
              <a:rPr lang="en-US" baseline="0" dirty="0" smtClean="0"/>
              <a:t> and 3-Tier are different</a:t>
            </a:r>
          </a:p>
          <a:p>
            <a:r>
              <a:rPr lang="en-US" baseline="0" dirty="0" smtClean="0"/>
              <a:t>Show links captured by SNMP</a:t>
            </a:r>
          </a:p>
          <a:p>
            <a:r>
              <a:rPr lang="en-US" baseline="0" dirty="0" smtClean="0"/>
              <a:t>Show links captured by packet sniffers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11EFD3-F11D-4E73-9841-0578298798B3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App mix found in the dc impact the results</a:t>
            </a:r>
            <a:r>
              <a:rPr lang="en-US" baseline="0" dirty="0" smtClean="0"/>
              <a:t> we look at next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11EFD3-F11D-4E73-9841-0578298798B3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Important</a:t>
            </a:r>
            <a:r>
              <a:rPr lang="en-US" baseline="0" dirty="0" smtClean="0"/>
              <a:t> for understanding effective assumptions and types of techniques that can be used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11EFD3-F11D-4E73-9841-0578298798B3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/>
              <a:t>What are you curvingfitting for log normal parameters or the actual distributions</a:t>
            </a:r>
          </a:p>
          <a:p>
            <a:endParaRPr lang="en-US" dirty="0"/>
          </a:p>
          <a:p>
            <a:r>
              <a:rPr lang="en-US" dirty="0"/>
              <a:t>Not fit == different </a:t>
            </a:r>
          </a:p>
          <a:p>
            <a:endParaRPr lang="en-US" dirty="0"/>
          </a:p>
          <a:p>
            <a:r>
              <a:rPr lang="en-US" dirty="0"/>
              <a:t>We == conventionally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3664A9-792C-8B46-9F98-55AC354D5492}" type="slidenum">
              <a:rPr lang="en-US"/>
              <a:pPr/>
              <a:t>15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14350">
              <a:defRPr/>
            </a:pPr>
            <a:r>
              <a:rPr lang="en-US" baseline="0" dirty="0" smtClean="0"/>
              <a:t>Rack of application servers</a:t>
            </a:r>
          </a:p>
          <a:p>
            <a:r>
              <a:rPr lang="en-US" dirty="0" smtClean="0"/>
              <a:t>Point out 3 layers (core,</a:t>
            </a:r>
            <a:r>
              <a:rPr lang="en-US" baseline="0" dirty="0" smtClean="0"/>
              <a:t> gag, edge)</a:t>
            </a:r>
            <a:r>
              <a:rPr lang="en-US" dirty="0" smtClean="0"/>
              <a:t>, show how 2-Tier</a:t>
            </a:r>
            <a:r>
              <a:rPr lang="en-US" baseline="0" dirty="0" smtClean="0"/>
              <a:t> and 3-Tier are different</a:t>
            </a:r>
          </a:p>
          <a:p>
            <a:r>
              <a:rPr lang="en-US" baseline="0" dirty="0" smtClean="0"/>
              <a:t>Show links captured by SNMP</a:t>
            </a:r>
          </a:p>
          <a:p>
            <a:r>
              <a:rPr lang="en-US" baseline="0" dirty="0" smtClean="0"/>
              <a:t>Show links captured by packet sniffers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11EFD3-F11D-4E73-9841-0578298798B3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B27D2-2918-455A-9A18-F14468FB378C}" type="datetimeFigureOut">
              <a:rPr lang="en-US" smtClean="0"/>
              <a:pPr/>
              <a:t>4/14/2014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B48F1-CEBA-4FA4-A0F8-BFF63DB795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B27D2-2918-455A-9A18-F14468FB378C}" type="datetimeFigureOut">
              <a:rPr lang="en-US" smtClean="0"/>
              <a:pPr/>
              <a:t>4/14/2014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B48F1-CEBA-4FA4-A0F8-BFF63DB795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B27D2-2918-455A-9A18-F14468FB378C}" type="datetimeFigureOut">
              <a:rPr lang="en-US" smtClean="0"/>
              <a:pPr/>
              <a:t>4/14/2014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B48F1-CEBA-4FA4-A0F8-BFF63DB795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B27D2-2918-455A-9A18-F14468FB378C}" type="datetimeFigureOut">
              <a:rPr lang="en-US" smtClean="0"/>
              <a:pPr/>
              <a:t>4/14/2014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B48F1-CEBA-4FA4-A0F8-BFF63DB795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B27D2-2918-455A-9A18-F14468FB378C}" type="datetimeFigureOut">
              <a:rPr lang="en-US" smtClean="0"/>
              <a:pPr/>
              <a:t>4/14/2014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B48F1-CEBA-4FA4-A0F8-BFF63DB795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B27D2-2918-455A-9A18-F14468FB378C}" type="datetimeFigureOut">
              <a:rPr lang="en-US" smtClean="0"/>
              <a:pPr/>
              <a:t>4/14/2014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B48F1-CEBA-4FA4-A0F8-BFF63DB795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B27D2-2918-455A-9A18-F14468FB378C}" type="datetimeFigureOut">
              <a:rPr lang="en-US" smtClean="0"/>
              <a:pPr/>
              <a:t>4/14/2014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B48F1-CEBA-4FA4-A0F8-BFF63DB795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B27D2-2918-455A-9A18-F14468FB378C}" type="datetimeFigureOut">
              <a:rPr lang="en-US" smtClean="0"/>
              <a:pPr/>
              <a:t>4/14/2014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B48F1-CEBA-4FA4-A0F8-BFF63DB795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B27D2-2918-455A-9A18-F14468FB378C}" type="datetimeFigureOut">
              <a:rPr lang="en-US" smtClean="0"/>
              <a:pPr/>
              <a:t>4/14/2014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B48F1-CEBA-4FA4-A0F8-BFF63DB795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B27D2-2918-455A-9A18-F14468FB378C}" type="datetimeFigureOut">
              <a:rPr lang="en-US" smtClean="0"/>
              <a:pPr/>
              <a:t>4/14/2014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B48F1-CEBA-4FA4-A0F8-BFF63DB795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B27D2-2918-455A-9A18-F14468FB378C}" type="datetimeFigureOut">
              <a:rPr lang="en-US" smtClean="0"/>
              <a:pPr/>
              <a:t>4/14/2014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B48F1-CEBA-4FA4-A0F8-BFF63DB795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CB27D2-2918-455A-9A18-F14468FB378C}" type="datetimeFigureOut">
              <a:rPr lang="en-US" smtClean="0"/>
              <a:pPr/>
              <a:t>4/14/2014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0B48F1-CEBA-4FA4-A0F8-BFF63DB7950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5" Type="http://schemas.openxmlformats.org/officeDocument/2006/relationships/image" Target="../media/image16.png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4.xml"/><Relationship Id="rId4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r" fontAlgn="base"/>
            <a:r>
              <a:rPr lang="en-US" b="1" dirty="0" smtClean="0">
                <a:latin typeface="Arial" pitchFamily="34" charset="0"/>
                <a:cs typeface="Arial" pitchFamily="34" charset="0"/>
              </a:rPr>
              <a:t>Demystifying and Controlling the Performance of Big Data Jobs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371600" y="4419600"/>
            <a:ext cx="6400800" cy="12192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Theophilus Benson</a:t>
            </a:r>
          </a:p>
          <a:p>
            <a:r>
              <a:rPr lang="en-US" sz="2800" dirty="0" smtClean="0"/>
              <a:t>Duke University</a:t>
            </a:r>
            <a:endParaRPr lang="en-US" sz="2800" dirty="0"/>
          </a:p>
        </p:txBody>
      </p:sp>
    </p:spTree>
  </p:cSld>
  <p:clrMapOvr>
    <a:masterClrMapping/>
  </p:clrMapOvr>
  <p:transition advTm="12231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Analyzing Packet Traces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638801"/>
          </a:xfrm>
        </p:spPr>
        <p:txBody>
          <a:bodyPr>
            <a:noAutofit/>
          </a:bodyPr>
          <a:lstStyle/>
          <a:p>
            <a:pPr eaLnBrk="1" hangingPunct="1"/>
            <a:r>
              <a:rPr lang="en-US" sz="2400" dirty="0" smtClean="0">
                <a:latin typeface="Arial" pitchFamily="34" charset="0"/>
                <a:cs typeface="Arial" pitchFamily="34" charset="0"/>
              </a:rPr>
              <a:t>Transmission patterns of the applications</a:t>
            </a:r>
          </a:p>
          <a:p>
            <a:pPr eaLnBrk="1" hangingPunct="1"/>
            <a:r>
              <a:rPr lang="en-US" sz="2400" dirty="0" smtClean="0">
                <a:latin typeface="Arial" pitchFamily="34" charset="0"/>
                <a:cs typeface="Arial" pitchFamily="34" charset="0"/>
              </a:rPr>
              <a:t>Properties of packet crucial for</a:t>
            </a:r>
          </a:p>
          <a:p>
            <a:pPr lvl="1"/>
            <a:r>
              <a:rPr lang="en-US" sz="2000" dirty="0" smtClean="0">
                <a:latin typeface="Arial" pitchFamily="34" charset="0"/>
                <a:cs typeface="Arial" pitchFamily="34" charset="0"/>
              </a:rPr>
              <a:t>Understanding effectiveness of techniques</a:t>
            </a:r>
            <a:br>
              <a:rPr lang="en-US" sz="2000" dirty="0" smtClean="0">
                <a:latin typeface="Arial" pitchFamily="34" charset="0"/>
                <a:cs typeface="Arial" pitchFamily="34" charset="0"/>
              </a:rPr>
            </a:b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en-US" sz="2400" dirty="0" smtClean="0">
                <a:latin typeface="Arial" pitchFamily="34" charset="0"/>
                <a:cs typeface="Arial" pitchFamily="34" charset="0"/>
              </a:rPr>
              <a:t>ON-OFF traffic at edges</a:t>
            </a:r>
          </a:p>
          <a:p>
            <a:pPr lvl="1" eaLnBrk="1" hangingPunct="1"/>
            <a:r>
              <a:rPr lang="en-US" sz="2000" dirty="0" smtClean="0">
                <a:latin typeface="Arial" pitchFamily="34" charset="0"/>
                <a:cs typeface="Arial" pitchFamily="34" charset="0"/>
              </a:rPr>
              <a:t>Binned in 15 and 100 m. secs </a:t>
            </a:r>
          </a:p>
          <a:p>
            <a:pPr lvl="1" eaLnBrk="1" hangingPunct="1"/>
            <a:r>
              <a:rPr lang="en-US" sz="2000" dirty="0" smtClean="0">
                <a:latin typeface="Arial" pitchFamily="34" charset="0"/>
                <a:cs typeface="Arial" pitchFamily="34" charset="0"/>
              </a:rPr>
              <a:t>We observe that ON-OFF persists</a:t>
            </a:r>
          </a:p>
        </p:txBody>
      </p:sp>
      <p:sp>
        <p:nvSpPr>
          <p:cNvPr id="20486" name="Slide Number Placeholder 6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F86DAF3-5605-4485-BB25-FA76DB0BFEFD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en-US" dirty="0" smtClean="0"/>
          </a:p>
        </p:txBody>
      </p:sp>
      <p:pic>
        <p:nvPicPr>
          <p:cNvPr id="20484" name="Picture 3" descr="C:\Documents and Settings\Administrator\My Documents\5_timeseries_15bi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667000"/>
            <a:ext cx="4038600" cy="255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4" descr="C:\Documents and Settings\Administrator\My Documents\5_timeseries_100bi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05263" y="2665412"/>
            <a:ext cx="4605337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381000" y="2819400"/>
            <a:ext cx="8534400" cy="16002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Routing must react quickly to overcome bursts</a:t>
            </a:r>
            <a:endParaRPr lang="en-US" sz="3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Possible Causes of </a:t>
            </a:r>
            <a:r>
              <a:rPr lang="en-US" dirty="0" err="1" smtClean="0"/>
              <a:t>Burstiness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Transport level: TCP delayed ACK</a:t>
            </a:r>
          </a:p>
          <a:p>
            <a:pPr lvl="1"/>
            <a:r>
              <a:rPr lang="en-US" dirty="0" smtClean="0"/>
              <a:t>Ideal: one ACK release one data packet</a:t>
            </a:r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371600" y="3962400"/>
            <a:ext cx="1219200" cy="6858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Data 2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248400" y="5029200"/>
            <a:ext cx="1219200" cy="6858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</a:rPr>
              <a:t>Ack</a:t>
            </a:r>
            <a:r>
              <a:rPr lang="en-US" sz="2400" dirty="0" smtClean="0">
                <a:solidFill>
                  <a:schemeClr val="tx1"/>
                </a:solidFill>
              </a:rPr>
              <a:t> 2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914400" y="4876800"/>
            <a:ext cx="6858000" cy="76200"/>
          </a:xfrm>
          <a:prstGeom prst="line">
            <a:avLst/>
          </a:prstGeom>
          <a:ln w="381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1371600" y="3962400"/>
            <a:ext cx="1219200" cy="6858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Data 1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248400" y="5029200"/>
            <a:ext cx="1219200" cy="6858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</a:rPr>
              <a:t>Ack</a:t>
            </a:r>
            <a:r>
              <a:rPr lang="en-US" sz="2400" dirty="0" smtClean="0">
                <a:solidFill>
                  <a:schemeClr val="tx1"/>
                </a:solidFill>
              </a:rPr>
              <a:t> 1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14" name="Picture 158" descr="MCj0431616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495800"/>
            <a:ext cx="1143000" cy="1143000"/>
          </a:xfrm>
          <a:prstGeom prst="rect">
            <a:avLst/>
          </a:prstGeom>
          <a:noFill/>
        </p:spPr>
      </p:pic>
      <p:pic>
        <p:nvPicPr>
          <p:cNvPr id="16" name="Picture 158" descr="MCj0431616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495800"/>
            <a:ext cx="1143000" cy="1143000"/>
          </a:xfrm>
          <a:prstGeom prst="rect">
            <a:avLst/>
          </a:prstGeom>
          <a:noFill/>
        </p:spPr>
      </p:pic>
      <p:pic>
        <p:nvPicPr>
          <p:cNvPr id="17" name="Picture 158" descr="MCj0431616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0" y="4419600"/>
            <a:ext cx="1143000" cy="1143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1207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9188E-6 2.92649E-6 L 0.5746 2.92649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3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1895E-7 3.12067E-6 L -0.59958 3.12067E-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97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9188E-6 2.92649E-6 L 0.5746 2.92649E-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30" y="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1895E-7 3.12067E-6 L -0.59958 3.12067E-6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97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11" grpId="0" animBg="1"/>
      <p:bldP spid="11" grpId="1" animBg="1"/>
      <p:bldP spid="12" grpId="0" animBg="1"/>
      <p:bldP spid="12" grpId="1" animBg="1"/>
      <p:bldP spid="12" grpId="2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Possible Causes of </a:t>
            </a:r>
            <a:r>
              <a:rPr lang="en-US" dirty="0" err="1" smtClean="0"/>
              <a:t>Burstiness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Transport level: TCP delayed ACK</a:t>
            </a:r>
          </a:p>
          <a:p>
            <a:pPr lvl="1"/>
            <a:r>
              <a:rPr lang="en-US" dirty="0" smtClean="0"/>
              <a:t>Reality: one ACK release multiple packets</a:t>
            </a:r>
          </a:p>
          <a:p>
            <a:pPr lvl="1"/>
            <a:r>
              <a:rPr lang="en-US" dirty="0" smtClean="0"/>
              <a:t>Delayed ACK phenomenon</a:t>
            </a:r>
          </a:p>
          <a:p>
            <a:pPr lvl="2"/>
            <a:r>
              <a:rPr lang="en-US" dirty="0" smtClean="0"/>
              <a:t>Optimization to reduce network load</a:t>
            </a:r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371600" y="3962400"/>
            <a:ext cx="1219200" cy="6858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Data 2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914400" y="4876800"/>
            <a:ext cx="6858000" cy="76200"/>
          </a:xfrm>
          <a:prstGeom prst="line">
            <a:avLst/>
          </a:prstGeom>
          <a:ln w="381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1371600" y="3962400"/>
            <a:ext cx="1219200" cy="6858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Data 1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400800" y="5181600"/>
            <a:ext cx="1371600" cy="6858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</a:rPr>
              <a:t>Ack</a:t>
            </a:r>
            <a:r>
              <a:rPr lang="en-US" sz="2400" dirty="0" smtClean="0">
                <a:solidFill>
                  <a:schemeClr val="tx1"/>
                </a:solidFill>
              </a:rPr>
              <a:t> 1 &amp; 2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286000" y="3962400"/>
            <a:ext cx="1219200" cy="6858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Data 3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066800" y="3962400"/>
            <a:ext cx="1219200" cy="6858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Data 4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13" name="Picture 158" descr="MCj0431616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495800"/>
            <a:ext cx="1143000" cy="1143000"/>
          </a:xfrm>
          <a:prstGeom prst="rect">
            <a:avLst/>
          </a:prstGeom>
          <a:noFill/>
        </p:spPr>
      </p:pic>
      <p:pic>
        <p:nvPicPr>
          <p:cNvPr id="14" name="Picture 158" descr="MCj0431616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0" y="4419600"/>
            <a:ext cx="1143000" cy="1143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30332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9188E-6 2.92649E-6 L 0.5746 2.92649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3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9188E-6 2.92649E-6 L 0.5746 2.92649E-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3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1895E-7 3.12067E-6 L -0.59958 3.12067E-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97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9188E-6 2.92649E-6 L 0.5746 2.92649E-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30" y="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9188E-6 2.92649E-6 L 0.5746 2.92649E-6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3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11" grpId="0" animBg="1"/>
      <p:bldP spid="12" grpId="0" animBg="1"/>
      <p:bldP spid="12" grpId="1" animBg="1"/>
      <p:bldP spid="9" grpId="0" animBg="1"/>
      <p:bldP spid="9" grpId="1" animBg="1"/>
      <p:bldP spid="10" grpId="0" animBg="1"/>
      <p:bldP spid="10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Possible Causes of </a:t>
            </a:r>
            <a:r>
              <a:rPr lang="en-US" dirty="0" err="1" smtClean="0"/>
              <a:t>Burstiness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Physical level: Interrupt Coalescing</a:t>
            </a:r>
          </a:p>
          <a:p>
            <a:pPr lvl="1"/>
            <a:r>
              <a:rPr lang="en-US" dirty="0" smtClean="0"/>
              <a:t>Ideal: each packet is processed when it comes in</a:t>
            </a:r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371600" y="3352800"/>
            <a:ext cx="1828800" cy="381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0000"/>
                </a:solidFill>
              </a:rPr>
              <a:t>OS</a:t>
            </a: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71600" y="3733800"/>
            <a:ext cx="1828800" cy="381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0000"/>
                </a:solidFill>
              </a:rPr>
              <a:t>Driver</a:t>
            </a: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371600" y="2971800"/>
            <a:ext cx="1828800" cy="381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0000"/>
                </a:solidFill>
              </a:rPr>
              <a:t>Application</a:t>
            </a: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971800" y="3200400"/>
            <a:ext cx="1219200" cy="381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Data 1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5686524"/>
            <a:ext cx="2667000" cy="117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3"/>
          <p:cNvSpPr/>
          <p:nvPr/>
        </p:nvSpPr>
        <p:spPr>
          <a:xfrm>
            <a:off x="1371600" y="4648200"/>
            <a:ext cx="1828800" cy="381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0000"/>
                </a:solidFill>
              </a:rPr>
              <a:t>NIC</a:t>
            </a:r>
            <a:endParaRPr lang="en-US" sz="24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919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1374E-6 -3.61997E-6 L -2.21374E-6 0.4660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3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Possible Causes of </a:t>
            </a:r>
            <a:r>
              <a:rPr lang="en-US" dirty="0" err="1" smtClean="0"/>
              <a:t>Burstiness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447800"/>
          </a:xfrm>
        </p:spPr>
        <p:txBody>
          <a:bodyPr/>
          <a:lstStyle/>
          <a:p>
            <a:r>
              <a:rPr lang="en-US" dirty="0" smtClean="0"/>
              <a:t>Physical level: Interrupt Coalescing</a:t>
            </a:r>
          </a:p>
          <a:p>
            <a:pPr lvl="1"/>
            <a:r>
              <a:rPr lang="en-US" dirty="0" smtClean="0"/>
              <a:t>Reality: O.S. batches packets to network card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18" name="Rectangle 17"/>
          <p:cNvSpPr/>
          <p:nvPr/>
        </p:nvSpPr>
        <p:spPr>
          <a:xfrm>
            <a:off x="1371600" y="3352800"/>
            <a:ext cx="1828800" cy="381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0000"/>
                </a:solidFill>
              </a:rPr>
              <a:t>OS</a:t>
            </a: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371600" y="3733800"/>
            <a:ext cx="1828800" cy="381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0000"/>
                </a:solidFill>
              </a:rPr>
              <a:t>Driver</a:t>
            </a: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371600" y="2971800"/>
            <a:ext cx="1828800" cy="381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0000"/>
                </a:solidFill>
              </a:rPr>
              <a:t>Application</a:t>
            </a: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971800" y="3200400"/>
            <a:ext cx="1219200" cy="381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Data 1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22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5686524"/>
            <a:ext cx="2667000" cy="117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Rectangle 22"/>
          <p:cNvSpPr/>
          <p:nvPr/>
        </p:nvSpPr>
        <p:spPr>
          <a:xfrm>
            <a:off x="1371600" y="4648200"/>
            <a:ext cx="1828800" cy="381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0000"/>
                </a:solidFill>
              </a:rPr>
              <a:t>NIC</a:t>
            </a: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971800" y="3200400"/>
            <a:ext cx="1219200" cy="381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Data 2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971800" y="3200400"/>
            <a:ext cx="1219200" cy="381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Data 3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7492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86468E-6 1.33148E-6 L -4.86468E-6 0.2163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8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86468E-6 1.33148E-6 L -4.86468E-6 0.1830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91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86468E-6 1.33148E-6 L -4.86468E-6 0.14979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4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86468E-6 0.21636 L -4.86468E-6 0.42741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54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86468E-6 0.21637 L -4.86468E-6 0.4163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9986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86468E-6 0.21637 L -4.86468E-6 0.42187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1" grpId="2" animBg="1"/>
      <p:bldP spid="24" grpId="0" animBg="1"/>
      <p:bldP spid="24" grpId="1" animBg="1"/>
      <p:bldP spid="24" grpId="2" animBg="1"/>
      <p:bldP spid="25" grpId="0" animBg="1"/>
      <p:bldP spid="25" grpId="1" animBg="1"/>
      <p:bldP spid="25" grpId="2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53400" cy="11430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Data-Center Traffic is Bursty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724400" cy="4873625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400" dirty="0" smtClean="0">
                <a:latin typeface="Arial" pitchFamily="34" charset="0"/>
                <a:cs typeface="Arial" pitchFamily="34" charset="0"/>
              </a:rPr>
              <a:t>Understanding arrival process</a:t>
            </a:r>
          </a:p>
          <a:p>
            <a:pPr lvl="1"/>
            <a:r>
              <a:rPr lang="en-US" sz="2000" dirty="0" smtClean="0">
                <a:latin typeface="Arial" pitchFamily="34" charset="0"/>
                <a:cs typeface="Arial" pitchFamily="34" charset="0"/>
              </a:rPr>
              <a:t>Range of acceptable models</a:t>
            </a:r>
            <a:br>
              <a:rPr lang="en-US" sz="2000" dirty="0" smtClean="0">
                <a:latin typeface="Arial" pitchFamily="34" charset="0"/>
                <a:cs typeface="Arial" pitchFamily="34" charset="0"/>
              </a:rPr>
            </a:b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en-US" sz="2400" dirty="0" smtClean="0">
                <a:latin typeface="Arial" pitchFamily="34" charset="0"/>
                <a:cs typeface="Arial" pitchFamily="34" charset="0"/>
              </a:rPr>
              <a:t>What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is the arrival process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lvl="1"/>
            <a:r>
              <a:rPr lang="en-US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Heavy-tail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for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the 3 distributions</a:t>
            </a:r>
          </a:p>
          <a:p>
            <a:pPr lvl="2"/>
            <a:r>
              <a:rPr lang="en-US" sz="1654" dirty="0" smtClean="0">
                <a:latin typeface="Arial" pitchFamily="34" charset="0"/>
                <a:cs typeface="Arial" pitchFamily="34" charset="0"/>
              </a:rPr>
              <a:t>ON, OFF times, Inter-arrival,</a:t>
            </a:r>
          </a:p>
          <a:p>
            <a:pPr lvl="1"/>
            <a:r>
              <a:rPr lang="en-US" sz="2054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Lognormal</a:t>
            </a:r>
            <a:r>
              <a:rPr lang="en-US" sz="2054" dirty="0" smtClean="0">
                <a:latin typeface="Arial" pitchFamily="34" charset="0"/>
                <a:cs typeface="Arial" pitchFamily="34" charset="0"/>
              </a:rPr>
              <a:t> across all data centers</a:t>
            </a:r>
            <a:br>
              <a:rPr lang="en-US" sz="2054" dirty="0" smtClean="0">
                <a:latin typeface="Arial" pitchFamily="34" charset="0"/>
                <a:cs typeface="Arial" pitchFamily="34" charset="0"/>
              </a:rPr>
            </a:br>
            <a:endParaRPr lang="en-US" sz="2054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54" dirty="0" smtClean="0">
                <a:latin typeface="Arial" pitchFamily="34" charset="0"/>
                <a:cs typeface="Arial" pitchFamily="34" charset="0"/>
              </a:rPr>
              <a:t>Different from Pareto of WAN</a:t>
            </a:r>
          </a:p>
          <a:p>
            <a:pPr lvl="1"/>
            <a:r>
              <a:rPr lang="en-US" sz="2054" dirty="0" smtClean="0">
                <a:latin typeface="Arial" pitchFamily="34" charset="0"/>
                <a:cs typeface="Arial" pitchFamily="34" charset="0"/>
              </a:rPr>
              <a:t>Need new models</a:t>
            </a:r>
            <a:br>
              <a:rPr lang="en-US" sz="2054" dirty="0" smtClean="0">
                <a:latin typeface="Arial" pitchFamily="34" charset="0"/>
                <a:cs typeface="Arial" pitchFamily="34" charset="0"/>
              </a:rPr>
            </a:br>
            <a:endParaRPr lang="en-US" sz="20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1"/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lvl="1" eaLnBrk="1" hangingPunct="1">
              <a:buNone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511" name="Slide Number Placeholder 8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fld id="{9B76CC59-C2AE-4942-8E98-13D8FD7837B4}" type="slidenum">
              <a:rPr lang="en-US"/>
              <a:pPr/>
              <a:t>15</a:t>
            </a:fld>
            <a:endParaRPr lang="en-US" dirty="0"/>
          </a:p>
        </p:txBody>
      </p:sp>
      <p:pic>
        <p:nvPicPr>
          <p:cNvPr id="21508" name="Picture 4" descr="C:\Documents and Settings\Administrator\My Documents\07_onperiodep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0200" y="1447800"/>
            <a:ext cx="3134106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3" descr="C:\Documents and Settings\Administrator\My Documents\09_interarriva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10200" y="4876800"/>
            <a:ext cx="3131931" cy="1728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2" descr="C:\Documents and Settings\Administrator\My Documents\09_offperiodep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86400" y="3352800"/>
            <a:ext cx="3131931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5029200" y="2133600"/>
          <a:ext cx="3886199" cy="24230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7240"/>
                <a:gridCol w="956602"/>
                <a:gridCol w="1016391"/>
                <a:gridCol w="1135966"/>
              </a:tblGrid>
              <a:tr h="396356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Data</a:t>
                      </a:r>
                      <a:r>
                        <a:rPr lang="en-US" sz="12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r>
                        <a:rPr lang="en-US" sz="1200" baseline="0" dirty="0" smtClean="0">
                          <a:latin typeface="Arial" pitchFamily="34" charset="0"/>
                          <a:cs typeface="Arial" pitchFamily="34" charset="0"/>
                        </a:rPr>
                        <a:t>Center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Off Period</a:t>
                      </a:r>
                    </a:p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Dist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ON</a:t>
                      </a:r>
                      <a:r>
                        <a:rPr lang="en-US" sz="1200" baseline="0" dirty="0" smtClean="0">
                          <a:latin typeface="Arial" pitchFamily="34" charset="0"/>
                          <a:cs typeface="Arial" pitchFamily="34" charset="0"/>
                        </a:rPr>
                        <a:t> periods</a:t>
                      </a:r>
                    </a:p>
                    <a:p>
                      <a:r>
                        <a:rPr lang="en-US" sz="1200" baseline="0" dirty="0" smtClean="0">
                          <a:latin typeface="Arial" pitchFamily="34" charset="0"/>
                          <a:cs typeface="Arial" pitchFamily="34" charset="0"/>
                        </a:rPr>
                        <a:t>Dist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Inter-arrival</a:t>
                      </a:r>
                    </a:p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Dist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80835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Prv2_1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Lognormal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Lognormal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Lognormal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808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Prv2_2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Lognormal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Lognormal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Lognormal</a:t>
                      </a:r>
                    </a:p>
                  </a:txBody>
                  <a:tcPr/>
                </a:tc>
              </a:tr>
              <a:tr h="2808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Prv2_3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Lognormal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Lognormal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Lognormal</a:t>
                      </a:r>
                    </a:p>
                  </a:txBody>
                  <a:tcPr/>
                </a:tc>
              </a:tr>
              <a:tr h="2808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Prv2_4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Lognormal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Lognormal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Lognormal</a:t>
                      </a:r>
                    </a:p>
                  </a:txBody>
                  <a:tcPr/>
                </a:tc>
              </a:tr>
              <a:tr h="280835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EDU1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Lognormal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Weibull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Weibull</a:t>
                      </a:r>
                    </a:p>
                  </a:txBody>
                  <a:tcPr/>
                </a:tc>
              </a:tr>
              <a:tr h="280835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EDU2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Lognormal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Weibull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Weibull</a:t>
                      </a:r>
                    </a:p>
                  </a:txBody>
                  <a:tcPr/>
                </a:tc>
              </a:tr>
              <a:tr h="280835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EDU3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Lognormal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Weibull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Weibull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5791200" y="2057400"/>
            <a:ext cx="990600" cy="2590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381000" y="2819400"/>
            <a:ext cx="8534400" cy="16002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Need new models to generate traffic</a:t>
            </a:r>
            <a:endParaRPr lang="en-US" sz="3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Possible Causes for Heavy Tail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Distribution of files in a file system</a:t>
            </a:r>
          </a:p>
          <a:p>
            <a:pPr lvl="1"/>
            <a:r>
              <a:rPr lang="en-US" dirty="0" smtClean="0"/>
              <a:t>NFS </a:t>
            </a:r>
            <a:r>
              <a:rPr lang="en-US" dirty="0" smtClean="0">
                <a:sym typeface="Wingdings"/>
              </a:rPr>
              <a:t> Log-Normal</a:t>
            </a:r>
            <a:r>
              <a:rPr lang="en-US" dirty="0" smtClean="0"/>
              <a:t> </a:t>
            </a:r>
          </a:p>
          <a:p>
            <a:endParaRPr lang="en-US" dirty="0"/>
          </a:p>
          <a:p>
            <a:r>
              <a:rPr lang="en-US" dirty="0" smtClean="0"/>
              <a:t>Distribution of files on the web</a:t>
            </a:r>
          </a:p>
          <a:p>
            <a:pPr lvl="1"/>
            <a:r>
              <a:rPr lang="en-US" dirty="0" smtClean="0"/>
              <a:t>HTTP files </a:t>
            </a:r>
            <a:r>
              <a:rPr lang="en-US" dirty="0" smtClean="0">
                <a:sym typeface="Wingdings"/>
              </a:rPr>
              <a:t> Log-Normal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1162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Implications of distribution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525963"/>
          </a:xfrm>
        </p:spPr>
        <p:txBody>
          <a:bodyPr/>
          <a:lstStyle/>
          <a:p>
            <a:r>
              <a:rPr lang="en-US" dirty="0" smtClean="0"/>
              <a:t>Lognormal V. Pareto</a:t>
            </a:r>
          </a:p>
          <a:p>
            <a:pPr lvl="1"/>
            <a:r>
              <a:rPr lang="en-US" dirty="0" smtClean="0"/>
              <a:t>Both heavy tail distributions</a:t>
            </a:r>
          </a:p>
          <a:p>
            <a:pPr lvl="1"/>
            <a:r>
              <a:rPr lang="en-US" dirty="0" smtClean="0"/>
              <a:t>Differences is in</a:t>
            </a:r>
            <a:r>
              <a:rPr lang="en-US" dirty="0" smtClean="0">
                <a:solidFill>
                  <a:srgbClr val="FF0000"/>
                </a:solidFill>
              </a:rPr>
              <a:t> length of tail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 smtClean="0"/>
              <a:t>99</a:t>
            </a:r>
            <a:r>
              <a:rPr lang="en-US" baseline="30000" dirty="0" smtClean="0"/>
              <a:t>Th</a:t>
            </a:r>
            <a:r>
              <a:rPr lang="en-US" dirty="0" smtClean="0"/>
              <a:t> percentile used to determine SLA</a:t>
            </a:r>
          </a:p>
          <a:p>
            <a:pPr lvl="1"/>
            <a:r>
              <a:rPr lang="en-US" dirty="0" smtClean="0"/>
              <a:t>Length of tail impacts 99</a:t>
            </a:r>
            <a:r>
              <a:rPr lang="en-US" baseline="30000" dirty="0" smtClean="0"/>
              <a:t>th</a:t>
            </a:r>
            <a:r>
              <a:rPr lang="en-US" dirty="0" smtClean="0"/>
              <a:t> percentile</a:t>
            </a:r>
          </a:p>
          <a:p>
            <a:pPr lvl="1"/>
            <a:r>
              <a:rPr lang="en-US" dirty="0" smtClean="0"/>
              <a:t>Modeling with wrong distribution </a:t>
            </a:r>
            <a:r>
              <a:rPr lang="en-US" dirty="0" smtClean="0">
                <a:sym typeface="Wingdings"/>
              </a:rPr>
              <a:t> SLA violations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070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Canonical Data Center Architecture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24200" y="1676400"/>
            <a:ext cx="62865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60600" y="2832101"/>
            <a:ext cx="882650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63700" y="4197351"/>
            <a:ext cx="6223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1619250"/>
            <a:ext cx="62865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32400" y="2832101"/>
            <a:ext cx="882650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87700" y="4197351"/>
            <a:ext cx="6223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54550" y="4197351"/>
            <a:ext cx="6223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78550" y="4197351"/>
            <a:ext cx="6223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 rot="5400000">
            <a:off x="2640808" y="2278857"/>
            <a:ext cx="609600" cy="509587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10800000" flipV="1">
            <a:off x="2690815" y="2152650"/>
            <a:ext cx="2033587" cy="68580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3657600" y="2228850"/>
            <a:ext cx="2005013" cy="60960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rot="16200000" flipH="1">
            <a:off x="5079206" y="2255043"/>
            <a:ext cx="685800" cy="481013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rot="5400000">
            <a:off x="1747839" y="3595688"/>
            <a:ext cx="838200" cy="390525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16200000" flipV="1">
            <a:off x="2852739" y="3567113"/>
            <a:ext cx="838200" cy="447675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rot="5400000" flipH="1" flipV="1">
            <a:off x="4729162" y="3605213"/>
            <a:ext cx="838200" cy="371475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rot="16200000" flipV="1">
            <a:off x="5834064" y="3557588"/>
            <a:ext cx="838200" cy="466725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rot="16200000" flipV="1">
            <a:off x="1727154" y="5002215"/>
            <a:ext cx="504921" cy="3175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62" idx="0"/>
          </p:cNvCxnSpPr>
          <p:nvPr/>
        </p:nvCxnSpPr>
        <p:spPr>
          <a:xfrm rot="5400000" flipH="1" flipV="1">
            <a:off x="3136086" y="4891858"/>
            <a:ext cx="506456" cy="225429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105"/>
          <p:cNvSpPr txBox="1">
            <a:spLocks noChangeArrowheads="1"/>
          </p:cNvSpPr>
          <p:nvPr/>
        </p:nvSpPr>
        <p:spPr bwMode="auto">
          <a:xfrm>
            <a:off x="323850" y="1771651"/>
            <a:ext cx="1447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="1" dirty="0" smtClean="0">
                <a:latin typeface="Arial" pitchFamily="34" charset="0"/>
                <a:cs typeface="Arial" pitchFamily="34" charset="0"/>
              </a:rPr>
              <a:t>Core (L3)</a:t>
            </a:r>
            <a:endParaRPr lang="en-US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107"/>
          <p:cNvSpPr txBox="1">
            <a:spLocks noChangeArrowheads="1"/>
          </p:cNvSpPr>
          <p:nvPr/>
        </p:nvSpPr>
        <p:spPr bwMode="auto">
          <a:xfrm>
            <a:off x="228600" y="3733801"/>
            <a:ext cx="173355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="1" dirty="0" smtClean="0">
                <a:latin typeface="Arial" pitchFamily="34" charset="0"/>
                <a:cs typeface="Arial" pitchFamily="34" charset="0"/>
              </a:rPr>
              <a:t>Edge (L2)</a:t>
            </a:r>
          </a:p>
          <a:p>
            <a:r>
              <a:rPr lang="en-US" sz="2000" b="1" dirty="0" smtClean="0">
                <a:latin typeface="Arial" pitchFamily="34" charset="0"/>
                <a:cs typeface="Arial" pitchFamily="34" charset="0"/>
              </a:rPr>
              <a:t>Top-of-Rack</a:t>
            </a:r>
            <a:br>
              <a:rPr lang="en-US" sz="2000" b="1" dirty="0" smtClean="0">
                <a:latin typeface="Arial" pitchFamily="34" charset="0"/>
                <a:cs typeface="Arial" pitchFamily="34" charset="0"/>
              </a:rPr>
            </a:br>
            <a:r>
              <a:rPr lang="en-US" sz="20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2000" b="1" dirty="0" smtClean="0">
                <a:latin typeface="Arial" pitchFamily="34" charset="0"/>
                <a:cs typeface="Arial" pitchFamily="34" charset="0"/>
              </a:rPr>
            </a:br>
            <a:endParaRPr lang="en-US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108"/>
          <p:cNvSpPr txBox="1">
            <a:spLocks noChangeArrowheads="1"/>
          </p:cNvSpPr>
          <p:nvPr/>
        </p:nvSpPr>
        <p:spPr bwMode="auto">
          <a:xfrm>
            <a:off x="228600" y="2571690"/>
            <a:ext cx="2438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="1" dirty="0" smtClean="0">
                <a:latin typeface="Arial" pitchFamily="34" charset="0"/>
                <a:cs typeface="Arial" pitchFamily="34" charset="0"/>
              </a:rPr>
              <a:t>Aggregation (L2)</a:t>
            </a:r>
            <a:endParaRPr lang="en-US" sz="20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2" name="Straight Connector 31"/>
          <p:cNvCxnSpPr/>
          <p:nvPr/>
        </p:nvCxnSpPr>
        <p:spPr>
          <a:xfrm>
            <a:off x="628650" y="2457451"/>
            <a:ext cx="6096000" cy="0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628650" y="3676651"/>
            <a:ext cx="6096000" cy="0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113"/>
          <p:cNvSpPr txBox="1">
            <a:spLocks noChangeArrowheads="1"/>
          </p:cNvSpPr>
          <p:nvPr/>
        </p:nvSpPr>
        <p:spPr bwMode="auto">
          <a:xfrm>
            <a:off x="-914400" y="4953000"/>
            <a:ext cx="25146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sz="2000" b="1" dirty="0" smtClean="0">
                <a:latin typeface="Arial" pitchFamily="34" charset="0"/>
                <a:cs typeface="Arial" pitchFamily="34" charset="0"/>
              </a:rPr>
              <a:t>Application</a:t>
            </a:r>
            <a:endParaRPr lang="en-US" sz="2000" b="1" dirty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en-US" sz="2000" b="1" dirty="0">
                <a:latin typeface="Arial" pitchFamily="34" charset="0"/>
                <a:cs typeface="Arial" pitchFamily="34" charset="0"/>
              </a:rPr>
              <a:t>servers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704850" y="4819651"/>
            <a:ext cx="6096000" cy="0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>
            <a:endCxn id="6" idx="2"/>
          </p:cNvCxnSpPr>
          <p:nvPr/>
        </p:nvCxnSpPr>
        <p:spPr>
          <a:xfrm rot="16200000" flipV="1">
            <a:off x="1889078" y="4829224"/>
            <a:ext cx="638271" cy="466726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endCxn id="9" idx="2"/>
          </p:cNvCxnSpPr>
          <p:nvPr/>
        </p:nvCxnSpPr>
        <p:spPr>
          <a:xfrm rot="16200000" flipV="1">
            <a:off x="3397251" y="4845051"/>
            <a:ext cx="590549" cy="38735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Picture 158" descr="MCj04316160000[1]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48000" y="5257800"/>
            <a:ext cx="457200" cy="457200"/>
          </a:xfrm>
          <a:prstGeom prst="rect">
            <a:avLst/>
          </a:prstGeom>
          <a:noFill/>
        </p:spPr>
      </p:pic>
      <p:pic>
        <p:nvPicPr>
          <p:cNvPr id="63" name="Picture 158" descr="MCj04316160000[1]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81400" y="5257800"/>
            <a:ext cx="457200" cy="457200"/>
          </a:xfrm>
          <a:prstGeom prst="rect">
            <a:avLst/>
          </a:prstGeom>
          <a:noFill/>
        </p:spPr>
      </p:pic>
      <p:pic>
        <p:nvPicPr>
          <p:cNvPr id="64" name="Picture 158" descr="MCj04316160000[1]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52600" y="5257800"/>
            <a:ext cx="457200" cy="457200"/>
          </a:xfrm>
          <a:prstGeom prst="rect">
            <a:avLst/>
          </a:prstGeom>
          <a:noFill/>
        </p:spPr>
      </p:pic>
      <p:pic>
        <p:nvPicPr>
          <p:cNvPr id="65" name="Picture 158" descr="MCj04316160000[1]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09800" y="5257800"/>
            <a:ext cx="457200" cy="457200"/>
          </a:xfrm>
          <a:prstGeom prst="rect">
            <a:avLst/>
          </a:prstGeom>
          <a:noFill/>
        </p:spPr>
      </p:pic>
      <p:cxnSp>
        <p:nvCxnSpPr>
          <p:cNvPr id="66" name="Straight Connector 65"/>
          <p:cNvCxnSpPr>
            <a:stCxn id="68" idx="0"/>
          </p:cNvCxnSpPr>
          <p:nvPr/>
        </p:nvCxnSpPr>
        <p:spPr>
          <a:xfrm rot="5400000" flipH="1" flipV="1">
            <a:off x="4583886" y="4815658"/>
            <a:ext cx="506456" cy="225429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 rot="16200000" flipV="1">
            <a:off x="4845051" y="4768851"/>
            <a:ext cx="590549" cy="38735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8" name="Picture 158" descr="MCj04316160000[1]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95800" y="5181600"/>
            <a:ext cx="457200" cy="457200"/>
          </a:xfrm>
          <a:prstGeom prst="rect">
            <a:avLst/>
          </a:prstGeom>
          <a:noFill/>
        </p:spPr>
      </p:pic>
      <p:pic>
        <p:nvPicPr>
          <p:cNvPr id="69" name="Picture 158" descr="MCj04316160000[1]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29200" y="5181600"/>
            <a:ext cx="457200" cy="457200"/>
          </a:xfrm>
          <a:prstGeom prst="rect">
            <a:avLst/>
          </a:prstGeom>
          <a:noFill/>
        </p:spPr>
      </p:pic>
      <p:cxnSp>
        <p:nvCxnSpPr>
          <p:cNvPr id="70" name="Straight Connector 69"/>
          <p:cNvCxnSpPr>
            <a:stCxn id="72" idx="0"/>
          </p:cNvCxnSpPr>
          <p:nvPr/>
        </p:nvCxnSpPr>
        <p:spPr>
          <a:xfrm rot="5400000" flipH="1" flipV="1">
            <a:off x="6107886" y="4815658"/>
            <a:ext cx="506456" cy="225429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 rot="16200000" flipV="1">
            <a:off x="6369051" y="4768851"/>
            <a:ext cx="590549" cy="38735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2" name="Picture 158" descr="MCj04316160000[1]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19800" y="5181600"/>
            <a:ext cx="457200" cy="457200"/>
          </a:xfrm>
          <a:prstGeom prst="rect">
            <a:avLst/>
          </a:prstGeom>
          <a:noFill/>
        </p:spPr>
      </p:pic>
      <p:pic>
        <p:nvPicPr>
          <p:cNvPr id="73" name="Picture 158" descr="MCj04316160000[1]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53200" y="5181600"/>
            <a:ext cx="457200" cy="45720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Data Center Interconnect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much locality exists in data centers?</a:t>
            </a:r>
          </a:p>
          <a:p>
            <a:endParaRPr lang="en-US" dirty="0"/>
          </a:p>
          <a:p>
            <a:r>
              <a:rPr lang="en-US" dirty="0" smtClean="0"/>
              <a:t>What does utilization at the core look like?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95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Why are Data Centers Important?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467600" cy="4495800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Internal users</a:t>
            </a:r>
          </a:p>
          <a:p>
            <a:pPr lvl="1"/>
            <a:r>
              <a:rPr lang="en-US" dirty="0" smtClean="0">
                <a:latin typeface="Arial" pitchFamily="34" charset="0"/>
                <a:cs typeface="Arial" pitchFamily="34" charset="0"/>
              </a:rPr>
              <a:t>Line-of-Business apps</a:t>
            </a:r>
          </a:p>
          <a:p>
            <a:pPr lvl="1"/>
            <a:r>
              <a:rPr lang="en-US" dirty="0" smtClean="0">
                <a:latin typeface="Arial" pitchFamily="34" charset="0"/>
                <a:cs typeface="Arial" pitchFamily="34" charset="0"/>
              </a:rPr>
              <a:t>Production test beds</a:t>
            </a:r>
            <a:br>
              <a:rPr lang="en-US" dirty="0" smtClean="0">
                <a:latin typeface="Arial" pitchFamily="34" charset="0"/>
                <a:cs typeface="Arial" pitchFamily="34" charset="0"/>
              </a:rPr>
            </a:b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External users</a:t>
            </a:r>
          </a:p>
          <a:p>
            <a:pPr lvl="1"/>
            <a:r>
              <a:rPr lang="en-US" dirty="0" smtClean="0">
                <a:latin typeface="Arial" pitchFamily="34" charset="0"/>
                <a:cs typeface="Arial" pitchFamily="34" charset="0"/>
              </a:rPr>
              <a:t>Web portals</a:t>
            </a:r>
          </a:p>
          <a:p>
            <a:pPr lvl="1"/>
            <a:r>
              <a:rPr lang="en-US" dirty="0" smtClean="0">
                <a:latin typeface="Arial" pitchFamily="34" charset="0"/>
                <a:cs typeface="Arial" pitchFamily="34" charset="0"/>
              </a:rPr>
              <a:t>Web services</a:t>
            </a:r>
          </a:p>
          <a:p>
            <a:pPr lvl="1"/>
            <a:r>
              <a:rPr lang="en-US" dirty="0" smtClean="0">
                <a:latin typeface="Arial" pitchFamily="34" charset="0"/>
                <a:cs typeface="Arial" pitchFamily="34" charset="0"/>
              </a:rPr>
              <a:t>Multimedia applications</a:t>
            </a:r>
          </a:p>
          <a:p>
            <a:pPr lvl="1"/>
            <a:r>
              <a:rPr lang="en-US" dirty="0" smtClean="0">
                <a:latin typeface="Arial" pitchFamily="34" charset="0"/>
                <a:cs typeface="Arial" pitchFamily="34" charset="0"/>
              </a:rPr>
              <a:t>Chat/IM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38800" y="1524000"/>
            <a:ext cx="2917301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91400" y="3843151"/>
            <a:ext cx="838200" cy="1795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7" descr="Twitter-Icon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400800" y="3810000"/>
            <a:ext cx="533400" cy="533400"/>
          </a:xfrm>
          <a:prstGeom prst="rect">
            <a:avLst/>
          </a:prstGeom>
        </p:spPr>
      </p:pic>
      <p:pic>
        <p:nvPicPr>
          <p:cNvPr id="13" name="Picture 12" descr="222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715000" y="3733800"/>
            <a:ext cx="609600" cy="609600"/>
          </a:xfrm>
          <a:prstGeom prst="rect">
            <a:avLst/>
          </a:prstGeom>
        </p:spPr>
      </p:pic>
      <p:pic>
        <p:nvPicPr>
          <p:cNvPr id="15" name="Picture 14" descr="Msn-Messenger-2-icon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486400" y="4267200"/>
            <a:ext cx="990600" cy="990600"/>
          </a:xfrm>
          <a:prstGeom prst="rect">
            <a:avLst/>
          </a:prstGeom>
        </p:spPr>
      </p:pic>
      <p:pic>
        <p:nvPicPr>
          <p:cNvPr id="16" name="Picture 15" descr="youtube-icon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400800" y="4495800"/>
            <a:ext cx="838200" cy="838200"/>
          </a:xfrm>
          <a:prstGeom prst="rect">
            <a:avLst/>
          </a:prstGeom>
        </p:spPr>
      </p:pic>
      <p:pic>
        <p:nvPicPr>
          <p:cNvPr id="18" name="Picture 17" descr="google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029200" y="4826101"/>
            <a:ext cx="812699" cy="812699"/>
          </a:xfrm>
          <a:prstGeom prst="rect">
            <a:avLst/>
          </a:prstGeom>
        </p:spPr>
      </p:pic>
      <p:pic>
        <p:nvPicPr>
          <p:cNvPr id="19" name="Picture 18" descr="Google-gMail-256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953000" y="4038600"/>
            <a:ext cx="838200" cy="838200"/>
          </a:xfrm>
          <a:prstGeom prst="rect">
            <a:avLst/>
          </a:prstGeom>
        </p:spPr>
      </p:pic>
      <p:pic>
        <p:nvPicPr>
          <p:cNvPr id="20" name="Picture 19" descr="Android-Market-128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8229600" y="4419600"/>
            <a:ext cx="914400" cy="9144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Intra-Rack Versus Extra-Rack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924800" cy="4873625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800" dirty="0" smtClean="0">
                <a:latin typeface="Arial" pitchFamily="34" charset="0"/>
                <a:cs typeface="Arial" pitchFamily="34" charset="0"/>
              </a:rPr>
              <a:t>Quantify amount of traffic using interconnect</a:t>
            </a:r>
          </a:p>
          <a:p>
            <a:pPr lvl="1"/>
            <a:r>
              <a:rPr lang="en-US" sz="2000" dirty="0" smtClean="0">
                <a:latin typeface="Arial" pitchFamily="34" charset="0"/>
                <a:cs typeface="Arial" pitchFamily="34" charset="0"/>
              </a:rPr>
              <a:t>Perspective for interconnect analysis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1800" dirty="0" smtClean="0">
                <a:latin typeface="Arial" pitchFamily="34" charset="0"/>
                <a:cs typeface="Arial" pitchFamily="34" charset="0"/>
              </a:rPr>
            </a:br>
            <a:endParaRPr lang="en-US" sz="18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87700" y="3236893"/>
            <a:ext cx="622300" cy="546100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70550" y="3160693"/>
            <a:ext cx="6223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5" name="Straight Connector 14"/>
          <p:cNvCxnSpPr>
            <a:endCxn id="7" idx="2"/>
          </p:cNvCxnSpPr>
          <p:nvPr/>
        </p:nvCxnSpPr>
        <p:spPr>
          <a:xfrm flipV="1">
            <a:off x="2940053" y="3782993"/>
            <a:ext cx="558797" cy="500113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endCxn id="7" idx="2"/>
          </p:cNvCxnSpPr>
          <p:nvPr/>
        </p:nvCxnSpPr>
        <p:spPr>
          <a:xfrm rot="10800000">
            <a:off x="3498850" y="3782993"/>
            <a:ext cx="844550" cy="44450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10" idx="2"/>
          </p:cNvCxnSpPr>
          <p:nvPr/>
        </p:nvCxnSpPr>
        <p:spPr>
          <a:xfrm flipV="1">
            <a:off x="5270501" y="3706793"/>
            <a:ext cx="711199" cy="605368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endCxn id="10" idx="2"/>
          </p:cNvCxnSpPr>
          <p:nvPr/>
        </p:nvCxnSpPr>
        <p:spPr>
          <a:xfrm rot="10800000">
            <a:off x="5981701" y="3706794"/>
            <a:ext cx="812801" cy="576313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07"/>
          <p:cNvSpPr txBox="1">
            <a:spLocks noChangeArrowheads="1"/>
          </p:cNvSpPr>
          <p:nvPr/>
        </p:nvSpPr>
        <p:spPr bwMode="auto">
          <a:xfrm>
            <a:off x="7086600" y="3084493"/>
            <a:ext cx="1600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itchFamily="34" charset="0"/>
                <a:cs typeface="Arial" pitchFamily="34" charset="0"/>
              </a:rPr>
              <a:t>Edge</a:t>
            </a:r>
          </a:p>
        </p:txBody>
      </p:sp>
      <p:sp>
        <p:nvSpPr>
          <p:cNvPr id="20" name="TextBox 113"/>
          <p:cNvSpPr txBox="1">
            <a:spLocks noChangeArrowheads="1"/>
          </p:cNvSpPr>
          <p:nvPr/>
        </p:nvSpPr>
        <p:spPr bwMode="auto">
          <a:xfrm>
            <a:off x="6629400" y="3998893"/>
            <a:ext cx="25146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Application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en-US" sz="2800" b="1" dirty="0">
                <a:latin typeface="Arial" pitchFamily="34" charset="0"/>
                <a:cs typeface="Arial" pitchFamily="34" charset="0"/>
              </a:rPr>
              <a:t>servers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1524000" y="3846493"/>
            <a:ext cx="6096000" cy="0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stCxn id="7" idx="0"/>
          </p:cNvCxnSpPr>
          <p:nvPr/>
        </p:nvCxnSpPr>
        <p:spPr>
          <a:xfrm rot="5400000" flipH="1" flipV="1">
            <a:off x="3197225" y="2928918"/>
            <a:ext cx="609600" cy="635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rot="5400000" flipH="1" flipV="1">
            <a:off x="5673725" y="2852718"/>
            <a:ext cx="609600" cy="635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107"/>
          <p:cNvSpPr txBox="1">
            <a:spLocks noChangeArrowheads="1"/>
          </p:cNvSpPr>
          <p:nvPr/>
        </p:nvSpPr>
        <p:spPr bwMode="auto">
          <a:xfrm>
            <a:off x="152400" y="2971800"/>
            <a:ext cx="2819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Extra-Rack</a:t>
            </a:r>
            <a:endParaRPr lang="en-US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107"/>
          <p:cNvSpPr txBox="1">
            <a:spLocks noChangeArrowheads="1"/>
          </p:cNvSpPr>
          <p:nvPr/>
        </p:nvSpPr>
        <p:spPr bwMode="auto">
          <a:xfrm>
            <a:off x="228600" y="4114800"/>
            <a:ext cx="2590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Intra-Rack</a:t>
            </a:r>
            <a:endParaRPr lang="en-US" sz="28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107"/>
          <p:cNvSpPr txBox="1">
            <a:spLocks noChangeArrowheads="1"/>
          </p:cNvSpPr>
          <p:nvPr/>
        </p:nvSpPr>
        <p:spPr bwMode="auto">
          <a:xfrm>
            <a:off x="533400" y="5562600"/>
            <a:ext cx="7239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Extra-Rack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= Sum of Uplinks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107"/>
          <p:cNvSpPr txBox="1">
            <a:spLocks noChangeArrowheads="1"/>
          </p:cNvSpPr>
          <p:nvPr/>
        </p:nvSpPr>
        <p:spPr bwMode="auto">
          <a:xfrm>
            <a:off x="533400" y="6096000"/>
            <a:ext cx="7848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Intra-Rack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= Sum of Server Links – </a:t>
            </a:r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Extra-Rack</a:t>
            </a:r>
          </a:p>
        </p:txBody>
      </p:sp>
      <p:pic>
        <p:nvPicPr>
          <p:cNvPr id="24" name="Picture 158" descr="MCj04316160000[1]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67000" y="4151293"/>
            <a:ext cx="457200" cy="457200"/>
          </a:xfrm>
          <a:prstGeom prst="rect">
            <a:avLst/>
          </a:prstGeom>
          <a:noFill/>
        </p:spPr>
      </p:pic>
      <p:pic>
        <p:nvPicPr>
          <p:cNvPr id="25" name="Picture 158" descr="MCj04316160000[1]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91000" y="4151293"/>
            <a:ext cx="457200" cy="457200"/>
          </a:xfrm>
          <a:prstGeom prst="rect">
            <a:avLst/>
          </a:prstGeom>
          <a:noFill/>
        </p:spPr>
      </p:pic>
      <p:pic>
        <p:nvPicPr>
          <p:cNvPr id="26" name="Picture 158" descr="MCj04316160000[1]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53000" y="4227493"/>
            <a:ext cx="457200" cy="457200"/>
          </a:xfrm>
          <a:prstGeom prst="rect">
            <a:avLst/>
          </a:prstGeom>
          <a:noFill/>
        </p:spPr>
      </p:pic>
      <p:pic>
        <p:nvPicPr>
          <p:cNvPr id="28" name="Picture 158" descr="MCj04316160000[1]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77000" y="4227493"/>
            <a:ext cx="457200" cy="457200"/>
          </a:xfrm>
          <a:prstGeom prst="rect">
            <a:avLst/>
          </a:prstGeom>
          <a:noFill/>
        </p:spPr>
      </p:pic>
      <p:sp>
        <p:nvSpPr>
          <p:cNvPr id="34" name="Curved Down Arrow 33"/>
          <p:cNvSpPr/>
          <p:nvPr/>
        </p:nvSpPr>
        <p:spPr>
          <a:xfrm>
            <a:off x="2895600" y="3617893"/>
            <a:ext cx="1447800" cy="609600"/>
          </a:xfrm>
          <a:prstGeom prst="curvedDownArrow">
            <a:avLst/>
          </a:prstGeom>
          <a:solidFill>
            <a:srgbClr val="00B05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7" name="Bent Arrow 36"/>
          <p:cNvSpPr/>
          <p:nvPr/>
        </p:nvSpPr>
        <p:spPr>
          <a:xfrm rot="16617122" flipV="1">
            <a:off x="2421923" y="3285292"/>
            <a:ext cx="1682992" cy="609045"/>
          </a:xfrm>
          <a:prstGeom prst="ben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8" grpId="0"/>
      <p:bldP spid="39" grpId="0"/>
      <p:bldP spid="34" grpId="0" animBg="1"/>
      <p:bldP spid="3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Intra-Rack Versus Extra-Rack Results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114800"/>
            <a:ext cx="8229600" cy="20113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Clouds: most traffic stays within a rack (75%)</a:t>
            </a:r>
          </a:p>
          <a:p>
            <a:pPr lvl="1"/>
            <a:r>
              <a:rPr lang="en-US" dirty="0" err="1" smtClean="0">
                <a:latin typeface="Arial" pitchFamily="34" charset="0"/>
                <a:cs typeface="Arial" pitchFamily="34" charset="0"/>
              </a:rPr>
              <a:t>Colocation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of apps and dependent components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Other DCs: &gt; 50% leaves the rack</a:t>
            </a:r>
          </a:p>
          <a:p>
            <a:pPr lvl="1"/>
            <a:r>
              <a:rPr lang="en-US" dirty="0" smtClean="0">
                <a:latin typeface="Arial" pitchFamily="34" charset="0"/>
                <a:cs typeface="Arial" pitchFamily="34" charset="0"/>
              </a:rPr>
              <a:t>Un-optimized placement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Chart 3"/>
          <p:cNvGraphicFramePr/>
          <p:nvPr/>
        </p:nvGraphicFramePr>
        <p:xfrm>
          <a:off x="838200" y="1524000"/>
          <a:ext cx="73152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6" name="Straight Connector 5"/>
          <p:cNvCxnSpPr/>
          <p:nvPr/>
        </p:nvCxnSpPr>
        <p:spPr>
          <a:xfrm>
            <a:off x="1143000" y="2362200"/>
            <a:ext cx="5791200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4114800" y="1524000"/>
            <a:ext cx="2743200" cy="2667000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371600" y="1524000"/>
            <a:ext cx="2743200" cy="2667000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1175E-6 L -3.33333E-6 0.0444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Extra-Rack Traffic on DC Interconnect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4495800"/>
            <a:ext cx="8229600" cy="2087563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Utilization: core &gt;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agg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&gt; edge</a:t>
            </a:r>
          </a:p>
          <a:p>
            <a:pPr lvl="1"/>
            <a:r>
              <a:rPr lang="en-US" sz="2000" dirty="0" smtClean="0"/>
              <a:t>Aggregation of many unto few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Tail of core utilization differs</a:t>
            </a:r>
          </a:p>
          <a:p>
            <a:pPr lvl="1"/>
            <a:r>
              <a:rPr lang="en-US" sz="2000" dirty="0" smtClean="0">
                <a:latin typeface="Arial" pitchFamily="34" charset="0"/>
                <a:cs typeface="Arial" pitchFamily="34" charset="0"/>
              </a:rPr>
              <a:t>Hot-spots 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 links with &gt; 70%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util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sz="2000" dirty="0" smtClean="0">
                <a:latin typeface="Arial" pitchFamily="34" charset="0"/>
                <a:cs typeface="Arial" pitchFamily="34" charset="0"/>
              </a:rPr>
              <a:t>Prevalence of hot-spots differs across data centers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coreutil.ep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8200" y="304800"/>
            <a:ext cx="7213600" cy="54102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oreutil_zoom.ep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8200" y="228600"/>
            <a:ext cx="7239000" cy="5410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Extra-Rack Traffic on DC Interconnect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4495800"/>
            <a:ext cx="8229600" cy="2087563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Utilization: core &gt;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agg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&gt; edge</a:t>
            </a:r>
          </a:p>
          <a:p>
            <a:pPr lvl="1"/>
            <a:r>
              <a:rPr lang="en-US" sz="2000" dirty="0" smtClean="0"/>
              <a:t>Aggregation of many unto few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Tail of core utilization differs</a:t>
            </a:r>
          </a:p>
          <a:p>
            <a:pPr lvl="1"/>
            <a:r>
              <a:rPr lang="en-US" sz="2000" dirty="0" smtClean="0">
                <a:latin typeface="Arial" pitchFamily="34" charset="0"/>
                <a:cs typeface="Arial" pitchFamily="34" charset="0"/>
              </a:rPr>
              <a:t>Hot-spots 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 links with &gt; 70%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util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sz="2000" dirty="0" smtClean="0">
                <a:latin typeface="Arial" pitchFamily="34" charset="0"/>
                <a:cs typeface="Arial" pitchFamily="34" charset="0"/>
              </a:rPr>
              <a:t>Prevalence of hot-spots differs across data centers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54274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4048"/>
            <a:ext cx="8229600" cy="1252728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Persistence of Core Hot-Spots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0"/>
            <a:ext cx="8229600" cy="22860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Low persistence: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PRV2, EDU1, EDU2, EDU3, CLD1, CLD3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High persistence/low prevalence: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PRV1, CLD2</a:t>
            </a:r>
          </a:p>
          <a:p>
            <a:pPr lvl="1"/>
            <a:r>
              <a:rPr lang="en-US" sz="2400" dirty="0" smtClean="0">
                <a:latin typeface="Arial" pitchFamily="34" charset="0"/>
                <a:cs typeface="Arial" pitchFamily="34" charset="0"/>
              </a:rPr>
              <a:t>2-8% are hotspots &gt; 50%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High persistence/high prevalence: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CLD4, CLD5</a:t>
            </a:r>
          </a:p>
          <a:p>
            <a:pPr lvl="1"/>
            <a:r>
              <a:rPr lang="en-US" sz="2400" dirty="0" smtClean="0">
                <a:latin typeface="Arial" pitchFamily="34" charset="0"/>
                <a:cs typeface="Arial" pitchFamily="34" charset="0"/>
              </a:rPr>
              <a:t>15% are hotspots &gt; 50%</a:t>
            </a:r>
          </a:p>
        </p:txBody>
      </p:sp>
      <p:pic>
        <p:nvPicPr>
          <p:cNvPr id="5" name="Picture 4" descr="corehot_nofreq_zoom.ep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0" y="381000"/>
            <a:ext cx="7010400" cy="520065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572000" y="1524000"/>
            <a:ext cx="1676400" cy="914400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324600" y="2133600"/>
            <a:ext cx="1295400" cy="228600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324600" y="2819400"/>
            <a:ext cx="1295400" cy="228600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324600" y="3276600"/>
            <a:ext cx="1295400" cy="457200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572000" y="1981200"/>
            <a:ext cx="1676400" cy="762000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own Arrow 10"/>
          <p:cNvSpPr/>
          <p:nvPr/>
        </p:nvSpPr>
        <p:spPr>
          <a:xfrm rot="16015069">
            <a:off x="2335895" y="2418405"/>
            <a:ext cx="457200" cy="685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own Arrow 11"/>
          <p:cNvSpPr/>
          <p:nvPr/>
        </p:nvSpPr>
        <p:spPr>
          <a:xfrm rot="15157383">
            <a:off x="2300524" y="3254276"/>
            <a:ext cx="457200" cy="685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own Arrow 12"/>
          <p:cNvSpPr/>
          <p:nvPr/>
        </p:nvSpPr>
        <p:spPr>
          <a:xfrm rot="16015069">
            <a:off x="1954896" y="1504006"/>
            <a:ext cx="457200" cy="685800"/>
          </a:xfrm>
          <a:prstGeom prst="down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Down Arrow 13"/>
          <p:cNvSpPr/>
          <p:nvPr/>
        </p:nvSpPr>
        <p:spPr>
          <a:xfrm rot="15157383">
            <a:off x="1919523" y="2035077"/>
            <a:ext cx="457200" cy="685800"/>
          </a:xfrm>
          <a:prstGeom prst="down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10" grpId="0" animBg="1"/>
      <p:bldP spid="11" grpId="0" animBg="1"/>
      <p:bldP spid="12" grpId="0" animBg="1"/>
      <p:bldP spid="13" grpId="0" animBg="1"/>
      <p:bldP spid="13" grpId="1" animBg="1"/>
      <p:bldP spid="14" grpId="0" animBg="1"/>
      <p:bldP spid="14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Traffic Matrix Analysis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609600" y="2590800"/>
            <a:ext cx="3441700" cy="1657349"/>
            <a:chOff x="749300" y="2686050"/>
            <a:chExt cx="5289550" cy="2901951"/>
          </a:xfrm>
        </p:grpSpPr>
        <p:pic>
          <p:nvPicPr>
            <p:cNvPr id="5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733800" y="4876800"/>
              <a:ext cx="717550" cy="673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362200" y="2743200"/>
              <a:ext cx="628650" cy="628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01700" y="4044951"/>
              <a:ext cx="622300" cy="546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886200" y="2686050"/>
              <a:ext cx="628650" cy="628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425700" y="4044951"/>
              <a:ext cx="622300" cy="546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892550" y="4044951"/>
              <a:ext cx="622300" cy="546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416550" y="4044951"/>
              <a:ext cx="622300" cy="546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49300" y="4914901"/>
              <a:ext cx="717550" cy="673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273300" y="4914901"/>
              <a:ext cx="717550" cy="673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245100" y="4895851"/>
              <a:ext cx="717550" cy="673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5" name="Straight Connector 14"/>
            <p:cNvCxnSpPr>
              <a:stCxn id="8" idx="2"/>
              <a:endCxn id="9" idx="0"/>
            </p:cNvCxnSpPr>
            <p:nvPr/>
          </p:nvCxnSpPr>
          <p:spPr>
            <a:xfrm rot="5400000">
              <a:off x="3103563" y="2947988"/>
              <a:ext cx="730251" cy="1463675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>
              <a:stCxn id="8" idx="2"/>
              <a:endCxn id="7" idx="0"/>
            </p:cNvCxnSpPr>
            <p:nvPr/>
          </p:nvCxnSpPr>
          <p:spPr>
            <a:xfrm rot="5400000">
              <a:off x="2341563" y="2185988"/>
              <a:ext cx="730251" cy="2987675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>
              <a:stCxn id="8" idx="2"/>
              <a:endCxn id="10" idx="0"/>
            </p:cNvCxnSpPr>
            <p:nvPr/>
          </p:nvCxnSpPr>
          <p:spPr>
            <a:xfrm rot="16200000" flipH="1">
              <a:off x="3836987" y="3678237"/>
              <a:ext cx="730251" cy="3175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>
              <a:stCxn id="6" idx="2"/>
              <a:endCxn id="11" idx="0"/>
            </p:cNvCxnSpPr>
            <p:nvPr/>
          </p:nvCxnSpPr>
          <p:spPr>
            <a:xfrm rot="16200000" flipH="1">
              <a:off x="3865562" y="2182812"/>
              <a:ext cx="673101" cy="3051175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>
              <a:stCxn id="6" idx="2"/>
            </p:cNvCxnSpPr>
            <p:nvPr/>
          </p:nvCxnSpPr>
          <p:spPr>
            <a:xfrm rot="5400000">
              <a:off x="1600201" y="2981326"/>
              <a:ext cx="685801" cy="146684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>
              <a:endCxn id="6" idx="2"/>
            </p:cNvCxnSpPr>
            <p:nvPr/>
          </p:nvCxnSpPr>
          <p:spPr>
            <a:xfrm rot="16200000" flipV="1">
              <a:off x="2362201" y="3686175"/>
              <a:ext cx="685801" cy="57152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>
              <a:endCxn id="6" idx="2"/>
            </p:cNvCxnSpPr>
            <p:nvPr/>
          </p:nvCxnSpPr>
          <p:spPr>
            <a:xfrm rot="10800000">
              <a:off x="2676526" y="3371851"/>
              <a:ext cx="1523999" cy="685801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>
              <a:endCxn id="8" idx="2"/>
            </p:cNvCxnSpPr>
            <p:nvPr/>
          </p:nvCxnSpPr>
          <p:spPr>
            <a:xfrm rot="10800000">
              <a:off x="4200525" y="3314701"/>
              <a:ext cx="1524002" cy="742951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16200000" flipV="1">
              <a:off x="965154" y="4849815"/>
              <a:ext cx="504921" cy="3175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16200000" flipV="1">
              <a:off x="2489154" y="4849815"/>
              <a:ext cx="504921" cy="3175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5400000" flipH="1" flipV="1">
              <a:off x="3920067" y="4861985"/>
              <a:ext cx="541867" cy="0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5400000" flipH="1" flipV="1">
              <a:off x="5444067" y="4832930"/>
              <a:ext cx="541867" cy="0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TextBox 26"/>
          <p:cNvSpPr txBox="1"/>
          <p:nvPr/>
        </p:nvSpPr>
        <p:spPr>
          <a:xfrm>
            <a:off x="609600" y="4343400"/>
            <a:ext cx="3770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A</a:t>
            </a:r>
            <a:endParaRPr lang="en-US" sz="24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1752600" y="4343400"/>
            <a:ext cx="3571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B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667000" y="4343400"/>
            <a:ext cx="3475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C</a:t>
            </a:r>
            <a:endParaRPr lang="en-US" sz="24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3581400" y="4343400"/>
            <a:ext cx="378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D</a:t>
            </a:r>
            <a:endParaRPr lang="en-US" sz="2400" b="1" dirty="0"/>
          </a:p>
        </p:txBody>
      </p:sp>
      <p:graphicFrame>
        <p:nvGraphicFramePr>
          <p:cNvPr id="31" name="Table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9109503"/>
              </p:ext>
            </p:extLst>
          </p:nvPr>
        </p:nvGraphicFramePr>
        <p:xfrm>
          <a:off x="4419600" y="1600200"/>
          <a:ext cx="2895600" cy="1828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9120"/>
                <a:gridCol w="579120"/>
                <a:gridCol w="579120"/>
                <a:gridCol w="579120"/>
                <a:gridCol w="579120"/>
              </a:tblGrid>
              <a:tr h="31496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149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149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149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149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2" name="Rounded Rectangle 31"/>
          <p:cNvSpPr/>
          <p:nvPr/>
        </p:nvSpPr>
        <p:spPr>
          <a:xfrm>
            <a:off x="1219200" y="5486400"/>
            <a:ext cx="6096000" cy="990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Predictability:</a:t>
            </a:r>
          </a:p>
          <a:p>
            <a:pPr algn="ctr"/>
            <a:r>
              <a:rPr lang="en-US" sz="2400" b="1" dirty="0" smtClean="0"/>
              <a:t> 5% difference across a set of time periods</a:t>
            </a:r>
            <a:endParaRPr lang="en-US" sz="2400" b="1" dirty="0"/>
          </a:p>
        </p:txBody>
      </p:sp>
      <p:graphicFrame>
        <p:nvGraphicFramePr>
          <p:cNvPr id="33" name="Table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2041212"/>
              </p:ext>
            </p:extLst>
          </p:nvPr>
        </p:nvGraphicFramePr>
        <p:xfrm>
          <a:off x="5562600" y="2133600"/>
          <a:ext cx="2286000" cy="228600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457200"/>
                <a:gridCol w="457200"/>
                <a:gridCol w="457200"/>
                <a:gridCol w="457200"/>
                <a:gridCol w="457200"/>
              </a:tblGrid>
              <a:tr h="441960"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B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D</a:t>
                      </a:r>
                      <a:endParaRPr lang="en-US" sz="2400" b="1" dirty="0"/>
                    </a:p>
                  </a:txBody>
                  <a:tcPr/>
                </a:tc>
              </a:tr>
              <a:tr h="44196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/>
                    </a:p>
                  </a:txBody>
                  <a:tcPr/>
                </a:tc>
              </a:tr>
              <a:tr h="44196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B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/>
                    </a:p>
                  </a:txBody>
                  <a:tcPr/>
                </a:tc>
              </a:tr>
              <a:tr h="44196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/>
                    </a:p>
                  </a:txBody>
                  <a:tcPr/>
                </a:tc>
              </a:tr>
              <a:tr h="44196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D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2745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Is Data Center Traffic Predictable?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133600" y="3276600"/>
            <a:ext cx="2133600" cy="1447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ular Callout 10"/>
          <p:cNvSpPr/>
          <p:nvPr/>
        </p:nvSpPr>
        <p:spPr>
          <a:xfrm>
            <a:off x="5257800" y="2057400"/>
            <a:ext cx="762000" cy="609600"/>
          </a:xfrm>
          <a:prstGeom prst="wedgeRectCallout">
            <a:avLst>
              <a:gd name="adj1" fmla="val 63167"/>
              <a:gd name="adj2" fmla="val 101071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99%</a:t>
            </a:r>
            <a:endParaRPr 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71600" y="1219200"/>
            <a:ext cx="6248400" cy="3762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9" name="Straight Connector 8"/>
          <p:cNvCxnSpPr/>
          <p:nvPr/>
        </p:nvCxnSpPr>
        <p:spPr>
          <a:xfrm>
            <a:off x="2514600" y="2667000"/>
            <a:ext cx="38862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ular Callout 9"/>
          <p:cNvSpPr/>
          <p:nvPr/>
        </p:nvSpPr>
        <p:spPr>
          <a:xfrm>
            <a:off x="3048000" y="1752600"/>
            <a:ext cx="762000" cy="609600"/>
          </a:xfrm>
          <a:prstGeom prst="wedgeRectCallout">
            <a:avLst>
              <a:gd name="adj1" fmla="val 63167"/>
              <a:gd name="adj2" fmla="val 10107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27%</a:t>
            </a:r>
            <a:endParaRPr lang="en-US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 advTm="3316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1" grpId="0" animBg="1"/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How Long is Traffic Predictable?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533400" y="5486400"/>
            <a:ext cx="8229600" cy="914400"/>
          </a:xfrm>
          <a:noFill/>
        </p:spPr>
        <p:txBody>
          <a:bodyPr>
            <a:normAutofit/>
          </a:bodyPr>
          <a:lstStyle/>
          <a:p>
            <a:r>
              <a:rPr lang="en-US" sz="2200" b="1" dirty="0" smtClean="0">
                <a:latin typeface="Arial" pitchFamily="34" charset="0"/>
                <a:cs typeface="Arial" pitchFamily="34" charset="0"/>
              </a:rPr>
              <a:t>Different patterns of predictability</a:t>
            </a:r>
          </a:p>
          <a:p>
            <a:r>
              <a:rPr lang="en-US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 second 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of historical data able to predict future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533400" y="5486400"/>
            <a:ext cx="8229600" cy="68580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3" name="Rectangular Callout 12"/>
          <p:cNvSpPr/>
          <p:nvPr/>
        </p:nvSpPr>
        <p:spPr>
          <a:xfrm>
            <a:off x="5791200" y="2514600"/>
            <a:ext cx="1143000" cy="457200"/>
          </a:xfrm>
          <a:prstGeom prst="wedgeRectCallout">
            <a:avLst>
              <a:gd name="adj1" fmla="val -139118"/>
              <a:gd name="adj2" fmla="val -80357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1.5 – 5.0 </a:t>
            </a:r>
            <a:endParaRPr 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1219200"/>
            <a:ext cx="7086600" cy="4170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ular Callout 9"/>
          <p:cNvSpPr/>
          <p:nvPr/>
        </p:nvSpPr>
        <p:spPr>
          <a:xfrm>
            <a:off x="5257800" y="3200400"/>
            <a:ext cx="1066800" cy="457200"/>
          </a:xfrm>
          <a:prstGeom prst="wedgeRectCallout">
            <a:avLst>
              <a:gd name="adj1" fmla="val -77712"/>
              <a:gd name="adj2" fmla="val -14750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1.6 - 2.5</a:t>
            </a:r>
            <a:endParaRPr lang="en-US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267200" y="1447800"/>
            <a:ext cx="2286000" cy="12954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</p:cSld>
  <p:clrMapOvr>
    <a:masterClrMapping/>
  </p:clrMapOvr>
  <p:transition advTm="4581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allAtOnce"/>
      <p:bldP spid="13" grpId="0" animBg="1"/>
      <p:bldP spid="10" grpId="0" animBg="1"/>
      <p:bldP spid="1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Observations from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Links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utils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low at edge and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agg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Core most utilized</a:t>
            </a:r>
          </a:p>
          <a:p>
            <a:pPr lvl="1"/>
            <a:r>
              <a:rPr lang="en-US" dirty="0" smtClean="0">
                <a:latin typeface="Arial" pitchFamily="34" charset="0"/>
                <a:cs typeface="Arial" pitchFamily="34" charset="0"/>
              </a:rPr>
              <a:t>Hot-spots exists (&gt; 70% utilization)</a:t>
            </a:r>
          </a:p>
          <a:p>
            <a:pPr lvl="1"/>
            <a:r>
              <a:rPr lang="en-US" dirty="0" smtClean="0">
                <a:latin typeface="Arial" pitchFamily="34" charset="0"/>
                <a:cs typeface="Arial" pitchFamily="34" charset="0"/>
              </a:rPr>
              <a:t>&lt; 25% links are hotspots</a:t>
            </a:r>
          </a:p>
          <a:p>
            <a:pPr lvl="1"/>
            <a:r>
              <a:rPr lang="en-US" dirty="0" smtClean="0">
                <a:latin typeface="Arial" pitchFamily="34" charset="0"/>
                <a:cs typeface="Arial" pitchFamily="34" charset="0"/>
              </a:rPr>
              <a:t>Loss occurs on less utilized links (&lt; 70%)</a:t>
            </a:r>
          </a:p>
          <a:p>
            <a:pPr lvl="2"/>
            <a:r>
              <a:rPr lang="en-US" dirty="0" smtClean="0">
                <a:latin typeface="Arial" pitchFamily="34" charset="0"/>
                <a:cs typeface="Arial" pitchFamily="34" charset="0"/>
              </a:rPr>
              <a:t>Implicating momentary bursts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Time-of-Day variations exists</a:t>
            </a:r>
          </a:p>
          <a:p>
            <a:pPr lvl="1"/>
            <a:r>
              <a:rPr lang="en-US" dirty="0" smtClean="0">
                <a:latin typeface="Arial" pitchFamily="34" charset="0"/>
                <a:cs typeface="Arial" pitchFamily="34" charset="0"/>
              </a:rPr>
              <a:t>Variation an order of magnitude larger at core </a:t>
            </a:r>
          </a:p>
          <a:p>
            <a:r>
              <a:rPr lang="en-US" dirty="0" smtClean="0"/>
              <a:t>Packet sizes follow a bimodal distribution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Retrospective Remarks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New age of data center networks</a:t>
            </a:r>
          </a:p>
          <a:p>
            <a:pPr lvl="1"/>
            <a:r>
              <a:rPr lang="en-US" dirty="0" smtClean="0"/>
              <a:t>Bing deploying Clos style networks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42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53400" cy="1143000"/>
          </a:xfrm>
        </p:spPr>
        <p:txBody>
          <a:bodyPr>
            <a:no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Why are Data Centers Important?</a:t>
            </a:r>
            <a:endParaRPr lang="en-US" sz="4000" dirty="0"/>
          </a:p>
        </p:txBody>
      </p:sp>
      <p:grpSp>
        <p:nvGrpSpPr>
          <p:cNvPr id="3" name="Group 3"/>
          <p:cNvGrpSpPr/>
          <p:nvPr/>
        </p:nvGrpSpPr>
        <p:grpSpPr>
          <a:xfrm>
            <a:off x="381000" y="1676400"/>
            <a:ext cx="8534399" cy="2971800"/>
            <a:chOff x="72373" y="3976562"/>
            <a:chExt cx="8677275" cy="2431848"/>
          </a:xfrm>
        </p:grpSpPr>
        <p:pic>
          <p:nvPicPr>
            <p:cNvPr id="5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2373" y="3976562"/>
              <a:ext cx="8677275" cy="24318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6" name="Rectangle 5"/>
            <p:cNvSpPr/>
            <p:nvPr/>
          </p:nvSpPr>
          <p:spPr>
            <a:xfrm>
              <a:off x="4798388" y="5805363"/>
              <a:ext cx="1219200" cy="381000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533400" y="4876800"/>
            <a:ext cx="8229600" cy="1371600"/>
          </a:xfrm>
          <a:noFill/>
          <a:ln w="38100">
            <a:noFill/>
          </a:ln>
        </p:spPr>
        <p:txBody>
          <a:bodyPr>
            <a:normAutofit fontScale="92500" lnSpcReduction="10000"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Poor performance </a:t>
            </a:r>
            <a:r>
              <a:rPr lang="en-US" sz="2800" b="1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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loss of revenue</a:t>
            </a:r>
          </a:p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Understanding traffic is crucial</a:t>
            </a:r>
          </a:p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Traffic engineering is crucial</a:t>
            </a:r>
          </a:p>
          <a:p>
            <a:pPr lvl="1">
              <a:buNone/>
            </a:pP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lvl="1"/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 advTm="61090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Data Center Networks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5486400" y="2514600"/>
            <a:ext cx="3460750" cy="1905001"/>
            <a:chOff x="2711450" y="1904999"/>
            <a:chExt cx="5289550" cy="2952751"/>
          </a:xfrm>
        </p:grpSpPr>
        <p:pic>
          <p:nvPicPr>
            <p:cNvPr id="4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324350" y="1962149"/>
              <a:ext cx="628650" cy="628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63850" y="3263900"/>
              <a:ext cx="622300" cy="546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848350" y="1904999"/>
              <a:ext cx="628650" cy="628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387850" y="3263900"/>
              <a:ext cx="622300" cy="546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854700" y="3263900"/>
              <a:ext cx="622300" cy="546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378700" y="3263900"/>
              <a:ext cx="622300" cy="546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711450" y="4133850"/>
              <a:ext cx="717550" cy="673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235450" y="4133850"/>
              <a:ext cx="717550" cy="673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683250" y="4184650"/>
              <a:ext cx="717550" cy="673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" name="Picture 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207250" y="4114800"/>
              <a:ext cx="717550" cy="673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6" name="Straight Connector 15"/>
            <p:cNvCxnSpPr>
              <a:stCxn id="7" idx="2"/>
              <a:endCxn id="9" idx="0"/>
            </p:cNvCxnSpPr>
            <p:nvPr/>
          </p:nvCxnSpPr>
          <p:spPr>
            <a:xfrm rot="5400000">
              <a:off x="5065713" y="2166937"/>
              <a:ext cx="730251" cy="1463675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>
              <a:stCxn id="7" idx="2"/>
              <a:endCxn id="6" idx="0"/>
            </p:cNvCxnSpPr>
            <p:nvPr/>
          </p:nvCxnSpPr>
          <p:spPr>
            <a:xfrm rot="5400000">
              <a:off x="4303713" y="1404937"/>
              <a:ext cx="730251" cy="2987675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>
              <a:stCxn id="7" idx="2"/>
              <a:endCxn id="10" idx="0"/>
            </p:cNvCxnSpPr>
            <p:nvPr/>
          </p:nvCxnSpPr>
          <p:spPr>
            <a:xfrm rot="16200000" flipH="1">
              <a:off x="5799137" y="2897186"/>
              <a:ext cx="730251" cy="3175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>
              <a:stCxn id="4" idx="2"/>
              <a:endCxn id="11" idx="0"/>
            </p:cNvCxnSpPr>
            <p:nvPr/>
          </p:nvCxnSpPr>
          <p:spPr>
            <a:xfrm rot="16200000" flipH="1">
              <a:off x="5827712" y="1401761"/>
              <a:ext cx="673101" cy="3051175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>
              <a:stCxn id="4" idx="2"/>
            </p:cNvCxnSpPr>
            <p:nvPr/>
          </p:nvCxnSpPr>
          <p:spPr>
            <a:xfrm rot="5400000">
              <a:off x="3562351" y="2200275"/>
              <a:ext cx="685801" cy="146684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>
              <a:endCxn id="4" idx="2"/>
            </p:cNvCxnSpPr>
            <p:nvPr/>
          </p:nvCxnSpPr>
          <p:spPr>
            <a:xfrm rot="16200000" flipV="1">
              <a:off x="4324351" y="2905124"/>
              <a:ext cx="685801" cy="57152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>
              <a:endCxn id="4" idx="2"/>
            </p:cNvCxnSpPr>
            <p:nvPr/>
          </p:nvCxnSpPr>
          <p:spPr>
            <a:xfrm rot="10800000">
              <a:off x="4638676" y="2590800"/>
              <a:ext cx="1523999" cy="685801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>
              <a:endCxn id="7" idx="2"/>
            </p:cNvCxnSpPr>
            <p:nvPr/>
          </p:nvCxnSpPr>
          <p:spPr>
            <a:xfrm rot="10800000">
              <a:off x="6162675" y="2533650"/>
              <a:ext cx="1524002" cy="742951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16200000" flipV="1">
              <a:off x="2927304" y="4068764"/>
              <a:ext cx="504921" cy="3175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V="1">
              <a:off x="4451304" y="4068764"/>
              <a:ext cx="504921" cy="3175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5400000" flipH="1" flipV="1">
              <a:off x="5882217" y="4080934"/>
              <a:ext cx="541867" cy="0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5400000" flipH="1" flipV="1">
              <a:off x="7406217" y="4051879"/>
              <a:ext cx="541867" cy="0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0" name="Picture 2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95600" y="2057400"/>
              <a:ext cx="628650" cy="628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" name="Picture 3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010400" y="2057400"/>
              <a:ext cx="628650" cy="628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35" name="Straight Connector 34"/>
            <p:cNvCxnSpPr>
              <a:stCxn id="30" idx="2"/>
              <a:endCxn id="6" idx="0"/>
            </p:cNvCxnSpPr>
            <p:nvPr/>
          </p:nvCxnSpPr>
          <p:spPr>
            <a:xfrm flipH="1">
              <a:off x="3175000" y="2686050"/>
              <a:ext cx="34925" cy="577850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>
              <a:stCxn id="30" idx="2"/>
              <a:endCxn id="9" idx="0"/>
            </p:cNvCxnSpPr>
            <p:nvPr/>
          </p:nvCxnSpPr>
          <p:spPr>
            <a:xfrm>
              <a:off x="3209925" y="2686050"/>
              <a:ext cx="1489075" cy="577850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>
              <a:stCxn id="11" idx="0"/>
              <a:endCxn id="32" idx="2"/>
            </p:cNvCxnSpPr>
            <p:nvPr/>
          </p:nvCxnSpPr>
          <p:spPr>
            <a:xfrm flipH="1" flipV="1">
              <a:off x="7324725" y="2686050"/>
              <a:ext cx="365125" cy="577850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>
              <a:stCxn id="32" idx="2"/>
              <a:endCxn id="10" idx="0"/>
            </p:cNvCxnSpPr>
            <p:nvPr/>
          </p:nvCxnSpPr>
          <p:spPr>
            <a:xfrm flipH="1">
              <a:off x="6165850" y="2686050"/>
              <a:ext cx="1158875" cy="577850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/>
          <p:cNvGrpSpPr/>
          <p:nvPr/>
        </p:nvGrpSpPr>
        <p:grpSpPr>
          <a:xfrm>
            <a:off x="749300" y="2686051"/>
            <a:ext cx="3441700" cy="1657349"/>
            <a:chOff x="749300" y="2686050"/>
            <a:chExt cx="5289550" cy="2901951"/>
          </a:xfrm>
        </p:grpSpPr>
        <p:pic>
          <p:nvPicPr>
            <p:cNvPr id="61" name="Picture 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733800" y="4876800"/>
              <a:ext cx="717550" cy="673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7" name="Picture 3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362200" y="2743200"/>
              <a:ext cx="628650" cy="628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" name="Picture 38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01700" y="4044951"/>
              <a:ext cx="622300" cy="546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0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886200" y="2686050"/>
              <a:ext cx="628650" cy="628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2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425700" y="4044951"/>
              <a:ext cx="622300" cy="546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3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892550" y="4044951"/>
              <a:ext cx="622300" cy="546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416550" y="4044951"/>
              <a:ext cx="622300" cy="546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5" name="Picture 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49300" y="4914901"/>
              <a:ext cx="717550" cy="673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6" name="Picture 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273300" y="4914901"/>
              <a:ext cx="717550" cy="673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7" name="Picture 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245100" y="4895851"/>
              <a:ext cx="717550" cy="673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48" name="Straight Connector 47"/>
            <p:cNvCxnSpPr>
              <a:stCxn id="40" idx="2"/>
              <a:endCxn id="42" idx="0"/>
            </p:cNvCxnSpPr>
            <p:nvPr/>
          </p:nvCxnSpPr>
          <p:spPr>
            <a:xfrm rot="5400000">
              <a:off x="3103563" y="2947988"/>
              <a:ext cx="730251" cy="1463675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>
              <a:stCxn id="40" idx="2"/>
              <a:endCxn id="39" idx="0"/>
            </p:cNvCxnSpPr>
            <p:nvPr/>
          </p:nvCxnSpPr>
          <p:spPr>
            <a:xfrm rot="5400000">
              <a:off x="2341563" y="2185988"/>
              <a:ext cx="730251" cy="2987675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>
              <a:stCxn id="40" idx="2"/>
              <a:endCxn id="43" idx="0"/>
            </p:cNvCxnSpPr>
            <p:nvPr/>
          </p:nvCxnSpPr>
          <p:spPr>
            <a:xfrm rot="16200000" flipH="1">
              <a:off x="3836987" y="3678237"/>
              <a:ext cx="730251" cy="3175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>
              <a:stCxn id="37" idx="2"/>
              <a:endCxn id="44" idx="0"/>
            </p:cNvCxnSpPr>
            <p:nvPr/>
          </p:nvCxnSpPr>
          <p:spPr>
            <a:xfrm rot="16200000" flipH="1">
              <a:off x="3865562" y="2182812"/>
              <a:ext cx="673101" cy="3051175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>
              <a:stCxn id="37" idx="2"/>
            </p:cNvCxnSpPr>
            <p:nvPr/>
          </p:nvCxnSpPr>
          <p:spPr>
            <a:xfrm rot="5400000">
              <a:off x="1600201" y="2981326"/>
              <a:ext cx="685801" cy="146684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>
              <a:endCxn id="37" idx="2"/>
            </p:cNvCxnSpPr>
            <p:nvPr/>
          </p:nvCxnSpPr>
          <p:spPr>
            <a:xfrm rot="16200000" flipV="1">
              <a:off x="2362201" y="3686175"/>
              <a:ext cx="685801" cy="57152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>
              <a:endCxn id="37" idx="2"/>
            </p:cNvCxnSpPr>
            <p:nvPr/>
          </p:nvCxnSpPr>
          <p:spPr>
            <a:xfrm rot="10800000">
              <a:off x="2676526" y="3371851"/>
              <a:ext cx="1523999" cy="685801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>
              <a:endCxn id="40" idx="2"/>
            </p:cNvCxnSpPr>
            <p:nvPr/>
          </p:nvCxnSpPr>
          <p:spPr>
            <a:xfrm rot="10800000">
              <a:off x="4200525" y="3314701"/>
              <a:ext cx="1524002" cy="742951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16200000" flipV="1">
              <a:off x="965154" y="4849815"/>
              <a:ext cx="504921" cy="3175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16200000" flipV="1">
              <a:off x="2489154" y="4849815"/>
              <a:ext cx="504921" cy="3175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 flipH="1" flipV="1">
              <a:off x="3920067" y="4861985"/>
              <a:ext cx="541867" cy="0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 flipH="1" flipV="1">
              <a:off x="5444067" y="4832930"/>
              <a:ext cx="541867" cy="0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Right Arrow 7"/>
          <p:cNvSpPr/>
          <p:nvPr/>
        </p:nvSpPr>
        <p:spPr>
          <a:xfrm>
            <a:off x="4419600" y="3200400"/>
            <a:ext cx="1143000" cy="4572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ular Callout 61"/>
          <p:cNvSpPr/>
          <p:nvPr/>
        </p:nvSpPr>
        <p:spPr>
          <a:xfrm>
            <a:off x="1600200" y="4724400"/>
            <a:ext cx="6019800" cy="838200"/>
          </a:xfrm>
          <a:prstGeom prst="wedgeRectCallout">
            <a:avLst>
              <a:gd name="adj1" fmla="val -50001"/>
              <a:gd name="adj2" fmla="val 265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Larger bisection</a:t>
            </a:r>
            <a:r>
              <a:rPr lang="en-US" dirty="0" smtClean="0">
                <a:sym typeface="Wingdings"/>
              </a:rPr>
              <a:t> less contention for network resources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9174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Retrospective Remarks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/>
          </a:bodyPr>
          <a:lstStyle/>
          <a:p>
            <a:r>
              <a:rPr lang="en-US" dirty="0" smtClean="0"/>
              <a:t>New age of data center networks</a:t>
            </a:r>
          </a:p>
          <a:p>
            <a:pPr lvl="1"/>
            <a:r>
              <a:rPr lang="en-US" dirty="0" smtClean="0"/>
              <a:t>Bing deploying Clos style networks</a:t>
            </a:r>
          </a:p>
          <a:p>
            <a:pPr lvl="1"/>
            <a:r>
              <a:rPr lang="en-US" dirty="0" smtClean="0"/>
              <a:t>Server links </a:t>
            </a:r>
            <a:r>
              <a:rPr lang="en-US" dirty="0" smtClean="0">
                <a:sym typeface="Wingdings"/>
              </a:rPr>
              <a:t> 10Gig</a:t>
            </a:r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Implications for results:</a:t>
            </a:r>
          </a:p>
          <a:p>
            <a:pPr lvl="1"/>
            <a:r>
              <a:rPr lang="en-US" dirty="0" err="1" smtClean="0"/>
              <a:t>Burstiness</a:t>
            </a:r>
            <a:r>
              <a:rPr lang="en-US" dirty="0" smtClean="0"/>
              <a:t> at edge holds:</a:t>
            </a:r>
            <a:r>
              <a:rPr lang="en-US" dirty="0" smtClean="0">
                <a:solidFill>
                  <a:srgbClr val="FF0000"/>
                </a:solidFill>
              </a:rPr>
              <a:t> perhaps grows</a:t>
            </a:r>
          </a:p>
          <a:p>
            <a:pPr lvl="1"/>
            <a:r>
              <a:rPr lang="en-US" dirty="0" smtClean="0"/>
              <a:t>Flow characteristics remain unchanged</a:t>
            </a:r>
          </a:p>
          <a:p>
            <a:pPr lvl="1"/>
            <a:r>
              <a:rPr lang="en-US" dirty="0" smtClean="0"/>
              <a:t>Core utilization likely to change</a:t>
            </a:r>
          </a:p>
          <a:p>
            <a:pPr lvl="2"/>
            <a:r>
              <a:rPr lang="en-US" dirty="0" smtClean="0"/>
              <a:t>More </a:t>
            </a:r>
            <a:r>
              <a:rPr lang="en-US" dirty="0" smtClean="0">
                <a:solidFill>
                  <a:srgbClr val="FF0000"/>
                </a:solidFill>
              </a:rPr>
              <a:t>evenly distributed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4" name="Rectangular Callout 3"/>
          <p:cNvSpPr/>
          <p:nvPr/>
        </p:nvSpPr>
        <p:spPr>
          <a:xfrm>
            <a:off x="7239000" y="3657600"/>
            <a:ext cx="1905000" cy="609600"/>
          </a:xfrm>
          <a:prstGeom prst="wedgeRectCallout">
            <a:avLst>
              <a:gd name="adj1" fmla="val -50001"/>
              <a:gd name="adj2" fmla="val 265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Applications are still the same</a:t>
            </a:r>
            <a:endParaRPr lang="en-US" dirty="0"/>
          </a:p>
        </p:txBody>
      </p:sp>
      <p:sp>
        <p:nvSpPr>
          <p:cNvPr id="5" name="Rectangular Callout 4"/>
          <p:cNvSpPr/>
          <p:nvPr/>
        </p:nvSpPr>
        <p:spPr>
          <a:xfrm>
            <a:off x="6934200" y="5257800"/>
            <a:ext cx="2209800" cy="838200"/>
          </a:xfrm>
          <a:prstGeom prst="wedgeRectCallout">
            <a:avLst>
              <a:gd name="adj1" fmla="val -19643"/>
              <a:gd name="adj2" fmla="val 50324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Traffic more evenly distributed across core layers</a:t>
            </a:r>
            <a:endParaRPr lang="en-US" dirty="0"/>
          </a:p>
        </p:txBody>
      </p:sp>
      <p:sp>
        <p:nvSpPr>
          <p:cNvPr id="6" name="Rectangular Callout 5"/>
          <p:cNvSpPr/>
          <p:nvPr/>
        </p:nvSpPr>
        <p:spPr>
          <a:xfrm>
            <a:off x="7239000" y="4267200"/>
            <a:ext cx="1905000" cy="609600"/>
          </a:xfrm>
          <a:prstGeom prst="wedgeRectCallout">
            <a:avLst>
              <a:gd name="adj1" fmla="val -50001"/>
              <a:gd name="adj2" fmla="val 265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More NIC optimizations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352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Insights Gained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75% of traffic stays within a rack (Clouds)</a:t>
            </a:r>
          </a:p>
          <a:p>
            <a:pPr lvl="1"/>
            <a:r>
              <a:rPr lang="en-US" sz="2200" dirty="0" smtClean="0">
                <a:latin typeface="Arial" pitchFamily="34" charset="0"/>
                <a:cs typeface="Arial" pitchFamily="34" charset="0"/>
              </a:rPr>
              <a:t>Applications are </a:t>
            </a:r>
            <a:r>
              <a:rPr lang="en-US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not uniformly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placed</a:t>
            </a:r>
          </a:p>
          <a:p>
            <a:pPr eaLnBrk="1" hangingPunct="1"/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en-US" sz="2600" dirty="0" smtClean="0">
                <a:latin typeface="Arial" pitchFamily="34" charset="0"/>
                <a:cs typeface="Arial" pitchFamily="34" charset="0"/>
              </a:rPr>
              <a:t>At most </a:t>
            </a:r>
            <a:r>
              <a:rPr lang="en-US" sz="2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25% of core links 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highly utilized</a:t>
            </a:r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en-US" sz="2600" dirty="0" smtClean="0">
                <a:latin typeface="Arial" pitchFamily="34" charset="0"/>
                <a:cs typeface="Arial" pitchFamily="34" charset="0"/>
              </a:rPr>
              <a:t>Data center traffic is partially predictable</a:t>
            </a:r>
            <a:endParaRPr lang="en-US" sz="2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endParaRPr lang="en-US" sz="2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endParaRPr lang="en-US" sz="2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9641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 of the Talk!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43200"/>
            <a:ext cx="8229600" cy="33829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Please turn around and proceed to a safe part of this talk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04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Canonical Data Center Architecture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24200" y="1676400"/>
            <a:ext cx="62865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60600" y="2832101"/>
            <a:ext cx="882650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63700" y="4197351"/>
            <a:ext cx="6223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1619250"/>
            <a:ext cx="62865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32400" y="2832101"/>
            <a:ext cx="882650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87700" y="4197351"/>
            <a:ext cx="6223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54550" y="4197351"/>
            <a:ext cx="6223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78550" y="4197351"/>
            <a:ext cx="6223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 rot="5400000">
            <a:off x="2640808" y="2278857"/>
            <a:ext cx="609600" cy="509587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10800000" flipV="1">
            <a:off x="2690815" y="2152650"/>
            <a:ext cx="2033587" cy="68580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3657600" y="2228850"/>
            <a:ext cx="2005013" cy="60960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rot="16200000" flipH="1">
            <a:off x="5079206" y="2255043"/>
            <a:ext cx="685800" cy="481013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rot="5400000">
            <a:off x="1747839" y="3595688"/>
            <a:ext cx="838200" cy="390525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16200000" flipV="1">
            <a:off x="2852739" y="3567113"/>
            <a:ext cx="838200" cy="447675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rot="5400000" flipH="1" flipV="1">
            <a:off x="4729162" y="3605213"/>
            <a:ext cx="838200" cy="371475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rot="16200000" flipV="1">
            <a:off x="5834064" y="3557588"/>
            <a:ext cx="838200" cy="466725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rot="16200000" flipV="1">
            <a:off x="1727154" y="5002215"/>
            <a:ext cx="504921" cy="3175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62" idx="0"/>
          </p:cNvCxnSpPr>
          <p:nvPr/>
        </p:nvCxnSpPr>
        <p:spPr>
          <a:xfrm rot="5400000" flipH="1" flipV="1">
            <a:off x="3136086" y="4891858"/>
            <a:ext cx="506456" cy="225429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105"/>
          <p:cNvSpPr txBox="1">
            <a:spLocks noChangeArrowheads="1"/>
          </p:cNvSpPr>
          <p:nvPr/>
        </p:nvSpPr>
        <p:spPr bwMode="auto">
          <a:xfrm>
            <a:off x="323850" y="1771651"/>
            <a:ext cx="1447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="1" dirty="0" smtClean="0">
                <a:latin typeface="Arial" pitchFamily="34" charset="0"/>
                <a:cs typeface="Arial" pitchFamily="34" charset="0"/>
              </a:rPr>
              <a:t>Core (L3)</a:t>
            </a:r>
            <a:endParaRPr lang="en-US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107"/>
          <p:cNvSpPr txBox="1">
            <a:spLocks noChangeArrowheads="1"/>
          </p:cNvSpPr>
          <p:nvPr/>
        </p:nvSpPr>
        <p:spPr bwMode="auto">
          <a:xfrm>
            <a:off x="228600" y="3733801"/>
            <a:ext cx="173355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="1" dirty="0" smtClean="0">
                <a:latin typeface="Arial" pitchFamily="34" charset="0"/>
                <a:cs typeface="Arial" pitchFamily="34" charset="0"/>
              </a:rPr>
              <a:t>Edge (L2)</a:t>
            </a:r>
          </a:p>
          <a:p>
            <a:r>
              <a:rPr lang="en-US" sz="2000" b="1" dirty="0" smtClean="0">
                <a:latin typeface="Arial" pitchFamily="34" charset="0"/>
                <a:cs typeface="Arial" pitchFamily="34" charset="0"/>
              </a:rPr>
              <a:t>Top-of-Rack</a:t>
            </a:r>
            <a:br>
              <a:rPr lang="en-US" sz="2000" b="1" dirty="0" smtClean="0">
                <a:latin typeface="Arial" pitchFamily="34" charset="0"/>
                <a:cs typeface="Arial" pitchFamily="34" charset="0"/>
              </a:rPr>
            </a:br>
            <a:r>
              <a:rPr lang="en-US" sz="20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2000" b="1" dirty="0" smtClean="0">
                <a:latin typeface="Arial" pitchFamily="34" charset="0"/>
                <a:cs typeface="Arial" pitchFamily="34" charset="0"/>
              </a:rPr>
            </a:br>
            <a:endParaRPr lang="en-US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108"/>
          <p:cNvSpPr txBox="1">
            <a:spLocks noChangeArrowheads="1"/>
          </p:cNvSpPr>
          <p:nvPr/>
        </p:nvSpPr>
        <p:spPr bwMode="auto">
          <a:xfrm>
            <a:off x="228600" y="2571690"/>
            <a:ext cx="2438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="1" dirty="0" smtClean="0">
                <a:latin typeface="Arial" pitchFamily="34" charset="0"/>
                <a:cs typeface="Arial" pitchFamily="34" charset="0"/>
              </a:rPr>
              <a:t>Aggregation (L2)</a:t>
            </a:r>
            <a:endParaRPr lang="en-US" sz="20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2" name="Straight Connector 31"/>
          <p:cNvCxnSpPr/>
          <p:nvPr/>
        </p:nvCxnSpPr>
        <p:spPr>
          <a:xfrm>
            <a:off x="628650" y="2457451"/>
            <a:ext cx="6096000" cy="0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628650" y="3676651"/>
            <a:ext cx="6096000" cy="0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113"/>
          <p:cNvSpPr txBox="1">
            <a:spLocks noChangeArrowheads="1"/>
          </p:cNvSpPr>
          <p:nvPr/>
        </p:nvSpPr>
        <p:spPr bwMode="auto">
          <a:xfrm>
            <a:off x="-914400" y="4953000"/>
            <a:ext cx="25146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sz="2000" b="1" dirty="0" smtClean="0">
                <a:latin typeface="Arial" pitchFamily="34" charset="0"/>
                <a:cs typeface="Arial" pitchFamily="34" charset="0"/>
              </a:rPr>
              <a:t>Application</a:t>
            </a:r>
            <a:endParaRPr lang="en-US" sz="2000" b="1" dirty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en-US" sz="2000" b="1" dirty="0">
                <a:latin typeface="Arial" pitchFamily="34" charset="0"/>
                <a:cs typeface="Arial" pitchFamily="34" charset="0"/>
              </a:rPr>
              <a:t>servers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704850" y="4819651"/>
            <a:ext cx="6096000" cy="0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873370" y="5715000"/>
            <a:ext cx="60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371600" y="5715000"/>
            <a:ext cx="603849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21170" y="5638800"/>
            <a:ext cx="60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19400" y="5638800"/>
            <a:ext cx="603849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21370" y="5715000"/>
            <a:ext cx="60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19600" y="5715000"/>
            <a:ext cx="603849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92970" y="5638800"/>
            <a:ext cx="60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91200" y="5638800"/>
            <a:ext cx="603849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3" name="Straight Connector 52"/>
          <p:cNvCxnSpPr>
            <a:endCxn id="6" idx="2"/>
          </p:cNvCxnSpPr>
          <p:nvPr/>
        </p:nvCxnSpPr>
        <p:spPr>
          <a:xfrm rot="16200000" flipV="1">
            <a:off x="1889078" y="4829224"/>
            <a:ext cx="638271" cy="466726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endCxn id="9" idx="2"/>
          </p:cNvCxnSpPr>
          <p:nvPr/>
        </p:nvCxnSpPr>
        <p:spPr>
          <a:xfrm rot="16200000" flipV="1">
            <a:off x="3397251" y="4845051"/>
            <a:ext cx="590549" cy="38735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Picture 158" descr="MCj04316160000[1]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048000" y="5257800"/>
            <a:ext cx="457200" cy="457200"/>
          </a:xfrm>
          <a:prstGeom prst="rect">
            <a:avLst/>
          </a:prstGeom>
          <a:noFill/>
        </p:spPr>
      </p:pic>
      <p:pic>
        <p:nvPicPr>
          <p:cNvPr id="63" name="Picture 158" descr="MCj04316160000[1]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581400" y="5257800"/>
            <a:ext cx="457200" cy="457200"/>
          </a:xfrm>
          <a:prstGeom prst="rect">
            <a:avLst/>
          </a:prstGeom>
          <a:noFill/>
        </p:spPr>
      </p:pic>
      <p:pic>
        <p:nvPicPr>
          <p:cNvPr id="64" name="Picture 158" descr="MCj04316160000[1]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2600" y="5257800"/>
            <a:ext cx="457200" cy="457200"/>
          </a:xfrm>
          <a:prstGeom prst="rect">
            <a:avLst/>
          </a:prstGeom>
          <a:noFill/>
        </p:spPr>
      </p:pic>
      <p:pic>
        <p:nvPicPr>
          <p:cNvPr id="65" name="Picture 158" descr="MCj04316160000[1]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209800" y="5257800"/>
            <a:ext cx="457200" cy="457200"/>
          </a:xfrm>
          <a:prstGeom prst="rect">
            <a:avLst/>
          </a:prstGeom>
          <a:noFill/>
        </p:spPr>
      </p:pic>
      <p:cxnSp>
        <p:nvCxnSpPr>
          <p:cNvPr id="66" name="Straight Connector 65"/>
          <p:cNvCxnSpPr>
            <a:stCxn id="68" idx="0"/>
          </p:cNvCxnSpPr>
          <p:nvPr/>
        </p:nvCxnSpPr>
        <p:spPr>
          <a:xfrm rot="5400000" flipH="1" flipV="1">
            <a:off x="4583886" y="4815658"/>
            <a:ext cx="506456" cy="225429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 rot="16200000" flipV="1">
            <a:off x="4845051" y="4768851"/>
            <a:ext cx="590549" cy="38735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8" name="Picture 158" descr="MCj04316160000[1]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495800" y="5181600"/>
            <a:ext cx="457200" cy="457200"/>
          </a:xfrm>
          <a:prstGeom prst="rect">
            <a:avLst/>
          </a:prstGeom>
          <a:noFill/>
        </p:spPr>
      </p:pic>
      <p:pic>
        <p:nvPicPr>
          <p:cNvPr id="69" name="Picture 158" descr="MCj04316160000[1]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029200" y="5181600"/>
            <a:ext cx="457200" cy="457200"/>
          </a:xfrm>
          <a:prstGeom prst="rect">
            <a:avLst/>
          </a:prstGeom>
          <a:noFill/>
        </p:spPr>
      </p:pic>
      <p:cxnSp>
        <p:nvCxnSpPr>
          <p:cNvPr id="70" name="Straight Connector 69"/>
          <p:cNvCxnSpPr>
            <a:stCxn id="72" idx="0"/>
          </p:cNvCxnSpPr>
          <p:nvPr/>
        </p:nvCxnSpPr>
        <p:spPr>
          <a:xfrm rot="5400000" flipH="1" flipV="1">
            <a:off x="6107886" y="4815658"/>
            <a:ext cx="506456" cy="225429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 rot="16200000" flipV="1">
            <a:off x="6369051" y="4768851"/>
            <a:ext cx="590549" cy="38735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2" name="Picture 158" descr="MCj04316160000[1]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19800" y="5181600"/>
            <a:ext cx="457200" cy="457200"/>
          </a:xfrm>
          <a:prstGeom prst="rect">
            <a:avLst/>
          </a:prstGeom>
          <a:noFill/>
        </p:spPr>
      </p:pic>
      <p:pic>
        <p:nvPicPr>
          <p:cNvPr id="73" name="Picture 158" descr="MCj04316160000[1]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553200" y="5181600"/>
            <a:ext cx="457200" cy="457200"/>
          </a:xfrm>
          <a:prstGeom prst="rect">
            <a:avLst/>
          </a:prstGeom>
          <a:noFill/>
        </p:spPr>
      </p:pic>
      <p:sp>
        <p:nvSpPr>
          <p:cNvPr id="61" name="Oval 60"/>
          <p:cNvSpPr/>
          <p:nvPr/>
        </p:nvSpPr>
        <p:spPr>
          <a:xfrm>
            <a:off x="2667000" y="5562600"/>
            <a:ext cx="1295400" cy="990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/>
          <p:cNvSpPr/>
          <p:nvPr/>
        </p:nvSpPr>
        <p:spPr>
          <a:xfrm>
            <a:off x="4191000" y="5562600"/>
            <a:ext cx="1295400" cy="990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74"/>
          <p:cNvSpPr/>
          <p:nvPr/>
        </p:nvSpPr>
        <p:spPr>
          <a:xfrm>
            <a:off x="5562600" y="5486400"/>
            <a:ext cx="1295400" cy="990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/>
          <p:cNvSpPr/>
          <p:nvPr/>
        </p:nvSpPr>
        <p:spPr>
          <a:xfrm>
            <a:off x="1371600" y="5562600"/>
            <a:ext cx="1295400" cy="990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0" grpId="0"/>
      <p:bldP spid="31" grpId="0"/>
      <p:bldP spid="61" grpId="0" animBg="1"/>
      <p:bldP spid="74" grpId="0" animBg="1"/>
      <p:bldP spid="75" grpId="0" animBg="1"/>
      <p:bldP spid="7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Dataset: Data Centers Studied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962400" y="1524000"/>
          <a:ext cx="4967416" cy="434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978"/>
                <a:gridCol w="869758"/>
                <a:gridCol w="1496572"/>
                <a:gridCol w="111210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DC Role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DC</a:t>
                      </a:r>
                    </a:p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Name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Location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Number Devices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 rowSpan="3"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Universities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EDU1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US-Mid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22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EDU2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US-Mid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36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EDU3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US-Mid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 rowSpan="2"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Private</a:t>
                      </a:r>
                      <a:r>
                        <a:rPr lang="en-US" baseline="0" dirty="0" smtClean="0">
                          <a:latin typeface="Arial" pitchFamily="34" charset="0"/>
                          <a:cs typeface="Arial" pitchFamily="34" charset="0"/>
                        </a:rPr>
                        <a:t> Enterprise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PRV1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US-Mid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97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PRV2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US-West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 rowSpan="5"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Commercial Clouds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CLD1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US-West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562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CLD2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US-West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763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CLD3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US-East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612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CLD4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S. America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427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CLD5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S. America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427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3962401" y="4038600"/>
            <a:ext cx="4952999" cy="1828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62401" y="2133600"/>
            <a:ext cx="4952999" cy="1905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324600" y="2133600"/>
            <a:ext cx="2590799" cy="1905000"/>
          </a:xfrm>
          <a:prstGeom prst="rect">
            <a:avLst/>
          </a:prstGeom>
          <a:solidFill>
            <a:schemeClr val="accent2">
              <a:lumMod val="20000"/>
              <a:lumOff val="80000"/>
              <a:alpha val="34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324600" y="4038600"/>
            <a:ext cx="2590799" cy="1828800"/>
          </a:xfrm>
          <a:prstGeom prst="rect">
            <a:avLst/>
          </a:prstGeom>
          <a:solidFill>
            <a:schemeClr val="accent1">
              <a:alpha val="2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962400" y="4038600"/>
            <a:ext cx="4953000" cy="1828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962400" y="2133600"/>
            <a:ext cx="4953000" cy="1143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962400" y="3276600"/>
            <a:ext cx="4953000" cy="762000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457200" y="1775191"/>
            <a:ext cx="8229600" cy="4778009"/>
          </a:xfrm>
          <a:prstGeom prst="rect">
            <a:avLst/>
          </a:prstGeom>
        </p:spPr>
        <p:txBody>
          <a:bodyPr vert="horz" lIns="54864" tIns="91440" rtlCol="0">
            <a:normAutofit fontScale="77500" lnSpcReduction="20000"/>
          </a:bodyPr>
          <a:lstStyle/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10 data centers</a:t>
            </a:r>
            <a:b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</a:b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"/>
              <a:tabLst/>
              <a:defRPr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3 classes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73152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Wingdings"/>
              <a:buChar char="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Universities</a:t>
            </a:r>
          </a:p>
          <a:p>
            <a:pPr marL="73152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Wingdings"/>
              <a:buChar char=""/>
              <a:tabLst/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Private enterprise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73152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Wingdings"/>
              <a:buChar char="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Clouds</a:t>
            </a:r>
          </a:p>
          <a:p>
            <a:pPr marL="73152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90000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Internal users</a:t>
            </a:r>
          </a:p>
          <a:p>
            <a:pPr marL="73152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Wingdings"/>
              <a:buChar char=""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Univ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/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priv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73152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Wingdings"/>
              <a:buChar char=""/>
              <a:tabLst/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Small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73152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Wingdings"/>
              <a:buChar char="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Local to campus</a:t>
            </a:r>
          </a:p>
          <a:p>
            <a:pPr marL="73152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Wingdings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External users</a:t>
            </a:r>
          </a:p>
          <a:p>
            <a:pPr marL="73152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Wingdings"/>
              <a:buChar char="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Clouds</a:t>
            </a:r>
          </a:p>
          <a:p>
            <a:pPr marL="73152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Wingdings"/>
              <a:buChar char="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Large</a:t>
            </a:r>
          </a:p>
          <a:p>
            <a:pPr marL="73152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Wingdings"/>
              <a:buChar char=""/>
              <a:tabLst/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Globally diverse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2" animBg="1"/>
      <p:bldP spid="6" grpId="0" animBg="1"/>
      <p:bldP spid="6" grpId="1" animBg="1"/>
      <p:bldP spid="7" grpId="0" animBg="1"/>
      <p:bldP spid="7" grpId="1" animBg="1"/>
      <p:bldP spid="9" grpId="0" animBg="1"/>
      <p:bldP spid="11" grpId="0" animBg="1"/>
      <p:bldP spid="11" grpId="1" animBg="1"/>
      <p:bldP spid="12" grpId="1" animBg="1"/>
      <p:bldP spid="13" grpId="0" animBg="1"/>
      <p:bldP spid="13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Dataset: Collection 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SNMP</a:t>
            </a:r>
          </a:p>
          <a:p>
            <a:pPr lvl="1"/>
            <a:r>
              <a:rPr lang="en-US" sz="2400" dirty="0" smtClean="0">
                <a:latin typeface="Arial" pitchFamily="34" charset="0"/>
                <a:cs typeface="Arial" pitchFamily="34" charset="0"/>
              </a:rPr>
              <a:t>Poll SNMP MIBs</a:t>
            </a:r>
          </a:p>
          <a:p>
            <a:pPr lvl="1"/>
            <a:r>
              <a:rPr lang="en-US" sz="2400" dirty="0" smtClean="0">
                <a:latin typeface="Arial" pitchFamily="34" charset="0"/>
                <a:cs typeface="Arial" pitchFamily="34" charset="0"/>
              </a:rPr>
              <a:t>Bytes-in/bytes-out/discards</a:t>
            </a:r>
          </a:p>
          <a:p>
            <a:pPr lvl="1"/>
            <a:r>
              <a:rPr lang="en-US" sz="2400" dirty="0" smtClean="0">
                <a:latin typeface="Arial" pitchFamily="34" charset="0"/>
                <a:cs typeface="Arial" pitchFamily="34" charset="0"/>
              </a:rPr>
              <a:t> &gt; 10 Days</a:t>
            </a:r>
          </a:p>
          <a:p>
            <a:pPr lvl="1"/>
            <a:r>
              <a:rPr lang="en-US" sz="2400" dirty="0" smtClean="0">
                <a:latin typeface="Arial" pitchFamily="34" charset="0"/>
                <a:cs typeface="Arial" pitchFamily="34" charset="0"/>
              </a:rPr>
              <a:t>Averaged over 5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mins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2400" dirty="0" smtClean="0">
                <a:latin typeface="Arial" pitchFamily="34" charset="0"/>
                <a:cs typeface="Arial" pitchFamily="34" charset="0"/>
              </a:rPr>
            </a:b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Packet Traces</a:t>
            </a:r>
          </a:p>
          <a:p>
            <a:pPr lvl="1"/>
            <a:r>
              <a:rPr lang="en-US" sz="2400" dirty="0" smtClean="0">
                <a:latin typeface="Arial" pitchFamily="34" charset="0"/>
                <a:cs typeface="Arial" pitchFamily="34" charset="0"/>
              </a:rPr>
              <a:t>Cisco port span</a:t>
            </a:r>
          </a:p>
          <a:p>
            <a:pPr lvl="1"/>
            <a:r>
              <a:rPr lang="en-US" sz="2400" dirty="0" smtClean="0">
                <a:latin typeface="Arial" pitchFamily="34" charset="0"/>
                <a:cs typeface="Arial" pitchFamily="34" charset="0"/>
              </a:rPr>
              <a:t>12 hours</a:t>
            </a:r>
          </a:p>
          <a:p>
            <a:pPr lvl="1">
              <a:buNone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Topology</a:t>
            </a:r>
          </a:p>
          <a:p>
            <a:pPr lvl="1"/>
            <a:r>
              <a:rPr lang="en-US" sz="2400" dirty="0" smtClean="0">
                <a:latin typeface="Arial" pitchFamily="34" charset="0"/>
                <a:cs typeface="Arial" pitchFamily="34" charset="0"/>
              </a:rPr>
              <a:t>Cisco Discovery Protocol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Content Placeholder 3"/>
          <p:cNvGraphicFramePr>
            <a:graphicFrameLocks/>
          </p:cNvGraphicFramePr>
          <p:nvPr/>
        </p:nvGraphicFramePr>
        <p:xfrm>
          <a:off x="4800600" y="1752600"/>
          <a:ext cx="4131942" cy="434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9758"/>
                <a:gridCol w="889686"/>
                <a:gridCol w="963827"/>
                <a:gridCol w="1408671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DC</a:t>
                      </a:r>
                    </a:p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Name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SNMP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Packet</a:t>
                      </a:r>
                    </a:p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Traces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Topology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EDU1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EDU2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EDU3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PRV1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PRV2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CLD1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No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No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CLD2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No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No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CLD3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No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No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CLD4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No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No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CLD5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No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No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5638801" y="1752600"/>
            <a:ext cx="914400" cy="4419600"/>
          </a:xfrm>
          <a:prstGeom prst="rect">
            <a:avLst/>
          </a:prstGeom>
          <a:solidFill>
            <a:schemeClr val="accent2">
              <a:lumMod val="20000"/>
              <a:lumOff val="80000"/>
              <a:alpha val="34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553200" y="1752600"/>
            <a:ext cx="990600" cy="4419600"/>
          </a:xfrm>
          <a:prstGeom prst="rect">
            <a:avLst/>
          </a:prstGeom>
          <a:solidFill>
            <a:schemeClr val="accent2">
              <a:lumMod val="20000"/>
              <a:lumOff val="80000"/>
              <a:alpha val="34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543800" y="1752600"/>
            <a:ext cx="1371600" cy="4419600"/>
          </a:xfrm>
          <a:prstGeom prst="rect">
            <a:avLst/>
          </a:prstGeom>
          <a:solidFill>
            <a:schemeClr val="accent2">
              <a:lumMod val="20000"/>
              <a:lumOff val="80000"/>
              <a:alpha val="34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 animBg="1"/>
      <p:bldP spid="7" grpId="0" animBg="1"/>
      <p:bldP spid="7" grpId="1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Canonical Data Center Architecture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24200" y="1676400"/>
            <a:ext cx="62865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60600" y="2832101"/>
            <a:ext cx="882650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63700" y="4197351"/>
            <a:ext cx="6223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1619250"/>
            <a:ext cx="62865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32400" y="2832101"/>
            <a:ext cx="882650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87700" y="4197351"/>
            <a:ext cx="6223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54550" y="4197351"/>
            <a:ext cx="6223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78550" y="4197351"/>
            <a:ext cx="6223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 rot="5400000">
            <a:off x="2640808" y="2278857"/>
            <a:ext cx="609600" cy="509587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10800000" flipV="1">
            <a:off x="2690815" y="2152650"/>
            <a:ext cx="2033587" cy="68580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3657600" y="2228850"/>
            <a:ext cx="2005013" cy="60960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rot="16200000" flipH="1">
            <a:off x="5079206" y="2255043"/>
            <a:ext cx="685800" cy="481013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rot="5400000">
            <a:off x="1747839" y="3595688"/>
            <a:ext cx="838200" cy="390525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16200000" flipV="1">
            <a:off x="2852739" y="3567113"/>
            <a:ext cx="838200" cy="447675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rot="5400000" flipH="1" flipV="1">
            <a:off x="4729162" y="3605213"/>
            <a:ext cx="838200" cy="371475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rot="16200000" flipV="1">
            <a:off x="5834064" y="3557588"/>
            <a:ext cx="838200" cy="466725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rot="16200000" flipV="1">
            <a:off x="1727154" y="5002215"/>
            <a:ext cx="504921" cy="3175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62" idx="0"/>
          </p:cNvCxnSpPr>
          <p:nvPr/>
        </p:nvCxnSpPr>
        <p:spPr>
          <a:xfrm rot="5400000" flipH="1" flipV="1">
            <a:off x="3136086" y="4891858"/>
            <a:ext cx="506456" cy="225429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105"/>
          <p:cNvSpPr txBox="1">
            <a:spLocks noChangeArrowheads="1"/>
          </p:cNvSpPr>
          <p:nvPr/>
        </p:nvSpPr>
        <p:spPr bwMode="auto">
          <a:xfrm>
            <a:off x="323850" y="1771651"/>
            <a:ext cx="1447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="1" dirty="0" smtClean="0">
                <a:latin typeface="Arial" pitchFamily="34" charset="0"/>
                <a:cs typeface="Arial" pitchFamily="34" charset="0"/>
              </a:rPr>
              <a:t>Core (L3)</a:t>
            </a:r>
            <a:endParaRPr lang="en-US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107"/>
          <p:cNvSpPr txBox="1">
            <a:spLocks noChangeArrowheads="1"/>
          </p:cNvSpPr>
          <p:nvPr/>
        </p:nvSpPr>
        <p:spPr bwMode="auto">
          <a:xfrm>
            <a:off x="228600" y="3733801"/>
            <a:ext cx="173355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="1" dirty="0" smtClean="0">
                <a:latin typeface="Arial" pitchFamily="34" charset="0"/>
                <a:cs typeface="Arial" pitchFamily="34" charset="0"/>
              </a:rPr>
              <a:t>Edge (L2)</a:t>
            </a:r>
          </a:p>
          <a:p>
            <a:r>
              <a:rPr lang="en-US" sz="2000" b="1" dirty="0" smtClean="0">
                <a:latin typeface="Arial" pitchFamily="34" charset="0"/>
                <a:cs typeface="Arial" pitchFamily="34" charset="0"/>
              </a:rPr>
              <a:t>Top-of-Rack</a:t>
            </a:r>
            <a:br>
              <a:rPr lang="en-US" sz="2000" b="1" dirty="0" smtClean="0">
                <a:latin typeface="Arial" pitchFamily="34" charset="0"/>
                <a:cs typeface="Arial" pitchFamily="34" charset="0"/>
              </a:rPr>
            </a:br>
            <a:r>
              <a:rPr lang="en-US" sz="20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2000" b="1" dirty="0" smtClean="0">
                <a:latin typeface="Arial" pitchFamily="34" charset="0"/>
                <a:cs typeface="Arial" pitchFamily="34" charset="0"/>
              </a:rPr>
            </a:br>
            <a:endParaRPr lang="en-US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108"/>
          <p:cNvSpPr txBox="1">
            <a:spLocks noChangeArrowheads="1"/>
          </p:cNvSpPr>
          <p:nvPr/>
        </p:nvSpPr>
        <p:spPr bwMode="auto">
          <a:xfrm>
            <a:off x="228600" y="2571690"/>
            <a:ext cx="2438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="1" dirty="0" smtClean="0">
                <a:latin typeface="Arial" pitchFamily="34" charset="0"/>
                <a:cs typeface="Arial" pitchFamily="34" charset="0"/>
              </a:rPr>
              <a:t>Aggregation (L2)</a:t>
            </a:r>
            <a:endParaRPr lang="en-US" sz="20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2" name="Straight Connector 31"/>
          <p:cNvCxnSpPr/>
          <p:nvPr/>
        </p:nvCxnSpPr>
        <p:spPr>
          <a:xfrm>
            <a:off x="628650" y="2457451"/>
            <a:ext cx="6096000" cy="0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628650" y="3676651"/>
            <a:ext cx="6096000" cy="0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113"/>
          <p:cNvSpPr txBox="1">
            <a:spLocks noChangeArrowheads="1"/>
          </p:cNvSpPr>
          <p:nvPr/>
        </p:nvSpPr>
        <p:spPr bwMode="auto">
          <a:xfrm>
            <a:off x="-914400" y="4953000"/>
            <a:ext cx="25146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sz="2000" b="1" dirty="0" smtClean="0">
                <a:latin typeface="Arial" pitchFamily="34" charset="0"/>
                <a:cs typeface="Arial" pitchFamily="34" charset="0"/>
              </a:rPr>
              <a:t>Application</a:t>
            </a:r>
            <a:endParaRPr lang="en-US" sz="2000" b="1" dirty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en-US" sz="2000" b="1" dirty="0">
                <a:latin typeface="Arial" pitchFamily="34" charset="0"/>
                <a:cs typeface="Arial" pitchFamily="34" charset="0"/>
              </a:rPr>
              <a:t>servers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704850" y="4819651"/>
            <a:ext cx="6096000" cy="0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Down Arrow 56"/>
          <p:cNvSpPr/>
          <p:nvPr/>
        </p:nvSpPr>
        <p:spPr>
          <a:xfrm rot="5400000">
            <a:off x="6983150" y="3053694"/>
            <a:ext cx="381000" cy="1371600"/>
          </a:xfrm>
          <a:prstGeom prst="downArrow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" name="Oval 57"/>
          <p:cNvSpPr/>
          <p:nvPr/>
        </p:nvSpPr>
        <p:spPr>
          <a:xfrm>
            <a:off x="6191250" y="3219451"/>
            <a:ext cx="228600" cy="1219200"/>
          </a:xfrm>
          <a:prstGeom prst="ellipse">
            <a:avLst/>
          </a:prstGeom>
          <a:noFill/>
          <a:ln w="47625">
            <a:solidFill>
              <a:schemeClr val="accent3">
                <a:lumMod val="50000"/>
              </a:schemeClr>
            </a:solidFill>
          </a:ln>
          <a:scene3d>
            <a:camera prst="orthographicFront">
              <a:rot lat="300000" lon="20999996" rev="18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873370" y="5715000"/>
            <a:ext cx="60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371600" y="5715000"/>
            <a:ext cx="603849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21170" y="5638800"/>
            <a:ext cx="60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19400" y="5638800"/>
            <a:ext cx="603849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21370" y="5715000"/>
            <a:ext cx="60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19600" y="5715000"/>
            <a:ext cx="603849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92970" y="5638800"/>
            <a:ext cx="60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91200" y="5638800"/>
            <a:ext cx="603849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" name="Oval 48"/>
          <p:cNvSpPr/>
          <p:nvPr/>
        </p:nvSpPr>
        <p:spPr>
          <a:xfrm>
            <a:off x="3200400" y="3200400"/>
            <a:ext cx="228600" cy="1219200"/>
          </a:xfrm>
          <a:prstGeom prst="ellipse">
            <a:avLst/>
          </a:prstGeom>
          <a:noFill/>
          <a:ln w="47625">
            <a:solidFill>
              <a:schemeClr val="accent3">
                <a:lumMod val="50000"/>
              </a:schemeClr>
            </a:solidFill>
          </a:ln>
          <a:scene3d>
            <a:camera prst="orthographicFront">
              <a:rot lat="300000" lon="20999996" rev="18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Oval 49"/>
          <p:cNvSpPr/>
          <p:nvPr/>
        </p:nvSpPr>
        <p:spPr>
          <a:xfrm rot="3273503" flipH="1">
            <a:off x="2032818" y="3219449"/>
            <a:ext cx="304800" cy="1219200"/>
          </a:xfrm>
          <a:prstGeom prst="ellipse">
            <a:avLst/>
          </a:prstGeom>
          <a:noFill/>
          <a:ln w="47625">
            <a:solidFill>
              <a:schemeClr val="accent3">
                <a:lumMod val="50000"/>
              </a:schemeClr>
            </a:solidFill>
          </a:ln>
          <a:scene3d>
            <a:camera prst="orthographicFront">
              <a:rot lat="300000" lon="20999996" rev="18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" name="Oval 50"/>
          <p:cNvSpPr/>
          <p:nvPr/>
        </p:nvSpPr>
        <p:spPr>
          <a:xfrm rot="3273503" flipH="1">
            <a:off x="5004618" y="3220851"/>
            <a:ext cx="304800" cy="1219200"/>
          </a:xfrm>
          <a:prstGeom prst="ellipse">
            <a:avLst/>
          </a:prstGeom>
          <a:noFill/>
          <a:ln w="47625">
            <a:solidFill>
              <a:schemeClr val="accent3">
                <a:lumMod val="50000"/>
              </a:schemeClr>
            </a:solidFill>
          </a:ln>
          <a:scene3d>
            <a:camera prst="orthographicFront">
              <a:rot lat="300000" lon="20999996" rev="18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53" name="Straight Connector 52"/>
          <p:cNvCxnSpPr>
            <a:endCxn id="6" idx="2"/>
          </p:cNvCxnSpPr>
          <p:nvPr/>
        </p:nvCxnSpPr>
        <p:spPr>
          <a:xfrm rot="16200000" flipV="1">
            <a:off x="1889078" y="4829224"/>
            <a:ext cx="638271" cy="466726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endCxn id="9" idx="2"/>
          </p:cNvCxnSpPr>
          <p:nvPr/>
        </p:nvCxnSpPr>
        <p:spPr>
          <a:xfrm rot="16200000" flipV="1">
            <a:off x="3397251" y="4845051"/>
            <a:ext cx="590549" cy="38735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Picture 158" descr="MCj04316160000[1]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048000" y="5257800"/>
            <a:ext cx="457200" cy="457200"/>
          </a:xfrm>
          <a:prstGeom prst="rect">
            <a:avLst/>
          </a:prstGeom>
          <a:noFill/>
        </p:spPr>
      </p:pic>
      <p:pic>
        <p:nvPicPr>
          <p:cNvPr id="63" name="Picture 158" descr="MCj04316160000[1]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581400" y="5257800"/>
            <a:ext cx="457200" cy="457200"/>
          </a:xfrm>
          <a:prstGeom prst="rect">
            <a:avLst/>
          </a:prstGeom>
          <a:noFill/>
        </p:spPr>
      </p:pic>
      <p:pic>
        <p:nvPicPr>
          <p:cNvPr id="64" name="Picture 158" descr="MCj04316160000[1]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2600" y="5257800"/>
            <a:ext cx="457200" cy="457200"/>
          </a:xfrm>
          <a:prstGeom prst="rect">
            <a:avLst/>
          </a:prstGeom>
          <a:noFill/>
        </p:spPr>
      </p:pic>
      <p:pic>
        <p:nvPicPr>
          <p:cNvPr id="65" name="Picture 158" descr="MCj04316160000[1]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209800" y="5257800"/>
            <a:ext cx="457200" cy="457200"/>
          </a:xfrm>
          <a:prstGeom prst="rect">
            <a:avLst/>
          </a:prstGeom>
          <a:noFill/>
        </p:spPr>
      </p:pic>
      <p:cxnSp>
        <p:nvCxnSpPr>
          <p:cNvPr id="66" name="Straight Connector 65"/>
          <p:cNvCxnSpPr>
            <a:stCxn id="68" idx="0"/>
          </p:cNvCxnSpPr>
          <p:nvPr/>
        </p:nvCxnSpPr>
        <p:spPr>
          <a:xfrm rot="5400000" flipH="1" flipV="1">
            <a:off x="4583886" y="4815658"/>
            <a:ext cx="506456" cy="225429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 rot="16200000" flipV="1">
            <a:off x="4845051" y="4768851"/>
            <a:ext cx="590549" cy="38735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8" name="Picture 158" descr="MCj04316160000[1]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495800" y="5181600"/>
            <a:ext cx="457200" cy="457200"/>
          </a:xfrm>
          <a:prstGeom prst="rect">
            <a:avLst/>
          </a:prstGeom>
          <a:noFill/>
        </p:spPr>
      </p:pic>
      <p:pic>
        <p:nvPicPr>
          <p:cNvPr id="69" name="Picture 158" descr="MCj04316160000[1]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029200" y="5181600"/>
            <a:ext cx="457200" cy="457200"/>
          </a:xfrm>
          <a:prstGeom prst="rect">
            <a:avLst/>
          </a:prstGeom>
          <a:noFill/>
        </p:spPr>
      </p:pic>
      <p:cxnSp>
        <p:nvCxnSpPr>
          <p:cNvPr id="70" name="Straight Connector 69"/>
          <p:cNvCxnSpPr>
            <a:stCxn id="72" idx="0"/>
          </p:cNvCxnSpPr>
          <p:nvPr/>
        </p:nvCxnSpPr>
        <p:spPr>
          <a:xfrm rot="5400000" flipH="1" flipV="1">
            <a:off x="6107886" y="4815658"/>
            <a:ext cx="506456" cy="225429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 rot="16200000" flipV="1">
            <a:off x="6369051" y="4768851"/>
            <a:ext cx="590549" cy="38735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2" name="Picture 158" descr="MCj04316160000[1]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19800" y="5181600"/>
            <a:ext cx="457200" cy="457200"/>
          </a:xfrm>
          <a:prstGeom prst="rect">
            <a:avLst/>
          </a:prstGeom>
          <a:noFill/>
        </p:spPr>
      </p:pic>
      <p:pic>
        <p:nvPicPr>
          <p:cNvPr id="73" name="Picture 158" descr="MCj04316160000[1]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553200" y="5181600"/>
            <a:ext cx="457200" cy="457200"/>
          </a:xfrm>
          <a:prstGeom prst="rect">
            <a:avLst/>
          </a:prstGeom>
          <a:noFill/>
        </p:spPr>
      </p:pic>
      <p:sp>
        <p:nvSpPr>
          <p:cNvPr id="55" name="TextBox 54"/>
          <p:cNvSpPr txBox="1"/>
          <p:nvPr/>
        </p:nvSpPr>
        <p:spPr>
          <a:xfrm>
            <a:off x="7848600" y="3352800"/>
            <a:ext cx="1330814" cy="830997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Packet </a:t>
            </a:r>
          </a:p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Sniffers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58" grpId="0" animBg="1"/>
      <p:bldP spid="49" grpId="0" animBg="1"/>
      <p:bldP spid="50" grpId="0" animBg="1"/>
      <p:bldP spid="51" grpId="0" animBg="1"/>
      <p:bldP spid="5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2" name="Straight Connector 41"/>
          <p:cNvCxnSpPr/>
          <p:nvPr/>
        </p:nvCxnSpPr>
        <p:spPr>
          <a:xfrm rot="5400000" flipH="1" flipV="1">
            <a:off x="1447802" y="1676398"/>
            <a:ext cx="609600" cy="3"/>
          </a:xfrm>
          <a:prstGeom prst="line">
            <a:avLst/>
          </a:prstGeom>
          <a:ln w="635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rot="5400000" flipH="1" flipV="1">
            <a:off x="2971804" y="1676397"/>
            <a:ext cx="609600" cy="3"/>
          </a:xfrm>
          <a:prstGeom prst="line">
            <a:avLst/>
          </a:prstGeom>
          <a:ln w="635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rot="5400000" flipH="1" flipV="1">
            <a:off x="4419604" y="1676397"/>
            <a:ext cx="609600" cy="3"/>
          </a:xfrm>
          <a:prstGeom prst="line">
            <a:avLst/>
          </a:prstGeom>
          <a:ln w="635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rot="5400000" flipH="1" flipV="1">
            <a:off x="5943604" y="1676397"/>
            <a:ext cx="609600" cy="3"/>
          </a:xfrm>
          <a:prstGeom prst="line">
            <a:avLst/>
          </a:prstGeom>
          <a:ln w="635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Applications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Content Placeholder 2"/>
          <p:cNvSpPr>
            <a:spLocks noGrp="1"/>
          </p:cNvSpPr>
          <p:nvPr>
            <p:ph idx="1"/>
          </p:nvPr>
        </p:nvSpPr>
        <p:spPr>
          <a:xfrm>
            <a:off x="457200" y="4343400"/>
            <a:ext cx="6629400" cy="2209800"/>
          </a:xfrm>
        </p:spPr>
        <p:txBody>
          <a:bodyPr>
            <a:normAutofit lnSpcReduction="10000"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Start at bottom</a:t>
            </a:r>
          </a:p>
          <a:p>
            <a:pPr lvl="1"/>
            <a:r>
              <a:rPr lang="en-US" sz="2400" dirty="0" smtClean="0">
                <a:latin typeface="Arial" pitchFamily="34" charset="0"/>
                <a:cs typeface="Arial" pitchFamily="34" charset="0"/>
              </a:rPr>
              <a:t>Analyze running applications </a:t>
            </a:r>
          </a:p>
          <a:p>
            <a:pPr lvl="1"/>
            <a:r>
              <a:rPr lang="en-US" sz="2400" dirty="0" smtClean="0">
                <a:latin typeface="Arial" pitchFamily="34" charset="0"/>
                <a:cs typeface="Arial" pitchFamily="34" charset="0"/>
              </a:rPr>
              <a:t>Use packet traces</a:t>
            </a:r>
          </a:p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BroID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tool for identification</a:t>
            </a:r>
          </a:p>
          <a:p>
            <a:pPr lvl="1"/>
            <a:r>
              <a:rPr lang="en-US" sz="2400" dirty="0" smtClean="0">
                <a:latin typeface="Arial" pitchFamily="34" charset="0"/>
                <a:cs typeface="Arial" pitchFamily="34" charset="0"/>
              </a:rPr>
              <a:t>Quantify amount of traffic from each app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7800" y="1905000"/>
            <a:ext cx="6223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71800" y="1905000"/>
            <a:ext cx="6223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38650" y="1905000"/>
            <a:ext cx="6223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62650" y="1905000"/>
            <a:ext cx="6223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rot="16200000" flipV="1">
            <a:off x="1511254" y="2709864"/>
            <a:ext cx="504921" cy="3175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5400000" flipH="1" flipV="1">
            <a:off x="2996386" y="2599507"/>
            <a:ext cx="430257" cy="149228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57470" y="3422649"/>
            <a:ext cx="60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05270" y="3346449"/>
            <a:ext cx="60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03500" y="3346449"/>
            <a:ext cx="603849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05470" y="3422649"/>
            <a:ext cx="60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03700" y="3422649"/>
            <a:ext cx="603849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7070" y="3346449"/>
            <a:ext cx="60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75300" y="3346449"/>
            <a:ext cx="603849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7" name="Straight Connector 16"/>
          <p:cNvCxnSpPr>
            <a:endCxn id="4" idx="2"/>
          </p:cNvCxnSpPr>
          <p:nvPr/>
        </p:nvCxnSpPr>
        <p:spPr>
          <a:xfrm rot="16200000" flipV="1">
            <a:off x="1673178" y="2536873"/>
            <a:ext cx="638271" cy="466726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endCxn id="5" idx="2"/>
          </p:cNvCxnSpPr>
          <p:nvPr/>
        </p:nvCxnSpPr>
        <p:spPr>
          <a:xfrm rot="16200000" flipV="1">
            <a:off x="3181351" y="2552700"/>
            <a:ext cx="590549" cy="38735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58" descr="MCj04316160000[1]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32100" y="2889249"/>
            <a:ext cx="457200" cy="457200"/>
          </a:xfrm>
          <a:prstGeom prst="rect">
            <a:avLst/>
          </a:prstGeom>
          <a:noFill/>
        </p:spPr>
      </p:pic>
      <p:pic>
        <p:nvPicPr>
          <p:cNvPr id="20" name="Picture 158" descr="MCj04316160000[1]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65500" y="2889249"/>
            <a:ext cx="457200" cy="457200"/>
          </a:xfrm>
          <a:prstGeom prst="rect">
            <a:avLst/>
          </a:prstGeom>
          <a:noFill/>
        </p:spPr>
      </p:pic>
      <p:pic>
        <p:nvPicPr>
          <p:cNvPr id="21" name="Picture 158" descr="MCj04316160000[1]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36700" y="2889249"/>
            <a:ext cx="457200" cy="457200"/>
          </a:xfrm>
          <a:prstGeom prst="rect">
            <a:avLst/>
          </a:prstGeom>
          <a:noFill/>
        </p:spPr>
      </p:pic>
      <p:pic>
        <p:nvPicPr>
          <p:cNvPr id="22" name="Picture 158" descr="MCj04316160000[1]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93900" y="2889249"/>
            <a:ext cx="457200" cy="457200"/>
          </a:xfrm>
          <a:prstGeom prst="rect">
            <a:avLst/>
          </a:prstGeom>
          <a:noFill/>
        </p:spPr>
      </p:pic>
      <p:cxnSp>
        <p:nvCxnSpPr>
          <p:cNvPr id="23" name="Straight Connector 22"/>
          <p:cNvCxnSpPr/>
          <p:nvPr/>
        </p:nvCxnSpPr>
        <p:spPr>
          <a:xfrm rot="5400000" flipH="1" flipV="1">
            <a:off x="4444186" y="2523307"/>
            <a:ext cx="430257" cy="149228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rot="16200000" flipV="1">
            <a:off x="4629151" y="2476500"/>
            <a:ext cx="590549" cy="38735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158" descr="MCj04316160000[1]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79900" y="2813049"/>
            <a:ext cx="457200" cy="457200"/>
          </a:xfrm>
          <a:prstGeom prst="rect">
            <a:avLst/>
          </a:prstGeom>
          <a:noFill/>
        </p:spPr>
      </p:pic>
      <p:pic>
        <p:nvPicPr>
          <p:cNvPr id="26" name="Picture 158" descr="MCj04316160000[1]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13300" y="2813049"/>
            <a:ext cx="457200" cy="457200"/>
          </a:xfrm>
          <a:prstGeom prst="rect">
            <a:avLst/>
          </a:prstGeom>
          <a:noFill/>
        </p:spPr>
      </p:pic>
      <p:cxnSp>
        <p:nvCxnSpPr>
          <p:cNvPr id="27" name="Straight Connector 26"/>
          <p:cNvCxnSpPr/>
          <p:nvPr/>
        </p:nvCxnSpPr>
        <p:spPr>
          <a:xfrm rot="5400000" flipH="1" flipV="1">
            <a:off x="5968186" y="2523307"/>
            <a:ext cx="430257" cy="149228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rot="16200000" flipV="1">
            <a:off x="6153151" y="2476500"/>
            <a:ext cx="590549" cy="38735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158" descr="MCj04316160000[1]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03900" y="2813049"/>
            <a:ext cx="457200" cy="457200"/>
          </a:xfrm>
          <a:prstGeom prst="rect">
            <a:avLst/>
          </a:prstGeom>
          <a:noFill/>
        </p:spPr>
      </p:pic>
      <p:pic>
        <p:nvPicPr>
          <p:cNvPr id="30" name="Picture 158" descr="MCj04316160000[1]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37300" y="2813049"/>
            <a:ext cx="457200" cy="457200"/>
          </a:xfrm>
          <a:prstGeom prst="rect">
            <a:avLst/>
          </a:prstGeom>
          <a:noFill/>
        </p:spPr>
      </p:pic>
      <p:sp>
        <p:nvSpPr>
          <p:cNvPr id="31" name="Oval 30"/>
          <p:cNvSpPr/>
          <p:nvPr/>
        </p:nvSpPr>
        <p:spPr>
          <a:xfrm>
            <a:off x="2603500" y="3194049"/>
            <a:ext cx="1295400" cy="990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4127500" y="3194049"/>
            <a:ext cx="1295400" cy="990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499100" y="3117849"/>
            <a:ext cx="1295400" cy="990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1219200" y="3276600"/>
            <a:ext cx="1295400" cy="990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10400" y="5562600"/>
            <a:ext cx="60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72400" y="5638800"/>
            <a:ext cx="603849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9" name="Straight Connector 38"/>
          <p:cNvCxnSpPr/>
          <p:nvPr/>
        </p:nvCxnSpPr>
        <p:spPr>
          <a:xfrm>
            <a:off x="6705600" y="5486400"/>
            <a:ext cx="21336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rot="5400000" flipH="1" flipV="1">
            <a:off x="6019800" y="4800600"/>
            <a:ext cx="13716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46"/>
          <p:cNvSpPr/>
          <p:nvPr/>
        </p:nvSpPr>
        <p:spPr>
          <a:xfrm>
            <a:off x="7086600" y="4648200"/>
            <a:ext cx="381000" cy="8382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7924800" y="4419600"/>
            <a:ext cx="381000" cy="10668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7696200" y="5943600"/>
            <a:ext cx="838200" cy="4572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50113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3" grpId="0" animBg="1"/>
      <p:bldP spid="34" grpId="0" animBg="1"/>
      <p:bldP spid="47" grpId="0" animBg="1"/>
      <p:bldP spid="4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Applications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922837"/>
            <a:ext cx="8229600" cy="178276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CLD4, CLD5</a:t>
            </a:r>
          </a:p>
          <a:p>
            <a:pPr lvl="1"/>
            <a:r>
              <a:rPr lang="en-US" dirty="0"/>
              <a:t>Map-Reduce applications</a:t>
            </a:r>
          </a:p>
          <a:p>
            <a:r>
              <a:rPr lang="en-US" dirty="0"/>
              <a:t>CLD1, CLD2, CLD3</a:t>
            </a:r>
          </a:p>
          <a:p>
            <a:pPr lvl="1"/>
            <a:r>
              <a:rPr lang="en-US" dirty="0"/>
              <a:t>MSN, Mail</a:t>
            </a:r>
          </a:p>
          <a:p>
            <a:pPr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Chart 3"/>
          <p:cNvGraphicFramePr/>
          <p:nvPr/>
        </p:nvGraphicFramePr>
        <p:xfrm>
          <a:off x="1066800" y="1493837"/>
          <a:ext cx="6858000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Rectangle 4"/>
          <p:cNvSpPr/>
          <p:nvPr/>
        </p:nvSpPr>
        <p:spPr>
          <a:xfrm>
            <a:off x="3352800" y="1722437"/>
            <a:ext cx="533400" cy="2362200"/>
          </a:xfrm>
          <a:prstGeom prst="rect">
            <a:avLst/>
          </a:prstGeom>
          <a:noFill/>
          <a:ln w="63500">
            <a:solidFill>
              <a:srgbClr val="FF0000">
                <a:alpha val="99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590800" y="2408237"/>
            <a:ext cx="609600" cy="1295400"/>
          </a:xfrm>
          <a:prstGeom prst="rect">
            <a:avLst/>
          </a:prstGeom>
          <a:noFill/>
          <a:ln w="63500">
            <a:solidFill>
              <a:srgbClr val="FF0000">
                <a:alpha val="99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752600" y="4495800"/>
            <a:ext cx="2971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724400" y="4495800"/>
            <a:ext cx="609600" cy="38100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486400" y="4495800"/>
            <a:ext cx="609600" cy="381000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172200" y="4495800"/>
            <a:ext cx="685800" cy="3810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76747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6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5.4|29.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9.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9.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8.1|19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2|10.1|8.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|13.7|19.1|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2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9|2.8|3.5|3.9|10.4|2.5|3.7|3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|4.9|2.2|7|10.9|9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5.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6.9|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2.4|19.2|11.2|15.8|14|9.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6.3|4|8.5|6.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24280</TotalTime>
  <Words>1162</Words>
  <Application>Microsoft Office PowerPoint</Application>
  <PresentationFormat>On-screen Show (4:3)</PresentationFormat>
  <Paragraphs>413</Paragraphs>
  <Slides>33</Slides>
  <Notes>11</Notes>
  <HiddenSlides>5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Demystifying and Controlling the Performance of Big Data Jobs</vt:lpstr>
      <vt:lpstr>Why are Data Centers Important?</vt:lpstr>
      <vt:lpstr>Why are Data Centers Important?</vt:lpstr>
      <vt:lpstr>Canonical Data Center Architecture</vt:lpstr>
      <vt:lpstr>Dataset: Data Centers Studied</vt:lpstr>
      <vt:lpstr>Dataset: Collection </vt:lpstr>
      <vt:lpstr>Canonical Data Center Architecture</vt:lpstr>
      <vt:lpstr>Applications</vt:lpstr>
      <vt:lpstr>Applications</vt:lpstr>
      <vt:lpstr>Analyzing Packet Traces</vt:lpstr>
      <vt:lpstr>Possible Causes of Burstiness</vt:lpstr>
      <vt:lpstr>Possible Causes of Burstiness</vt:lpstr>
      <vt:lpstr>Possible Causes of Burstiness</vt:lpstr>
      <vt:lpstr>Possible Causes of Burstiness</vt:lpstr>
      <vt:lpstr>Data-Center Traffic is Bursty</vt:lpstr>
      <vt:lpstr>Possible Causes for Heavy Tail</vt:lpstr>
      <vt:lpstr>Implications of distribution</vt:lpstr>
      <vt:lpstr>Canonical Data Center Architecture</vt:lpstr>
      <vt:lpstr>Data Center Interconnect Questions</vt:lpstr>
      <vt:lpstr>Intra-Rack Versus Extra-Rack</vt:lpstr>
      <vt:lpstr>Intra-Rack Versus Extra-Rack Results</vt:lpstr>
      <vt:lpstr>Extra-Rack Traffic on DC Interconnect</vt:lpstr>
      <vt:lpstr>Extra-Rack Traffic on DC Interconnect</vt:lpstr>
      <vt:lpstr>Persistence of Core Hot-Spots</vt:lpstr>
      <vt:lpstr>Traffic Matrix Analysis</vt:lpstr>
      <vt:lpstr>Is Data Center Traffic Predictable?</vt:lpstr>
      <vt:lpstr>How Long is Traffic Predictable?</vt:lpstr>
      <vt:lpstr>Observations from Study</vt:lpstr>
      <vt:lpstr>Retrospective Remarks</vt:lpstr>
      <vt:lpstr>Future Data Center Networks</vt:lpstr>
      <vt:lpstr>Retrospective Remarks</vt:lpstr>
      <vt:lpstr>Insights Gained</vt:lpstr>
      <vt:lpstr>End of the Talk! </vt:lpstr>
    </vt:vector>
  </TitlesOfParts>
  <Company>wisc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Network Traffic Characteristics of Data Centers in the Wild</dc:title>
  <dc:creator>Theophilus Benson</dc:creator>
  <cp:lastModifiedBy>Linda Casals</cp:lastModifiedBy>
  <cp:revision>268</cp:revision>
  <dcterms:created xsi:type="dcterms:W3CDTF">2010-10-02T14:21:22Z</dcterms:created>
  <dcterms:modified xsi:type="dcterms:W3CDTF">2014-04-14T18:18:53Z</dcterms:modified>
</cp:coreProperties>
</file>