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embeddings/oleObject1.bin" ContentType="application/vnd.openxmlformats-officedocument.oleObject"/>
  <Override PartName="/ppt/notesSlides/notesSlide1.xml" ContentType="application/vnd.openxmlformats-officedocument.presentationml.notesSlide+xml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notesSlides/notesSlide4.xml" ContentType="application/vnd.openxmlformats-officedocument.presentationml.notesSlide+xml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ppt/embeddings/oleObject18.bin" ContentType="application/vnd.openxmlformats-officedocument.oleObject"/>
  <Override PartName="/ppt/embeddings/oleObject19.bin" ContentType="application/vnd.openxmlformats-officedocument.oleObject"/>
  <Override PartName="/ppt/embeddings/oleObject20.bin" ContentType="application/vnd.openxmlformats-officedocument.oleObject"/>
  <Override PartName="/ppt/embeddings/oleObject21.bin" ContentType="application/vnd.openxmlformats-officedocument.oleObject"/>
  <Override PartName="/ppt/embeddings/oleObject22.bin" ContentType="application/vnd.openxmlformats-officedocument.oleObject"/>
  <Override PartName="/ppt/embeddings/oleObject23.bin" ContentType="application/vnd.openxmlformats-officedocument.oleObject"/>
  <Override PartName="/ppt/embeddings/oleObject24.bin" ContentType="application/vnd.openxmlformats-officedocument.oleObject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sldIdLst>
    <p:sldId id="256" r:id="rId2"/>
    <p:sldId id="356" r:id="rId3"/>
    <p:sldId id="355" r:id="rId4"/>
    <p:sldId id="380" r:id="rId5"/>
    <p:sldId id="381" r:id="rId6"/>
    <p:sldId id="382" r:id="rId7"/>
    <p:sldId id="304" r:id="rId8"/>
    <p:sldId id="308" r:id="rId9"/>
    <p:sldId id="350" r:id="rId10"/>
    <p:sldId id="353" r:id="rId11"/>
    <p:sldId id="309" r:id="rId12"/>
    <p:sldId id="357" r:id="rId13"/>
    <p:sldId id="358" r:id="rId14"/>
    <p:sldId id="359" r:id="rId15"/>
    <p:sldId id="360" r:id="rId16"/>
    <p:sldId id="361" r:id="rId17"/>
    <p:sldId id="362" r:id="rId18"/>
    <p:sldId id="363" r:id="rId19"/>
    <p:sldId id="364" r:id="rId20"/>
    <p:sldId id="365" r:id="rId21"/>
    <p:sldId id="366" r:id="rId22"/>
    <p:sldId id="367" r:id="rId23"/>
    <p:sldId id="368" r:id="rId24"/>
    <p:sldId id="369" r:id="rId25"/>
    <p:sldId id="370" r:id="rId26"/>
    <p:sldId id="371" r:id="rId27"/>
    <p:sldId id="372" r:id="rId28"/>
    <p:sldId id="373" r:id="rId29"/>
    <p:sldId id="376" r:id="rId30"/>
    <p:sldId id="377" r:id="rId31"/>
    <p:sldId id="378" r:id="rId32"/>
    <p:sldId id="379" r:id="rId3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65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65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65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65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65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65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65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65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65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06" autoAdjust="0"/>
    <p:restoredTop sz="86418" autoAdjust="0"/>
  </p:normalViewPr>
  <p:slideViewPr>
    <p:cSldViewPr snapToGrid="0">
      <p:cViewPr>
        <p:scale>
          <a:sx n="75" d="100"/>
          <a:sy n="75" d="100"/>
        </p:scale>
        <p:origin x="-792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6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printerSettings" Target="printerSettings/printerSettings1.bin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Relationship Id="rId2" Type="http://schemas.openxmlformats.org/officeDocument/2006/relationships/image" Target="../media/image8.wmf"/><Relationship Id="rId3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4" Type="http://schemas.openxmlformats.org/officeDocument/2006/relationships/image" Target="../media/image13.wmf"/><Relationship Id="rId5" Type="http://schemas.openxmlformats.org/officeDocument/2006/relationships/image" Target="../media/image14.wmf"/><Relationship Id="rId6" Type="http://schemas.openxmlformats.org/officeDocument/2006/relationships/image" Target="../media/image15.wmf"/><Relationship Id="rId7" Type="http://schemas.openxmlformats.org/officeDocument/2006/relationships/image" Target="../media/image16.wmf"/><Relationship Id="rId8" Type="http://schemas.openxmlformats.org/officeDocument/2006/relationships/image" Target="../media/image17.wmf"/><Relationship Id="rId9" Type="http://schemas.openxmlformats.org/officeDocument/2006/relationships/image" Target="../media/image18.wmf"/><Relationship Id="rId1" Type="http://schemas.openxmlformats.org/officeDocument/2006/relationships/image" Target="../media/image10.wmf"/><Relationship Id="rId2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4" Type="http://schemas.openxmlformats.org/officeDocument/2006/relationships/image" Target="../media/image22.wmf"/><Relationship Id="rId5" Type="http://schemas.openxmlformats.org/officeDocument/2006/relationships/image" Target="../media/image23.emf"/><Relationship Id="rId6" Type="http://schemas.openxmlformats.org/officeDocument/2006/relationships/image" Target="../media/image24.wmf"/><Relationship Id="rId7" Type="http://schemas.openxmlformats.org/officeDocument/2006/relationships/image" Target="../media/image25.wmf"/><Relationship Id="rId8" Type="http://schemas.openxmlformats.org/officeDocument/2006/relationships/image" Target="../media/image26.wmf"/><Relationship Id="rId9" Type="http://schemas.openxmlformats.org/officeDocument/2006/relationships/image" Target="../media/image27.wmf"/><Relationship Id="rId10" Type="http://schemas.openxmlformats.org/officeDocument/2006/relationships/image" Target="../media/image28.wmf"/><Relationship Id="rId1" Type="http://schemas.openxmlformats.org/officeDocument/2006/relationships/image" Target="../media/image19.wmf"/><Relationship Id="rId2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E5F2A945-1B8E-4BC7-8EAE-A7DCDADED2B9}" type="datetimeFigureOut">
              <a:rPr lang="en-US"/>
              <a:pPr>
                <a:defRPr/>
              </a:pPr>
              <a:t>12/16/13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AA0E91A3-BEE1-40E5-9517-723C7DD275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014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 have normalized</a:t>
            </a:r>
            <a:r>
              <a:rPr lang="en-US" baseline="0" dirty="0" smtClean="0"/>
              <a:t> the playback rate to 1 (WLOG)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0E91A3-BEE1-40E5-9517-723C7DD275AE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 have normalized</a:t>
            </a:r>
            <a:r>
              <a:rPr lang="en-US" baseline="0" dirty="0" smtClean="0"/>
              <a:t> the playback rate to 1 (WLOG)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0E91A3-BEE1-40E5-9517-723C7DD275AE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 have normalized</a:t>
            </a:r>
            <a:r>
              <a:rPr lang="en-US" baseline="0" dirty="0" smtClean="0"/>
              <a:t> the playback rate to 1 (WLOG)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0E91A3-BEE1-40E5-9517-723C7DD275AE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 have normalized</a:t>
            </a:r>
            <a:r>
              <a:rPr lang="en-US" baseline="0" dirty="0" smtClean="0"/>
              <a:t> the playback rate to 1 (WLOG)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0E91A3-BEE1-40E5-9517-723C7DD275AE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8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097626A0-0B0A-3242-87E5-C808F841F743}" type="slidenum">
              <a:rPr lang="en-US"/>
              <a:pPr/>
              <a:t>28</a:t>
            </a:fld>
            <a:endParaRPr lang="en-US"/>
          </a:p>
        </p:txBody>
      </p:sp>
      <p:sp>
        <p:nvSpPr>
          <p:cNvPr id="143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4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1638" cy="4111625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a typeface="宋体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0E91A3-BEE1-40E5-9517-723C7DD275AE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18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BE47A2-C0F2-46AE-966A-3D5AF05A6F84}" type="datetime1">
              <a:rPr lang="en-US"/>
              <a:pPr>
                <a:defRPr/>
              </a:pPr>
              <a:t>12/16/13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Contel Workshop on IPTV – June 2009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E6441B-F611-4675-AFEB-9EEA63FB68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EC6B4-ED50-4F8D-9031-638770788ECF}" type="datetime1">
              <a:rPr lang="en-US"/>
              <a:pPr>
                <a:defRPr/>
              </a:pPr>
              <a:t>12/16/13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75AB2-C15C-4BD4-BFB6-5C224BA6D5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4934AE-69D9-49CF-8020-02193C500D23}" type="datetime1">
              <a:rPr lang="en-US"/>
              <a:pPr>
                <a:defRPr/>
              </a:pPr>
              <a:t>12/16/13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F4EEDB-2533-479A-A741-EB21D9883D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79463"/>
            <a:ext cx="8229600" cy="6381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3868D1-8880-4151-A3E9-A3C2D950C8BA}" type="datetime1">
              <a:rPr lang="en-US"/>
              <a:pPr>
                <a:defRPr/>
              </a:pPr>
              <a:t>12/16/13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052C25-889F-4DA4-BF83-107933E8B5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07CEBC-CF9B-4DEE-B34E-C0879441D501}" type="datetime1">
              <a:rPr lang="en-US"/>
              <a:pPr>
                <a:defRPr/>
              </a:pPr>
              <a:t>12/16/13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32A71-8566-4660-A1B8-DF9E3AF6E8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4FDD0D-95A4-4011-B431-50D5EE6F0C3D}" type="datetime1">
              <a:rPr lang="en-US"/>
              <a:pPr>
                <a:defRPr/>
              </a:pPr>
              <a:t>12/16/13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BC9FB6-8452-49C8-B609-D60C98CBBD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32C069-C375-4DF4-89FE-AFEBEAA83F11}" type="datetime1">
              <a:rPr lang="en-US"/>
              <a:pPr>
                <a:defRPr/>
              </a:pPr>
              <a:t>12/16/13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81990B-A4FB-4EDB-AA15-2A73CB8ABC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8CABE-E1AD-41B7-8CFD-209C269A3B93}" type="datetime1">
              <a:rPr lang="en-US"/>
              <a:pPr>
                <a:defRPr/>
              </a:pPr>
              <a:t>12/16/13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A13B1-4416-4FDB-A744-D8F83DED15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8FED3D-F6E7-4D2B-9D3B-99A69C11D5AA}" type="datetime1">
              <a:rPr lang="en-US"/>
              <a:pPr>
                <a:defRPr/>
              </a:pPr>
              <a:t>12/16/13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AEAEAF-ACF4-429E-8620-6DD4D44A10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4BFD72-F770-4CD5-B16F-AD71D3388972}" type="datetime1">
              <a:rPr lang="en-US"/>
              <a:pPr>
                <a:defRPr/>
              </a:pPr>
              <a:t>12/16/13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F4AD4-50CD-4EB6-A9F0-6E1E3D031D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960893-A455-4665-A0BE-DD0BC7BE2273}" type="datetime1">
              <a:rPr lang="en-US"/>
              <a:pPr>
                <a:defRPr/>
              </a:pPr>
              <a:t>12/16/13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06D768-B86E-4149-9C4D-935A9EF5CB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046A8A-32B1-4E78-A5A5-A86D8030B6AF}" type="datetime1">
              <a:rPr lang="en-US"/>
              <a:pPr>
                <a:defRPr/>
              </a:pPr>
              <a:t>12/16/13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8ADFF4-C354-4F72-85A3-A25776D075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5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779463"/>
            <a:ext cx="8229600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EFD1B349-33E0-4F0C-AE14-2DA778822938}" type="datetime1">
              <a:rPr lang="en-US"/>
              <a:pPr>
                <a:defRPr/>
              </a:pPr>
              <a:t>12/16/13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1066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CCBFCF1E-D424-497C-A7FE-A6D46392F1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1" name="Picture 6" descr="rlelogo_top.gif"/>
          <p:cNvPicPr>
            <a:picLocks noChangeAspect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457200" y="76200"/>
            <a:ext cx="3022600" cy="59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7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7874000" y="203200"/>
            <a:ext cx="685800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 userDrawn="1"/>
        </p:nvSpPr>
        <p:spPr>
          <a:xfrm>
            <a:off x="4953000" y="76200"/>
            <a:ext cx="37338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400" b="1">
                <a:solidFill>
                  <a:srgbClr val="FF0000"/>
                </a:solidFill>
                <a:latin typeface="Andale Mono" pitchFamily="-65" charset="0"/>
              </a:rPr>
              <a:t>Network Coding and Reliable Communications Group</a:t>
            </a:r>
          </a:p>
        </p:txBody>
      </p:sp>
      <p:cxnSp>
        <p:nvCxnSpPr>
          <p:cNvPr id="11" name="Straight Connector 10"/>
          <p:cNvCxnSpPr>
            <a:cxnSpLocks noChangeShapeType="1"/>
          </p:cNvCxnSpPr>
          <p:nvPr userDrawn="1"/>
        </p:nvCxnSpPr>
        <p:spPr bwMode="auto">
          <a:xfrm>
            <a:off x="457200" y="779463"/>
            <a:ext cx="8229600" cy="1587"/>
          </a:xfrm>
          <a:prstGeom prst="line">
            <a:avLst/>
          </a:prstGeom>
          <a:noFill/>
          <a:ln w="76200" cmpd="tri">
            <a:solidFill>
              <a:srgbClr val="FF0000"/>
            </a:solidFill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Verdana"/>
          <a:ea typeface="ＭＳ Ｐゴシック" pitchFamily="-65" charset="-128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Verdana" pitchFamily="34" charset="0"/>
          <a:ea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Verdana" pitchFamily="34" charset="0"/>
          <a:ea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Verdana" pitchFamily="34" charset="0"/>
          <a:ea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Verdana" pitchFamily="34" charset="0"/>
          <a:ea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Verdana" pitchFamily="34" charset="0"/>
          <a:ea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Verdana" pitchFamily="34" charset="0"/>
          <a:ea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Verdana" pitchFamily="34" charset="0"/>
          <a:ea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Verdana" pitchFamily="34" charset="0"/>
          <a:ea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1pPr>
      <a:lvl2pPr marL="742950" indent="-285750" algn="l" defTabSz="457200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wmf"/><Relationship Id="rId20" Type="http://schemas.openxmlformats.org/officeDocument/2006/relationships/oleObject" Target="../embeddings/oleObject13.bin"/><Relationship Id="rId21" Type="http://schemas.openxmlformats.org/officeDocument/2006/relationships/image" Target="../media/image18.wmf"/><Relationship Id="rId10" Type="http://schemas.openxmlformats.org/officeDocument/2006/relationships/oleObject" Target="../embeddings/oleObject8.bin"/><Relationship Id="rId11" Type="http://schemas.openxmlformats.org/officeDocument/2006/relationships/image" Target="../media/image13.wmf"/><Relationship Id="rId12" Type="http://schemas.openxmlformats.org/officeDocument/2006/relationships/oleObject" Target="../embeddings/oleObject9.bin"/><Relationship Id="rId13" Type="http://schemas.openxmlformats.org/officeDocument/2006/relationships/image" Target="../media/image14.wmf"/><Relationship Id="rId14" Type="http://schemas.openxmlformats.org/officeDocument/2006/relationships/oleObject" Target="../embeddings/oleObject10.bin"/><Relationship Id="rId15" Type="http://schemas.openxmlformats.org/officeDocument/2006/relationships/image" Target="../media/image15.wmf"/><Relationship Id="rId16" Type="http://schemas.openxmlformats.org/officeDocument/2006/relationships/oleObject" Target="../embeddings/oleObject11.bin"/><Relationship Id="rId17" Type="http://schemas.openxmlformats.org/officeDocument/2006/relationships/image" Target="../media/image16.wmf"/><Relationship Id="rId18" Type="http://schemas.openxmlformats.org/officeDocument/2006/relationships/oleObject" Target="../embeddings/oleObject12.bin"/><Relationship Id="rId19" Type="http://schemas.openxmlformats.org/officeDocument/2006/relationships/image" Target="../media/image17.w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Relationship Id="rId4" Type="http://schemas.openxmlformats.org/officeDocument/2006/relationships/oleObject" Target="../embeddings/oleObject5.bin"/><Relationship Id="rId5" Type="http://schemas.openxmlformats.org/officeDocument/2006/relationships/image" Target="../media/image10.wmf"/><Relationship Id="rId6" Type="http://schemas.openxmlformats.org/officeDocument/2006/relationships/oleObject" Target="../embeddings/oleObject6.bin"/><Relationship Id="rId7" Type="http://schemas.openxmlformats.org/officeDocument/2006/relationships/image" Target="../media/image11.wmf"/><Relationship Id="rId8" Type="http://schemas.openxmlformats.org/officeDocument/2006/relationships/oleObject" Target="../embeddings/oleObject7.bin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1.wmf"/><Relationship Id="rId20" Type="http://schemas.openxmlformats.org/officeDocument/2006/relationships/image" Target="../media/image26.wmf"/><Relationship Id="rId21" Type="http://schemas.openxmlformats.org/officeDocument/2006/relationships/oleObject" Target="../embeddings/oleObject23.bin"/><Relationship Id="rId22" Type="http://schemas.openxmlformats.org/officeDocument/2006/relationships/image" Target="../media/image27.wmf"/><Relationship Id="rId23" Type="http://schemas.openxmlformats.org/officeDocument/2006/relationships/image" Target="../media/image29.png"/><Relationship Id="rId24" Type="http://schemas.openxmlformats.org/officeDocument/2006/relationships/oleObject" Target="../embeddings/oleObject24.bin"/><Relationship Id="rId25" Type="http://schemas.openxmlformats.org/officeDocument/2006/relationships/image" Target="../media/image28.wmf"/><Relationship Id="rId26" Type="http://schemas.openxmlformats.org/officeDocument/2006/relationships/image" Target="../media/image30.jpeg"/><Relationship Id="rId10" Type="http://schemas.openxmlformats.org/officeDocument/2006/relationships/oleObject" Target="../embeddings/oleObject17.bin"/><Relationship Id="rId11" Type="http://schemas.openxmlformats.org/officeDocument/2006/relationships/image" Target="../media/image22.wmf"/><Relationship Id="rId12" Type="http://schemas.openxmlformats.org/officeDocument/2006/relationships/oleObject" Target="../embeddings/oleObject18.bin"/><Relationship Id="rId13" Type="http://schemas.openxmlformats.org/officeDocument/2006/relationships/image" Target="../media/image23.emf"/><Relationship Id="rId14" Type="http://schemas.openxmlformats.org/officeDocument/2006/relationships/oleObject" Target="../embeddings/oleObject19.bin"/><Relationship Id="rId15" Type="http://schemas.openxmlformats.org/officeDocument/2006/relationships/image" Target="../media/image24.wmf"/><Relationship Id="rId16" Type="http://schemas.openxmlformats.org/officeDocument/2006/relationships/oleObject" Target="../embeddings/oleObject20.bin"/><Relationship Id="rId17" Type="http://schemas.openxmlformats.org/officeDocument/2006/relationships/oleObject" Target="../embeddings/oleObject21.bin"/><Relationship Id="rId18" Type="http://schemas.openxmlformats.org/officeDocument/2006/relationships/image" Target="../media/image25.wmf"/><Relationship Id="rId19" Type="http://schemas.openxmlformats.org/officeDocument/2006/relationships/oleObject" Target="../embeddings/oleObject22.bin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Relationship Id="rId4" Type="http://schemas.openxmlformats.org/officeDocument/2006/relationships/oleObject" Target="../embeddings/oleObject14.bin"/><Relationship Id="rId5" Type="http://schemas.openxmlformats.org/officeDocument/2006/relationships/image" Target="../media/image19.wmf"/><Relationship Id="rId6" Type="http://schemas.openxmlformats.org/officeDocument/2006/relationships/oleObject" Target="../embeddings/oleObject15.bin"/><Relationship Id="rId7" Type="http://schemas.openxmlformats.org/officeDocument/2006/relationships/image" Target="../media/image20.wmf"/><Relationship Id="rId8" Type="http://schemas.openxmlformats.org/officeDocument/2006/relationships/oleObject" Target="../embeddings/oleObject16.bin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image" Target="../media/image38.emf"/><Relationship Id="rId20" Type="http://schemas.openxmlformats.org/officeDocument/2006/relationships/image" Target="../media/image49.emf"/><Relationship Id="rId21" Type="http://schemas.openxmlformats.org/officeDocument/2006/relationships/image" Target="../media/image50.emf"/><Relationship Id="rId22" Type="http://schemas.openxmlformats.org/officeDocument/2006/relationships/image" Target="../media/image51.emf"/><Relationship Id="rId23" Type="http://schemas.openxmlformats.org/officeDocument/2006/relationships/image" Target="../media/image52.emf"/><Relationship Id="rId24" Type="http://schemas.openxmlformats.org/officeDocument/2006/relationships/image" Target="../media/image53.emf"/><Relationship Id="rId10" Type="http://schemas.openxmlformats.org/officeDocument/2006/relationships/image" Target="../media/image39.emf"/><Relationship Id="rId11" Type="http://schemas.openxmlformats.org/officeDocument/2006/relationships/image" Target="../media/image40.emf"/><Relationship Id="rId12" Type="http://schemas.openxmlformats.org/officeDocument/2006/relationships/image" Target="../media/image41.emf"/><Relationship Id="rId13" Type="http://schemas.openxmlformats.org/officeDocument/2006/relationships/image" Target="../media/image42.emf"/><Relationship Id="rId14" Type="http://schemas.openxmlformats.org/officeDocument/2006/relationships/image" Target="../media/image43.emf"/><Relationship Id="rId15" Type="http://schemas.openxmlformats.org/officeDocument/2006/relationships/image" Target="../media/image44.emf"/><Relationship Id="rId16" Type="http://schemas.openxmlformats.org/officeDocument/2006/relationships/image" Target="../media/image45.emf"/><Relationship Id="rId17" Type="http://schemas.openxmlformats.org/officeDocument/2006/relationships/image" Target="../media/image46.emf"/><Relationship Id="rId18" Type="http://schemas.openxmlformats.org/officeDocument/2006/relationships/image" Target="../media/image47.emf"/><Relationship Id="rId19" Type="http://schemas.openxmlformats.org/officeDocument/2006/relationships/image" Target="../media/image48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emf"/><Relationship Id="rId3" Type="http://schemas.openxmlformats.org/officeDocument/2006/relationships/image" Target="../media/image32.emf"/><Relationship Id="rId4" Type="http://schemas.openxmlformats.org/officeDocument/2006/relationships/image" Target="../media/image33.emf"/><Relationship Id="rId5" Type="http://schemas.openxmlformats.org/officeDocument/2006/relationships/image" Target="../media/image34.emf"/><Relationship Id="rId6" Type="http://schemas.openxmlformats.org/officeDocument/2006/relationships/image" Target="../media/image35.emf"/><Relationship Id="rId7" Type="http://schemas.openxmlformats.org/officeDocument/2006/relationships/image" Target="../media/image36.emf"/><Relationship Id="rId8" Type="http://schemas.openxmlformats.org/officeDocument/2006/relationships/image" Target="../media/image37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image" Target="../media/image36.emf"/><Relationship Id="rId20" Type="http://schemas.openxmlformats.org/officeDocument/2006/relationships/image" Target="../media/image50.emf"/><Relationship Id="rId21" Type="http://schemas.openxmlformats.org/officeDocument/2006/relationships/image" Target="../media/image56.emf"/><Relationship Id="rId22" Type="http://schemas.openxmlformats.org/officeDocument/2006/relationships/image" Target="../media/image47.emf"/><Relationship Id="rId23" Type="http://schemas.openxmlformats.org/officeDocument/2006/relationships/image" Target="../media/image57.emf"/><Relationship Id="rId24" Type="http://schemas.openxmlformats.org/officeDocument/2006/relationships/image" Target="../media/image58.emf"/><Relationship Id="rId10" Type="http://schemas.openxmlformats.org/officeDocument/2006/relationships/image" Target="../media/image37.emf"/><Relationship Id="rId11" Type="http://schemas.openxmlformats.org/officeDocument/2006/relationships/image" Target="../media/image38.emf"/><Relationship Id="rId12" Type="http://schemas.openxmlformats.org/officeDocument/2006/relationships/image" Target="../media/image39.emf"/><Relationship Id="rId13" Type="http://schemas.openxmlformats.org/officeDocument/2006/relationships/image" Target="../media/image40.emf"/><Relationship Id="rId14" Type="http://schemas.openxmlformats.org/officeDocument/2006/relationships/image" Target="../media/image41.emf"/><Relationship Id="rId15" Type="http://schemas.openxmlformats.org/officeDocument/2006/relationships/image" Target="../media/image42.emf"/><Relationship Id="rId16" Type="http://schemas.openxmlformats.org/officeDocument/2006/relationships/image" Target="../media/image43.emf"/><Relationship Id="rId17" Type="http://schemas.openxmlformats.org/officeDocument/2006/relationships/image" Target="../media/image44.emf"/><Relationship Id="rId18" Type="http://schemas.openxmlformats.org/officeDocument/2006/relationships/image" Target="../media/image45.emf"/><Relationship Id="rId19" Type="http://schemas.openxmlformats.org/officeDocument/2006/relationships/image" Target="../media/image46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emf"/><Relationship Id="rId3" Type="http://schemas.openxmlformats.org/officeDocument/2006/relationships/image" Target="../media/image55.emf"/><Relationship Id="rId4" Type="http://schemas.openxmlformats.org/officeDocument/2006/relationships/image" Target="../media/image31.emf"/><Relationship Id="rId5" Type="http://schemas.openxmlformats.org/officeDocument/2006/relationships/image" Target="../media/image32.emf"/><Relationship Id="rId6" Type="http://schemas.openxmlformats.org/officeDocument/2006/relationships/image" Target="../media/image33.emf"/><Relationship Id="rId7" Type="http://schemas.openxmlformats.org/officeDocument/2006/relationships/image" Target="../media/image34.emf"/><Relationship Id="rId8" Type="http://schemas.openxmlformats.org/officeDocument/2006/relationships/image" Target="../media/image35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4" Type="http://schemas.openxmlformats.org/officeDocument/2006/relationships/image" Target="../media/image61.emf"/><Relationship Id="rId5" Type="http://schemas.openxmlformats.org/officeDocument/2006/relationships/image" Target="../media/image62.emf"/><Relationship Id="rId6" Type="http://schemas.openxmlformats.org/officeDocument/2006/relationships/image" Target="../media/image63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4" Type="http://schemas.openxmlformats.org/officeDocument/2006/relationships/image" Target="../media/image61.emf"/><Relationship Id="rId5" Type="http://schemas.openxmlformats.org/officeDocument/2006/relationships/image" Target="../media/image62.emf"/><Relationship Id="rId6" Type="http://schemas.openxmlformats.org/officeDocument/2006/relationships/image" Target="../media/image63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4" Type="http://schemas.openxmlformats.org/officeDocument/2006/relationships/image" Target="../media/image65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3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emf"/><Relationship Id="rId4" Type="http://schemas.openxmlformats.org/officeDocument/2006/relationships/image" Target="../media/image68.emf"/><Relationship Id="rId5" Type="http://schemas.openxmlformats.org/officeDocument/2006/relationships/image" Target="../media/image69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6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4" Type="http://schemas.openxmlformats.org/officeDocument/2006/relationships/image" Target="../media/image67.emf"/><Relationship Id="rId5" Type="http://schemas.openxmlformats.org/officeDocument/2006/relationships/image" Target="../media/image68.emf"/><Relationship Id="rId6" Type="http://schemas.openxmlformats.org/officeDocument/2006/relationships/image" Target="../media/image69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0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2.png"/><Relationship Id="rId3" Type="http://schemas.openxmlformats.org/officeDocument/2006/relationships/image" Target="../media/image7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4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5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6.w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oleObject" Target="../embeddings/oleObject2.bin"/><Relationship Id="rId5" Type="http://schemas.openxmlformats.org/officeDocument/2006/relationships/image" Target="../media/image7.wmf"/><Relationship Id="rId6" Type="http://schemas.openxmlformats.org/officeDocument/2006/relationships/oleObject" Target="../embeddings/oleObject3.bin"/><Relationship Id="rId7" Type="http://schemas.openxmlformats.org/officeDocument/2006/relationships/image" Target="../media/image8.wmf"/><Relationship Id="rId8" Type="http://schemas.openxmlformats.org/officeDocument/2006/relationships/oleObject" Target="../embeddings/oleObject4.bin"/><Relationship Id="rId9" Type="http://schemas.openxmlformats.org/officeDocument/2006/relationships/image" Target="../media/image9.w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 bwMode="auto">
          <a:xfrm>
            <a:off x="822325" y="2418292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914400" eaLnBrk="0" hangingPunct="0">
              <a:lnSpc>
                <a:spcPct val="85000"/>
              </a:lnSpc>
              <a:defRPr/>
            </a:pPr>
            <a:r>
              <a:rPr lang="en-US" sz="2800" dirty="0"/>
              <a:t>Performance Metrics and Protocols for Data Centers in Multimedia</a:t>
            </a:r>
            <a:endParaRPr lang="en-US" sz="2800" b="1" kern="0" dirty="0">
              <a:solidFill>
                <a:srgbClr val="FF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795867" y="4038600"/>
            <a:ext cx="7789333" cy="1752600"/>
          </a:xfrm>
          <a:prstGeom prst="rect">
            <a:avLst/>
          </a:prstGeom>
        </p:spPr>
        <p:txBody>
          <a:bodyPr/>
          <a:lstStyle/>
          <a:p>
            <a:pPr lvl="0" algn="ctr" defTabSz="914400" eaLnBrk="0" hangingPunct="0">
              <a:spcBef>
                <a:spcPct val="50000"/>
              </a:spcBef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Muriel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Médard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 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MIT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/>
            </a:r>
            <a:b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</a:b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/>
            </a:r>
            <a:b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</a:b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Verdana" pitchFamily="34" charset="0"/>
              </a:rPr>
              <a:t>Detailed Description of Control Policies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513960" y="1362269"/>
            <a:ext cx="8098196" cy="517389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400" dirty="0" smtClean="0"/>
              <a:t>Off-line policy: </a:t>
            </a:r>
            <a:r>
              <a:rPr lang="en-US" sz="2000" dirty="0" smtClean="0"/>
              <a:t>Use the costly server only for            , where</a:t>
            </a:r>
          </a:p>
          <a:p>
            <a:pPr lvl="1">
              <a:lnSpc>
                <a:spcPct val="100000"/>
              </a:lnSpc>
            </a:pPr>
            <a:endParaRPr lang="en-US" sz="1200" dirty="0" smtClean="0"/>
          </a:p>
          <a:p>
            <a:pPr lvl="1">
              <a:lnSpc>
                <a:spcPct val="100000"/>
              </a:lnSpc>
            </a:pPr>
            <a:endParaRPr lang="en-US" sz="1800" dirty="0" smtClean="0"/>
          </a:p>
          <a:p>
            <a:pPr>
              <a:lnSpc>
                <a:spcPct val="100000"/>
              </a:lnSpc>
            </a:pPr>
            <a:r>
              <a:rPr lang="en-US" sz="2400" dirty="0" smtClean="0"/>
              <a:t>Online policies </a:t>
            </a:r>
            <a:endParaRPr lang="en-US" sz="2000" dirty="0" smtClean="0"/>
          </a:p>
          <a:p>
            <a:pPr marL="914400" lvl="1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2000" dirty="0" smtClean="0"/>
              <a:t>Safe policy:</a:t>
            </a:r>
          </a:p>
          <a:p>
            <a:pPr marL="1314450" lvl="2" indent="-457200">
              <a:lnSpc>
                <a:spcPct val="100000"/>
              </a:lnSpc>
            </a:pPr>
            <a:r>
              <a:rPr lang="en-US" sz="1800" dirty="0" smtClean="0"/>
              <a:t>Threshold = </a:t>
            </a:r>
          </a:p>
          <a:p>
            <a:pPr marL="1314450" lvl="2" indent="-457200">
              <a:lnSpc>
                <a:spcPct val="100000"/>
              </a:lnSpc>
            </a:pPr>
            <a:endParaRPr lang="en-US" sz="1200" dirty="0" smtClean="0"/>
          </a:p>
          <a:p>
            <a:pPr marL="1314450" lvl="2" indent="-457200">
              <a:lnSpc>
                <a:spcPct val="100000"/>
              </a:lnSpc>
            </a:pPr>
            <a:r>
              <a:rPr lang="en-US" sz="1800" dirty="0" smtClean="0"/>
              <a:t>Cost =                                                                        , for some </a:t>
            </a:r>
          </a:p>
          <a:p>
            <a:pPr marL="914400" lvl="1" indent="-457200">
              <a:lnSpc>
                <a:spcPct val="100000"/>
              </a:lnSpc>
              <a:buFont typeface="+mj-lt"/>
              <a:buAutoNum type="arabicPeriod"/>
            </a:pPr>
            <a:endParaRPr lang="en-US" sz="1100" dirty="0" smtClean="0"/>
          </a:p>
          <a:p>
            <a:pPr marL="914400" lvl="1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2000" dirty="0" smtClean="0"/>
              <a:t>Risky policy:</a:t>
            </a:r>
          </a:p>
          <a:p>
            <a:pPr marL="1314450" lvl="2" indent="-457200">
              <a:lnSpc>
                <a:spcPct val="100000"/>
              </a:lnSpc>
            </a:pPr>
            <a:r>
              <a:rPr lang="en-US" sz="1800" dirty="0" smtClean="0"/>
              <a:t>Threshold = </a:t>
            </a:r>
          </a:p>
          <a:p>
            <a:pPr marL="1314450" lvl="2" indent="-457200">
              <a:lnSpc>
                <a:spcPct val="100000"/>
              </a:lnSpc>
            </a:pPr>
            <a:endParaRPr lang="en-US" dirty="0" smtClean="0"/>
          </a:p>
          <a:p>
            <a:pPr marL="1314450" lvl="2" indent="-457200">
              <a:lnSpc>
                <a:spcPct val="100000"/>
              </a:lnSpc>
              <a:buNone/>
            </a:pPr>
            <a:r>
              <a:rPr lang="en-US" sz="1800" dirty="0" smtClean="0"/>
              <a:t>	where</a:t>
            </a:r>
          </a:p>
          <a:p>
            <a:pPr marL="1314450" lvl="2" indent="-457200">
              <a:lnSpc>
                <a:spcPct val="100000"/>
              </a:lnSpc>
              <a:buNone/>
            </a:pPr>
            <a:endParaRPr lang="en-US" sz="1800" dirty="0" smtClean="0"/>
          </a:p>
          <a:p>
            <a:pPr marL="1314450" lvl="2" indent="-457200">
              <a:lnSpc>
                <a:spcPct val="100000"/>
              </a:lnSpc>
            </a:pPr>
            <a:r>
              <a:rPr lang="en-US" sz="1800" dirty="0" smtClean="0"/>
              <a:t>Cost  </a:t>
            </a:r>
          </a:p>
        </p:txBody>
      </p:sp>
      <p:graphicFrame>
        <p:nvGraphicFramePr>
          <p:cNvPr id="75778" name="Object 2"/>
          <p:cNvGraphicFramePr>
            <a:graphicFrameLocks noChangeAspect="1"/>
          </p:cNvGraphicFramePr>
          <p:nvPr/>
        </p:nvGraphicFramePr>
        <p:xfrm>
          <a:off x="5878282" y="1453588"/>
          <a:ext cx="549113" cy="3096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63" name="Formula" r:id="rId4" imgW="315000" imgH="177840" progId="">
                  <p:embed/>
                </p:oleObj>
              </mc:Choice>
              <mc:Fallback>
                <p:oleObj name="Formula" r:id="rId4" imgW="315000" imgH="17784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78282" y="1453588"/>
                        <a:ext cx="549113" cy="30960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79" name="Object 3"/>
          <p:cNvGraphicFramePr>
            <a:graphicFrameLocks noChangeAspect="1"/>
          </p:cNvGraphicFramePr>
          <p:nvPr/>
        </p:nvGraphicFramePr>
        <p:xfrm>
          <a:off x="1516646" y="1827776"/>
          <a:ext cx="3570350" cy="5178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64" name="Formula" r:id="rId6" imgW="2643120" imgH="384840" progId="">
                  <p:embed/>
                </p:oleObj>
              </mc:Choice>
              <mc:Fallback>
                <p:oleObj name="Formula" r:id="rId6" imgW="2643120" imgH="38484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16646" y="1827776"/>
                        <a:ext cx="3570350" cy="51780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80" name="Object 4"/>
          <p:cNvGraphicFramePr>
            <a:graphicFrameLocks noChangeAspect="1"/>
          </p:cNvGraphicFramePr>
          <p:nvPr/>
        </p:nvGraphicFramePr>
        <p:xfrm>
          <a:off x="5593930" y="1955166"/>
          <a:ext cx="2589017" cy="2669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65" name="Formula" r:id="rId8" imgW="1737360" imgH="179280" progId="">
                  <p:embed/>
                </p:oleObj>
              </mc:Choice>
              <mc:Fallback>
                <p:oleObj name="Formula" r:id="rId8" imgW="1737360" imgH="17928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93930" y="1955166"/>
                        <a:ext cx="2589017" cy="26697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81" name="Object 5"/>
          <p:cNvGraphicFramePr>
            <a:graphicFrameLocks noChangeAspect="1"/>
          </p:cNvGraphicFramePr>
          <p:nvPr/>
        </p:nvGraphicFramePr>
        <p:xfrm>
          <a:off x="3060442" y="3046046"/>
          <a:ext cx="1892722" cy="546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66" name="Formula" r:id="rId10" imgW="1226880" imgH="355680" progId="">
                  <p:embed/>
                </p:oleObj>
              </mc:Choice>
              <mc:Fallback>
                <p:oleObj name="Formula" r:id="rId10" imgW="1226880" imgH="355680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60442" y="3046046"/>
                        <a:ext cx="1892722" cy="54638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82" name="Object 6"/>
          <p:cNvGraphicFramePr>
            <a:graphicFrameLocks noChangeAspect="1"/>
          </p:cNvGraphicFramePr>
          <p:nvPr/>
        </p:nvGraphicFramePr>
        <p:xfrm>
          <a:off x="2528013" y="3576778"/>
          <a:ext cx="3711575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67" name="Formula" r:id="rId12" imgW="2406960" imgH="384840" progId="">
                  <p:embed/>
                </p:oleObj>
              </mc:Choice>
              <mc:Fallback>
                <p:oleObj name="Formula" r:id="rId12" imgW="2406960" imgH="384840" progId="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8013" y="3576778"/>
                        <a:ext cx="3711575" cy="59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83" name="Object 7"/>
          <p:cNvGraphicFramePr>
            <a:graphicFrameLocks noChangeAspect="1"/>
          </p:cNvGraphicFramePr>
          <p:nvPr/>
        </p:nvGraphicFramePr>
        <p:xfrm>
          <a:off x="7291841" y="3779850"/>
          <a:ext cx="955675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68" name="Formula" r:id="rId14" imgW="621360" imgH="157680" progId="">
                  <p:embed/>
                </p:oleObj>
              </mc:Choice>
              <mc:Fallback>
                <p:oleObj name="Formula" r:id="rId14" imgW="621360" imgH="157680" progId="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91841" y="3779850"/>
                        <a:ext cx="955675" cy="241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85" name="Object 9"/>
          <p:cNvGraphicFramePr>
            <a:graphicFrameLocks noChangeAspect="1"/>
          </p:cNvGraphicFramePr>
          <p:nvPr/>
        </p:nvGraphicFramePr>
        <p:xfrm>
          <a:off x="3087636" y="4398963"/>
          <a:ext cx="4367212" cy="776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69" name="Formula" r:id="rId16" imgW="2832120" imgH="504360" progId="">
                  <p:embed/>
                </p:oleObj>
              </mc:Choice>
              <mc:Fallback>
                <p:oleObj name="Formula" r:id="rId16" imgW="2832120" imgH="504360" progId="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7636" y="4398963"/>
                        <a:ext cx="4367212" cy="7762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86" name="Object 10"/>
          <p:cNvGraphicFramePr>
            <a:graphicFrameLocks noChangeAspect="1"/>
          </p:cNvGraphicFramePr>
          <p:nvPr/>
        </p:nvGraphicFramePr>
        <p:xfrm>
          <a:off x="2612574" y="5215659"/>
          <a:ext cx="2886883" cy="5133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70" name="Formula" r:id="rId18" imgW="2171880" imgH="387360" progId="">
                  <p:embed/>
                </p:oleObj>
              </mc:Choice>
              <mc:Fallback>
                <p:oleObj name="Formula" r:id="rId18" imgW="2171880" imgH="387360" progId="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12574" y="5215659"/>
                        <a:ext cx="2886883" cy="51331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88" name="Object 12"/>
          <p:cNvGraphicFramePr>
            <a:graphicFrameLocks noChangeAspect="1"/>
          </p:cNvGraphicFramePr>
          <p:nvPr/>
        </p:nvGraphicFramePr>
        <p:xfrm>
          <a:off x="2412092" y="5768783"/>
          <a:ext cx="5461000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71" name="Formula" r:id="rId20" imgW="3540960" imgH="510840" progId="">
                  <p:embed/>
                </p:oleObj>
              </mc:Choice>
              <mc:Fallback>
                <p:oleObj name="Formula" r:id="rId20" imgW="3540960" imgH="510840" progId="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2092" y="5768783"/>
                        <a:ext cx="5461000" cy="785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Verdana" pitchFamily="34" charset="0"/>
              </a:rPr>
              <a:t>Performance Comparison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513960" y="1362269"/>
            <a:ext cx="8098196" cy="517389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000" dirty="0" smtClean="0"/>
              <a:t>Three regimes for QoE metrics </a:t>
            </a:r>
          </a:p>
          <a:p>
            <a:pPr marL="914400" lvl="1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1800" dirty="0" smtClean="0"/>
              <a:t>Zero-cost</a:t>
            </a:r>
          </a:p>
          <a:p>
            <a:pPr marL="914400" lvl="1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1800" dirty="0" smtClean="0"/>
              <a:t>Infeasible (infinite cost)</a:t>
            </a:r>
          </a:p>
          <a:p>
            <a:pPr marL="914400" lvl="1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1800" dirty="0" smtClean="0"/>
              <a:t>Finite-cost </a:t>
            </a:r>
          </a:p>
        </p:txBody>
      </p:sp>
      <p:graphicFrame>
        <p:nvGraphicFramePr>
          <p:cNvPr id="53251" name="Object 3"/>
          <p:cNvGraphicFramePr>
            <a:graphicFrameLocks noChangeAspect="1"/>
          </p:cNvGraphicFramePr>
          <p:nvPr/>
        </p:nvGraphicFramePr>
        <p:xfrm>
          <a:off x="4912750" y="1692048"/>
          <a:ext cx="1481137" cy="366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84" name="Formula" r:id="rId4" imgW="778680" imgH="194400" progId="">
                  <p:embed/>
                </p:oleObj>
              </mc:Choice>
              <mc:Fallback>
                <p:oleObj name="Formula" r:id="rId4" imgW="778680" imgH="19440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12750" y="1692048"/>
                        <a:ext cx="1481137" cy="3667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52" name="Object 4"/>
          <p:cNvGraphicFramePr>
            <a:graphicFrameLocks noChangeAspect="1"/>
          </p:cNvGraphicFramePr>
          <p:nvPr/>
        </p:nvGraphicFramePr>
        <p:xfrm>
          <a:off x="4899273" y="2031056"/>
          <a:ext cx="1887537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85" name="Formula" r:id="rId6" imgW="992160" imgH="194400" progId="">
                  <p:embed/>
                </p:oleObj>
              </mc:Choice>
              <mc:Fallback>
                <p:oleObj name="Formula" r:id="rId6" imgW="992160" imgH="19440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99273" y="2031056"/>
                        <a:ext cx="1887537" cy="368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53" name="Object 5"/>
          <p:cNvGraphicFramePr>
            <a:graphicFrameLocks noChangeAspect="1"/>
          </p:cNvGraphicFramePr>
          <p:nvPr/>
        </p:nvGraphicFramePr>
        <p:xfrm>
          <a:off x="3606907" y="2407396"/>
          <a:ext cx="3267075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86" name="Formula" r:id="rId8" imgW="1717200" imgH="194400" progId="">
                  <p:embed/>
                </p:oleObj>
              </mc:Choice>
              <mc:Fallback>
                <p:oleObj name="Formula" r:id="rId8" imgW="1717200" imgH="194400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6907" y="2407396"/>
                        <a:ext cx="3267075" cy="368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54" name="Object 6"/>
          <p:cNvGraphicFramePr>
            <a:graphicFrameLocks noChangeAspect="1"/>
          </p:cNvGraphicFramePr>
          <p:nvPr/>
        </p:nvGraphicFramePr>
        <p:xfrm>
          <a:off x="4143149" y="1427586"/>
          <a:ext cx="558019" cy="2843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87" name="Formula" r:id="rId10" imgW="350640" imgH="179280" progId="">
                  <p:embed/>
                </p:oleObj>
              </mc:Choice>
              <mc:Fallback>
                <p:oleObj name="Formula" r:id="rId10" imgW="350640" imgH="179280" progId="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3149" y="1427586"/>
                        <a:ext cx="558019" cy="28432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4100946" y="3023117"/>
            <a:ext cx="4697822" cy="3613210"/>
            <a:chOff x="4330376" y="3023117"/>
            <a:chExt cx="4468391" cy="3369488"/>
          </a:xfrm>
        </p:grpSpPr>
        <p:graphicFrame>
          <p:nvGraphicFramePr>
            <p:cNvPr id="53250" name="Object 2"/>
            <p:cNvGraphicFramePr>
              <a:graphicFrameLocks noChangeAspect="1"/>
            </p:cNvGraphicFramePr>
            <p:nvPr/>
          </p:nvGraphicFramePr>
          <p:xfrm>
            <a:off x="4330376" y="3023117"/>
            <a:ext cx="4468391" cy="327504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388" name="Acrobat Document" r:id="rId12" imgW="5391028" imgH="3419346" progId="">
                    <p:embed/>
                  </p:oleObj>
                </mc:Choice>
                <mc:Fallback>
                  <p:oleObj name="Acrobat Document" r:id="rId12" imgW="5391028" imgH="3419346" progId="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30376" y="3023117"/>
                          <a:ext cx="4468391" cy="327504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256" name="Object 8"/>
            <p:cNvGraphicFramePr>
              <a:graphicFrameLocks noChangeAspect="1"/>
            </p:cNvGraphicFramePr>
            <p:nvPr/>
          </p:nvGraphicFramePr>
          <p:xfrm>
            <a:off x="6569399" y="6146542"/>
            <a:ext cx="195263" cy="2460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389" name="Formula" r:id="rId14" imgW="124560" imgH="155160" progId="">
                    <p:embed/>
                  </p:oleObj>
                </mc:Choice>
                <mc:Fallback>
                  <p:oleObj name="Formula" r:id="rId14" imgW="124560" imgH="155160" progId="">
                    <p:embed/>
                    <p:pic>
                      <p:nvPicPr>
                        <p:cNvPr id="0" name="Picture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569399" y="6146542"/>
                          <a:ext cx="195263" cy="2460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6" name="Group 35"/>
          <p:cNvGrpSpPr/>
          <p:nvPr/>
        </p:nvGrpSpPr>
        <p:grpSpPr>
          <a:xfrm>
            <a:off x="235696" y="2936809"/>
            <a:ext cx="3876675" cy="3699517"/>
            <a:chOff x="235696" y="2936810"/>
            <a:chExt cx="3876675" cy="3443126"/>
          </a:xfrm>
        </p:grpSpPr>
        <p:sp>
          <p:nvSpPr>
            <p:cNvPr id="9" name="Rectangle 8"/>
            <p:cNvSpPr/>
            <p:nvPr/>
          </p:nvSpPr>
          <p:spPr>
            <a:xfrm>
              <a:off x="485192" y="3125754"/>
              <a:ext cx="3592286" cy="287382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53255" name="Object 7"/>
            <p:cNvGraphicFramePr>
              <a:graphicFrameLocks noChangeAspect="1"/>
            </p:cNvGraphicFramePr>
            <p:nvPr/>
          </p:nvGraphicFramePr>
          <p:xfrm>
            <a:off x="2013339" y="6133874"/>
            <a:ext cx="195263" cy="2460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390" name="Formula" r:id="rId16" imgW="124560" imgH="155160" progId="">
                    <p:embed/>
                  </p:oleObj>
                </mc:Choice>
                <mc:Fallback>
                  <p:oleObj name="Formula" r:id="rId16" imgW="124560" imgH="155160" progId="">
                    <p:embed/>
                    <p:pic>
                      <p:nvPicPr>
                        <p:cNvPr id="0" name="Picture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13339" y="6133874"/>
                          <a:ext cx="195263" cy="2460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257" name="Object 9"/>
            <p:cNvGraphicFramePr>
              <a:graphicFrameLocks noChangeAspect="1"/>
            </p:cNvGraphicFramePr>
            <p:nvPr/>
          </p:nvGraphicFramePr>
          <p:xfrm>
            <a:off x="251926" y="4253474"/>
            <a:ext cx="149743" cy="2849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391" name="Formula" r:id="rId17" imgW="61200" imgH="117000" progId="">
                    <p:embed/>
                  </p:oleObj>
                </mc:Choice>
                <mc:Fallback>
                  <p:oleObj name="Formula" r:id="rId17" imgW="61200" imgH="117000" progId="">
                    <p:embed/>
                    <p:pic>
                      <p:nvPicPr>
                        <p:cNvPr id="0" name="Picture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1926" y="4253474"/>
                          <a:ext cx="149743" cy="28499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258" name="Object 10"/>
            <p:cNvGraphicFramePr>
              <a:graphicFrameLocks noChangeAspect="1"/>
            </p:cNvGraphicFramePr>
            <p:nvPr/>
          </p:nvGraphicFramePr>
          <p:xfrm>
            <a:off x="279789" y="5989638"/>
            <a:ext cx="158750" cy="3303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392" name="Formula" r:id="rId19" imgW="73800" imgH="151200" progId="">
                    <p:embed/>
                  </p:oleObj>
                </mc:Choice>
                <mc:Fallback>
                  <p:oleObj name="Formula" r:id="rId19" imgW="73800" imgH="151200" progId="">
                    <p:embed/>
                    <p:pic>
                      <p:nvPicPr>
                        <p:cNvPr id="0" name="Picture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9789" y="5989638"/>
                          <a:ext cx="158750" cy="33037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259" name="Object 11"/>
            <p:cNvGraphicFramePr>
              <a:graphicFrameLocks noChangeAspect="1"/>
            </p:cNvGraphicFramePr>
            <p:nvPr/>
          </p:nvGraphicFramePr>
          <p:xfrm>
            <a:off x="276342" y="2976465"/>
            <a:ext cx="124519" cy="3047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3393" name="Formula" r:id="rId21" imgW="62280" imgH="150120" progId="">
                    <p:embed/>
                  </p:oleObj>
                </mc:Choice>
                <mc:Fallback>
                  <p:oleObj name="Formula" r:id="rId21" imgW="62280" imgH="150120" progId="">
                    <p:embed/>
                    <p:pic>
                      <p:nvPicPr>
                        <p:cNvPr id="0" name="Picture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6342" y="2976465"/>
                          <a:ext cx="124519" cy="30470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6" name="Freeform 25"/>
            <p:cNvSpPr/>
            <p:nvPr/>
          </p:nvSpPr>
          <p:spPr>
            <a:xfrm>
              <a:off x="485192" y="3153747"/>
              <a:ext cx="3592286" cy="2761861"/>
            </a:xfrm>
            <a:custGeom>
              <a:avLst/>
              <a:gdLst>
                <a:gd name="connsiteX0" fmla="*/ 0 w 3592286"/>
                <a:gd name="connsiteY0" fmla="*/ 0 h 2761861"/>
                <a:gd name="connsiteX1" fmla="*/ 429208 w 3592286"/>
                <a:gd name="connsiteY1" fmla="*/ 1530220 h 2761861"/>
                <a:gd name="connsiteX2" fmla="*/ 1119673 w 3592286"/>
                <a:gd name="connsiteY2" fmla="*/ 2351314 h 2761861"/>
                <a:gd name="connsiteX3" fmla="*/ 2425959 w 3592286"/>
                <a:gd name="connsiteY3" fmla="*/ 2677886 h 2761861"/>
                <a:gd name="connsiteX4" fmla="*/ 3592286 w 3592286"/>
                <a:gd name="connsiteY4" fmla="*/ 2761861 h 276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92286" h="2761861">
                  <a:moveTo>
                    <a:pt x="0" y="0"/>
                  </a:moveTo>
                  <a:cubicBezTo>
                    <a:pt x="121298" y="569167"/>
                    <a:pt x="242596" y="1138334"/>
                    <a:pt x="429208" y="1530220"/>
                  </a:cubicBezTo>
                  <a:cubicBezTo>
                    <a:pt x="615820" y="1922106"/>
                    <a:pt x="786881" y="2160036"/>
                    <a:pt x="1119673" y="2351314"/>
                  </a:cubicBezTo>
                  <a:cubicBezTo>
                    <a:pt x="1452465" y="2542592"/>
                    <a:pt x="2013857" y="2609462"/>
                    <a:pt x="2425959" y="2677886"/>
                  </a:cubicBezTo>
                  <a:cubicBezTo>
                    <a:pt x="2838061" y="2746310"/>
                    <a:pt x="3215173" y="2754085"/>
                    <a:pt x="3592286" y="2761861"/>
                  </a:cubicBezTo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 22"/>
            <p:cNvSpPr/>
            <p:nvPr/>
          </p:nvSpPr>
          <p:spPr>
            <a:xfrm>
              <a:off x="485192" y="3125755"/>
              <a:ext cx="3610947" cy="1782147"/>
            </a:xfrm>
            <a:custGeom>
              <a:avLst/>
              <a:gdLst>
                <a:gd name="connsiteX0" fmla="*/ 0 w 3610947"/>
                <a:gd name="connsiteY0" fmla="*/ 0 h 1978090"/>
                <a:gd name="connsiteX1" fmla="*/ 597159 w 3610947"/>
                <a:gd name="connsiteY1" fmla="*/ 1007706 h 1978090"/>
                <a:gd name="connsiteX2" fmla="*/ 1567543 w 3610947"/>
                <a:gd name="connsiteY2" fmla="*/ 1670180 h 1978090"/>
                <a:gd name="connsiteX3" fmla="*/ 3610947 w 3610947"/>
                <a:gd name="connsiteY3" fmla="*/ 1978090 h 1978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10947" h="1978090">
                  <a:moveTo>
                    <a:pt x="0" y="0"/>
                  </a:moveTo>
                  <a:cubicBezTo>
                    <a:pt x="167951" y="364671"/>
                    <a:pt x="335902" y="729343"/>
                    <a:pt x="597159" y="1007706"/>
                  </a:cubicBezTo>
                  <a:cubicBezTo>
                    <a:pt x="858416" y="1286069"/>
                    <a:pt x="1065245" y="1508449"/>
                    <a:pt x="1567543" y="1670180"/>
                  </a:cubicBezTo>
                  <a:cubicBezTo>
                    <a:pt x="2069841" y="1831911"/>
                    <a:pt x="3268825" y="1937657"/>
                    <a:pt x="3610947" y="1978090"/>
                  </a:cubicBezTo>
                </a:path>
              </a:pathLst>
            </a:custGeom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3260" name="Picture 12"/>
            <p:cNvPicPr>
              <a:picLocks noChangeAspect="1" noChangeArrowheads="1"/>
            </p:cNvPicPr>
            <p:nvPr/>
          </p:nvPicPr>
          <p:blipFill>
            <a:blip r:embed="rId23"/>
            <a:srcRect/>
            <a:stretch>
              <a:fillRect/>
            </a:stretch>
          </p:blipFill>
          <p:spPr bwMode="auto">
            <a:xfrm>
              <a:off x="235696" y="2936810"/>
              <a:ext cx="3876675" cy="3429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29" name="Straight Connector 28"/>
            <p:cNvCxnSpPr/>
            <p:nvPr/>
          </p:nvCxnSpPr>
          <p:spPr>
            <a:xfrm>
              <a:off x="347663" y="4764515"/>
              <a:ext cx="3754437" cy="1477"/>
            </a:xfrm>
            <a:prstGeom prst="line">
              <a:avLst/>
            </a:prstGeom>
            <a:ln>
              <a:prstDash val="sysDash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2006082" y="3704253"/>
              <a:ext cx="11336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zero-cost</a:t>
              </a:r>
              <a:endParaRPr lang="en-US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97633" y="5470848"/>
              <a:ext cx="11592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infeasible</a:t>
              </a:r>
              <a:endParaRPr lang="en-US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307772" y="5060302"/>
              <a:ext cx="12490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Finite-cost</a:t>
              </a:r>
              <a:endParaRPr lang="en-US" dirty="0"/>
            </a:p>
          </p:txBody>
        </p:sp>
      </p:grpSp>
      <p:graphicFrame>
        <p:nvGraphicFramePr>
          <p:cNvPr id="53261" name="Object 13"/>
          <p:cNvGraphicFramePr>
            <a:graphicFrameLocks noChangeAspect="1"/>
          </p:cNvGraphicFramePr>
          <p:nvPr/>
        </p:nvGraphicFramePr>
        <p:xfrm>
          <a:off x="7624010" y="3989821"/>
          <a:ext cx="926564" cy="305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94" name="Formula" r:id="rId24" imgW="547560" imgH="180360" progId="">
                  <p:embed/>
                </p:oleObj>
              </mc:Choice>
              <mc:Fallback>
                <p:oleObj name="Formula" r:id="rId24" imgW="547560" imgH="180360" progId="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4010" y="3989821"/>
                        <a:ext cx="926564" cy="305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3263" name="Picture 15" descr="http://www.clipartguide.com/_small/0808-0711-0913-4711.jpg"/>
          <p:cNvPicPr>
            <a:picLocks noChangeAspect="1" noChangeArrowheads="1"/>
          </p:cNvPicPr>
          <p:nvPr/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311" t="18286" r="4873" b="26857"/>
          <a:stretch>
            <a:fillRect/>
          </a:stretch>
        </p:blipFill>
        <p:spPr bwMode="auto">
          <a:xfrm>
            <a:off x="134183" y="4795935"/>
            <a:ext cx="332348" cy="2052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CDN and P2P integration</a:t>
            </a:r>
            <a:endParaRPr lang="en-US" dirty="0"/>
          </a:p>
        </p:txBody>
      </p:sp>
      <p:grpSp>
        <p:nvGrpSpPr>
          <p:cNvPr id="81" name="Group 80"/>
          <p:cNvGrpSpPr/>
          <p:nvPr/>
        </p:nvGrpSpPr>
        <p:grpSpPr>
          <a:xfrm>
            <a:off x="1083970" y="1548687"/>
            <a:ext cx="3298803" cy="2437880"/>
            <a:chOff x="3014668" y="1971922"/>
            <a:chExt cx="3453795" cy="2552422"/>
          </a:xfrm>
        </p:grpSpPr>
        <p:grpSp>
          <p:nvGrpSpPr>
            <p:cNvPr id="53" name="Group 52"/>
            <p:cNvGrpSpPr/>
            <p:nvPr/>
          </p:nvGrpSpPr>
          <p:grpSpPr>
            <a:xfrm>
              <a:off x="3014668" y="1971922"/>
              <a:ext cx="3453795" cy="2552422"/>
              <a:chOff x="2694105" y="2040468"/>
              <a:chExt cx="3692289" cy="2728674"/>
            </a:xfrm>
          </p:grpSpPr>
          <p:sp>
            <p:nvSpPr>
              <p:cNvPr id="4" name="Cloud 3"/>
              <p:cNvSpPr/>
              <p:nvPr/>
            </p:nvSpPr>
            <p:spPr>
              <a:xfrm>
                <a:off x="2694105" y="2040468"/>
                <a:ext cx="3692289" cy="2728674"/>
              </a:xfrm>
              <a:prstGeom prst="cloud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8" name="Group 47"/>
              <p:cNvGrpSpPr/>
              <p:nvPr/>
            </p:nvGrpSpPr>
            <p:grpSpPr>
              <a:xfrm>
                <a:off x="3626278" y="2587627"/>
                <a:ext cx="1988828" cy="1710267"/>
                <a:chOff x="3490811" y="2678114"/>
                <a:chExt cx="1988828" cy="1710267"/>
              </a:xfrm>
            </p:grpSpPr>
            <p:cxnSp>
              <p:nvCxnSpPr>
                <p:cNvPr id="24" name="Straight Arrow Connector 23"/>
                <p:cNvCxnSpPr>
                  <a:stCxn id="22" idx="2"/>
                  <a:endCxn id="21" idx="4"/>
                </p:cNvCxnSpPr>
                <p:nvPr/>
              </p:nvCxnSpPr>
              <p:spPr>
                <a:xfrm flipH="1">
                  <a:off x="3881122" y="2937671"/>
                  <a:ext cx="1208206" cy="245533"/>
                </a:xfrm>
                <a:prstGeom prst="straightConnector1">
                  <a:avLst/>
                </a:prstGeom>
                <a:ln w="38100">
                  <a:solidFill>
                    <a:schemeClr val="accent2"/>
                  </a:solidFill>
                  <a:headEnd type="triangle" w="lg" len="med"/>
                  <a:tailEnd type="triangle" w="lg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Arrow Connector 26"/>
                <p:cNvCxnSpPr>
                  <a:stCxn id="23" idx="2"/>
                  <a:endCxn id="21" idx="3"/>
                </p:cNvCxnSpPr>
                <p:nvPr/>
              </p:nvCxnSpPr>
              <p:spPr>
                <a:xfrm flipH="1" flipV="1">
                  <a:off x="3685967" y="3442761"/>
                  <a:ext cx="669711" cy="686063"/>
                </a:xfrm>
                <a:prstGeom prst="straightConnector1">
                  <a:avLst/>
                </a:prstGeom>
                <a:ln w="38100">
                  <a:solidFill>
                    <a:schemeClr val="accent2"/>
                  </a:solidFill>
                  <a:headEnd type="triangle" w="lg" len="med"/>
                  <a:tailEnd type="triangle" w="lg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Arrow Connector 30"/>
                <p:cNvCxnSpPr>
                  <a:stCxn id="23" idx="4"/>
                  <a:endCxn id="22" idx="3"/>
                </p:cNvCxnSpPr>
                <p:nvPr/>
              </p:nvCxnSpPr>
              <p:spPr>
                <a:xfrm flipV="1">
                  <a:off x="4745989" y="3197228"/>
                  <a:ext cx="538495" cy="931596"/>
                </a:xfrm>
                <a:prstGeom prst="straightConnector1">
                  <a:avLst/>
                </a:prstGeom>
                <a:ln w="38100">
                  <a:solidFill>
                    <a:schemeClr val="accent2"/>
                  </a:solidFill>
                  <a:headEnd type="triangle" w="lg" len="med"/>
                  <a:tailEnd type="triangle" w="lg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Can 20"/>
                <p:cNvSpPr/>
                <p:nvPr/>
              </p:nvSpPr>
              <p:spPr>
                <a:xfrm>
                  <a:off x="3490811" y="2923647"/>
                  <a:ext cx="390311" cy="519114"/>
                </a:xfrm>
                <a:prstGeom prst="can">
                  <a:avLst/>
                </a:prstGeom>
                <a:solidFill>
                  <a:schemeClr val="bg2"/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" name="Can 21"/>
                <p:cNvSpPr/>
                <p:nvPr/>
              </p:nvSpPr>
              <p:spPr>
                <a:xfrm>
                  <a:off x="5089328" y="2678114"/>
                  <a:ext cx="390311" cy="519114"/>
                </a:xfrm>
                <a:prstGeom prst="can">
                  <a:avLst/>
                </a:prstGeom>
                <a:solidFill>
                  <a:schemeClr val="bg2"/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" name="Can 22"/>
                <p:cNvSpPr/>
                <p:nvPr/>
              </p:nvSpPr>
              <p:spPr>
                <a:xfrm>
                  <a:off x="4355678" y="3869267"/>
                  <a:ext cx="390311" cy="519114"/>
                </a:xfrm>
                <a:prstGeom prst="can">
                  <a:avLst/>
                </a:prstGeom>
                <a:solidFill>
                  <a:schemeClr val="bg2"/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47" name="TextBox 46"/>
            <p:cNvSpPr txBox="1"/>
            <p:nvPr/>
          </p:nvSpPr>
          <p:spPr>
            <a:xfrm>
              <a:off x="3593383" y="2299073"/>
              <a:ext cx="6174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CDN</a:t>
              </a:r>
              <a:endParaRPr lang="en-US" dirty="0"/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935062" y="4291735"/>
            <a:ext cx="3844030" cy="2327366"/>
            <a:chOff x="1650713" y="4239386"/>
            <a:chExt cx="3844030" cy="2327366"/>
          </a:xfrm>
        </p:grpSpPr>
        <p:sp>
          <p:nvSpPr>
            <p:cNvPr id="3" name="Cloud 2"/>
            <p:cNvSpPr/>
            <p:nvPr/>
          </p:nvSpPr>
          <p:spPr>
            <a:xfrm rot="11080764">
              <a:off x="1650713" y="4239386"/>
              <a:ext cx="3844030" cy="2327366"/>
            </a:xfrm>
            <a:prstGeom prst="cloud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Connector 18"/>
            <p:cNvCxnSpPr>
              <a:stCxn id="79" idx="3"/>
              <a:endCxn id="123" idx="2"/>
            </p:cNvCxnSpPr>
            <p:nvPr/>
          </p:nvCxnSpPr>
          <p:spPr>
            <a:xfrm>
              <a:off x="2638333" y="5355758"/>
              <a:ext cx="1744440" cy="236034"/>
            </a:xfrm>
            <a:prstGeom prst="line">
              <a:avLst/>
            </a:prstGeom>
            <a:ln w="28575" cmpd="sng">
              <a:solidFill>
                <a:schemeClr val="accent2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/>
            <p:cNvCxnSpPr>
              <a:stCxn id="80" idx="0"/>
              <a:endCxn id="92" idx="1"/>
            </p:cNvCxnSpPr>
            <p:nvPr/>
          </p:nvCxnSpPr>
          <p:spPr>
            <a:xfrm flipV="1">
              <a:off x="2397327" y="4884177"/>
              <a:ext cx="629136" cy="324608"/>
            </a:xfrm>
            <a:prstGeom prst="line">
              <a:avLst/>
            </a:prstGeom>
            <a:ln w="28575" cmpd="sng">
              <a:solidFill>
                <a:schemeClr val="accent2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/>
            <p:cNvCxnSpPr>
              <a:stCxn id="83" idx="2"/>
              <a:endCxn id="105" idx="1"/>
            </p:cNvCxnSpPr>
            <p:nvPr/>
          </p:nvCxnSpPr>
          <p:spPr>
            <a:xfrm>
              <a:off x="2397326" y="5680366"/>
              <a:ext cx="470998" cy="290295"/>
            </a:xfrm>
            <a:prstGeom prst="line">
              <a:avLst/>
            </a:prstGeom>
            <a:ln w="28575" cmpd="sng">
              <a:solidFill>
                <a:schemeClr val="accent2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/>
            <p:cNvCxnSpPr>
              <a:stCxn id="99" idx="3"/>
              <a:endCxn id="111" idx="1"/>
            </p:cNvCxnSpPr>
            <p:nvPr/>
          </p:nvCxnSpPr>
          <p:spPr>
            <a:xfrm>
              <a:off x="3487904" y="4884176"/>
              <a:ext cx="681835" cy="51879"/>
            </a:xfrm>
            <a:prstGeom prst="line">
              <a:avLst/>
            </a:prstGeom>
            <a:ln w="28575" cmpd="sng">
              <a:solidFill>
                <a:schemeClr val="accent2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/>
            <p:cNvCxnSpPr>
              <a:stCxn id="110" idx="2"/>
              <a:endCxn id="105" idx="3"/>
            </p:cNvCxnSpPr>
            <p:nvPr/>
          </p:nvCxnSpPr>
          <p:spPr>
            <a:xfrm flipH="1">
              <a:off x="3350338" y="5108810"/>
              <a:ext cx="937122" cy="861851"/>
            </a:xfrm>
            <a:prstGeom prst="line">
              <a:avLst/>
            </a:prstGeom>
            <a:ln w="28575" cmpd="sng">
              <a:solidFill>
                <a:schemeClr val="accent2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/>
            <p:cNvCxnSpPr>
              <a:stCxn id="103" idx="2"/>
              <a:endCxn id="105" idx="0"/>
            </p:cNvCxnSpPr>
            <p:nvPr/>
          </p:nvCxnSpPr>
          <p:spPr>
            <a:xfrm flipH="1">
              <a:off x="3109331" y="5208785"/>
              <a:ext cx="158139" cy="595326"/>
            </a:xfrm>
            <a:prstGeom prst="line">
              <a:avLst/>
            </a:prstGeom>
            <a:ln w="28575" cmpd="sng">
              <a:solidFill>
                <a:schemeClr val="accent2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/>
            <p:cNvCxnSpPr>
              <a:stCxn id="110" idx="2"/>
              <a:endCxn id="120" idx="0"/>
            </p:cNvCxnSpPr>
            <p:nvPr/>
          </p:nvCxnSpPr>
          <p:spPr>
            <a:xfrm flipH="1">
              <a:off x="4025915" y="5108810"/>
              <a:ext cx="261545" cy="696903"/>
            </a:xfrm>
            <a:prstGeom prst="line">
              <a:avLst/>
            </a:prstGeom>
            <a:ln w="28575" cmpd="sng">
              <a:solidFill>
                <a:schemeClr val="accent2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8" name="Group 77"/>
            <p:cNvGrpSpPr/>
            <p:nvPr/>
          </p:nvGrpSpPr>
          <p:grpSpPr>
            <a:xfrm>
              <a:off x="2103415" y="5189208"/>
              <a:ext cx="587822" cy="491158"/>
              <a:chOff x="2260600" y="5067300"/>
              <a:chExt cx="952500" cy="795867"/>
            </a:xfrm>
          </p:grpSpPr>
          <p:sp>
            <p:nvSpPr>
              <p:cNvPr id="79" name="Rounded Rectangle 78"/>
              <p:cNvSpPr/>
              <p:nvPr/>
            </p:nvSpPr>
            <p:spPr>
              <a:xfrm>
                <a:off x="2346325" y="5067300"/>
                <a:ext cx="781050" cy="539750"/>
              </a:xfrm>
              <a:prstGeom prst="roundRect">
                <a:avLst>
                  <a:gd name="adj" fmla="val 4902"/>
                </a:avLst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2379663" y="5099023"/>
                <a:ext cx="714375" cy="476304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chemeClr val="bg1"/>
                    </a:solidFill>
                  </a:ln>
                </a:endParaRPr>
              </a:p>
            </p:txBody>
          </p:sp>
          <p:sp>
            <p:nvSpPr>
              <p:cNvPr id="83" name="Trapezoid 82"/>
              <p:cNvSpPr/>
              <p:nvPr/>
            </p:nvSpPr>
            <p:spPr>
              <a:xfrm>
                <a:off x="2260600" y="5640917"/>
                <a:ext cx="952500" cy="222250"/>
              </a:xfrm>
              <a:prstGeom prst="trapezoid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1" name="Group 90"/>
            <p:cNvGrpSpPr/>
            <p:nvPr/>
          </p:nvGrpSpPr>
          <p:grpSpPr>
            <a:xfrm>
              <a:off x="2973559" y="4717627"/>
              <a:ext cx="587822" cy="491158"/>
              <a:chOff x="2260600" y="5067300"/>
              <a:chExt cx="952500" cy="795867"/>
            </a:xfrm>
          </p:grpSpPr>
          <p:sp>
            <p:nvSpPr>
              <p:cNvPr id="92" name="Rounded Rectangle 91"/>
              <p:cNvSpPr/>
              <p:nvPr/>
            </p:nvSpPr>
            <p:spPr>
              <a:xfrm>
                <a:off x="2346325" y="5067300"/>
                <a:ext cx="781050" cy="539750"/>
              </a:xfrm>
              <a:prstGeom prst="roundRect">
                <a:avLst>
                  <a:gd name="adj" fmla="val 4902"/>
                </a:avLst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Rectangle 98"/>
              <p:cNvSpPr/>
              <p:nvPr/>
            </p:nvSpPr>
            <p:spPr>
              <a:xfrm>
                <a:off x="2379663" y="5099023"/>
                <a:ext cx="714375" cy="476304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chemeClr val="bg1"/>
                    </a:solidFill>
                  </a:ln>
                </a:endParaRPr>
              </a:p>
            </p:txBody>
          </p:sp>
          <p:sp>
            <p:nvSpPr>
              <p:cNvPr id="103" name="Trapezoid 102"/>
              <p:cNvSpPr/>
              <p:nvPr/>
            </p:nvSpPr>
            <p:spPr>
              <a:xfrm>
                <a:off x="2260600" y="5640917"/>
                <a:ext cx="952500" cy="222250"/>
              </a:xfrm>
              <a:prstGeom prst="trapezoid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4" name="Group 103"/>
            <p:cNvGrpSpPr/>
            <p:nvPr/>
          </p:nvGrpSpPr>
          <p:grpSpPr>
            <a:xfrm>
              <a:off x="2815420" y="5804111"/>
              <a:ext cx="587822" cy="491158"/>
              <a:chOff x="2260600" y="5067300"/>
              <a:chExt cx="952500" cy="795867"/>
            </a:xfrm>
          </p:grpSpPr>
          <p:sp>
            <p:nvSpPr>
              <p:cNvPr id="105" name="Rounded Rectangle 104"/>
              <p:cNvSpPr/>
              <p:nvPr/>
            </p:nvSpPr>
            <p:spPr>
              <a:xfrm>
                <a:off x="2346325" y="5067300"/>
                <a:ext cx="781050" cy="539750"/>
              </a:xfrm>
              <a:prstGeom prst="roundRect">
                <a:avLst>
                  <a:gd name="adj" fmla="val 4902"/>
                </a:avLst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/>
              <p:cNvSpPr/>
              <p:nvPr/>
            </p:nvSpPr>
            <p:spPr>
              <a:xfrm>
                <a:off x="2379663" y="5099023"/>
                <a:ext cx="714375" cy="476304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chemeClr val="bg1"/>
                    </a:solidFill>
                  </a:ln>
                </a:endParaRPr>
              </a:p>
            </p:txBody>
          </p:sp>
          <p:sp>
            <p:nvSpPr>
              <p:cNvPr id="108" name="Trapezoid 107"/>
              <p:cNvSpPr/>
              <p:nvPr/>
            </p:nvSpPr>
            <p:spPr>
              <a:xfrm>
                <a:off x="2260600" y="5640917"/>
                <a:ext cx="952500" cy="222250"/>
              </a:xfrm>
              <a:prstGeom prst="trapezoid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9" name="Group 108"/>
            <p:cNvGrpSpPr/>
            <p:nvPr/>
          </p:nvGrpSpPr>
          <p:grpSpPr>
            <a:xfrm>
              <a:off x="4156687" y="4786252"/>
              <a:ext cx="261545" cy="322558"/>
              <a:chOff x="1021615" y="4426586"/>
              <a:chExt cx="658497" cy="812110"/>
            </a:xfrm>
          </p:grpSpPr>
          <p:sp>
            <p:nvSpPr>
              <p:cNvPr id="110" name="Rounded Rectangle 109"/>
              <p:cNvSpPr/>
              <p:nvPr/>
            </p:nvSpPr>
            <p:spPr>
              <a:xfrm>
                <a:off x="1021615" y="4426586"/>
                <a:ext cx="658497" cy="812110"/>
              </a:xfrm>
              <a:prstGeom prst="roundRect">
                <a:avLst>
                  <a:gd name="adj" fmla="val 9917"/>
                </a:avLst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Rounded Rectangle 110"/>
              <p:cNvSpPr/>
              <p:nvPr/>
            </p:nvSpPr>
            <p:spPr>
              <a:xfrm>
                <a:off x="1054477" y="4476750"/>
                <a:ext cx="592773" cy="653996"/>
              </a:xfrm>
              <a:prstGeom prst="roundRect">
                <a:avLst>
                  <a:gd name="adj" fmla="val 9168"/>
                </a:avLst>
              </a:prstGeom>
              <a:solidFill>
                <a:schemeClr val="bg1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Oval 112"/>
              <p:cNvSpPr/>
              <p:nvPr/>
            </p:nvSpPr>
            <p:spPr>
              <a:xfrm flipH="1">
                <a:off x="1305570" y="5129060"/>
                <a:ext cx="90586" cy="90586"/>
              </a:xfrm>
              <a:prstGeom prst="ellipse">
                <a:avLst/>
              </a:prstGeom>
              <a:solidFill>
                <a:srgbClr val="FFFFFF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chemeClr val="bg1"/>
                    </a:solidFill>
                  </a:ln>
                </a:endParaRPr>
              </a:p>
            </p:txBody>
          </p:sp>
        </p:grpSp>
        <p:grpSp>
          <p:nvGrpSpPr>
            <p:cNvPr id="119" name="Group 118"/>
            <p:cNvGrpSpPr/>
            <p:nvPr/>
          </p:nvGrpSpPr>
          <p:grpSpPr>
            <a:xfrm>
              <a:off x="3895142" y="5805713"/>
              <a:ext cx="261545" cy="322558"/>
              <a:chOff x="1021615" y="4426586"/>
              <a:chExt cx="658497" cy="812110"/>
            </a:xfrm>
          </p:grpSpPr>
          <p:sp>
            <p:nvSpPr>
              <p:cNvPr id="120" name="Rounded Rectangle 119"/>
              <p:cNvSpPr/>
              <p:nvPr/>
            </p:nvSpPr>
            <p:spPr>
              <a:xfrm>
                <a:off x="1021615" y="4426586"/>
                <a:ext cx="658497" cy="812110"/>
              </a:xfrm>
              <a:prstGeom prst="roundRect">
                <a:avLst>
                  <a:gd name="adj" fmla="val 9917"/>
                </a:avLst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ounded Rectangle 120"/>
              <p:cNvSpPr/>
              <p:nvPr/>
            </p:nvSpPr>
            <p:spPr>
              <a:xfrm>
                <a:off x="1054477" y="4476750"/>
                <a:ext cx="592773" cy="653996"/>
              </a:xfrm>
              <a:prstGeom prst="roundRect">
                <a:avLst>
                  <a:gd name="adj" fmla="val 9168"/>
                </a:avLst>
              </a:prstGeom>
              <a:solidFill>
                <a:schemeClr val="bg1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Oval 121"/>
              <p:cNvSpPr/>
              <p:nvPr/>
            </p:nvSpPr>
            <p:spPr>
              <a:xfrm flipH="1">
                <a:off x="1305570" y="5129060"/>
                <a:ext cx="90586" cy="90586"/>
              </a:xfrm>
              <a:prstGeom prst="ellipse">
                <a:avLst/>
              </a:prstGeom>
              <a:solidFill>
                <a:srgbClr val="FFFFFF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chemeClr val="bg1"/>
                    </a:solidFill>
                  </a:ln>
                </a:endParaRPr>
              </a:p>
            </p:txBody>
          </p:sp>
        </p:grpSp>
        <p:sp>
          <p:nvSpPr>
            <p:cNvPr id="123" name="Can 122"/>
            <p:cNvSpPr/>
            <p:nvPr/>
          </p:nvSpPr>
          <p:spPr>
            <a:xfrm>
              <a:off x="4382773" y="5359896"/>
              <a:ext cx="348716" cy="463792"/>
            </a:xfrm>
            <a:prstGeom prst="can">
              <a:avLst/>
            </a:prstGeom>
            <a:solidFill>
              <a:srgbClr val="558BB8"/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4" name="Straight Connector 143"/>
            <p:cNvCxnSpPr>
              <a:stCxn id="121" idx="1"/>
              <a:endCxn id="105" idx="3"/>
            </p:cNvCxnSpPr>
            <p:nvPr/>
          </p:nvCxnSpPr>
          <p:spPr>
            <a:xfrm flipH="1">
              <a:off x="3350338" y="5955516"/>
              <a:ext cx="557856" cy="15145"/>
            </a:xfrm>
            <a:prstGeom prst="line">
              <a:avLst/>
            </a:prstGeom>
            <a:ln w="28575" cmpd="sng">
              <a:solidFill>
                <a:schemeClr val="accent2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7" name="TextBox 146"/>
            <p:cNvSpPr txBox="1"/>
            <p:nvPr/>
          </p:nvSpPr>
          <p:spPr>
            <a:xfrm>
              <a:off x="4244032" y="4459330"/>
              <a:ext cx="5437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P2P</a:t>
              </a:r>
              <a:endParaRPr lang="en-US" dirty="0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4791419" y="1548687"/>
            <a:ext cx="4293314" cy="5601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US" dirty="0" smtClean="0"/>
              <a:t>There are several recent efforts to design and analyze hybrid CDN-P2P systems.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Most projects rely on </a:t>
            </a:r>
            <a:r>
              <a:rPr lang="en-US" b="1" dirty="0" smtClean="0">
                <a:solidFill>
                  <a:srgbClr val="000000"/>
                </a:solidFill>
              </a:rPr>
              <a:t>centralized management and coordination </a:t>
            </a:r>
            <a:r>
              <a:rPr lang="en-US" dirty="0" smtClean="0">
                <a:solidFill>
                  <a:srgbClr val="000000"/>
                </a:solidFill>
              </a:rPr>
              <a:t>of the P2P network and the </a:t>
            </a:r>
            <a:r>
              <a:rPr lang="en-US" dirty="0">
                <a:solidFill>
                  <a:srgbClr val="000000"/>
                </a:solidFill>
              </a:rPr>
              <a:t>CDN (e.g. </a:t>
            </a:r>
            <a:r>
              <a:rPr lang="en-US" dirty="0" smtClean="0">
                <a:solidFill>
                  <a:srgbClr val="000000"/>
                </a:solidFill>
              </a:rPr>
              <a:t>Akamai)</a:t>
            </a:r>
          </a:p>
          <a:p>
            <a:pPr marL="742950" lvl="1" indent="-285750">
              <a:spcBef>
                <a:spcPts val="1200"/>
              </a:spcBef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System perspective: Peer-Aided CDN (PAC) </a:t>
            </a:r>
            <a:r>
              <a:rPr lang="en-US" dirty="0" err="1" smtClean="0">
                <a:solidFill>
                  <a:srgbClr val="000000"/>
                </a:solidFill>
              </a:rPr>
              <a:t>vs</a:t>
            </a:r>
            <a:r>
              <a:rPr lang="en-US" dirty="0" smtClean="0">
                <a:solidFill>
                  <a:srgbClr val="000000"/>
                </a:solidFill>
              </a:rPr>
              <a:t> CDN aided P2P (CAP)</a:t>
            </a:r>
          </a:p>
          <a:p>
            <a:pPr marL="742950" lvl="1" indent="-285750">
              <a:spcBef>
                <a:spcPts val="1200"/>
              </a:spcBef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Huang et. al ’08, Lu et. </a:t>
            </a:r>
            <a:r>
              <a:rPr lang="en-US" dirty="0">
                <a:solidFill>
                  <a:srgbClr val="000000"/>
                </a:solidFill>
              </a:rPr>
              <a:t>a</a:t>
            </a:r>
            <a:r>
              <a:rPr lang="en-US" dirty="0" smtClean="0">
                <a:solidFill>
                  <a:srgbClr val="000000"/>
                </a:solidFill>
              </a:rPr>
              <a:t>l’12, etc.</a:t>
            </a:r>
          </a:p>
          <a:p>
            <a:pPr marL="742950" lvl="1" indent="-285750">
              <a:spcBef>
                <a:spcPts val="1200"/>
              </a:spcBef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No coding and limited analytic insight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Network coding simplifies the integration between the CDN and the P2P network.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Network coding also allows both networks to be operated </a:t>
            </a:r>
            <a:r>
              <a:rPr lang="en-US" b="1" dirty="0" smtClean="0">
                <a:solidFill>
                  <a:srgbClr val="000000"/>
                </a:solidFill>
              </a:rPr>
              <a:t>orthogonally.</a:t>
            </a:r>
          </a:p>
          <a:p>
            <a:pPr>
              <a:spcBef>
                <a:spcPts val="1200"/>
              </a:spcBef>
            </a:pPr>
            <a:endParaRPr lang="en-US" dirty="0" smtClean="0">
              <a:solidFill>
                <a:srgbClr val="000000"/>
              </a:solidFill>
            </a:endParaRPr>
          </a:p>
          <a:p>
            <a:endParaRPr lang="en-US" dirty="0"/>
          </a:p>
        </p:txBody>
      </p:sp>
      <p:sp>
        <p:nvSpPr>
          <p:cNvPr id="10" name="Left-Right Arrow 9"/>
          <p:cNvSpPr/>
          <p:nvPr/>
        </p:nvSpPr>
        <p:spPr>
          <a:xfrm rot="16200000">
            <a:off x="2233724" y="3914527"/>
            <a:ext cx="1224012" cy="624135"/>
          </a:xfrm>
          <a:prstGeom prst="leftRightArrow">
            <a:avLst>
              <a:gd name="adj1" fmla="val 39147"/>
              <a:gd name="adj2" fmla="val 50000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4794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634992"/>
            <a:ext cx="8531352" cy="990600"/>
          </a:xfrm>
        </p:spPr>
        <p:txBody>
          <a:bodyPr>
            <a:normAutofit/>
          </a:bodyPr>
          <a:lstStyle/>
          <a:p>
            <a:r>
              <a:rPr lang="en-US" dirty="0" smtClean="0"/>
              <a:t>Distributed storage and </a:t>
            </a:r>
            <a:r>
              <a:rPr lang="en-US" dirty="0"/>
              <a:t>n</a:t>
            </a:r>
            <a:r>
              <a:rPr lang="en-US" dirty="0" smtClean="0"/>
              <a:t>etwork </a:t>
            </a:r>
            <a:r>
              <a:rPr lang="en-US" dirty="0"/>
              <a:t>c</a:t>
            </a:r>
            <a:r>
              <a:rPr lang="en-US" dirty="0" smtClean="0"/>
              <a:t>oding</a:t>
            </a:r>
            <a:endParaRPr lang="en-US" dirty="0"/>
          </a:p>
        </p:txBody>
      </p:sp>
      <p:grpSp>
        <p:nvGrpSpPr>
          <p:cNvPr id="81" name="Group 80"/>
          <p:cNvGrpSpPr/>
          <p:nvPr/>
        </p:nvGrpSpPr>
        <p:grpSpPr>
          <a:xfrm>
            <a:off x="2353774" y="1822224"/>
            <a:ext cx="3298803" cy="2437880"/>
            <a:chOff x="3014668" y="1971922"/>
            <a:chExt cx="3453795" cy="2552422"/>
          </a:xfrm>
        </p:grpSpPr>
        <p:grpSp>
          <p:nvGrpSpPr>
            <p:cNvPr id="53" name="Group 52"/>
            <p:cNvGrpSpPr/>
            <p:nvPr/>
          </p:nvGrpSpPr>
          <p:grpSpPr>
            <a:xfrm>
              <a:off x="3014668" y="1971922"/>
              <a:ext cx="3453795" cy="2552422"/>
              <a:chOff x="2694105" y="2040468"/>
              <a:chExt cx="3692289" cy="2728674"/>
            </a:xfrm>
          </p:grpSpPr>
          <p:sp>
            <p:nvSpPr>
              <p:cNvPr id="4" name="Cloud 3"/>
              <p:cNvSpPr/>
              <p:nvPr/>
            </p:nvSpPr>
            <p:spPr>
              <a:xfrm>
                <a:off x="2694105" y="2040468"/>
                <a:ext cx="3692289" cy="2728674"/>
              </a:xfrm>
              <a:prstGeom prst="cloud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8" name="Group 47"/>
              <p:cNvGrpSpPr/>
              <p:nvPr/>
            </p:nvGrpSpPr>
            <p:grpSpPr>
              <a:xfrm>
                <a:off x="3626278" y="2587627"/>
                <a:ext cx="1988828" cy="1710267"/>
                <a:chOff x="3490811" y="2678114"/>
                <a:chExt cx="1988828" cy="1710267"/>
              </a:xfrm>
            </p:grpSpPr>
            <p:cxnSp>
              <p:nvCxnSpPr>
                <p:cNvPr id="24" name="Straight Arrow Connector 23"/>
                <p:cNvCxnSpPr>
                  <a:stCxn id="22" idx="2"/>
                  <a:endCxn id="21" idx="4"/>
                </p:cNvCxnSpPr>
                <p:nvPr/>
              </p:nvCxnSpPr>
              <p:spPr>
                <a:xfrm flipH="1">
                  <a:off x="3881122" y="2937671"/>
                  <a:ext cx="1208206" cy="245533"/>
                </a:xfrm>
                <a:prstGeom prst="straightConnector1">
                  <a:avLst/>
                </a:prstGeom>
                <a:ln w="38100">
                  <a:solidFill>
                    <a:schemeClr val="accent2"/>
                  </a:solidFill>
                  <a:headEnd type="triangle" w="lg" len="med"/>
                  <a:tailEnd type="triangle" w="lg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Arrow Connector 26"/>
                <p:cNvCxnSpPr>
                  <a:stCxn id="23" idx="2"/>
                  <a:endCxn id="21" idx="3"/>
                </p:cNvCxnSpPr>
                <p:nvPr/>
              </p:nvCxnSpPr>
              <p:spPr>
                <a:xfrm flipH="1" flipV="1">
                  <a:off x="3685967" y="3442761"/>
                  <a:ext cx="669711" cy="686063"/>
                </a:xfrm>
                <a:prstGeom prst="straightConnector1">
                  <a:avLst/>
                </a:prstGeom>
                <a:ln w="38100">
                  <a:solidFill>
                    <a:schemeClr val="accent2"/>
                  </a:solidFill>
                  <a:headEnd type="triangle" w="lg" len="med"/>
                  <a:tailEnd type="triangle" w="lg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Arrow Connector 30"/>
                <p:cNvCxnSpPr>
                  <a:stCxn id="23" idx="4"/>
                  <a:endCxn id="22" idx="3"/>
                </p:cNvCxnSpPr>
                <p:nvPr/>
              </p:nvCxnSpPr>
              <p:spPr>
                <a:xfrm flipV="1">
                  <a:off x="4745989" y="3197228"/>
                  <a:ext cx="538495" cy="931596"/>
                </a:xfrm>
                <a:prstGeom prst="straightConnector1">
                  <a:avLst/>
                </a:prstGeom>
                <a:ln w="38100">
                  <a:solidFill>
                    <a:schemeClr val="accent2"/>
                  </a:solidFill>
                  <a:headEnd type="triangle" w="lg" len="med"/>
                  <a:tailEnd type="triangle" w="lg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Can 20"/>
                <p:cNvSpPr/>
                <p:nvPr/>
              </p:nvSpPr>
              <p:spPr>
                <a:xfrm>
                  <a:off x="3490811" y="2923647"/>
                  <a:ext cx="390311" cy="519114"/>
                </a:xfrm>
                <a:prstGeom prst="can">
                  <a:avLst/>
                </a:prstGeom>
                <a:solidFill>
                  <a:schemeClr val="bg2"/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" name="Can 21"/>
                <p:cNvSpPr/>
                <p:nvPr/>
              </p:nvSpPr>
              <p:spPr>
                <a:xfrm>
                  <a:off x="5089328" y="2678114"/>
                  <a:ext cx="390311" cy="519114"/>
                </a:xfrm>
                <a:prstGeom prst="can">
                  <a:avLst/>
                </a:prstGeom>
                <a:solidFill>
                  <a:schemeClr val="bg2"/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" name="Can 22"/>
                <p:cNvSpPr/>
                <p:nvPr/>
              </p:nvSpPr>
              <p:spPr>
                <a:xfrm>
                  <a:off x="4355678" y="3869267"/>
                  <a:ext cx="390311" cy="519114"/>
                </a:xfrm>
                <a:prstGeom prst="can">
                  <a:avLst/>
                </a:prstGeom>
                <a:solidFill>
                  <a:schemeClr val="bg2"/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47" name="TextBox 46"/>
            <p:cNvSpPr txBox="1"/>
            <p:nvPr/>
          </p:nvSpPr>
          <p:spPr>
            <a:xfrm>
              <a:off x="3593383" y="2299073"/>
              <a:ext cx="6174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CDN</a:t>
              </a:r>
              <a:endParaRPr lang="en-US" dirty="0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94881" y="1807751"/>
            <a:ext cx="2499041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Properties:</a:t>
            </a:r>
          </a:p>
          <a:p>
            <a:pPr marL="182880" indent="-285750">
              <a:buFont typeface="Arial"/>
              <a:buChar char="•"/>
            </a:pPr>
            <a:r>
              <a:rPr lang="en-US" dirty="0" smtClean="0"/>
              <a:t>Centrally managed.</a:t>
            </a:r>
          </a:p>
          <a:p>
            <a:pPr marL="182880" indent="-285750">
              <a:buFont typeface="Arial"/>
              <a:buChar char="•"/>
            </a:pPr>
            <a:r>
              <a:rPr lang="en-US" dirty="0" smtClean="0"/>
              <a:t>High reliability.</a:t>
            </a:r>
          </a:p>
          <a:p>
            <a:pPr marL="182880" indent="-285750">
              <a:buFont typeface="Arial"/>
              <a:buChar char="•"/>
            </a:pPr>
            <a:r>
              <a:rPr lang="en-US" dirty="0" smtClean="0"/>
              <a:t>Brings content closer to the user.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sp>
        <p:nvSpPr>
          <p:cNvPr id="69" name="TextBox 68"/>
          <p:cNvSpPr txBox="1"/>
          <p:nvPr/>
        </p:nvSpPr>
        <p:spPr>
          <a:xfrm>
            <a:off x="5733682" y="1807751"/>
            <a:ext cx="32833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Problems:</a:t>
            </a:r>
          </a:p>
          <a:p>
            <a:pPr marL="182880" indent="-285750">
              <a:buFont typeface="Arial"/>
              <a:buChar char="•"/>
            </a:pPr>
            <a:r>
              <a:rPr lang="en-US" dirty="0" smtClean="0"/>
              <a:t>High maintenance cost.</a:t>
            </a:r>
          </a:p>
          <a:p>
            <a:pPr marL="182880" indent="-285750">
              <a:buFont typeface="Arial"/>
              <a:buChar char="•"/>
            </a:pPr>
            <a:r>
              <a:rPr lang="en-US" dirty="0" smtClean="0"/>
              <a:t>Overprovisioning.</a:t>
            </a:r>
          </a:p>
          <a:p>
            <a:pPr marL="182880" indent="-285750">
              <a:buFont typeface="Arial"/>
              <a:buChar char="•"/>
            </a:pPr>
            <a:r>
              <a:rPr lang="en-US" dirty="0" smtClean="0"/>
              <a:t>Difficult and costly to expand.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732167" y="5080000"/>
            <a:ext cx="76328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Idea</a:t>
            </a:r>
            <a:r>
              <a:rPr lang="en-US" sz="2000" dirty="0" smtClean="0"/>
              <a:t>: manage and allocate files to intermediate nodes of the network in order to lower the CDN cost. This approach has been explored previously in the literature.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317064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Rounded Rectangle 97"/>
          <p:cNvSpPr/>
          <p:nvPr/>
        </p:nvSpPr>
        <p:spPr>
          <a:xfrm>
            <a:off x="5848266" y="5115012"/>
            <a:ext cx="3224158" cy="1585395"/>
          </a:xfrm>
          <a:prstGeom prst="roundRect">
            <a:avLst>
              <a:gd name="adj" fmla="val 20953"/>
            </a:avLst>
          </a:prstGeom>
          <a:solidFill>
            <a:schemeClr val="accent5">
              <a:lumMod val="60000"/>
              <a:lumOff val="40000"/>
              <a:alpha val="62000"/>
            </a:schemeClr>
          </a:solidFill>
          <a:ln w="19558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Rounded Rectangle 93"/>
          <p:cNvSpPr/>
          <p:nvPr/>
        </p:nvSpPr>
        <p:spPr>
          <a:xfrm>
            <a:off x="2352570" y="5566025"/>
            <a:ext cx="2582334" cy="1086067"/>
          </a:xfrm>
          <a:prstGeom prst="roundRect">
            <a:avLst>
              <a:gd name="adj" fmla="val 26813"/>
            </a:avLst>
          </a:prstGeom>
          <a:solidFill>
            <a:schemeClr val="accent2">
              <a:lumMod val="60000"/>
              <a:lumOff val="40000"/>
              <a:alpha val="62000"/>
            </a:schemeClr>
          </a:solidFill>
          <a:ln w="19558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93" name="Rounded Rectangle 92"/>
          <p:cNvSpPr/>
          <p:nvPr/>
        </p:nvSpPr>
        <p:spPr>
          <a:xfrm>
            <a:off x="185232" y="2542968"/>
            <a:ext cx="1185333" cy="2321303"/>
          </a:xfrm>
          <a:prstGeom prst="roundRect">
            <a:avLst>
              <a:gd name="adj" fmla="val 20953"/>
            </a:avLst>
          </a:prstGeom>
          <a:solidFill>
            <a:schemeClr val="accent4">
              <a:tint val="50000"/>
              <a:alpha val="62000"/>
            </a:schemeClr>
          </a:solidFill>
          <a:ln w="19558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Arrow Connector 81"/>
          <p:cNvCxnSpPr>
            <a:endCxn id="51" idx="1"/>
          </p:cNvCxnSpPr>
          <p:nvPr/>
        </p:nvCxnSpPr>
        <p:spPr>
          <a:xfrm>
            <a:off x="5284228" y="2857535"/>
            <a:ext cx="1747549" cy="952496"/>
          </a:xfrm>
          <a:prstGeom prst="straightConnector1">
            <a:avLst/>
          </a:prstGeom>
          <a:ln w="47625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>
            <a:endCxn id="50" idx="0"/>
          </p:cNvCxnSpPr>
          <p:nvPr/>
        </p:nvCxnSpPr>
        <p:spPr>
          <a:xfrm flipH="1">
            <a:off x="3643737" y="3253288"/>
            <a:ext cx="344024" cy="1502616"/>
          </a:xfrm>
          <a:prstGeom prst="straightConnector1">
            <a:avLst/>
          </a:prstGeom>
          <a:ln w="47625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/>
          <p:cNvCxnSpPr>
            <a:endCxn id="49" idx="7"/>
          </p:cNvCxnSpPr>
          <p:nvPr/>
        </p:nvCxnSpPr>
        <p:spPr>
          <a:xfrm flipH="1">
            <a:off x="2268669" y="3375284"/>
            <a:ext cx="1335202" cy="434747"/>
          </a:xfrm>
          <a:prstGeom prst="straightConnector1">
            <a:avLst/>
          </a:prstGeom>
          <a:ln w="47625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50402" y="1523016"/>
            <a:ext cx="5150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NC can make distributed storage in CDNs simpler.</a:t>
            </a:r>
            <a:endParaRPr lang="en-US" dirty="0"/>
          </a:p>
        </p:txBody>
      </p:sp>
      <p:grpSp>
        <p:nvGrpSpPr>
          <p:cNvPr id="15" name="Group 14"/>
          <p:cNvGrpSpPr/>
          <p:nvPr/>
        </p:nvGrpSpPr>
        <p:grpSpPr>
          <a:xfrm>
            <a:off x="5938529" y="5566783"/>
            <a:ext cx="572844" cy="706476"/>
            <a:chOff x="1021615" y="4426586"/>
            <a:chExt cx="658497" cy="812110"/>
          </a:xfrm>
        </p:grpSpPr>
        <p:sp>
          <p:nvSpPr>
            <p:cNvPr id="6" name="Rounded Rectangle 5"/>
            <p:cNvSpPr/>
            <p:nvPr/>
          </p:nvSpPr>
          <p:spPr>
            <a:xfrm>
              <a:off x="1021615" y="4426586"/>
              <a:ext cx="658497" cy="812110"/>
            </a:xfrm>
            <a:prstGeom prst="roundRect">
              <a:avLst>
                <a:gd name="adj" fmla="val 9917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1054477" y="4476750"/>
              <a:ext cx="592773" cy="653996"/>
            </a:xfrm>
            <a:prstGeom prst="roundRect">
              <a:avLst>
                <a:gd name="adj" fmla="val 9168"/>
              </a:avLst>
            </a:prstGeom>
            <a:solidFill>
              <a:schemeClr val="bg1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 flipH="1">
              <a:off x="1305570" y="5129060"/>
              <a:ext cx="90586" cy="90586"/>
            </a:xfrm>
            <a:prstGeom prst="ellipse">
              <a:avLst/>
            </a:prstGeom>
            <a:solidFill>
              <a:srgbClr val="FFFFFF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bg1"/>
                  </a:solidFill>
                </a:ln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626907" y="5699642"/>
            <a:ext cx="952500" cy="795867"/>
            <a:chOff x="2260600" y="5067300"/>
            <a:chExt cx="952500" cy="795867"/>
          </a:xfrm>
        </p:grpSpPr>
        <p:sp>
          <p:nvSpPr>
            <p:cNvPr id="11" name="Rounded Rectangle 10"/>
            <p:cNvSpPr/>
            <p:nvPr/>
          </p:nvSpPr>
          <p:spPr>
            <a:xfrm>
              <a:off x="2346325" y="5067300"/>
              <a:ext cx="781050" cy="539750"/>
            </a:xfrm>
            <a:prstGeom prst="roundRect">
              <a:avLst>
                <a:gd name="adj" fmla="val 4902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379663" y="5099023"/>
              <a:ext cx="714375" cy="476304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bg1"/>
                  </a:solidFill>
                </a:ln>
              </a:endParaRPr>
            </a:p>
          </p:txBody>
        </p:sp>
        <p:sp>
          <p:nvSpPr>
            <p:cNvPr id="13" name="Trapezoid 12"/>
            <p:cNvSpPr/>
            <p:nvPr/>
          </p:nvSpPr>
          <p:spPr>
            <a:xfrm>
              <a:off x="2260600" y="5640917"/>
              <a:ext cx="952500" cy="222250"/>
            </a:xfrm>
            <a:prstGeom prst="trapezoid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1" name="Group 80"/>
          <p:cNvGrpSpPr/>
          <p:nvPr/>
        </p:nvGrpSpPr>
        <p:grpSpPr>
          <a:xfrm>
            <a:off x="2873319" y="1822224"/>
            <a:ext cx="3298803" cy="2437880"/>
            <a:chOff x="3014668" y="1971922"/>
            <a:chExt cx="3453795" cy="2552422"/>
          </a:xfrm>
        </p:grpSpPr>
        <p:grpSp>
          <p:nvGrpSpPr>
            <p:cNvPr id="53" name="Group 52"/>
            <p:cNvGrpSpPr/>
            <p:nvPr/>
          </p:nvGrpSpPr>
          <p:grpSpPr>
            <a:xfrm>
              <a:off x="3014668" y="1971922"/>
              <a:ext cx="3453795" cy="2552422"/>
              <a:chOff x="2694105" y="2040468"/>
              <a:chExt cx="3692289" cy="2728674"/>
            </a:xfrm>
          </p:grpSpPr>
          <p:sp>
            <p:nvSpPr>
              <p:cNvPr id="4" name="Cloud 3"/>
              <p:cNvSpPr/>
              <p:nvPr/>
            </p:nvSpPr>
            <p:spPr>
              <a:xfrm>
                <a:off x="2694105" y="2040468"/>
                <a:ext cx="3692289" cy="2728674"/>
              </a:xfrm>
              <a:prstGeom prst="cloud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8" name="Group 47"/>
              <p:cNvGrpSpPr/>
              <p:nvPr/>
            </p:nvGrpSpPr>
            <p:grpSpPr>
              <a:xfrm>
                <a:off x="3626278" y="2587627"/>
                <a:ext cx="1988828" cy="1710267"/>
                <a:chOff x="3490811" y="2678114"/>
                <a:chExt cx="1988828" cy="1710267"/>
              </a:xfrm>
            </p:grpSpPr>
            <p:cxnSp>
              <p:nvCxnSpPr>
                <p:cNvPr id="24" name="Straight Arrow Connector 23"/>
                <p:cNvCxnSpPr>
                  <a:stCxn id="22" idx="2"/>
                  <a:endCxn id="21" idx="4"/>
                </p:cNvCxnSpPr>
                <p:nvPr/>
              </p:nvCxnSpPr>
              <p:spPr>
                <a:xfrm flipH="1">
                  <a:off x="3881122" y="2937671"/>
                  <a:ext cx="1208206" cy="245533"/>
                </a:xfrm>
                <a:prstGeom prst="straightConnector1">
                  <a:avLst/>
                </a:prstGeom>
                <a:ln w="38100">
                  <a:solidFill>
                    <a:schemeClr val="accent2"/>
                  </a:solidFill>
                  <a:headEnd type="triangle" w="lg" len="med"/>
                  <a:tailEnd type="triangle" w="lg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Arrow Connector 26"/>
                <p:cNvCxnSpPr>
                  <a:stCxn id="23" idx="2"/>
                  <a:endCxn id="21" idx="3"/>
                </p:cNvCxnSpPr>
                <p:nvPr/>
              </p:nvCxnSpPr>
              <p:spPr>
                <a:xfrm flipH="1" flipV="1">
                  <a:off x="3685967" y="3442761"/>
                  <a:ext cx="669711" cy="686063"/>
                </a:xfrm>
                <a:prstGeom prst="straightConnector1">
                  <a:avLst/>
                </a:prstGeom>
                <a:ln w="38100">
                  <a:solidFill>
                    <a:schemeClr val="accent2"/>
                  </a:solidFill>
                  <a:headEnd type="triangle" w="lg" len="med"/>
                  <a:tailEnd type="triangle" w="lg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Arrow Connector 30"/>
                <p:cNvCxnSpPr>
                  <a:stCxn id="23" idx="4"/>
                  <a:endCxn id="22" idx="3"/>
                </p:cNvCxnSpPr>
                <p:nvPr/>
              </p:nvCxnSpPr>
              <p:spPr>
                <a:xfrm flipV="1">
                  <a:off x="4745989" y="3197228"/>
                  <a:ext cx="538495" cy="931596"/>
                </a:xfrm>
                <a:prstGeom prst="straightConnector1">
                  <a:avLst/>
                </a:prstGeom>
                <a:ln w="38100">
                  <a:solidFill>
                    <a:schemeClr val="accent2"/>
                  </a:solidFill>
                  <a:headEnd type="triangle" w="lg" len="med"/>
                  <a:tailEnd type="triangle" w="lg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Can 20"/>
                <p:cNvSpPr/>
                <p:nvPr/>
              </p:nvSpPr>
              <p:spPr>
                <a:xfrm>
                  <a:off x="3490811" y="2923647"/>
                  <a:ext cx="390311" cy="519114"/>
                </a:xfrm>
                <a:prstGeom prst="can">
                  <a:avLst/>
                </a:prstGeom>
                <a:solidFill>
                  <a:schemeClr val="bg2"/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" name="Can 21"/>
                <p:cNvSpPr/>
                <p:nvPr/>
              </p:nvSpPr>
              <p:spPr>
                <a:xfrm>
                  <a:off x="5089328" y="2678114"/>
                  <a:ext cx="390311" cy="519114"/>
                </a:xfrm>
                <a:prstGeom prst="can">
                  <a:avLst/>
                </a:prstGeom>
                <a:solidFill>
                  <a:schemeClr val="bg2"/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" name="Can 22"/>
                <p:cNvSpPr/>
                <p:nvPr/>
              </p:nvSpPr>
              <p:spPr>
                <a:xfrm>
                  <a:off x="4355678" y="3869267"/>
                  <a:ext cx="390311" cy="519114"/>
                </a:xfrm>
                <a:prstGeom prst="can">
                  <a:avLst/>
                </a:prstGeom>
                <a:solidFill>
                  <a:schemeClr val="bg2"/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47" name="TextBox 46"/>
            <p:cNvSpPr txBox="1"/>
            <p:nvPr/>
          </p:nvSpPr>
          <p:spPr>
            <a:xfrm>
              <a:off x="3593383" y="2299073"/>
              <a:ext cx="6174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CDN</a:t>
              </a:r>
              <a:endParaRPr lang="en-US" dirty="0"/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2715029" y="5774354"/>
            <a:ext cx="454418" cy="589860"/>
            <a:chOff x="1021615" y="4426586"/>
            <a:chExt cx="658497" cy="812110"/>
          </a:xfrm>
        </p:grpSpPr>
        <p:sp>
          <p:nvSpPr>
            <p:cNvPr id="55" name="Rounded Rectangle 54"/>
            <p:cNvSpPr/>
            <p:nvPr/>
          </p:nvSpPr>
          <p:spPr>
            <a:xfrm>
              <a:off x="1021615" y="4426586"/>
              <a:ext cx="658497" cy="812110"/>
            </a:xfrm>
            <a:prstGeom prst="roundRect">
              <a:avLst>
                <a:gd name="adj" fmla="val 9917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ounded Rectangle 55"/>
            <p:cNvSpPr/>
            <p:nvPr/>
          </p:nvSpPr>
          <p:spPr>
            <a:xfrm>
              <a:off x="1054477" y="4476750"/>
              <a:ext cx="592773" cy="653996"/>
            </a:xfrm>
            <a:prstGeom prst="roundRect">
              <a:avLst>
                <a:gd name="adj" fmla="val 9168"/>
              </a:avLst>
            </a:prstGeom>
            <a:solidFill>
              <a:schemeClr val="bg1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/>
            <p:cNvSpPr/>
            <p:nvPr/>
          </p:nvSpPr>
          <p:spPr>
            <a:xfrm flipH="1">
              <a:off x="1305570" y="5129060"/>
              <a:ext cx="90586" cy="90586"/>
            </a:xfrm>
            <a:prstGeom prst="ellipse">
              <a:avLst/>
            </a:prstGeom>
            <a:solidFill>
              <a:srgbClr val="FFFFFF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bg1"/>
                  </a:solidFill>
                </a:ln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3603871" y="5782326"/>
            <a:ext cx="1001010" cy="646994"/>
            <a:chOff x="4216400" y="4946650"/>
            <a:chExt cx="1562100" cy="1009650"/>
          </a:xfrm>
        </p:grpSpPr>
        <p:sp>
          <p:nvSpPr>
            <p:cNvPr id="59" name="Rounded Rectangle 58"/>
            <p:cNvSpPr/>
            <p:nvPr/>
          </p:nvSpPr>
          <p:spPr>
            <a:xfrm>
              <a:off x="4216400" y="4946650"/>
              <a:ext cx="1562100" cy="908050"/>
            </a:xfrm>
            <a:prstGeom prst="roundRect">
              <a:avLst>
                <a:gd name="adj" fmla="val 6178"/>
              </a:avLst>
            </a:prstGeom>
            <a:solidFill>
              <a:schemeClr val="bg1"/>
            </a:solidFill>
            <a:ln w="32258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Trapezoid 59"/>
            <p:cNvSpPr/>
            <p:nvPr/>
          </p:nvSpPr>
          <p:spPr>
            <a:xfrm>
              <a:off x="4870450" y="5854700"/>
              <a:ext cx="254000" cy="101600"/>
            </a:xfrm>
            <a:prstGeom prst="trapezoid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299728" y="2952170"/>
            <a:ext cx="952500" cy="795867"/>
            <a:chOff x="2260600" y="5067300"/>
            <a:chExt cx="952500" cy="795867"/>
          </a:xfrm>
        </p:grpSpPr>
        <p:sp>
          <p:nvSpPr>
            <p:cNvPr id="62" name="Rounded Rectangle 61"/>
            <p:cNvSpPr/>
            <p:nvPr/>
          </p:nvSpPr>
          <p:spPr>
            <a:xfrm>
              <a:off x="2346325" y="5067300"/>
              <a:ext cx="781050" cy="539750"/>
            </a:xfrm>
            <a:prstGeom prst="roundRect">
              <a:avLst>
                <a:gd name="adj" fmla="val 4902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2"/>
            <p:cNvSpPr/>
            <p:nvPr/>
          </p:nvSpPr>
          <p:spPr>
            <a:xfrm>
              <a:off x="2379663" y="5099023"/>
              <a:ext cx="714375" cy="476304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bg1"/>
                  </a:solidFill>
                </a:ln>
              </a:endParaRPr>
            </a:p>
          </p:txBody>
        </p:sp>
        <p:sp>
          <p:nvSpPr>
            <p:cNvPr id="64" name="Trapezoid 63"/>
            <p:cNvSpPr/>
            <p:nvPr/>
          </p:nvSpPr>
          <p:spPr>
            <a:xfrm>
              <a:off x="2260600" y="5640917"/>
              <a:ext cx="952500" cy="222250"/>
            </a:xfrm>
            <a:prstGeom prst="trapezoid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566910" y="3974488"/>
            <a:ext cx="454418" cy="589860"/>
            <a:chOff x="1021615" y="4426586"/>
            <a:chExt cx="658497" cy="812110"/>
          </a:xfrm>
        </p:grpSpPr>
        <p:sp>
          <p:nvSpPr>
            <p:cNvPr id="66" name="Rounded Rectangle 65"/>
            <p:cNvSpPr/>
            <p:nvPr/>
          </p:nvSpPr>
          <p:spPr>
            <a:xfrm>
              <a:off x="1021615" y="4426586"/>
              <a:ext cx="658497" cy="812110"/>
            </a:xfrm>
            <a:prstGeom prst="roundRect">
              <a:avLst>
                <a:gd name="adj" fmla="val 9917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ounded Rectangle 66"/>
            <p:cNvSpPr/>
            <p:nvPr/>
          </p:nvSpPr>
          <p:spPr>
            <a:xfrm>
              <a:off x="1054477" y="4476750"/>
              <a:ext cx="592773" cy="653996"/>
            </a:xfrm>
            <a:prstGeom prst="roundRect">
              <a:avLst>
                <a:gd name="adj" fmla="val 9168"/>
              </a:avLst>
            </a:prstGeom>
            <a:solidFill>
              <a:schemeClr val="bg1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/>
            <p:cNvSpPr/>
            <p:nvPr/>
          </p:nvSpPr>
          <p:spPr>
            <a:xfrm flipH="1">
              <a:off x="1305570" y="5129060"/>
              <a:ext cx="90586" cy="90586"/>
            </a:xfrm>
            <a:prstGeom prst="ellipse">
              <a:avLst/>
            </a:prstGeom>
            <a:solidFill>
              <a:srgbClr val="FFFFFF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bg1"/>
                  </a:solidFill>
                </a:ln>
              </a:endParaRPr>
            </a:p>
          </p:txBody>
        </p:sp>
      </p:grpSp>
      <p:grpSp>
        <p:nvGrpSpPr>
          <p:cNvPr id="95" name="Group 94"/>
          <p:cNvGrpSpPr/>
          <p:nvPr/>
        </p:nvGrpSpPr>
        <p:grpSpPr>
          <a:xfrm>
            <a:off x="7554808" y="5257287"/>
            <a:ext cx="1364117" cy="881685"/>
            <a:chOff x="4216400" y="4946650"/>
            <a:chExt cx="1562100" cy="1009650"/>
          </a:xfrm>
        </p:grpSpPr>
        <p:sp>
          <p:nvSpPr>
            <p:cNvPr id="96" name="Rounded Rectangle 95"/>
            <p:cNvSpPr/>
            <p:nvPr/>
          </p:nvSpPr>
          <p:spPr>
            <a:xfrm>
              <a:off x="4216400" y="4946650"/>
              <a:ext cx="1562100" cy="908050"/>
            </a:xfrm>
            <a:prstGeom prst="roundRect">
              <a:avLst>
                <a:gd name="adj" fmla="val 6178"/>
              </a:avLst>
            </a:prstGeom>
            <a:solidFill>
              <a:schemeClr val="bg1"/>
            </a:solidFill>
            <a:ln w="32258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Trapezoid 96"/>
            <p:cNvSpPr/>
            <p:nvPr/>
          </p:nvSpPr>
          <p:spPr>
            <a:xfrm>
              <a:off x="4870450" y="5854700"/>
              <a:ext cx="254000" cy="101600"/>
            </a:xfrm>
            <a:prstGeom prst="trapezoid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1" name="TextBox 100"/>
          <p:cNvSpPr txBox="1"/>
          <p:nvPr/>
        </p:nvSpPr>
        <p:spPr>
          <a:xfrm>
            <a:off x="435725" y="2508883"/>
            <a:ext cx="6701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Users</a:t>
            </a:r>
            <a:endParaRPr lang="en-US" dirty="0"/>
          </a:p>
        </p:txBody>
      </p:sp>
      <p:cxnSp>
        <p:nvCxnSpPr>
          <p:cNvPr id="102" name="Straight Arrow Connector 101"/>
          <p:cNvCxnSpPr>
            <a:stCxn id="49" idx="1"/>
          </p:cNvCxnSpPr>
          <p:nvPr/>
        </p:nvCxnSpPr>
        <p:spPr>
          <a:xfrm flipH="1" flipV="1">
            <a:off x="1370565" y="3300583"/>
            <a:ext cx="598772" cy="509448"/>
          </a:xfrm>
          <a:prstGeom prst="straightConnector1">
            <a:avLst/>
          </a:prstGeom>
          <a:ln w="34925">
            <a:solidFill>
              <a:schemeClr val="accent5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/>
          <p:cNvCxnSpPr>
            <a:stCxn id="49" idx="3"/>
          </p:cNvCxnSpPr>
          <p:nvPr/>
        </p:nvCxnSpPr>
        <p:spPr>
          <a:xfrm flipH="1">
            <a:off x="1370565" y="4109363"/>
            <a:ext cx="598772" cy="375353"/>
          </a:xfrm>
          <a:prstGeom prst="straightConnector1">
            <a:avLst/>
          </a:prstGeom>
          <a:ln w="34925">
            <a:solidFill>
              <a:schemeClr val="accent5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Arrow Connector 111"/>
          <p:cNvCxnSpPr>
            <a:stCxn id="50" idx="3"/>
          </p:cNvCxnSpPr>
          <p:nvPr/>
        </p:nvCxnSpPr>
        <p:spPr>
          <a:xfrm flipH="1">
            <a:off x="3051126" y="5117230"/>
            <a:ext cx="442945" cy="448795"/>
          </a:xfrm>
          <a:prstGeom prst="straightConnector1">
            <a:avLst/>
          </a:prstGeom>
          <a:ln w="34925">
            <a:solidFill>
              <a:schemeClr val="accent5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Arrow Connector 115"/>
          <p:cNvCxnSpPr>
            <a:stCxn id="50" idx="5"/>
          </p:cNvCxnSpPr>
          <p:nvPr/>
        </p:nvCxnSpPr>
        <p:spPr>
          <a:xfrm>
            <a:off x="3793403" y="5117230"/>
            <a:ext cx="392356" cy="448795"/>
          </a:xfrm>
          <a:prstGeom prst="straightConnector1">
            <a:avLst/>
          </a:prstGeom>
          <a:ln w="34925">
            <a:solidFill>
              <a:schemeClr val="accent5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Arrow Connector 126"/>
          <p:cNvCxnSpPr>
            <a:stCxn id="51" idx="3"/>
          </p:cNvCxnSpPr>
          <p:nvPr/>
        </p:nvCxnSpPr>
        <p:spPr>
          <a:xfrm flipH="1">
            <a:off x="6482786" y="4109363"/>
            <a:ext cx="548991" cy="1007867"/>
          </a:xfrm>
          <a:prstGeom prst="straightConnector1">
            <a:avLst/>
          </a:prstGeom>
          <a:ln w="34925">
            <a:solidFill>
              <a:schemeClr val="accent5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Arrow Connector 128"/>
          <p:cNvCxnSpPr>
            <a:stCxn id="51" idx="4"/>
            <a:endCxn id="98" idx="0"/>
          </p:cNvCxnSpPr>
          <p:nvPr/>
        </p:nvCxnSpPr>
        <p:spPr>
          <a:xfrm>
            <a:off x="7181443" y="4171357"/>
            <a:ext cx="278902" cy="943655"/>
          </a:xfrm>
          <a:prstGeom prst="straightConnector1">
            <a:avLst/>
          </a:prstGeom>
          <a:ln w="34925">
            <a:solidFill>
              <a:schemeClr val="accent5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Arrow Connector 132"/>
          <p:cNvCxnSpPr>
            <a:stCxn id="51" idx="5"/>
          </p:cNvCxnSpPr>
          <p:nvPr/>
        </p:nvCxnSpPr>
        <p:spPr>
          <a:xfrm>
            <a:off x="7331109" y="4109363"/>
            <a:ext cx="797395" cy="1007867"/>
          </a:xfrm>
          <a:prstGeom prst="straightConnector1">
            <a:avLst/>
          </a:prstGeom>
          <a:ln w="34925">
            <a:solidFill>
              <a:schemeClr val="accent5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Oval 48"/>
          <p:cNvSpPr/>
          <p:nvPr/>
        </p:nvSpPr>
        <p:spPr>
          <a:xfrm>
            <a:off x="1907343" y="3748037"/>
            <a:ext cx="423320" cy="423320"/>
          </a:xfrm>
          <a:prstGeom prst="ellipse">
            <a:avLst/>
          </a:prstGeom>
          <a:solidFill>
            <a:srgbClr val="DD8047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3432077" y="4755904"/>
            <a:ext cx="423320" cy="423320"/>
          </a:xfrm>
          <a:prstGeom prst="ellipse">
            <a:avLst/>
          </a:prstGeom>
          <a:solidFill>
            <a:srgbClr val="DD8047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6969783" y="3748037"/>
            <a:ext cx="423320" cy="423320"/>
          </a:xfrm>
          <a:prstGeom prst="ellipse">
            <a:avLst/>
          </a:prstGeom>
          <a:solidFill>
            <a:srgbClr val="DD8047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9" name="Straight Arrow Connector 68"/>
          <p:cNvCxnSpPr>
            <a:stCxn id="50" idx="1"/>
            <a:endCxn id="49" idx="5"/>
          </p:cNvCxnSpPr>
          <p:nvPr/>
        </p:nvCxnSpPr>
        <p:spPr>
          <a:xfrm flipH="1" flipV="1">
            <a:off x="2268669" y="4109363"/>
            <a:ext cx="1225402" cy="708535"/>
          </a:xfrm>
          <a:prstGeom prst="straightConnector1">
            <a:avLst/>
          </a:prstGeom>
          <a:ln w="47625">
            <a:solidFill>
              <a:srgbClr val="800000"/>
            </a:solidFill>
            <a:headEnd type="triangle" w="lg" len="med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>
            <a:stCxn id="51" idx="3"/>
            <a:endCxn id="50" idx="6"/>
          </p:cNvCxnSpPr>
          <p:nvPr/>
        </p:nvCxnSpPr>
        <p:spPr>
          <a:xfrm flipH="1">
            <a:off x="3855397" y="4109363"/>
            <a:ext cx="3176380" cy="858201"/>
          </a:xfrm>
          <a:prstGeom prst="straightConnector1">
            <a:avLst/>
          </a:prstGeom>
          <a:ln w="47625">
            <a:solidFill>
              <a:srgbClr val="800000"/>
            </a:solidFill>
            <a:headEnd type="triangle" w="lg" len="med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>
            <a:stCxn id="51" idx="2"/>
            <a:endCxn id="49" idx="6"/>
          </p:cNvCxnSpPr>
          <p:nvPr/>
        </p:nvCxnSpPr>
        <p:spPr>
          <a:xfrm flipH="1">
            <a:off x="2330663" y="3959697"/>
            <a:ext cx="4639120" cy="0"/>
          </a:xfrm>
          <a:prstGeom prst="straightConnector1">
            <a:avLst/>
          </a:prstGeom>
          <a:ln w="47625">
            <a:solidFill>
              <a:srgbClr val="800000"/>
            </a:solidFill>
            <a:headEnd type="triangle" w="lg" len="med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6161359" y="1438729"/>
            <a:ext cx="308423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7475" indent="-115888">
              <a:buFont typeface="Arial"/>
              <a:buChar char="•"/>
            </a:pPr>
            <a:r>
              <a:rPr lang="en-US" dirty="0" smtClean="0"/>
              <a:t>Some nodes have storage and are usually always connected.</a:t>
            </a:r>
          </a:p>
          <a:p>
            <a:pPr marL="117475" indent="-115888">
              <a:buFont typeface="Arial"/>
              <a:buChar char="•"/>
            </a:pPr>
            <a:r>
              <a:rPr lang="en-US" dirty="0" smtClean="0"/>
              <a:t>Opportunity for offloading the CDN with distributed caching.</a:t>
            </a:r>
          </a:p>
          <a:p>
            <a:pPr marL="117475" indent="-115888">
              <a:buFont typeface="Arial"/>
              <a:buChar char="•"/>
            </a:pPr>
            <a:r>
              <a:rPr lang="en-US" b="1" dirty="0" smtClean="0">
                <a:solidFill>
                  <a:srgbClr val="FF0000"/>
                </a:solidFill>
              </a:rPr>
              <a:t>How?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Coding &amp; Optimization</a:t>
            </a:r>
          </a:p>
        </p:txBody>
      </p:sp>
      <p:sp>
        <p:nvSpPr>
          <p:cNvPr id="75" name="Title 1"/>
          <p:cNvSpPr>
            <a:spLocks noGrp="1"/>
          </p:cNvSpPr>
          <p:nvPr>
            <p:ph type="title"/>
          </p:nvPr>
        </p:nvSpPr>
        <p:spPr>
          <a:xfrm>
            <a:off x="612647" y="533394"/>
            <a:ext cx="8700685" cy="990600"/>
          </a:xfrm>
        </p:spPr>
        <p:txBody>
          <a:bodyPr>
            <a:normAutofit/>
          </a:bodyPr>
          <a:lstStyle/>
          <a:p>
            <a:r>
              <a:rPr lang="en-US" dirty="0" smtClean="0"/>
              <a:t>Distributed </a:t>
            </a:r>
            <a:r>
              <a:rPr lang="en-US" dirty="0" smtClean="0"/>
              <a:t>Storage </a:t>
            </a:r>
            <a:r>
              <a:rPr lang="en-US" dirty="0" smtClean="0"/>
              <a:t>and </a:t>
            </a:r>
            <a:r>
              <a:rPr lang="en-US" dirty="0"/>
              <a:t>N</a:t>
            </a:r>
            <a:r>
              <a:rPr lang="en-US" dirty="0" smtClean="0"/>
              <a:t>etwork </a:t>
            </a:r>
            <a:r>
              <a:rPr lang="en-US" dirty="0"/>
              <a:t>C</a:t>
            </a:r>
            <a:r>
              <a:rPr lang="en-US" dirty="0" smtClean="0"/>
              <a:t>oding</a:t>
            </a:r>
            <a:endParaRPr lang="en-US" dirty="0"/>
          </a:p>
        </p:txBody>
      </p:sp>
      <p:sp>
        <p:nvSpPr>
          <p:cNvPr id="73" name="Rounded Rectangle 72"/>
          <p:cNvSpPr/>
          <p:nvPr/>
        </p:nvSpPr>
        <p:spPr>
          <a:xfrm>
            <a:off x="612648" y="4786630"/>
            <a:ext cx="2495116" cy="661200"/>
          </a:xfrm>
          <a:prstGeom prst="roundRect">
            <a:avLst/>
          </a:prstGeom>
          <a:solidFill>
            <a:srgbClr val="FBBEB7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/>
              <a:t>Intermediate nodes (e.g. gateways or users)</a:t>
            </a:r>
          </a:p>
        </p:txBody>
      </p:sp>
      <p:cxnSp>
        <p:nvCxnSpPr>
          <p:cNvPr id="74" name="Straight Arrow Connector 73"/>
          <p:cNvCxnSpPr/>
          <p:nvPr/>
        </p:nvCxnSpPr>
        <p:spPr>
          <a:xfrm>
            <a:off x="2119003" y="4171357"/>
            <a:ext cx="61604" cy="615273"/>
          </a:xfrm>
          <a:prstGeom prst="straightConnector1">
            <a:avLst/>
          </a:prstGeom>
          <a:ln w="34925"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/>
          <p:nvPr/>
        </p:nvCxnSpPr>
        <p:spPr>
          <a:xfrm flipH="1">
            <a:off x="2991857" y="4967564"/>
            <a:ext cx="440220" cy="289723"/>
          </a:xfrm>
          <a:prstGeom prst="straightConnector1">
            <a:avLst/>
          </a:prstGeom>
          <a:ln w="34925"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76392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Rounded Rectangle 92"/>
          <p:cNvSpPr/>
          <p:nvPr/>
        </p:nvSpPr>
        <p:spPr>
          <a:xfrm>
            <a:off x="185232" y="2542968"/>
            <a:ext cx="1185333" cy="2321303"/>
          </a:xfrm>
          <a:prstGeom prst="roundRect">
            <a:avLst>
              <a:gd name="adj" fmla="val 20953"/>
            </a:avLst>
          </a:prstGeom>
          <a:solidFill>
            <a:schemeClr val="accent4">
              <a:tint val="50000"/>
              <a:alpha val="62000"/>
            </a:schemeClr>
          </a:solidFill>
          <a:ln w="19558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Arrow Connector 81"/>
          <p:cNvCxnSpPr>
            <a:endCxn id="51" idx="1"/>
          </p:cNvCxnSpPr>
          <p:nvPr/>
        </p:nvCxnSpPr>
        <p:spPr>
          <a:xfrm>
            <a:off x="5284228" y="2857535"/>
            <a:ext cx="1747549" cy="952496"/>
          </a:xfrm>
          <a:prstGeom prst="straightConnector1">
            <a:avLst/>
          </a:prstGeom>
          <a:ln w="47625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>
            <a:endCxn id="50" idx="0"/>
          </p:cNvCxnSpPr>
          <p:nvPr/>
        </p:nvCxnSpPr>
        <p:spPr>
          <a:xfrm flipH="1">
            <a:off x="3643737" y="3253288"/>
            <a:ext cx="344024" cy="1502616"/>
          </a:xfrm>
          <a:prstGeom prst="straightConnector1">
            <a:avLst/>
          </a:prstGeom>
          <a:ln w="47625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/>
          <p:cNvCxnSpPr>
            <a:endCxn id="49" idx="7"/>
          </p:cNvCxnSpPr>
          <p:nvPr/>
        </p:nvCxnSpPr>
        <p:spPr>
          <a:xfrm flipH="1">
            <a:off x="2268669" y="3375284"/>
            <a:ext cx="1335202" cy="434747"/>
          </a:xfrm>
          <a:prstGeom prst="straightConnector1">
            <a:avLst/>
          </a:prstGeom>
          <a:ln w="47625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50402" y="1523016"/>
            <a:ext cx="5150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NC can make distributed storage in CDNs simpler.</a:t>
            </a:r>
            <a:endParaRPr lang="en-US" dirty="0"/>
          </a:p>
        </p:txBody>
      </p:sp>
      <p:grpSp>
        <p:nvGrpSpPr>
          <p:cNvPr id="81" name="Group 80"/>
          <p:cNvGrpSpPr/>
          <p:nvPr/>
        </p:nvGrpSpPr>
        <p:grpSpPr>
          <a:xfrm>
            <a:off x="2873319" y="1822224"/>
            <a:ext cx="3298803" cy="2437880"/>
            <a:chOff x="3014668" y="1971922"/>
            <a:chExt cx="3453795" cy="2552422"/>
          </a:xfrm>
        </p:grpSpPr>
        <p:grpSp>
          <p:nvGrpSpPr>
            <p:cNvPr id="53" name="Group 52"/>
            <p:cNvGrpSpPr/>
            <p:nvPr/>
          </p:nvGrpSpPr>
          <p:grpSpPr>
            <a:xfrm>
              <a:off x="3014668" y="1971922"/>
              <a:ext cx="3453795" cy="2552422"/>
              <a:chOff x="2694105" y="2040468"/>
              <a:chExt cx="3692289" cy="2728674"/>
            </a:xfrm>
          </p:grpSpPr>
          <p:sp>
            <p:nvSpPr>
              <p:cNvPr id="4" name="Cloud 3"/>
              <p:cNvSpPr/>
              <p:nvPr/>
            </p:nvSpPr>
            <p:spPr>
              <a:xfrm>
                <a:off x="2694105" y="2040468"/>
                <a:ext cx="3692289" cy="2728674"/>
              </a:xfrm>
              <a:prstGeom prst="cloud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8" name="Group 47"/>
              <p:cNvGrpSpPr/>
              <p:nvPr/>
            </p:nvGrpSpPr>
            <p:grpSpPr>
              <a:xfrm>
                <a:off x="3626278" y="2587627"/>
                <a:ext cx="1988828" cy="1710267"/>
                <a:chOff x="3490811" y="2678114"/>
                <a:chExt cx="1988828" cy="1710267"/>
              </a:xfrm>
            </p:grpSpPr>
            <p:cxnSp>
              <p:nvCxnSpPr>
                <p:cNvPr id="24" name="Straight Arrow Connector 23"/>
                <p:cNvCxnSpPr>
                  <a:stCxn id="22" idx="2"/>
                  <a:endCxn id="21" idx="4"/>
                </p:cNvCxnSpPr>
                <p:nvPr/>
              </p:nvCxnSpPr>
              <p:spPr>
                <a:xfrm flipH="1">
                  <a:off x="3881122" y="2937671"/>
                  <a:ext cx="1208206" cy="245533"/>
                </a:xfrm>
                <a:prstGeom prst="straightConnector1">
                  <a:avLst/>
                </a:prstGeom>
                <a:ln w="38100">
                  <a:solidFill>
                    <a:schemeClr val="accent2"/>
                  </a:solidFill>
                  <a:headEnd type="triangle" w="lg" len="med"/>
                  <a:tailEnd type="triangle" w="lg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Arrow Connector 26"/>
                <p:cNvCxnSpPr>
                  <a:stCxn id="23" idx="2"/>
                  <a:endCxn id="21" idx="3"/>
                </p:cNvCxnSpPr>
                <p:nvPr/>
              </p:nvCxnSpPr>
              <p:spPr>
                <a:xfrm flipH="1" flipV="1">
                  <a:off x="3685967" y="3442761"/>
                  <a:ext cx="669711" cy="686063"/>
                </a:xfrm>
                <a:prstGeom prst="straightConnector1">
                  <a:avLst/>
                </a:prstGeom>
                <a:ln w="38100">
                  <a:solidFill>
                    <a:schemeClr val="accent2"/>
                  </a:solidFill>
                  <a:headEnd type="triangle" w="lg" len="med"/>
                  <a:tailEnd type="triangle" w="lg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Arrow Connector 30"/>
                <p:cNvCxnSpPr>
                  <a:stCxn id="23" idx="4"/>
                  <a:endCxn id="22" idx="3"/>
                </p:cNvCxnSpPr>
                <p:nvPr/>
              </p:nvCxnSpPr>
              <p:spPr>
                <a:xfrm flipV="1">
                  <a:off x="4745989" y="3197228"/>
                  <a:ext cx="538495" cy="931596"/>
                </a:xfrm>
                <a:prstGeom prst="straightConnector1">
                  <a:avLst/>
                </a:prstGeom>
                <a:ln w="38100">
                  <a:solidFill>
                    <a:schemeClr val="accent2"/>
                  </a:solidFill>
                  <a:headEnd type="triangle" w="lg" len="med"/>
                  <a:tailEnd type="triangle" w="lg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Can 20"/>
                <p:cNvSpPr/>
                <p:nvPr/>
              </p:nvSpPr>
              <p:spPr>
                <a:xfrm>
                  <a:off x="3490811" y="2923647"/>
                  <a:ext cx="390311" cy="519114"/>
                </a:xfrm>
                <a:prstGeom prst="can">
                  <a:avLst/>
                </a:prstGeom>
                <a:solidFill>
                  <a:schemeClr val="bg2"/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" name="Can 21"/>
                <p:cNvSpPr/>
                <p:nvPr/>
              </p:nvSpPr>
              <p:spPr>
                <a:xfrm>
                  <a:off x="5089328" y="2678114"/>
                  <a:ext cx="390311" cy="519114"/>
                </a:xfrm>
                <a:prstGeom prst="can">
                  <a:avLst/>
                </a:prstGeom>
                <a:solidFill>
                  <a:schemeClr val="bg2"/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" name="Can 22"/>
                <p:cNvSpPr/>
                <p:nvPr/>
              </p:nvSpPr>
              <p:spPr>
                <a:xfrm>
                  <a:off x="4355678" y="3869267"/>
                  <a:ext cx="390311" cy="519114"/>
                </a:xfrm>
                <a:prstGeom prst="can">
                  <a:avLst/>
                </a:prstGeom>
                <a:solidFill>
                  <a:schemeClr val="bg2"/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47" name="TextBox 46"/>
            <p:cNvSpPr txBox="1"/>
            <p:nvPr/>
          </p:nvSpPr>
          <p:spPr>
            <a:xfrm>
              <a:off x="3593383" y="2299073"/>
              <a:ext cx="6174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CDN</a:t>
              </a:r>
              <a:endParaRPr lang="en-US" dirty="0"/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299728" y="2952170"/>
            <a:ext cx="952500" cy="795867"/>
            <a:chOff x="2260600" y="5067300"/>
            <a:chExt cx="952500" cy="795867"/>
          </a:xfrm>
        </p:grpSpPr>
        <p:sp>
          <p:nvSpPr>
            <p:cNvPr id="62" name="Rounded Rectangle 61"/>
            <p:cNvSpPr/>
            <p:nvPr/>
          </p:nvSpPr>
          <p:spPr>
            <a:xfrm>
              <a:off x="2346325" y="5067300"/>
              <a:ext cx="781050" cy="539750"/>
            </a:xfrm>
            <a:prstGeom prst="roundRect">
              <a:avLst>
                <a:gd name="adj" fmla="val 4902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2"/>
            <p:cNvSpPr/>
            <p:nvPr/>
          </p:nvSpPr>
          <p:spPr>
            <a:xfrm>
              <a:off x="2379663" y="5099023"/>
              <a:ext cx="714375" cy="476304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bg1"/>
                  </a:solidFill>
                </a:ln>
              </a:endParaRPr>
            </a:p>
          </p:txBody>
        </p:sp>
        <p:sp>
          <p:nvSpPr>
            <p:cNvPr id="64" name="Trapezoid 63"/>
            <p:cNvSpPr/>
            <p:nvPr/>
          </p:nvSpPr>
          <p:spPr>
            <a:xfrm>
              <a:off x="2260600" y="5640917"/>
              <a:ext cx="952500" cy="222250"/>
            </a:xfrm>
            <a:prstGeom prst="trapezoid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566910" y="3974488"/>
            <a:ext cx="454418" cy="589860"/>
            <a:chOff x="1021615" y="4426586"/>
            <a:chExt cx="658497" cy="812110"/>
          </a:xfrm>
        </p:grpSpPr>
        <p:sp>
          <p:nvSpPr>
            <p:cNvPr id="66" name="Rounded Rectangle 65"/>
            <p:cNvSpPr/>
            <p:nvPr/>
          </p:nvSpPr>
          <p:spPr>
            <a:xfrm>
              <a:off x="1021615" y="4426586"/>
              <a:ext cx="658497" cy="812110"/>
            </a:xfrm>
            <a:prstGeom prst="roundRect">
              <a:avLst>
                <a:gd name="adj" fmla="val 9917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ounded Rectangle 66"/>
            <p:cNvSpPr/>
            <p:nvPr/>
          </p:nvSpPr>
          <p:spPr>
            <a:xfrm>
              <a:off x="1054477" y="4476750"/>
              <a:ext cx="592773" cy="653996"/>
            </a:xfrm>
            <a:prstGeom prst="roundRect">
              <a:avLst>
                <a:gd name="adj" fmla="val 9168"/>
              </a:avLst>
            </a:prstGeom>
            <a:solidFill>
              <a:schemeClr val="bg1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/>
            <p:cNvSpPr/>
            <p:nvPr/>
          </p:nvSpPr>
          <p:spPr>
            <a:xfrm flipH="1">
              <a:off x="1305570" y="5129060"/>
              <a:ext cx="90586" cy="90586"/>
            </a:xfrm>
            <a:prstGeom prst="ellipse">
              <a:avLst/>
            </a:prstGeom>
            <a:solidFill>
              <a:srgbClr val="FFFFFF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bg1"/>
                  </a:solidFill>
                </a:ln>
              </a:endParaRPr>
            </a:p>
          </p:txBody>
        </p:sp>
      </p:grpSp>
      <p:sp>
        <p:nvSpPr>
          <p:cNvPr id="101" name="TextBox 100"/>
          <p:cNvSpPr txBox="1"/>
          <p:nvPr/>
        </p:nvSpPr>
        <p:spPr>
          <a:xfrm>
            <a:off x="435725" y="2508883"/>
            <a:ext cx="6701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Users</a:t>
            </a:r>
            <a:endParaRPr lang="en-US" dirty="0"/>
          </a:p>
        </p:txBody>
      </p:sp>
      <p:cxnSp>
        <p:nvCxnSpPr>
          <p:cNvPr id="102" name="Straight Arrow Connector 101"/>
          <p:cNvCxnSpPr>
            <a:stCxn id="49" idx="1"/>
          </p:cNvCxnSpPr>
          <p:nvPr/>
        </p:nvCxnSpPr>
        <p:spPr>
          <a:xfrm flipH="1" flipV="1">
            <a:off x="1370565" y="3300583"/>
            <a:ext cx="598772" cy="509448"/>
          </a:xfrm>
          <a:prstGeom prst="straightConnector1">
            <a:avLst/>
          </a:prstGeom>
          <a:ln w="34925">
            <a:solidFill>
              <a:schemeClr val="accent5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/>
          <p:cNvCxnSpPr>
            <a:stCxn id="49" idx="3"/>
          </p:cNvCxnSpPr>
          <p:nvPr/>
        </p:nvCxnSpPr>
        <p:spPr>
          <a:xfrm flipH="1">
            <a:off x="1370565" y="4109363"/>
            <a:ext cx="598772" cy="375353"/>
          </a:xfrm>
          <a:prstGeom prst="straightConnector1">
            <a:avLst/>
          </a:prstGeom>
          <a:ln w="34925">
            <a:solidFill>
              <a:schemeClr val="accent5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Oval 48"/>
          <p:cNvSpPr/>
          <p:nvPr/>
        </p:nvSpPr>
        <p:spPr>
          <a:xfrm>
            <a:off x="1907343" y="3748037"/>
            <a:ext cx="423320" cy="423320"/>
          </a:xfrm>
          <a:prstGeom prst="ellipse">
            <a:avLst/>
          </a:prstGeom>
          <a:solidFill>
            <a:srgbClr val="DD8047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3432077" y="4755904"/>
            <a:ext cx="423320" cy="423320"/>
          </a:xfrm>
          <a:prstGeom prst="ellipse">
            <a:avLst/>
          </a:prstGeom>
          <a:solidFill>
            <a:srgbClr val="DD8047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6969783" y="3748037"/>
            <a:ext cx="423320" cy="423320"/>
          </a:xfrm>
          <a:prstGeom prst="ellipse">
            <a:avLst/>
          </a:prstGeom>
          <a:solidFill>
            <a:srgbClr val="DD8047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9" name="Straight Arrow Connector 68"/>
          <p:cNvCxnSpPr>
            <a:stCxn id="50" idx="1"/>
            <a:endCxn id="49" idx="5"/>
          </p:cNvCxnSpPr>
          <p:nvPr/>
        </p:nvCxnSpPr>
        <p:spPr>
          <a:xfrm flipH="1" flipV="1">
            <a:off x="2268669" y="4109363"/>
            <a:ext cx="1225402" cy="708535"/>
          </a:xfrm>
          <a:prstGeom prst="straightConnector1">
            <a:avLst/>
          </a:prstGeom>
          <a:ln w="47625">
            <a:solidFill>
              <a:srgbClr val="800000"/>
            </a:solidFill>
            <a:headEnd type="triangle" w="lg" len="med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>
            <a:stCxn id="51" idx="3"/>
            <a:endCxn id="50" idx="6"/>
          </p:cNvCxnSpPr>
          <p:nvPr/>
        </p:nvCxnSpPr>
        <p:spPr>
          <a:xfrm flipH="1">
            <a:off x="3855397" y="4109363"/>
            <a:ext cx="3176380" cy="858201"/>
          </a:xfrm>
          <a:prstGeom prst="straightConnector1">
            <a:avLst/>
          </a:prstGeom>
          <a:ln w="47625">
            <a:solidFill>
              <a:srgbClr val="800000"/>
            </a:solidFill>
            <a:headEnd type="triangle" w="lg" len="med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>
            <a:stCxn id="51" idx="2"/>
            <a:endCxn id="49" idx="6"/>
          </p:cNvCxnSpPr>
          <p:nvPr/>
        </p:nvCxnSpPr>
        <p:spPr>
          <a:xfrm flipH="1">
            <a:off x="2330663" y="3959697"/>
            <a:ext cx="4639120" cy="0"/>
          </a:xfrm>
          <a:prstGeom prst="straightConnector1">
            <a:avLst/>
          </a:prstGeom>
          <a:ln w="47625">
            <a:solidFill>
              <a:srgbClr val="800000"/>
            </a:solidFill>
            <a:headEnd type="triangle" w="lg" len="med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6161359" y="1438729"/>
            <a:ext cx="308423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7475" indent="-115888">
              <a:buFont typeface="Arial"/>
              <a:buChar char="•"/>
            </a:pPr>
            <a:r>
              <a:rPr lang="en-US" dirty="0" smtClean="0"/>
              <a:t>Some nodes have storage and are usually always connected.</a:t>
            </a:r>
          </a:p>
          <a:p>
            <a:pPr marL="117475" indent="-115888">
              <a:buFont typeface="Arial"/>
              <a:buChar char="•"/>
            </a:pPr>
            <a:r>
              <a:rPr lang="en-US" dirty="0" smtClean="0"/>
              <a:t>Opportunity for offloading the CDN with distributed caching.</a:t>
            </a:r>
          </a:p>
          <a:p>
            <a:pPr marL="117475" indent="-115888">
              <a:buFont typeface="Arial"/>
              <a:buChar char="•"/>
            </a:pPr>
            <a:r>
              <a:rPr lang="en-US" b="1" dirty="0" smtClean="0">
                <a:solidFill>
                  <a:srgbClr val="FF0000"/>
                </a:solidFill>
              </a:rPr>
              <a:t>How?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Coding &amp; Optimization</a:t>
            </a:r>
          </a:p>
        </p:txBody>
      </p:sp>
      <p:sp>
        <p:nvSpPr>
          <p:cNvPr id="75" name="Title 1"/>
          <p:cNvSpPr>
            <a:spLocks noGrp="1"/>
          </p:cNvSpPr>
          <p:nvPr>
            <p:ph type="title"/>
          </p:nvPr>
        </p:nvSpPr>
        <p:spPr>
          <a:xfrm>
            <a:off x="612647" y="567260"/>
            <a:ext cx="8700685" cy="990600"/>
          </a:xfrm>
        </p:spPr>
        <p:txBody>
          <a:bodyPr>
            <a:normAutofit/>
          </a:bodyPr>
          <a:lstStyle/>
          <a:p>
            <a:r>
              <a:rPr lang="en-US" dirty="0" smtClean="0"/>
              <a:t>Distributed </a:t>
            </a:r>
            <a:r>
              <a:rPr lang="en-US" dirty="0"/>
              <a:t>S</a:t>
            </a:r>
            <a:r>
              <a:rPr lang="en-US" dirty="0" smtClean="0"/>
              <a:t>torage </a:t>
            </a:r>
            <a:r>
              <a:rPr lang="en-US" dirty="0" smtClean="0"/>
              <a:t>and </a:t>
            </a:r>
            <a:r>
              <a:rPr lang="en-US" dirty="0"/>
              <a:t>N</a:t>
            </a:r>
            <a:r>
              <a:rPr lang="en-US" dirty="0" smtClean="0"/>
              <a:t>etwork </a:t>
            </a:r>
            <a:r>
              <a:rPr lang="en-US" dirty="0"/>
              <a:t>C</a:t>
            </a:r>
            <a:r>
              <a:rPr lang="en-US" dirty="0" smtClean="0"/>
              <a:t>oding</a:t>
            </a:r>
            <a:endParaRPr lang="en-US" dirty="0"/>
          </a:p>
        </p:txBody>
      </p:sp>
      <p:sp>
        <p:nvSpPr>
          <p:cNvPr id="77" name="TextBox 76"/>
          <p:cNvSpPr txBox="1"/>
          <p:nvPr/>
        </p:nvSpPr>
        <p:spPr>
          <a:xfrm>
            <a:off x="435725" y="5461000"/>
            <a:ext cx="80648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There are many promising results that show the benefits of coding in similar contexts, such </a:t>
            </a:r>
            <a:r>
              <a:rPr lang="en-US" sz="2000" dirty="0"/>
              <a:t>as </a:t>
            </a:r>
            <a:r>
              <a:rPr lang="en-US" sz="2000" b="1" dirty="0" smtClean="0"/>
              <a:t>Jiang et. al’12, </a:t>
            </a:r>
            <a:r>
              <a:rPr lang="en-US" sz="2000" b="1" dirty="0" err="1" smtClean="0"/>
              <a:t>Golrezai</a:t>
            </a:r>
            <a:r>
              <a:rPr lang="en-US" sz="2000" b="1" dirty="0" smtClean="0"/>
              <a:t> et. al’11, </a:t>
            </a:r>
            <a:r>
              <a:rPr lang="en-US" sz="2000" b="1" dirty="0" err="1" smtClean="0"/>
              <a:t>Ramchandran</a:t>
            </a:r>
            <a:r>
              <a:rPr lang="en-US" sz="2000" b="1" dirty="0" smtClean="0"/>
              <a:t> et. al’11</a:t>
            </a:r>
            <a:r>
              <a:rPr lang="en-US" sz="2000" dirty="0" smtClean="0"/>
              <a:t>, among others.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242656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P2P and Network Coding</a:t>
            </a:r>
            <a:endParaRPr lang="en-US" dirty="0"/>
          </a:p>
        </p:txBody>
      </p:sp>
      <p:grpSp>
        <p:nvGrpSpPr>
          <p:cNvPr id="157" name="Group 156"/>
          <p:cNvGrpSpPr/>
          <p:nvPr/>
        </p:nvGrpSpPr>
        <p:grpSpPr>
          <a:xfrm>
            <a:off x="2769934" y="1454227"/>
            <a:ext cx="3380361" cy="2046638"/>
            <a:chOff x="1728280" y="4512923"/>
            <a:chExt cx="3844030" cy="2327366"/>
          </a:xfrm>
        </p:grpSpPr>
        <p:sp>
          <p:nvSpPr>
            <p:cNvPr id="3" name="Cloud 2"/>
            <p:cNvSpPr/>
            <p:nvPr/>
          </p:nvSpPr>
          <p:spPr>
            <a:xfrm rot="11080764">
              <a:off x="1728280" y="4512923"/>
              <a:ext cx="3844030" cy="2327366"/>
            </a:xfrm>
            <a:prstGeom prst="cloud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Connector 18"/>
            <p:cNvCxnSpPr>
              <a:stCxn id="79" idx="3"/>
              <a:endCxn id="123" idx="2"/>
            </p:cNvCxnSpPr>
            <p:nvPr/>
          </p:nvCxnSpPr>
          <p:spPr>
            <a:xfrm>
              <a:off x="2715900" y="5629295"/>
              <a:ext cx="1744440" cy="236034"/>
            </a:xfrm>
            <a:prstGeom prst="line">
              <a:avLst/>
            </a:prstGeom>
            <a:ln w="28575" cmpd="sng">
              <a:solidFill>
                <a:schemeClr val="accent2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/>
            <p:cNvCxnSpPr>
              <a:stCxn id="80" idx="0"/>
              <a:endCxn id="92" idx="1"/>
            </p:cNvCxnSpPr>
            <p:nvPr/>
          </p:nvCxnSpPr>
          <p:spPr>
            <a:xfrm flipV="1">
              <a:off x="2474894" y="5157714"/>
              <a:ext cx="629136" cy="324608"/>
            </a:xfrm>
            <a:prstGeom prst="line">
              <a:avLst/>
            </a:prstGeom>
            <a:ln w="28575" cmpd="sng">
              <a:solidFill>
                <a:schemeClr val="accent2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/>
            <p:cNvCxnSpPr>
              <a:stCxn id="83" idx="2"/>
              <a:endCxn id="105" idx="1"/>
            </p:cNvCxnSpPr>
            <p:nvPr/>
          </p:nvCxnSpPr>
          <p:spPr>
            <a:xfrm>
              <a:off x="2474893" y="5953903"/>
              <a:ext cx="470998" cy="290295"/>
            </a:xfrm>
            <a:prstGeom prst="line">
              <a:avLst/>
            </a:prstGeom>
            <a:ln w="28575" cmpd="sng">
              <a:solidFill>
                <a:schemeClr val="accent2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/>
            <p:cNvCxnSpPr>
              <a:stCxn id="99" idx="3"/>
              <a:endCxn id="111" idx="1"/>
            </p:cNvCxnSpPr>
            <p:nvPr/>
          </p:nvCxnSpPr>
          <p:spPr>
            <a:xfrm>
              <a:off x="3565471" y="5157713"/>
              <a:ext cx="681835" cy="51879"/>
            </a:xfrm>
            <a:prstGeom prst="line">
              <a:avLst/>
            </a:prstGeom>
            <a:ln w="28575" cmpd="sng">
              <a:solidFill>
                <a:schemeClr val="accent2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/>
            <p:cNvCxnSpPr>
              <a:stCxn id="110" idx="2"/>
              <a:endCxn id="105" idx="3"/>
            </p:cNvCxnSpPr>
            <p:nvPr/>
          </p:nvCxnSpPr>
          <p:spPr>
            <a:xfrm flipH="1">
              <a:off x="3427905" y="5382347"/>
              <a:ext cx="937122" cy="861851"/>
            </a:xfrm>
            <a:prstGeom prst="line">
              <a:avLst/>
            </a:prstGeom>
            <a:ln w="28575" cmpd="sng">
              <a:solidFill>
                <a:schemeClr val="accent2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/>
            <p:cNvCxnSpPr>
              <a:stCxn id="103" idx="2"/>
              <a:endCxn id="105" idx="0"/>
            </p:cNvCxnSpPr>
            <p:nvPr/>
          </p:nvCxnSpPr>
          <p:spPr>
            <a:xfrm flipH="1">
              <a:off x="3186898" y="5482322"/>
              <a:ext cx="158139" cy="595326"/>
            </a:xfrm>
            <a:prstGeom prst="line">
              <a:avLst/>
            </a:prstGeom>
            <a:ln w="28575" cmpd="sng">
              <a:solidFill>
                <a:schemeClr val="accent2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/>
            <p:cNvCxnSpPr>
              <a:stCxn id="110" idx="2"/>
              <a:endCxn id="120" idx="0"/>
            </p:cNvCxnSpPr>
            <p:nvPr/>
          </p:nvCxnSpPr>
          <p:spPr>
            <a:xfrm flipH="1">
              <a:off x="4103482" y="5382347"/>
              <a:ext cx="261545" cy="696903"/>
            </a:xfrm>
            <a:prstGeom prst="line">
              <a:avLst/>
            </a:prstGeom>
            <a:ln w="28575" cmpd="sng">
              <a:solidFill>
                <a:schemeClr val="accent2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8" name="Group 77"/>
            <p:cNvGrpSpPr/>
            <p:nvPr/>
          </p:nvGrpSpPr>
          <p:grpSpPr>
            <a:xfrm>
              <a:off x="2180982" y="5462745"/>
              <a:ext cx="587822" cy="491158"/>
              <a:chOff x="2260600" y="5067300"/>
              <a:chExt cx="952500" cy="795867"/>
            </a:xfrm>
          </p:grpSpPr>
          <p:sp>
            <p:nvSpPr>
              <p:cNvPr id="79" name="Rounded Rectangle 78"/>
              <p:cNvSpPr/>
              <p:nvPr/>
            </p:nvSpPr>
            <p:spPr>
              <a:xfrm>
                <a:off x="2346325" y="5067300"/>
                <a:ext cx="781050" cy="539750"/>
              </a:xfrm>
              <a:prstGeom prst="roundRect">
                <a:avLst>
                  <a:gd name="adj" fmla="val 4902"/>
                </a:avLst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2379663" y="5099023"/>
                <a:ext cx="714375" cy="476304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chemeClr val="bg1"/>
                    </a:solidFill>
                  </a:ln>
                </a:endParaRPr>
              </a:p>
            </p:txBody>
          </p:sp>
          <p:sp>
            <p:nvSpPr>
              <p:cNvPr id="83" name="Trapezoid 82"/>
              <p:cNvSpPr/>
              <p:nvPr/>
            </p:nvSpPr>
            <p:spPr>
              <a:xfrm>
                <a:off x="2260600" y="5640917"/>
                <a:ext cx="952500" cy="222250"/>
              </a:xfrm>
              <a:prstGeom prst="trapezoid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1" name="Group 90"/>
            <p:cNvGrpSpPr/>
            <p:nvPr/>
          </p:nvGrpSpPr>
          <p:grpSpPr>
            <a:xfrm>
              <a:off x="3051126" y="4991164"/>
              <a:ext cx="587822" cy="491158"/>
              <a:chOff x="2260600" y="5067300"/>
              <a:chExt cx="952500" cy="795867"/>
            </a:xfrm>
          </p:grpSpPr>
          <p:sp>
            <p:nvSpPr>
              <p:cNvPr id="92" name="Rounded Rectangle 91"/>
              <p:cNvSpPr/>
              <p:nvPr/>
            </p:nvSpPr>
            <p:spPr>
              <a:xfrm>
                <a:off x="2346325" y="5067300"/>
                <a:ext cx="781050" cy="539750"/>
              </a:xfrm>
              <a:prstGeom prst="roundRect">
                <a:avLst>
                  <a:gd name="adj" fmla="val 4902"/>
                </a:avLst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Rectangle 98"/>
              <p:cNvSpPr/>
              <p:nvPr/>
            </p:nvSpPr>
            <p:spPr>
              <a:xfrm>
                <a:off x="2379663" y="5099023"/>
                <a:ext cx="714375" cy="476304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chemeClr val="bg1"/>
                    </a:solidFill>
                  </a:ln>
                </a:endParaRPr>
              </a:p>
            </p:txBody>
          </p:sp>
          <p:sp>
            <p:nvSpPr>
              <p:cNvPr id="103" name="Trapezoid 102"/>
              <p:cNvSpPr/>
              <p:nvPr/>
            </p:nvSpPr>
            <p:spPr>
              <a:xfrm>
                <a:off x="2260600" y="5640917"/>
                <a:ext cx="952500" cy="222250"/>
              </a:xfrm>
              <a:prstGeom prst="trapezoid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4" name="Group 103"/>
            <p:cNvGrpSpPr/>
            <p:nvPr/>
          </p:nvGrpSpPr>
          <p:grpSpPr>
            <a:xfrm>
              <a:off x="2892987" y="6077648"/>
              <a:ext cx="587822" cy="491158"/>
              <a:chOff x="2260600" y="5067300"/>
              <a:chExt cx="952500" cy="795867"/>
            </a:xfrm>
          </p:grpSpPr>
          <p:sp>
            <p:nvSpPr>
              <p:cNvPr id="105" name="Rounded Rectangle 104"/>
              <p:cNvSpPr/>
              <p:nvPr/>
            </p:nvSpPr>
            <p:spPr>
              <a:xfrm>
                <a:off x="2346325" y="5067300"/>
                <a:ext cx="781050" cy="539750"/>
              </a:xfrm>
              <a:prstGeom prst="roundRect">
                <a:avLst>
                  <a:gd name="adj" fmla="val 4902"/>
                </a:avLst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/>
              <p:cNvSpPr/>
              <p:nvPr/>
            </p:nvSpPr>
            <p:spPr>
              <a:xfrm>
                <a:off x="2379663" y="5099023"/>
                <a:ext cx="714375" cy="476304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chemeClr val="bg1"/>
                    </a:solidFill>
                  </a:ln>
                </a:endParaRPr>
              </a:p>
            </p:txBody>
          </p:sp>
          <p:sp>
            <p:nvSpPr>
              <p:cNvPr id="108" name="Trapezoid 107"/>
              <p:cNvSpPr/>
              <p:nvPr/>
            </p:nvSpPr>
            <p:spPr>
              <a:xfrm>
                <a:off x="2260600" y="5640917"/>
                <a:ext cx="952500" cy="222250"/>
              </a:xfrm>
              <a:prstGeom prst="trapezoid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9" name="Group 108"/>
            <p:cNvGrpSpPr/>
            <p:nvPr/>
          </p:nvGrpSpPr>
          <p:grpSpPr>
            <a:xfrm>
              <a:off x="4234254" y="5059789"/>
              <a:ext cx="261545" cy="322558"/>
              <a:chOff x="1021615" y="4426586"/>
              <a:chExt cx="658497" cy="812110"/>
            </a:xfrm>
          </p:grpSpPr>
          <p:sp>
            <p:nvSpPr>
              <p:cNvPr id="110" name="Rounded Rectangle 109"/>
              <p:cNvSpPr/>
              <p:nvPr/>
            </p:nvSpPr>
            <p:spPr>
              <a:xfrm>
                <a:off x="1021615" y="4426586"/>
                <a:ext cx="658497" cy="812110"/>
              </a:xfrm>
              <a:prstGeom prst="roundRect">
                <a:avLst>
                  <a:gd name="adj" fmla="val 9917"/>
                </a:avLst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Rounded Rectangle 110"/>
              <p:cNvSpPr/>
              <p:nvPr/>
            </p:nvSpPr>
            <p:spPr>
              <a:xfrm>
                <a:off x="1054477" y="4476750"/>
                <a:ext cx="592773" cy="653996"/>
              </a:xfrm>
              <a:prstGeom prst="roundRect">
                <a:avLst>
                  <a:gd name="adj" fmla="val 9168"/>
                </a:avLst>
              </a:prstGeom>
              <a:solidFill>
                <a:schemeClr val="bg1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Oval 112"/>
              <p:cNvSpPr/>
              <p:nvPr/>
            </p:nvSpPr>
            <p:spPr>
              <a:xfrm flipH="1">
                <a:off x="1305570" y="5129060"/>
                <a:ext cx="90586" cy="90586"/>
              </a:xfrm>
              <a:prstGeom prst="ellipse">
                <a:avLst/>
              </a:prstGeom>
              <a:solidFill>
                <a:srgbClr val="FFFFFF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chemeClr val="bg1"/>
                    </a:solidFill>
                  </a:ln>
                </a:endParaRPr>
              </a:p>
            </p:txBody>
          </p:sp>
        </p:grpSp>
        <p:grpSp>
          <p:nvGrpSpPr>
            <p:cNvPr id="119" name="Group 118"/>
            <p:cNvGrpSpPr/>
            <p:nvPr/>
          </p:nvGrpSpPr>
          <p:grpSpPr>
            <a:xfrm>
              <a:off x="3972709" y="6079250"/>
              <a:ext cx="261545" cy="322558"/>
              <a:chOff x="1021615" y="4426586"/>
              <a:chExt cx="658497" cy="812110"/>
            </a:xfrm>
          </p:grpSpPr>
          <p:sp>
            <p:nvSpPr>
              <p:cNvPr id="120" name="Rounded Rectangle 119"/>
              <p:cNvSpPr/>
              <p:nvPr/>
            </p:nvSpPr>
            <p:spPr>
              <a:xfrm>
                <a:off x="1021615" y="4426586"/>
                <a:ext cx="658497" cy="812110"/>
              </a:xfrm>
              <a:prstGeom prst="roundRect">
                <a:avLst>
                  <a:gd name="adj" fmla="val 9917"/>
                </a:avLst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ounded Rectangle 120"/>
              <p:cNvSpPr/>
              <p:nvPr/>
            </p:nvSpPr>
            <p:spPr>
              <a:xfrm>
                <a:off x="1054477" y="4476750"/>
                <a:ext cx="592773" cy="653996"/>
              </a:xfrm>
              <a:prstGeom prst="roundRect">
                <a:avLst>
                  <a:gd name="adj" fmla="val 9168"/>
                </a:avLst>
              </a:prstGeom>
              <a:solidFill>
                <a:schemeClr val="bg1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Oval 121"/>
              <p:cNvSpPr/>
              <p:nvPr/>
            </p:nvSpPr>
            <p:spPr>
              <a:xfrm flipH="1">
                <a:off x="1305570" y="5129060"/>
                <a:ext cx="90586" cy="90586"/>
              </a:xfrm>
              <a:prstGeom prst="ellipse">
                <a:avLst/>
              </a:prstGeom>
              <a:solidFill>
                <a:srgbClr val="FFFFFF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chemeClr val="bg1"/>
                    </a:solidFill>
                  </a:ln>
                </a:endParaRPr>
              </a:p>
            </p:txBody>
          </p:sp>
        </p:grpSp>
        <p:sp>
          <p:nvSpPr>
            <p:cNvPr id="123" name="Can 122"/>
            <p:cNvSpPr/>
            <p:nvPr/>
          </p:nvSpPr>
          <p:spPr>
            <a:xfrm>
              <a:off x="4460340" y="5633433"/>
              <a:ext cx="348716" cy="463792"/>
            </a:xfrm>
            <a:prstGeom prst="can">
              <a:avLst/>
            </a:prstGeom>
            <a:solidFill>
              <a:srgbClr val="558BB8"/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4" name="Straight Connector 143"/>
            <p:cNvCxnSpPr>
              <a:stCxn id="121" idx="1"/>
              <a:endCxn id="105" idx="3"/>
            </p:cNvCxnSpPr>
            <p:nvPr/>
          </p:nvCxnSpPr>
          <p:spPr>
            <a:xfrm flipH="1">
              <a:off x="3427905" y="6229053"/>
              <a:ext cx="557856" cy="15145"/>
            </a:xfrm>
            <a:prstGeom prst="line">
              <a:avLst/>
            </a:prstGeom>
            <a:ln w="28575" cmpd="sng">
              <a:solidFill>
                <a:schemeClr val="accent2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7" name="TextBox 146"/>
            <p:cNvSpPr txBox="1"/>
            <p:nvPr/>
          </p:nvSpPr>
          <p:spPr>
            <a:xfrm>
              <a:off x="4321599" y="4732867"/>
              <a:ext cx="5437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P2P</a:t>
              </a:r>
              <a:endParaRPr lang="en-US" dirty="0"/>
            </a:p>
          </p:txBody>
        </p:sp>
      </p:grpSp>
      <p:sp>
        <p:nvSpPr>
          <p:cNvPr id="159" name="TextBox 158"/>
          <p:cNvSpPr txBox="1"/>
          <p:nvPr/>
        </p:nvSpPr>
        <p:spPr>
          <a:xfrm>
            <a:off x="6228144" y="1562417"/>
            <a:ext cx="2377435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Disadvantages: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Unreliable.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No quality of service guarantees.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Files not always available.</a:t>
            </a:r>
            <a:endParaRPr lang="en-US" dirty="0"/>
          </a:p>
        </p:txBody>
      </p:sp>
      <p:sp>
        <p:nvSpPr>
          <p:cNvPr id="160" name="TextBox 159"/>
          <p:cNvSpPr txBox="1"/>
          <p:nvPr/>
        </p:nvSpPr>
        <p:spPr>
          <a:xfrm>
            <a:off x="153914" y="1693235"/>
            <a:ext cx="28617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Properties: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Low cost.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Scalable.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No central management required.</a:t>
            </a:r>
            <a:endParaRPr lang="en-US" dirty="0"/>
          </a:p>
        </p:txBody>
      </p:sp>
      <p:sp>
        <p:nvSpPr>
          <p:cNvPr id="161" name="TextBox 160"/>
          <p:cNvSpPr txBox="1"/>
          <p:nvPr/>
        </p:nvSpPr>
        <p:spPr>
          <a:xfrm>
            <a:off x="722322" y="3904417"/>
            <a:ext cx="73565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7475" indent="-115888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Network coding can significantly improve the performance of P2P systems (e.g. </a:t>
            </a:r>
            <a:r>
              <a:rPr lang="en-US" b="1" dirty="0" smtClean="0">
                <a:solidFill>
                  <a:srgbClr val="000000"/>
                </a:solidFill>
              </a:rPr>
              <a:t>Wang and Li’07</a:t>
            </a:r>
            <a:r>
              <a:rPr lang="en-US" dirty="0" smtClean="0">
                <a:solidFill>
                  <a:srgbClr val="000000"/>
                </a:solidFill>
              </a:rPr>
              <a:t>)</a:t>
            </a:r>
            <a:endParaRPr lang="en-US" b="1" dirty="0" smtClean="0">
              <a:solidFill>
                <a:srgbClr val="000000"/>
              </a:solidFill>
            </a:endParaRPr>
          </a:p>
          <a:p>
            <a:pPr marL="1587"/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0208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P2P and Network Coding</a:t>
            </a:r>
            <a:endParaRPr lang="en-US" dirty="0"/>
          </a:p>
        </p:txBody>
      </p:sp>
      <p:grpSp>
        <p:nvGrpSpPr>
          <p:cNvPr id="157" name="Group 156"/>
          <p:cNvGrpSpPr/>
          <p:nvPr/>
        </p:nvGrpSpPr>
        <p:grpSpPr>
          <a:xfrm>
            <a:off x="2769934" y="1454227"/>
            <a:ext cx="3380361" cy="2046638"/>
            <a:chOff x="1728280" y="4512923"/>
            <a:chExt cx="3844030" cy="2327366"/>
          </a:xfrm>
        </p:grpSpPr>
        <p:sp>
          <p:nvSpPr>
            <p:cNvPr id="3" name="Cloud 2"/>
            <p:cNvSpPr/>
            <p:nvPr/>
          </p:nvSpPr>
          <p:spPr>
            <a:xfrm rot="11080764">
              <a:off x="1728280" y="4512923"/>
              <a:ext cx="3844030" cy="2327366"/>
            </a:xfrm>
            <a:prstGeom prst="cloud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Connector 18"/>
            <p:cNvCxnSpPr>
              <a:stCxn id="79" idx="3"/>
              <a:endCxn id="123" idx="2"/>
            </p:cNvCxnSpPr>
            <p:nvPr/>
          </p:nvCxnSpPr>
          <p:spPr>
            <a:xfrm>
              <a:off x="2715900" y="5629295"/>
              <a:ext cx="1744440" cy="236034"/>
            </a:xfrm>
            <a:prstGeom prst="line">
              <a:avLst/>
            </a:prstGeom>
            <a:ln w="28575" cmpd="sng">
              <a:solidFill>
                <a:schemeClr val="accent2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/>
            <p:cNvCxnSpPr>
              <a:stCxn id="80" idx="0"/>
              <a:endCxn id="92" idx="1"/>
            </p:cNvCxnSpPr>
            <p:nvPr/>
          </p:nvCxnSpPr>
          <p:spPr>
            <a:xfrm flipV="1">
              <a:off x="2474894" y="5157714"/>
              <a:ext cx="629136" cy="324608"/>
            </a:xfrm>
            <a:prstGeom prst="line">
              <a:avLst/>
            </a:prstGeom>
            <a:ln w="28575" cmpd="sng">
              <a:solidFill>
                <a:schemeClr val="accent2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/>
            <p:cNvCxnSpPr>
              <a:stCxn id="83" idx="2"/>
              <a:endCxn id="105" idx="1"/>
            </p:cNvCxnSpPr>
            <p:nvPr/>
          </p:nvCxnSpPr>
          <p:spPr>
            <a:xfrm>
              <a:off x="2474893" y="5953903"/>
              <a:ext cx="470998" cy="290295"/>
            </a:xfrm>
            <a:prstGeom prst="line">
              <a:avLst/>
            </a:prstGeom>
            <a:ln w="28575" cmpd="sng">
              <a:solidFill>
                <a:schemeClr val="accent2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/>
            <p:cNvCxnSpPr>
              <a:stCxn id="99" idx="3"/>
              <a:endCxn id="111" idx="1"/>
            </p:cNvCxnSpPr>
            <p:nvPr/>
          </p:nvCxnSpPr>
          <p:spPr>
            <a:xfrm>
              <a:off x="3565471" y="5157713"/>
              <a:ext cx="681835" cy="51879"/>
            </a:xfrm>
            <a:prstGeom prst="line">
              <a:avLst/>
            </a:prstGeom>
            <a:ln w="28575" cmpd="sng">
              <a:solidFill>
                <a:schemeClr val="accent2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/>
            <p:cNvCxnSpPr>
              <a:stCxn id="110" idx="2"/>
              <a:endCxn id="105" idx="3"/>
            </p:cNvCxnSpPr>
            <p:nvPr/>
          </p:nvCxnSpPr>
          <p:spPr>
            <a:xfrm flipH="1">
              <a:off x="3427905" y="5382347"/>
              <a:ext cx="937122" cy="861851"/>
            </a:xfrm>
            <a:prstGeom prst="line">
              <a:avLst/>
            </a:prstGeom>
            <a:ln w="28575" cmpd="sng">
              <a:solidFill>
                <a:schemeClr val="accent2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/>
            <p:cNvCxnSpPr>
              <a:stCxn id="103" idx="2"/>
              <a:endCxn id="105" idx="0"/>
            </p:cNvCxnSpPr>
            <p:nvPr/>
          </p:nvCxnSpPr>
          <p:spPr>
            <a:xfrm flipH="1">
              <a:off x="3186898" y="5482322"/>
              <a:ext cx="158139" cy="595326"/>
            </a:xfrm>
            <a:prstGeom prst="line">
              <a:avLst/>
            </a:prstGeom>
            <a:ln w="28575" cmpd="sng">
              <a:solidFill>
                <a:schemeClr val="accent2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/>
            <p:cNvCxnSpPr>
              <a:stCxn id="110" idx="2"/>
              <a:endCxn id="120" idx="0"/>
            </p:cNvCxnSpPr>
            <p:nvPr/>
          </p:nvCxnSpPr>
          <p:spPr>
            <a:xfrm flipH="1">
              <a:off x="4103482" y="5382347"/>
              <a:ext cx="261545" cy="696903"/>
            </a:xfrm>
            <a:prstGeom prst="line">
              <a:avLst/>
            </a:prstGeom>
            <a:ln w="28575" cmpd="sng">
              <a:solidFill>
                <a:schemeClr val="accent2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8" name="Group 77"/>
            <p:cNvGrpSpPr/>
            <p:nvPr/>
          </p:nvGrpSpPr>
          <p:grpSpPr>
            <a:xfrm>
              <a:off x="2180982" y="5462745"/>
              <a:ext cx="587822" cy="491158"/>
              <a:chOff x="2260600" y="5067300"/>
              <a:chExt cx="952500" cy="795867"/>
            </a:xfrm>
          </p:grpSpPr>
          <p:sp>
            <p:nvSpPr>
              <p:cNvPr id="79" name="Rounded Rectangle 78"/>
              <p:cNvSpPr/>
              <p:nvPr/>
            </p:nvSpPr>
            <p:spPr>
              <a:xfrm>
                <a:off x="2346325" y="5067300"/>
                <a:ext cx="781050" cy="539750"/>
              </a:xfrm>
              <a:prstGeom prst="roundRect">
                <a:avLst>
                  <a:gd name="adj" fmla="val 4902"/>
                </a:avLst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2379663" y="5099023"/>
                <a:ext cx="714375" cy="476304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chemeClr val="bg1"/>
                    </a:solidFill>
                  </a:ln>
                </a:endParaRPr>
              </a:p>
            </p:txBody>
          </p:sp>
          <p:sp>
            <p:nvSpPr>
              <p:cNvPr id="83" name="Trapezoid 82"/>
              <p:cNvSpPr/>
              <p:nvPr/>
            </p:nvSpPr>
            <p:spPr>
              <a:xfrm>
                <a:off x="2260600" y="5640917"/>
                <a:ext cx="952500" cy="222250"/>
              </a:xfrm>
              <a:prstGeom prst="trapezoid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1" name="Group 90"/>
            <p:cNvGrpSpPr/>
            <p:nvPr/>
          </p:nvGrpSpPr>
          <p:grpSpPr>
            <a:xfrm>
              <a:off x="3051126" y="4991164"/>
              <a:ext cx="587822" cy="491158"/>
              <a:chOff x="2260600" y="5067300"/>
              <a:chExt cx="952500" cy="795867"/>
            </a:xfrm>
          </p:grpSpPr>
          <p:sp>
            <p:nvSpPr>
              <p:cNvPr id="92" name="Rounded Rectangle 91"/>
              <p:cNvSpPr/>
              <p:nvPr/>
            </p:nvSpPr>
            <p:spPr>
              <a:xfrm>
                <a:off x="2346325" y="5067300"/>
                <a:ext cx="781050" cy="539750"/>
              </a:xfrm>
              <a:prstGeom prst="roundRect">
                <a:avLst>
                  <a:gd name="adj" fmla="val 4902"/>
                </a:avLst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Rectangle 98"/>
              <p:cNvSpPr/>
              <p:nvPr/>
            </p:nvSpPr>
            <p:spPr>
              <a:xfrm>
                <a:off x="2379663" y="5099023"/>
                <a:ext cx="714375" cy="476304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chemeClr val="bg1"/>
                    </a:solidFill>
                  </a:ln>
                </a:endParaRPr>
              </a:p>
            </p:txBody>
          </p:sp>
          <p:sp>
            <p:nvSpPr>
              <p:cNvPr id="103" name="Trapezoid 102"/>
              <p:cNvSpPr/>
              <p:nvPr/>
            </p:nvSpPr>
            <p:spPr>
              <a:xfrm>
                <a:off x="2260600" y="5640917"/>
                <a:ext cx="952500" cy="222250"/>
              </a:xfrm>
              <a:prstGeom prst="trapezoid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4" name="Group 103"/>
            <p:cNvGrpSpPr/>
            <p:nvPr/>
          </p:nvGrpSpPr>
          <p:grpSpPr>
            <a:xfrm>
              <a:off x="2892987" y="6077648"/>
              <a:ext cx="587822" cy="491158"/>
              <a:chOff x="2260600" y="5067300"/>
              <a:chExt cx="952500" cy="795867"/>
            </a:xfrm>
          </p:grpSpPr>
          <p:sp>
            <p:nvSpPr>
              <p:cNvPr id="105" name="Rounded Rectangle 104"/>
              <p:cNvSpPr/>
              <p:nvPr/>
            </p:nvSpPr>
            <p:spPr>
              <a:xfrm>
                <a:off x="2346325" y="5067300"/>
                <a:ext cx="781050" cy="539750"/>
              </a:xfrm>
              <a:prstGeom prst="roundRect">
                <a:avLst>
                  <a:gd name="adj" fmla="val 4902"/>
                </a:avLst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/>
              <p:cNvSpPr/>
              <p:nvPr/>
            </p:nvSpPr>
            <p:spPr>
              <a:xfrm>
                <a:off x="2379663" y="5099023"/>
                <a:ext cx="714375" cy="476304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chemeClr val="bg1"/>
                    </a:solidFill>
                  </a:ln>
                </a:endParaRPr>
              </a:p>
            </p:txBody>
          </p:sp>
          <p:sp>
            <p:nvSpPr>
              <p:cNvPr id="108" name="Trapezoid 107"/>
              <p:cNvSpPr/>
              <p:nvPr/>
            </p:nvSpPr>
            <p:spPr>
              <a:xfrm>
                <a:off x="2260600" y="5640917"/>
                <a:ext cx="952500" cy="222250"/>
              </a:xfrm>
              <a:prstGeom prst="trapezoid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9" name="Group 108"/>
            <p:cNvGrpSpPr/>
            <p:nvPr/>
          </p:nvGrpSpPr>
          <p:grpSpPr>
            <a:xfrm>
              <a:off x="4234254" y="5059789"/>
              <a:ext cx="261545" cy="322558"/>
              <a:chOff x="1021615" y="4426586"/>
              <a:chExt cx="658497" cy="812110"/>
            </a:xfrm>
          </p:grpSpPr>
          <p:sp>
            <p:nvSpPr>
              <p:cNvPr id="110" name="Rounded Rectangle 109"/>
              <p:cNvSpPr/>
              <p:nvPr/>
            </p:nvSpPr>
            <p:spPr>
              <a:xfrm>
                <a:off x="1021615" y="4426586"/>
                <a:ext cx="658497" cy="812110"/>
              </a:xfrm>
              <a:prstGeom prst="roundRect">
                <a:avLst>
                  <a:gd name="adj" fmla="val 9917"/>
                </a:avLst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Rounded Rectangle 110"/>
              <p:cNvSpPr/>
              <p:nvPr/>
            </p:nvSpPr>
            <p:spPr>
              <a:xfrm>
                <a:off x="1054477" y="4476750"/>
                <a:ext cx="592773" cy="653996"/>
              </a:xfrm>
              <a:prstGeom prst="roundRect">
                <a:avLst>
                  <a:gd name="adj" fmla="val 9168"/>
                </a:avLst>
              </a:prstGeom>
              <a:solidFill>
                <a:schemeClr val="bg1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Oval 112"/>
              <p:cNvSpPr/>
              <p:nvPr/>
            </p:nvSpPr>
            <p:spPr>
              <a:xfrm flipH="1">
                <a:off x="1305570" y="5129060"/>
                <a:ext cx="90586" cy="90586"/>
              </a:xfrm>
              <a:prstGeom prst="ellipse">
                <a:avLst/>
              </a:prstGeom>
              <a:solidFill>
                <a:srgbClr val="FFFFFF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chemeClr val="bg1"/>
                    </a:solidFill>
                  </a:ln>
                </a:endParaRPr>
              </a:p>
            </p:txBody>
          </p:sp>
        </p:grpSp>
        <p:grpSp>
          <p:nvGrpSpPr>
            <p:cNvPr id="119" name="Group 118"/>
            <p:cNvGrpSpPr/>
            <p:nvPr/>
          </p:nvGrpSpPr>
          <p:grpSpPr>
            <a:xfrm>
              <a:off x="3972709" y="6079250"/>
              <a:ext cx="261545" cy="322558"/>
              <a:chOff x="1021615" y="4426586"/>
              <a:chExt cx="658497" cy="812110"/>
            </a:xfrm>
          </p:grpSpPr>
          <p:sp>
            <p:nvSpPr>
              <p:cNvPr id="120" name="Rounded Rectangle 119"/>
              <p:cNvSpPr/>
              <p:nvPr/>
            </p:nvSpPr>
            <p:spPr>
              <a:xfrm>
                <a:off x="1021615" y="4426586"/>
                <a:ext cx="658497" cy="812110"/>
              </a:xfrm>
              <a:prstGeom prst="roundRect">
                <a:avLst>
                  <a:gd name="adj" fmla="val 9917"/>
                </a:avLst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ounded Rectangle 120"/>
              <p:cNvSpPr/>
              <p:nvPr/>
            </p:nvSpPr>
            <p:spPr>
              <a:xfrm>
                <a:off x="1054477" y="4476750"/>
                <a:ext cx="592773" cy="653996"/>
              </a:xfrm>
              <a:prstGeom prst="roundRect">
                <a:avLst>
                  <a:gd name="adj" fmla="val 9168"/>
                </a:avLst>
              </a:prstGeom>
              <a:solidFill>
                <a:schemeClr val="bg1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Oval 121"/>
              <p:cNvSpPr/>
              <p:nvPr/>
            </p:nvSpPr>
            <p:spPr>
              <a:xfrm flipH="1">
                <a:off x="1305570" y="5129060"/>
                <a:ext cx="90586" cy="90586"/>
              </a:xfrm>
              <a:prstGeom prst="ellipse">
                <a:avLst/>
              </a:prstGeom>
              <a:solidFill>
                <a:srgbClr val="FFFFFF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chemeClr val="bg1"/>
                    </a:solidFill>
                  </a:ln>
                </a:endParaRPr>
              </a:p>
            </p:txBody>
          </p:sp>
        </p:grpSp>
        <p:sp>
          <p:nvSpPr>
            <p:cNvPr id="123" name="Can 122"/>
            <p:cNvSpPr/>
            <p:nvPr/>
          </p:nvSpPr>
          <p:spPr>
            <a:xfrm>
              <a:off x="4460340" y="5633433"/>
              <a:ext cx="348716" cy="463792"/>
            </a:xfrm>
            <a:prstGeom prst="can">
              <a:avLst/>
            </a:prstGeom>
            <a:solidFill>
              <a:srgbClr val="558BB8"/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4" name="Straight Connector 143"/>
            <p:cNvCxnSpPr>
              <a:stCxn id="121" idx="1"/>
              <a:endCxn id="105" idx="3"/>
            </p:cNvCxnSpPr>
            <p:nvPr/>
          </p:nvCxnSpPr>
          <p:spPr>
            <a:xfrm flipH="1">
              <a:off x="3427905" y="6229053"/>
              <a:ext cx="557856" cy="15145"/>
            </a:xfrm>
            <a:prstGeom prst="line">
              <a:avLst/>
            </a:prstGeom>
            <a:ln w="28575" cmpd="sng">
              <a:solidFill>
                <a:schemeClr val="accent2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7" name="TextBox 146"/>
            <p:cNvSpPr txBox="1"/>
            <p:nvPr/>
          </p:nvSpPr>
          <p:spPr>
            <a:xfrm>
              <a:off x="4321599" y="4732867"/>
              <a:ext cx="5437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P2P</a:t>
              </a:r>
              <a:endParaRPr lang="en-US" dirty="0"/>
            </a:p>
          </p:txBody>
        </p:sp>
      </p:grpSp>
      <p:sp>
        <p:nvSpPr>
          <p:cNvPr id="159" name="TextBox 158"/>
          <p:cNvSpPr txBox="1"/>
          <p:nvPr/>
        </p:nvSpPr>
        <p:spPr>
          <a:xfrm>
            <a:off x="6228144" y="1562417"/>
            <a:ext cx="2377435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Disadvantages: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Unreliable.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No quality of service guarantees.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Files not always available.</a:t>
            </a:r>
            <a:endParaRPr lang="en-US" dirty="0"/>
          </a:p>
        </p:txBody>
      </p:sp>
      <p:sp>
        <p:nvSpPr>
          <p:cNvPr id="160" name="TextBox 159"/>
          <p:cNvSpPr txBox="1"/>
          <p:nvPr/>
        </p:nvSpPr>
        <p:spPr>
          <a:xfrm>
            <a:off x="153914" y="1693235"/>
            <a:ext cx="28617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Properties: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Low cost.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Scalable.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No central management required.</a:t>
            </a:r>
            <a:endParaRPr lang="en-US" dirty="0"/>
          </a:p>
        </p:txBody>
      </p:sp>
      <p:sp>
        <p:nvSpPr>
          <p:cNvPr id="161" name="TextBox 160"/>
          <p:cNvSpPr txBox="1"/>
          <p:nvPr/>
        </p:nvSpPr>
        <p:spPr>
          <a:xfrm>
            <a:off x="722322" y="3904417"/>
            <a:ext cx="73565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7475" indent="-115888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Network coding can significantly improve the performance of P2P systems (e.g. </a:t>
            </a:r>
            <a:r>
              <a:rPr lang="en-US" b="1" dirty="0" smtClean="0">
                <a:solidFill>
                  <a:srgbClr val="000000"/>
                </a:solidFill>
              </a:rPr>
              <a:t>Wang and Li’07</a:t>
            </a:r>
            <a:r>
              <a:rPr lang="en-US" dirty="0" smtClean="0">
                <a:solidFill>
                  <a:srgbClr val="000000"/>
                </a:solidFill>
              </a:rPr>
              <a:t>)</a:t>
            </a:r>
            <a:endParaRPr lang="en-US" b="1" dirty="0" smtClean="0">
              <a:solidFill>
                <a:srgbClr val="000000"/>
              </a:solidFill>
            </a:endParaRPr>
          </a:p>
          <a:p>
            <a:pPr marL="1587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1195314" y="4878548"/>
            <a:ext cx="6578600" cy="74332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0000"/>
                </a:solidFill>
              </a:rPr>
              <a:t>Main idea: </a:t>
            </a:r>
            <a:r>
              <a:rPr lang="en-US" dirty="0" smtClean="0">
                <a:solidFill>
                  <a:srgbClr val="000000"/>
                </a:solidFill>
              </a:rPr>
              <a:t>Combine P2P and distributed CDN using network coding, allowing the P2P network to operate orthogonally to the CDN. 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3359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/>
          <p:cNvSpPr/>
          <p:nvPr/>
        </p:nvSpPr>
        <p:spPr>
          <a:xfrm rot="11080764">
            <a:off x="1650713" y="4239386"/>
            <a:ext cx="3844030" cy="2327366"/>
          </a:xfrm>
          <a:prstGeom prst="cloud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/>
          <p:cNvCxnSpPr>
            <a:stCxn id="79" idx="3"/>
            <a:endCxn id="123" idx="2"/>
          </p:cNvCxnSpPr>
          <p:nvPr/>
        </p:nvCxnSpPr>
        <p:spPr>
          <a:xfrm>
            <a:off x="2638333" y="5355758"/>
            <a:ext cx="1744440" cy="236034"/>
          </a:xfrm>
          <a:prstGeom prst="line">
            <a:avLst/>
          </a:prstGeom>
          <a:ln w="28575" cmpd="sng">
            <a:solidFill>
              <a:schemeClr val="accent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>
            <a:stCxn id="80" idx="0"/>
            <a:endCxn id="92" idx="1"/>
          </p:cNvCxnSpPr>
          <p:nvPr/>
        </p:nvCxnSpPr>
        <p:spPr>
          <a:xfrm flipV="1">
            <a:off x="2397327" y="4884177"/>
            <a:ext cx="629136" cy="324608"/>
          </a:xfrm>
          <a:prstGeom prst="line">
            <a:avLst/>
          </a:prstGeom>
          <a:ln w="28575" cmpd="sng">
            <a:solidFill>
              <a:schemeClr val="accent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>
            <a:stCxn id="83" idx="2"/>
            <a:endCxn id="105" idx="1"/>
          </p:cNvCxnSpPr>
          <p:nvPr/>
        </p:nvCxnSpPr>
        <p:spPr>
          <a:xfrm>
            <a:off x="2397326" y="5680366"/>
            <a:ext cx="470998" cy="290295"/>
          </a:xfrm>
          <a:prstGeom prst="line">
            <a:avLst/>
          </a:prstGeom>
          <a:ln w="28575" cmpd="sng">
            <a:solidFill>
              <a:schemeClr val="accent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>
            <a:stCxn id="99" idx="3"/>
            <a:endCxn id="111" idx="1"/>
          </p:cNvCxnSpPr>
          <p:nvPr/>
        </p:nvCxnSpPr>
        <p:spPr>
          <a:xfrm>
            <a:off x="3487904" y="4884176"/>
            <a:ext cx="681835" cy="51879"/>
          </a:xfrm>
          <a:prstGeom prst="line">
            <a:avLst/>
          </a:prstGeom>
          <a:ln w="28575" cmpd="sng">
            <a:solidFill>
              <a:schemeClr val="accent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>
            <a:stCxn id="110" idx="2"/>
            <a:endCxn id="105" idx="3"/>
          </p:cNvCxnSpPr>
          <p:nvPr/>
        </p:nvCxnSpPr>
        <p:spPr>
          <a:xfrm flipH="1">
            <a:off x="3350338" y="5108810"/>
            <a:ext cx="937122" cy="861851"/>
          </a:xfrm>
          <a:prstGeom prst="line">
            <a:avLst/>
          </a:prstGeom>
          <a:ln w="28575" cmpd="sng">
            <a:solidFill>
              <a:schemeClr val="accent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>
            <a:stCxn id="103" idx="2"/>
            <a:endCxn id="105" idx="0"/>
          </p:cNvCxnSpPr>
          <p:nvPr/>
        </p:nvCxnSpPr>
        <p:spPr>
          <a:xfrm flipH="1">
            <a:off x="3109331" y="5208785"/>
            <a:ext cx="158139" cy="595326"/>
          </a:xfrm>
          <a:prstGeom prst="line">
            <a:avLst/>
          </a:prstGeom>
          <a:ln w="28575" cmpd="sng">
            <a:solidFill>
              <a:schemeClr val="accent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>
            <a:stCxn id="110" idx="2"/>
            <a:endCxn id="120" idx="0"/>
          </p:cNvCxnSpPr>
          <p:nvPr/>
        </p:nvCxnSpPr>
        <p:spPr>
          <a:xfrm flipH="1">
            <a:off x="4025915" y="5108810"/>
            <a:ext cx="261545" cy="696903"/>
          </a:xfrm>
          <a:prstGeom prst="line">
            <a:avLst/>
          </a:prstGeom>
          <a:ln w="28575" cmpd="sng">
            <a:solidFill>
              <a:schemeClr val="accent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8" name="Rounded Rectangle 97"/>
          <p:cNvSpPr/>
          <p:nvPr/>
        </p:nvSpPr>
        <p:spPr>
          <a:xfrm>
            <a:off x="5770699" y="4841475"/>
            <a:ext cx="3224158" cy="1585395"/>
          </a:xfrm>
          <a:prstGeom prst="roundRect">
            <a:avLst>
              <a:gd name="adj" fmla="val 20953"/>
            </a:avLst>
          </a:prstGeom>
          <a:solidFill>
            <a:schemeClr val="accent5">
              <a:lumMod val="60000"/>
              <a:lumOff val="40000"/>
              <a:alpha val="62000"/>
            </a:schemeClr>
          </a:solidFill>
          <a:ln w="19558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Rounded Rectangle 92"/>
          <p:cNvSpPr/>
          <p:nvPr/>
        </p:nvSpPr>
        <p:spPr>
          <a:xfrm>
            <a:off x="107665" y="2269431"/>
            <a:ext cx="1185333" cy="2321303"/>
          </a:xfrm>
          <a:prstGeom prst="roundRect">
            <a:avLst>
              <a:gd name="adj" fmla="val 20953"/>
            </a:avLst>
          </a:prstGeom>
          <a:solidFill>
            <a:schemeClr val="accent4">
              <a:tint val="50000"/>
              <a:alpha val="62000"/>
            </a:schemeClr>
          </a:solidFill>
          <a:ln w="19558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Arrow Connector 81"/>
          <p:cNvCxnSpPr>
            <a:endCxn id="51" idx="1"/>
          </p:cNvCxnSpPr>
          <p:nvPr/>
        </p:nvCxnSpPr>
        <p:spPr>
          <a:xfrm>
            <a:off x="5206661" y="2583998"/>
            <a:ext cx="1747549" cy="952496"/>
          </a:xfrm>
          <a:prstGeom prst="straightConnector1">
            <a:avLst/>
          </a:prstGeom>
          <a:ln w="47625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/>
          <p:cNvCxnSpPr>
            <a:endCxn id="49" idx="7"/>
          </p:cNvCxnSpPr>
          <p:nvPr/>
        </p:nvCxnSpPr>
        <p:spPr>
          <a:xfrm flipH="1">
            <a:off x="2191102" y="3101747"/>
            <a:ext cx="1335202" cy="434747"/>
          </a:xfrm>
          <a:prstGeom prst="straightConnector1">
            <a:avLst/>
          </a:prstGeom>
          <a:ln w="47625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CDN and P2P </a:t>
            </a:r>
            <a:r>
              <a:rPr lang="en-US" dirty="0" smtClean="0"/>
              <a:t>Integration </a:t>
            </a:r>
            <a:r>
              <a:rPr lang="en-US" dirty="0"/>
              <a:t>U</a:t>
            </a:r>
            <a:r>
              <a:rPr lang="en-US" dirty="0" smtClean="0"/>
              <a:t>sing </a:t>
            </a:r>
            <a:r>
              <a:rPr lang="en-US" dirty="0"/>
              <a:t>C</a:t>
            </a:r>
            <a:r>
              <a:rPr lang="en-US" dirty="0" smtClean="0"/>
              <a:t>oding</a:t>
            </a:r>
            <a:endParaRPr lang="en-US" dirty="0"/>
          </a:p>
        </p:txBody>
      </p:sp>
      <p:grpSp>
        <p:nvGrpSpPr>
          <p:cNvPr id="15" name="Group 14"/>
          <p:cNvGrpSpPr/>
          <p:nvPr/>
        </p:nvGrpSpPr>
        <p:grpSpPr>
          <a:xfrm>
            <a:off x="5860962" y="5293246"/>
            <a:ext cx="572844" cy="706476"/>
            <a:chOff x="1021615" y="4426586"/>
            <a:chExt cx="658497" cy="812110"/>
          </a:xfrm>
        </p:grpSpPr>
        <p:sp>
          <p:nvSpPr>
            <p:cNvPr id="6" name="Rounded Rectangle 5"/>
            <p:cNvSpPr/>
            <p:nvPr/>
          </p:nvSpPr>
          <p:spPr>
            <a:xfrm>
              <a:off x="1021615" y="4426586"/>
              <a:ext cx="658497" cy="812110"/>
            </a:xfrm>
            <a:prstGeom prst="roundRect">
              <a:avLst>
                <a:gd name="adj" fmla="val 9917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1054477" y="4476750"/>
              <a:ext cx="592773" cy="653996"/>
            </a:xfrm>
            <a:prstGeom prst="roundRect">
              <a:avLst>
                <a:gd name="adj" fmla="val 9168"/>
              </a:avLst>
            </a:prstGeom>
            <a:solidFill>
              <a:schemeClr val="bg1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 flipH="1">
              <a:off x="1305570" y="5129060"/>
              <a:ext cx="90586" cy="90586"/>
            </a:xfrm>
            <a:prstGeom prst="ellipse">
              <a:avLst/>
            </a:prstGeom>
            <a:solidFill>
              <a:srgbClr val="FFFFFF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bg1"/>
                  </a:solidFill>
                </a:ln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549340" y="5426105"/>
            <a:ext cx="952500" cy="795867"/>
            <a:chOff x="2260600" y="5067300"/>
            <a:chExt cx="952500" cy="795867"/>
          </a:xfrm>
        </p:grpSpPr>
        <p:sp>
          <p:nvSpPr>
            <p:cNvPr id="11" name="Rounded Rectangle 10"/>
            <p:cNvSpPr/>
            <p:nvPr/>
          </p:nvSpPr>
          <p:spPr>
            <a:xfrm>
              <a:off x="2346325" y="5067300"/>
              <a:ext cx="781050" cy="539750"/>
            </a:xfrm>
            <a:prstGeom prst="roundRect">
              <a:avLst>
                <a:gd name="adj" fmla="val 4902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379663" y="5099023"/>
              <a:ext cx="714375" cy="476304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bg1"/>
                  </a:solidFill>
                </a:ln>
              </a:endParaRPr>
            </a:p>
          </p:txBody>
        </p:sp>
        <p:sp>
          <p:nvSpPr>
            <p:cNvPr id="13" name="Trapezoid 12"/>
            <p:cNvSpPr/>
            <p:nvPr/>
          </p:nvSpPr>
          <p:spPr>
            <a:xfrm>
              <a:off x="2260600" y="5640917"/>
              <a:ext cx="952500" cy="222250"/>
            </a:xfrm>
            <a:prstGeom prst="trapezoid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1" name="Group 80"/>
          <p:cNvGrpSpPr/>
          <p:nvPr/>
        </p:nvGrpSpPr>
        <p:grpSpPr>
          <a:xfrm>
            <a:off x="2973559" y="1548687"/>
            <a:ext cx="3298803" cy="2437880"/>
            <a:chOff x="3014668" y="1971922"/>
            <a:chExt cx="3453795" cy="2552422"/>
          </a:xfrm>
        </p:grpSpPr>
        <p:grpSp>
          <p:nvGrpSpPr>
            <p:cNvPr id="53" name="Group 52"/>
            <p:cNvGrpSpPr/>
            <p:nvPr/>
          </p:nvGrpSpPr>
          <p:grpSpPr>
            <a:xfrm>
              <a:off x="3014668" y="1971922"/>
              <a:ext cx="3453795" cy="2552422"/>
              <a:chOff x="2694105" y="2040468"/>
              <a:chExt cx="3692289" cy="2728674"/>
            </a:xfrm>
          </p:grpSpPr>
          <p:sp>
            <p:nvSpPr>
              <p:cNvPr id="4" name="Cloud 3"/>
              <p:cNvSpPr/>
              <p:nvPr/>
            </p:nvSpPr>
            <p:spPr>
              <a:xfrm>
                <a:off x="2694105" y="2040468"/>
                <a:ext cx="3692289" cy="2728674"/>
              </a:xfrm>
              <a:prstGeom prst="cloud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8" name="Group 47"/>
              <p:cNvGrpSpPr/>
              <p:nvPr/>
            </p:nvGrpSpPr>
            <p:grpSpPr>
              <a:xfrm>
                <a:off x="3626278" y="2587627"/>
                <a:ext cx="1988828" cy="1710267"/>
                <a:chOff x="3490811" y="2678114"/>
                <a:chExt cx="1988828" cy="1710267"/>
              </a:xfrm>
            </p:grpSpPr>
            <p:cxnSp>
              <p:nvCxnSpPr>
                <p:cNvPr id="24" name="Straight Arrow Connector 23"/>
                <p:cNvCxnSpPr>
                  <a:stCxn id="22" idx="2"/>
                  <a:endCxn id="21" idx="4"/>
                </p:cNvCxnSpPr>
                <p:nvPr/>
              </p:nvCxnSpPr>
              <p:spPr>
                <a:xfrm flipH="1">
                  <a:off x="3881122" y="2937671"/>
                  <a:ext cx="1208206" cy="245533"/>
                </a:xfrm>
                <a:prstGeom prst="straightConnector1">
                  <a:avLst/>
                </a:prstGeom>
                <a:ln w="38100">
                  <a:solidFill>
                    <a:schemeClr val="accent2"/>
                  </a:solidFill>
                  <a:headEnd type="triangle" w="lg" len="med"/>
                  <a:tailEnd type="triangle" w="lg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Arrow Connector 26"/>
                <p:cNvCxnSpPr>
                  <a:stCxn id="23" idx="2"/>
                  <a:endCxn id="21" idx="3"/>
                </p:cNvCxnSpPr>
                <p:nvPr/>
              </p:nvCxnSpPr>
              <p:spPr>
                <a:xfrm flipH="1" flipV="1">
                  <a:off x="3685967" y="3442761"/>
                  <a:ext cx="669711" cy="686063"/>
                </a:xfrm>
                <a:prstGeom prst="straightConnector1">
                  <a:avLst/>
                </a:prstGeom>
                <a:ln w="38100">
                  <a:solidFill>
                    <a:schemeClr val="accent2"/>
                  </a:solidFill>
                  <a:headEnd type="triangle" w="lg" len="med"/>
                  <a:tailEnd type="triangle" w="lg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Arrow Connector 30"/>
                <p:cNvCxnSpPr>
                  <a:stCxn id="23" idx="4"/>
                  <a:endCxn id="22" idx="3"/>
                </p:cNvCxnSpPr>
                <p:nvPr/>
              </p:nvCxnSpPr>
              <p:spPr>
                <a:xfrm flipV="1">
                  <a:off x="4745989" y="3197228"/>
                  <a:ext cx="538495" cy="931596"/>
                </a:xfrm>
                <a:prstGeom prst="straightConnector1">
                  <a:avLst/>
                </a:prstGeom>
                <a:ln w="38100">
                  <a:solidFill>
                    <a:schemeClr val="accent2"/>
                  </a:solidFill>
                  <a:headEnd type="triangle" w="lg" len="med"/>
                  <a:tailEnd type="triangle" w="lg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Can 20"/>
                <p:cNvSpPr/>
                <p:nvPr/>
              </p:nvSpPr>
              <p:spPr>
                <a:xfrm>
                  <a:off x="3490811" y="2923647"/>
                  <a:ext cx="390311" cy="519114"/>
                </a:xfrm>
                <a:prstGeom prst="can">
                  <a:avLst/>
                </a:prstGeom>
                <a:solidFill>
                  <a:schemeClr val="bg2"/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" name="Can 21"/>
                <p:cNvSpPr/>
                <p:nvPr/>
              </p:nvSpPr>
              <p:spPr>
                <a:xfrm>
                  <a:off x="5089328" y="2678114"/>
                  <a:ext cx="390311" cy="519114"/>
                </a:xfrm>
                <a:prstGeom prst="can">
                  <a:avLst/>
                </a:prstGeom>
                <a:solidFill>
                  <a:schemeClr val="bg2"/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" name="Can 22"/>
                <p:cNvSpPr/>
                <p:nvPr/>
              </p:nvSpPr>
              <p:spPr>
                <a:xfrm>
                  <a:off x="4355678" y="3869267"/>
                  <a:ext cx="390311" cy="519114"/>
                </a:xfrm>
                <a:prstGeom prst="can">
                  <a:avLst/>
                </a:prstGeom>
                <a:solidFill>
                  <a:schemeClr val="bg2"/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47" name="TextBox 46"/>
            <p:cNvSpPr txBox="1"/>
            <p:nvPr/>
          </p:nvSpPr>
          <p:spPr>
            <a:xfrm>
              <a:off x="5335948" y="2114407"/>
              <a:ext cx="6174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CDN</a:t>
              </a:r>
              <a:endParaRPr lang="en-US" dirty="0"/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222161" y="2678633"/>
            <a:ext cx="952500" cy="795867"/>
            <a:chOff x="2260600" y="5067300"/>
            <a:chExt cx="952500" cy="795867"/>
          </a:xfrm>
        </p:grpSpPr>
        <p:sp>
          <p:nvSpPr>
            <p:cNvPr id="62" name="Rounded Rectangle 61"/>
            <p:cNvSpPr/>
            <p:nvPr/>
          </p:nvSpPr>
          <p:spPr>
            <a:xfrm>
              <a:off x="2346325" y="5067300"/>
              <a:ext cx="781050" cy="539750"/>
            </a:xfrm>
            <a:prstGeom prst="roundRect">
              <a:avLst>
                <a:gd name="adj" fmla="val 4902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2"/>
            <p:cNvSpPr/>
            <p:nvPr/>
          </p:nvSpPr>
          <p:spPr>
            <a:xfrm>
              <a:off x="2379663" y="5099023"/>
              <a:ext cx="714375" cy="476304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bg1"/>
                  </a:solidFill>
                </a:ln>
              </a:endParaRPr>
            </a:p>
          </p:txBody>
        </p:sp>
        <p:sp>
          <p:nvSpPr>
            <p:cNvPr id="64" name="Trapezoid 63"/>
            <p:cNvSpPr/>
            <p:nvPr/>
          </p:nvSpPr>
          <p:spPr>
            <a:xfrm>
              <a:off x="2260600" y="5640917"/>
              <a:ext cx="952500" cy="222250"/>
            </a:xfrm>
            <a:prstGeom prst="trapezoid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489343" y="3700951"/>
            <a:ext cx="454418" cy="589860"/>
            <a:chOff x="1021615" y="4426586"/>
            <a:chExt cx="658497" cy="812110"/>
          </a:xfrm>
        </p:grpSpPr>
        <p:sp>
          <p:nvSpPr>
            <p:cNvPr id="66" name="Rounded Rectangle 65"/>
            <p:cNvSpPr/>
            <p:nvPr/>
          </p:nvSpPr>
          <p:spPr>
            <a:xfrm>
              <a:off x="1021615" y="4426586"/>
              <a:ext cx="658497" cy="812110"/>
            </a:xfrm>
            <a:prstGeom prst="roundRect">
              <a:avLst>
                <a:gd name="adj" fmla="val 9917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ounded Rectangle 66"/>
            <p:cNvSpPr/>
            <p:nvPr/>
          </p:nvSpPr>
          <p:spPr>
            <a:xfrm>
              <a:off x="1054477" y="4476750"/>
              <a:ext cx="592773" cy="653996"/>
            </a:xfrm>
            <a:prstGeom prst="roundRect">
              <a:avLst>
                <a:gd name="adj" fmla="val 9168"/>
              </a:avLst>
            </a:prstGeom>
            <a:solidFill>
              <a:schemeClr val="bg1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/>
            <p:cNvSpPr/>
            <p:nvPr/>
          </p:nvSpPr>
          <p:spPr>
            <a:xfrm flipH="1">
              <a:off x="1305570" y="5129060"/>
              <a:ext cx="90586" cy="90586"/>
            </a:xfrm>
            <a:prstGeom prst="ellipse">
              <a:avLst/>
            </a:prstGeom>
            <a:solidFill>
              <a:srgbClr val="FFFFFF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bg1"/>
                  </a:solidFill>
                </a:ln>
              </a:endParaRPr>
            </a:p>
          </p:txBody>
        </p:sp>
      </p:grpSp>
      <p:grpSp>
        <p:nvGrpSpPr>
          <p:cNvPr id="95" name="Group 94"/>
          <p:cNvGrpSpPr/>
          <p:nvPr/>
        </p:nvGrpSpPr>
        <p:grpSpPr>
          <a:xfrm>
            <a:off x="7477241" y="4983750"/>
            <a:ext cx="1364117" cy="881685"/>
            <a:chOff x="4216400" y="4946650"/>
            <a:chExt cx="1562100" cy="1009650"/>
          </a:xfrm>
        </p:grpSpPr>
        <p:sp>
          <p:nvSpPr>
            <p:cNvPr id="96" name="Rounded Rectangle 95"/>
            <p:cNvSpPr/>
            <p:nvPr/>
          </p:nvSpPr>
          <p:spPr>
            <a:xfrm>
              <a:off x="4216400" y="4946650"/>
              <a:ext cx="1562100" cy="908050"/>
            </a:xfrm>
            <a:prstGeom prst="roundRect">
              <a:avLst>
                <a:gd name="adj" fmla="val 6178"/>
              </a:avLst>
            </a:prstGeom>
            <a:solidFill>
              <a:schemeClr val="bg1"/>
            </a:solidFill>
            <a:ln w="32258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Trapezoid 96"/>
            <p:cNvSpPr/>
            <p:nvPr/>
          </p:nvSpPr>
          <p:spPr>
            <a:xfrm>
              <a:off x="4870450" y="5854700"/>
              <a:ext cx="254000" cy="101600"/>
            </a:xfrm>
            <a:prstGeom prst="trapezoid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1" name="TextBox 100"/>
          <p:cNvSpPr txBox="1"/>
          <p:nvPr/>
        </p:nvSpPr>
        <p:spPr>
          <a:xfrm>
            <a:off x="358158" y="2235346"/>
            <a:ext cx="6701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Users</a:t>
            </a:r>
            <a:endParaRPr lang="en-US" dirty="0"/>
          </a:p>
        </p:txBody>
      </p:sp>
      <p:cxnSp>
        <p:nvCxnSpPr>
          <p:cNvPr id="102" name="Straight Arrow Connector 101"/>
          <p:cNvCxnSpPr>
            <a:stCxn id="49" idx="1"/>
          </p:cNvCxnSpPr>
          <p:nvPr/>
        </p:nvCxnSpPr>
        <p:spPr>
          <a:xfrm flipH="1" flipV="1">
            <a:off x="1292998" y="3027046"/>
            <a:ext cx="598772" cy="509448"/>
          </a:xfrm>
          <a:prstGeom prst="straightConnector1">
            <a:avLst/>
          </a:prstGeom>
          <a:ln w="34925">
            <a:solidFill>
              <a:schemeClr val="accent5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/>
          <p:cNvCxnSpPr>
            <a:stCxn id="49" idx="3"/>
          </p:cNvCxnSpPr>
          <p:nvPr/>
        </p:nvCxnSpPr>
        <p:spPr>
          <a:xfrm flipH="1">
            <a:off x="1292998" y="3835826"/>
            <a:ext cx="598772" cy="375353"/>
          </a:xfrm>
          <a:prstGeom prst="straightConnector1">
            <a:avLst/>
          </a:prstGeom>
          <a:ln w="34925">
            <a:solidFill>
              <a:schemeClr val="accent5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Arrow Connector 126"/>
          <p:cNvCxnSpPr>
            <a:stCxn id="51" idx="3"/>
          </p:cNvCxnSpPr>
          <p:nvPr/>
        </p:nvCxnSpPr>
        <p:spPr>
          <a:xfrm flipH="1">
            <a:off x="6405219" y="3835826"/>
            <a:ext cx="548991" cy="1007867"/>
          </a:xfrm>
          <a:prstGeom prst="straightConnector1">
            <a:avLst/>
          </a:prstGeom>
          <a:ln w="34925">
            <a:solidFill>
              <a:schemeClr val="accent5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Arrow Connector 128"/>
          <p:cNvCxnSpPr>
            <a:stCxn id="51" idx="4"/>
            <a:endCxn id="98" idx="0"/>
          </p:cNvCxnSpPr>
          <p:nvPr/>
        </p:nvCxnSpPr>
        <p:spPr>
          <a:xfrm>
            <a:off x="7103876" y="3897820"/>
            <a:ext cx="278902" cy="943655"/>
          </a:xfrm>
          <a:prstGeom prst="straightConnector1">
            <a:avLst/>
          </a:prstGeom>
          <a:ln w="34925">
            <a:solidFill>
              <a:schemeClr val="accent5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Arrow Connector 132"/>
          <p:cNvCxnSpPr>
            <a:stCxn id="51" idx="5"/>
          </p:cNvCxnSpPr>
          <p:nvPr/>
        </p:nvCxnSpPr>
        <p:spPr>
          <a:xfrm>
            <a:off x="7253542" y="3835826"/>
            <a:ext cx="797395" cy="1007867"/>
          </a:xfrm>
          <a:prstGeom prst="straightConnector1">
            <a:avLst/>
          </a:prstGeom>
          <a:ln w="34925">
            <a:solidFill>
              <a:schemeClr val="accent5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Oval 48"/>
          <p:cNvSpPr/>
          <p:nvPr/>
        </p:nvSpPr>
        <p:spPr>
          <a:xfrm>
            <a:off x="1829776" y="3474500"/>
            <a:ext cx="423320" cy="423320"/>
          </a:xfrm>
          <a:prstGeom prst="ellipse">
            <a:avLst/>
          </a:prstGeom>
          <a:solidFill>
            <a:srgbClr val="DD8047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6892216" y="3474500"/>
            <a:ext cx="423320" cy="423320"/>
          </a:xfrm>
          <a:prstGeom prst="ellipse">
            <a:avLst/>
          </a:prstGeom>
          <a:solidFill>
            <a:srgbClr val="DD8047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1" name="Straight Arrow Connector 70"/>
          <p:cNvCxnSpPr>
            <a:endCxn id="49" idx="4"/>
          </p:cNvCxnSpPr>
          <p:nvPr/>
        </p:nvCxnSpPr>
        <p:spPr>
          <a:xfrm flipH="1" flipV="1">
            <a:off x="2041436" y="3897820"/>
            <a:ext cx="429464" cy="561510"/>
          </a:xfrm>
          <a:prstGeom prst="straightConnector1">
            <a:avLst/>
          </a:prstGeom>
          <a:ln w="47625">
            <a:solidFill>
              <a:srgbClr val="800000"/>
            </a:solidFill>
            <a:headEnd type="triangle" w="lg" len="med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8" name="Group 77"/>
          <p:cNvGrpSpPr/>
          <p:nvPr/>
        </p:nvGrpSpPr>
        <p:grpSpPr>
          <a:xfrm>
            <a:off x="2103415" y="5189208"/>
            <a:ext cx="587822" cy="491158"/>
            <a:chOff x="2260600" y="5067300"/>
            <a:chExt cx="952500" cy="795867"/>
          </a:xfrm>
        </p:grpSpPr>
        <p:sp>
          <p:nvSpPr>
            <p:cNvPr id="79" name="Rounded Rectangle 78"/>
            <p:cNvSpPr/>
            <p:nvPr/>
          </p:nvSpPr>
          <p:spPr>
            <a:xfrm>
              <a:off x="2346325" y="5067300"/>
              <a:ext cx="781050" cy="539750"/>
            </a:xfrm>
            <a:prstGeom prst="roundRect">
              <a:avLst>
                <a:gd name="adj" fmla="val 4902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/>
            <p:cNvSpPr/>
            <p:nvPr/>
          </p:nvSpPr>
          <p:spPr>
            <a:xfrm>
              <a:off x="2379663" y="5099023"/>
              <a:ext cx="714375" cy="476304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bg1"/>
                  </a:solidFill>
                </a:ln>
              </a:endParaRPr>
            </a:p>
          </p:txBody>
        </p:sp>
        <p:sp>
          <p:nvSpPr>
            <p:cNvPr id="83" name="Trapezoid 82"/>
            <p:cNvSpPr/>
            <p:nvPr/>
          </p:nvSpPr>
          <p:spPr>
            <a:xfrm>
              <a:off x="2260600" y="5640917"/>
              <a:ext cx="952500" cy="222250"/>
            </a:xfrm>
            <a:prstGeom prst="trapezoid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1" name="Group 90"/>
          <p:cNvGrpSpPr/>
          <p:nvPr/>
        </p:nvGrpSpPr>
        <p:grpSpPr>
          <a:xfrm>
            <a:off x="2973559" y="4717627"/>
            <a:ext cx="587822" cy="491158"/>
            <a:chOff x="2260600" y="5067300"/>
            <a:chExt cx="952500" cy="795867"/>
          </a:xfrm>
        </p:grpSpPr>
        <p:sp>
          <p:nvSpPr>
            <p:cNvPr id="92" name="Rounded Rectangle 91"/>
            <p:cNvSpPr/>
            <p:nvPr/>
          </p:nvSpPr>
          <p:spPr>
            <a:xfrm>
              <a:off x="2346325" y="5067300"/>
              <a:ext cx="781050" cy="539750"/>
            </a:xfrm>
            <a:prstGeom prst="roundRect">
              <a:avLst>
                <a:gd name="adj" fmla="val 4902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Rectangle 98"/>
            <p:cNvSpPr/>
            <p:nvPr/>
          </p:nvSpPr>
          <p:spPr>
            <a:xfrm>
              <a:off x="2379663" y="5099023"/>
              <a:ext cx="714375" cy="476304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bg1"/>
                  </a:solidFill>
                </a:ln>
              </a:endParaRPr>
            </a:p>
          </p:txBody>
        </p:sp>
        <p:sp>
          <p:nvSpPr>
            <p:cNvPr id="103" name="Trapezoid 102"/>
            <p:cNvSpPr/>
            <p:nvPr/>
          </p:nvSpPr>
          <p:spPr>
            <a:xfrm>
              <a:off x="2260600" y="5640917"/>
              <a:ext cx="952500" cy="222250"/>
            </a:xfrm>
            <a:prstGeom prst="trapezoid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4" name="Group 103"/>
          <p:cNvGrpSpPr/>
          <p:nvPr/>
        </p:nvGrpSpPr>
        <p:grpSpPr>
          <a:xfrm>
            <a:off x="2815420" y="5804111"/>
            <a:ext cx="587822" cy="491158"/>
            <a:chOff x="2260600" y="5067300"/>
            <a:chExt cx="952500" cy="795867"/>
          </a:xfrm>
        </p:grpSpPr>
        <p:sp>
          <p:nvSpPr>
            <p:cNvPr id="105" name="Rounded Rectangle 104"/>
            <p:cNvSpPr/>
            <p:nvPr/>
          </p:nvSpPr>
          <p:spPr>
            <a:xfrm>
              <a:off x="2346325" y="5067300"/>
              <a:ext cx="781050" cy="539750"/>
            </a:xfrm>
            <a:prstGeom prst="roundRect">
              <a:avLst>
                <a:gd name="adj" fmla="val 4902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Rectangle 106"/>
            <p:cNvSpPr/>
            <p:nvPr/>
          </p:nvSpPr>
          <p:spPr>
            <a:xfrm>
              <a:off x="2379663" y="5099023"/>
              <a:ext cx="714375" cy="476304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bg1"/>
                  </a:solidFill>
                </a:ln>
              </a:endParaRPr>
            </a:p>
          </p:txBody>
        </p:sp>
        <p:sp>
          <p:nvSpPr>
            <p:cNvPr id="108" name="Trapezoid 107"/>
            <p:cNvSpPr/>
            <p:nvPr/>
          </p:nvSpPr>
          <p:spPr>
            <a:xfrm>
              <a:off x="2260600" y="5640917"/>
              <a:ext cx="952500" cy="222250"/>
            </a:xfrm>
            <a:prstGeom prst="trapezoid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9" name="Group 108"/>
          <p:cNvGrpSpPr/>
          <p:nvPr/>
        </p:nvGrpSpPr>
        <p:grpSpPr>
          <a:xfrm>
            <a:off x="4156687" y="4786252"/>
            <a:ext cx="261545" cy="322558"/>
            <a:chOff x="1021615" y="4426586"/>
            <a:chExt cx="658497" cy="812110"/>
          </a:xfrm>
        </p:grpSpPr>
        <p:sp>
          <p:nvSpPr>
            <p:cNvPr id="110" name="Rounded Rectangle 109"/>
            <p:cNvSpPr/>
            <p:nvPr/>
          </p:nvSpPr>
          <p:spPr>
            <a:xfrm>
              <a:off x="1021615" y="4426586"/>
              <a:ext cx="658497" cy="812110"/>
            </a:xfrm>
            <a:prstGeom prst="roundRect">
              <a:avLst>
                <a:gd name="adj" fmla="val 9917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Rounded Rectangle 110"/>
            <p:cNvSpPr/>
            <p:nvPr/>
          </p:nvSpPr>
          <p:spPr>
            <a:xfrm>
              <a:off x="1054477" y="4476750"/>
              <a:ext cx="592773" cy="653996"/>
            </a:xfrm>
            <a:prstGeom prst="roundRect">
              <a:avLst>
                <a:gd name="adj" fmla="val 9168"/>
              </a:avLst>
            </a:prstGeom>
            <a:solidFill>
              <a:schemeClr val="bg1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/>
            <p:cNvSpPr/>
            <p:nvPr/>
          </p:nvSpPr>
          <p:spPr>
            <a:xfrm flipH="1">
              <a:off x="1305570" y="5129060"/>
              <a:ext cx="90586" cy="90586"/>
            </a:xfrm>
            <a:prstGeom prst="ellipse">
              <a:avLst/>
            </a:prstGeom>
            <a:solidFill>
              <a:srgbClr val="FFFFFF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bg1"/>
                  </a:solidFill>
                </a:ln>
              </a:endParaRPr>
            </a:p>
          </p:txBody>
        </p:sp>
      </p:grpSp>
      <p:grpSp>
        <p:nvGrpSpPr>
          <p:cNvPr id="119" name="Group 118"/>
          <p:cNvGrpSpPr/>
          <p:nvPr/>
        </p:nvGrpSpPr>
        <p:grpSpPr>
          <a:xfrm>
            <a:off x="3895142" y="5805713"/>
            <a:ext cx="261545" cy="322558"/>
            <a:chOff x="1021615" y="4426586"/>
            <a:chExt cx="658497" cy="812110"/>
          </a:xfrm>
        </p:grpSpPr>
        <p:sp>
          <p:nvSpPr>
            <p:cNvPr id="120" name="Rounded Rectangle 119"/>
            <p:cNvSpPr/>
            <p:nvPr/>
          </p:nvSpPr>
          <p:spPr>
            <a:xfrm>
              <a:off x="1021615" y="4426586"/>
              <a:ext cx="658497" cy="812110"/>
            </a:xfrm>
            <a:prstGeom prst="roundRect">
              <a:avLst>
                <a:gd name="adj" fmla="val 9917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ounded Rectangle 120"/>
            <p:cNvSpPr/>
            <p:nvPr/>
          </p:nvSpPr>
          <p:spPr>
            <a:xfrm>
              <a:off x="1054477" y="4476750"/>
              <a:ext cx="592773" cy="653996"/>
            </a:xfrm>
            <a:prstGeom prst="roundRect">
              <a:avLst>
                <a:gd name="adj" fmla="val 9168"/>
              </a:avLst>
            </a:prstGeom>
            <a:solidFill>
              <a:schemeClr val="bg1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/>
            <p:cNvSpPr/>
            <p:nvPr/>
          </p:nvSpPr>
          <p:spPr>
            <a:xfrm flipH="1">
              <a:off x="1305570" y="5129060"/>
              <a:ext cx="90586" cy="90586"/>
            </a:xfrm>
            <a:prstGeom prst="ellipse">
              <a:avLst/>
            </a:prstGeom>
            <a:solidFill>
              <a:srgbClr val="FFFFFF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bg1"/>
                  </a:solidFill>
                </a:ln>
              </a:endParaRPr>
            </a:p>
          </p:txBody>
        </p:sp>
      </p:grpSp>
      <p:sp>
        <p:nvSpPr>
          <p:cNvPr id="123" name="Can 122"/>
          <p:cNvSpPr/>
          <p:nvPr/>
        </p:nvSpPr>
        <p:spPr>
          <a:xfrm>
            <a:off x="4382773" y="5359896"/>
            <a:ext cx="348716" cy="463792"/>
          </a:xfrm>
          <a:prstGeom prst="can">
            <a:avLst/>
          </a:prstGeom>
          <a:solidFill>
            <a:srgbClr val="558BB8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4" name="Straight Connector 143"/>
          <p:cNvCxnSpPr>
            <a:stCxn id="121" idx="1"/>
            <a:endCxn id="105" idx="3"/>
          </p:cNvCxnSpPr>
          <p:nvPr/>
        </p:nvCxnSpPr>
        <p:spPr>
          <a:xfrm flipH="1">
            <a:off x="3350338" y="5955516"/>
            <a:ext cx="557856" cy="15145"/>
          </a:xfrm>
          <a:prstGeom prst="line">
            <a:avLst/>
          </a:prstGeom>
          <a:ln w="28575" cmpd="sng">
            <a:solidFill>
              <a:schemeClr val="accent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7" name="TextBox 146"/>
          <p:cNvSpPr txBox="1"/>
          <p:nvPr/>
        </p:nvSpPr>
        <p:spPr>
          <a:xfrm>
            <a:off x="4244032" y="4459330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P2P</a:t>
            </a:r>
            <a:endParaRPr lang="en-US" dirty="0"/>
          </a:p>
        </p:txBody>
      </p:sp>
      <p:cxnSp>
        <p:nvCxnSpPr>
          <p:cNvPr id="151" name="Straight Arrow Connector 150"/>
          <p:cNvCxnSpPr/>
          <p:nvPr/>
        </p:nvCxnSpPr>
        <p:spPr>
          <a:xfrm flipV="1">
            <a:off x="3895142" y="3737387"/>
            <a:ext cx="220929" cy="682732"/>
          </a:xfrm>
          <a:prstGeom prst="straightConnector1">
            <a:avLst/>
          </a:prstGeom>
          <a:ln w="47625">
            <a:solidFill>
              <a:srgbClr val="800000"/>
            </a:solidFill>
            <a:headEnd type="triangle" w="lg" len="med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Arrow Connector 153"/>
          <p:cNvCxnSpPr>
            <a:endCxn id="51" idx="2"/>
          </p:cNvCxnSpPr>
          <p:nvPr/>
        </p:nvCxnSpPr>
        <p:spPr>
          <a:xfrm flipV="1">
            <a:off x="4965838" y="3686160"/>
            <a:ext cx="1926378" cy="1039603"/>
          </a:xfrm>
          <a:prstGeom prst="straightConnector1">
            <a:avLst/>
          </a:prstGeom>
          <a:ln w="47625">
            <a:solidFill>
              <a:srgbClr val="800000"/>
            </a:solidFill>
            <a:headEnd type="triangle" w="lg" len="med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>
            <a:endCxn id="79" idx="1"/>
          </p:cNvCxnSpPr>
          <p:nvPr/>
        </p:nvCxnSpPr>
        <p:spPr>
          <a:xfrm>
            <a:off x="873320" y="4302102"/>
            <a:ext cx="1282999" cy="1053656"/>
          </a:xfrm>
          <a:prstGeom prst="line">
            <a:avLst/>
          </a:prstGeom>
          <a:ln w="28575" cmpd="sng">
            <a:solidFill>
              <a:schemeClr val="accent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>
            <a:stCxn id="111" idx="3"/>
            <a:endCxn id="6" idx="1"/>
          </p:cNvCxnSpPr>
          <p:nvPr/>
        </p:nvCxnSpPr>
        <p:spPr>
          <a:xfrm>
            <a:off x="4405179" y="4936055"/>
            <a:ext cx="1455783" cy="710429"/>
          </a:xfrm>
          <a:prstGeom prst="line">
            <a:avLst/>
          </a:prstGeom>
          <a:ln w="28575" cmpd="sng">
            <a:solidFill>
              <a:schemeClr val="accent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>
            <a:endCxn id="13" idx="1"/>
          </p:cNvCxnSpPr>
          <p:nvPr/>
        </p:nvCxnSpPr>
        <p:spPr>
          <a:xfrm>
            <a:off x="4156767" y="5974115"/>
            <a:ext cx="2420354" cy="136732"/>
          </a:xfrm>
          <a:prstGeom prst="line">
            <a:avLst/>
          </a:prstGeom>
          <a:ln w="28575" cmpd="sng">
            <a:solidFill>
              <a:schemeClr val="accent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Rounded Rectangle 87"/>
          <p:cNvSpPr/>
          <p:nvPr/>
        </p:nvSpPr>
        <p:spPr>
          <a:xfrm>
            <a:off x="920421" y="1219200"/>
            <a:ext cx="2855425" cy="1315320"/>
          </a:xfrm>
          <a:prstGeom prst="roundRect">
            <a:avLst/>
          </a:prstGeom>
          <a:solidFill>
            <a:srgbClr val="FBBEB7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 smtClean="0"/>
              <a:t>Assumptions</a:t>
            </a:r>
            <a:r>
              <a:rPr lang="en-US" dirty="0" smtClean="0"/>
              <a:t>: the CDN, the intermediate nodes and the P2P network distribute coded versions of files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9184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/>
          <p:cNvSpPr/>
          <p:nvPr/>
        </p:nvSpPr>
        <p:spPr>
          <a:xfrm rot="11080764">
            <a:off x="1650713" y="4239386"/>
            <a:ext cx="3844030" cy="2327366"/>
          </a:xfrm>
          <a:prstGeom prst="cloud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/>
          <p:cNvCxnSpPr>
            <a:stCxn id="79" idx="3"/>
            <a:endCxn id="123" idx="2"/>
          </p:cNvCxnSpPr>
          <p:nvPr/>
        </p:nvCxnSpPr>
        <p:spPr>
          <a:xfrm>
            <a:off x="2638333" y="5355758"/>
            <a:ext cx="1744440" cy="236034"/>
          </a:xfrm>
          <a:prstGeom prst="line">
            <a:avLst/>
          </a:prstGeom>
          <a:ln w="28575" cmpd="sng">
            <a:solidFill>
              <a:schemeClr val="accent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>
            <a:stCxn id="80" idx="0"/>
            <a:endCxn id="92" idx="1"/>
          </p:cNvCxnSpPr>
          <p:nvPr/>
        </p:nvCxnSpPr>
        <p:spPr>
          <a:xfrm flipV="1">
            <a:off x="2397327" y="4884177"/>
            <a:ext cx="629136" cy="324608"/>
          </a:xfrm>
          <a:prstGeom prst="line">
            <a:avLst/>
          </a:prstGeom>
          <a:ln w="28575" cmpd="sng">
            <a:solidFill>
              <a:schemeClr val="accent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>
            <a:stCxn id="83" idx="2"/>
            <a:endCxn id="105" idx="1"/>
          </p:cNvCxnSpPr>
          <p:nvPr/>
        </p:nvCxnSpPr>
        <p:spPr>
          <a:xfrm>
            <a:off x="2397326" y="5680366"/>
            <a:ext cx="470998" cy="290295"/>
          </a:xfrm>
          <a:prstGeom prst="line">
            <a:avLst/>
          </a:prstGeom>
          <a:ln w="28575" cmpd="sng">
            <a:solidFill>
              <a:schemeClr val="accent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>
            <a:stCxn id="99" idx="3"/>
            <a:endCxn id="111" idx="1"/>
          </p:cNvCxnSpPr>
          <p:nvPr/>
        </p:nvCxnSpPr>
        <p:spPr>
          <a:xfrm>
            <a:off x="3487904" y="4884176"/>
            <a:ext cx="681835" cy="51879"/>
          </a:xfrm>
          <a:prstGeom prst="line">
            <a:avLst/>
          </a:prstGeom>
          <a:ln w="28575" cmpd="sng">
            <a:solidFill>
              <a:schemeClr val="accent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>
            <a:stCxn id="110" idx="2"/>
            <a:endCxn id="105" idx="3"/>
          </p:cNvCxnSpPr>
          <p:nvPr/>
        </p:nvCxnSpPr>
        <p:spPr>
          <a:xfrm flipH="1">
            <a:off x="3350338" y="5108810"/>
            <a:ext cx="937122" cy="861851"/>
          </a:xfrm>
          <a:prstGeom prst="line">
            <a:avLst/>
          </a:prstGeom>
          <a:ln w="28575" cmpd="sng">
            <a:solidFill>
              <a:schemeClr val="accent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>
            <a:stCxn id="103" idx="2"/>
            <a:endCxn id="105" idx="0"/>
          </p:cNvCxnSpPr>
          <p:nvPr/>
        </p:nvCxnSpPr>
        <p:spPr>
          <a:xfrm flipH="1">
            <a:off x="3109331" y="5208785"/>
            <a:ext cx="158139" cy="595326"/>
          </a:xfrm>
          <a:prstGeom prst="line">
            <a:avLst/>
          </a:prstGeom>
          <a:ln w="28575" cmpd="sng">
            <a:solidFill>
              <a:schemeClr val="accent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>
            <a:stCxn id="110" idx="2"/>
            <a:endCxn id="120" idx="0"/>
          </p:cNvCxnSpPr>
          <p:nvPr/>
        </p:nvCxnSpPr>
        <p:spPr>
          <a:xfrm flipH="1">
            <a:off x="4025915" y="5108810"/>
            <a:ext cx="261545" cy="696903"/>
          </a:xfrm>
          <a:prstGeom prst="line">
            <a:avLst/>
          </a:prstGeom>
          <a:ln w="28575" cmpd="sng">
            <a:solidFill>
              <a:schemeClr val="accent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8" name="Rounded Rectangle 97"/>
          <p:cNvSpPr/>
          <p:nvPr/>
        </p:nvSpPr>
        <p:spPr>
          <a:xfrm>
            <a:off x="5770699" y="4841475"/>
            <a:ext cx="3224158" cy="1585395"/>
          </a:xfrm>
          <a:prstGeom prst="roundRect">
            <a:avLst>
              <a:gd name="adj" fmla="val 20953"/>
            </a:avLst>
          </a:prstGeom>
          <a:solidFill>
            <a:schemeClr val="accent5">
              <a:lumMod val="60000"/>
              <a:lumOff val="40000"/>
              <a:alpha val="62000"/>
            </a:schemeClr>
          </a:solidFill>
          <a:ln w="19558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Rounded Rectangle 92"/>
          <p:cNvSpPr/>
          <p:nvPr/>
        </p:nvSpPr>
        <p:spPr>
          <a:xfrm>
            <a:off x="107665" y="2269431"/>
            <a:ext cx="1185333" cy="2321303"/>
          </a:xfrm>
          <a:prstGeom prst="roundRect">
            <a:avLst>
              <a:gd name="adj" fmla="val 20953"/>
            </a:avLst>
          </a:prstGeom>
          <a:solidFill>
            <a:schemeClr val="accent4">
              <a:tint val="50000"/>
              <a:alpha val="62000"/>
            </a:schemeClr>
          </a:solidFill>
          <a:ln w="19558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Arrow Connector 81"/>
          <p:cNvCxnSpPr>
            <a:endCxn id="51" idx="1"/>
          </p:cNvCxnSpPr>
          <p:nvPr/>
        </p:nvCxnSpPr>
        <p:spPr>
          <a:xfrm>
            <a:off x="5206661" y="2583998"/>
            <a:ext cx="1747549" cy="952496"/>
          </a:xfrm>
          <a:prstGeom prst="straightConnector1">
            <a:avLst/>
          </a:prstGeom>
          <a:ln w="47625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/>
          <p:cNvCxnSpPr>
            <a:endCxn id="49" idx="7"/>
          </p:cNvCxnSpPr>
          <p:nvPr/>
        </p:nvCxnSpPr>
        <p:spPr>
          <a:xfrm flipH="1">
            <a:off x="2191102" y="3101747"/>
            <a:ext cx="1335202" cy="434747"/>
          </a:xfrm>
          <a:prstGeom prst="straightConnector1">
            <a:avLst/>
          </a:prstGeom>
          <a:ln w="47625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CDN and P2P </a:t>
            </a:r>
            <a:r>
              <a:rPr lang="en-US" dirty="0" smtClean="0"/>
              <a:t>Integration </a:t>
            </a:r>
            <a:r>
              <a:rPr lang="en-US" dirty="0"/>
              <a:t>U</a:t>
            </a:r>
            <a:r>
              <a:rPr lang="en-US" dirty="0" smtClean="0"/>
              <a:t>sing </a:t>
            </a:r>
            <a:r>
              <a:rPr lang="en-US" dirty="0"/>
              <a:t>C</a:t>
            </a:r>
            <a:r>
              <a:rPr lang="en-US" dirty="0" smtClean="0"/>
              <a:t>oding</a:t>
            </a:r>
            <a:endParaRPr lang="en-US" dirty="0"/>
          </a:p>
        </p:txBody>
      </p:sp>
      <p:grpSp>
        <p:nvGrpSpPr>
          <p:cNvPr id="15" name="Group 14"/>
          <p:cNvGrpSpPr/>
          <p:nvPr/>
        </p:nvGrpSpPr>
        <p:grpSpPr>
          <a:xfrm>
            <a:off x="5860962" y="5293246"/>
            <a:ext cx="572844" cy="706476"/>
            <a:chOff x="1021615" y="4426586"/>
            <a:chExt cx="658497" cy="812110"/>
          </a:xfrm>
        </p:grpSpPr>
        <p:sp>
          <p:nvSpPr>
            <p:cNvPr id="6" name="Rounded Rectangle 5"/>
            <p:cNvSpPr/>
            <p:nvPr/>
          </p:nvSpPr>
          <p:spPr>
            <a:xfrm>
              <a:off x="1021615" y="4426586"/>
              <a:ext cx="658497" cy="812110"/>
            </a:xfrm>
            <a:prstGeom prst="roundRect">
              <a:avLst>
                <a:gd name="adj" fmla="val 9917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1054477" y="4476750"/>
              <a:ext cx="592773" cy="653996"/>
            </a:xfrm>
            <a:prstGeom prst="roundRect">
              <a:avLst>
                <a:gd name="adj" fmla="val 9168"/>
              </a:avLst>
            </a:prstGeom>
            <a:solidFill>
              <a:schemeClr val="bg1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 flipH="1">
              <a:off x="1305570" y="5129060"/>
              <a:ext cx="90586" cy="90586"/>
            </a:xfrm>
            <a:prstGeom prst="ellipse">
              <a:avLst/>
            </a:prstGeom>
            <a:solidFill>
              <a:srgbClr val="FFFFFF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bg1"/>
                  </a:solidFill>
                </a:ln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549340" y="5426105"/>
            <a:ext cx="952500" cy="795867"/>
            <a:chOff x="2260600" y="5067300"/>
            <a:chExt cx="952500" cy="795867"/>
          </a:xfrm>
        </p:grpSpPr>
        <p:sp>
          <p:nvSpPr>
            <p:cNvPr id="11" name="Rounded Rectangle 10"/>
            <p:cNvSpPr/>
            <p:nvPr/>
          </p:nvSpPr>
          <p:spPr>
            <a:xfrm>
              <a:off x="2346325" y="5067300"/>
              <a:ext cx="781050" cy="539750"/>
            </a:xfrm>
            <a:prstGeom prst="roundRect">
              <a:avLst>
                <a:gd name="adj" fmla="val 4902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379663" y="5099023"/>
              <a:ext cx="714375" cy="476304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bg1"/>
                  </a:solidFill>
                </a:ln>
              </a:endParaRPr>
            </a:p>
          </p:txBody>
        </p:sp>
        <p:sp>
          <p:nvSpPr>
            <p:cNvPr id="13" name="Trapezoid 12"/>
            <p:cNvSpPr/>
            <p:nvPr/>
          </p:nvSpPr>
          <p:spPr>
            <a:xfrm>
              <a:off x="2260600" y="5640917"/>
              <a:ext cx="952500" cy="222250"/>
            </a:xfrm>
            <a:prstGeom prst="trapezoid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1" name="Group 80"/>
          <p:cNvGrpSpPr/>
          <p:nvPr/>
        </p:nvGrpSpPr>
        <p:grpSpPr>
          <a:xfrm>
            <a:off x="2973559" y="1548687"/>
            <a:ext cx="3298803" cy="2437880"/>
            <a:chOff x="3014668" y="1971922"/>
            <a:chExt cx="3453795" cy="2552422"/>
          </a:xfrm>
        </p:grpSpPr>
        <p:grpSp>
          <p:nvGrpSpPr>
            <p:cNvPr id="53" name="Group 52"/>
            <p:cNvGrpSpPr/>
            <p:nvPr/>
          </p:nvGrpSpPr>
          <p:grpSpPr>
            <a:xfrm>
              <a:off x="3014668" y="1971922"/>
              <a:ext cx="3453795" cy="2552422"/>
              <a:chOff x="2694105" y="2040468"/>
              <a:chExt cx="3692289" cy="2728674"/>
            </a:xfrm>
          </p:grpSpPr>
          <p:sp>
            <p:nvSpPr>
              <p:cNvPr id="4" name="Cloud 3"/>
              <p:cNvSpPr/>
              <p:nvPr/>
            </p:nvSpPr>
            <p:spPr>
              <a:xfrm>
                <a:off x="2694105" y="2040468"/>
                <a:ext cx="3692289" cy="2728674"/>
              </a:xfrm>
              <a:prstGeom prst="cloud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8" name="Group 47"/>
              <p:cNvGrpSpPr/>
              <p:nvPr/>
            </p:nvGrpSpPr>
            <p:grpSpPr>
              <a:xfrm>
                <a:off x="3626278" y="2587627"/>
                <a:ext cx="1988828" cy="1710267"/>
                <a:chOff x="3490811" y="2678114"/>
                <a:chExt cx="1988828" cy="1710267"/>
              </a:xfrm>
            </p:grpSpPr>
            <p:cxnSp>
              <p:nvCxnSpPr>
                <p:cNvPr id="24" name="Straight Arrow Connector 23"/>
                <p:cNvCxnSpPr>
                  <a:stCxn id="22" idx="2"/>
                  <a:endCxn id="21" idx="4"/>
                </p:cNvCxnSpPr>
                <p:nvPr/>
              </p:nvCxnSpPr>
              <p:spPr>
                <a:xfrm flipH="1">
                  <a:off x="3881122" y="2937671"/>
                  <a:ext cx="1208206" cy="245533"/>
                </a:xfrm>
                <a:prstGeom prst="straightConnector1">
                  <a:avLst/>
                </a:prstGeom>
                <a:ln w="38100">
                  <a:solidFill>
                    <a:schemeClr val="accent2"/>
                  </a:solidFill>
                  <a:headEnd type="triangle" w="lg" len="med"/>
                  <a:tailEnd type="triangle" w="lg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Arrow Connector 26"/>
                <p:cNvCxnSpPr>
                  <a:stCxn id="23" idx="2"/>
                  <a:endCxn id="21" idx="3"/>
                </p:cNvCxnSpPr>
                <p:nvPr/>
              </p:nvCxnSpPr>
              <p:spPr>
                <a:xfrm flipH="1" flipV="1">
                  <a:off x="3685967" y="3442761"/>
                  <a:ext cx="669711" cy="686063"/>
                </a:xfrm>
                <a:prstGeom prst="straightConnector1">
                  <a:avLst/>
                </a:prstGeom>
                <a:ln w="38100">
                  <a:solidFill>
                    <a:schemeClr val="accent2"/>
                  </a:solidFill>
                  <a:headEnd type="triangle" w="lg" len="med"/>
                  <a:tailEnd type="triangle" w="lg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Arrow Connector 30"/>
                <p:cNvCxnSpPr>
                  <a:stCxn id="23" idx="4"/>
                  <a:endCxn id="22" idx="3"/>
                </p:cNvCxnSpPr>
                <p:nvPr/>
              </p:nvCxnSpPr>
              <p:spPr>
                <a:xfrm flipV="1">
                  <a:off x="4745989" y="3197228"/>
                  <a:ext cx="538495" cy="931596"/>
                </a:xfrm>
                <a:prstGeom prst="straightConnector1">
                  <a:avLst/>
                </a:prstGeom>
                <a:ln w="38100">
                  <a:solidFill>
                    <a:schemeClr val="accent2"/>
                  </a:solidFill>
                  <a:headEnd type="triangle" w="lg" len="med"/>
                  <a:tailEnd type="triangle" w="lg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Can 20"/>
                <p:cNvSpPr/>
                <p:nvPr/>
              </p:nvSpPr>
              <p:spPr>
                <a:xfrm>
                  <a:off x="3490811" y="2923647"/>
                  <a:ext cx="390311" cy="519114"/>
                </a:xfrm>
                <a:prstGeom prst="can">
                  <a:avLst/>
                </a:prstGeom>
                <a:solidFill>
                  <a:schemeClr val="bg2"/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" name="Can 21"/>
                <p:cNvSpPr/>
                <p:nvPr/>
              </p:nvSpPr>
              <p:spPr>
                <a:xfrm>
                  <a:off x="5089328" y="2678114"/>
                  <a:ext cx="390311" cy="519114"/>
                </a:xfrm>
                <a:prstGeom prst="can">
                  <a:avLst/>
                </a:prstGeom>
                <a:solidFill>
                  <a:schemeClr val="bg2"/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" name="Can 22"/>
                <p:cNvSpPr/>
                <p:nvPr/>
              </p:nvSpPr>
              <p:spPr>
                <a:xfrm>
                  <a:off x="4355678" y="3869267"/>
                  <a:ext cx="390311" cy="519114"/>
                </a:xfrm>
                <a:prstGeom prst="can">
                  <a:avLst/>
                </a:prstGeom>
                <a:solidFill>
                  <a:schemeClr val="bg2"/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47" name="TextBox 46"/>
            <p:cNvSpPr txBox="1"/>
            <p:nvPr/>
          </p:nvSpPr>
          <p:spPr>
            <a:xfrm>
              <a:off x="3593383" y="2299073"/>
              <a:ext cx="6174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CDN</a:t>
              </a:r>
              <a:endParaRPr lang="en-US" dirty="0"/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222161" y="2678633"/>
            <a:ext cx="952500" cy="795867"/>
            <a:chOff x="2260600" y="5067300"/>
            <a:chExt cx="952500" cy="795867"/>
          </a:xfrm>
        </p:grpSpPr>
        <p:sp>
          <p:nvSpPr>
            <p:cNvPr id="62" name="Rounded Rectangle 61"/>
            <p:cNvSpPr/>
            <p:nvPr/>
          </p:nvSpPr>
          <p:spPr>
            <a:xfrm>
              <a:off x="2346325" y="5067300"/>
              <a:ext cx="781050" cy="539750"/>
            </a:xfrm>
            <a:prstGeom prst="roundRect">
              <a:avLst>
                <a:gd name="adj" fmla="val 4902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2"/>
            <p:cNvSpPr/>
            <p:nvPr/>
          </p:nvSpPr>
          <p:spPr>
            <a:xfrm>
              <a:off x="2379663" y="5099023"/>
              <a:ext cx="714375" cy="476304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bg1"/>
                  </a:solidFill>
                </a:ln>
              </a:endParaRPr>
            </a:p>
          </p:txBody>
        </p:sp>
        <p:sp>
          <p:nvSpPr>
            <p:cNvPr id="64" name="Trapezoid 63"/>
            <p:cNvSpPr/>
            <p:nvPr/>
          </p:nvSpPr>
          <p:spPr>
            <a:xfrm>
              <a:off x="2260600" y="5640917"/>
              <a:ext cx="952500" cy="222250"/>
            </a:xfrm>
            <a:prstGeom prst="trapezoid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489343" y="3700951"/>
            <a:ext cx="454418" cy="589860"/>
            <a:chOff x="1021615" y="4426586"/>
            <a:chExt cx="658497" cy="812110"/>
          </a:xfrm>
        </p:grpSpPr>
        <p:sp>
          <p:nvSpPr>
            <p:cNvPr id="66" name="Rounded Rectangle 65"/>
            <p:cNvSpPr/>
            <p:nvPr/>
          </p:nvSpPr>
          <p:spPr>
            <a:xfrm>
              <a:off x="1021615" y="4426586"/>
              <a:ext cx="658497" cy="812110"/>
            </a:xfrm>
            <a:prstGeom prst="roundRect">
              <a:avLst>
                <a:gd name="adj" fmla="val 9917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ounded Rectangle 66"/>
            <p:cNvSpPr/>
            <p:nvPr/>
          </p:nvSpPr>
          <p:spPr>
            <a:xfrm>
              <a:off x="1054477" y="4476750"/>
              <a:ext cx="592773" cy="653996"/>
            </a:xfrm>
            <a:prstGeom prst="roundRect">
              <a:avLst>
                <a:gd name="adj" fmla="val 9168"/>
              </a:avLst>
            </a:prstGeom>
            <a:solidFill>
              <a:schemeClr val="bg1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/>
            <p:cNvSpPr/>
            <p:nvPr/>
          </p:nvSpPr>
          <p:spPr>
            <a:xfrm flipH="1">
              <a:off x="1305570" y="5129060"/>
              <a:ext cx="90586" cy="90586"/>
            </a:xfrm>
            <a:prstGeom prst="ellipse">
              <a:avLst/>
            </a:prstGeom>
            <a:solidFill>
              <a:srgbClr val="FFFFFF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bg1"/>
                  </a:solidFill>
                </a:ln>
              </a:endParaRPr>
            </a:p>
          </p:txBody>
        </p:sp>
      </p:grpSp>
      <p:grpSp>
        <p:nvGrpSpPr>
          <p:cNvPr id="95" name="Group 94"/>
          <p:cNvGrpSpPr/>
          <p:nvPr/>
        </p:nvGrpSpPr>
        <p:grpSpPr>
          <a:xfrm>
            <a:off x="7477241" y="4983750"/>
            <a:ext cx="1364117" cy="881685"/>
            <a:chOff x="4216400" y="4946650"/>
            <a:chExt cx="1562100" cy="1009650"/>
          </a:xfrm>
        </p:grpSpPr>
        <p:sp>
          <p:nvSpPr>
            <p:cNvPr id="96" name="Rounded Rectangle 95"/>
            <p:cNvSpPr/>
            <p:nvPr/>
          </p:nvSpPr>
          <p:spPr>
            <a:xfrm>
              <a:off x="4216400" y="4946650"/>
              <a:ext cx="1562100" cy="908050"/>
            </a:xfrm>
            <a:prstGeom prst="roundRect">
              <a:avLst>
                <a:gd name="adj" fmla="val 6178"/>
              </a:avLst>
            </a:prstGeom>
            <a:solidFill>
              <a:schemeClr val="bg1"/>
            </a:solidFill>
            <a:ln w="32258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Trapezoid 96"/>
            <p:cNvSpPr/>
            <p:nvPr/>
          </p:nvSpPr>
          <p:spPr>
            <a:xfrm>
              <a:off x="4870450" y="5854700"/>
              <a:ext cx="254000" cy="101600"/>
            </a:xfrm>
            <a:prstGeom prst="trapezoid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1" name="TextBox 100"/>
          <p:cNvSpPr txBox="1"/>
          <p:nvPr/>
        </p:nvSpPr>
        <p:spPr>
          <a:xfrm>
            <a:off x="358158" y="2235346"/>
            <a:ext cx="6701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Users</a:t>
            </a:r>
            <a:endParaRPr lang="en-US" dirty="0"/>
          </a:p>
        </p:txBody>
      </p:sp>
      <p:cxnSp>
        <p:nvCxnSpPr>
          <p:cNvPr id="102" name="Straight Arrow Connector 101"/>
          <p:cNvCxnSpPr>
            <a:stCxn id="49" idx="1"/>
          </p:cNvCxnSpPr>
          <p:nvPr/>
        </p:nvCxnSpPr>
        <p:spPr>
          <a:xfrm flipH="1" flipV="1">
            <a:off x="1292998" y="3027046"/>
            <a:ext cx="598772" cy="509448"/>
          </a:xfrm>
          <a:prstGeom prst="straightConnector1">
            <a:avLst/>
          </a:prstGeom>
          <a:ln w="34925">
            <a:solidFill>
              <a:schemeClr val="accent5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/>
          <p:cNvCxnSpPr>
            <a:stCxn id="49" idx="3"/>
          </p:cNvCxnSpPr>
          <p:nvPr/>
        </p:nvCxnSpPr>
        <p:spPr>
          <a:xfrm flipH="1">
            <a:off x="1292998" y="3835826"/>
            <a:ext cx="598772" cy="375353"/>
          </a:xfrm>
          <a:prstGeom prst="straightConnector1">
            <a:avLst/>
          </a:prstGeom>
          <a:ln w="34925">
            <a:solidFill>
              <a:schemeClr val="accent5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Arrow Connector 126"/>
          <p:cNvCxnSpPr>
            <a:stCxn id="51" idx="3"/>
          </p:cNvCxnSpPr>
          <p:nvPr/>
        </p:nvCxnSpPr>
        <p:spPr>
          <a:xfrm flipH="1">
            <a:off x="6405219" y="3835826"/>
            <a:ext cx="548991" cy="1007867"/>
          </a:xfrm>
          <a:prstGeom prst="straightConnector1">
            <a:avLst/>
          </a:prstGeom>
          <a:ln w="34925">
            <a:solidFill>
              <a:schemeClr val="accent5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Arrow Connector 128"/>
          <p:cNvCxnSpPr>
            <a:stCxn id="51" idx="4"/>
            <a:endCxn id="98" idx="0"/>
          </p:cNvCxnSpPr>
          <p:nvPr/>
        </p:nvCxnSpPr>
        <p:spPr>
          <a:xfrm>
            <a:off x="7103876" y="3897820"/>
            <a:ext cx="278902" cy="943655"/>
          </a:xfrm>
          <a:prstGeom prst="straightConnector1">
            <a:avLst/>
          </a:prstGeom>
          <a:ln w="34925">
            <a:solidFill>
              <a:schemeClr val="accent5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Arrow Connector 132"/>
          <p:cNvCxnSpPr>
            <a:stCxn id="51" idx="5"/>
          </p:cNvCxnSpPr>
          <p:nvPr/>
        </p:nvCxnSpPr>
        <p:spPr>
          <a:xfrm>
            <a:off x="7253542" y="3835826"/>
            <a:ext cx="797395" cy="1007867"/>
          </a:xfrm>
          <a:prstGeom prst="straightConnector1">
            <a:avLst/>
          </a:prstGeom>
          <a:ln w="34925">
            <a:solidFill>
              <a:schemeClr val="accent5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Oval 48"/>
          <p:cNvSpPr/>
          <p:nvPr/>
        </p:nvSpPr>
        <p:spPr>
          <a:xfrm>
            <a:off x="1829776" y="3474500"/>
            <a:ext cx="423320" cy="423320"/>
          </a:xfrm>
          <a:prstGeom prst="ellipse">
            <a:avLst/>
          </a:prstGeom>
          <a:solidFill>
            <a:srgbClr val="DD8047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6892216" y="3474500"/>
            <a:ext cx="423320" cy="423320"/>
          </a:xfrm>
          <a:prstGeom prst="ellipse">
            <a:avLst/>
          </a:prstGeom>
          <a:solidFill>
            <a:srgbClr val="DD8047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1" name="Straight Arrow Connector 70"/>
          <p:cNvCxnSpPr>
            <a:endCxn id="49" idx="4"/>
          </p:cNvCxnSpPr>
          <p:nvPr/>
        </p:nvCxnSpPr>
        <p:spPr>
          <a:xfrm flipH="1" flipV="1">
            <a:off x="2041436" y="3897820"/>
            <a:ext cx="429464" cy="561510"/>
          </a:xfrm>
          <a:prstGeom prst="straightConnector1">
            <a:avLst/>
          </a:prstGeom>
          <a:ln w="47625">
            <a:solidFill>
              <a:srgbClr val="800000"/>
            </a:solidFill>
            <a:headEnd type="triangle" w="lg" len="med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8" name="Group 77"/>
          <p:cNvGrpSpPr/>
          <p:nvPr/>
        </p:nvGrpSpPr>
        <p:grpSpPr>
          <a:xfrm>
            <a:off x="2103415" y="5189208"/>
            <a:ext cx="587822" cy="491158"/>
            <a:chOff x="2260600" y="5067300"/>
            <a:chExt cx="952500" cy="795867"/>
          </a:xfrm>
        </p:grpSpPr>
        <p:sp>
          <p:nvSpPr>
            <p:cNvPr id="79" name="Rounded Rectangle 78"/>
            <p:cNvSpPr/>
            <p:nvPr/>
          </p:nvSpPr>
          <p:spPr>
            <a:xfrm>
              <a:off x="2346325" y="5067300"/>
              <a:ext cx="781050" cy="539750"/>
            </a:xfrm>
            <a:prstGeom prst="roundRect">
              <a:avLst>
                <a:gd name="adj" fmla="val 4902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/>
            <p:cNvSpPr/>
            <p:nvPr/>
          </p:nvSpPr>
          <p:spPr>
            <a:xfrm>
              <a:off x="2379663" y="5099023"/>
              <a:ext cx="714375" cy="476304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bg1"/>
                  </a:solidFill>
                </a:ln>
              </a:endParaRPr>
            </a:p>
          </p:txBody>
        </p:sp>
        <p:sp>
          <p:nvSpPr>
            <p:cNvPr id="83" name="Trapezoid 82"/>
            <p:cNvSpPr/>
            <p:nvPr/>
          </p:nvSpPr>
          <p:spPr>
            <a:xfrm>
              <a:off x="2260600" y="5640917"/>
              <a:ext cx="952500" cy="222250"/>
            </a:xfrm>
            <a:prstGeom prst="trapezoid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1" name="Group 90"/>
          <p:cNvGrpSpPr/>
          <p:nvPr/>
        </p:nvGrpSpPr>
        <p:grpSpPr>
          <a:xfrm>
            <a:off x="2973559" y="4717627"/>
            <a:ext cx="587822" cy="491158"/>
            <a:chOff x="2260600" y="5067300"/>
            <a:chExt cx="952500" cy="795867"/>
          </a:xfrm>
        </p:grpSpPr>
        <p:sp>
          <p:nvSpPr>
            <p:cNvPr id="92" name="Rounded Rectangle 91"/>
            <p:cNvSpPr/>
            <p:nvPr/>
          </p:nvSpPr>
          <p:spPr>
            <a:xfrm>
              <a:off x="2346325" y="5067300"/>
              <a:ext cx="781050" cy="539750"/>
            </a:xfrm>
            <a:prstGeom prst="roundRect">
              <a:avLst>
                <a:gd name="adj" fmla="val 4902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Rectangle 98"/>
            <p:cNvSpPr/>
            <p:nvPr/>
          </p:nvSpPr>
          <p:spPr>
            <a:xfrm>
              <a:off x="2379663" y="5099023"/>
              <a:ext cx="714375" cy="476304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bg1"/>
                  </a:solidFill>
                </a:ln>
              </a:endParaRPr>
            </a:p>
          </p:txBody>
        </p:sp>
        <p:sp>
          <p:nvSpPr>
            <p:cNvPr id="103" name="Trapezoid 102"/>
            <p:cNvSpPr/>
            <p:nvPr/>
          </p:nvSpPr>
          <p:spPr>
            <a:xfrm>
              <a:off x="2260600" y="5640917"/>
              <a:ext cx="952500" cy="222250"/>
            </a:xfrm>
            <a:prstGeom prst="trapezoid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4" name="Group 103"/>
          <p:cNvGrpSpPr/>
          <p:nvPr/>
        </p:nvGrpSpPr>
        <p:grpSpPr>
          <a:xfrm>
            <a:off x="2815420" y="5804111"/>
            <a:ext cx="587822" cy="491158"/>
            <a:chOff x="2260600" y="5067300"/>
            <a:chExt cx="952500" cy="795867"/>
          </a:xfrm>
        </p:grpSpPr>
        <p:sp>
          <p:nvSpPr>
            <p:cNvPr id="105" name="Rounded Rectangle 104"/>
            <p:cNvSpPr/>
            <p:nvPr/>
          </p:nvSpPr>
          <p:spPr>
            <a:xfrm>
              <a:off x="2346325" y="5067300"/>
              <a:ext cx="781050" cy="539750"/>
            </a:xfrm>
            <a:prstGeom prst="roundRect">
              <a:avLst>
                <a:gd name="adj" fmla="val 4902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Rectangle 106"/>
            <p:cNvSpPr/>
            <p:nvPr/>
          </p:nvSpPr>
          <p:spPr>
            <a:xfrm>
              <a:off x="2379663" y="5099023"/>
              <a:ext cx="714375" cy="476304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bg1"/>
                  </a:solidFill>
                </a:ln>
              </a:endParaRPr>
            </a:p>
          </p:txBody>
        </p:sp>
        <p:sp>
          <p:nvSpPr>
            <p:cNvPr id="108" name="Trapezoid 107"/>
            <p:cNvSpPr/>
            <p:nvPr/>
          </p:nvSpPr>
          <p:spPr>
            <a:xfrm>
              <a:off x="2260600" y="5640917"/>
              <a:ext cx="952500" cy="222250"/>
            </a:xfrm>
            <a:prstGeom prst="trapezoid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9" name="Group 108"/>
          <p:cNvGrpSpPr/>
          <p:nvPr/>
        </p:nvGrpSpPr>
        <p:grpSpPr>
          <a:xfrm>
            <a:off x="4156687" y="4786252"/>
            <a:ext cx="261545" cy="322558"/>
            <a:chOff x="1021615" y="4426586"/>
            <a:chExt cx="658497" cy="812110"/>
          </a:xfrm>
        </p:grpSpPr>
        <p:sp>
          <p:nvSpPr>
            <p:cNvPr id="110" name="Rounded Rectangle 109"/>
            <p:cNvSpPr/>
            <p:nvPr/>
          </p:nvSpPr>
          <p:spPr>
            <a:xfrm>
              <a:off x="1021615" y="4426586"/>
              <a:ext cx="658497" cy="812110"/>
            </a:xfrm>
            <a:prstGeom prst="roundRect">
              <a:avLst>
                <a:gd name="adj" fmla="val 9917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Rounded Rectangle 110"/>
            <p:cNvSpPr/>
            <p:nvPr/>
          </p:nvSpPr>
          <p:spPr>
            <a:xfrm>
              <a:off x="1054477" y="4476750"/>
              <a:ext cx="592773" cy="653996"/>
            </a:xfrm>
            <a:prstGeom prst="roundRect">
              <a:avLst>
                <a:gd name="adj" fmla="val 9168"/>
              </a:avLst>
            </a:prstGeom>
            <a:solidFill>
              <a:schemeClr val="bg1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/>
            <p:cNvSpPr/>
            <p:nvPr/>
          </p:nvSpPr>
          <p:spPr>
            <a:xfrm flipH="1">
              <a:off x="1305570" y="5129060"/>
              <a:ext cx="90586" cy="90586"/>
            </a:xfrm>
            <a:prstGeom prst="ellipse">
              <a:avLst/>
            </a:prstGeom>
            <a:solidFill>
              <a:srgbClr val="FFFFFF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bg1"/>
                  </a:solidFill>
                </a:ln>
              </a:endParaRPr>
            </a:p>
          </p:txBody>
        </p:sp>
      </p:grpSp>
      <p:grpSp>
        <p:nvGrpSpPr>
          <p:cNvPr id="119" name="Group 118"/>
          <p:cNvGrpSpPr/>
          <p:nvPr/>
        </p:nvGrpSpPr>
        <p:grpSpPr>
          <a:xfrm>
            <a:off x="3895142" y="5805713"/>
            <a:ext cx="261545" cy="322558"/>
            <a:chOff x="1021615" y="4426586"/>
            <a:chExt cx="658497" cy="812110"/>
          </a:xfrm>
        </p:grpSpPr>
        <p:sp>
          <p:nvSpPr>
            <p:cNvPr id="120" name="Rounded Rectangle 119"/>
            <p:cNvSpPr/>
            <p:nvPr/>
          </p:nvSpPr>
          <p:spPr>
            <a:xfrm>
              <a:off x="1021615" y="4426586"/>
              <a:ext cx="658497" cy="812110"/>
            </a:xfrm>
            <a:prstGeom prst="roundRect">
              <a:avLst>
                <a:gd name="adj" fmla="val 9917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ounded Rectangle 120"/>
            <p:cNvSpPr/>
            <p:nvPr/>
          </p:nvSpPr>
          <p:spPr>
            <a:xfrm>
              <a:off x="1054477" y="4476750"/>
              <a:ext cx="592773" cy="653996"/>
            </a:xfrm>
            <a:prstGeom prst="roundRect">
              <a:avLst>
                <a:gd name="adj" fmla="val 9168"/>
              </a:avLst>
            </a:prstGeom>
            <a:solidFill>
              <a:schemeClr val="bg1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/>
            <p:cNvSpPr/>
            <p:nvPr/>
          </p:nvSpPr>
          <p:spPr>
            <a:xfrm flipH="1">
              <a:off x="1305570" y="5129060"/>
              <a:ext cx="90586" cy="90586"/>
            </a:xfrm>
            <a:prstGeom prst="ellipse">
              <a:avLst/>
            </a:prstGeom>
            <a:solidFill>
              <a:srgbClr val="FFFFFF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bg1"/>
                  </a:solidFill>
                </a:ln>
              </a:endParaRPr>
            </a:p>
          </p:txBody>
        </p:sp>
      </p:grpSp>
      <p:sp>
        <p:nvSpPr>
          <p:cNvPr id="123" name="Can 122"/>
          <p:cNvSpPr/>
          <p:nvPr/>
        </p:nvSpPr>
        <p:spPr>
          <a:xfrm>
            <a:off x="4382773" y="5359896"/>
            <a:ext cx="348716" cy="463792"/>
          </a:xfrm>
          <a:prstGeom prst="can">
            <a:avLst/>
          </a:prstGeom>
          <a:solidFill>
            <a:srgbClr val="558BB8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4" name="Straight Connector 143"/>
          <p:cNvCxnSpPr>
            <a:stCxn id="121" idx="1"/>
            <a:endCxn id="105" idx="3"/>
          </p:cNvCxnSpPr>
          <p:nvPr/>
        </p:nvCxnSpPr>
        <p:spPr>
          <a:xfrm flipH="1">
            <a:off x="3350338" y="5955516"/>
            <a:ext cx="557856" cy="15145"/>
          </a:xfrm>
          <a:prstGeom prst="line">
            <a:avLst/>
          </a:prstGeom>
          <a:ln w="28575" cmpd="sng">
            <a:solidFill>
              <a:schemeClr val="accent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7" name="TextBox 146"/>
          <p:cNvSpPr txBox="1"/>
          <p:nvPr/>
        </p:nvSpPr>
        <p:spPr>
          <a:xfrm>
            <a:off x="4244032" y="4459330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P2P</a:t>
            </a:r>
            <a:endParaRPr lang="en-US" dirty="0"/>
          </a:p>
        </p:txBody>
      </p:sp>
      <p:cxnSp>
        <p:nvCxnSpPr>
          <p:cNvPr id="151" name="Straight Arrow Connector 150"/>
          <p:cNvCxnSpPr/>
          <p:nvPr/>
        </p:nvCxnSpPr>
        <p:spPr>
          <a:xfrm flipV="1">
            <a:off x="3895142" y="3737387"/>
            <a:ext cx="220929" cy="682732"/>
          </a:xfrm>
          <a:prstGeom prst="straightConnector1">
            <a:avLst/>
          </a:prstGeom>
          <a:ln w="47625">
            <a:solidFill>
              <a:srgbClr val="800000"/>
            </a:solidFill>
            <a:headEnd type="triangle" w="lg" len="med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Arrow Connector 153"/>
          <p:cNvCxnSpPr>
            <a:endCxn id="51" idx="2"/>
          </p:cNvCxnSpPr>
          <p:nvPr/>
        </p:nvCxnSpPr>
        <p:spPr>
          <a:xfrm flipV="1">
            <a:off x="4965838" y="3686160"/>
            <a:ext cx="1926378" cy="1039603"/>
          </a:xfrm>
          <a:prstGeom prst="straightConnector1">
            <a:avLst/>
          </a:prstGeom>
          <a:ln w="47625">
            <a:solidFill>
              <a:srgbClr val="800000"/>
            </a:solidFill>
            <a:headEnd type="triangle" w="lg" len="med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>
            <a:endCxn id="79" idx="1"/>
          </p:cNvCxnSpPr>
          <p:nvPr/>
        </p:nvCxnSpPr>
        <p:spPr>
          <a:xfrm>
            <a:off x="873320" y="4302102"/>
            <a:ext cx="1282999" cy="1053656"/>
          </a:xfrm>
          <a:prstGeom prst="line">
            <a:avLst/>
          </a:prstGeom>
          <a:ln w="28575" cmpd="sng">
            <a:solidFill>
              <a:schemeClr val="accent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>
            <a:stCxn id="111" idx="3"/>
            <a:endCxn id="6" idx="1"/>
          </p:cNvCxnSpPr>
          <p:nvPr/>
        </p:nvCxnSpPr>
        <p:spPr>
          <a:xfrm>
            <a:off x="4405179" y="4936055"/>
            <a:ext cx="1455783" cy="710429"/>
          </a:xfrm>
          <a:prstGeom prst="line">
            <a:avLst/>
          </a:prstGeom>
          <a:ln w="28575" cmpd="sng">
            <a:solidFill>
              <a:schemeClr val="accent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>
            <a:endCxn id="13" idx="1"/>
          </p:cNvCxnSpPr>
          <p:nvPr/>
        </p:nvCxnSpPr>
        <p:spPr>
          <a:xfrm>
            <a:off x="4156767" y="5974115"/>
            <a:ext cx="2420354" cy="136732"/>
          </a:xfrm>
          <a:prstGeom prst="line">
            <a:avLst/>
          </a:prstGeom>
          <a:ln w="28575" cmpd="sng">
            <a:solidFill>
              <a:schemeClr val="accent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4" name="Rounded Rectangle 93"/>
          <p:cNvSpPr/>
          <p:nvPr/>
        </p:nvSpPr>
        <p:spPr>
          <a:xfrm>
            <a:off x="6187134" y="1496997"/>
            <a:ext cx="2855425" cy="1604750"/>
          </a:xfrm>
          <a:prstGeom prst="roundRect">
            <a:avLst/>
          </a:prstGeom>
          <a:solidFill>
            <a:srgbClr val="FBBEB7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b="1" dirty="0" smtClean="0"/>
              <a:t>Goal</a:t>
            </a:r>
            <a:r>
              <a:rPr lang="en-US" sz="1600" dirty="0" smtClean="0"/>
              <a:t>: optimize file allocation and distribution over intermediate nodes given a demand distribution and restrictions on traffic volume.</a:t>
            </a:r>
            <a:endParaRPr lang="en-US" sz="1600" dirty="0"/>
          </a:p>
        </p:txBody>
      </p:sp>
      <p:cxnSp>
        <p:nvCxnSpPr>
          <p:cNvPr id="115" name="Straight Arrow Connector 114"/>
          <p:cNvCxnSpPr/>
          <p:nvPr/>
        </p:nvCxnSpPr>
        <p:spPr>
          <a:xfrm flipH="1">
            <a:off x="7135445" y="3101747"/>
            <a:ext cx="149666" cy="418886"/>
          </a:xfrm>
          <a:prstGeom prst="straightConnector1">
            <a:avLst/>
          </a:prstGeom>
          <a:ln w="34925"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Arrow Connector 115"/>
          <p:cNvCxnSpPr/>
          <p:nvPr/>
        </p:nvCxnSpPr>
        <p:spPr>
          <a:xfrm flipH="1">
            <a:off x="2156319" y="2501327"/>
            <a:ext cx="4116043" cy="1199624"/>
          </a:xfrm>
          <a:prstGeom prst="straightConnector1">
            <a:avLst/>
          </a:prstGeom>
          <a:ln w="34925"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86906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Collaborators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MIT: </a:t>
            </a:r>
            <a:r>
              <a:rPr lang="en-US" sz="2000" dirty="0" err="1" smtClean="0"/>
              <a:t>Szymon</a:t>
            </a:r>
            <a:r>
              <a:rPr lang="en-US" sz="2000" dirty="0" smtClean="0"/>
              <a:t> </a:t>
            </a:r>
            <a:r>
              <a:rPr lang="en-US" sz="2000" dirty="0" err="1" smtClean="0"/>
              <a:t>Acedański</a:t>
            </a:r>
            <a:r>
              <a:rPr lang="en-US" sz="2000" dirty="0" smtClean="0"/>
              <a:t> (now </a:t>
            </a:r>
            <a:r>
              <a:rPr lang="en-US" sz="2000" dirty="0"/>
              <a:t>University of </a:t>
            </a:r>
            <a:r>
              <a:rPr lang="en-US" sz="2000" dirty="0" smtClean="0"/>
              <a:t>Warsaw), </a:t>
            </a:r>
            <a:r>
              <a:rPr lang="en-US" sz="2000" dirty="0" err="1" smtClean="0"/>
              <a:t>Flavio</a:t>
            </a:r>
            <a:r>
              <a:rPr lang="en-US" sz="2000" dirty="0" smtClean="0"/>
              <a:t> </a:t>
            </a:r>
            <a:r>
              <a:rPr lang="en-US" sz="2000" dirty="0"/>
              <a:t>du Pin </a:t>
            </a:r>
            <a:r>
              <a:rPr lang="en-US" sz="2000" dirty="0" err="1"/>
              <a:t>Calmon</a:t>
            </a:r>
            <a:r>
              <a:rPr lang="en-US" sz="2000" dirty="0"/>
              <a:t>, Jason Cloud, </a:t>
            </a:r>
            <a:r>
              <a:rPr lang="en-US" sz="2000" dirty="0" err="1" smtClean="0"/>
              <a:t>Supratim</a:t>
            </a:r>
            <a:r>
              <a:rPr lang="en-US" sz="2000" dirty="0" smtClean="0"/>
              <a:t> Deb (now AT&amp;T), </a:t>
            </a:r>
            <a:r>
              <a:rPr lang="en-US" sz="2000" dirty="0" err="1" smtClean="0"/>
              <a:t>Ulric</a:t>
            </a:r>
            <a:r>
              <a:rPr lang="en-US" sz="2000" dirty="0" smtClean="0"/>
              <a:t> </a:t>
            </a:r>
            <a:r>
              <a:rPr lang="en-US" sz="2000" dirty="0" err="1"/>
              <a:t>Ferner</a:t>
            </a:r>
            <a:r>
              <a:rPr lang="en-US" sz="2000" dirty="0"/>
              <a:t>, </a:t>
            </a:r>
            <a:r>
              <a:rPr lang="en-US" sz="2000" dirty="0" err="1"/>
              <a:t>Kerim</a:t>
            </a:r>
            <a:r>
              <a:rPr lang="en-US" sz="2000" dirty="0"/>
              <a:t> </a:t>
            </a:r>
            <a:r>
              <a:rPr lang="en-US" sz="2000" dirty="0" err="1"/>
              <a:t>Fouli</a:t>
            </a:r>
            <a:r>
              <a:rPr lang="en-US" sz="2000" dirty="0"/>
              <a:t>, </a:t>
            </a:r>
            <a:r>
              <a:rPr lang="en-US" sz="2000" dirty="0" err="1"/>
              <a:t>Minji</a:t>
            </a:r>
            <a:r>
              <a:rPr lang="en-US" sz="2000" dirty="0"/>
              <a:t> </a:t>
            </a:r>
            <a:r>
              <a:rPr lang="en-US" sz="2000" dirty="0" smtClean="0"/>
              <a:t>Kim (now Oracle), </a:t>
            </a:r>
            <a:r>
              <a:rPr lang="en-US" sz="2000" dirty="0" err="1"/>
              <a:t>Qian</a:t>
            </a:r>
            <a:r>
              <a:rPr lang="en-US" sz="2000" dirty="0"/>
              <a:t> Long, </a:t>
            </a:r>
            <a:r>
              <a:rPr lang="en-US" sz="2000" dirty="0" err="1"/>
              <a:t>Asu</a:t>
            </a:r>
            <a:r>
              <a:rPr lang="en-US" sz="2000" dirty="0"/>
              <a:t> </a:t>
            </a:r>
            <a:r>
              <a:rPr lang="en-US" sz="2000" dirty="0" err="1"/>
              <a:t>Ozdaglar</a:t>
            </a:r>
            <a:r>
              <a:rPr lang="en-US" sz="2000" dirty="0"/>
              <a:t>, Ali </a:t>
            </a:r>
            <a:r>
              <a:rPr lang="en-US" sz="2000" dirty="0" err="1" smtClean="0"/>
              <a:t>Parandehgheibi</a:t>
            </a:r>
            <a:r>
              <a:rPr lang="en-US" sz="2000" dirty="0" smtClean="0"/>
              <a:t> (now </a:t>
            </a:r>
            <a:r>
              <a:rPr lang="en-US" sz="2000" dirty="0" err="1" smtClean="0"/>
              <a:t>Plexxi</a:t>
            </a:r>
            <a:r>
              <a:rPr lang="en-US" sz="2000" dirty="0" smtClean="0"/>
              <a:t>), </a:t>
            </a:r>
            <a:r>
              <a:rPr lang="en-US" sz="2000" dirty="0"/>
              <a:t> Marco </a:t>
            </a:r>
            <a:r>
              <a:rPr lang="en-US" sz="2000" dirty="0" err="1"/>
              <a:t>Pedroso</a:t>
            </a:r>
            <a:r>
              <a:rPr lang="en-US" sz="2000" dirty="0"/>
              <a:t>, </a:t>
            </a:r>
            <a:r>
              <a:rPr lang="en-US" sz="2000" dirty="0"/>
              <a:t>Leo </a:t>
            </a:r>
            <a:r>
              <a:rPr lang="en-US" sz="2000" dirty="0" err="1" smtClean="0"/>
              <a:t>Urbina</a:t>
            </a:r>
            <a:r>
              <a:rPr lang="en-US" sz="2000" dirty="0" smtClean="0"/>
              <a:t> (now </a:t>
            </a:r>
            <a:r>
              <a:rPr lang="en-US" sz="2000" dirty="0" err="1" smtClean="0"/>
              <a:t>BitSight</a:t>
            </a:r>
            <a:r>
              <a:rPr lang="en-US" sz="2000" dirty="0" smtClean="0"/>
              <a:t>), </a:t>
            </a:r>
            <a:r>
              <a:rPr lang="en-US" sz="2000" dirty="0"/>
              <a:t>Luis </a:t>
            </a:r>
            <a:r>
              <a:rPr lang="en-US" sz="2000" dirty="0" err="1"/>
              <a:t>Voloch</a:t>
            </a:r>
            <a:r>
              <a:rPr lang="en-US" sz="2000" dirty="0"/>
              <a:t>, </a:t>
            </a:r>
            <a:r>
              <a:rPr lang="en-US" sz="2000" dirty="0" err="1"/>
              <a:t>Weifei</a:t>
            </a:r>
            <a:r>
              <a:rPr lang="en-US" sz="2000" dirty="0"/>
              <a:t> </a:t>
            </a:r>
            <a:r>
              <a:rPr lang="en-US" sz="2000" dirty="0" err="1"/>
              <a:t>Zeng</a:t>
            </a:r>
            <a:endParaRPr lang="en-US" sz="2000" dirty="0" smtClean="0"/>
          </a:p>
          <a:p>
            <a:r>
              <a:rPr lang="en-US" sz="2000" dirty="0" smtClean="0"/>
              <a:t>Texas A&amp;M: </a:t>
            </a:r>
            <a:r>
              <a:rPr lang="en-US" sz="2000" dirty="0" err="1" smtClean="0"/>
              <a:t>Srinivas</a:t>
            </a:r>
            <a:r>
              <a:rPr lang="en-US" sz="2000" dirty="0" smtClean="0"/>
              <a:t> </a:t>
            </a:r>
            <a:r>
              <a:rPr lang="en-US" sz="2000" dirty="0" err="1"/>
              <a:t>Shakkottai</a:t>
            </a:r>
            <a:r>
              <a:rPr lang="en-US" sz="2000" dirty="0"/>
              <a:t>, </a:t>
            </a:r>
            <a:endParaRPr lang="en-US" sz="2000" dirty="0" smtClean="0"/>
          </a:p>
          <a:p>
            <a:r>
              <a:rPr lang="en-US" sz="2000" dirty="0" smtClean="0"/>
              <a:t>Alcatel-Lucent Bell Labs: </a:t>
            </a:r>
            <a:r>
              <a:rPr lang="en-US" sz="2000" dirty="0" err="1" smtClean="0"/>
              <a:t>Emina</a:t>
            </a:r>
            <a:r>
              <a:rPr lang="en-US" sz="2000" dirty="0" smtClean="0"/>
              <a:t> </a:t>
            </a:r>
            <a:r>
              <a:rPr lang="en-US" sz="2000" dirty="0" err="1" smtClean="0"/>
              <a:t>Soljanin</a:t>
            </a:r>
            <a:endParaRPr lang="en-US" sz="2000" dirty="0" smtClean="0"/>
          </a:p>
          <a:p>
            <a:r>
              <a:rPr lang="en-US" sz="2000" dirty="0" smtClean="0"/>
              <a:t>National University of Ireland </a:t>
            </a:r>
            <a:r>
              <a:rPr lang="en-US" sz="2000" dirty="0" err="1" smtClean="0"/>
              <a:t>Maynooth</a:t>
            </a:r>
            <a:r>
              <a:rPr lang="en-US" sz="2000" dirty="0" smtClean="0"/>
              <a:t>: </a:t>
            </a:r>
            <a:r>
              <a:rPr lang="en-US" sz="2000" dirty="0"/>
              <a:t>Doug </a:t>
            </a:r>
            <a:r>
              <a:rPr lang="en-US" sz="2000" dirty="0" err="1" smtClean="0"/>
              <a:t>Leith</a:t>
            </a:r>
            <a:endParaRPr lang="en-US" sz="2000" dirty="0" smtClean="0"/>
          </a:p>
          <a:p>
            <a:r>
              <a:rPr lang="en-US" sz="2000" dirty="0" smtClean="0"/>
              <a:t>University of Aalborg: Frank </a:t>
            </a:r>
            <a:r>
              <a:rPr lang="en-US" sz="2000" dirty="0" err="1" smtClean="0"/>
              <a:t>Fitzek</a:t>
            </a:r>
            <a:r>
              <a:rPr lang="en-US" sz="2000" smtClean="0"/>
              <a:t>, Daniel </a:t>
            </a:r>
            <a:r>
              <a:rPr lang="en-US" sz="2000" dirty="0"/>
              <a:t>E. </a:t>
            </a:r>
            <a:r>
              <a:rPr lang="en-US" sz="2000" dirty="0" err="1" smtClean="0"/>
              <a:t>Lucani</a:t>
            </a:r>
            <a:r>
              <a:rPr lang="en-US" sz="2000" dirty="0" smtClean="0"/>
              <a:t>, Morten Pedersen</a:t>
            </a:r>
          </a:p>
          <a:p>
            <a:r>
              <a:rPr lang="en-US" sz="2000" dirty="0" smtClean="0"/>
              <a:t>BME Budapest University: Hassan </a:t>
            </a:r>
            <a:r>
              <a:rPr lang="en-US" sz="2000" dirty="0" err="1"/>
              <a:t>Charaf</a:t>
            </a:r>
            <a:r>
              <a:rPr lang="en-US" sz="2000" dirty="0"/>
              <a:t> </a:t>
            </a:r>
            <a:r>
              <a:rPr lang="en-US" sz="2000" dirty="0" smtClean="0"/>
              <a:t>, </a:t>
            </a:r>
            <a:r>
              <a:rPr lang="en-US" sz="2000" dirty="0" err="1"/>
              <a:t>Marton</a:t>
            </a:r>
            <a:r>
              <a:rPr lang="en-US" sz="2000" dirty="0"/>
              <a:t> </a:t>
            </a:r>
            <a:r>
              <a:rPr lang="en-US" sz="2000" dirty="0" err="1" smtClean="0"/>
              <a:t>Sipos</a:t>
            </a:r>
            <a:r>
              <a:rPr lang="en-US" sz="2000" dirty="0" smtClean="0"/>
              <a:t>, </a:t>
            </a:r>
            <a:r>
              <a:rPr lang="en-US" sz="2000" dirty="0" err="1" smtClean="0"/>
              <a:t>Aron</a:t>
            </a:r>
            <a:r>
              <a:rPr lang="en-US" sz="2000" dirty="0" smtClean="0"/>
              <a:t> </a:t>
            </a:r>
            <a:r>
              <a:rPr lang="en-US" sz="2000" dirty="0" err="1" smtClean="0"/>
              <a:t>Szabados</a:t>
            </a:r>
            <a:r>
              <a:rPr lang="en-US" sz="2000" dirty="0" smtClean="0"/>
              <a:t>,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864043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9" name="Group 268"/>
          <p:cNvGrpSpPr/>
          <p:nvPr/>
        </p:nvGrpSpPr>
        <p:grpSpPr>
          <a:xfrm>
            <a:off x="520675" y="3375308"/>
            <a:ext cx="4377071" cy="3227060"/>
            <a:chOff x="1217008" y="3905606"/>
            <a:chExt cx="4380647" cy="2993719"/>
          </a:xfrm>
        </p:grpSpPr>
        <p:sp>
          <p:nvSpPr>
            <p:cNvPr id="270" name="Cloud 269"/>
            <p:cNvSpPr/>
            <p:nvPr/>
          </p:nvSpPr>
          <p:spPr>
            <a:xfrm rot="11080764">
              <a:off x="1217008" y="3905606"/>
              <a:ext cx="4380647" cy="2993719"/>
            </a:xfrm>
            <a:prstGeom prst="cloud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71" name="Straight Connector 270"/>
            <p:cNvCxnSpPr>
              <a:stCxn id="298" idx="3"/>
              <a:endCxn id="283" idx="2"/>
            </p:cNvCxnSpPr>
            <p:nvPr/>
          </p:nvCxnSpPr>
          <p:spPr>
            <a:xfrm>
              <a:off x="2715900" y="5629289"/>
              <a:ext cx="1744440" cy="236034"/>
            </a:xfrm>
            <a:prstGeom prst="line">
              <a:avLst/>
            </a:prstGeom>
            <a:ln w="28575" cmpd="sng">
              <a:solidFill>
                <a:schemeClr val="accent2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" name="Straight Connector 271"/>
            <p:cNvCxnSpPr>
              <a:stCxn id="299" idx="0"/>
              <a:endCxn id="295" idx="1"/>
            </p:cNvCxnSpPr>
            <p:nvPr/>
          </p:nvCxnSpPr>
          <p:spPr>
            <a:xfrm flipV="1">
              <a:off x="2474894" y="5157708"/>
              <a:ext cx="629136" cy="324608"/>
            </a:xfrm>
            <a:prstGeom prst="line">
              <a:avLst/>
            </a:prstGeom>
            <a:ln w="28575" cmpd="sng">
              <a:solidFill>
                <a:schemeClr val="accent2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" name="Straight Connector 272"/>
            <p:cNvCxnSpPr>
              <a:stCxn id="300" idx="2"/>
              <a:endCxn id="292" idx="1"/>
            </p:cNvCxnSpPr>
            <p:nvPr/>
          </p:nvCxnSpPr>
          <p:spPr>
            <a:xfrm>
              <a:off x="2474893" y="5953896"/>
              <a:ext cx="470997" cy="290294"/>
            </a:xfrm>
            <a:prstGeom prst="line">
              <a:avLst/>
            </a:prstGeom>
            <a:ln w="28575" cmpd="sng">
              <a:solidFill>
                <a:schemeClr val="accent2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Straight Connector 273"/>
            <p:cNvCxnSpPr>
              <a:stCxn id="296" idx="3"/>
              <a:endCxn id="290" idx="1"/>
            </p:cNvCxnSpPr>
            <p:nvPr/>
          </p:nvCxnSpPr>
          <p:spPr>
            <a:xfrm>
              <a:off x="3565471" y="5157707"/>
              <a:ext cx="681835" cy="51879"/>
            </a:xfrm>
            <a:prstGeom prst="line">
              <a:avLst/>
            </a:prstGeom>
            <a:ln w="28575" cmpd="sng">
              <a:solidFill>
                <a:schemeClr val="accent2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" name="Straight Connector 274"/>
            <p:cNvCxnSpPr>
              <a:stCxn id="289" idx="2"/>
              <a:endCxn id="292" idx="3"/>
            </p:cNvCxnSpPr>
            <p:nvPr/>
          </p:nvCxnSpPr>
          <p:spPr>
            <a:xfrm flipH="1">
              <a:off x="3427905" y="5382341"/>
              <a:ext cx="937122" cy="861850"/>
            </a:xfrm>
            <a:prstGeom prst="line">
              <a:avLst/>
            </a:prstGeom>
            <a:ln w="28575" cmpd="sng">
              <a:solidFill>
                <a:schemeClr val="accent2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" name="Straight Connector 275"/>
            <p:cNvCxnSpPr>
              <a:stCxn id="297" idx="2"/>
              <a:endCxn id="292" idx="0"/>
            </p:cNvCxnSpPr>
            <p:nvPr/>
          </p:nvCxnSpPr>
          <p:spPr>
            <a:xfrm flipH="1">
              <a:off x="3186898" y="5482315"/>
              <a:ext cx="158139" cy="595325"/>
            </a:xfrm>
            <a:prstGeom prst="line">
              <a:avLst/>
            </a:prstGeom>
            <a:ln w="28575" cmpd="sng">
              <a:solidFill>
                <a:schemeClr val="accent2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" name="Straight Connector 276"/>
            <p:cNvCxnSpPr>
              <a:stCxn id="289" idx="2"/>
              <a:endCxn id="286" idx="0"/>
            </p:cNvCxnSpPr>
            <p:nvPr/>
          </p:nvCxnSpPr>
          <p:spPr>
            <a:xfrm flipH="1">
              <a:off x="4103481" y="5382341"/>
              <a:ext cx="261545" cy="696902"/>
            </a:xfrm>
            <a:prstGeom prst="line">
              <a:avLst/>
            </a:prstGeom>
            <a:ln w="28575" cmpd="sng">
              <a:solidFill>
                <a:schemeClr val="accent2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8" name="Group 277"/>
            <p:cNvGrpSpPr/>
            <p:nvPr/>
          </p:nvGrpSpPr>
          <p:grpSpPr>
            <a:xfrm>
              <a:off x="2180982" y="5462738"/>
              <a:ext cx="587822" cy="491157"/>
              <a:chOff x="2260600" y="5067300"/>
              <a:chExt cx="952500" cy="795867"/>
            </a:xfrm>
          </p:grpSpPr>
          <p:sp>
            <p:nvSpPr>
              <p:cNvPr id="298" name="Rounded Rectangle 297"/>
              <p:cNvSpPr/>
              <p:nvPr/>
            </p:nvSpPr>
            <p:spPr>
              <a:xfrm>
                <a:off x="2346325" y="5067300"/>
                <a:ext cx="781050" cy="539750"/>
              </a:xfrm>
              <a:prstGeom prst="roundRect">
                <a:avLst>
                  <a:gd name="adj" fmla="val 4902"/>
                </a:avLst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9" name="Rectangle 298"/>
              <p:cNvSpPr/>
              <p:nvPr/>
            </p:nvSpPr>
            <p:spPr>
              <a:xfrm>
                <a:off x="2379663" y="5099023"/>
                <a:ext cx="714375" cy="476304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chemeClr val="bg1"/>
                    </a:solidFill>
                  </a:ln>
                </a:endParaRPr>
              </a:p>
            </p:txBody>
          </p:sp>
          <p:sp>
            <p:nvSpPr>
              <p:cNvPr id="300" name="Trapezoid 299"/>
              <p:cNvSpPr/>
              <p:nvPr/>
            </p:nvSpPr>
            <p:spPr>
              <a:xfrm>
                <a:off x="2260600" y="5640917"/>
                <a:ext cx="952500" cy="222250"/>
              </a:xfrm>
              <a:prstGeom prst="trapezoid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9" name="Group 278"/>
            <p:cNvGrpSpPr/>
            <p:nvPr/>
          </p:nvGrpSpPr>
          <p:grpSpPr>
            <a:xfrm>
              <a:off x="3051126" y="4991159"/>
              <a:ext cx="587822" cy="491157"/>
              <a:chOff x="2260600" y="5067300"/>
              <a:chExt cx="952500" cy="795867"/>
            </a:xfrm>
          </p:grpSpPr>
          <p:sp>
            <p:nvSpPr>
              <p:cNvPr id="295" name="Rounded Rectangle 294"/>
              <p:cNvSpPr/>
              <p:nvPr/>
            </p:nvSpPr>
            <p:spPr>
              <a:xfrm>
                <a:off x="2346325" y="5067300"/>
                <a:ext cx="781050" cy="539750"/>
              </a:xfrm>
              <a:prstGeom prst="roundRect">
                <a:avLst>
                  <a:gd name="adj" fmla="val 4902"/>
                </a:avLst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6" name="Rectangle 295"/>
              <p:cNvSpPr/>
              <p:nvPr/>
            </p:nvSpPr>
            <p:spPr>
              <a:xfrm>
                <a:off x="2379663" y="5099023"/>
                <a:ext cx="714375" cy="476304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chemeClr val="bg1"/>
                    </a:solidFill>
                  </a:ln>
                </a:endParaRPr>
              </a:p>
            </p:txBody>
          </p:sp>
          <p:sp>
            <p:nvSpPr>
              <p:cNvPr id="297" name="Trapezoid 296"/>
              <p:cNvSpPr/>
              <p:nvPr/>
            </p:nvSpPr>
            <p:spPr>
              <a:xfrm>
                <a:off x="2260600" y="5640917"/>
                <a:ext cx="952500" cy="222250"/>
              </a:xfrm>
              <a:prstGeom prst="trapezoid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0" name="Group 279"/>
            <p:cNvGrpSpPr/>
            <p:nvPr/>
          </p:nvGrpSpPr>
          <p:grpSpPr>
            <a:xfrm>
              <a:off x="2892987" y="6077640"/>
              <a:ext cx="587822" cy="491157"/>
              <a:chOff x="2260600" y="5067300"/>
              <a:chExt cx="952500" cy="795867"/>
            </a:xfrm>
          </p:grpSpPr>
          <p:sp>
            <p:nvSpPr>
              <p:cNvPr id="292" name="Rounded Rectangle 291"/>
              <p:cNvSpPr/>
              <p:nvPr/>
            </p:nvSpPr>
            <p:spPr>
              <a:xfrm>
                <a:off x="2346325" y="5067300"/>
                <a:ext cx="781050" cy="539750"/>
              </a:xfrm>
              <a:prstGeom prst="roundRect">
                <a:avLst>
                  <a:gd name="adj" fmla="val 4902"/>
                </a:avLst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3" name="Rectangle 292"/>
              <p:cNvSpPr/>
              <p:nvPr/>
            </p:nvSpPr>
            <p:spPr>
              <a:xfrm>
                <a:off x="2379663" y="5099023"/>
                <a:ext cx="714375" cy="476304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chemeClr val="bg1"/>
                    </a:solidFill>
                  </a:ln>
                </a:endParaRPr>
              </a:p>
            </p:txBody>
          </p:sp>
          <p:sp>
            <p:nvSpPr>
              <p:cNvPr id="294" name="Trapezoid 293"/>
              <p:cNvSpPr/>
              <p:nvPr/>
            </p:nvSpPr>
            <p:spPr>
              <a:xfrm>
                <a:off x="2260600" y="5640917"/>
                <a:ext cx="952500" cy="222250"/>
              </a:xfrm>
              <a:prstGeom prst="trapezoid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1" name="Group 280"/>
            <p:cNvGrpSpPr/>
            <p:nvPr/>
          </p:nvGrpSpPr>
          <p:grpSpPr>
            <a:xfrm>
              <a:off x="4234254" y="5059783"/>
              <a:ext cx="261545" cy="322558"/>
              <a:chOff x="1021615" y="4426586"/>
              <a:chExt cx="658497" cy="812110"/>
            </a:xfrm>
          </p:grpSpPr>
          <p:sp>
            <p:nvSpPr>
              <p:cNvPr id="289" name="Rounded Rectangle 288"/>
              <p:cNvSpPr/>
              <p:nvPr/>
            </p:nvSpPr>
            <p:spPr>
              <a:xfrm>
                <a:off x="1021615" y="4426586"/>
                <a:ext cx="658497" cy="812110"/>
              </a:xfrm>
              <a:prstGeom prst="roundRect">
                <a:avLst>
                  <a:gd name="adj" fmla="val 9917"/>
                </a:avLst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0" name="Rounded Rectangle 289"/>
              <p:cNvSpPr/>
              <p:nvPr/>
            </p:nvSpPr>
            <p:spPr>
              <a:xfrm>
                <a:off x="1054477" y="4476750"/>
                <a:ext cx="592773" cy="653996"/>
              </a:xfrm>
              <a:prstGeom prst="roundRect">
                <a:avLst>
                  <a:gd name="adj" fmla="val 9168"/>
                </a:avLst>
              </a:prstGeom>
              <a:solidFill>
                <a:schemeClr val="bg1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1" name="Oval 290"/>
              <p:cNvSpPr/>
              <p:nvPr/>
            </p:nvSpPr>
            <p:spPr>
              <a:xfrm flipH="1">
                <a:off x="1305570" y="5129060"/>
                <a:ext cx="90586" cy="90586"/>
              </a:xfrm>
              <a:prstGeom prst="ellipse">
                <a:avLst/>
              </a:prstGeom>
              <a:solidFill>
                <a:srgbClr val="FFFFFF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chemeClr val="bg1"/>
                    </a:solidFill>
                  </a:ln>
                </a:endParaRPr>
              </a:p>
            </p:txBody>
          </p:sp>
        </p:grpSp>
        <p:grpSp>
          <p:nvGrpSpPr>
            <p:cNvPr id="282" name="Group 281"/>
            <p:cNvGrpSpPr/>
            <p:nvPr/>
          </p:nvGrpSpPr>
          <p:grpSpPr>
            <a:xfrm>
              <a:off x="3972708" y="6079243"/>
              <a:ext cx="261545" cy="322558"/>
              <a:chOff x="1021615" y="4426586"/>
              <a:chExt cx="658497" cy="812110"/>
            </a:xfrm>
          </p:grpSpPr>
          <p:sp>
            <p:nvSpPr>
              <p:cNvPr id="286" name="Rounded Rectangle 285"/>
              <p:cNvSpPr/>
              <p:nvPr/>
            </p:nvSpPr>
            <p:spPr>
              <a:xfrm>
                <a:off x="1021615" y="4426586"/>
                <a:ext cx="658497" cy="812110"/>
              </a:xfrm>
              <a:prstGeom prst="roundRect">
                <a:avLst>
                  <a:gd name="adj" fmla="val 9917"/>
                </a:avLst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7" name="Rounded Rectangle 286"/>
              <p:cNvSpPr/>
              <p:nvPr/>
            </p:nvSpPr>
            <p:spPr>
              <a:xfrm>
                <a:off x="1054477" y="4476750"/>
                <a:ext cx="592773" cy="653996"/>
              </a:xfrm>
              <a:prstGeom prst="roundRect">
                <a:avLst>
                  <a:gd name="adj" fmla="val 9168"/>
                </a:avLst>
              </a:prstGeom>
              <a:solidFill>
                <a:schemeClr val="bg1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8" name="Oval 287"/>
              <p:cNvSpPr/>
              <p:nvPr/>
            </p:nvSpPr>
            <p:spPr>
              <a:xfrm flipH="1">
                <a:off x="1305570" y="5129060"/>
                <a:ext cx="90586" cy="90586"/>
              </a:xfrm>
              <a:prstGeom prst="ellipse">
                <a:avLst/>
              </a:prstGeom>
              <a:solidFill>
                <a:srgbClr val="FFFFFF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chemeClr val="bg1"/>
                    </a:solidFill>
                  </a:ln>
                </a:endParaRPr>
              </a:p>
            </p:txBody>
          </p:sp>
        </p:grpSp>
        <p:sp>
          <p:nvSpPr>
            <p:cNvPr id="283" name="Can 282"/>
            <p:cNvSpPr/>
            <p:nvPr/>
          </p:nvSpPr>
          <p:spPr>
            <a:xfrm>
              <a:off x="4460339" y="5633428"/>
              <a:ext cx="348716" cy="463792"/>
            </a:xfrm>
            <a:prstGeom prst="can">
              <a:avLst/>
            </a:prstGeom>
            <a:solidFill>
              <a:srgbClr val="558BB8"/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84" name="Straight Connector 283"/>
            <p:cNvCxnSpPr>
              <a:stCxn id="287" idx="1"/>
              <a:endCxn id="292" idx="3"/>
            </p:cNvCxnSpPr>
            <p:nvPr/>
          </p:nvCxnSpPr>
          <p:spPr>
            <a:xfrm flipH="1">
              <a:off x="3427905" y="6229047"/>
              <a:ext cx="557856" cy="15145"/>
            </a:xfrm>
            <a:prstGeom prst="line">
              <a:avLst/>
            </a:prstGeom>
            <a:ln w="28575" cmpd="sng">
              <a:solidFill>
                <a:schemeClr val="accent2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5" name="TextBox 284"/>
            <p:cNvSpPr txBox="1"/>
            <p:nvPr/>
          </p:nvSpPr>
          <p:spPr>
            <a:xfrm>
              <a:off x="1668140" y="6174265"/>
              <a:ext cx="5437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P2P</a:t>
              </a:r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067" y="516461"/>
            <a:ext cx="8153400" cy="990600"/>
          </a:xfrm>
        </p:spPr>
        <p:txBody>
          <a:bodyPr/>
          <a:lstStyle/>
          <a:p>
            <a:r>
              <a:rPr lang="en-US" dirty="0" smtClean="0"/>
              <a:t>Problem Modeling - Variables</a:t>
            </a:r>
            <a:endParaRPr lang="en-US" dirty="0"/>
          </a:p>
        </p:txBody>
      </p:sp>
      <p:grpSp>
        <p:nvGrpSpPr>
          <p:cNvPr id="43" name="Group 42"/>
          <p:cNvGrpSpPr/>
          <p:nvPr/>
        </p:nvGrpSpPr>
        <p:grpSpPr>
          <a:xfrm>
            <a:off x="120722" y="1571428"/>
            <a:ext cx="5005424" cy="2980463"/>
            <a:chOff x="953978" y="1538975"/>
            <a:chExt cx="6352277" cy="3376671"/>
          </a:xfrm>
        </p:grpSpPr>
        <p:grpSp>
          <p:nvGrpSpPr>
            <p:cNvPr id="44" name="Group 43"/>
            <p:cNvGrpSpPr/>
            <p:nvPr/>
          </p:nvGrpSpPr>
          <p:grpSpPr>
            <a:xfrm>
              <a:off x="953978" y="1538975"/>
              <a:ext cx="6352277" cy="3376671"/>
              <a:chOff x="1694603" y="1822224"/>
              <a:chExt cx="6352277" cy="3376671"/>
            </a:xfrm>
          </p:grpSpPr>
          <p:cxnSp>
            <p:nvCxnSpPr>
              <p:cNvPr id="4" name="Straight Arrow Connector 3"/>
              <p:cNvCxnSpPr/>
              <p:nvPr/>
            </p:nvCxnSpPr>
            <p:spPr>
              <a:xfrm>
                <a:off x="5626691" y="3546979"/>
                <a:ext cx="1075619" cy="994766"/>
              </a:xfrm>
              <a:prstGeom prst="straightConnector1">
                <a:avLst/>
              </a:prstGeom>
              <a:ln w="47625">
                <a:tailEnd type="triangle" w="lg" len="lg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" name="Straight Arrow Connector 4"/>
              <p:cNvCxnSpPr/>
              <p:nvPr/>
            </p:nvCxnSpPr>
            <p:spPr>
              <a:xfrm flipH="1">
                <a:off x="3539934" y="3253288"/>
                <a:ext cx="344024" cy="1502616"/>
              </a:xfrm>
              <a:prstGeom prst="straightConnector1">
                <a:avLst/>
              </a:prstGeom>
              <a:ln w="47625">
                <a:tailEnd type="triangle" w="lg" len="lg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Straight Arrow Connector 5"/>
              <p:cNvCxnSpPr>
                <a:endCxn id="26" idx="6"/>
              </p:cNvCxnSpPr>
              <p:nvPr/>
            </p:nvCxnSpPr>
            <p:spPr>
              <a:xfrm flipH="1">
                <a:off x="2330663" y="3360927"/>
                <a:ext cx="1792565" cy="673471"/>
              </a:xfrm>
              <a:prstGeom prst="straightConnector1">
                <a:avLst/>
              </a:prstGeom>
              <a:ln w="47625">
                <a:tailEnd type="triangle" w="lg" len="lg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5" name="Group 14"/>
              <p:cNvGrpSpPr/>
              <p:nvPr/>
            </p:nvGrpSpPr>
            <p:grpSpPr>
              <a:xfrm>
                <a:off x="3051126" y="1822224"/>
                <a:ext cx="3298803" cy="2437880"/>
                <a:chOff x="3014668" y="1971922"/>
                <a:chExt cx="3453795" cy="2552422"/>
              </a:xfrm>
            </p:grpSpPr>
            <p:grpSp>
              <p:nvGrpSpPr>
                <p:cNvPr id="16" name="Group 15"/>
                <p:cNvGrpSpPr/>
                <p:nvPr/>
              </p:nvGrpSpPr>
              <p:grpSpPr>
                <a:xfrm>
                  <a:off x="3014668" y="1971922"/>
                  <a:ext cx="3453795" cy="2552422"/>
                  <a:chOff x="2694105" y="2040468"/>
                  <a:chExt cx="3692289" cy="2728674"/>
                </a:xfrm>
              </p:grpSpPr>
              <p:sp>
                <p:nvSpPr>
                  <p:cNvPr id="18" name="Cloud 17"/>
                  <p:cNvSpPr/>
                  <p:nvPr/>
                </p:nvSpPr>
                <p:spPr>
                  <a:xfrm>
                    <a:off x="2694105" y="2040468"/>
                    <a:ext cx="3692289" cy="2728674"/>
                  </a:xfrm>
                  <a:prstGeom prst="cloud">
                    <a:avLst/>
                  </a:prstGeom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9" name="Group 18"/>
                  <p:cNvGrpSpPr/>
                  <p:nvPr/>
                </p:nvGrpSpPr>
                <p:grpSpPr>
                  <a:xfrm>
                    <a:off x="3626278" y="2651961"/>
                    <a:ext cx="1988828" cy="1645933"/>
                    <a:chOff x="3490811" y="2742448"/>
                    <a:chExt cx="1988828" cy="1645933"/>
                  </a:xfrm>
                </p:grpSpPr>
                <p:cxnSp>
                  <p:nvCxnSpPr>
                    <p:cNvPr id="20" name="Straight Arrow Connector 19"/>
                    <p:cNvCxnSpPr>
                      <a:stCxn id="24" idx="2"/>
                      <a:endCxn id="23" idx="4"/>
                    </p:cNvCxnSpPr>
                    <p:nvPr/>
                  </p:nvCxnSpPr>
                  <p:spPr>
                    <a:xfrm flipH="1">
                      <a:off x="3881122" y="2969838"/>
                      <a:ext cx="1208205" cy="213366"/>
                    </a:xfrm>
                    <a:prstGeom prst="straightConnector1">
                      <a:avLst/>
                    </a:prstGeom>
                    <a:ln w="38100">
                      <a:solidFill>
                        <a:schemeClr val="accent2"/>
                      </a:solidFill>
                      <a:headEnd type="triangle" w="lg" len="med"/>
                      <a:tailEnd type="triangle" w="lg" len="med"/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1" name="Straight Arrow Connector 20"/>
                    <p:cNvCxnSpPr>
                      <a:stCxn id="25" idx="2"/>
                      <a:endCxn id="23" idx="3"/>
                    </p:cNvCxnSpPr>
                    <p:nvPr/>
                  </p:nvCxnSpPr>
                  <p:spPr>
                    <a:xfrm flipH="1" flipV="1">
                      <a:off x="3685967" y="3442761"/>
                      <a:ext cx="669711" cy="686063"/>
                    </a:xfrm>
                    <a:prstGeom prst="straightConnector1">
                      <a:avLst/>
                    </a:prstGeom>
                    <a:ln w="38100">
                      <a:solidFill>
                        <a:schemeClr val="accent2"/>
                      </a:solidFill>
                      <a:headEnd type="triangle" w="lg" len="med"/>
                      <a:tailEnd type="triangle" w="lg" len="med"/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2" name="Straight Arrow Connector 21"/>
                    <p:cNvCxnSpPr>
                      <a:stCxn id="25" idx="4"/>
                      <a:endCxn id="24" idx="3"/>
                    </p:cNvCxnSpPr>
                    <p:nvPr/>
                  </p:nvCxnSpPr>
                  <p:spPr>
                    <a:xfrm flipV="1">
                      <a:off x="4745989" y="3197228"/>
                      <a:ext cx="538494" cy="931596"/>
                    </a:xfrm>
                    <a:prstGeom prst="straightConnector1">
                      <a:avLst/>
                    </a:prstGeom>
                    <a:ln w="38100">
                      <a:solidFill>
                        <a:schemeClr val="accent2"/>
                      </a:solidFill>
                      <a:headEnd type="triangle" w="lg" len="med"/>
                      <a:tailEnd type="triangle" w="lg" len="med"/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23" name="Can 22"/>
                    <p:cNvSpPr/>
                    <p:nvPr/>
                  </p:nvSpPr>
                  <p:spPr>
                    <a:xfrm>
                      <a:off x="3490811" y="2923647"/>
                      <a:ext cx="390311" cy="519114"/>
                    </a:xfrm>
                    <a:prstGeom prst="can">
                      <a:avLst/>
                    </a:prstGeom>
                    <a:solidFill>
                      <a:schemeClr val="bg2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" name="Can 23"/>
                    <p:cNvSpPr/>
                    <p:nvPr/>
                  </p:nvSpPr>
                  <p:spPr>
                    <a:xfrm>
                      <a:off x="5089328" y="2742448"/>
                      <a:ext cx="390311" cy="454780"/>
                    </a:xfrm>
                    <a:prstGeom prst="can">
                      <a:avLst/>
                    </a:prstGeom>
                    <a:solidFill>
                      <a:schemeClr val="bg2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" name="Can 24"/>
                    <p:cNvSpPr/>
                    <p:nvPr/>
                  </p:nvSpPr>
                  <p:spPr>
                    <a:xfrm>
                      <a:off x="4355678" y="3869267"/>
                      <a:ext cx="390311" cy="519114"/>
                    </a:xfrm>
                    <a:prstGeom prst="can">
                      <a:avLst/>
                    </a:prstGeom>
                    <a:solidFill>
                      <a:schemeClr val="bg2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sp>
              <p:nvSpPr>
                <p:cNvPr id="17" name="TextBox 16"/>
                <p:cNvSpPr txBox="1"/>
                <p:nvPr/>
              </p:nvSpPr>
              <p:spPr>
                <a:xfrm>
                  <a:off x="3593383" y="2299073"/>
                  <a:ext cx="61747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/>
                    <a:t>CDN</a:t>
                  </a:r>
                  <a:endParaRPr lang="en-US" dirty="0"/>
                </a:p>
              </p:txBody>
            </p:sp>
          </p:grpSp>
          <p:sp>
            <p:nvSpPr>
              <p:cNvPr id="26" name="Oval 25"/>
              <p:cNvSpPr/>
              <p:nvPr/>
            </p:nvSpPr>
            <p:spPr>
              <a:xfrm>
                <a:off x="1907344" y="3822739"/>
                <a:ext cx="423320" cy="423320"/>
              </a:xfrm>
              <a:prstGeom prst="ellipse">
                <a:avLst/>
              </a:prstGeom>
              <a:solidFill>
                <a:srgbClr val="DD8047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3432077" y="4755904"/>
                <a:ext cx="423320" cy="423320"/>
              </a:xfrm>
              <a:prstGeom prst="ellipse">
                <a:avLst/>
              </a:prstGeom>
              <a:solidFill>
                <a:srgbClr val="DD8047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6576225" y="4539952"/>
                <a:ext cx="423320" cy="423320"/>
              </a:xfrm>
              <a:prstGeom prst="ellipse">
                <a:avLst/>
              </a:prstGeom>
              <a:solidFill>
                <a:srgbClr val="DD8047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47" name="Picture 46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074333" y="3971818"/>
                <a:ext cx="88900" cy="152400"/>
              </a:xfrm>
              <a:prstGeom prst="rect">
                <a:avLst/>
              </a:prstGeom>
            </p:spPr>
          </p:pic>
          <p:pic>
            <p:nvPicPr>
              <p:cNvPr id="48" name="Picture 47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592937" y="4887072"/>
                <a:ext cx="101600" cy="152400"/>
              </a:xfrm>
              <a:prstGeom prst="rect">
                <a:avLst/>
              </a:prstGeom>
            </p:spPr>
          </p:pic>
          <p:pic>
            <p:nvPicPr>
              <p:cNvPr id="49" name="Picture 48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693843" y="4680955"/>
                <a:ext cx="190500" cy="152400"/>
              </a:xfrm>
              <a:prstGeom prst="rect">
                <a:avLst/>
              </a:prstGeom>
            </p:spPr>
          </p:pic>
          <p:cxnSp>
            <p:nvCxnSpPr>
              <p:cNvPr id="50" name="Straight Arrow Connector 49"/>
              <p:cNvCxnSpPr/>
              <p:nvPr/>
            </p:nvCxnSpPr>
            <p:spPr>
              <a:xfrm flipV="1">
                <a:off x="2278203" y="3546980"/>
                <a:ext cx="858697" cy="357704"/>
              </a:xfrm>
              <a:prstGeom prst="straightConnector1">
                <a:avLst/>
              </a:prstGeom>
              <a:ln w="47625">
                <a:tailEnd type="triangle" w="lg" len="lg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Arrow Connector 55"/>
              <p:cNvCxnSpPr/>
              <p:nvPr/>
            </p:nvCxnSpPr>
            <p:spPr>
              <a:xfrm flipV="1">
                <a:off x="3694537" y="4107284"/>
                <a:ext cx="160860" cy="659814"/>
              </a:xfrm>
              <a:prstGeom prst="straightConnector1">
                <a:avLst/>
              </a:prstGeom>
              <a:ln w="47625">
                <a:tailEnd type="triangle" w="lg" len="lg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Arrow Connector 63"/>
              <p:cNvCxnSpPr/>
              <p:nvPr/>
            </p:nvCxnSpPr>
            <p:spPr>
              <a:xfrm flipH="1" flipV="1">
                <a:off x="5757333" y="3878307"/>
                <a:ext cx="736600" cy="735504"/>
              </a:xfrm>
              <a:prstGeom prst="straightConnector1">
                <a:avLst/>
              </a:prstGeom>
              <a:ln w="47625">
                <a:tailEnd type="triangle" w="lg" len="lg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67" name="Picture 66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523826" y="3491920"/>
                <a:ext cx="215900" cy="177800"/>
              </a:xfrm>
              <a:prstGeom prst="rect">
                <a:avLst/>
              </a:prstGeom>
            </p:spPr>
          </p:pic>
          <p:pic>
            <p:nvPicPr>
              <p:cNvPr id="68" name="Picture 67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792942" y="4511622"/>
                <a:ext cx="215900" cy="177800"/>
              </a:xfrm>
              <a:prstGeom prst="rect">
                <a:avLst/>
              </a:prstGeom>
            </p:spPr>
          </p:pic>
          <p:pic>
            <p:nvPicPr>
              <p:cNvPr id="69" name="Picture 68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964767" y="4308141"/>
                <a:ext cx="279400" cy="177800"/>
              </a:xfrm>
              <a:prstGeom prst="rect">
                <a:avLst/>
              </a:prstGeom>
            </p:spPr>
          </p:pic>
          <p:grpSp>
            <p:nvGrpSpPr>
              <p:cNvPr id="133" name="Group 132"/>
              <p:cNvGrpSpPr/>
              <p:nvPr/>
            </p:nvGrpSpPr>
            <p:grpSpPr>
              <a:xfrm>
                <a:off x="6921855" y="2063438"/>
                <a:ext cx="1125025" cy="1206784"/>
                <a:chOff x="7006625" y="2397092"/>
                <a:chExt cx="975448" cy="1050406"/>
              </a:xfrm>
            </p:grpSpPr>
            <p:grpSp>
              <p:nvGrpSpPr>
                <p:cNvPr id="126" name="Group 125"/>
                <p:cNvGrpSpPr/>
                <p:nvPr/>
              </p:nvGrpSpPr>
              <p:grpSpPr>
                <a:xfrm>
                  <a:off x="7006625" y="2397092"/>
                  <a:ext cx="589765" cy="1050406"/>
                  <a:chOff x="7006625" y="2397092"/>
                  <a:chExt cx="589765" cy="1050406"/>
                </a:xfrm>
              </p:grpSpPr>
              <p:grpSp>
                <p:nvGrpSpPr>
                  <p:cNvPr id="120" name="Group 119"/>
                  <p:cNvGrpSpPr/>
                  <p:nvPr/>
                </p:nvGrpSpPr>
                <p:grpSpPr>
                  <a:xfrm>
                    <a:off x="7006625" y="3173653"/>
                    <a:ext cx="589534" cy="273845"/>
                    <a:chOff x="7006625" y="3186352"/>
                    <a:chExt cx="589534" cy="273845"/>
                  </a:xfrm>
                </p:grpSpPr>
                <p:sp>
                  <p:nvSpPr>
                    <p:cNvPr id="117" name="Can 116"/>
                    <p:cNvSpPr/>
                    <p:nvPr/>
                  </p:nvSpPr>
                  <p:spPr>
                    <a:xfrm>
                      <a:off x="7006625" y="3186352"/>
                      <a:ext cx="589534" cy="273845"/>
                    </a:xfrm>
                    <a:prstGeom prst="can">
                      <a:avLst>
                        <a:gd name="adj" fmla="val 43338"/>
                      </a:avLst>
                    </a:prstGeom>
                    <a:solidFill>
                      <a:schemeClr val="bg2"/>
                    </a:solidFill>
                    <a:ln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pic>
                  <p:nvPicPr>
                    <p:cNvPr id="116" name="Picture 115"/>
                    <p:cNvPicPr>
                      <a:picLocks noChangeAspect="1"/>
                    </p:cNvPicPr>
                    <p:nvPr/>
                  </p:nvPicPr>
                  <p:blipFill>
                    <a:blip r:embed="rId8"/>
                    <a:stretch>
                      <a:fillRect/>
                    </a:stretch>
                  </p:blipFill>
                  <p:spPr>
                    <a:xfrm>
                      <a:off x="7246566" y="3324484"/>
                      <a:ext cx="139700" cy="101600"/>
                    </a:xfrm>
                    <a:prstGeom prst="rect">
                      <a:avLst/>
                    </a:prstGeom>
                  </p:spPr>
                </p:pic>
              </p:grpSp>
              <p:grpSp>
                <p:nvGrpSpPr>
                  <p:cNvPr id="125" name="Group 124"/>
                  <p:cNvGrpSpPr/>
                  <p:nvPr/>
                </p:nvGrpSpPr>
                <p:grpSpPr>
                  <a:xfrm>
                    <a:off x="7006625" y="2691605"/>
                    <a:ext cx="589534" cy="605252"/>
                    <a:chOff x="7006625" y="3607180"/>
                    <a:chExt cx="589534" cy="605252"/>
                  </a:xfrm>
                </p:grpSpPr>
                <p:sp>
                  <p:nvSpPr>
                    <p:cNvPr id="122" name="Can 121"/>
                    <p:cNvSpPr>
                      <a:spLocks/>
                    </p:cNvSpPr>
                    <p:nvPr/>
                  </p:nvSpPr>
                  <p:spPr>
                    <a:xfrm>
                      <a:off x="7006625" y="3607180"/>
                      <a:ext cx="589534" cy="605252"/>
                    </a:xfrm>
                    <a:prstGeom prst="can">
                      <a:avLst>
                        <a:gd name="adj" fmla="val 21078"/>
                      </a:avLst>
                    </a:prstGeom>
                    <a:solidFill>
                      <a:schemeClr val="bg2"/>
                    </a:solidFill>
                    <a:ln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pic>
                  <p:nvPicPr>
                    <p:cNvPr id="124" name="Picture 123"/>
                    <p:cNvPicPr>
                      <a:picLocks noChangeAspect="1"/>
                    </p:cNvPicPr>
                    <p:nvPr/>
                  </p:nvPicPr>
                  <p:blipFill>
                    <a:blip r:embed="rId9"/>
                    <a:stretch>
                      <a:fillRect/>
                    </a:stretch>
                  </p:blipFill>
                  <p:spPr>
                    <a:xfrm>
                      <a:off x="7297361" y="3853284"/>
                      <a:ext cx="45719" cy="228595"/>
                    </a:xfrm>
                    <a:prstGeom prst="rect">
                      <a:avLst/>
                    </a:prstGeom>
                  </p:spPr>
                </p:pic>
              </p:grpSp>
              <p:grpSp>
                <p:nvGrpSpPr>
                  <p:cNvPr id="119" name="Group 118"/>
                  <p:cNvGrpSpPr/>
                  <p:nvPr/>
                </p:nvGrpSpPr>
                <p:grpSpPr>
                  <a:xfrm>
                    <a:off x="7006625" y="2547582"/>
                    <a:ext cx="589534" cy="273845"/>
                    <a:chOff x="7006625" y="2501019"/>
                    <a:chExt cx="589534" cy="273845"/>
                  </a:xfrm>
                </p:grpSpPr>
                <p:sp>
                  <p:nvSpPr>
                    <p:cNvPr id="114" name="Can 113"/>
                    <p:cNvSpPr/>
                    <p:nvPr/>
                  </p:nvSpPr>
                  <p:spPr>
                    <a:xfrm>
                      <a:off x="7006625" y="2501019"/>
                      <a:ext cx="589534" cy="273845"/>
                    </a:xfrm>
                    <a:prstGeom prst="can">
                      <a:avLst>
                        <a:gd name="adj" fmla="val 43338"/>
                      </a:avLst>
                    </a:prstGeom>
                    <a:solidFill>
                      <a:schemeClr val="bg2"/>
                    </a:solidFill>
                    <a:ln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pic>
                  <p:nvPicPr>
                    <p:cNvPr id="115" name="Picture 114"/>
                    <p:cNvPicPr>
                      <a:picLocks noChangeAspect="1"/>
                    </p:cNvPicPr>
                    <p:nvPr/>
                  </p:nvPicPr>
                  <p:blipFill>
                    <a:blip r:embed="rId10"/>
                    <a:stretch>
                      <a:fillRect/>
                    </a:stretch>
                  </p:blipFill>
                  <p:spPr>
                    <a:xfrm>
                      <a:off x="7276197" y="2648036"/>
                      <a:ext cx="63500" cy="101600"/>
                    </a:xfrm>
                    <a:prstGeom prst="rect">
                      <a:avLst/>
                    </a:prstGeom>
                  </p:spPr>
                </p:pic>
              </p:grpSp>
              <p:grpSp>
                <p:nvGrpSpPr>
                  <p:cNvPr id="118" name="Group 117"/>
                  <p:cNvGrpSpPr/>
                  <p:nvPr/>
                </p:nvGrpSpPr>
                <p:grpSpPr>
                  <a:xfrm>
                    <a:off x="7006856" y="2397092"/>
                    <a:ext cx="589534" cy="273845"/>
                    <a:chOff x="7006625" y="2168788"/>
                    <a:chExt cx="589534" cy="273845"/>
                  </a:xfrm>
                </p:grpSpPr>
                <p:sp>
                  <p:nvSpPr>
                    <p:cNvPr id="108" name="Can 107"/>
                    <p:cNvSpPr/>
                    <p:nvPr/>
                  </p:nvSpPr>
                  <p:spPr>
                    <a:xfrm>
                      <a:off x="7006625" y="2168788"/>
                      <a:ext cx="589534" cy="273845"/>
                    </a:xfrm>
                    <a:prstGeom prst="can">
                      <a:avLst>
                        <a:gd name="adj" fmla="val 43338"/>
                      </a:avLst>
                    </a:prstGeom>
                    <a:solidFill>
                      <a:schemeClr val="bg2"/>
                    </a:solidFill>
                    <a:ln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pic>
                  <p:nvPicPr>
                    <p:cNvPr id="113" name="Picture 112"/>
                    <p:cNvPicPr>
                      <a:picLocks noChangeAspect="1"/>
                    </p:cNvPicPr>
                    <p:nvPr/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7276197" y="2305051"/>
                      <a:ext cx="63500" cy="101600"/>
                    </a:xfrm>
                    <a:prstGeom prst="rect">
                      <a:avLst/>
                    </a:prstGeom>
                  </p:spPr>
                </p:pic>
              </p:grpSp>
            </p:grpSp>
            <p:pic>
              <p:nvPicPr>
                <p:cNvPr id="127" name="Picture 126"/>
                <p:cNvPicPr>
                  <a:picLocks noChangeAspect="1"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7701134" y="2432984"/>
                  <a:ext cx="201553" cy="156763"/>
                </a:xfrm>
                <a:prstGeom prst="rect">
                  <a:avLst/>
                </a:prstGeom>
              </p:spPr>
            </p:pic>
            <p:pic>
              <p:nvPicPr>
                <p:cNvPr id="128" name="Picture 127"/>
                <p:cNvPicPr>
                  <a:picLocks noChangeAspect="1"/>
                </p:cNvPicPr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7701134" y="2603286"/>
                  <a:ext cx="201553" cy="156763"/>
                </a:xfrm>
                <a:prstGeom prst="rect">
                  <a:avLst/>
                </a:prstGeom>
              </p:spPr>
            </p:pic>
            <p:pic>
              <p:nvPicPr>
                <p:cNvPr id="129" name="Picture 128"/>
                <p:cNvPicPr>
                  <a:picLocks noChangeAspect="1"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7668547" y="3237587"/>
                  <a:ext cx="313526" cy="156763"/>
                </a:xfrm>
                <a:prstGeom prst="rect">
                  <a:avLst/>
                </a:prstGeom>
              </p:spPr>
            </p:pic>
            <p:sp>
              <p:nvSpPr>
                <p:cNvPr id="130" name="Right Brace 129"/>
                <p:cNvSpPr/>
                <p:nvPr/>
              </p:nvSpPr>
              <p:spPr>
                <a:xfrm>
                  <a:off x="7614548" y="2462054"/>
                  <a:ext cx="45719" cy="147503"/>
                </a:xfrm>
                <a:prstGeom prst="rightBrace">
                  <a:avLst/>
                </a:prstGeom>
                <a:solidFill>
                  <a:schemeClr val="bg1"/>
                </a:solidFill>
                <a:ln w="3175" cmpd="sng">
                  <a:solidFill>
                    <a:srgbClr val="00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n>
                      <a:solidFill>
                        <a:srgbClr val="000000"/>
                      </a:solidFill>
                    </a:ln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31" name="Right Brace 130"/>
                <p:cNvSpPr/>
                <p:nvPr/>
              </p:nvSpPr>
              <p:spPr>
                <a:xfrm>
                  <a:off x="7612443" y="2614454"/>
                  <a:ext cx="45719" cy="147503"/>
                </a:xfrm>
                <a:prstGeom prst="rightBrace">
                  <a:avLst/>
                </a:prstGeom>
                <a:solidFill>
                  <a:schemeClr val="bg1"/>
                </a:solidFill>
                <a:ln w="3175" cmpd="sng">
                  <a:solidFill>
                    <a:srgbClr val="00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n>
                      <a:solidFill>
                        <a:srgbClr val="000000"/>
                      </a:solidFill>
                    </a:ln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32" name="Right Brace 131"/>
                <p:cNvSpPr/>
                <p:nvPr/>
              </p:nvSpPr>
              <p:spPr>
                <a:xfrm>
                  <a:off x="7605755" y="3246848"/>
                  <a:ext cx="45719" cy="147503"/>
                </a:xfrm>
                <a:prstGeom prst="rightBrace">
                  <a:avLst/>
                </a:prstGeom>
                <a:solidFill>
                  <a:schemeClr val="bg1"/>
                </a:solidFill>
                <a:ln w="3175" cmpd="sng">
                  <a:solidFill>
                    <a:srgbClr val="00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n>
                      <a:solidFill>
                        <a:srgbClr val="000000"/>
                      </a:solidFill>
                    </a:ln>
                    <a:solidFill>
                      <a:srgbClr val="000000"/>
                    </a:solidFill>
                  </a:endParaRPr>
                </a:p>
              </p:txBody>
            </p:sp>
          </p:grpSp>
          <p:cxnSp>
            <p:nvCxnSpPr>
              <p:cNvPr id="135" name="Straight Connector 134"/>
              <p:cNvCxnSpPr/>
              <p:nvPr/>
            </p:nvCxnSpPr>
            <p:spPr>
              <a:xfrm flipV="1">
                <a:off x="5652089" y="2119933"/>
                <a:ext cx="1269995" cy="287203"/>
              </a:xfrm>
              <a:prstGeom prst="line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Straight Connector 135"/>
              <p:cNvCxnSpPr/>
              <p:nvPr/>
            </p:nvCxnSpPr>
            <p:spPr>
              <a:xfrm>
                <a:off x="5656322" y="2745403"/>
                <a:ext cx="1258239" cy="468693"/>
              </a:xfrm>
              <a:prstGeom prst="line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7" name="Can 146"/>
              <p:cNvSpPr/>
              <p:nvPr/>
            </p:nvSpPr>
            <p:spPr>
              <a:xfrm>
                <a:off x="6849798" y="4191207"/>
                <a:ext cx="354145" cy="365523"/>
              </a:xfrm>
              <a:prstGeom prst="can">
                <a:avLst/>
              </a:prstGeom>
              <a:solidFill>
                <a:schemeClr val="bg2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Can 147"/>
              <p:cNvSpPr/>
              <p:nvPr/>
            </p:nvSpPr>
            <p:spPr>
              <a:xfrm>
                <a:off x="3222862" y="4796449"/>
                <a:ext cx="186100" cy="402446"/>
              </a:xfrm>
              <a:prstGeom prst="can">
                <a:avLst/>
              </a:prstGeom>
              <a:solidFill>
                <a:schemeClr val="bg2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Can 149"/>
              <p:cNvSpPr/>
              <p:nvPr/>
            </p:nvSpPr>
            <p:spPr>
              <a:xfrm>
                <a:off x="2037962" y="3552218"/>
                <a:ext cx="199701" cy="206116"/>
              </a:xfrm>
              <a:prstGeom prst="can">
                <a:avLst/>
              </a:prstGeom>
              <a:solidFill>
                <a:schemeClr val="bg2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1" name="Right Brace 150"/>
              <p:cNvSpPr/>
              <p:nvPr/>
            </p:nvSpPr>
            <p:spPr>
              <a:xfrm>
                <a:off x="7206930" y="4209601"/>
                <a:ext cx="124769" cy="343376"/>
              </a:xfrm>
              <a:prstGeom prst="rightBrace">
                <a:avLst/>
              </a:prstGeom>
              <a:solidFill>
                <a:schemeClr val="bg1"/>
              </a:solidFill>
              <a:ln w="3175" cmpd="sng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000000"/>
                    </a:solidFill>
                  </a:ln>
                  <a:solidFill>
                    <a:srgbClr val="000000"/>
                  </a:solidFill>
                </a:endParaRPr>
              </a:p>
            </p:txBody>
          </p:sp>
          <p:sp>
            <p:nvSpPr>
              <p:cNvPr id="153" name="Right Brace 152"/>
              <p:cNvSpPr/>
              <p:nvPr/>
            </p:nvSpPr>
            <p:spPr>
              <a:xfrm flipH="1">
                <a:off x="1940094" y="3585667"/>
                <a:ext cx="74688" cy="164790"/>
              </a:xfrm>
              <a:prstGeom prst="rightBrace">
                <a:avLst/>
              </a:prstGeom>
              <a:solidFill>
                <a:schemeClr val="bg1"/>
              </a:solidFill>
              <a:ln w="3175" cmpd="sng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000000"/>
                    </a:solidFill>
                  </a:ln>
                  <a:solidFill>
                    <a:srgbClr val="000000"/>
                  </a:solidFill>
                </a:endParaRPr>
              </a:p>
            </p:txBody>
          </p:sp>
          <p:pic>
            <p:nvPicPr>
              <p:cNvPr id="156" name="Picture 155"/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694603" y="3535495"/>
                <a:ext cx="245046" cy="220542"/>
              </a:xfrm>
              <a:prstGeom prst="rect">
                <a:avLst/>
              </a:prstGeom>
            </p:spPr>
          </p:pic>
          <p:pic>
            <p:nvPicPr>
              <p:cNvPr id="157" name="Picture 156"/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846235" y="4846584"/>
                <a:ext cx="245046" cy="220542"/>
              </a:xfrm>
              <a:prstGeom prst="rect">
                <a:avLst/>
              </a:prstGeom>
            </p:spPr>
          </p:pic>
          <p:sp>
            <p:nvSpPr>
              <p:cNvPr id="85" name="Right Brace 84"/>
              <p:cNvSpPr/>
              <p:nvPr/>
            </p:nvSpPr>
            <p:spPr>
              <a:xfrm flipH="1">
                <a:off x="3086465" y="4831859"/>
                <a:ext cx="122411" cy="343376"/>
              </a:xfrm>
              <a:prstGeom prst="rightBrace">
                <a:avLst/>
              </a:prstGeom>
              <a:solidFill>
                <a:schemeClr val="bg1"/>
              </a:solidFill>
              <a:ln w="3175" cmpd="sng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000000"/>
                    </a:solidFill>
                  </a:ln>
                  <a:solidFill>
                    <a:srgbClr val="000000"/>
                  </a:solidFill>
                </a:endParaRPr>
              </a:p>
            </p:txBody>
          </p:sp>
        </p:grpSp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6632862" y="4032765"/>
              <a:ext cx="292100" cy="177801"/>
            </a:xfrm>
            <a:prstGeom prst="rect">
              <a:avLst/>
            </a:prstGeom>
          </p:spPr>
        </p:pic>
      </p:grpSp>
      <p:cxnSp>
        <p:nvCxnSpPr>
          <p:cNvPr id="301" name="Straight Connector 300"/>
          <p:cNvCxnSpPr>
            <a:stCxn id="26" idx="4"/>
            <a:endCxn id="300" idx="1"/>
          </p:cNvCxnSpPr>
          <p:nvPr/>
        </p:nvCxnSpPr>
        <p:spPr>
          <a:xfrm>
            <a:off x="455138" y="3710858"/>
            <a:ext cx="1047204" cy="1798467"/>
          </a:xfrm>
          <a:prstGeom prst="line">
            <a:avLst/>
          </a:prstGeom>
          <a:ln w="28575" cmpd="sng">
            <a:solidFill>
              <a:schemeClr val="accent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2" name="Straight Connector 301"/>
          <p:cNvCxnSpPr>
            <a:stCxn id="27" idx="4"/>
            <a:endCxn id="299" idx="0"/>
          </p:cNvCxnSpPr>
          <p:nvPr/>
        </p:nvCxnSpPr>
        <p:spPr>
          <a:xfrm>
            <a:off x="1656587" y="4534529"/>
            <a:ext cx="120946" cy="540383"/>
          </a:xfrm>
          <a:prstGeom prst="line">
            <a:avLst/>
          </a:prstGeom>
          <a:ln w="28575" cmpd="sng">
            <a:solidFill>
              <a:schemeClr val="accent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3" name="Straight Connector 302"/>
          <p:cNvCxnSpPr>
            <a:stCxn id="27" idx="5"/>
            <a:endCxn id="296" idx="1"/>
          </p:cNvCxnSpPr>
          <p:nvPr/>
        </p:nvCxnSpPr>
        <p:spPr>
          <a:xfrm>
            <a:off x="1774520" y="4479809"/>
            <a:ext cx="652193" cy="245194"/>
          </a:xfrm>
          <a:prstGeom prst="line">
            <a:avLst/>
          </a:prstGeom>
          <a:ln w="28575" cmpd="sng">
            <a:solidFill>
              <a:schemeClr val="accent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4" name="Straight Connector 303"/>
          <p:cNvCxnSpPr>
            <a:stCxn id="26" idx="5"/>
            <a:endCxn id="27" idx="1"/>
          </p:cNvCxnSpPr>
          <p:nvPr/>
        </p:nvCxnSpPr>
        <p:spPr>
          <a:xfrm>
            <a:off x="573071" y="3656138"/>
            <a:ext cx="965582" cy="559462"/>
          </a:xfrm>
          <a:prstGeom prst="line">
            <a:avLst/>
          </a:prstGeom>
          <a:ln w="28575" cmpd="sng">
            <a:solidFill>
              <a:schemeClr val="accent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5" name="Straight Connector 304"/>
          <p:cNvCxnSpPr>
            <a:stCxn id="295" idx="0"/>
            <a:endCxn id="28" idx="2"/>
          </p:cNvCxnSpPr>
          <p:nvPr/>
        </p:nvCxnSpPr>
        <p:spPr>
          <a:xfrm flipV="1">
            <a:off x="2646966" y="4157092"/>
            <a:ext cx="1320343" cy="388380"/>
          </a:xfrm>
          <a:prstGeom prst="line">
            <a:avLst/>
          </a:prstGeom>
          <a:ln w="28575" cmpd="sng">
            <a:solidFill>
              <a:schemeClr val="accent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6" name="Straight Connector 305"/>
          <p:cNvCxnSpPr>
            <a:stCxn id="28" idx="3"/>
          </p:cNvCxnSpPr>
          <p:nvPr/>
        </p:nvCxnSpPr>
        <p:spPr>
          <a:xfrm flipH="1">
            <a:off x="3796788" y="4289196"/>
            <a:ext cx="219370" cy="491729"/>
          </a:xfrm>
          <a:prstGeom prst="line">
            <a:avLst/>
          </a:prstGeom>
          <a:ln w="28575" cmpd="sng">
            <a:solidFill>
              <a:schemeClr val="accent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62" name="Group 261"/>
          <p:cNvGrpSpPr/>
          <p:nvPr/>
        </p:nvGrpSpPr>
        <p:grpSpPr>
          <a:xfrm>
            <a:off x="5244247" y="1691009"/>
            <a:ext cx="3651937" cy="1589352"/>
            <a:chOff x="5331196" y="1591732"/>
            <a:chExt cx="3651937" cy="1589352"/>
          </a:xfrm>
        </p:grpSpPr>
        <p:sp>
          <p:nvSpPr>
            <p:cNvPr id="137" name="Rounded Rectangle 136"/>
            <p:cNvSpPr/>
            <p:nvPr/>
          </p:nvSpPr>
          <p:spPr>
            <a:xfrm>
              <a:off x="5356597" y="1947127"/>
              <a:ext cx="3626536" cy="1224252"/>
            </a:xfrm>
            <a:prstGeom prst="roundRect">
              <a:avLst>
                <a:gd name="adj" fmla="val 11134"/>
              </a:avLst>
            </a:prstGeom>
            <a:solidFill>
              <a:schemeClr val="accent5">
                <a:lumMod val="40000"/>
                <a:lumOff val="60000"/>
              </a:schemeClr>
            </a:solidFill>
            <a:ln w="19050" cmpd="sng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TextBox 141"/>
            <p:cNvSpPr txBox="1"/>
            <p:nvPr/>
          </p:nvSpPr>
          <p:spPr>
            <a:xfrm>
              <a:off x="6033497" y="2534753"/>
              <a:ext cx="28716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: total storage used at the cache </a:t>
              </a:r>
              <a:endParaRPr lang="en-US" dirty="0"/>
            </a:p>
          </p:txBody>
        </p:sp>
        <p:sp>
          <p:nvSpPr>
            <p:cNvPr id="140" name="TextBox 139"/>
            <p:cNvSpPr txBox="1"/>
            <p:nvPr/>
          </p:nvSpPr>
          <p:spPr>
            <a:xfrm>
              <a:off x="6026700" y="1981720"/>
              <a:ext cx="2871661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: fraction of file       stored at the edge cache </a:t>
              </a:r>
              <a:endParaRPr lang="en-US" sz="1600" dirty="0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7602887" y="2274540"/>
              <a:ext cx="92524" cy="203200"/>
            </a:xfrm>
            <a:prstGeom prst="rect">
              <a:avLst/>
            </a:prstGeom>
          </p:spPr>
        </p:pic>
        <p:sp>
          <p:nvSpPr>
            <p:cNvPr id="256" name="TextBox 255"/>
            <p:cNvSpPr txBox="1"/>
            <p:nvPr/>
          </p:nvSpPr>
          <p:spPr>
            <a:xfrm>
              <a:off x="5331196" y="1591732"/>
              <a:ext cx="28560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800000"/>
                  </a:solidFill>
                </a:rPr>
                <a:t>Content Placement :  </a:t>
              </a:r>
              <a:endParaRPr lang="en-US" dirty="0">
                <a:solidFill>
                  <a:srgbClr val="800000"/>
                </a:solidFill>
              </a:endParaRPr>
            </a:p>
          </p:txBody>
        </p:sp>
        <p:pic>
          <p:nvPicPr>
            <p:cNvPr id="139" name="Picture 138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5518005" y="2126372"/>
              <a:ext cx="515492" cy="215900"/>
            </a:xfrm>
            <a:prstGeom prst="rect">
              <a:avLst/>
            </a:prstGeom>
          </p:spPr>
        </p:pic>
        <p:pic>
          <p:nvPicPr>
            <p:cNvPr id="259" name="Picture 258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5775751" y="2656892"/>
              <a:ext cx="190500" cy="177800"/>
            </a:xfrm>
            <a:prstGeom prst="rect">
              <a:avLst/>
            </a:prstGeom>
          </p:spPr>
        </p:pic>
        <p:pic>
          <p:nvPicPr>
            <p:cNvPr id="141" name="Picture 140"/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7512112" y="2101294"/>
              <a:ext cx="251137" cy="139700"/>
            </a:xfrm>
            <a:prstGeom prst="rect">
              <a:avLst/>
            </a:prstGeom>
          </p:spPr>
        </p:pic>
        <p:pic>
          <p:nvPicPr>
            <p:cNvPr id="143" name="Picture 142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6755376" y="2907820"/>
              <a:ext cx="92524" cy="203200"/>
            </a:xfrm>
            <a:prstGeom prst="rect">
              <a:avLst/>
            </a:prstGeom>
          </p:spPr>
        </p:pic>
      </p:grpSp>
      <p:grpSp>
        <p:nvGrpSpPr>
          <p:cNvPr id="261" name="Group 260"/>
          <p:cNvGrpSpPr/>
          <p:nvPr/>
        </p:nvGrpSpPr>
        <p:grpSpPr>
          <a:xfrm>
            <a:off x="5022084" y="3894455"/>
            <a:ext cx="4037249" cy="2123451"/>
            <a:chOff x="5022084" y="4469912"/>
            <a:chExt cx="4037249" cy="2123451"/>
          </a:xfrm>
        </p:grpSpPr>
        <p:sp>
          <p:nvSpPr>
            <p:cNvPr id="36" name="Rounded Rectangle 35"/>
            <p:cNvSpPr/>
            <p:nvPr/>
          </p:nvSpPr>
          <p:spPr>
            <a:xfrm>
              <a:off x="5022084" y="4833111"/>
              <a:ext cx="4037249" cy="1760252"/>
            </a:xfrm>
            <a:prstGeom prst="roundRect">
              <a:avLst>
                <a:gd name="adj" fmla="val 10952"/>
              </a:avLst>
            </a:prstGeom>
            <a:solidFill>
              <a:schemeClr val="accent5">
                <a:lumMod val="40000"/>
                <a:lumOff val="60000"/>
              </a:schemeClr>
            </a:solidFill>
            <a:ln w="19050" cmpd="sng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5125852" y="4956181"/>
              <a:ext cx="660887" cy="215900"/>
            </a:xfrm>
            <a:prstGeom prst="rect">
              <a:avLst/>
            </a:prstGeom>
          </p:spPr>
        </p:pic>
        <p:sp>
          <p:nvSpPr>
            <p:cNvPr id="66" name="TextBox 65"/>
            <p:cNvSpPr txBox="1"/>
            <p:nvPr/>
          </p:nvSpPr>
          <p:spPr>
            <a:xfrm>
              <a:off x="5672321" y="4839244"/>
              <a:ext cx="3048346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 </a:t>
              </a:r>
              <a:r>
                <a:rPr lang="en-US" dirty="0" smtClean="0"/>
                <a:t> : </a:t>
              </a:r>
              <a:r>
                <a:rPr lang="en-US" sz="1600" dirty="0" smtClean="0"/>
                <a:t>fraction of file       to obtain from cache   , if users at  request file  </a:t>
              </a:r>
              <a:endParaRPr lang="en-US" sz="1600" dirty="0"/>
            </a:p>
          </p:txBody>
        </p:sp>
        <p:pic>
          <p:nvPicPr>
            <p:cNvPr id="70" name="Picture 69"/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7389578" y="4973591"/>
              <a:ext cx="251137" cy="139700"/>
            </a:xfrm>
            <a:prstGeom prst="rect">
              <a:avLst/>
            </a:prstGeom>
          </p:spPr>
        </p:pic>
        <p:pic>
          <p:nvPicPr>
            <p:cNvPr id="71" name="Picture 70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8035455" y="5173020"/>
              <a:ext cx="92524" cy="203200"/>
            </a:xfrm>
            <a:prstGeom prst="rect">
              <a:avLst/>
            </a:prstGeom>
          </p:spPr>
        </p:pic>
        <p:pic>
          <p:nvPicPr>
            <p:cNvPr id="72" name="Picture 71"/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6812389" y="5437201"/>
              <a:ext cx="251137" cy="13970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6807212" y="5198082"/>
              <a:ext cx="132177" cy="254000"/>
            </a:xfrm>
            <a:prstGeom prst="rect">
              <a:avLst/>
            </a:prstGeom>
          </p:spPr>
        </p:pic>
        <p:sp>
          <p:nvSpPr>
            <p:cNvPr id="134" name="TextBox 133"/>
            <p:cNvSpPr txBox="1"/>
            <p:nvPr/>
          </p:nvSpPr>
          <p:spPr>
            <a:xfrm>
              <a:off x="5022084" y="4469912"/>
              <a:ext cx="30371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800000"/>
                  </a:solidFill>
                </a:rPr>
                <a:t>Hybrid Content Delivery :</a:t>
              </a:r>
              <a:endParaRPr lang="en-US" dirty="0">
                <a:solidFill>
                  <a:srgbClr val="800000"/>
                </a:solidFill>
              </a:endParaRPr>
            </a:p>
          </p:txBody>
        </p:sp>
        <p:pic>
          <p:nvPicPr>
            <p:cNvPr id="260" name="Picture 259"/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5363405" y="5741264"/>
              <a:ext cx="406400" cy="266700"/>
            </a:xfrm>
            <a:prstGeom prst="rect">
              <a:avLst/>
            </a:prstGeom>
          </p:spPr>
        </p:pic>
        <p:sp>
          <p:nvSpPr>
            <p:cNvPr id="144" name="TextBox 143"/>
            <p:cNvSpPr txBox="1"/>
            <p:nvPr/>
          </p:nvSpPr>
          <p:spPr>
            <a:xfrm>
              <a:off x="5688460" y="5670033"/>
              <a:ext cx="3048346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 </a:t>
              </a:r>
              <a:r>
                <a:rPr lang="en-US" dirty="0" smtClean="0"/>
                <a:t> : </a:t>
              </a:r>
              <a:r>
                <a:rPr lang="en-US" sz="1600" dirty="0" smtClean="0"/>
                <a:t>fraction of file       to obtain from the P2P network, if users at     request file</a:t>
              </a:r>
              <a:endParaRPr lang="en-US" sz="1600" dirty="0"/>
            </a:p>
          </p:txBody>
        </p:sp>
        <p:pic>
          <p:nvPicPr>
            <p:cNvPr id="145" name="Picture 144"/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7314811" y="5809996"/>
              <a:ext cx="251137" cy="139700"/>
            </a:xfrm>
            <a:prstGeom prst="rect">
              <a:avLst/>
            </a:prstGeom>
          </p:spPr>
        </p:pic>
        <p:pic>
          <p:nvPicPr>
            <p:cNvPr id="146" name="Picture 145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6007955" y="6247450"/>
              <a:ext cx="92524" cy="203200"/>
            </a:xfrm>
            <a:prstGeom prst="rect">
              <a:avLst/>
            </a:prstGeom>
          </p:spPr>
        </p:pic>
        <p:pic>
          <p:nvPicPr>
            <p:cNvPr id="149" name="Picture 148"/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7339422" y="6294064"/>
              <a:ext cx="251137" cy="1397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06068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/>
          <p:cNvSpPr/>
          <p:nvPr/>
        </p:nvSpPr>
        <p:spPr>
          <a:xfrm rot="11080764">
            <a:off x="1650713" y="4239386"/>
            <a:ext cx="3844030" cy="2327366"/>
          </a:xfrm>
          <a:prstGeom prst="cloud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/>
          <p:cNvCxnSpPr>
            <a:stCxn id="79" idx="3"/>
            <a:endCxn id="123" idx="2"/>
          </p:cNvCxnSpPr>
          <p:nvPr/>
        </p:nvCxnSpPr>
        <p:spPr>
          <a:xfrm>
            <a:off x="2638333" y="5355758"/>
            <a:ext cx="1744440" cy="236034"/>
          </a:xfrm>
          <a:prstGeom prst="line">
            <a:avLst/>
          </a:prstGeom>
          <a:ln w="28575" cmpd="sng">
            <a:solidFill>
              <a:schemeClr val="accent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>
            <a:stCxn id="80" idx="0"/>
            <a:endCxn id="92" idx="1"/>
          </p:cNvCxnSpPr>
          <p:nvPr/>
        </p:nvCxnSpPr>
        <p:spPr>
          <a:xfrm flipV="1">
            <a:off x="2397327" y="4884177"/>
            <a:ext cx="629136" cy="324608"/>
          </a:xfrm>
          <a:prstGeom prst="line">
            <a:avLst/>
          </a:prstGeom>
          <a:ln w="28575" cmpd="sng">
            <a:solidFill>
              <a:schemeClr val="accent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>
            <a:stCxn id="83" idx="2"/>
            <a:endCxn id="105" idx="1"/>
          </p:cNvCxnSpPr>
          <p:nvPr/>
        </p:nvCxnSpPr>
        <p:spPr>
          <a:xfrm>
            <a:off x="2397326" y="5680366"/>
            <a:ext cx="470998" cy="290295"/>
          </a:xfrm>
          <a:prstGeom prst="line">
            <a:avLst/>
          </a:prstGeom>
          <a:ln w="28575" cmpd="sng">
            <a:solidFill>
              <a:schemeClr val="accent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>
            <a:stCxn id="99" idx="3"/>
            <a:endCxn id="111" idx="1"/>
          </p:cNvCxnSpPr>
          <p:nvPr/>
        </p:nvCxnSpPr>
        <p:spPr>
          <a:xfrm>
            <a:off x="3487904" y="4884176"/>
            <a:ext cx="681835" cy="51879"/>
          </a:xfrm>
          <a:prstGeom prst="line">
            <a:avLst/>
          </a:prstGeom>
          <a:ln w="28575" cmpd="sng">
            <a:solidFill>
              <a:schemeClr val="accent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>
            <a:stCxn id="110" idx="2"/>
            <a:endCxn id="105" idx="3"/>
          </p:cNvCxnSpPr>
          <p:nvPr/>
        </p:nvCxnSpPr>
        <p:spPr>
          <a:xfrm flipH="1">
            <a:off x="3350338" y="5108810"/>
            <a:ext cx="937122" cy="861851"/>
          </a:xfrm>
          <a:prstGeom prst="line">
            <a:avLst/>
          </a:prstGeom>
          <a:ln w="28575" cmpd="sng">
            <a:solidFill>
              <a:schemeClr val="accent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>
            <a:stCxn id="103" idx="2"/>
            <a:endCxn id="105" idx="0"/>
          </p:cNvCxnSpPr>
          <p:nvPr/>
        </p:nvCxnSpPr>
        <p:spPr>
          <a:xfrm flipH="1">
            <a:off x="3109331" y="5208785"/>
            <a:ext cx="158139" cy="595326"/>
          </a:xfrm>
          <a:prstGeom prst="line">
            <a:avLst/>
          </a:prstGeom>
          <a:ln w="28575" cmpd="sng">
            <a:solidFill>
              <a:schemeClr val="accent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>
            <a:stCxn id="110" idx="2"/>
            <a:endCxn id="120" idx="0"/>
          </p:cNvCxnSpPr>
          <p:nvPr/>
        </p:nvCxnSpPr>
        <p:spPr>
          <a:xfrm flipH="1">
            <a:off x="4025915" y="5108810"/>
            <a:ext cx="261545" cy="696903"/>
          </a:xfrm>
          <a:prstGeom prst="line">
            <a:avLst/>
          </a:prstGeom>
          <a:ln w="28575" cmpd="sng">
            <a:solidFill>
              <a:schemeClr val="accent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8" name="Rounded Rectangle 97"/>
          <p:cNvSpPr/>
          <p:nvPr/>
        </p:nvSpPr>
        <p:spPr>
          <a:xfrm>
            <a:off x="5770699" y="4841475"/>
            <a:ext cx="3224158" cy="1585395"/>
          </a:xfrm>
          <a:prstGeom prst="roundRect">
            <a:avLst>
              <a:gd name="adj" fmla="val 20953"/>
            </a:avLst>
          </a:prstGeom>
          <a:solidFill>
            <a:schemeClr val="accent5">
              <a:lumMod val="60000"/>
              <a:lumOff val="40000"/>
              <a:alpha val="62000"/>
            </a:schemeClr>
          </a:solidFill>
          <a:ln w="19558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Rounded Rectangle 92"/>
          <p:cNvSpPr/>
          <p:nvPr/>
        </p:nvSpPr>
        <p:spPr>
          <a:xfrm>
            <a:off x="107665" y="2269431"/>
            <a:ext cx="1185333" cy="2321303"/>
          </a:xfrm>
          <a:prstGeom prst="roundRect">
            <a:avLst>
              <a:gd name="adj" fmla="val 20953"/>
            </a:avLst>
          </a:prstGeom>
          <a:solidFill>
            <a:schemeClr val="accent4">
              <a:tint val="50000"/>
              <a:alpha val="62000"/>
            </a:schemeClr>
          </a:solidFill>
          <a:ln w="19558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Arrow Connector 81"/>
          <p:cNvCxnSpPr>
            <a:endCxn id="51" idx="1"/>
          </p:cNvCxnSpPr>
          <p:nvPr/>
        </p:nvCxnSpPr>
        <p:spPr>
          <a:xfrm>
            <a:off x="5206661" y="2583998"/>
            <a:ext cx="1747549" cy="952496"/>
          </a:xfrm>
          <a:prstGeom prst="straightConnector1">
            <a:avLst/>
          </a:prstGeom>
          <a:ln w="47625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/>
          <p:cNvCxnSpPr>
            <a:endCxn id="49" idx="7"/>
          </p:cNvCxnSpPr>
          <p:nvPr/>
        </p:nvCxnSpPr>
        <p:spPr>
          <a:xfrm flipH="1">
            <a:off x="2191102" y="3101747"/>
            <a:ext cx="1335202" cy="434747"/>
          </a:xfrm>
          <a:prstGeom prst="straightConnector1">
            <a:avLst/>
          </a:prstGeom>
          <a:ln w="47625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5860962" y="5293246"/>
            <a:ext cx="572844" cy="706476"/>
            <a:chOff x="1021615" y="4426586"/>
            <a:chExt cx="658497" cy="812110"/>
          </a:xfrm>
        </p:grpSpPr>
        <p:sp>
          <p:nvSpPr>
            <p:cNvPr id="6" name="Rounded Rectangle 5"/>
            <p:cNvSpPr/>
            <p:nvPr/>
          </p:nvSpPr>
          <p:spPr>
            <a:xfrm>
              <a:off x="1021615" y="4426586"/>
              <a:ext cx="658497" cy="812110"/>
            </a:xfrm>
            <a:prstGeom prst="roundRect">
              <a:avLst>
                <a:gd name="adj" fmla="val 9917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1054477" y="4476750"/>
              <a:ext cx="592773" cy="653996"/>
            </a:xfrm>
            <a:prstGeom prst="roundRect">
              <a:avLst>
                <a:gd name="adj" fmla="val 9168"/>
              </a:avLst>
            </a:prstGeom>
            <a:solidFill>
              <a:schemeClr val="bg1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 flipH="1">
              <a:off x="1305570" y="5129060"/>
              <a:ext cx="90586" cy="90586"/>
            </a:xfrm>
            <a:prstGeom prst="ellipse">
              <a:avLst/>
            </a:prstGeom>
            <a:solidFill>
              <a:srgbClr val="FFFFFF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bg1"/>
                  </a:solidFill>
                </a:ln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549340" y="5426105"/>
            <a:ext cx="952500" cy="795867"/>
            <a:chOff x="2260600" y="5067300"/>
            <a:chExt cx="952500" cy="795867"/>
          </a:xfrm>
        </p:grpSpPr>
        <p:sp>
          <p:nvSpPr>
            <p:cNvPr id="11" name="Rounded Rectangle 10"/>
            <p:cNvSpPr/>
            <p:nvPr/>
          </p:nvSpPr>
          <p:spPr>
            <a:xfrm>
              <a:off x="2346325" y="5067300"/>
              <a:ext cx="781050" cy="539750"/>
            </a:xfrm>
            <a:prstGeom prst="roundRect">
              <a:avLst>
                <a:gd name="adj" fmla="val 4902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379663" y="5099023"/>
              <a:ext cx="714375" cy="476304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bg1"/>
                  </a:solidFill>
                </a:ln>
              </a:endParaRPr>
            </a:p>
          </p:txBody>
        </p:sp>
        <p:sp>
          <p:nvSpPr>
            <p:cNvPr id="13" name="Trapezoid 12"/>
            <p:cNvSpPr/>
            <p:nvPr/>
          </p:nvSpPr>
          <p:spPr>
            <a:xfrm>
              <a:off x="2260600" y="5640917"/>
              <a:ext cx="952500" cy="222250"/>
            </a:xfrm>
            <a:prstGeom prst="trapezoid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1" name="Group 80"/>
          <p:cNvGrpSpPr/>
          <p:nvPr/>
        </p:nvGrpSpPr>
        <p:grpSpPr>
          <a:xfrm>
            <a:off x="2973559" y="1548687"/>
            <a:ext cx="3298803" cy="2437880"/>
            <a:chOff x="3014668" y="1971922"/>
            <a:chExt cx="3453795" cy="2552422"/>
          </a:xfrm>
        </p:grpSpPr>
        <p:grpSp>
          <p:nvGrpSpPr>
            <p:cNvPr id="53" name="Group 52"/>
            <p:cNvGrpSpPr/>
            <p:nvPr/>
          </p:nvGrpSpPr>
          <p:grpSpPr>
            <a:xfrm>
              <a:off x="3014668" y="1971922"/>
              <a:ext cx="3453795" cy="2552422"/>
              <a:chOff x="2694105" y="2040468"/>
              <a:chExt cx="3692289" cy="2728674"/>
            </a:xfrm>
          </p:grpSpPr>
          <p:sp>
            <p:nvSpPr>
              <p:cNvPr id="4" name="Cloud 3"/>
              <p:cNvSpPr/>
              <p:nvPr/>
            </p:nvSpPr>
            <p:spPr>
              <a:xfrm>
                <a:off x="2694105" y="2040468"/>
                <a:ext cx="3692289" cy="2728674"/>
              </a:xfrm>
              <a:prstGeom prst="cloud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8" name="Group 47"/>
              <p:cNvGrpSpPr/>
              <p:nvPr/>
            </p:nvGrpSpPr>
            <p:grpSpPr>
              <a:xfrm>
                <a:off x="3626278" y="2587627"/>
                <a:ext cx="1988828" cy="1710267"/>
                <a:chOff x="3490811" y="2678114"/>
                <a:chExt cx="1988828" cy="1710267"/>
              </a:xfrm>
            </p:grpSpPr>
            <p:cxnSp>
              <p:nvCxnSpPr>
                <p:cNvPr id="24" name="Straight Arrow Connector 23"/>
                <p:cNvCxnSpPr>
                  <a:stCxn id="22" idx="2"/>
                  <a:endCxn id="21" idx="4"/>
                </p:cNvCxnSpPr>
                <p:nvPr/>
              </p:nvCxnSpPr>
              <p:spPr>
                <a:xfrm flipH="1">
                  <a:off x="3881122" y="2937671"/>
                  <a:ext cx="1208206" cy="245533"/>
                </a:xfrm>
                <a:prstGeom prst="straightConnector1">
                  <a:avLst/>
                </a:prstGeom>
                <a:ln w="38100">
                  <a:solidFill>
                    <a:schemeClr val="accent2"/>
                  </a:solidFill>
                  <a:headEnd type="triangle" w="lg" len="med"/>
                  <a:tailEnd type="triangle" w="lg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Arrow Connector 26"/>
                <p:cNvCxnSpPr>
                  <a:stCxn id="23" idx="2"/>
                  <a:endCxn id="21" idx="3"/>
                </p:cNvCxnSpPr>
                <p:nvPr/>
              </p:nvCxnSpPr>
              <p:spPr>
                <a:xfrm flipH="1" flipV="1">
                  <a:off x="3685967" y="3442761"/>
                  <a:ext cx="669711" cy="686063"/>
                </a:xfrm>
                <a:prstGeom prst="straightConnector1">
                  <a:avLst/>
                </a:prstGeom>
                <a:ln w="38100">
                  <a:solidFill>
                    <a:schemeClr val="accent2"/>
                  </a:solidFill>
                  <a:headEnd type="triangle" w="lg" len="med"/>
                  <a:tailEnd type="triangle" w="lg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Arrow Connector 30"/>
                <p:cNvCxnSpPr>
                  <a:stCxn id="23" idx="4"/>
                  <a:endCxn id="22" idx="3"/>
                </p:cNvCxnSpPr>
                <p:nvPr/>
              </p:nvCxnSpPr>
              <p:spPr>
                <a:xfrm flipV="1">
                  <a:off x="4745989" y="3197228"/>
                  <a:ext cx="538495" cy="931596"/>
                </a:xfrm>
                <a:prstGeom prst="straightConnector1">
                  <a:avLst/>
                </a:prstGeom>
                <a:ln w="38100">
                  <a:solidFill>
                    <a:schemeClr val="accent2"/>
                  </a:solidFill>
                  <a:headEnd type="triangle" w="lg" len="med"/>
                  <a:tailEnd type="triangle" w="lg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Can 20"/>
                <p:cNvSpPr/>
                <p:nvPr/>
              </p:nvSpPr>
              <p:spPr>
                <a:xfrm>
                  <a:off x="3490811" y="2923647"/>
                  <a:ext cx="390311" cy="519114"/>
                </a:xfrm>
                <a:prstGeom prst="can">
                  <a:avLst/>
                </a:prstGeom>
                <a:solidFill>
                  <a:schemeClr val="bg2"/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" name="Can 21"/>
                <p:cNvSpPr/>
                <p:nvPr/>
              </p:nvSpPr>
              <p:spPr>
                <a:xfrm>
                  <a:off x="5089328" y="2678114"/>
                  <a:ext cx="390311" cy="519114"/>
                </a:xfrm>
                <a:prstGeom prst="can">
                  <a:avLst/>
                </a:prstGeom>
                <a:solidFill>
                  <a:schemeClr val="bg2"/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" name="Can 22"/>
                <p:cNvSpPr/>
                <p:nvPr/>
              </p:nvSpPr>
              <p:spPr>
                <a:xfrm>
                  <a:off x="4355678" y="3869267"/>
                  <a:ext cx="390311" cy="519114"/>
                </a:xfrm>
                <a:prstGeom prst="can">
                  <a:avLst/>
                </a:prstGeom>
                <a:solidFill>
                  <a:schemeClr val="bg2"/>
                </a:solidFill>
                <a:ln>
                  <a:solidFill>
                    <a:schemeClr val="accent6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47" name="TextBox 46"/>
            <p:cNvSpPr txBox="1"/>
            <p:nvPr/>
          </p:nvSpPr>
          <p:spPr>
            <a:xfrm>
              <a:off x="3593383" y="2299073"/>
              <a:ext cx="6174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CDN</a:t>
              </a:r>
              <a:endParaRPr lang="en-US" dirty="0"/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222161" y="2678633"/>
            <a:ext cx="952500" cy="795867"/>
            <a:chOff x="2260600" y="5067300"/>
            <a:chExt cx="952500" cy="795867"/>
          </a:xfrm>
        </p:grpSpPr>
        <p:sp>
          <p:nvSpPr>
            <p:cNvPr id="62" name="Rounded Rectangle 61"/>
            <p:cNvSpPr/>
            <p:nvPr/>
          </p:nvSpPr>
          <p:spPr>
            <a:xfrm>
              <a:off x="2346325" y="5067300"/>
              <a:ext cx="781050" cy="539750"/>
            </a:xfrm>
            <a:prstGeom prst="roundRect">
              <a:avLst>
                <a:gd name="adj" fmla="val 4902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2"/>
            <p:cNvSpPr/>
            <p:nvPr/>
          </p:nvSpPr>
          <p:spPr>
            <a:xfrm>
              <a:off x="2379663" y="5099023"/>
              <a:ext cx="714375" cy="476304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bg1"/>
                  </a:solidFill>
                </a:ln>
              </a:endParaRPr>
            </a:p>
          </p:txBody>
        </p:sp>
        <p:sp>
          <p:nvSpPr>
            <p:cNvPr id="64" name="Trapezoid 63"/>
            <p:cNvSpPr/>
            <p:nvPr/>
          </p:nvSpPr>
          <p:spPr>
            <a:xfrm>
              <a:off x="2260600" y="5640917"/>
              <a:ext cx="952500" cy="222250"/>
            </a:xfrm>
            <a:prstGeom prst="trapezoid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489343" y="3700951"/>
            <a:ext cx="454418" cy="589860"/>
            <a:chOff x="1021615" y="4426586"/>
            <a:chExt cx="658497" cy="812110"/>
          </a:xfrm>
        </p:grpSpPr>
        <p:sp>
          <p:nvSpPr>
            <p:cNvPr id="66" name="Rounded Rectangle 65"/>
            <p:cNvSpPr/>
            <p:nvPr/>
          </p:nvSpPr>
          <p:spPr>
            <a:xfrm>
              <a:off x="1021615" y="4426586"/>
              <a:ext cx="658497" cy="812110"/>
            </a:xfrm>
            <a:prstGeom prst="roundRect">
              <a:avLst>
                <a:gd name="adj" fmla="val 9917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ounded Rectangle 66"/>
            <p:cNvSpPr/>
            <p:nvPr/>
          </p:nvSpPr>
          <p:spPr>
            <a:xfrm>
              <a:off x="1054477" y="4476750"/>
              <a:ext cx="592773" cy="653996"/>
            </a:xfrm>
            <a:prstGeom prst="roundRect">
              <a:avLst>
                <a:gd name="adj" fmla="val 9168"/>
              </a:avLst>
            </a:prstGeom>
            <a:solidFill>
              <a:schemeClr val="bg1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/>
            <p:cNvSpPr/>
            <p:nvPr/>
          </p:nvSpPr>
          <p:spPr>
            <a:xfrm flipH="1">
              <a:off x="1305570" y="5129060"/>
              <a:ext cx="90586" cy="90586"/>
            </a:xfrm>
            <a:prstGeom prst="ellipse">
              <a:avLst/>
            </a:prstGeom>
            <a:solidFill>
              <a:srgbClr val="FFFFFF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bg1"/>
                  </a:solidFill>
                </a:ln>
              </a:endParaRPr>
            </a:p>
          </p:txBody>
        </p:sp>
      </p:grpSp>
      <p:grpSp>
        <p:nvGrpSpPr>
          <p:cNvPr id="95" name="Group 94"/>
          <p:cNvGrpSpPr/>
          <p:nvPr/>
        </p:nvGrpSpPr>
        <p:grpSpPr>
          <a:xfrm>
            <a:off x="7477241" y="4983750"/>
            <a:ext cx="1364117" cy="881685"/>
            <a:chOff x="4216400" y="4946650"/>
            <a:chExt cx="1562100" cy="1009650"/>
          </a:xfrm>
        </p:grpSpPr>
        <p:sp>
          <p:nvSpPr>
            <p:cNvPr id="96" name="Rounded Rectangle 95"/>
            <p:cNvSpPr/>
            <p:nvPr/>
          </p:nvSpPr>
          <p:spPr>
            <a:xfrm>
              <a:off x="4216400" y="4946650"/>
              <a:ext cx="1562100" cy="908050"/>
            </a:xfrm>
            <a:prstGeom prst="roundRect">
              <a:avLst>
                <a:gd name="adj" fmla="val 6178"/>
              </a:avLst>
            </a:prstGeom>
            <a:solidFill>
              <a:schemeClr val="bg1"/>
            </a:solidFill>
            <a:ln w="32258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Trapezoid 96"/>
            <p:cNvSpPr/>
            <p:nvPr/>
          </p:nvSpPr>
          <p:spPr>
            <a:xfrm>
              <a:off x="4870450" y="5854700"/>
              <a:ext cx="254000" cy="101600"/>
            </a:xfrm>
            <a:prstGeom prst="trapezoid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0" name="TextBox 99"/>
          <p:cNvSpPr txBox="1"/>
          <p:nvPr/>
        </p:nvSpPr>
        <p:spPr>
          <a:xfrm>
            <a:off x="1568137" y="2917081"/>
            <a:ext cx="1123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Gateways</a:t>
            </a:r>
            <a:endParaRPr lang="en-US" dirty="0"/>
          </a:p>
        </p:txBody>
      </p:sp>
      <p:sp>
        <p:nvSpPr>
          <p:cNvPr id="101" name="TextBox 100"/>
          <p:cNvSpPr txBox="1"/>
          <p:nvPr/>
        </p:nvSpPr>
        <p:spPr>
          <a:xfrm>
            <a:off x="358158" y="2235346"/>
            <a:ext cx="6701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Users</a:t>
            </a:r>
            <a:endParaRPr lang="en-US" dirty="0"/>
          </a:p>
        </p:txBody>
      </p:sp>
      <p:cxnSp>
        <p:nvCxnSpPr>
          <p:cNvPr id="102" name="Straight Arrow Connector 101"/>
          <p:cNvCxnSpPr>
            <a:stCxn id="49" idx="1"/>
          </p:cNvCxnSpPr>
          <p:nvPr/>
        </p:nvCxnSpPr>
        <p:spPr>
          <a:xfrm flipH="1" flipV="1">
            <a:off x="1292998" y="3027046"/>
            <a:ext cx="598772" cy="509448"/>
          </a:xfrm>
          <a:prstGeom prst="straightConnector1">
            <a:avLst/>
          </a:prstGeom>
          <a:ln w="34925">
            <a:solidFill>
              <a:schemeClr val="accent5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/>
          <p:cNvCxnSpPr>
            <a:stCxn id="49" idx="3"/>
          </p:cNvCxnSpPr>
          <p:nvPr/>
        </p:nvCxnSpPr>
        <p:spPr>
          <a:xfrm flipH="1">
            <a:off x="1292998" y="3835826"/>
            <a:ext cx="598772" cy="375353"/>
          </a:xfrm>
          <a:prstGeom prst="straightConnector1">
            <a:avLst/>
          </a:prstGeom>
          <a:ln w="34925">
            <a:solidFill>
              <a:schemeClr val="accent5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Arrow Connector 126"/>
          <p:cNvCxnSpPr>
            <a:stCxn id="51" idx="3"/>
          </p:cNvCxnSpPr>
          <p:nvPr/>
        </p:nvCxnSpPr>
        <p:spPr>
          <a:xfrm flipH="1">
            <a:off x="6405219" y="3835826"/>
            <a:ext cx="548991" cy="1007867"/>
          </a:xfrm>
          <a:prstGeom prst="straightConnector1">
            <a:avLst/>
          </a:prstGeom>
          <a:ln w="34925">
            <a:solidFill>
              <a:schemeClr val="accent5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Arrow Connector 128"/>
          <p:cNvCxnSpPr>
            <a:stCxn id="51" idx="4"/>
            <a:endCxn id="98" idx="0"/>
          </p:cNvCxnSpPr>
          <p:nvPr/>
        </p:nvCxnSpPr>
        <p:spPr>
          <a:xfrm>
            <a:off x="7103876" y="3897820"/>
            <a:ext cx="278902" cy="943655"/>
          </a:xfrm>
          <a:prstGeom prst="straightConnector1">
            <a:avLst/>
          </a:prstGeom>
          <a:ln w="34925">
            <a:solidFill>
              <a:schemeClr val="accent5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Arrow Connector 132"/>
          <p:cNvCxnSpPr>
            <a:stCxn id="51" idx="5"/>
          </p:cNvCxnSpPr>
          <p:nvPr/>
        </p:nvCxnSpPr>
        <p:spPr>
          <a:xfrm>
            <a:off x="7253542" y="3835826"/>
            <a:ext cx="797395" cy="1007867"/>
          </a:xfrm>
          <a:prstGeom prst="straightConnector1">
            <a:avLst/>
          </a:prstGeom>
          <a:ln w="34925">
            <a:solidFill>
              <a:schemeClr val="accent5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Oval 48"/>
          <p:cNvSpPr/>
          <p:nvPr/>
        </p:nvSpPr>
        <p:spPr>
          <a:xfrm>
            <a:off x="1829776" y="3474500"/>
            <a:ext cx="423320" cy="423320"/>
          </a:xfrm>
          <a:prstGeom prst="ellipse">
            <a:avLst/>
          </a:prstGeom>
          <a:solidFill>
            <a:srgbClr val="DD8047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6892216" y="3474500"/>
            <a:ext cx="423320" cy="423320"/>
          </a:xfrm>
          <a:prstGeom prst="ellipse">
            <a:avLst/>
          </a:prstGeom>
          <a:solidFill>
            <a:srgbClr val="DD8047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1" name="Straight Arrow Connector 70"/>
          <p:cNvCxnSpPr>
            <a:endCxn id="49" idx="4"/>
          </p:cNvCxnSpPr>
          <p:nvPr/>
        </p:nvCxnSpPr>
        <p:spPr>
          <a:xfrm flipH="1" flipV="1">
            <a:off x="2041436" y="3897820"/>
            <a:ext cx="429464" cy="561510"/>
          </a:xfrm>
          <a:prstGeom prst="straightConnector1">
            <a:avLst/>
          </a:prstGeom>
          <a:ln w="47625">
            <a:solidFill>
              <a:srgbClr val="800000"/>
            </a:solidFill>
            <a:headEnd type="triangle" w="lg" len="med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8" name="Group 77"/>
          <p:cNvGrpSpPr/>
          <p:nvPr/>
        </p:nvGrpSpPr>
        <p:grpSpPr>
          <a:xfrm>
            <a:off x="2103415" y="5189208"/>
            <a:ext cx="587822" cy="491158"/>
            <a:chOff x="2260600" y="5067300"/>
            <a:chExt cx="952500" cy="795867"/>
          </a:xfrm>
        </p:grpSpPr>
        <p:sp>
          <p:nvSpPr>
            <p:cNvPr id="79" name="Rounded Rectangle 78"/>
            <p:cNvSpPr/>
            <p:nvPr/>
          </p:nvSpPr>
          <p:spPr>
            <a:xfrm>
              <a:off x="2346325" y="5067300"/>
              <a:ext cx="781050" cy="539750"/>
            </a:xfrm>
            <a:prstGeom prst="roundRect">
              <a:avLst>
                <a:gd name="adj" fmla="val 4902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/>
            <p:cNvSpPr/>
            <p:nvPr/>
          </p:nvSpPr>
          <p:spPr>
            <a:xfrm>
              <a:off x="2379663" y="5099023"/>
              <a:ext cx="714375" cy="476304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bg1"/>
                  </a:solidFill>
                </a:ln>
              </a:endParaRPr>
            </a:p>
          </p:txBody>
        </p:sp>
        <p:sp>
          <p:nvSpPr>
            <p:cNvPr id="83" name="Trapezoid 82"/>
            <p:cNvSpPr/>
            <p:nvPr/>
          </p:nvSpPr>
          <p:spPr>
            <a:xfrm>
              <a:off x="2260600" y="5640917"/>
              <a:ext cx="952500" cy="222250"/>
            </a:xfrm>
            <a:prstGeom prst="trapezoid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1" name="Group 90"/>
          <p:cNvGrpSpPr/>
          <p:nvPr/>
        </p:nvGrpSpPr>
        <p:grpSpPr>
          <a:xfrm>
            <a:off x="2973559" y="4717627"/>
            <a:ext cx="587822" cy="491158"/>
            <a:chOff x="2260600" y="5067300"/>
            <a:chExt cx="952500" cy="795867"/>
          </a:xfrm>
        </p:grpSpPr>
        <p:sp>
          <p:nvSpPr>
            <p:cNvPr id="92" name="Rounded Rectangle 91"/>
            <p:cNvSpPr/>
            <p:nvPr/>
          </p:nvSpPr>
          <p:spPr>
            <a:xfrm>
              <a:off x="2346325" y="5067300"/>
              <a:ext cx="781050" cy="539750"/>
            </a:xfrm>
            <a:prstGeom prst="roundRect">
              <a:avLst>
                <a:gd name="adj" fmla="val 4902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Rectangle 98"/>
            <p:cNvSpPr/>
            <p:nvPr/>
          </p:nvSpPr>
          <p:spPr>
            <a:xfrm>
              <a:off x="2379663" y="5099023"/>
              <a:ext cx="714375" cy="476304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bg1"/>
                  </a:solidFill>
                </a:ln>
              </a:endParaRPr>
            </a:p>
          </p:txBody>
        </p:sp>
        <p:sp>
          <p:nvSpPr>
            <p:cNvPr id="103" name="Trapezoid 102"/>
            <p:cNvSpPr/>
            <p:nvPr/>
          </p:nvSpPr>
          <p:spPr>
            <a:xfrm>
              <a:off x="2260600" y="5640917"/>
              <a:ext cx="952500" cy="222250"/>
            </a:xfrm>
            <a:prstGeom prst="trapezoid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4" name="Group 103"/>
          <p:cNvGrpSpPr/>
          <p:nvPr/>
        </p:nvGrpSpPr>
        <p:grpSpPr>
          <a:xfrm>
            <a:off x="2815420" y="5804111"/>
            <a:ext cx="587822" cy="491158"/>
            <a:chOff x="2260600" y="5067300"/>
            <a:chExt cx="952500" cy="795867"/>
          </a:xfrm>
        </p:grpSpPr>
        <p:sp>
          <p:nvSpPr>
            <p:cNvPr id="105" name="Rounded Rectangle 104"/>
            <p:cNvSpPr/>
            <p:nvPr/>
          </p:nvSpPr>
          <p:spPr>
            <a:xfrm>
              <a:off x="2346325" y="5067300"/>
              <a:ext cx="781050" cy="539750"/>
            </a:xfrm>
            <a:prstGeom prst="roundRect">
              <a:avLst>
                <a:gd name="adj" fmla="val 4902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Rectangle 106"/>
            <p:cNvSpPr/>
            <p:nvPr/>
          </p:nvSpPr>
          <p:spPr>
            <a:xfrm>
              <a:off x="2379663" y="5099023"/>
              <a:ext cx="714375" cy="476304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bg1"/>
                  </a:solidFill>
                </a:ln>
              </a:endParaRPr>
            </a:p>
          </p:txBody>
        </p:sp>
        <p:sp>
          <p:nvSpPr>
            <p:cNvPr id="108" name="Trapezoid 107"/>
            <p:cNvSpPr/>
            <p:nvPr/>
          </p:nvSpPr>
          <p:spPr>
            <a:xfrm>
              <a:off x="2260600" y="5640917"/>
              <a:ext cx="952500" cy="222250"/>
            </a:xfrm>
            <a:prstGeom prst="trapezoid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9" name="Group 108"/>
          <p:cNvGrpSpPr/>
          <p:nvPr/>
        </p:nvGrpSpPr>
        <p:grpSpPr>
          <a:xfrm>
            <a:off x="4156687" y="4786252"/>
            <a:ext cx="261545" cy="322558"/>
            <a:chOff x="1021615" y="4426586"/>
            <a:chExt cx="658497" cy="812110"/>
          </a:xfrm>
        </p:grpSpPr>
        <p:sp>
          <p:nvSpPr>
            <p:cNvPr id="110" name="Rounded Rectangle 109"/>
            <p:cNvSpPr/>
            <p:nvPr/>
          </p:nvSpPr>
          <p:spPr>
            <a:xfrm>
              <a:off x="1021615" y="4426586"/>
              <a:ext cx="658497" cy="812110"/>
            </a:xfrm>
            <a:prstGeom prst="roundRect">
              <a:avLst>
                <a:gd name="adj" fmla="val 9917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Rounded Rectangle 110"/>
            <p:cNvSpPr/>
            <p:nvPr/>
          </p:nvSpPr>
          <p:spPr>
            <a:xfrm>
              <a:off x="1054477" y="4476750"/>
              <a:ext cx="592773" cy="653996"/>
            </a:xfrm>
            <a:prstGeom prst="roundRect">
              <a:avLst>
                <a:gd name="adj" fmla="val 9168"/>
              </a:avLst>
            </a:prstGeom>
            <a:solidFill>
              <a:schemeClr val="bg1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/>
            <p:cNvSpPr/>
            <p:nvPr/>
          </p:nvSpPr>
          <p:spPr>
            <a:xfrm flipH="1">
              <a:off x="1305570" y="5129060"/>
              <a:ext cx="90586" cy="90586"/>
            </a:xfrm>
            <a:prstGeom prst="ellipse">
              <a:avLst/>
            </a:prstGeom>
            <a:solidFill>
              <a:srgbClr val="FFFFFF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bg1"/>
                  </a:solidFill>
                </a:ln>
              </a:endParaRPr>
            </a:p>
          </p:txBody>
        </p:sp>
      </p:grpSp>
      <p:grpSp>
        <p:nvGrpSpPr>
          <p:cNvPr id="119" name="Group 118"/>
          <p:cNvGrpSpPr/>
          <p:nvPr/>
        </p:nvGrpSpPr>
        <p:grpSpPr>
          <a:xfrm>
            <a:off x="3895142" y="5805713"/>
            <a:ext cx="261545" cy="322558"/>
            <a:chOff x="1021615" y="4426586"/>
            <a:chExt cx="658497" cy="812110"/>
          </a:xfrm>
        </p:grpSpPr>
        <p:sp>
          <p:nvSpPr>
            <p:cNvPr id="120" name="Rounded Rectangle 119"/>
            <p:cNvSpPr/>
            <p:nvPr/>
          </p:nvSpPr>
          <p:spPr>
            <a:xfrm>
              <a:off x="1021615" y="4426586"/>
              <a:ext cx="658497" cy="812110"/>
            </a:xfrm>
            <a:prstGeom prst="roundRect">
              <a:avLst>
                <a:gd name="adj" fmla="val 9917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ounded Rectangle 120"/>
            <p:cNvSpPr/>
            <p:nvPr/>
          </p:nvSpPr>
          <p:spPr>
            <a:xfrm>
              <a:off x="1054477" y="4476750"/>
              <a:ext cx="592773" cy="653996"/>
            </a:xfrm>
            <a:prstGeom prst="roundRect">
              <a:avLst>
                <a:gd name="adj" fmla="val 9168"/>
              </a:avLst>
            </a:prstGeom>
            <a:solidFill>
              <a:schemeClr val="bg1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/>
            <p:cNvSpPr/>
            <p:nvPr/>
          </p:nvSpPr>
          <p:spPr>
            <a:xfrm flipH="1">
              <a:off x="1305570" y="5129060"/>
              <a:ext cx="90586" cy="90586"/>
            </a:xfrm>
            <a:prstGeom prst="ellipse">
              <a:avLst/>
            </a:prstGeom>
            <a:solidFill>
              <a:srgbClr val="FFFFFF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bg1"/>
                  </a:solidFill>
                </a:ln>
              </a:endParaRPr>
            </a:p>
          </p:txBody>
        </p:sp>
      </p:grpSp>
      <p:sp>
        <p:nvSpPr>
          <p:cNvPr id="123" name="Can 122"/>
          <p:cNvSpPr/>
          <p:nvPr/>
        </p:nvSpPr>
        <p:spPr>
          <a:xfrm>
            <a:off x="4382773" y="5359896"/>
            <a:ext cx="348716" cy="463792"/>
          </a:xfrm>
          <a:prstGeom prst="can">
            <a:avLst/>
          </a:prstGeom>
          <a:solidFill>
            <a:srgbClr val="558BB8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4" name="Straight Connector 143"/>
          <p:cNvCxnSpPr>
            <a:stCxn id="121" idx="1"/>
            <a:endCxn id="105" idx="3"/>
          </p:cNvCxnSpPr>
          <p:nvPr/>
        </p:nvCxnSpPr>
        <p:spPr>
          <a:xfrm flipH="1">
            <a:off x="3350338" y="5955516"/>
            <a:ext cx="557856" cy="15145"/>
          </a:xfrm>
          <a:prstGeom prst="line">
            <a:avLst/>
          </a:prstGeom>
          <a:ln w="28575" cmpd="sng">
            <a:solidFill>
              <a:schemeClr val="accent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7" name="TextBox 146"/>
          <p:cNvSpPr txBox="1"/>
          <p:nvPr/>
        </p:nvSpPr>
        <p:spPr>
          <a:xfrm>
            <a:off x="4244032" y="4459330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P2P</a:t>
            </a:r>
            <a:endParaRPr lang="en-US" dirty="0"/>
          </a:p>
        </p:txBody>
      </p:sp>
      <p:cxnSp>
        <p:nvCxnSpPr>
          <p:cNvPr id="151" name="Straight Arrow Connector 150"/>
          <p:cNvCxnSpPr/>
          <p:nvPr/>
        </p:nvCxnSpPr>
        <p:spPr>
          <a:xfrm flipV="1">
            <a:off x="3895142" y="3737387"/>
            <a:ext cx="220929" cy="682732"/>
          </a:xfrm>
          <a:prstGeom prst="straightConnector1">
            <a:avLst/>
          </a:prstGeom>
          <a:ln w="47625">
            <a:solidFill>
              <a:srgbClr val="800000"/>
            </a:solidFill>
            <a:headEnd type="triangle" w="lg" len="med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Arrow Connector 153"/>
          <p:cNvCxnSpPr>
            <a:endCxn id="51" idx="2"/>
          </p:cNvCxnSpPr>
          <p:nvPr/>
        </p:nvCxnSpPr>
        <p:spPr>
          <a:xfrm flipV="1">
            <a:off x="4965838" y="3686160"/>
            <a:ext cx="1926378" cy="1039603"/>
          </a:xfrm>
          <a:prstGeom prst="straightConnector1">
            <a:avLst/>
          </a:prstGeom>
          <a:ln w="47625">
            <a:solidFill>
              <a:srgbClr val="800000"/>
            </a:solidFill>
            <a:headEnd type="triangle" w="lg" len="med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>
            <a:endCxn id="79" idx="1"/>
          </p:cNvCxnSpPr>
          <p:nvPr/>
        </p:nvCxnSpPr>
        <p:spPr>
          <a:xfrm>
            <a:off x="873320" y="4302102"/>
            <a:ext cx="1282999" cy="1053656"/>
          </a:xfrm>
          <a:prstGeom prst="line">
            <a:avLst/>
          </a:prstGeom>
          <a:ln w="28575" cmpd="sng">
            <a:solidFill>
              <a:schemeClr val="accent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>
            <a:stCxn id="111" idx="3"/>
            <a:endCxn id="6" idx="1"/>
          </p:cNvCxnSpPr>
          <p:nvPr/>
        </p:nvCxnSpPr>
        <p:spPr>
          <a:xfrm>
            <a:off x="4405179" y="4936055"/>
            <a:ext cx="1455783" cy="710429"/>
          </a:xfrm>
          <a:prstGeom prst="line">
            <a:avLst/>
          </a:prstGeom>
          <a:ln w="28575" cmpd="sng">
            <a:solidFill>
              <a:schemeClr val="accent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>
            <a:endCxn id="13" idx="1"/>
          </p:cNvCxnSpPr>
          <p:nvPr/>
        </p:nvCxnSpPr>
        <p:spPr>
          <a:xfrm>
            <a:off x="4156767" y="5974115"/>
            <a:ext cx="2420354" cy="136732"/>
          </a:xfrm>
          <a:prstGeom prst="line">
            <a:avLst/>
          </a:prstGeom>
          <a:ln w="28575" cmpd="sng">
            <a:solidFill>
              <a:schemeClr val="accent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5768351" y="2017434"/>
            <a:ext cx="1369259" cy="661200"/>
          </a:xfrm>
          <a:prstGeom prst="roundRect">
            <a:avLst/>
          </a:prstGeom>
          <a:solidFill>
            <a:srgbClr val="FBBEB7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…Cost of server load.</a:t>
            </a:r>
            <a:endParaRPr lang="en-US" dirty="0"/>
          </a:p>
        </p:txBody>
      </p:sp>
      <p:sp>
        <p:nvSpPr>
          <p:cNvPr id="88" name="Rounded Rectangle 87"/>
          <p:cNvSpPr/>
          <p:nvPr/>
        </p:nvSpPr>
        <p:spPr>
          <a:xfrm>
            <a:off x="7028334" y="2757135"/>
            <a:ext cx="2040124" cy="783870"/>
          </a:xfrm>
          <a:prstGeom prst="roundRect">
            <a:avLst/>
          </a:prstGeom>
          <a:solidFill>
            <a:srgbClr val="FBBEB7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…Cost of storage at gateways.</a:t>
            </a:r>
            <a:endParaRPr lang="en-US" dirty="0"/>
          </a:p>
        </p:txBody>
      </p:sp>
      <p:sp>
        <p:nvSpPr>
          <p:cNvPr id="89" name="Rounded Rectangle 88"/>
          <p:cNvSpPr/>
          <p:nvPr/>
        </p:nvSpPr>
        <p:spPr>
          <a:xfrm>
            <a:off x="107666" y="5582180"/>
            <a:ext cx="1851928" cy="713089"/>
          </a:xfrm>
          <a:prstGeom prst="roundRect">
            <a:avLst/>
          </a:prstGeom>
          <a:solidFill>
            <a:srgbClr val="FBBEB7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…Cost of using P2P network.</a:t>
            </a:r>
            <a:endParaRPr lang="en-US" dirty="0"/>
          </a:p>
        </p:txBody>
      </p:sp>
      <p:sp>
        <p:nvSpPr>
          <p:cNvPr id="90" name="Rounded Rectangle 89"/>
          <p:cNvSpPr/>
          <p:nvPr/>
        </p:nvSpPr>
        <p:spPr>
          <a:xfrm>
            <a:off x="460517" y="1552715"/>
            <a:ext cx="2513042" cy="484820"/>
          </a:xfrm>
          <a:prstGeom prst="roundRect">
            <a:avLst/>
          </a:prstGeom>
          <a:solidFill>
            <a:srgbClr val="FBBEB7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We want to minimize…</a:t>
            </a:r>
            <a:endParaRPr lang="en-US" dirty="0"/>
          </a:p>
        </p:txBody>
      </p:sp>
      <p:sp>
        <p:nvSpPr>
          <p:cNvPr id="112" name="Title 1"/>
          <p:cNvSpPr>
            <a:spLocks noGrp="1"/>
          </p:cNvSpPr>
          <p:nvPr>
            <p:ph type="title"/>
          </p:nvPr>
        </p:nvSpPr>
        <p:spPr>
          <a:xfrm>
            <a:off x="632067" y="618059"/>
            <a:ext cx="8153400" cy="990600"/>
          </a:xfrm>
        </p:spPr>
        <p:txBody>
          <a:bodyPr/>
          <a:lstStyle/>
          <a:p>
            <a:r>
              <a:rPr lang="en-US" dirty="0" smtClean="0"/>
              <a:t>Problem Modeling - Costs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07728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9" name="Group 268"/>
          <p:cNvGrpSpPr/>
          <p:nvPr/>
        </p:nvGrpSpPr>
        <p:grpSpPr>
          <a:xfrm>
            <a:off x="520675" y="3375308"/>
            <a:ext cx="4377071" cy="3227060"/>
            <a:chOff x="1217008" y="3905606"/>
            <a:chExt cx="4380647" cy="2993719"/>
          </a:xfrm>
        </p:grpSpPr>
        <p:sp>
          <p:nvSpPr>
            <p:cNvPr id="270" name="Cloud 269"/>
            <p:cNvSpPr/>
            <p:nvPr/>
          </p:nvSpPr>
          <p:spPr>
            <a:xfrm rot="11080764">
              <a:off x="1217008" y="3905606"/>
              <a:ext cx="4380647" cy="2993719"/>
            </a:xfrm>
            <a:prstGeom prst="cloud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71" name="Straight Connector 270"/>
            <p:cNvCxnSpPr>
              <a:stCxn id="298" idx="3"/>
              <a:endCxn id="283" idx="2"/>
            </p:cNvCxnSpPr>
            <p:nvPr/>
          </p:nvCxnSpPr>
          <p:spPr>
            <a:xfrm>
              <a:off x="2715900" y="5629289"/>
              <a:ext cx="1744440" cy="236034"/>
            </a:xfrm>
            <a:prstGeom prst="line">
              <a:avLst/>
            </a:prstGeom>
            <a:ln w="28575" cmpd="sng">
              <a:solidFill>
                <a:schemeClr val="accent2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" name="Straight Connector 271"/>
            <p:cNvCxnSpPr>
              <a:stCxn id="299" idx="0"/>
              <a:endCxn id="295" idx="1"/>
            </p:cNvCxnSpPr>
            <p:nvPr/>
          </p:nvCxnSpPr>
          <p:spPr>
            <a:xfrm flipV="1">
              <a:off x="2474894" y="5157708"/>
              <a:ext cx="629136" cy="324608"/>
            </a:xfrm>
            <a:prstGeom prst="line">
              <a:avLst/>
            </a:prstGeom>
            <a:ln w="28575" cmpd="sng">
              <a:solidFill>
                <a:schemeClr val="accent2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" name="Straight Connector 272"/>
            <p:cNvCxnSpPr>
              <a:stCxn id="300" idx="2"/>
              <a:endCxn id="292" idx="1"/>
            </p:cNvCxnSpPr>
            <p:nvPr/>
          </p:nvCxnSpPr>
          <p:spPr>
            <a:xfrm>
              <a:off x="2474893" y="5953896"/>
              <a:ext cx="470997" cy="290294"/>
            </a:xfrm>
            <a:prstGeom prst="line">
              <a:avLst/>
            </a:prstGeom>
            <a:ln w="28575" cmpd="sng">
              <a:solidFill>
                <a:schemeClr val="accent2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Straight Connector 273"/>
            <p:cNvCxnSpPr>
              <a:stCxn id="296" idx="3"/>
              <a:endCxn id="290" idx="1"/>
            </p:cNvCxnSpPr>
            <p:nvPr/>
          </p:nvCxnSpPr>
          <p:spPr>
            <a:xfrm>
              <a:off x="3565471" y="5157707"/>
              <a:ext cx="681835" cy="51879"/>
            </a:xfrm>
            <a:prstGeom prst="line">
              <a:avLst/>
            </a:prstGeom>
            <a:ln w="28575" cmpd="sng">
              <a:solidFill>
                <a:schemeClr val="accent2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" name="Straight Connector 274"/>
            <p:cNvCxnSpPr>
              <a:stCxn id="289" idx="2"/>
              <a:endCxn id="292" idx="3"/>
            </p:cNvCxnSpPr>
            <p:nvPr/>
          </p:nvCxnSpPr>
          <p:spPr>
            <a:xfrm flipH="1">
              <a:off x="3427905" y="5382341"/>
              <a:ext cx="937122" cy="861850"/>
            </a:xfrm>
            <a:prstGeom prst="line">
              <a:avLst/>
            </a:prstGeom>
            <a:ln w="28575" cmpd="sng">
              <a:solidFill>
                <a:schemeClr val="accent2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" name="Straight Connector 275"/>
            <p:cNvCxnSpPr>
              <a:stCxn id="297" idx="2"/>
              <a:endCxn id="292" idx="0"/>
            </p:cNvCxnSpPr>
            <p:nvPr/>
          </p:nvCxnSpPr>
          <p:spPr>
            <a:xfrm flipH="1">
              <a:off x="3186898" y="5482315"/>
              <a:ext cx="158139" cy="595325"/>
            </a:xfrm>
            <a:prstGeom prst="line">
              <a:avLst/>
            </a:prstGeom>
            <a:ln w="28575" cmpd="sng">
              <a:solidFill>
                <a:schemeClr val="accent2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" name="Straight Connector 276"/>
            <p:cNvCxnSpPr>
              <a:stCxn id="289" idx="2"/>
              <a:endCxn id="286" idx="0"/>
            </p:cNvCxnSpPr>
            <p:nvPr/>
          </p:nvCxnSpPr>
          <p:spPr>
            <a:xfrm flipH="1">
              <a:off x="4103481" y="5382341"/>
              <a:ext cx="261545" cy="696902"/>
            </a:xfrm>
            <a:prstGeom prst="line">
              <a:avLst/>
            </a:prstGeom>
            <a:ln w="28575" cmpd="sng">
              <a:solidFill>
                <a:schemeClr val="accent2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8" name="Group 277"/>
            <p:cNvGrpSpPr/>
            <p:nvPr/>
          </p:nvGrpSpPr>
          <p:grpSpPr>
            <a:xfrm>
              <a:off x="2180982" y="5462738"/>
              <a:ext cx="587822" cy="491157"/>
              <a:chOff x="2260600" y="5067300"/>
              <a:chExt cx="952500" cy="795867"/>
            </a:xfrm>
          </p:grpSpPr>
          <p:sp>
            <p:nvSpPr>
              <p:cNvPr id="298" name="Rounded Rectangle 297"/>
              <p:cNvSpPr/>
              <p:nvPr/>
            </p:nvSpPr>
            <p:spPr>
              <a:xfrm>
                <a:off x="2346325" y="5067300"/>
                <a:ext cx="781050" cy="539750"/>
              </a:xfrm>
              <a:prstGeom prst="roundRect">
                <a:avLst>
                  <a:gd name="adj" fmla="val 4902"/>
                </a:avLst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9" name="Rectangle 298"/>
              <p:cNvSpPr/>
              <p:nvPr/>
            </p:nvSpPr>
            <p:spPr>
              <a:xfrm>
                <a:off x="2379663" y="5099023"/>
                <a:ext cx="714375" cy="476304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chemeClr val="bg1"/>
                    </a:solidFill>
                  </a:ln>
                </a:endParaRPr>
              </a:p>
            </p:txBody>
          </p:sp>
          <p:sp>
            <p:nvSpPr>
              <p:cNvPr id="300" name="Trapezoid 299"/>
              <p:cNvSpPr/>
              <p:nvPr/>
            </p:nvSpPr>
            <p:spPr>
              <a:xfrm>
                <a:off x="2260600" y="5640917"/>
                <a:ext cx="952500" cy="222250"/>
              </a:xfrm>
              <a:prstGeom prst="trapezoid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9" name="Group 278"/>
            <p:cNvGrpSpPr/>
            <p:nvPr/>
          </p:nvGrpSpPr>
          <p:grpSpPr>
            <a:xfrm>
              <a:off x="3051126" y="4991159"/>
              <a:ext cx="587822" cy="491157"/>
              <a:chOff x="2260600" y="5067300"/>
              <a:chExt cx="952500" cy="795867"/>
            </a:xfrm>
          </p:grpSpPr>
          <p:sp>
            <p:nvSpPr>
              <p:cNvPr id="295" name="Rounded Rectangle 294"/>
              <p:cNvSpPr/>
              <p:nvPr/>
            </p:nvSpPr>
            <p:spPr>
              <a:xfrm>
                <a:off x="2346325" y="5067300"/>
                <a:ext cx="781050" cy="539750"/>
              </a:xfrm>
              <a:prstGeom prst="roundRect">
                <a:avLst>
                  <a:gd name="adj" fmla="val 4902"/>
                </a:avLst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6" name="Rectangle 295"/>
              <p:cNvSpPr/>
              <p:nvPr/>
            </p:nvSpPr>
            <p:spPr>
              <a:xfrm>
                <a:off x="2379663" y="5099023"/>
                <a:ext cx="714375" cy="476304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chemeClr val="bg1"/>
                    </a:solidFill>
                  </a:ln>
                </a:endParaRPr>
              </a:p>
            </p:txBody>
          </p:sp>
          <p:sp>
            <p:nvSpPr>
              <p:cNvPr id="297" name="Trapezoid 296"/>
              <p:cNvSpPr/>
              <p:nvPr/>
            </p:nvSpPr>
            <p:spPr>
              <a:xfrm>
                <a:off x="2260600" y="5640917"/>
                <a:ext cx="952500" cy="222250"/>
              </a:xfrm>
              <a:prstGeom prst="trapezoid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0" name="Group 279"/>
            <p:cNvGrpSpPr/>
            <p:nvPr/>
          </p:nvGrpSpPr>
          <p:grpSpPr>
            <a:xfrm>
              <a:off x="2892987" y="6077640"/>
              <a:ext cx="587822" cy="491157"/>
              <a:chOff x="2260600" y="5067300"/>
              <a:chExt cx="952500" cy="795867"/>
            </a:xfrm>
          </p:grpSpPr>
          <p:sp>
            <p:nvSpPr>
              <p:cNvPr id="292" name="Rounded Rectangle 291"/>
              <p:cNvSpPr/>
              <p:nvPr/>
            </p:nvSpPr>
            <p:spPr>
              <a:xfrm>
                <a:off x="2346325" y="5067300"/>
                <a:ext cx="781050" cy="539750"/>
              </a:xfrm>
              <a:prstGeom prst="roundRect">
                <a:avLst>
                  <a:gd name="adj" fmla="val 4902"/>
                </a:avLst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3" name="Rectangle 292"/>
              <p:cNvSpPr/>
              <p:nvPr/>
            </p:nvSpPr>
            <p:spPr>
              <a:xfrm>
                <a:off x="2379663" y="5099023"/>
                <a:ext cx="714375" cy="476304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chemeClr val="bg1"/>
                    </a:solidFill>
                  </a:ln>
                </a:endParaRPr>
              </a:p>
            </p:txBody>
          </p:sp>
          <p:sp>
            <p:nvSpPr>
              <p:cNvPr id="294" name="Trapezoid 293"/>
              <p:cNvSpPr/>
              <p:nvPr/>
            </p:nvSpPr>
            <p:spPr>
              <a:xfrm>
                <a:off x="2260600" y="5640917"/>
                <a:ext cx="952500" cy="222250"/>
              </a:xfrm>
              <a:prstGeom prst="trapezoid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1" name="Group 280"/>
            <p:cNvGrpSpPr/>
            <p:nvPr/>
          </p:nvGrpSpPr>
          <p:grpSpPr>
            <a:xfrm>
              <a:off x="4234254" y="5059783"/>
              <a:ext cx="261545" cy="322558"/>
              <a:chOff x="1021615" y="4426586"/>
              <a:chExt cx="658497" cy="812110"/>
            </a:xfrm>
          </p:grpSpPr>
          <p:sp>
            <p:nvSpPr>
              <p:cNvPr id="289" name="Rounded Rectangle 288"/>
              <p:cNvSpPr/>
              <p:nvPr/>
            </p:nvSpPr>
            <p:spPr>
              <a:xfrm>
                <a:off x="1021615" y="4426586"/>
                <a:ext cx="658497" cy="812110"/>
              </a:xfrm>
              <a:prstGeom prst="roundRect">
                <a:avLst>
                  <a:gd name="adj" fmla="val 9917"/>
                </a:avLst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0" name="Rounded Rectangle 289"/>
              <p:cNvSpPr/>
              <p:nvPr/>
            </p:nvSpPr>
            <p:spPr>
              <a:xfrm>
                <a:off x="1054477" y="4476750"/>
                <a:ext cx="592773" cy="653996"/>
              </a:xfrm>
              <a:prstGeom prst="roundRect">
                <a:avLst>
                  <a:gd name="adj" fmla="val 9168"/>
                </a:avLst>
              </a:prstGeom>
              <a:solidFill>
                <a:schemeClr val="bg1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1" name="Oval 290"/>
              <p:cNvSpPr/>
              <p:nvPr/>
            </p:nvSpPr>
            <p:spPr>
              <a:xfrm flipH="1">
                <a:off x="1305570" y="5129060"/>
                <a:ext cx="90586" cy="90586"/>
              </a:xfrm>
              <a:prstGeom prst="ellipse">
                <a:avLst/>
              </a:prstGeom>
              <a:solidFill>
                <a:srgbClr val="FFFFFF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chemeClr val="bg1"/>
                    </a:solidFill>
                  </a:ln>
                </a:endParaRPr>
              </a:p>
            </p:txBody>
          </p:sp>
        </p:grpSp>
        <p:grpSp>
          <p:nvGrpSpPr>
            <p:cNvPr id="282" name="Group 281"/>
            <p:cNvGrpSpPr/>
            <p:nvPr/>
          </p:nvGrpSpPr>
          <p:grpSpPr>
            <a:xfrm>
              <a:off x="3972708" y="6079243"/>
              <a:ext cx="261545" cy="322558"/>
              <a:chOff x="1021615" y="4426586"/>
              <a:chExt cx="658497" cy="812110"/>
            </a:xfrm>
          </p:grpSpPr>
          <p:sp>
            <p:nvSpPr>
              <p:cNvPr id="286" name="Rounded Rectangle 285"/>
              <p:cNvSpPr/>
              <p:nvPr/>
            </p:nvSpPr>
            <p:spPr>
              <a:xfrm>
                <a:off x="1021615" y="4426586"/>
                <a:ext cx="658497" cy="812110"/>
              </a:xfrm>
              <a:prstGeom prst="roundRect">
                <a:avLst>
                  <a:gd name="adj" fmla="val 9917"/>
                </a:avLst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7" name="Rounded Rectangle 286"/>
              <p:cNvSpPr/>
              <p:nvPr/>
            </p:nvSpPr>
            <p:spPr>
              <a:xfrm>
                <a:off x="1054477" y="4476750"/>
                <a:ext cx="592773" cy="653996"/>
              </a:xfrm>
              <a:prstGeom prst="roundRect">
                <a:avLst>
                  <a:gd name="adj" fmla="val 9168"/>
                </a:avLst>
              </a:prstGeom>
              <a:solidFill>
                <a:schemeClr val="bg1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8" name="Oval 287"/>
              <p:cNvSpPr/>
              <p:nvPr/>
            </p:nvSpPr>
            <p:spPr>
              <a:xfrm flipH="1">
                <a:off x="1305570" y="5129060"/>
                <a:ext cx="90586" cy="90586"/>
              </a:xfrm>
              <a:prstGeom prst="ellipse">
                <a:avLst/>
              </a:prstGeom>
              <a:solidFill>
                <a:srgbClr val="FFFFFF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chemeClr val="bg1"/>
                    </a:solidFill>
                  </a:ln>
                </a:endParaRPr>
              </a:p>
            </p:txBody>
          </p:sp>
        </p:grpSp>
        <p:sp>
          <p:nvSpPr>
            <p:cNvPr id="283" name="Can 282"/>
            <p:cNvSpPr/>
            <p:nvPr/>
          </p:nvSpPr>
          <p:spPr>
            <a:xfrm>
              <a:off x="4460339" y="5633428"/>
              <a:ext cx="348716" cy="463792"/>
            </a:xfrm>
            <a:prstGeom prst="can">
              <a:avLst/>
            </a:prstGeom>
            <a:solidFill>
              <a:srgbClr val="558BB8"/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84" name="Straight Connector 283"/>
            <p:cNvCxnSpPr>
              <a:stCxn id="287" idx="1"/>
              <a:endCxn id="292" idx="3"/>
            </p:cNvCxnSpPr>
            <p:nvPr/>
          </p:nvCxnSpPr>
          <p:spPr>
            <a:xfrm flipH="1">
              <a:off x="3427905" y="6229047"/>
              <a:ext cx="557856" cy="15145"/>
            </a:xfrm>
            <a:prstGeom prst="line">
              <a:avLst/>
            </a:prstGeom>
            <a:ln w="28575" cmpd="sng">
              <a:solidFill>
                <a:schemeClr val="accent2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5" name="TextBox 284"/>
            <p:cNvSpPr txBox="1"/>
            <p:nvPr/>
          </p:nvSpPr>
          <p:spPr>
            <a:xfrm>
              <a:off x="1668140" y="6174265"/>
              <a:ext cx="5437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P2P</a:t>
              </a:r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067" y="482595"/>
            <a:ext cx="8153400" cy="990600"/>
          </a:xfrm>
        </p:spPr>
        <p:txBody>
          <a:bodyPr/>
          <a:lstStyle/>
          <a:p>
            <a:r>
              <a:rPr lang="en-US" dirty="0" smtClean="0"/>
              <a:t>Problem Modeling - Costs</a:t>
            </a:r>
            <a:endParaRPr lang="en-US" dirty="0"/>
          </a:p>
        </p:txBody>
      </p:sp>
      <p:grpSp>
        <p:nvGrpSpPr>
          <p:cNvPr id="38" name="Group 37"/>
          <p:cNvGrpSpPr/>
          <p:nvPr/>
        </p:nvGrpSpPr>
        <p:grpSpPr>
          <a:xfrm>
            <a:off x="5447980" y="2153628"/>
            <a:ext cx="2883220" cy="1768965"/>
            <a:chOff x="6038471" y="5090849"/>
            <a:chExt cx="2883220" cy="1768965"/>
          </a:xfrm>
        </p:grpSpPr>
        <p:sp>
          <p:nvSpPr>
            <p:cNvPr id="37" name="Rounded Rectangle 36"/>
            <p:cNvSpPr/>
            <p:nvPr/>
          </p:nvSpPr>
          <p:spPr>
            <a:xfrm>
              <a:off x="6038471" y="5090849"/>
              <a:ext cx="2883220" cy="1768965"/>
            </a:xfrm>
            <a:prstGeom prst="roundRect">
              <a:avLst>
                <a:gd name="adj" fmla="val 13370"/>
              </a:avLst>
            </a:prstGeom>
            <a:solidFill>
              <a:schemeClr val="accent2"/>
            </a:solidFill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5" name="Group 34"/>
            <p:cNvGrpSpPr/>
            <p:nvPr/>
          </p:nvGrpSpPr>
          <p:grpSpPr>
            <a:xfrm>
              <a:off x="6152149" y="5150671"/>
              <a:ext cx="2667942" cy="1164354"/>
              <a:chOff x="5678483" y="5396027"/>
              <a:chExt cx="2667942" cy="1164354"/>
            </a:xfrm>
          </p:grpSpPr>
          <p:grpSp>
            <p:nvGrpSpPr>
              <p:cNvPr id="32" name="Group 31"/>
              <p:cNvGrpSpPr/>
              <p:nvPr/>
            </p:nvGrpSpPr>
            <p:grpSpPr>
              <a:xfrm>
                <a:off x="5678483" y="5396027"/>
                <a:ext cx="2667942" cy="646331"/>
                <a:chOff x="5797548" y="5096885"/>
                <a:chExt cx="2667942" cy="646331"/>
              </a:xfrm>
            </p:grpSpPr>
            <p:pic>
              <p:nvPicPr>
                <p:cNvPr id="29" name="Picture 28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5797548" y="5242251"/>
                  <a:ext cx="215900" cy="177800"/>
                </a:xfrm>
                <a:prstGeom prst="rect">
                  <a:avLst/>
                </a:prstGeom>
              </p:spPr>
            </p:pic>
            <p:sp>
              <p:nvSpPr>
                <p:cNvPr id="31" name="TextBox 30"/>
                <p:cNvSpPr txBox="1"/>
                <p:nvPr/>
              </p:nvSpPr>
              <p:spPr>
                <a:xfrm>
                  <a:off x="6002034" y="5096885"/>
                  <a:ext cx="2463456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: cost of unit service volume at the server</a:t>
                  </a:r>
                  <a:endParaRPr lang="en-US" dirty="0"/>
                </a:p>
              </p:txBody>
            </p:sp>
          </p:grpSp>
          <p:grpSp>
            <p:nvGrpSpPr>
              <p:cNvPr id="34" name="Group 33"/>
              <p:cNvGrpSpPr/>
              <p:nvPr/>
            </p:nvGrpSpPr>
            <p:grpSpPr>
              <a:xfrm>
                <a:off x="5681131" y="5914050"/>
                <a:ext cx="2538293" cy="646331"/>
                <a:chOff x="5681131" y="5914050"/>
                <a:chExt cx="2538293" cy="646331"/>
              </a:xfrm>
            </p:grpSpPr>
            <p:pic>
              <p:nvPicPr>
                <p:cNvPr id="30" name="Picture 29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5681131" y="6063276"/>
                  <a:ext cx="215900" cy="215900"/>
                </a:xfrm>
                <a:prstGeom prst="rect">
                  <a:avLst/>
                </a:prstGeom>
              </p:spPr>
            </p:pic>
            <p:sp>
              <p:nvSpPr>
                <p:cNvPr id="33" name="TextBox 32"/>
                <p:cNvSpPr txBox="1"/>
                <p:nvPr/>
              </p:nvSpPr>
              <p:spPr>
                <a:xfrm>
                  <a:off x="5890739" y="5914050"/>
                  <a:ext cx="2328685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: cost of unit storage at each node</a:t>
                  </a:r>
                </a:p>
              </p:txBody>
            </p:sp>
          </p:grpSp>
        </p:grpSp>
      </p:grpSp>
      <p:grpSp>
        <p:nvGrpSpPr>
          <p:cNvPr id="43" name="Group 42"/>
          <p:cNvGrpSpPr/>
          <p:nvPr/>
        </p:nvGrpSpPr>
        <p:grpSpPr>
          <a:xfrm>
            <a:off x="120722" y="1571428"/>
            <a:ext cx="5005424" cy="2980463"/>
            <a:chOff x="953978" y="1538975"/>
            <a:chExt cx="6352277" cy="3376671"/>
          </a:xfrm>
        </p:grpSpPr>
        <p:grpSp>
          <p:nvGrpSpPr>
            <p:cNvPr id="44" name="Group 43"/>
            <p:cNvGrpSpPr/>
            <p:nvPr/>
          </p:nvGrpSpPr>
          <p:grpSpPr>
            <a:xfrm>
              <a:off x="953978" y="1538975"/>
              <a:ext cx="6352277" cy="3376671"/>
              <a:chOff x="1694603" y="1822224"/>
              <a:chExt cx="6352277" cy="3376671"/>
            </a:xfrm>
          </p:grpSpPr>
          <p:cxnSp>
            <p:nvCxnSpPr>
              <p:cNvPr id="4" name="Straight Arrow Connector 3"/>
              <p:cNvCxnSpPr/>
              <p:nvPr/>
            </p:nvCxnSpPr>
            <p:spPr>
              <a:xfrm>
                <a:off x="5626691" y="3546979"/>
                <a:ext cx="1075619" cy="994766"/>
              </a:xfrm>
              <a:prstGeom prst="straightConnector1">
                <a:avLst/>
              </a:prstGeom>
              <a:ln w="47625">
                <a:tailEnd type="triangle" w="lg" len="lg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" name="Straight Arrow Connector 4"/>
              <p:cNvCxnSpPr/>
              <p:nvPr/>
            </p:nvCxnSpPr>
            <p:spPr>
              <a:xfrm flipH="1">
                <a:off x="3539934" y="3253288"/>
                <a:ext cx="344024" cy="1502616"/>
              </a:xfrm>
              <a:prstGeom prst="straightConnector1">
                <a:avLst/>
              </a:prstGeom>
              <a:ln w="47625">
                <a:tailEnd type="triangle" w="lg" len="lg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Straight Arrow Connector 5"/>
              <p:cNvCxnSpPr>
                <a:endCxn id="26" idx="6"/>
              </p:cNvCxnSpPr>
              <p:nvPr/>
            </p:nvCxnSpPr>
            <p:spPr>
              <a:xfrm flipH="1">
                <a:off x="2330663" y="3360927"/>
                <a:ext cx="1792565" cy="673471"/>
              </a:xfrm>
              <a:prstGeom prst="straightConnector1">
                <a:avLst/>
              </a:prstGeom>
              <a:ln w="47625">
                <a:tailEnd type="triangle" w="lg" len="lg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5" name="Group 14"/>
              <p:cNvGrpSpPr/>
              <p:nvPr/>
            </p:nvGrpSpPr>
            <p:grpSpPr>
              <a:xfrm>
                <a:off x="3051126" y="1822224"/>
                <a:ext cx="3298803" cy="2437880"/>
                <a:chOff x="3014668" y="1971922"/>
                <a:chExt cx="3453795" cy="2552422"/>
              </a:xfrm>
            </p:grpSpPr>
            <p:grpSp>
              <p:nvGrpSpPr>
                <p:cNvPr id="16" name="Group 15"/>
                <p:cNvGrpSpPr/>
                <p:nvPr/>
              </p:nvGrpSpPr>
              <p:grpSpPr>
                <a:xfrm>
                  <a:off x="3014668" y="1971922"/>
                  <a:ext cx="3453795" cy="2552422"/>
                  <a:chOff x="2694105" y="2040468"/>
                  <a:chExt cx="3692289" cy="2728674"/>
                </a:xfrm>
              </p:grpSpPr>
              <p:sp>
                <p:nvSpPr>
                  <p:cNvPr id="18" name="Cloud 17"/>
                  <p:cNvSpPr/>
                  <p:nvPr/>
                </p:nvSpPr>
                <p:spPr>
                  <a:xfrm>
                    <a:off x="2694105" y="2040468"/>
                    <a:ext cx="3692289" cy="2728674"/>
                  </a:xfrm>
                  <a:prstGeom prst="cloud">
                    <a:avLst/>
                  </a:prstGeom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9" name="Group 18"/>
                  <p:cNvGrpSpPr/>
                  <p:nvPr/>
                </p:nvGrpSpPr>
                <p:grpSpPr>
                  <a:xfrm>
                    <a:off x="3626278" y="2651961"/>
                    <a:ext cx="1988828" cy="1645933"/>
                    <a:chOff x="3490811" y="2742448"/>
                    <a:chExt cx="1988828" cy="1645933"/>
                  </a:xfrm>
                </p:grpSpPr>
                <p:cxnSp>
                  <p:nvCxnSpPr>
                    <p:cNvPr id="20" name="Straight Arrow Connector 19"/>
                    <p:cNvCxnSpPr>
                      <a:stCxn id="24" idx="2"/>
                      <a:endCxn id="23" idx="4"/>
                    </p:cNvCxnSpPr>
                    <p:nvPr/>
                  </p:nvCxnSpPr>
                  <p:spPr>
                    <a:xfrm flipH="1">
                      <a:off x="3881122" y="2969838"/>
                      <a:ext cx="1208205" cy="213366"/>
                    </a:xfrm>
                    <a:prstGeom prst="straightConnector1">
                      <a:avLst/>
                    </a:prstGeom>
                    <a:ln w="38100">
                      <a:solidFill>
                        <a:schemeClr val="accent2"/>
                      </a:solidFill>
                      <a:headEnd type="triangle" w="lg" len="med"/>
                      <a:tailEnd type="triangle" w="lg" len="med"/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1" name="Straight Arrow Connector 20"/>
                    <p:cNvCxnSpPr>
                      <a:stCxn id="25" idx="2"/>
                      <a:endCxn id="23" idx="3"/>
                    </p:cNvCxnSpPr>
                    <p:nvPr/>
                  </p:nvCxnSpPr>
                  <p:spPr>
                    <a:xfrm flipH="1" flipV="1">
                      <a:off x="3685967" y="3442761"/>
                      <a:ext cx="669711" cy="686063"/>
                    </a:xfrm>
                    <a:prstGeom prst="straightConnector1">
                      <a:avLst/>
                    </a:prstGeom>
                    <a:ln w="38100">
                      <a:solidFill>
                        <a:schemeClr val="accent2"/>
                      </a:solidFill>
                      <a:headEnd type="triangle" w="lg" len="med"/>
                      <a:tailEnd type="triangle" w="lg" len="med"/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2" name="Straight Arrow Connector 21"/>
                    <p:cNvCxnSpPr>
                      <a:stCxn id="25" idx="4"/>
                      <a:endCxn id="24" idx="3"/>
                    </p:cNvCxnSpPr>
                    <p:nvPr/>
                  </p:nvCxnSpPr>
                  <p:spPr>
                    <a:xfrm flipV="1">
                      <a:off x="4745989" y="3197228"/>
                      <a:ext cx="538494" cy="931596"/>
                    </a:xfrm>
                    <a:prstGeom prst="straightConnector1">
                      <a:avLst/>
                    </a:prstGeom>
                    <a:ln w="38100">
                      <a:solidFill>
                        <a:schemeClr val="accent2"/>
                      </a:solidFill>
                      <a:headEnd type="triangle" w="lg" len="med"/>
                      <a:tailEnd type="triangle" w="lg" len="med"/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23" name="Can 22"/>
                    <p:cNvSpPr/>
                    <p:nvPr/>
                  </p:nvSpPr>
                  <p:spPr>
                    <a:xfrm>
                      <a:off x="3490811" y="2923647"/>
                      <a:ext cx="390311" cy="519114"/>
                    </a:xfrm>
                    <a:prstGeom prst="can">
                      <a:avLst/>
                    </a:prstGeom>
                    <a:solidFill>
                      <a:schemeClr val="bg2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" name="Can 23"/>
                    <p:cNvSpPr/>
                    <p:nvPr/>
                  </p:nvSpPr>
                  <p:spPr>
                    <a:xfrm>
                      <a:off x="5089328" y="2742448"/>
                      <a:ext cx="390311" cy="454780"/>
                    </a:xfrm>
                    <a:prstGeom prst="can">
                      <a:avLst/>
                    </a:prstGeom>
                    <a:solidFill>
                      <a:schemeClr val="bg2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" name="Can 24"/>
                    <p:cNvSpPr/>
                    <p:nvPr/>
                  </p:nvSpPr>
                  <p:spPr>
                    <a:xfrm>
                      <a:off x="4355678" y="3869267"/>
                      <a:ext cx="390311" cy="519114"/>
                    </a:xfrm>
                    <a:prstGeom prst="can">
                      <a:avLst/>
                    </a:prstGeom>
                    <a:solidFill>
                      <a:schemeClr val="bg2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sp>
              <p:nvSpPr>
                <p:cNvPr id="17" name="TextBox 16"/>
                <p:cNvSpPr txBox="1"/>
                <p:nvPr/>
              </p:nvSpPr>
              <p:spPr>
                <a:xfrm>
                  <a:off x="3593383" y="2299073"/>
                  <a:ext cx="61747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/>
                    <a:t>CDN</a:t>
                  </a:r>
                  <a:endParaRPr lang="en-US" dirty="0"/>
                </a:p>
              </p:txBody>
            </p:sp>
          </p:grpSp>
          <p:sp>
            <p:nvSpPr>
              <p:cNvPr id="26" name="Oval 25"/>
              <p:cNvSpPr/>
              <p:nvPr/>
            </p:nvSpPr>
            <p:spPr>
              <a:xfrm>
                <a:off x="1907344" y="3822739"/>
                <a:ext cx="423320" cy="423320"/>
              </a:xfrm>
              <a:prstGeom prst="ellipse">
                <a:avLst/>
              </a:prstGeom>
              <a:solidFill>
                <a:srgbClr val="DD8047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3432077" y="4755904"/>
                <a:ext cx="423320" cy="423320"/>
              </a:xfrm>
              <a:prstGeom prst="ellipse">
                <a:avLst/>
              </a:prstGeom>
              <a:solidFill>
                <a:srgbClr val="DD8047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6576225" y="4539952"/>
                <a:ext cx="423320" cy="423320"/>
              </a:xfrm>
              <a:prstGeom prst="ellipse">
                <a:avLst/>
              </a:prstGeom>
              <a:solidFill>
                <a:srgbClr val="DD8047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47" name="Picture 46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074333" y="3971818"/>
                <a:ext cx="88900" cy="152400"/>
              </a:xfrm>
              <a:prstGeom prst="rect">
                <a:avLst/>
              </a:prstGeom>
            </p:spPr>
          </p:pic>
          <p:pic>
            <p:nvPicPr>
              <p:cNvPr id="48" name="Picture 47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92937" y="4887072"/>
                <a:ext cx="101600" cy="152400"/>
              </a:xfrm>
              <a:prstGeom prst="rect">
                <a:avLst/>
              </a:prstGeom>
            </p:spPr>
          </p:pic>
          <p:pic>
            <p:nvPicPr>
              <p:cNvPr id="49" name="Picture 48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693843" y="4680955"/>
                <a:ext cx="190500" cy="152400"/>
              </a:xfrm>
              <a:prstGeom prst="rect">
                <a:avLst/>
              </a:prstGeom>
            </p:spPr>
          </p:pic>
          <p:cxnSp>
            <p:nvCxnSpPr>
              <p:cNvPr id="50" name="Straight Arrow Connector 49"/>
              <p:cNvCxnSpPr/>
              <p:nvPr/>
            </p:nvCxnSpPr>
            <p:spPr>
              <a:xfrm flipV="1">
                <a:off x="2278203" y="3546980"/>
                <a:ext cx="858697" cy="357704"/>
              </a:xfrm>
              <a:prstGeom prst="straightConnector1">
                <a:avLst/>
              </a:prstGeom>
              <a:ln w="47625">
                <a:tailEnd type="triangle" w="lg" len="lg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Arrow Connector 55"/>
              <p:cNvCxnSpPr/>
              <p:nvPr/>
            </p:nvCxnSpPr>
            <p:spPr>
              <a:xfrm flipV="1">
                <a:off x="3694537" y="4107284"/>
                <a:ext cx="160860" cy="659814"/>
              </a:xfrm>
              <a:prstGeom prst="straightConnector1">
                <a:avLst/>
              </a:prstGeom>
              <a:ln w="47625">
                <a:tailEnd type="triangle" w="lg" len="lg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Arrow Connector 63"/>
              <p:cNvCxnSpPr/>
              <p:nvPr/>
            </p:nvCxnSpPr>
            <p:spPr>
              <a:xfrm flipH="1" flipV="1">
                <a:off x="5757333" y="3878307"/>
                <a:ext cx="736600" cy="735504"/>
              </a:xfrm>
              <a:prstGeom prst="straightConnector1">
                <a:avLst/>
              </a:prstGeom>
              <a:ln w="47625">
                <a:tailEnd type="triangle" w="lg" len="lg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67" name="Picture 66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523826" y="3491920"/>
                <a:ext cx="215900" cy="177800"/>
              </a:xfrm>
              <a:prstGeom prst="rect">
                <a:avLst/>
              </a:prstGeom>
            </p:spPr>
          </p:pic>
          <p:pic>
            <p:nvPicPr>
              <p:cNvPr id="68" name="Picture 67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792942" y="4511622"/>
                <a:ext cx="215900" cy="177800"/>
              </a:xfrm>
              <a:prstGeom prst="rect">
                <a:avLst/>
              </a:prstGeom>
            </p:spPr>
          </p:pic>
          <p:pic>
            <p:nvPicPr>
              <p:cNvPr id="69" name="Picture 68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964767" y="4308141"/>
                <a:ext cx="279400" cy="177800"/>
              </a:xfrm>
              <a:prstGeom prst="rect">
                <a:avLst/>
              </a:prstGeom>
            </p:spPr>
          </p:pic>
          <p:grpSp>
            <p:nvGrpSpPr>
              <p:cNvPr id="133" name="Group 132"/>
              <p:cNvGrpSpPr/>
              <p:nvPr/>
            </p:nvGrpSpPr>
            <p:grpSpPr>
              <a:xfrm>
                <a:off x="6921855" y="2063438"/>
                <a:ext cx="1125025" cy="1206784"/>
                <a:chOff x="7006625" y="2397092"/>
                <a:chExt cx="975448" cy="1050406"/>
              </a:xfrm>
            </p:grpSpPr>
            <p:grpSp>
              <p:nvGrpSpPr>
                <p:cNvPr id="126" name="Group 125"/>
                <p:cNvGrpSpPr/>
                <p:nvPr/>
              </p:nvGrpSpPr>
              <p:grpSpPr>
                <a:xfrm>
                  <a:off x="7006625" y="2397092"/>
                  <a:ext cx="589765" cy="1050406"/>
                  <a:chOff x="7006625" y="2397092"/>
                  <a:chExt cx="589765" cy="1050406"/>
                </a:xfrm>
              </p:grpSpPr>
              <p:grpSp>
                <p:nvGrpSpPr>
                  <p:cNvPr id="120" name="Group 119"/>
                  <p:cNvGrpSpPr/>
                  <p:nvPr/>
                </p:nvGrpSpPr>
                <p:grpSpPr>
                  <a:xfrm>
                    <a:off x="7006625" y="3173653"/>
                    <a:ext cx="589534" cy="273845"/>
                    <a:chOff x="7006625" y="3186352"/>
                    <a:chExt cx="589534" cy="273845"/>
                  </a:xfrm>
                </p:grpSpPr>
                <p:sp>
                  <p:nvSpPr>
                    <p:cNvPr id="117" name="Can 116"/>
                    <p:cNvSpPr/>
                    <p:nvPr/>
                  </p:nvSpPr>
                  <p:spPr>
                    <a:xfrm>
                      <a:off x="7006625" y="3186352"/>
                      <a:ext cx="589534" cy="273845"/>
                    </a:xfrm>
                    <a:prstGeom prst="can">
                      <a:avLst>
                        <a:gd name="adj" fmla="val 43338"/>
                      </a:avLst>
                    </a:prstGeom>
                    <a:solidFill>
                      <a:schemeClr val="bg2"/>
                    </a:solidFill>
                    <a:ln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pic>
                  <p:nvPicPr>
                    <p:cNvPr id="116" name="Picture 115"/>
                    <p:cNvPicPr>
                      <a:picLocks noChangeAspect="1"/>
                    </p:cNvPicPr>
                    <p:nvPr/>
                  </p:nvPicPr>
                  <p:blipFill>
                    <a:blip r:embed="rId10"/>
                    <a:stretch>
                      <a:fillRect/>
                    </a:stretch>
                  </p:blipFill>
                  <p:spPr>
                    <a:xfrm>
                      <a:off x="7246566" y="3324484"/>
                      <a:ext cx="139700" cy="101600"/>
                    </a:xfrm>
                    <a:prstGeom prst="rect">
                      <a:avLst/>
                    </a:prstGeom>
                  </p:spPr>
                </p:pic>
              </p:grpSp>
              <p:grpSp>
                <p:nvGrpSpPr>
                  <p:cNvPr id="125" name="Group 124"/>
                  <p:cNvGrpSpPr/>
                  <p:nvPr/>
                </p:nvGrpSpPr>
                <p:grpSpPr>
                  <a:xfrm>
                    <a:off x="7006625" y="2691605"/>
                    <a:ext cx="589534" cy="605252"/>
                    <a:chOff x="7006625" y="3607180"/>
                    <a:chExt cx="589534" cy="605252"/>
                  </a:xfrm>
                </p:grpSpPr>
                <p:sp>
                  <p:nvSpPr>
                    <p:cNvPr id="122" name="Can 121"/>
                    <p:cNvSpPr>
                      <a:spLocks/>
                    </p:cNvSpPr>
                    <p:nvPr/>
                  </p:nvSpPr>
                  <p:spPr>
                    <a:xfrm>
                      <a:off x="7006625" y="3607180"/>
                      <a:ext cx="589534" cy="605252"/>
                    </a:xfrm>
                    <a:prstGeom prst="can">
                      <a:avLst>
                        <a:gd name="adj" fmla="val 21078"/>
                      </a:avLst>
                    </a:prstGeom>
                    <a:solidFill>
                      <a:schemeClr val="bg2"/>
                    </a:solidFill>
                    <a:ln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pic>
                  <p:nvPicPr>
                    <p:cNvPr id="124" name="Picture 123"/>
                    <p:cNvPicPr>
                      <a:picLocks noChangeAspect="1"/>
                    </p:cNvPicPr>
                    <p:nvPr/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7297361" y="3853284"/>
                      <a:ext cx="45719" cy="228595"/>
                    </a:xfrm>
                    <a:prstGeom prst="rect">
                      <a:avLst/>
                    </a:prstGeom>
                  </p:spPr>
                </p:pic>
              </p:grpSp>
              <p:grpSp>
                <p:nvGrpSpPr>
                  <p:cNvPr id="119" name="Group 118"/>
                  <p:cNvGrpSpPr/>
                  <p:nvPr/>
                </p:nvGrpSpPr>
                <p:grpSpPr>
                  <a:xfrm>
                    <a:off x="7006625" y="2547582"/>
                    <a:ext cx="589534" cy="273845"/>
                    <a:chOff x="7006625" y="2501019"/>
                    <a:chExt cx="589534" cy="273845"/>
                  </a:xfrm>
                </p:grpSpPr>
                <p:sp>
                  <p:nvSpPr>
                    <p:cNvPr id="114" name="Can 113"/>
                    <p:cNvSpPr/>
                    <p:nvPr/>
                  </p:nvSpPr>
                  <p:spPr>
                    <a:xfrm>
                      <a:off x="7006625" y="2501019"/>
                      <a:ext cx="589534" cy="273845"/>
                    </a:xfrm>
                    <a:prstGeom prst="can">
                      <a:avLst>
                        <a:gd name="adj" fmla="val 43338"/>
                      </a:avLst>
                    </a:prstGeom>
                    <a:solidFill>
                      <a:schemeClr val="bg2"/>
                    </a:solidFill>
                    <a:ln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pic>
                  <p:nvPicPr>
                    <p:cNvPr id="115" name="Picture 114"/>
                    <p:cNvPicPr>
                      <a:picLocks noChangeAspect="1"/>
                    </p:cNvPicPr>
                    <p:nvPr/>
                  </p:nvPicPr>
                  <p:blipFill>
                    <a:blip r:embed="rId12"/>
                    <a:stretch>
                      <a:fillRect/>
                    </a:stretch>
                  </p:blipFill>
                  <p:spPr>
                    <a:xfrm>
                      <a:off x="7276197" y="2648036"/>
                      <a:ext cx="63500" cy="101600"/>
                    </a:xfrm>
                    <a:prstGeom prst="rect">
                      <a:avLst/>
                    </a:prstGeom>
                  </p:spPr>
                </p:pic>
              </p:grpSp>
              <p:grpSp>
                <p:nvGrpSpPr>
                  <p:cNvPr id="118" name="Group 117"/>
                  <p:cNvGrpSpPr/>
                  <p:nvPr/>
                </p:nvGrpSpPr>
                <p:grpSpPr>
                  <a:xfrm>
                    <a:off x="7006856" y="2397092"/>
                    <a:ext cx="589534" cy="273845"/>
                    <a:chOff x="7006625" y="2168788"/>
                    <a:chExt cx="589534" cy="273845"/>
                  </a:xfrm>
                </p:grpSpPr>
                <p:sp>
                  <p:nvSpPr>
                    <p:cNvPr id="108" name="Can 107"/>
                    <p:cNvSpPr/>
                    <p:nvPr/>
                  </p:nvSpPr>
                  <p:spPr>
                    <a:xfrm>
                      <a:off x="7006625" y="2168788"/>
                      <a:ext cx="589534" cy="273845"/>
                    </a:xfrm>
                    <a:prstGeom prst="can">
                      <a:avLst>
                        <a:gd name="adj" fmla="val 43338"/>
                      </a:avLst>
                    </a:prstGeom>
                    <a:solidFill>
                      <a:schemeClr val="bg2"/>
                    </a:solidFill>
                    <a:ln>
                      <a:solidFill>
                        <a:schemeClr val="tx1"/>
                      </a:solidFill>
                    </a:ln>
                    <a:effectLst/>
                  </p:spPr>
                  <p:style>
                    <a:lnRef idx="1">
                      <a:schemeClr val="accent1"/>
                    </a:lnRef>
                    <a:fillRef idx="3">
                      <a:schemeClr val="accent1"/>
                    </a:fillRef>
                    <a:effectRef idx="2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pic>
                  <p:nvPicPr>
                    <p:cNvPr id="113" name="Picture 112"/>
                    <p:cNvPicPr>
                      <a:picLocks noChangeAspect="1"/>
                    </p:cNvPicPr>
                    <p:nvPr/>
                  </p:nvPicPr>
                  <p:blipFill>
                    <a:blip r:embed="rId13"/>
                    <a:stretch>
                      <a:fillRect/>
                    </a:stretch>
                  </p:blipFill>
                  <p:spPr>
                    <a:xfrm>
                      <a:off x="7276197" y="2305051"/>
                      <a:ext cx="63500" cy="101600"/>
                    </a:xfrm>
                    <a:prstGeom prst="rect">
                      <a:avLst/>
                    </a:prstGeom>
                  </p:spPr>
                </p:pic>
              </p:grpSp>
            </p:grpSp>
            <p:pic>
              <p:nvPicPr>
                <p:cNvPr id="127" name="Picture 126"/>
                <p:cNvPicPr>
                  <a:picLocks noChangeAspect="1"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7701134" y="2432984"/>
                  <a:ext cx="201553" cy="156763"/>
                </a:xfrm>
                <a:prstGeom prst="rect">
                  <a:avLst/>
                </a:prstGeom>
              </p:spPr>
            </p:pic>
            <p:pic>
              <p:nvPicPr>
                <p:cNvPr id="128" name="Picture 127"/>
                <p:cNvPicPr>
                  <a:picLocks noChangeAspect="1"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7701134" y="2603286"/>
                  <a:ext cx="201553" cy="156763"/>
                </a:xfrm>
                <a:prstGeom prst="rect">
                  <a:avLst/>
                </a:prstGeom>
              </p:spPr>
            </p:pic>
            <p:pic>
              <p:nvPicPr>
                <p:cNvPr id="129" name="Picture 128"/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7668547" y="3237587"/>
                  <a:ext cx="313526" cy="156763"/>
                </a:xfrm>
                <a:prstGeom prst="rect">
                  <a:avLst/>
                </a:prstGeom>
              </p:spPr>
            </p:pic>
            <p:sp>
              <p:nvSpPr>
                <p:cNvPr id="130" name="Right Brace 129"/>
                <p:cNvSpPr/>
                <p:nvPr/>
              </p:nvSpPr>
              <p:spPr>
                <a:xfrm>
                  <a:off x="7614548" y="2462054"/>
                  <a:ext cx="45719" cy="147503"/>
                </a:xfrm>
                <a:prstGeom prst="rightBrace">
                  <a:avLst/>
                </a:prstGeom>
                <a:solidFill>
                  <a:schemeClr val="bg1"/>
                </a:solidFill>
                <a:ln w="3175" cmpd="sng">
                  <a:solidFill>
                    <a:srgbClr val="00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n>
                      <a:solidFill>
                        <a:srgbClr val="000000"/>
                      </a:solidFill>
                    </a:ln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31" name="Right Brace 130"/>
                <p:cNvSpPr/>
                <p:nvPr/>
              </p:nvSpPr>
              <p:spPr>
                <a:xfrm>
                  <a:off x="7612443" y="2614454"/>
                  <a:ext cx="45719" cy="147503"/>
                </a:xfrm>
                <a:prstGeom prst="rightBrace">
                  <a:avLst/>
                </a:prstGeom>
                <a:solidFill>
                  <a:schemeClr val="bg1"/>
                </a:solidFill>
                <a:ln w="3175" cmpd="sng">
                  <a:solidFill>
                    <a:srgbClr val="00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n>
                      <a:solidFill>
                        <a:srgbClr val="000000"/>
                      </a:solidFill>
                    </a:ln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32" name="Right Brace 131"/>
                <p:cNvSpPr/>
                <p:nvPr/>
              </p:nvSpPr>
              <p:spPr>
                <a:xfrm>
                  <a:off x="7605755" y="3246848"/>
                  <a:ext cx="45719" cy="147503"/>
                </a:xfrm>
                <a:prstGeom prst="rightBrace">
                  <a:avLst/>
                </a:prstGeom>
                <a:solidFill>
                  <a:schemeClr val="bg1"/>
                </a:solidFill>
                <a:ln w="3175" cmpd="sng">
                  <a:solidFill>
                    <a:srgbClr val="00000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n>
                      <a:solidFill>
                        <a:srgbClr val="000000"/>
                      </a:solidFill>
                    </a:ln>
                    <a:solidFill>
                      <a:srgbClr val="000000"/>
                    </a:solidFill>
                  </a:endParaRPr>
                </a:p>
              </p:txBody>
            </p:sp>
          </p:grpSp>
          <p:cxnSp>
            <p:nvCxnSpPr>
              <p:cNvPr id="135" name="Straight Connector 134"/>
              <p:cNvCxnSpPr/>
              <p:nvPr/>
            </p:nvCxnSpPr>
            <p:spPr>
              <a:xfrm flipV="1">
                <a:off x="5652089" y="2119933"/>
                <a:ext cx="1269995" cy="287203"/>
              </a:xfrm>
              <a:prstGeom prst="line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Straight Connector 135"/>
              <p:cNvCxnSpPr/>
              <p:nvPr/>
            </p:nvCxnSpPr>
            <p:spPr>
              <a:xfrm>
                <a:off x="5656322" y="2745403"/>
                <a:ext cx="1258239" cy="468693"/>
              </a:xfrm>
              <a:prstGeom prst="line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7" name="Can 146"/>
              <p:cNvSpPr/>
              <p:nvPr/>
            </p:nvSpPr>
            <p:spPr>
              <a:xfrm>
                <a:off x="6849798" y="4191207"/>
                <a:ext cx="354145" cy="365523"/>
              </a:xfrm>
              <a:prstGeom prst="can">
                <a:avLst/>
              </a:prstGeom>
              <a:solidFill>
                <a:schemeClr val="bg2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Can 147"/>
              <p:cNvSpPr/>
              <p:nvPr/>
            </p:nvSpPr>
            <p:spPr>
              <a:xfrm>
                <a:off x="3222862" y="4796449"/>
                <a:ext cx="186100" cy="402446"/>
              </a:xfrm>
              <a:prstGeom prst="can">
                <a:avLst/>
              </a:prstGeom>
              <a:solidFill>
                <a:schemeClr val="bg2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Can 149"/>
              <p:cNvSpPr/>
              <p:nvPr/>
            </p:nvSpPr>
            <p:spPr>
              <a:xfrm>
                <a:off x="2037962" y="3552218"/>
                <a:ext cx="199701" cy="206116"/>
              </a:xfrm>
              <a:prstGeom prst="can">
                <a:avLst/>
              </a:prstGeom>
              <a:solidFill>
                <a:schemeClr val="bg2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1" name="Right Brace 150"/>
              <p:cNvSpPr/>
              <p:nvPr/>
            </p:nvSpPr>
            <p:spPr>
              <a:xfrm>
                <a:off x="7206930" y="4209601"/>
                <a:ext cx="124769" cy="343376"/>
              </a:xfrm>
              <a:prstGeom prst="rightBrace">
                <a:avLst/>
              </a:prstGeom>
              <a:solidFill>
                <a:schemeClr val="bg1"/>
              </a:solidFill>
              <a:ln w="3175" cmpd="sng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000000"/>
                    </a:solidFill>
                  </a:ln>
                  <a:solidFill>
                    <a:srgbClr val="000000"/>
                  </a:solidFill>
                </a:endParaRPr>
              </a:p>
            </p:txBody>
          </p:sp>
          <p:sp>
            <p:nvSpPr>
              <p:cNvPr id="153" name="Right Brace 152"/>
              <p:cNvSpPr/>
              <p:nvPr/>
            </p:nvSpPr>
            <p:spPr>
              <a:xfrm flipH="1">
                <a:off x="1940094" y="3585667"/>
                <a:ext cx="74688" cy="164790"/>
              </a:xfrm>
              <a:prstGeom prst="rightBrace">
                <a:avLst/>
              </a:prstGeom>
              <a:solidFill>
                <a:schemeClr val="bg1"/>
              </a:solidFill>
              <a:ln w="3175" cmpd="sng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000000"/>
                    </a:solidFill>
                  </a:ln>
                  <a:solidFill>
                    <a:srgbClr val="000000"/>
                  </a:solidFill>
                </a:endParaRPr>
              </a:p>
            </p:txBody>
          </p:sp>
          <p:pic>
            <p:nvPicPr>
              <p:cNvPr id="156" name="Picture 155"/>
              <p:cNvPicPr>
                <a:picLocks noChangeAspect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694603" y="3535495"/>
                <a:ext cx="245046" cy="220542"/>
              </a:xfrm>
              <a:prstGeom prst="rect">
                <a:avLst/>
              </a:prstGeom>
            </p:spPr>
          </p:pic>
          <p:pic>
            <p:nvPicPr>
              <p:cNvPr id="157" name="Picture 156"/>
              <p:cNvPicPr>
                <a:picLocks noChangeAspect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2846235" y="4846584"/>
                <a:ext cx="245046" cy="220542"/>
              </a:xfrm>
              <a:prstGeom prst="rect">
                <a:avLst/>
              </a:prstGeom>
            </p:spPr>
          </p:pic>
          <p:sp>
            <p:nvSpPr>
              <p:cNvPr id="85" name="Right Brace 84"/>
              <p:cNvSpPr/>
              <p:nvPr/>
            </p:nvSpPr>
            <p:spPr>
              <a:xfrm flipH="1">
                <a:off x="3086465" y="4831859"/>
                <a:ext cx="122411" cy="343376"/>
              </a:xfrm>
              <a:prstGeom prst="rightBrace">
                <a:avLst/>
              </a:prstGeom>
              <a:solidFill>
                <a:schemeClr val="bg1"/>
              </a:solidFill>
              <a:ln w="3175" cmpd="sng"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000000"/>
                    </a:solidFill>
                  </a:ln>
                  <a:solidFill>
                    <a:srgbClr val="000000"/>
                  </a:solidFill>
                </a:endParaRPr>
              </a:p>
            </p:txBody>
          </p:sp>
        </p:grpSp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6632862" y="4032765"/>
              <a:ext cx="292100" cy="177801"/>
            </a:xfrm>
            <a:prstGeom prst="rect">
              <a:avLst/>
            </a:prstGeom>
          </p:spPr>
        </p:pic>
      </p:grpSp>
      <p:cxnSp>
        <p:nvCxnSpPr>
          <p:cNvPr id="301" name="Straight Connector 300"/>
          <p:cNvCxnSpPr>
            <a:stCxn id="26" idx="4"/>
            <a:endCxn id="300" idx="1"/>
          </p:cNvCxnSpPr>
          <p:nvPr/>
        </p:nvCxnSpPr>
        <p:spPr>
          <a:xfrm>
            <a:off x="455138" y="3710858"/>
            <a:ext cx="1047204" cy="1798467"/>
          </a:xfrm>
          <a:prstGeom prst="line">
            <a:avLst/>
          </a:prstGeom>
          <a:ln w="28575" cmpd="sng">
            <a:solidFill>
              <a:schemeClr val="accent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2" name="Straight Connector 301"/>
          <p:cNvCxnSpPr>
            <a:stCxn id="27" idx="4"/>
            <a:endCxn id="299" idx="0"/>
          </p:cNvCxnSpPr>
          <p:nvPr/>
        </p:nvCxnSpPr>
        <p:spPr>
          <a:xfrm>
            <a:off x="1656587" y="4534529"/>
            <a:ext cx="120946" cy="540383"/>
          </a:xfrm>
          <a:prstGeom prst="line">
            <a:avLst/>
          </a:prstGeom>
          <a:ln w="28575" cmpd="sng">
            <a:solidFill>
              <a:schemeClr val="accent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3" name="Straight Connector 302"/>
          <p:cNvCxnSpPr>
            <a:stCxn id="27" idx="5"/>
            <a:endCxn id="296" idx="1"/>
          </p:cNvCxnSpPr>
          <p:nvPr/>
        </p:nvCxnSpPr>
        <p:spPr>
          <a:xfrm>
            <a:off x="1774520" y="4479809"/>
            <a:ext cx="652193" cy="245194"/>
          </a:xfrm>
          <a:prstGeom prst="line">
            <a:avLst/>
          </a:prstGeom>
          <a:ln w="28575" cmpd="sng">
            <a:solidFill>
              <a:schemeClr val="accent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4" name="Straight Connector 303"/>
          <p:cNvCxnSpPr>
            <a:stCxn id="26" idx="5"/>
            <a:endCxn id="27" idx="1"/>
          </p:cNvCxnSpPr>
          <p:nvPr/>
        </p:nvCxnSpPr>
        <p:spPr>
          <a:xfrm>
            <a:off x="573071" y="3656138"/>
            <a:ext cx="965582" cy="559462"/>
          </a:xfrm>
          <a:prstGeom prst="line">
            <a:avLst/>
          </a:prstGeom>
          <a:ln w="28575" cmpd="sng">
            <a:solidFill>
              <a:schemeClr val="accent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5" name="Straight Connector 304"/>
          <p:cNvCxnSpPr>
            <a:stCxn id="295" idx="0"/>
            <a:endCxn id="28" idx="2"/>
          </p:cNvCxnSpPr>
          <p:nvPr/>
        </p:nvCxnSpPr>
        <p:spPr>
          <a:xfrm flipV="1">
            <a:off x="2646966" y="4157092"/>
            <a:ext cx="1320343" cy="388380"/>
          </a:xfrm>
          <a:prstGeom prst="line">
            <a:avLst/>
          </a:prstGeom>
          <a:ln w="28575" cmpd="sng">
            <a:solidFill>
              <a:schemeClr val="accent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6" name="Straight Connector 305"/>
          <p:cNvCxnSpPr>
            <a:stCxn id="28" idx="3"/>
          </p:cNvCxnSpPr>
          <p:nvPr/>
        </p:nvCxnSpPr>
        <p:spPr>
          <a:xfrm flipH="1">
            <a:off x="3796788" y="4289196"/>
            <a:ext cx="219370" cy="491729"/>
          </a:xfrm>
          <a:prstGeom prst="line">
            <a:avLst/>
          </a:prstGeom>
          <a:ln w="28575" cmpd="sng">
            <a:solidFill>
              <a:schemeClr val="accent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5442494" y="1752280"/>
            <a:ext cx="2888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81875A"/>
                </a:solidFill>
              </a:rPr>
              <a:t>Cost &amp; Constraints at CDN </a:t>
            </a:r>
            <a:endParaRPr lang="en-US" dirty="0">
              <a:solidFill>
                <a:srgbClr val="81875A"/>
              </a:solidFill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4930095" y="4221974"/>
            <a:ext cx="444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Costs and Constraints associated with P2P</a:t>
            </a:r>
            <a:endParaRPr lang="en-US" dirty="0">
              <a:solidFill>
                <a:schemeClr val="accent3">
                  <a:lumMod val="75000"/>
                </a:schemeClr>
              </a:solidFill>
            </a:endParaRPr>
          </a:p>
        </p:txBody>
      </p:sp>
      <p:grpSp>
        <p:nvGrpSpPr>
          <p:cNvPr id="137" name="Group 136"/>
          <p:cNvGrpSpPr/>
          <p:nvPr/>
        </p:nvGrpSpPr>
        <p:grpSpPr>
          <a:xfrm>
            <a:off x="5249478" y="4623399"/>
            <a:ext cx="3252773" cy="1895930"/>
            <a:chOff x="6038471" y="5090849"/>
            <a:chExt cx="3252773" cy="1895930"/>
          </a:xfrm>
        </p:grpSpPr>
        <p:sp>
          <p:nvSpPr>
            <p:cNvPr id="138" name="Rounded Rectangle 137"/>
            <p:cNvSpPr/>
            <p:nvPr/>
          </p:nvSpPr>
          <p:spPr>
            <a:xfrm>
              <a:off x="6038471" y="5090849"/>
              <a:ext cx="3252773" cy="1895930"/>
            </a:xfrm>
            <a:prstGeom prst="roundRect">
              <a:avLst>
                <a:gd name="adj" fmla="val 10691"/>
              </a:avLst>
            </a:prstGeom>
            <a:solidFill>
              <a:schemeClr val="accent2"/>
            </a:solidFill>
            <a:ln w="190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TextBox 144"/>
            <p:cNvSpPr txBox="1"/>
            <p:nvPr/>
          </p:nvSpPr>
          <p:spPr>
            <a:xfrm>
              <a:off x="6356634" y="5150671"/>
              <a:ext cx="283129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     : cost of obtaining unit volume of file      from the P2P networks</a:t>
              </a:r>
              <a:endParaRPr lang="en-US" dirty="0"/>
            </a:p>
          </p:txBody>
        </p:sp>
      </p:grpSp>
      <p:pic>
        <p:nvPicPr>
          <p:cNvPr id="146" name="Picture 145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089356" y="5097546"/>
            <a:ext cx="251137" cy="139700"/>
          </a:xfrm>
          <a:prstGeom prst="rect">
            <a:avLst/>
          </a:prstGeom>
        </p:spPr>
      </p:pic>
      <p:pic>
        <p:nvPicPr>
          <p:cNvPr id="257" name="Picture 256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567641" y="3480416"/>
            <a:ext cx="228600" cy="215900"/>
          </a:xfrm>
          <a:prstGeom prst="rect">
            <a:avLst/>
          </a:prstGeom>
        </p:spPr>
      </p:pic>
      <p:sp>
        <p:nvSpPr>
          <p:cNvPr id="149" name="TextBox 148"/>
          <p:cNvSpPr txBox="1"/>
          <p:nvPr/>
        </p:nvSpPr>
        <p:spPr>
          <a:xfrm>
            <a:off x="5781080" y="3283211"/>
            <a:ext cx="2328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: service capacity at node</a:t>
            </a:r>
          </a:p>
        </p:txBody>
      </p:sp>
      <p:pic>
        <p:nvPicPr>
          <p:cNvPr id="152" name="Picture 151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73694" y="3656138"/>
            <a:ext cx="92524" cy="203200"/>
          </a:xfrm>
          <a:prstGeom prst="rect">
            <a:avLst/>
          </a:prstGeom>
        </p:spPr>
      </p:pic>
      <p:pic>
        <p:nvPicPr>
          <p:cNvPr id="259" name="Picture 258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435440" y="4814466"/>
            <a:ext cx="444500" cy="203200"/>
          </a:xfrm>
          <a:prstGeom prst="rect">
            <a:avLst/>
          </a:prstGeom>
        </p:spPr>
      </p:pic>
      <p:pic>
        <p:nvPicPr>
          <p:cNvPr id="260" name="Picture 259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524183" y="5614609"/>
            <a:ext cx="292100" cy="241300"/>
          </a:xfrm>
          <a:prstGeom prst="rect">
            <a:avLst/>
          </a:prstGeom>
        </p:spPr>
      </p:pic>
      <p:sp>
        <p:nvSpPr>
          <p:cNvPr id="155" name="TextBox 154"/>
          <p:cNvSpPr txBox="1"/>
          <p:nvPr/>
        </p:nvSpPr>
        <p:spPr>
          <a:xfrm>
            <a:off x="5581351" y="5534960"/>
            <a:ext cx="28312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: total available fraction of file       from the P2P networks</a:t>
            </a:r>
            <a:endParaRPr lang="en-US" dirty="0"/>
          </a:p>
        </p:txBody>
      </p:sp>
      <p:pic>
        <p:nvPicPr>
          <p:cNvPr id="158" name="Picture 157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127042" y="5926710"/>
            <a:ext cx="251137" cy="13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1635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Formulation</a:t>
            </a:r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553381" y="1668879"/>
            <a:ext cx="4035552" cy="4601108"/>
          </a:xfrm>
          <a:prstGeom prst="roundRect">
            <a:avLst>
              <a:gd name="adj" fmla="val 10600"/>
            </a:avLst>
          </a:prstGeom>
          <a:solidFill>
            <a:schemeClr val="accent1">
              <a:lumMod val="40000"/>
              <a:lumOff val="60000"/>
            </a:schemeClr>
          </a:solidFill>
          <a:ln w="19050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40"/>
          <p:cNvGrpSpPr/>
          <p:nvPr/>
        </p:nvGrpSpPr>
        <p:grpSpPr>
          <a:xfrm>
            <a:off x="4167484" y="3763066"/>
            <a:ext cx="4398371" cy="822700"/>
            <a:chOff x="3954369" y="3361264"/>
            <a:chExt cx="4398371" cy="822700"/>
          </a:xfrm>
        </p:grpSpPr>
        <p:sp>
          <p:nvSpPr>
            <p:cNvPr id="38" name="Rounded Rectangle 37"/>
            <p:cNvSpPr/>
            <p:nvPr/>
          </p:nvSpPr>
          <p:spPr>
            <a:xfrm>
              <a:off x="4938183" y="3361264"/>
              <a:ext cx="3323166" cy="822700"/>
            </a:xfrm>
            <a:prstGeom prst="roundRect">
              <a:avLst/>
            </a:prstGeom>
            <a:solidFill>
              <a:srgbClr val="CADCD8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Left-Right Arrow 27"/>
            <p:cNvSpPr/>
            <p:nvPr/>
          </p:nvSpPr>
          <p:spPr>
            <a:xfrm>
              <a:off x="3954369" y="3842434"/>
              <a:ext cx="939800" cy="211666"/>
            </a:xfrm>
            <a:prstGeom prst="leftRightArrow">
              <a:avLst/>
            </a:prstGeom>
            <a:solidFill>
              <a:srgbClr val="FF6600"/>
            </a:solidFill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2" name="Group 31"/>
            <p:cNvGrpSpPr/>
            <p:nvPr/>
          </p:nvGrpSpPr>
          <p:grpSpPr>
            <a:xfrm>
              <a:off x="5059206" y="3407769"/>
              <a:ext cx="3293534" cy="646331"/>
              <a:chOff x="5059206" y="3358402"/>
              <a:chExt cx="3293534" cy="646331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59206" y="3358402"/>
                <a:ext cx="329353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Amount of file      to obtain from server by node   </a:t>
                </a:r>
                <a:endParaRPr lang="en-US" dirty="0"/>
              </a:p>
            </p:txBody>
          </p:sp>
          <p:pic>
            <p:nvPicPr>
              <p:cNvPr id="30" name="Picture 29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6515099" y="3500967"/>
                <a:ext cx="241300" cy="139700"/>
              </a:xfrm>
              <a:prstGeom prst="rect">
                <a:avLst/>
              </a:prstGeom>
            </p:spPr>
          </p:pic>
          <p:pic>
            <p:nvPicPr>
              <p:cNvPr id="31" name="Picture 30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942663" y="3716866"/>
                <a:ext cx="88900" cy="203200"/>
              </a:xfrm>
              <a:prstGeom prst="rect">
                <a:avLst/>
              </a:prstGeom>
            </p:spPr>
          </p:pic>
        </p:grpSp>
      </p:grpSp>
      <p:grpSp>
        <p:nvGrpSpPr>
          <p:cNvPr id="42" name="Group 41"/>
          <p:cNvGrpSpPr/>
          <p:nvPr/>
        </p:nvGrpSpPr>
        <p:grpSpPr>
          <a:xfrm>
            <a:off x="4167484" y="5423917"/>
            <a:ext cx="4222983" cy="1273216"/>
            <a:chOff x="3943801" y="4441450"/>
            <a:chExt cx="4222983" cy="1273216"/>
          </a:xfrm>
        </p:grpSpPr>
        <p:sp>
          <p:nvSpPr>
            <p:cNvPr id="39" name="Rounded Rectangle 38"/>
            <p:cNvSpPr/>
            <p:nvPr/>
          </p:nvSpPr>
          <p:spPr>
            <a:xfrm>
              <a:off x="4969933" y="4441450"/>
              <a:ext cx="3196851" cy="1273216"/>
            </a:xfrm>
            <a:prstGeom prst="roundRect">
              <a:avLst>
                <a:gd name="adj" fmla="val 12012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Left-Right Arrow 23"/>
            <p:cNvSpPr/>
            <p:nvPr/>
          </p:nvSpPr>
          <p:spPr>
            <a:xfrm>
              <a:off x="3943801" y="4581325"/>
              <a:ext cx="939800" cy="211666"/>
            </a:xfrm>
            <a:prstGeom prst="leftRightArrow">
              <a:avLst/>
            </a:prstGeom>
            <a:solidFill>
              <a:srgbClr val="FF6600"/>
            </a:solidFill>
            <a:ln>
              <a:solidFill>
                <a:srgbClr val="94B6D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7" name="Group 36"/>
            <p:cNvGrpSpPr/>
            <p:nvPr/>
          </p:nvGrpSpPr>
          <p:grpSpPr>
            <a:xfrm>
              <a:off x="5048638" y="4475492"/>
              <a:ext cx="2893111" cy="1138936"/>
              <a:chOff x="5146003" y="4540767"/>
              <a:chExt cx="2893111" cy="1138936"/>
            </a:xfrm>
          </p:grpSpPr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775463" y="5163116"/>
                <a:ext cx="1263651" cy="516587"/>
              </a:xfrm>
              <a:prstGeom prst="rect">
                <a:avLst/>
              </a:prstGeom>
            </p:spPr>
          </p:pic>
          <p:sp>
            <p:nvSpPr>
              <p:cNvPr id="26" name="TextBox 25"/>
              <p:cNvSpPr txBox="1"/>
              <p:nvPr/>
            </p:nvSpPr>
            <p:spPr>
              <a:xfrm>
                <a:off x="5176309" y="4540767"/>
                <a:ext cx="277918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Upload </a:t>
                </a:r>
                <a:r>
                  <a:rPr lang="en-US" dirty="0"/>
                  <a:t>c</a:t>
                </a:r>
                <a:r>
                  <a:rPr lang="en-US" dirty="0" smtClean="0"/>
                  <a:t>apacity </a:t>
                </a:r>
                <a:r>
                  <a:rPr lang="en-US" dirty="0"/>
                  <a:t>c</a:t>
                </a:r>
                <a:r>
                  <a:rPr lang="en-US" dirty="0" smtClean="0"/>
                  <a:t>onstraint</a:t>
                </a:r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under demand distribution</a:t>
                </a:r>
                <a:endParaRPr lang="en-US" dirty="0" smtClean="0"/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5146003" y="5163116"/>
                <a:ext cx="190885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e.g. </a:t>
                </a:r>
                <a:r>
                  <a:rPr lang="en-US" dirty="0" err="1" smtClean="0"/>
                  <a:t>Zipf’s</a:t>
                </a:r>
                <a:r>
                  <a:rPr lang="en-US" dirty="0" smtClean="0"/>
                  <a:t> Law : </a:t>
                </a:r>
                <a:endParaRPr lang="en-US" dirty="0"/>
              </a:p>
            </p:txBody>
          </p:sp>
        </p:grpSp>
      </p:grpSp>
      <p:grpSp>
        <p:nvGrpSpPr>
          <p:cNvPr id="43" name="Group 42"/>
          <p:cNvGrpSpPr/>
          <p:nvPr/>
        </p:nvGrpSpPr>
        <p:grpSpPr>
          <a:xfrm>
            <a:off x="4167484" y="4791830"/>
            <a:ext cx="3815914" cy="497049"/>
            <a:chOff x="3954369" y="5603592"/>
            <a:chExt cx="3815914" cy="497049"/>
          </a:xfrm>
        </p:grpSpPr>
        <p:sp>
          <p:nvSpPr>
            <p:cNvPr id="40" name="Rounded Rectangle 39"/>
            <p:cNvSpPr/>
            <p:nvPr/>
          </p:nvSpPr>
          <p:spPr>
            <a:xfrm>
              <a:off x="4992158" y="5603592"/>
              <a:ext cx="2531534" cy="497049"/>
            </a:xfrm>
            <a:prstGeom prst="roundRect">
              <a:avLst>
                <a:gd name="adj" fmla="val 16667"/>
              </a:avLst>
            </a:prstGeom>
            <a:solidFill>
              <a:srgbClr val="CADCD8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Left-Right Arrow 26"/>
            <p:cNvSpPr/>
            <p:nvPr/>
          </p:nvSpPr>
          <p:spPr>
            <a:xfrm>
              <a:off x="3954369" y="5753088"/>
              <a:ext cx="939800" cy="211666"/>
            </a:xfrm>
            <a:prstGeom prst="leftRightArrow">
              <a:avLst/>
            </a:prstGeom>
            <a:solidFill>
              <a:srgbClr val="FF6600"/>
            </a:solidFill>
            <a:ln>
              <a:solidFill>
                <a:srgbClr val="94B6D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5078944" y="5648862"/>
              <a:ext cx="2691339" cy="369332"/>
              <a:chOff x="5264153" y="5825067"/>
              <a:chExt cx="2691339" cy="369332"/>
            </a:xfrm>
          </p:grpSpPr>
          <p:sp>
            <p:nvSpPr>
              <p:cNvPr id="34" name="TextBox 33"/>
              <p:cNvSpPr txBox="1"/>
              <p:nvPr/>
            </p:nvSpPr>
            <p:spPr>
              <a:xfrm>
                <a:off x="5264153" y="5825067"/>
                <a:ext cx="269133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Server load from file </a:t>
                </a:r>
                <a:endParaRPr lang="en-US" dirty="0"/>
              </a:p>
            </p:txBody>
          </p:sp>
          <p:pic>
            <p:nvPicPr>
              <p:cNvPr id="35" name="Picture 34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349067" y="5969000"/>
                <a:ext cx="241300" cy="139700"/>
              </a:xfrm>
              <a:prstGeom prst="rect">
                <a:avLst/>
              </a:prstGeom>
            </p:spPr>
          </p:pic>
        </p:grp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9295" y="1965688"/>
            <a:ext cx="3771900" cy="3987800"/>
          </a:xfrm>
          <a:prstGeom prst="rect">
            <a:avLst/>
          </a:prstGeom>
        </p:spPr>
      </p:pic>
      <p:sp>
        <p:nvSpPr>
          <p:cNvPr id="46" name="Rounded Rectangle 45"/>
          <p:cNvSpPr/>
          <p:nvPr/>
        </p:nvSpPr>
        <p:spPr>
          <a:xfrm>
            <a:off x="143933" y="1008303"/>
            <a:ext cx="1369259" cy="661200"/>
          </a:xfrm>
          <a:prstGeom prst="roundRect">
            <a:avLst/>
          </a:prstGeom>
          <a:solidFill>
            <a:srgbClr val="FBBEB7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Cost of server load.</a:t>
            </a:r>
            <a:endParaRPr lang="en-US" dirty="0"/>
          </a:p>
        </p:txBody>
      </p:sp>
      <p:sp>
        <p:nvSpPr>
          <p:cNvPr id="48" name="Rounded Rectangle 47"/>
          <p:cNvSpPr/>
          <p:nvPr/>
        </p:nvSpPr>
        <p:spPr>
          <a:xfrm>
            <a:off x="2861733" y="2694025"/>
            <a:ext cx="1737399" cy="783870"/>
          </a:xfrm>
          <a:prstGeom prst="roundRect">
            <a:avLst/>
          </a:prstGeom>
          <a:solidFill>
            <a:srgbClr val="FBBEB7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Cost of storage at gateways.</a:t>
            </a:r>
            <a:endParaRPr lang="en-US" dirty="0"/>
          </a:p>
        </p:txBody>
      </p:sp>
      <p:sp>
        <p:nvSpPr>
          <p:cNvPr id="49" name="Rounded Rectangle 48"/>
          <p:cNvSpPr/>
          <p:nvPr/>
        </p:nvSpPr>
        <p:spPr>
          <a:xfrm>
            <a:off x="5049853" y="1661358"/>
            <a:ext cx="1851928" cy="713089"/>
          </a:xfrm>
          <a:prstGeom prst="roundRect">
            <a:avLst/>
          </a:prstGeom>
          <a:solidFill>
            <a:srgbClr val="FBBEB7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Cost of using P2P network.</a:t>
            </a:r>
            <a:endParaRPr lang="en-US" dirty="0"/>
          </a:p>
        </p:txBody>
      </p:sp>
      <p:sp>
        <p:nvSpPr>
          <p:cNvPr id="51" name="Rounded Rectangle 50"/>
          <p:cNvSpPr/>
          <p:nvPr/>
        </p:nvSpPr>
        <p:spPr>
          <a:xfrm>
            <a:off x="1234009" y="1879602"/>
            <a:ext cx="781058" cy="544701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Rounded Rectangle 51"/>
          <p:cNvSpPr/>
          <p:nvPr/>
        </p:nvSpPr>
        <p:spPr>
          <a:xfrm>
            <a:off x="2167467" y="1890903"/>
            <a:ext cx="781058" cy="544701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Rounded Rectangle 52"/>
          <p:cNvSpPr/>
          <p:nvPr/>
        </p:nvSpPr>
        <p:spPr>
          <a:xfrm>
            <a:off x="3037409" y="1913279"/>
            <a:ext cx="1483786" cy="544701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Straight Arrow Connector 5"/>
          <p:cNvCxnSpPr>
            <a:stCxn id="52" idx="2"/>
          </p:cNvCxnSpPr>
          <p:nvPr/>
        </p:nvCxnSpPr>
        <p:spPr>
          <a:xfrm>
            <a:off x="2557996" y="2435604"/>
            <a:ext cx="303737" cy="299129"/>
          </a:xfrm>
          <a:prstGeom prst="straightConnector1">
            <a:avLst/>
          </a:prstGeom>
          <a:ln w="31750">
            <a:solidFill>
              <a:srgbClr val="FF0000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stCxn id="51" idx="0"/>
          </p:cNvCxnSpPr>
          <p:nvPr/>
        </p:nvCxnSpPr>
        <p:spPr>
          <a:xfrm flipH="1" flipV="1">
            <a:off x="1439333" y="1661358"/>
            <a:ext cx="185205" cy="218244"/>
          </a:xfrm>
          <a:prstGeom prst="straightConnector1">
            <a:avLst/>
          </a:prstGeom>
          <a:ln w="31750">
            <a:solidFill>
              <a:srgbClr val="FF0000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>
            <a:endCxn id="49" idx="1"/>
          </p:cNvCxnSpPr>
          <p:nvPr/>
        </p:nvCxnSpPr>
        <p:spPr>
          <a:xfrm flipV="1">
            <a:off x="4521195" y="2017903"/>
            <a:ext cx="528658" cy="91718"/>
          </a:xfrm>
          <a:prstGeom prst="straightConnector1">
            <a:avLst/>
          </a:prstGeom>
          <a:ln w="31750">
            <a:solidFill>
              <a:srgbClr val="FF0000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33828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Formulation</a:t>
            </a:r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553381" y="1668879"/>
            <a:ext cx="4035552" cy="4601108"/>
          </a:xfrm>
          <a:prstGeom prst="roundRect">
            <a:avLst>
              <a:gd name="adj" fmla="val 10600"/>
            </a:avLst>
          </a:prstGeom>
          <a:solidFill>
            <a:schemeClr val="accent1">
              <a:lumMod val="40000"/>
              <a:lumOff val="60000"/>
            </a:schemeClr>
          </a:solidFill>
          <a:ln w="19050" cmpd="sng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40"/>
          <p:cNvGrpSpPr/>
          <p:nvPr/>
        </p:nvGrpSpPr>
        <p:grpSpPr>
          <a:xfrm>
            <a:off x="4167484" y="3763066"/>
            <a:ext cx="4398371" cy="822700"/>
            <a:chOff x="3954369" y="3361264"/>
            <a:chExt cx="4398371" cy="822700"/>
          </a:xfrm>
        </p:grpSpPr>
        <p:sp>
          <p:nvSpPr>
            <p:cNvPr id="38" name="Rounded Rectangle 37"/>
            <p:cNvSpPr/>
            <p:nvPr/>
          </p:nvSpPr>
          <p:spPr>
            <a:xfrm>
              <a:off x="4938183" y="3361264"/>
              <a:ext cx="3323166" cy="822700"/>
            </a:xfrm>
            <a:prstGeom prst="roundRect">
              <a:avLst/>
            </a:prstGeom>
            <a:solidFill>
              <a:srgbClr val="CADCD8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8" name="Left-Right Arrow 27"/>
            <p:cNvSpPr/>
            <p:nvPr/>
          </p:nvSpPr>
          <p:spPr>
            <a:xfrm>
              <a:off x="3954369" y="3842434"/>
              <a:ext cx="939800" cy="211666"/>
            </a:xfrm>
            <a:prstGeom prst="leftRightArrow">
              <a:avLst/>
            </a:prstGeom>
            <a:solidFill>
              <a:srgbClr val="FF6600"/>
            </a:solidFill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grpSp>
          <p:nvGrpSpPr>
            <p:cNvPr id="32" name="Group 31"/>
            <p:cNvGrpSpPr/>
            <p:nvPr/>
          </p:nvGrpSpPr>
          <p:grpSpPr>
            <a:xfrm>
              <a:off x="5059206" y="3407769"/>
              <a:ext cx="3293534" cy="584776"/>
              <a:chOff x="5059206" y="3358402"/>
              <a:chExt cx="3293534" cy="584776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59206" y="3358402"/>
                <a:ext cx="3293534" cy="584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smtClean="0"/>
                  <a:t>Amount of file      to obtain from server by node</a:t>
                </a:r>
                <a:endParaRPr lang="en-US" sz="1600" dirty="0"/>
              </a:p>
            </p:txBody>
          </p:sp>
          <p:pic>
            <p:nvPicPr>
              <p:cNvPr id="30" name="Picture 29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6515099" y="3500967"/>
                <a:ext cx="241300" cy="139700"/>
              </a:xfrm>
              <a:prstGeom prst="rect">
                <a:avLst/>
              </a:prstGeom>
            </p:spPr>
          </p:pic>
          <p:pic>
            <p:nvPicPr>
              <p:cNvPr id="31" name="Picture 30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630844" y="3736236"/>
                <a:ext cx="88900" cy="203200"/>
              </a:xfrm>
              <a:prstGeom prst="rect">
                <a:avLst/>
              </a:prstGeom>
            </p:spPr>
          </p:pic>
        </p:grpSp>
      </p:grpSp>
      <p:grpSp>
        <p:nvGrpSpPr>
          <p:cNvPr id="42" name="Group 41"/>
          <p:cNvGrpSpPr/>
          <p:nvPr/>
        </p:nvGrpSpPr>
        <p:grpSpPr>
          <a:xfrm>
            <a:off x="4167484" y="5423917"/>
            <a:ext cx="4222983" cy="1273216"/>
            <a:chOff x="3943801" y="4441450"/>
            <a:chExt cx="4222983" cy="1273216"/>
          </a:xfrm>
        </p:grpSpPr>
        <p:sp>
          <p:nvSpPr>
            <p:cNvPr id="39" name="Rounded Rectangle 38"/>
            <p:cNvSpPr/>
            <p:nvPr/>
          </p:nvSpPr>
          <p:spPr>
            <a:xfrm>
              <a:off x="4969933" y="4441450"/>
              <a:ext cx="3196851" cy="1273216"/>
            </a:xfrm>
            <a:prstGeom prst="roundRect">
              <a:avLst>
                <a:gd name="adj" fmla="val 12012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4" name="Left-Right Arrow 23"/>
            <p:cNvSpPr/>
            <p:nvPr/>
          </p:nvSpPr>
          <p:spPr>
            <a:xfrm>
              <a:off x="3943801" y="4581325"/>
              <a:ext cx="939800" cy="211666"/>
            </a:xfrm>
            <a:prstGeom prst="leftRightArrow">
              <a:avLst/>
            </a:prstGeom>
            <a:solidFill>
              <a:srgbClr val="FF6600"/>
            </a:solidFill>
            <a:ln>
              <a:solidFill>
                <a:srgbClr val="94B6D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grpSp>
          <p:nvGrpSpPr>
            <p:cNvPr id="37" name="Group 36"/>
            <p:cNvGrpSpPr/>
            <p:nvPr/>
          </p:nvGrpSpPr>
          <p:grpSpPr>
            <a:xfrm>
              <a:off x="5048638" y="4475492"/>
              <a:ext cx="2893111" cy="1138936"/>
              <a:chOff x="5146003" y="4540767"/>
              <a:chExt cx="2893111" cy="1138936"/>
            </a:xfrm>
          </p:grpSpPr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775463" y="5163116"/>
                <a:ext cx="1263651" cy="516587"/>
              </a:xfrm>
              <a:prstGeom prst="rect">
                <a:avLst/>
              </a:prstGeom>
            </p:spPr>
          </p:pic>
          <p:sp>
            <p:nvSpPr>
              <p:cNvPr id="26" name="TextBox 25"/>
              <p:cNvSpPr txBox="1"/>
              <p:nvPr/>
            </p:nvSpPr>
            <p:spPr>
              <a:xfrm>
                <a:off x="5176309" y="4540767"/>
                <a:ext cx="2779183" cy="584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smtClean="0"/>
                  <a:t>Upload </a:t>
                </a:r>
                <a:r>
                  <a:rPr lang="en-US" sz="1600" dirty="0"/>
                  <a:t>c</a:t>
                </a:r>
                <a:r>
                  <a:rPr lang="en-US" sz="1600" dirty="0" smtClean="0"/>
                  <a:t>apacity </a:t>
                </a:r>
                <a:r>
                  <a:rPr lang="en-US" sz="1600" dirty="0"/>
                  <a:t>c</a:t>
                </a:r>
                <a:r>
                  <a:rPr lang="en-US" sz="1600" dirty="0" smtClean="0"/>
                  <a:t>onstraint</a:t>
                </a:r>
                <a:r>
                  <a:rPr lang="zh-CN" altLang="en-US" sz="1600" dirty="0" smtClean="0"/>
                  <a:t> </a:t>
                </a:r>
                <a:r>
                  <a:rPr lang="en-US" altLang="zh-CN" sz="1600" dirty="0" smtClean="0"/>
                  <a:t>under demand distribution</a:t>
                </a:r>
                <a:endParaRPr lang="en-US" sz="1600" dirty="0" smtClean="0"/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5146003" y="5163116"/>
                <a:ext cx="190885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smtClean="0"/>
                  <a:t>e.g. </a:t>
                </a:r>
                <a:r>
                  <a:rPr lang="en-US" sz="1600" dirty="0" err="1" smtClean="0"/>
                  <a:t>Zipf’s</a:t>
                </a:r>
                <a:r>
                  <a:rPr lang="en-US" sz="1600" dirty="0" smtClean="0"/>
                  <a:t> Law : </a:t>
                </a:r>
                <a:endParaRPr lang="en-US" sz="1600" dirty="0"/>
              </a:p>
            </p:txBody>
          </p:sp>
        </p:grpSp>
      </p:grpSp>
      <p:grpSp>
        <p:nvGrpSpPr>
          <p:cNvPr id="43" name="Group 42"/>
          <p:cNvGrpSpPr/>
          <p:nvPr/>
        </p:nvGrpSpPr>
        <p:grpSpPr>
          <a:xfrm>
            <a:off x="4167484" y="4791830"/>
            <a:ext cx="3815914" cy="497049"/>
            <a:chOff x="3954369" y="5603592"/>
            <a:chExt cx="3815914" cy="497049"/>
          </a:xfrm>
        </p:grpSpPr>
        <p:sp>
          <p:nvSpPr>
            <p:cNvPr id="40" name="Rounded Rectangle 39"/>
            <p:cNvSpPr/>
            <p:nvPr/>
          </p:nvSpPr>
          <p:spPr>
            <a:xfrm>
              <a:off x="4992158" y="5603592"/>
              <a:ext cx="2531534" cy="497049"/>
            </a:xfrm>
            <a:prstGeom prst="roundRect">
              <a:avLst>
                <a:gd name="adj" fmla="val 16667"/>
              </a:avLst>
            </a:prstGeom>
            <a:solidFill>
              <a:srgbClr val="CADCD8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7" name="Left-Right Arrow 26"/>
            <p:cNvSpPr/>
            <p:nvPr/>
          </p:nvSpPr>
          <p:spPr>
            <a:xfrm>
              <a:off x="3954369" y="5753088"/>
              <a:ext cx="939800" cy="211666"/>
            </a:xfrm>
            <a:prstGeom prst="leftRightArrow">
              <a:avLst/>
            </a:prstGeom>
            <a:solidFill>
              <a:srgbClr val="FF6600"/>
            </a:solidFill>
            <a:ln>
              <a:solidFill>
                <a:srgbClr val="94B6D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5078944" y="5648862"/>
              <a:ext cx="2691339" cy="338554"/>
              <a:chOff x="5264153" y="5825067"/>
              <a:chExt cx="2691339" cy="338554"/>
            </a:xfrm>
          </p:grpSpPr>
          <p:sp>
            <p:nvSpPr>
              <p:cNvPr id="34" name="TextBox 33"/>
              <p:cNvSpPr txBox="1"/>
              <p:nvPr/>
            </p:nvSpPr>
            <p:spPr>
              <a:xfrm>
                <a:off x="5264153" y="5825067"/>
                <a:ext cx="269133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smtClean="0"/>
                  <a:t>Server load from file </a:t>
                </a:r>
                <a:endParaRPr lang="en-US" sz="1600" dirty="0"/>
              </a:p>
            </p:txBody>
          </p:sp>
          <p:pic>
            <p:nvPicPr>
              <p:cNvPr id="35" name="Picture 34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349067" y="5969000"/>
                <a:ext cx="241300" cy="139700"/>
              </a:xfrm>
              <a:prstGeom prst="rect">
                <a:avLst/>
              </a:prstGeom>
            </p:spPr>
          </p:pic>
        </p:grp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9295" y="1957221"/>
            <a:ext cx="3771900" cy="3987800"/>
          </a:xfrm>
          <a:prstGeom prst="rect">
            <a:avLst/>
          </a:prstGeom>
        </p:spPr>
      </p:pic>
      <p:grpSp>
        <p:nvGrpSpPr>
          <p:cNvPr id="25" name="Group 24"/>
          <p:cNvGrpSpPr/>
          <p:nvPr/>
        </p:nvGrpSpPr>
        <p:grpSpPr>
          <a:xfrm>
            <a:off x="3459839" y="2402987"/>
            <a:ext cx="4705593" cy="1360079"/>
            <a:chOff x="3245155" y="2949448"/>
            <a:chExt cx="5191665" cy="1360079"/>
          </a:xfrm>
        </p:grpSpPr>
        <p:sp>
          <p:nvSpPr>
            <p:cNvPr id="44" name="Rounded Rectangle 43"/>
            <p:cNvSpPr/>
            <p:nvPr/>
          </p:nvSpPr>
          <p:spPr>
            <a:xfrm>
              <a:off x="5059206" y="2949448"/>
              <a:ext cx="3323166" cy="1058334"/>
            </a:xfrm>
            <a:prstGeom prst="roundRect">
              <a:avLst/>
            </a:prstGeom>
            <a:solidFill>
              <a:srgbClr val="CADCD8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5" name="Left-Right Arrow 44"/>
            <p:cNvSpPr/>
            <p:nvPr/>
          </p:nvSpPr>
          <p:spPr>
            <a:xfrm rot="19975098">
              <a:off x="3245155" y="4097861"/>
              <a:ext cx="1657371" cy="211666"/>
            </a:xfrm>
            <a:prstGeom prst="leftRightArrow">
              <a:avLst/>
            </a:prstGeom>
            <a:solidFill>
              <a:srgbClr val="FF6600"/>
            </a:solidFill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5143286" y="2984570"/>
              <a:ext cx="329353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Only the </a:t>
              </a:r>
              <a:r>
                <a:rPr lang="en-US" sz="1600" b="1" dirty="0" smtClean="0"/>
                <a:t>number</a:t>
              </a:r>
              <a:r>
                <a:rPr lang="en-US" sz="1600" dirty="0" smtClean="0"/>
                <a:t> of received packets matters – no tracking of individual packets required.</a:t>
              </a:r>
              <a:endParaRPr 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13586560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372" y="668858"/>
            <a:ext cx="8153400" cy="990600"/>
          </a:xfrm>
        </p:spPr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186256" y="1664229"/>
            <a:ext cx="3691477" cy="4533371"/>
            <a:chOff x="364056" y="1664229"/>
            <a:chExt cx="3962410" cy="4601108"/>
          </a:xfrm>
        </p:grpSpPr>
        <p:sp>
          <p:nvSpPr>
            <p:cNvPr id="3" name="Rounded Rectangle 2"/>
            <p:cNvSpPr/>
            <p:nvPr/>
          </p:nvSpPr>
          <p:spPr>
            <a:xfrm>
              <a:off x="364056" y="1664229"/>
              <a:ext cx="3962410" cy="4601108"/>
            </a:xfrm>
            <a:prstGeom prst="roundRect">
              <a:avLst>
                <a:gd name="adj" fmla="val 10600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28575" cmpd="sng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4479" y="1897954"/>
              <a:ext cx="3771900" cy="3987800"/>
            </a:xfrm>
            <a:prstGeom prst="rect">
              <a:avLst/>
            </a:prstGeom>
          </p:spPr>
        </p:pic>
      </p:grpSp>
      <p:pic>
        <p:nvPicPr>
          <p:cNvPr id="5" name="Picture 4" descr="fig2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7135" y="493276"/>
            <a:ext cx="5080000" cy="6307667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663447" y="1877579"/>
            <a:ext cx="357725" cy="364063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1510114" y="1877579"/>
            <a:ext cx="357725" cy="364063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2777066" y="1877579"/>
            <a:ext cx="423333" cy="364063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685552" y="2366617"/>
            <a:ext cx="357725" cy="364063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1625352" y="3283047"/>
            <a:ext cx="357725" cy="364063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604305" y="1151467"/>
            <a:ext cx="476010" cy="398332"/>
          </a:xfrm>
          <a:prstGeom prst="roundRect">
            <a:avLst/>
          </a:prstGeom>
          <a:solidFill>
            <a:srgbClr val="FBBEB7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5</a:t>
            </a:r>
            <a:endParaRPr lang="en-US" sz="1600" dirty="0"/>
          </a:p>
        </p:txBody>
      </p:sp>
      <p:cxnSp>
        <p:nvCxnSpPr>
          <p:cNvPr id="17" name="Straight Arrow Connector 16"/>
          <p:cNvCxnSpPr>
            <a:stCxn id="7" idx="0"/>
            <a:endCxn id="16" idx="2"/>
          </p:cNvCxnSpPr>
          <p:nvPr/>
        </p:nvCxnSpPr>
        <p:spPr>
          <a:xfrm flipV="1">
            <a:off x="842310" y="1549799"/>
            <a:ext cx="0" cy="327780"/>
          </a:xfrm>
          <a:prstGeom prst="straightConnector1">
            <a:avLst/>
          </a:prstGeom>
          <a:ln w="31750">
            <a:solidFill>
              <a:srgbClr val="FF0000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1436040" y="1151467"/>
            <a:ext cx="491067" cy="398332"/>
          </a:xfrm>
          <a:prstGeom prst="roundRect">
            <a:avLst/>
          </a:prstGeom>
          <a:solidFill>
            <a:srgbClr val="FBBEB7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1.5</a:t>
            </a:r>
            <a:endParaRPr lang="en-US" sz="1600" dirty="0"/>
          </a:p>
        </p:txBody>
      </p:sp>
      <p:cxnSp>
        <p:nvCxnSpPr>
          <p:cNvPr id="24" name="Straight Arrow Connector 23"/>
          <p:cNvCxnSpPr>
            <a:endCxn id="23" idx="2"/>
          </p:cNvCxnSpPr>
          <p:nvPr/>
        </p:nvCxnSpPr>
        <p:spPr>
          <a:xfrm flipH="1" flipV="1">
            <a:off x="1681574" y="1549799"/>
            <a:ext cx="59268" cy="327780"/>
          </a:xfrm>
          <a:prstGeom prst="straightConnector1">
            <a:avLst/>
          </a:prstGeom>
          <a:ln w="31750">
            <a:solidFill>
              <a:srgbClr val="FF0000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ounded Rectangle 25"/>
          <p:cNvSpPr/>
          <p:nvPr/>
        </p:nvSpPr>
        <p:spPr>
          <a:xfrm>
            <a:off x="2350439" y="2421425"/>
            <a:ext cx="1675261" cy="732954"/>
          </a:xfrm>
          <a:prstGeom prst="roundRect">
            <a:avLst/>
          </a:prstGeom>
          <a:solidFill>
            <a:srgbClr val="FBBEB7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 smtClean="0"/>
              <a:t>P2P costs inverse proportional to  file popularity (</a:t>
            </a:r>
            <a:r>
              <a:rPr lang="en-US" sz="1400" dirty="0" err="1"/>
              <a:t>Z</a:t>
            </a:r>
            <a:r>
              <a:rPr lang="en-US" sz="1400" dirty="0" err="1" smtClean="0"/>
              <a:t>ipf</a:t>
            </a:r>
            <a:r>
              <a:rPr lang="en-US" sz="1400" dirty="0" smtClean="0"/>
              <a:t>)</a:t>
            </a:r>
            <a:endParaRPr lang="en-US" sz="1400" dirty="0"/>
          </a:p>
        </p:txBody>
      </p:sp>
      <p:cxnSp>
        <p:nvCxnSpPr>
          <p:cNvPr id="27" name="Straight Arrow Connector 26"/>
          <p:cNvCxnSpPr>
            <a:stCxn id="13" idx="2"/>
            <a:endCxn id="26" idx="0"/>
          </p:cNvCxnSpPr>
          <p:nvPr/>
        </p:nvCxnSpPr>
        <p:spPr>
          <a:xfrm>
            <a:off x="2988733" y="2241642"/>
            <a:ext cx="199337" cy="179783"/>
          </a:xfrm>
          <a:prstGeom prst="straightConnector1">
            <a:avLst/>
          </a:prstGeom>
          <a:ln w="31750">
            <a:solidFill>
              <a:srgbClr val="FF0000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14" idx="2"/>
          </p:cNvCxnSpPr>
          <p:nvPr/>
        </p:nvCxnSpPr>
        <p:spPr>
          <a:xfrm flipH="1">
            <a:off x="597024" y="2730680"/>
            <a:ext cx="267391" cy="291920"/>
          </a:xfrm>
          <a:prstGeom prst="straightConnector1">
            <a:avLst/>
          </a:prstGeom>
          <a:ln w="31750">
            <a:solidFill>
              <a:srgbClr val="FF0000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Rounded Rectangle 38"/>
          <p:cNvSpPr/>
          <p:nvPr/>
        </p:nvSpPr>
        <p:spPr>
          <a:xfrm>
            <a:off x="75952" y="2997599"/>
            <a:ext cx="609600" cy="719268"/>
          </a:xfrm>
          <a:prstGeom prst="roundRect">
            <a:avLst/>
          </a:prstGeom>
          <a:solidFill>
            <a:srgbClr val="FBBEB7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File size: 1GB </a:t>
            </a:r>
            <a:endParaRPr lang="en-US" sz="1400" dirty="0"/>
          </a:p>
        </p:txBody>
      </p:sp>
      <p:sp>
        <p:nvSpPr>
          <p:cNvPr id="40" name="Rounded Rectangle 39"/>
          <p:cNvSpPr/>
          <p:nvPr/>
        </p:nvSpPr>
        <p:spPr>
          <a:xfrm>
            <a:off x="2715676" y="5289646"/>
            <a:ext cx="357725" cy="364063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Rounded Rectangle 40"/>
          <p:cNvSpPr/>
          <p:nvPr/>
        </p:nvSpPr>
        <p:spPr>
          <a:xfrm>
            <a:off x="3555999" y="5678872"/>
            <a:ext cx="2582334" cy="499933"/>
          </a:xfrm>
          <a:prstGeom prst="roundRect">
            <a:avLst/>
          </a:prstGeom>
          <a:solidFill>
            <a:srgbClr val="FBBEB7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Constraint on total volume of traffic per edge node= 100GB </a:t>
            </a:r>
            <a:endParaRPr lang="en-US" sz="1400" dirty="0"/>
          </a:p>
        </p:txBody>
      </p:sp>
      <p:cxnSp>
        <p:nvCxnSpPr>
          <p:cNvPr id="42" name="Straight Arrow Connector 41"/>
          <p:cNvCxnSpPr>
            <a:stCxn id="40" idx="3"/>
            <a:endCxn id="41" idx="1"/>
          </p:cNvCxnSpPr>
          <p:nvPr/>
        </p:nvCxnSpPr>
        <p:spPr>
          <a:xfrm>
            <a:off x="3073401" y="5471678"/>
            <a:ext cx="482598" cy="457161"/>
          </a:xfrm>
          <a:prstGeom prst="straightConnector1">
            <a:avLst/>
          </a:prstGeom>
          <a:ln w="31750">
            <a:solidFill>
              <a:srgbClr val="FF0000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48"/>
          <p:cNvSpPr/>
          <p:nvPr/>
        </p:nvSpPr>
        <p:spPr>
          <a:xfrm>
            <a:off x="1021171" y="5928839"/>
            <a:ext cx="1097373" cy="499933"/>
          </a:xfrm>
          <a:prstGeom prst="roundRect">
            <a:avLst/>
          </a:prstGeom>
          <a:solidFill>
            <a:srgbClr val="FBBEB7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 err="1" smtClean="0"/>
              <a:t>Zipf</a:t>
            </a:r>
            <a:r>
              <a:rPr lang="en-US" sz="1400" dirty="0" smtClean="0"/>
              <a:t>, </a:t>
            </a:r>
            <a:endParaRPr lang="en-US" sz="1400" dirty="0"/>
          </a:p>
        </p:txBody>
      </p:sp>
      <p:sp>
        <p:nvSpPr>
          <p:cNvPr id="50" name="Rounded Rectangle 49"/>
          <p:cNvSpPr/>
          <p:nvPr/>
        </p:nvSpPr>
        <p:spPr>
          <a:xfrm>
            <a:off x="2118545" y="5312784"/>
            <a:ext cx="463788" cy="364063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51" name="Straight Arrow Connector 50"/>
          <p:cNvCxnSpPr>
            <a:stCxn id="50" idx="2"/>
          </p:cNvCxnSpPr>
          <p:nvPr/>
        </p:nvCxnSpPr>
        <p:spPr>
          <a:xfrm flipH="1">
            <a:off x="2065868" y="5676847"/>
            <a:ext cx="284571" cy="251992"/>
          </a:xfrm>
          <a:prstGeom prst="straightConnector1">
            <a:avLst/>
          </a:prstGeom>
          <a:ln w="31750">
            <a:solidFill>
              <a:srgbClr val="FF0000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Rounded Rectangle 52"/>
          <p:cNvSpPr/>
          <p:nvPr/>
        </p:nvSpPr>
        <p:spPr>
          <a:xfrm>
            <a:off x="2350439" y="3179800"/>
            <a:ext cx="1527294" cy="934620"/>
          </a:xfrm>
          <a:prstGeom prst="roundRect">
            <a:avLst/>
          </a:prstGeom>
          <a:solidFill>
            <a:srgbClr val="FBBEB7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 smtClean="0"/>
              <a:t>P2P availability proportional to </a:t>
            </a:r>
            <a:r>
              <a:rPr lang="en-US" sz="1400" dirty="0" err="1" smtClean="0"/>
              <a:t>Zipf</a:t>
            </a:r>
            <a:r>
              <a:rPr lang="en-US" sz="1400" dirty="0" smtClean="0"/>
              <a:t> distribution (file popularity)</a:t>
            </a:r>
            <a:endParaRPr lang="en-US" sz="1400" dirty="0"/>
          </a:p>
        </p:txBody>
      </p:sp>
      <p:cxnSp>
        <p:nvCxnSpPr>
          <p:cNvPr id="54" name="Straight Arrow Connector 53"/>
          <p:cNvCxnSpPr>
            <a:stCxn id="15" idx="3"/>
            <a:endCxn id="53" idx="1"/>
          </p:cNvCxnSpPr>
          <p:nvPr/>
        </p:nvCxnSpPr>
        <p:spPr>
          <a:xfrm>
            <a:off x="1983077" y="3465079"/>
            <a:ext cx="367362" cy="182031"/>
          </a:xfrm>
          <a:prstGeom prst="straightConnector1">
            <a:avLst/>
          </a:prstGeom>
          <a:ln w="31750">
            <a:solidFill>
              <a:srgbClr val="FF0000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0" name="Picture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8968" y="6089905"/>
            <a:ext cx="596900" cy="17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2217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OM_conv_500iter_nopoints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90" y="3282299"/>
            <a:ext cx="4183888" cy="351663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Server </a:t>
            </a:r>
            <a:r>
              <a:rPr lang="en-US" dirty="0" smtClean="0"/>
              <a:t>Load </a:t>
            </a:r>
            <a:r>
              <a:rPr lang="en-US" dirty="0"/>
              <a:t>P</a:t>
            </a:r>
            <a:r>
              <a:rPr lang="en-US" dirty="0" smtClean="0"/>
              <a:t>enalty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03199" y="1489101"/>
            <a:ext cx="31665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General form of the problem: </a:t>
            </a:r>
            <a:endParaRPr lang="en-US" dirty="0"/>
          </a:p>
        </p:txBody>
      </p:sp>
      <p:grpSp>
        <p:nvGrpSpPr>
          <p:cNvPr id="19" name="Group 18"/>
          <p:cNvGrpSpPr/>
          <p:nvPr/>
        </p:nvGrpSpPr>
        <p:grpSpPr>
          <a:xfrm>
            <a:off x="687917" y="1947335"/>
            <a:ext cx="2004483" cy="1445730"/>
            <a:chOff x="577850" y="1947334"/>
            <a:chExt cx="2529418" cy="1670049"/>
          </a:xfrm>
        </p:grpSpPr>
        <p:sp>
          <p:nvSpPr>
            <p:cNvPr id="11" name="Rounded Rectangle 10"/>
            <p:cNvSpPr/>
            <p:nvPr/>
          </p:nvSpPr>
          <p:spPr>
            <a:xfrm>
              <a:off x="2072217" y="1947334"/>
              <a:ext cx="1035051" cy="726014"/>
            </a:xfrm>
            <a:prstGeom prst="roundRect">
              <a:avLst>
                <a:gd name="adj" fmla="val 9770"/>
              </a:avLst>
            </a:prstGeom>
            <a:solidFill>
              <a:schemeClr val="accent2">
                <a:alpha val="40000"/>
              </a:schemeClr>
            </a:solidFill>
            <a:ln w="28575" cmpd="sng">
              <a:solidFill>
                <a:schemeClr val="accent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 descr="latex-image-1.pd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7850" y="2004483"/>
              <a:ext cx="2400300" cy="1612900"/>
            </a:xfrm>
            <a:prstGeom prst="rect">
              <a:avLst/>
            </a:prstGeom>
          </p:spPr>
        </p:pic>
      </p:grpSp>
      <p:sp>
        <p:nvSpPr>
          <p:cNvPr id="13" name="Right Arrow 12"/>
          <p:cNvSpPr/>
          <p:nvPr/>
        </p:nvSpPr>
        <p:spPr>
          <a:xfrm>
            <a:off x="2836333" y="2097617"/>
            <a:ext cx="1523999" cy="429684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654" y="1947334"/>
            <a:ext cx="4337982" cy="907676"/>
          </a:xfrm>
          <a:prstGeom prst="rect">
            <a:avLst/>
          </a:prstGeom>
        </p:spPr>
      </p:pic>
      <p:pic>
        <p:nvPicPr>
          <p:cNvPr id="18" name="Picture 17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813" y="1953149"/>
            <a:ext cx="965200" cy="190500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5291666" y="3058210"/>
            <a:ext cx="2963334" cy="997323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Can be solved using generalized first order methods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0128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DelayPen_CostVsSc.eps"/>
          <p:cNvPicPr>
            <a:picLocks noGrp="1" noChangeAspect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8" t="4896" r="5798"/>
          <a:stretch/>
        </p:blipFill>
        <p:spPr>
          <a:xfrm>
            <a:off x="4458062" y="3395135"/>
            <a:ext cx="4685938" cy="3449561"/>
          </a:xfrm>
        </p:spPr>
      </p:pic>
      <p:pic>
        <p:nvPicPr>
          <p:cNvPr id="7" name="Picture 6" descr="FOM_conv_500iter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90" y="3282299"/>
            <a:ext cx="4155901" cy="34931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03199" y="1489101"/>
            <a:ext cx="31665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General form of the problem: </a:t>
            </a:r>
            <a:endParaRPr lang="en-US" dirty="0"/>
          </a:p>
        </p:txBody>
      </p:sp>
      <p:grpSp>
        <p:nvGrpSpPr>
          <p:cNvPr id="19" name="Group 18"/>
          <p:cNvGrpSpPr/>
          <p:nvPr/>
        </p:nvGrpSpPr>
        <p:grpSpPr>
          <a:xfrm>
            <a:off x="687917" y="1947335"/>
            <a:ext cx="2004483" cy="1445730"/>
            <a:chOff x="577850" y="1947334"/>
            <a:chExt cx="2529418" cy="1670049"/>
          </a:xfrm>
        </p:grpSpPr>
        <p:sp>
          <p:nvSpPr>
            <p:cNvPr id="11" name="Rounded Rectangle 10"/>
            <p:cNvSpPr/>
            <p:nvPr/>
          </p:nvSpPr>
          <p:spPr>
            <a:xfrm>
              <a:off x="2072217" y="1947334"/>
              <a:ext cx="1035051" cy="726014"/>
            </a:xfrm>
            <a:prstGeom prst="roundRect">
              <a:avLst>
                <a:gd name="adj" fmla="val 9770"/>
              </a:avLst>
            </a:prstGeom>
            <a:solidFill>
              <a:schemeClr val="accent2">
                <a:alpha val="40000"/>
              </a:schemeClr>
            </a:solidFill>
            <a:ln w="28575" cmpd="sng">
              <a:solidFill>
                <a:schemeClr val="accent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 descr="latex-image-1.pd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7850" y="2004483"/>
              <a:ext cx="2400300" cy="1612900"/>
            </a:xfrm>
            <a:prstGeom prst="rect">
              <a:avLst/>
            </a:prstGeom>
          </p:spPr>
        </p:pic>
      </p:grpSp>
      <p:sp>
        <p:nvSpPr>
          <p:cNvPr id="13" name="Right Arrow 12"/>
          <p:cNvSpPr/>
          <p:nvPr/>
        </p:nvSpPr>
        <p:spPr>
          <a:xfrm>
            <a:off x="2836333" y="2097617"/>
            <a:ext cx="1523999" cy="429684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654" y="1947334"/>
            <a:ext cx="4337982" cy="907676"/>
          </a:xfrm>
          <a:prstGeom prst="rect">
            <a:avLst/>
          </a:prstGeom>
        </p:spPr>
      </p:pic>
      <p:pic>
        <p:nvPicPr>
          <p:cNvPr id="18" name="Picture 17" descr="latex-image-1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813" y="1953149"/>
            <a:ext cx="965200" cy="1905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12648" y="550327"/>
            <a:ext cx="8153400" cy="990600"/>
          </a:xfrm>
        </p:spPr>
        <p:txBody>
          <a:bodyPr/>
          <a:lstStyle/>
          <a:p>
            <a:r>
              <a:rPr lang="en-US" dirty="0" smtClean="0"/>
              <a:t>Server </a:t>
            </a:r>
            <a:r>
              <a:rPr lang="en-US" dirty="0" smtClean="0"/>
              <a:t>Load </a:t>
            </a:r>
            <a:r>
              <a:rPr lang="en-US" dirty="0"/>
              <a:t>P</a:t>
            </a:r>
            <a:r>
              <a:rPr lang="en-US" dirty="0" smtClean="0"/>
              <a:t>enalty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58154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0" y="737658"/>
            <a:ext cx="8229600" cy="7318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>
            <a:prstTxWarp prst="textNoShape">
              <a:avLst/>
            </a:prstTxWarp>
          </a:bodyPr>
          <a:lstStyle/>
          <a:p>
            <a:pPr algn="ctr"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2800" spc="-100" dirty="0">
                <a:latin typeface="Verdana"/>
                <a:cs typeface="+mj-cs"/>
              </a:rPr>
              <a:t>Proxy for Coded TCP</a:t>
            </a: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457200" y="1392238"/>
            <a:ext cx="8229600" cy="49323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</a:bodyPr>
          <a:lstStyle/>
          <a:p>
            <a:pPr marL="338138" indent="-338138">
              <a:spcBef>
                <a:spcPts val="800"/>
              </a:spcBef>
              <a:buFont typeface="Arial" charset="0"/>
              <a:buChar char="•"/>
              <a:tabLst>
                <a:tab pos="338138" algn="l"/>
                <a:tab pos="795338" algn="l"/>
                <a:tab pos="1252538" algn="l"/>
                <a:tab pos="1709738" algn="l"/>
                <a:tab pos="2166938" algn="l"/>
                <a:tab pos="2624138" algn="l"/>
                <a:tab pos="3081338" algn="l"/>
                <a:tab pos="3538538" algn="l"/>
                <a:tab pos="3995738" algn="l"/>
                <a:tab pos="4452938" algn="l"/>
                <a:tab pos="4910138" algn="l"/>
                <a:tab pos="5367338" algn="l"/>
                <a:tab pos="5824538" algn="l"/>
                <a:tab pos="6281738" algn="l"/>
                <a:tab pos="6738938" algn="l"/>
                <a:tab pos="7196138" algn="l"/>
                <a:tab pos="7653338" algn="l"/>
                <a:tab pos="8110538" algn="l"/>
                <a:tab pos="8567738" algn="l"/>
                <a:tab pos="9024938" algn="l"/>
                <a:tab pos="9482138" algn="l"/>
              </a:tabLst>
            </a:pPr>
            <a:r>
              <a:rPr lang="en-US" sz="2000" dirty="0">
                <a:solidFill>
                  <a:srgbClr val="000000"/>
                </a:solidFill>
                <a:latin typeface="Calibri" charset="0"/>
              </a:rPr>
              <a:t>TCP is end-to-end, and often requires changes at the source (and sometimes even within the network)</a:t>
            </a:r>
          </a:p>
          <a:p>
            <a:pPr marL="738188" lvl="1" indent="-280988">
              <a:spcBef>
                <a:spcPts val="800"/>
              </a:spcBef>
              <a:buFont typeface="Arial" charset="0"/>
              <a:buChar char="•"/>
              <a:tabLst>
                <a:tab pos="338138" algn="l"/>
                <a:tab pos="795338" algn="l"/>
                <a:tab pos="1252538" algn="l"/>
                <a:tab pos="1709738" algn="l"/>
                <a:tab pos="2166938" algn="l"/>
                <a:tab pos="2624138" algn="l"/>
                <a:tab pos="3081338" algn="l"/>
                <a:tab pos="3538538" algn="l"/>
                <a:tab pos="3995738" algn="l"/>
                <a:tab pos="4452938" algn="l"/>
                <a:tab pos="4910138" algn="l"/>
                <a:tab pos="5367338" algn="l"/>
                <a:tab pos="5824538" algn="l"/>
                <a:tab pos="6281738" algn="l"/>
                <a:tab pos="6738938" algn="l"/>
                <a:tab pos="7196138" algn="l"/>
                <a:tab pos="7653338" algn="l"/>
                <a:tab pos="8110538" algn="l"/>
                <a:tab pos="8567738" algn="l"/>
                <a:tab pos="9024938" algn="l"/>
                <a:tab pos="9482138" algn="l"/>
              </a:tabLst>
            </a:pPr>
            <a:r>
              <a:rPr lang="en-US" dirty="0">
                <a:solidFill>
                  <a:srgbClr val="000000"/>
                </a:solidFill>
                <a:latin typeface="Calibri" charset="0"/>
              </a:rPr>
              <a:t>If a source is not setup/changed, the information not accessible</a:t>
            </a:r>
          </a:p>
          <a:p>
            <a:pPr marL="338138" indent="-338138">
              <a:spcBef>
                <a:spcPts val="800"/>
              </a:spcBef>
              <a:buFont typeface="Arial" charset="0"/>
              <a:buChar char="•"/>
              <a:tabLst>
                <a:tab pos="338138" algn="l"/>
                <a:tab pos="795338" algn="l"/>
                <a:tab pos="1252538" algn="l"/>
                <a:tab pos="1709738" algn="l"/>
                <a:tab pos="2166938" algn="l"/>
                <a:tab pos="2624138" algn="l"/>
                <a:tab pos="3081338" algn="l"/>
                <a:tab pos="3538538" algn="l"/>
                <a:tab pos="3995738" algn="l"/>
                <a:tab pos="4452938" algn="l"/>
                <a:tab pos="4910138" algn="l"/>
                <a:tab pos="5367338" algn="l"/>
                <a:tab pos="5824538" algn="l"/>
                <a:tab pos="6281738" algn="l"/>
                <a:tab pos="6738938" algn="l"/>
                <a:tab pos="7196138" algn="l"/>
                <a:tab pos="7653338" algn="l"/>
                <a:tab pos="8110538" algn="l"/>
                <a:tab pos="8567738" algn="l"/>
                <a:tab pos="9024938" algn="l"/>
                <a:tab pos="9482138" algn="l"/>
              </a:tabLst>
            </a:pPr>
            <a:r>
              <a:rPr lang="en-US" sz="2000" dirty="0">
                <a:solidFill>
                  <a:srgbClr val="000000"/>
                </a:solidFill>
                <a:latin typeface="Calibri" charset="0"/>
              </a:rPr>
              <a:t>Using proxies can avoid the problem</a:t>
            </a:r>
          </a:p>
          <a:p>
            <a:pPr marL="738188" lvl="1" indent="-280988">
              <a:spcBef>
                <a:spcPts val="800"/>
              </a:spcBef>
              <a:buFont typeface="Arial" charset="0"/>
              <a:buChar char="•"/>
              <a:tabLst>
                <a:tab pos="338138" algn="l"/>
                <a:tab pos="795338" algn="l"/>
                <a:tab pos="1252538" algn="l"/>
                <a:tab pos="1709738" algn="l"/>
                <a:tab pos="2166938" algn="l"/>
                <a:tab pos="2624138" algn="l"/>
                <a:tab pos="3081338" algn="l"/>
                <a:tab pos="3538538" algn="l"/>
                <a:tab pos="3995738" algn="l"/>
                <a:tab pos="4452938" algn="l"/>
                <a:tab pos="4910138" algn="l"/>
                <a:tab pos="5367338" algn="l"/>
                <a:tab pos="5824538" algn="l"/>
                <a:tab pos="6281738" algn="l"/>
                <a:tab pos="6738938" algn="l"/>
                <a:tab pos="7196138" algn="l"/>
                <a:tab pos="7653338" algn="l"/>
                <a:tab pos="8110538" algn="l"/>
                <a:tab pos="8567738" algn="l"/>
                <a:tab pos="9024938" algn="l"/>
                <a:tab pos="9482138" algn="l"/>
              </a:tabLst>
            </a:pPr>
            <a:r>
              <a:rPr lang="en-US" dirty="0">
                <a:solidFill>
                  <a:srgbClr val="000000"/>
                </a:solidFill>
                <a:latin typeface="Calibri" charset="0"/>
              </a:rPr>
              <a:t>Does not require the source to support CTCP</a:t>
            </a:r>
          </a:p>
          <a:p>
            <a:pPr marL="738188" lvl="1" indent="-280988">
              <a:spcBef>
                <a:spcPts val="800"/>
              </a:spcBef>
              <a:buFont typeface="Arial" charset="0"/>
              <a:buChar char="•"/>
              <a:tabLst>
                <a:tab pos="338138" algn="l"/>
                <a:tab pos="795338" algn="l"/>
                <a:tab pos="1252538" algn="l"/>
                <a:tab pos="1709738" algn="l"/>
                <a:tab pos="2166938" algn="l"/>
                <a:tab pos="2624138" algn="l"/>
                <a:tab pos="3081338" algn="l"/>
                <a:tab pos="3538538" algn="l"/>
                <a:tab pos="3995738" algn="l"/>
                <a:tab pos="4452938" algn="l"/>
                <a:tab pos="4910138" algn="l"/>
                <a:tab pos="5367338" algn="l"/>
                <a:tab pos="5824538" algn="l"/>
                <a:tab pos="6281738" algn="l"/>
                <a:tab pos="6738938" algn="l"/>
                <a:tab pos="7196138" algn="l"/>
                <a:tab pos="7653338" algn="l"/>
                <a:tab pos="8110538" algn="l"/>
                <a:tab pos="8567738" algn="l"/>
                <a:tab pos="9024938" algn="l"/>
                <a:tab pos="9482138" algn="l"/>
              </a:tabLst>
            </a:pPr>
            <a:r>
              <a:rPr lang="en-US" dirty="0">
                <a:solidFill>
                  <a:srgbClr val="000000"/>
                </a:solidFill>
                <a:latin typeface="Calibri" charset="0"/>
              </a:rPr>
              <a:t>TCP: unchanged source ↔ CTCP proxy</a:t>
            </a:r>
            <a:br>
              <a:rPr lang="en-US" dirty="0">
                <a:solidFill>
                  <a:srgbClr val="000000"/>
                </a:solidFill>
                <a:latin typeface="Calibri" charset="0"/>
              </a:rPr>
            </a:br>
            <a:r>
              <a:rPr lang="en-US" dirty="0">
                <a:solidFill>
                  <a:srgbClr val="000000"/>
                </a:solidFill>
                <a:latin typeface="Calibri" charset="0"/>
              </a:rPr>
              <a:t>CTCP: CTCP proxy ↔ client</a:t>
            </a:r>
          </a:p>
          <a:p>
            <a:pPr marL="738188" lvl="1" indent="-280988">
              <a:spcBef>
                <a:spcPts val="800"/>
              </a:spcBef>
              <a:buFont typeface="Arial" charset="0"/>
              <a:buChar char="•"/>
              <a:tabLst>
                <a:tab pos="338138" algn="l"/>
                <a:tab pos="795338" algn="l"/>
                <a:tab pos="1252538" algn="l"/>
                <a:tab pos="1709738" algn="l"/>
                <a:tab pos="2166938" algn="l"/>
                <a:tab pos="2624138" algn="l"/>
                <a:tab pos="3081338" algn="l"/>
                <a:tab pos="3538538" algn="l"/>
                <a:tab pos="3995738" algn="l"/>
                <a:tab pos="4452938" algn="l"/>
                <a:tab pos="4910138" algn="l"/>
                <a:tab pos="5367338" algn="l"/>
                <a:tab pos="5824538" algn="l"/>
                <a:tab pos="6281738" algn="l"/>
                <a:tab pos="6738938" algn="l"/>
                <a:tab pos="7196138" algn="l"/>
                <a:tab pos="7653338" algn="l"/>
                <a:tab pos="8110538" algn="l"/>
                <a:tab pos="8567738" algn="l"/>
                <a:tab pos="9024938" algn="l"/>
                <a:tab pos="9482138" algn="l"/>
              </a:tabLst>
            </a:pPr>
            <a:r>
              <a:rPr lang="en-US" dirty="0">
                <a:solidFill>
                  <a:srgbClr val="000000"/>
                </a:solidFill>
                <a:latin typeface="Calibri" charset="0"/>
              </a:rPr>
              <a:t>Successfully tested in accessing </a:t>
            </a:r>
            <a:r>
              <a:rPr lang="en-US" dirty="0" err="1">
                <a:solidFill>
                  <a:srgbClr val="000000"/>
                </a:solidFill>
                <a:latin typeface="Calibri" charset="0"/>
              </a:rPr>
              <a:t>Youtube</a:t>
            </a:r>
            <a:r>
              <a:rPr lang="en-US" dirty="0">
                <a:solidFill>
                  <a:srgbClr val="000000"/>
                </a:solidFill>
                <a:latin typeface="Calibri" charset="0"/>
              </a:rPr>
              <a:t> video, websites (e.g. CNN, BBC, etc.) without changing their servers via a proxy in Amazon EC2</a:t>
            </a:r>
          </a:p>
          <a:p>
            <a:pPr marL="338138" indent="-338138">
              <a:spcBef>
                <a:spcPts val="800"/>
              </a:spcBef>
              <a:tabLst>
                <a:tab pos="338138" algn="l"/>
                <a:tab pos="795338" algn="l"/>
                <a:tab pos="1252538" algn="l"/>
                <a:tab pos="1709738" algn="l"/>
                <a:tab pos="2166938" algn="l"/>
                <a:tab pos="2624138" algn="l"/>
                <a:tab pos="3081338" algn="l"/>
                <a:tab pos="3538538" algn="l"/>
                <a:tab pos="3995738" algn="l"/>
                <a:tab pos="4452938" algn="l"/>
                <a:tab pos="4910138" algn="l"/>
                <a:tab pos="5367338" algn="l"/>
                <a:tab pos="5824538" algn="l"/>
                <a:tab pos="6281738" algn="l"/>
                <a:tab pos="6738938" algn="l"/>
                <a:tab pos="7196138" algn="l"/>
                <a:tab pos="7653338" algn="l"/>
                <a:tab pos="8110538" algn="l"/>
                <a:tab pos="8567738" algn="l"/>
                <a:tab pos="9024938" algn="l"/>
                <a:tab pos="9482138" algn="l"/>
              </a:tabLst>
            </a:pPr>
            <a:endParaRPr lang="en-US" dirty="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4168775" y="5334000"/>
            <a:ext cx="152400" cy="1524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000000"/>
              </a:solidFill>
              <a:cs typeface="宋体" charset="-122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5464175" y="5181600"/>
            <a:ext cx="152400" cy="1524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000000"/>
              </a:solidFill>
              <a:cs typeface="宋体" charset="-122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8156575" y="5334000"/>
            <a:ext cx="152400" cy="1524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000000"/>
              </a:solidFill>
              <a:cs typeface="宋体" charset="-122"/>
            </a:endParaRPr>
          </a:p>
        </p:txBody>
      </p:sp>
      <p:cxnSp>
        <p:nvCxnSpPr>
          <p:cNvPr id="25" name="Straight Arrow Connector 24"/>
          <p:cNvCxnSpPr>
            <a:stCxn id="22" idx="6"/>
            <a:endCxn id="23" idx="2"/>
          </p:cNvCxnSpPr>
          <p:nvPr/>
        </p:nvCxnSpPr>
        <p:spPr>
          <a:xfrm flipV="1">
            <a:off x="4321175" y="5257800"/>
            <a:ext cx="11430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Oval 25"/>
          <p:cNvSpPr/>
          <p:nvPr/>
        </p:nvSpPr>
        <p:spPr>
          <a:xfrm>
            <a:off x="7394575" y="5334000"/>
            <a:ext cx="152400" cy="1524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000000"/>
              </a:solidFill>
              <a:cs typeface="宋体" charset="-122"/>
            </a:endParaRPr>
          </a:p>
        </p:txBody>
      </p:sp>
      <p:cxnSp>
        <p:nvCxnSpPr>
          <p:cNvPr id="28" name="Straight Arrow Connector 27"/>
          <p:cNvCxnSpPr>
            <a:stCxn id="26" idx="6"/>
            <a:endCxn id="24" idx="2"/>
          </p:cNvCxnSpPr>
          <p:nvPr/>
        </p:nvCxnSpPr>
        <p:spPr>
          <a:xfrm>
            <a:off x="7546975" y="5410200"/>
            <a:ext cx="609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Oval 31"/>
          <p:cNvSpPr/>
          <p:nvPr/>
        </p:nvSpPr>
        <p:spPr>
          <a:xfrm>
            <a:off x="5006975" y="5486400"/>
            <a:ext cx="152400" cy="1524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000000"/>
              </a:solidFill>
              <a:cs typeface="宋体" charset="-122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6835775" y="5715000"/>
            <a:ext cx="152400" cy="1524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000000"/>
              </a:solidFill>
              <a:cs typeface="宋体" charset="-122"/>
            </a:endParaRPr>
          </a:p>
        </p:txBody>
      </p:sp>
      <p:cxnSp>
        <p:nvCxnSpPr>
          <p:cNvPr id="36" name="Straight Arrow Connector 35"/>
          <p:cNvCxnSpPr>
            <a:stCxn id="22" idx="6"/>
            <a:endCxn id="32" idx="2"/>
          </p:cNvCxnSpPr>
          <p:nvPr/>
        </p:nvCxnSpPr>
        <p:spPr>
          <a:xfrm>
            <a:off x="4321175" y="5410200"/>
            <a:ext cx="6858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33" idx="6"/>
            <a:endCxn id="24" idx="2"/>
          </p:cNvCxnSpPr>
          <p:nvPr/>
        </p:nvCxnSpPr>
        <p:spPr>
          <a:xfrm flipV="1">
            <a:off x="6988175" y="5410200"/>
            <a:ext cx="11684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Oval 29"/>
          <p:cNvSpPr/>
          <p:nvPr/>
        </p:nvSpPr>
        <p:spPr>
          <a:xfrm>
            <a:off x="5167313" y="4951413"/>
            <a:ext cx="152400" cy="1524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000000"/>
              </a:solidFill>
              <a:cs typeface="宋体" charset="-122"/>
            </a:endParaRPr>
          </a:p>
        </p:txBody>
      </p:sp>
      <p:cxnSp>
        <p:nvCxnSpPr>
          <p:cNvPr id="35" name="Straight Arrow Connector 34"/>
          <p:cNvCxnSpPr>
            <a:stCxn id="22" idx="6"/>
            <a:endCxn id="30" idx="2"/>
          </p:cNvCxnSpPr>
          <p:nvPr/>
        </p:nvCxnSpPr>
        <p:spPr>
          <a:xfrm flipV="1">
            <a:off x="4321175" y="5027613"/>
            <a:ext cx="846138" cy="382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Oval 36"/>
          <p:cNvSpPr/>
          <p:nvPr/>
        </p:nvSpPr>
        <p:spPr>
          <a:xfrm>
            <a:off x="5540375" y="5867400"/>
            <a:ext cx="152400" cy="1524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000000"/>
              </a:solidFill>
              <a:cs typeface="宋体" charset="-122"/>
            </a:endParaRPr>
          </a:p>
        </p:txBody>
      </p:sp>
      <p:sp>
        <p:nvSpPr>
          <p:cNvPr id="38" name="Oval 37"/>
          <p:cNvSpPr/>
          <p:nvPr/>
        </p:nvSpPr>
        <p:spPr>
          <a:xfrm>
            <a:off x="5997575" y="4800600"/>
            <a:ext cx="152400" cy="1524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000000"/>
              </a:solidFill>
              <a:cs typeface="宋体" charset="-122"/>
            </a:endParaRPr>
          </a:p>
        </p:txBody>
      </p:sp>
      <p:sp>
        <p:nvSpPr>
          <p:cNvPr id="42" name="Oval 41"/>
          <p:cNvSpPr/>
          <p:nvPr/>
        </p:nvSpPr>
        <p:spPr>
          <a:xfrm>
            <a:off x="6392863" y="5029200"/>
            <a:ext cx="152400" cy="1524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000000"/>
              </a:solidFill>
              <a:cs typeface="宋体" charset="-122"/>
            </a:endParaRPr>
          </a:p>
        </p:txBody>
      </p:sp>
      <p:cxnSp>
        <p:nvCxnSpPr>
          <p:cNvPr id="43" name="Straight Arrow Connector 42"/>
          <p:cNvCxnSpPr>
            <a:stCxn id="30" idx="7"/>
            <a:endCxn id="38" idx="2"/>
          </p:cNvCxnSpPr>
          <p:nvPr/>
        </p:nvCxnSpPr>
        <p:spPr>
          <a:xfrm flipV="1">
            <a:off x="5297488" y="4876800"/>
            <a:ext cx="700087" cy="968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stCxn id="38" idx="5"/>
            <a:endCxn id="42" idx="1"/>
          </p:cNvCxnSpPr>
          <p:nvPr/>
        </p:nvCxnSpPr>
        <p:spPr>
          <a:xfrm>
            <a:off x="6127750" y="4930775"/>
            <a:ext cx="287338" cy="1206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42" idx="5"/>
            <a:endCxn id="47" idx="2"/>
          </p:cNvCxnSpPr>
          <p:nvPr/>
        </p:nvCxnSpPr>
        <p:spPr>
          <a:xfrm flipV="1">
            <a:off x="6523038" y="5103813"/>
            <a:ext cx="1023937" cy="555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" name="Oval 46"/>
          <p:cNvSpPr/>
          <p:nvPr/>
        </p:nvSpPr>
        <p:spPr>
          <a:xfrm>
            <a:off x="7546975" y="5027613"/>
            <a:ext cx="152400" cy="1524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000000"/>
              </a:solidFill>
              <a:cs typeface="宋体" charset="-122"/>
            </a:endParaRPr>
          </a:p>
        </p:txBody>
      </p:sp>
      <p:cxnSp>
        <p:nvCxnSpPr>
          <p:cNvPr id="48" name="Straight Arrow Connector 47"/>
          <p:cNvCxnSpPr>
            <a:stCxn id="47" idx="6"/>
            <a:endCxn id="24" idx="2"/>
          </p:cNvCxnSpPr>
          <p:nvPr/>
        </p:nvCxnSpPr>
        <p:spPr>
          <a:xfrm>
            <a:off x="7699375" y="5103813"/>
            <a:ext cx="457200" cy="3063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32" idx="5"/>
            <a:endCxn id="37" idx="1"/>
          </p:cNvCxnSpPr>
          <p:nvPr/>
        </p:nvCxnSpPr>
        <p:spPr>
          <a:xfrm>
            <a:off x="5137150" y="5616575"/>
            <a:ext cx="425450" cy="2730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>
            <a:stCxn id="37" idx="6"/>
            <a:endCxn id="33" idx="2"/>
          </p:cNvCxnSpPr>
          <p:nvPr/>
        </p:nvCxnSpPr>
        <p:spPr>
          <a:xfrm flipV="1">
            <a:off x="5692775" y="5791200"/>
            <a:ext cx="11430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0" name="Oval 59"/>
          <p:cNvSpPr/>
          <p:nvPr/>
        </p:nvSpPr>
        <p:spPr>
          <a:xfrm>
            <a:off x="6149975" y="5486400"/>
            <a:ext cx="152400" cy="1524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000000"/>
              </a:solidFill>
              <a:cs typeface="宋体" charset="-122"/>
            </a:endParaRPr>
          </a:p>
        </p:txBody>
      </p:sp>
      <p:cxnSp>
        <p:nvCxnSpPr>
          <p:cNvPr id="62" name="Straight Arrow Connector 61"/>
          <p:cNvCxnSpPr>
            <a:stCxn id="23" idx="5"/>
            <a:endCxn id="60" idx="2"/>
          </p:cNvCxnSpPr>
          <p:nvPr/>
        </p:nvCxnSpPr>
        <p:spPr>
          <a:xfrm>
            <a:off x="5594350" y="5311775"/>
            <a:ext cx="555625" cy="2508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>
            <a:stCxn id="60" idx="6"/>
            <a:endCxn id="26" idx="2"/>
          </p:cNvCxnSpPr>
          <p:nvPr/>
        </p:nvCxnSpPr>
        <p:spPr>
          <a:xfrm flipV="1">
            <a:off x="6302375" y="5410200"/>
            <a:ext cx="10922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Oval 33"/>
          <p:cNvSpPr/>
          <p:nvPr/>
        </p:nvSpPr>
        <p:spPr>
          <a:xfrm>
            <a:off x="1603375" y="5311775"/>
            <a:ext cx="152400" cy="1524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000000"/>
              </a:solidFill>
              <a:cs typeface="宋体" charset="-122"/>
            </a:endParaRPr>
          </a:p>
        </p:txBody>
      </p:sp>
      <p:sp>
        <p:nvSpPr>
          <p:cNvPr id="40" name="Oval 39"/>
          <p:cNvSpPr/>
          <p:nvPr/>
        </p:nvSpPr>
        <p:spPr>
          <a:xfrm>
            <a:off x="2593975" y="5029200"/>
            <a:ext cx="152400" cy="1524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000000"/>
              </a:solidFill>
              <a:cs typeface="宋体" charset="-122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3127375" y="5486400"/>
            <a:ext cx="152400" cy="1524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000000"/>
              </a:solidFill>
              <a:cs typeface="宋体" charset="-122"/>
            </a:endParaRPr>
          </a:p>
        </p:txBody>
      </p:sp>
      <p:cxnSp>
        <p:nvCxnSpPr>
          <p:cNvPr id="3" name="Straight Arrow Connector 2"/>
          <p:cNvCxnSpPr>
            <a:stCxn id="34" idx="6"/>
            <a:endCxn id="40" idx="2"/>
          </p:cNvCxnSpPr>
          <p:nvPr/>
        </p:nvCxnSpPr>
        <p:spPr>
          <a:xfrm flipV="1">
            <a:off x="1755775" y="5105400"/>
            <a:ext cx="838200" cy="2825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stCxn id="40" idx="5"/>
            <a:endCxn id="41" idx="1"/>
          </p:cNvCxnSpPr>
          <p:nvPr/>
        </p:nvCxnSpPr>
        <p:spPr>
          <a:xfrm>
            <a:off x="2724150" y="5159375"/>
            <a:ext cx="425450" cy="3492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41" idx="6"/>
            <a:endCxn id="22" idx="2"/>
          </p:cNvCxnSpPr>
          <p:nvPr/>
        </p:nvCxnSpPr>
        <p:spPr>
          <a:xfrm flipV="1">
            <a:off x="3279775" y="5410200"/>
            <a:ext cx="8890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203" name="TextBox 13"/>
          <p:cNvSpPr txBox="1">
            <a:spLocks noChangeArrowheads="1"/>
          </p:cNvSpPr>
          <p:nvPr/>
        </p:nvSpPr>
        <p:spPr bwMode="auto">
          <a:xfrm>
            <a:off x="1120775" y="4810125"/>
            <a:ext cx="10699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/>
              <a:t>unchanged</a:t>
            </a:r>
          </a:p>
          <a:p>
            <a:pPr algn="ctr"/>
            <a:r>
              <a:rPr lang="en-US" sz="1400"/>
              <a:t>source</a:t>
            </a:r>
          </a:p>
        </p:txBody>
      </p:sp>
      <p:sp>
        <p:nvSpPr>
          <p:cNvPr id="7204" name="TextBox 51"/>
          <p:cNvSpPr txBox="1">
            <a:spLocks noChangeArrowheads="1"/>
          </p:cNvSpPr>
          <p:nvPr/>
        </p:nvSpPr>
        <p:spPr bwMode="auto">
          <a:xfrm>
            <a:off x="3878263" y="4800600"/>
            <a:ext cx="7207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/>
              <a:t>CTCP </a:t>
            </a:r>
          </a:p>
          <a:p>
            <a:pPr algn="ctr"/>
            <a:r>
              <a:rPr lang="en-US" sz="1400"/>
              <a:t>proxy</a:t>
            </a:r>
          </a:p>
        </p:txBody>
      </p:sp>
      <p:sp>
        <p:nvSpPr>
          <p:cNvPr id="7205" name="TextBox 52"/>
          <p:cNvSpPr txBox="1">
            <a:spLocks noChangeArrowheads="1"/>
          </p:cNvSpPr>
          <p:nvPr/>
        </p:nvSpPr>
        <p:spPr bwMode="auto">
          <a:xfrm>
            <a:off x="7931150" y="4983163"/>
            <a:ext cx="6032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/>
              <a:t>client</a:t>
            </a:r>
          </a:p>
        </p:txBody>
      </p:sp>
      <p:sp>
        <p:nvSpPr>
          <p:cNvPr id="49" name="Footer Placeholder 3"/>
          <p:cNvSpPr txBox="1">
            <a:spLocks/>
          </p:cNvSpPr>
          <p:nvPr/>
        </p:nvSpPr>
        <p:spPr>
          <a:xfrm>
            <a:off x="961094" y="18288"/>
            <a:ext cx="4474505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/>
                <a:ea typeface="+mn-ea"/>
                <a:cs typeface="Corbel"/>
              </a:rPr>
              <a:t>Network Coding and Reliable Communications Group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/>
              <a:ea typeface="+mn-ea"/>
              <a:cs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1228700870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smtClean="0"/>
              <a:t>Network Coding and Reliable Communications Group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29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4336" y="1282700"/>
            <a:ext cx="3644001" cy="54229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300" y="1191908"/>
            <a:ext cx="3696510" cy="5729591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694267" y="736599"/>
            <a:ext cx="8229600" cy="990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457200" eaLnBrk="0" hangingPunct="0"/>
            <a:r>
              <a:rPr lang="en-US" sz="2800" dirty="0" err="1">
                <a:solidFill>
                  <a:schemeClr val="tx1"/>
                </a:solidFill>
                <a:latin typeface="Verdana"/>
                <a:ea typeface="ＭＳ Ｐゴシック" pitchFamily="-65" charset="-128"/>
              </a:rPr>
              <a:t>Testbed</a:t>
            </a:r>
            <a:r>
              <a:rPr lang="en-US" sz="2800" dirty="0">
                <a:solidFill>
                  <a:schemeClr val="tx1"/>
                </a:solidFill>
                <a:latin typeface="Verdana"/>
                <a:ea typeface="ＭＳ Ｐゴシック" pitchFamily="-65" charset="-128"/>
              </a:rPr>
              <a:t> Measurements</a:t>
            </a:r>
            <a:endParaRPr lang="en-US" sz="2800" dirty="0">
              <a:solidFill>
                <a:schemeClr val="tx1"/>
              </a:solidFill>
              <a:latin typeface="Verdana"/>
              <a:ea typeface="ＭＳ Ｐゴシック" pitchFamily="-65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62800" y="6501368"/>
            <a:ext cx="21457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Hamilton Institute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2291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T</a:t>
            </a:r>
            <a:r>
              <a:rPr lang="en-US" sz="2000" dirty="0" smtClean="0"/>
              <a:t>radeoffs </a:t>
            </a:r>
            <a:r>
              <a:rPr lang="en-US" sz="2000" dirty="0"/>
              <a:t>among cost of transmission, cost of storage, and different performance </a:t>
            </a:r>
            <a:r>
              <a:rPr lang="en-US" sz="2000" dirty="0" smtClean="0"/>
              <a:t>metrics</a:t>
            </a:r>
          </a:p>
          <a:p>
            <a:r>
              <a:rPr lang="en-US" sz="2000" dirty="0" smtClean="0"/>
              <a:t>See </a:t>
            </a:r>
            <a:r>
              <a:rPr lang="en-US" sz="2000" dirty="0" err="1" smtClean="0"/>
              <a:t>Ulric</a:t>
            </a:r>
            <a:r>
              <a:rPr lang="en-US" sz="2000" dirty="0" smtClean="0"/>
              <a:t> </a:t>
            </a:r>
            <a:r>
              <a:rPr lang="en-US" sz="2000" dirty="0" err="1" smtClean="0"/>
              <a:t>Ferner’s</a:t>
            </a:r>
            <a:r>
              <a:rPr lang="en-US" sz="2000" dirty="0" smtClean="0"/>
              <a:t> talk for performance metrics using blocking</a:t>
            </a:r>
            <a:endParaRPr lang="en-US" sz="2000" dirty="0"/>
          </a:p>
          <a:p>
            <a:r>
              <a:rPr lang="en-US" sz="2000" dirty="0" smtClean="0"/>
              <a:t>Three case studies</a:t>
            </a:r>
          </a:p>
          <a:p>
            <a:pPr lvl="1"/>
            <a:r>
              <a:rPr lang="en-US" sz="2000" dirty="0" smtClean="0"/>
              <a:t>Use of </a:t>
            </a:r>
            <a:r>
              <a:rPr lang="en-US" sz="2000" dirty="0"/>
              <a:t>coding for trading off use of a costly resource, say a local cache or network with higher cost, with the probability of interruption of a progressive download video and its buffering </a:t>
            </a:r>
            <a:r>
              <a:rPr lang="en-US" sz="2000" dirty="0" smtClean="0"/>
              <a:t>delay</a:t>
            </a:r>
            <a:endParaRPr lang="en-US" sz="2000" dirty="0"/>
          </a:p>
          <a:p>
            <a:pPr lvl="1"/>
            <a:r>
              <a:rPr lang="en-US" sz="2000" dirty="0"/>
              <a:t>P</a:t>
            </a:r>
            <a:r>
              <a:rPr lang="en-US" sz="2000" dirty="0" smtClean="0"/>
              <a:t>eer</a:t>
            </a:r>
            <a:r>
              <a:rPr lang="en-US" sz="2000" dirty="0"/>
              <a:t>-aided edge cache system, where coding is used to provide smooth use of edge cache, peers and data </a:t>
            </a:r>
            <a:r>
              <a:rPr lang="en-US" sz="2000" dirty="0" smtClean="0"/>
              <a:t>centers</a:t>
            </a:r>
          </a:p>
          <a:p>
            <a:pPr lvl="1"/>
            <a:r>
              <a:rPr lang="en-US" sz="2000" dirty="0" smtClean="0"/>
              <a:t>Use of </a:t>
            </a:r>
            <a:r>
              <a:rPr lang="en-US" sz="2000" dirty="0"/>
              <a:t>coding in delivery of video, both when the video is </a:t>
            </a:r>
            <a:r>
              <a:rPr lang="en-US" sz="2000" dirty="0" smtClean="0"/>
              <a:t>kept </a:t>
            </a:r>
            <a:r>
              <a:rPr lang="en-US" sz="2000" dirty="0" err="1" smtClean="0"/>
              <a:t>uncoded</a:t>
            </a:r>
            <a:r>
              <a:rPr lang="en-US" sz="2000" dirty="0" smtClean="0"/>
              <a:t> </a:t>
            </a:r>
            <a:r>
              <a:rPr lang="en-US" sz="2000" dirty="0"/>
              <a:t>but delivered in a coded fashion, using HTTP over </a:t>
            </a:r>
            <a:r>
              <a:rPr lang="en-US" sz="2000" dirty="0" smtClean="0"/>
              <a:t>TCP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3307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67933"/>
            <a:ext cx="9144000" cy="4658264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694267" y="736599"/>
            <a:ext cx="8229600" cy="990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457200" eaLnBrk="0" hangingPunct="0"/>
            <a:r>
              <a:rPr lang="en-US" sz="2800" dirty="0" err="1">
                <a:solidFill>
                  <a:schemeClr val="tx1"/>
                </a:solidFill>
                <a:latin typeface="Verdana"/>
                <a:ea typeface="ＭＳ Ｐゴシック" pitchFamily="-65" charset="-128"/>
              </a:rPr>
              <a:t>Testbed</a:t>
            </a:r>
            <a:r>
              <a:rPr lang="en-US" sz="2800" dirty="0">
                <a:solidFill>
                  <a:schemeClr val="tx1"/>
                </a:solidFill>
                <a:latin typeface="Verdana"/>
                <a:ea typeface="ＭＳ Ｐゴシック" pitchFamily="-65" charset="-128"/>
              </a:rPr>
              <a:t> Measurements</a:t>
            </a:r>
            <a:endParaRPr lang="en-US" sz="2800" dirty="0">
              <a:solidFill>
                <a:schemeClr val="tx1"/>
              </a:solidFill>
              <a:latin typeface="Verdana"/>
              <a:ea typeface="ＭＳ Ｐゴシック" pitchFamily="-65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260506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266" y="1329267"/>
            <a:ext cx="7700876" cy="5122333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694267" y="736599"/>
            <a:ext cx="8229600" cy="990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457200" eaLnBrk="0" hangingPunct="0"/>
            <a:r>
              <a:rPr lang="en-US" sz="2800" dirty="0" err="1">
                <a:solidFill>
                  <a:schemeClr val="tx1"/>
                </a:solidFill>
                <a:latin typeface="Verdana"/>
                <a:ea typeface="ＭＳ Ｐゴシック" pitchFamily="-65" charset="-128"/>
              </a:rPr>
              <a:t>Testbed</a:t>
            </a:r>
            <a:r>
              <a:rPr lang="en-US" sz="2800" dirty="0">
                <a:solidFill>
                  <a:schemeClr val="tx1"/>
                </a:solidFill>
                <a:latin typeface="Verdana"/>
                <a:ea typeface="ＭＳ Ｐゴシック" pitchFamily="-65" charset="-128"/>
              </a:rPr>
              <a:t> Measurements</a:t>
            </a:r>
            <a:endParaRPr lang="en-US" sz="2800" dirty="0">
              <a:solidFill>
                <a:schemeClr val="tx1"/>
              </a:solidFill>
              <a:latin typeface="Verdana"/>
              <a:ea typeface="ＭＳ Ｐゴシック" pitchFamily="-65" charset="-12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78933" y="4470400"/>
            <a:ext cx="9144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5291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94267" y="736599"/>
            <a:ext cx="8229600" cy="990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457200" eaLnBrk="0" hangingPunct="0"/>
            <a:r>
              <a:rPr lang="en-US" sz="2800" dirty="0" smtClean="0">
                <a:solidFill>
                  <a:schemeClr val="tx1"/>
                </a:solidFill>
                <a:latin typeface="Verdana"/>
                <a:ea typeface="ＭＳ Ｐゴシック" pitchFamily="-65" charset="-128"/>
              </a:rPr>
              <a:t>Conclusions</a:t>
            </a:r>
            <a:endParaRPr lang="en-US" sz="2800" dirty="0">
              <a:solidFill>
                <a:schemeClr val="tx1"/>
              </a:solidFill>
              <a:latin typeface="Verdana"/>
              <a:ea typeface="ＭＳ Ｐゴシック" pitchFamily="-65" charset="-128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1pPr>
            <a:lvl2pPr marL="742950" indent="-285750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2pPr>
            <a:lvl3pPr marL="1143000" indent="-228600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3pPr>
            <a:lvl4pPr marL="1600200" indent="-228600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4pPr>
            <a:lvl5pPr marL="2057400" indent="-228600" algn="l" defTabSz="457200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/>
              <a:t>Tradeoffs among cost of transmission, cost of storage, and different performance metrics</a:t>
            </a:r>
          </a:p>
          <a:p>
            <a:r>
              <a:rPr lang="en-US" sz="2000" dirty="0" smtClean="0"/>
              <a:t>Heterogeneity of architectures, types of storage and networks</a:t>
            </a:r>
          </a:p>
          <a:p>
            <a:r>
              <a:rPr lang="en-US" sz="2000" dirty="0" smtClean="0"/>
              <a:t>Application and underlying delivery protocols are important </a:t>
            </a:r>
          </a:p>
          <a:p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2605675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Peer-to-peer with Coding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rcRect t="9638" b="9638"/>
          <a:stretch>
            <a:fillRect/>
          </a:stretch>
        </p:blipFill>
        <p:spPr>
          <a:xfrm>
            <a:off x="0" y="1634066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613251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Recoding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rcRect l="160" r="16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70390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Recoding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rcRect l="3560" r="356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337634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95313" y="1422400"/>
            <a:ext cx="8202612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4488" indent="-344488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sz="2400" b="1" dirty="0" smtClean="0">
                <a:latin typeface="+mn-lt"/>
              </a:rPr>
              <a:t>Setup: </a:t>
            </a:r>
            <a:r>
              <a:rPr lang="en-US" sz="2400" dirty="0" smtClean="0">
                <a:latin typeface="+mn-lt"/>
              </a:rPr>
              <a:t>User initially buffers a fraction of the file, then starts the playback</a:t>
            </a:r>
            <a:endParaRPr lang="en-US" sz="2400" b="1" dirty="0" smtClean="0">
              <a:latin typeface="+mn-lt"/>
            </a:endParaRPr>
          </a:p>
          <a:p>
            <a:pPr marL="344488" indent="-344488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sz="2400" b="1" dirty="0" smtClean="0">
                <a:latin typeface="+mn-lt"/>
              </a:rPr>
              <a:t>QoE metrics: </a:t>
            </a:r>
          </a:p>
          <a:p>
            <a:pPr marL="914400" lvl="1" indent="-457200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sz="2400" dirty="0" smtClean="0">
                <a:latin typeface="+mn-lt"/>
              </a:rPr>
              <a:t>Initial waiting time</a:t>
            </a:r>
          </a:p>
          <a:p>
            <a:pPr marL="914400" lvl="1" indent="-457200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sz="2400" dirty="0" smtClean="0">
                <a:latin typeface="+mn-lt"/>
              </a:rPr>
              <a:t>Probability of interruption in </a:t>
            </a:r>
          </a:p>
          <a:p>
            <a:pPr marL="914400" lvl="1" indent="-457200">
              <a:spcAft>
                <a:spcPts val="600"/>
              </a:spcAft>
              <a:defRPr/>
            </a:pPr>
            <a:r>
              <a:rPr lang="en-US" sz="2400" dirty="0" smtClean="0">
                <a:latin typeface="+mn-lt"/>
              </a:rPr>
              <a:t>	media playback</a:t>
            </a:r>
          </a:p>
          <a:p>
            <a:pPr marL="344488" indent="-344488">
              <a:spcAft>
                <a:spcPts val="600"/>
              </a:spcAft>
              <a:buFont typeface="Arial" pitchFamily="34" charset="0"/>
              <a:buChar char="•"/>
              <a:defRPr/>
            </a:pPr>
            <a:endParaRPr lang="en-US" sz="1400" dirty="0" smtClean="0">
              <a:latin typeface="+mj-lt"/>
            </a:endParaRPr>
          </a:p>
          <a:p>
            <a:pPr marL="344488" indent="-344488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sz="2400" dirty="0" smtClean="0">
                <a:latin typeface="+mj-lt"/>
              </a:rPr>
              <a:t>Homogeneous access cost </a:t>
            </a:r>
            <a:r>
              <a:rPr lang="en-US" sz="2400" baseline="30000" dirty="0" smtClean="0">
                <a:latin typeface="+mj-lt"/>
              </a:rPr>
              <a:t>[1]</a:t>
            </a:r>
            <a:r>
              <a:rPr lang="en-US" sz="2400" dirty="0" smtClean="0">
                <a:latin typeface="+mj-lt"/>
              </a:rPr>
              <a:t>:</a:t>
            </a:r>
          </a:p>
          <a:p>
            <a:pPr marL="801688" lvl="1" indent="-344488">
              <a:spcAft>
                <a:spcPts val="600"/>
              </a:spcAft>
              <a:buFont typeface="Arial" pitchFamily="34" charset="0"/>
              <a:buChar char="•"/>
              <a:defRPr/>
            </a:pPr>
            <a:endParaRPr lang="en-US" sz="2400" dirty="0" smtClean="0">
              <a:latin typeface="+mn-lt"/>
            </a:endParaRPr>
          </a:p>
          <a:p>
            <a:pPr marL="344488" indent="-344488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sz="2400" dirty="0" smtClean="0">
                <a:latin typeface="+mn-lt"/>
              </a:rPr>
              <a:t>Heterogeneous access cost: Design resource </a:t>
            </a:r>
            <a:r>
              <a:rPr lang="en-US" sz="2400" dirty="0">
                <a:latin typeface="+mn-lt"/>
              </a:rPr>
              <a:t>allocation </a:t>
            </a:r>
            <a:r>
              <a:rPr lang="en-US" sz="2400" dirty="0" smtClean="0">
                <a:latin typeface="+mn-lt"/>
              </a:rPr>
              <a:t>policies to minimize the access cost given QoE requirements</a:t>
            </a:r>
          </a:p>
          <a:p>
            <a:pPr marL="344488" indent="-344488">
              <a:spcAft>
                <a:spcPts val="600"/>
              </a:spcAft>
              <a:defRPr/>
            </a:pPr>
            <a:endParaRPr lang="en-US" sz="1100" dirty="0" smtClean="0">
              <a:latin typeface="+mn-lt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4587704" y="2055361"/>
            <a:ext cx="4603921" cy="3030990"/>
            <a:chOff x="4509487" y="2116003"/>
            <a:chExt cx="3141764" cy="2226942"/>
          </a:xfrm>
        </p:grpSpPr>
        <p:cxnSp>
          <p:nvCxnSpPr>
            <p:cNvPr id="10" name="Straight Arrow Connector 9"/>
            <p:cNvCxnSpPr/>
            <p:nvPr/>
          </p:nvCxnSpPr>
          <p:spPr>
            <a:xfrm rot="10800000" flipV="1">
              <a:off x="5038725" y="3535363"/>
              <a:ext cx="847725" cy="69215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>
              <a:off x="5886450" y="3543300"/>
              <a:ext cx="1389063" cy="5715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rot="5400000" flipH="1" flipV="1">
              <a:off x="5260181" y="2909094"/>
              <a:ext cx="1252538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6839629" y="2899601"/>
              <a:ext cx="811622" cy="6304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dirty="0">
                  <a:latin typeface="+mn-lt"/>
                </a:rPr>
                <a:t>Initial </a:t>
              </a:r>
            </a:p>
            <a:p>
              <a:pPr algn="ctr">
                <a:defRPr/>
              </a:pPr>
              <a:r>
                <a:rPr lang="en-US" dirty="0">
                  <a:latin typeface="+mn-lt"/>
                </a:rPr>
                <a:t>waiting time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626471" y="2116003"/>
              <a:ext cx="1470025" cy="64611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dirty="0">
                  <a:latin typeface="+mn-lt"/>
                </a:rPr>
                <a:t>Interruptions </a:t>
              </a:r>
            </a:p>
            <a:p>
              <a:pPr algn="ctr">
                <a:defRPr/>
              </a:pPr>
              <a:r>
                <a:rPr lang="en-US" dirty="0">
                  <a:latin typeface="+mn-lt"/>
                </a:rPr>
                <a:t>in playback</a:t>
              </a:r>
            </a:p>
          </p:txBody>
        </p:sp>
        <p:sp>
          <p:nvSpPr>
            <p:cNvPr id="25" name="Freeform 24"/>
            <p:cNvSpPr/>
            <p:nvPr/>
          </p:nvSpPr>
          <p:spPr>
            <a:xfrm>
              <a:off x="5886450" y="2652713"/>
              <a:ext cx="1117600" cy="914400"/>
            </a:xfrm>
            <a:custGeom>
              <a:avLst/>
              <a:gdLst>
                <a:gd name="connsiteX0" fmla="*/ 0 w 979715"/>
                <a:gd name="connsiteY0" fmla="*/ 0 h 923730"/>
                <a:gd name="connsiteX1" fmla="*/ 317241 w 979715"/>
                <a:gd name="connsiteY1" fmla="*/ 737118 h 923730"/>
                <a:gd name="connsiteX2" fmla="*/ 979715 w 979715"/>
                <a:gd name="connsiteY2" fmla="*/ 923730 h 923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9715" h="923730">
                  <a:moveTo>
                    <a:pt x="0" y="0"/>
                  </a:moveTo>
                  <a:cubicBezTo>
                    <a:pt x="76977" y="291581"/>
                    <a:pt x="153955" y="583163"/>
                    <a:pt x="317241" y="737118"/>
                  </a:cubicBezTo>
                  <a:cubicBezTo>
                    <a:pt x="480527" y="891073"/>
                    <a:pt x="766666" y="886408"/>
                    <a:pt x="979715" y="923730"/>
                  </a:cubicBezTo>
                </a:path>
              </a:pathLst>
            </a:cu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509487" y="3942895"/>
              <a:ext cx="696913" cy="40005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2000" dirty="0">
                  <a:latin typeface="+mn-lt"/>
                </a:rPr>
                <a:t>Cost </a:t>
              </a:r>
            </a:p>
          </p:txBody>
        </p:sp>
        <p:sp>
          <p:nvSpPr>
            <p:cNvPr id="15" name="Freeform 14"/>
            <p:cNvSpPr/>
            <p:nvPr/>
          </p:nvSpPr>
          <p:spPr>
            <a:xfrm>
              <a:off x="5291138" y="3635375"/>
              <a:ext cx="504825" cy="414338"/>
            </a:xfrm>
            <a:custGeom>
              <a:avLst/>
              <a:gdLst>
                <a:gd name="connsiteX0" fmla="*/ 0 w 979715"/>
                <a:gd name="connsiteY0" fmla="*/ 0 h 923730"/>
                <a:gd name="connsiteX1" fmla="*/ 317241 w 979715"/>
                <a:gd name="connsiteY1" fmla="*/ 737118 h 923730"/>
                <a:gd name="connsiteX2" fmla="*/ 979715 w 979715"/>
                <a:gd name="connsiteY2" fmla="*/ 923730 h 923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9715" h="923730">
                  <a:moveTo>
                    <a:pt x="0" y="0"/>
                  </a:moveTo>
                  <a:cubicBezTo>
                    <a:pt x="76977" y="291581"/>
                    <a:pt x="153955" y="583163"/>
                    <a:pt x="317241" y="737118"/>
                  </a:cubicBezTo>
                  <a:cubicBezTo>
                    <a:pt x="480527" y="891073"/>
                    <a:pt x="766666" y="886408"/>
                    <a:pt x="979715" y="923730"/>
                  </a:cubicBezTo>
                </a:path>
              </a:pathLst>
            </a:cu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17" name="Straight Connector 16"/>
            <p:cNvCxnSpPr>
              <a:stCxn id="25" idx="0"/>
              <a:endCxn id="15" idx="0"/>
            </p:cNvCxnSpPr>
            <p:nvPr/>
          </p:nvCxnSpPr>
          <p:spPr>
            <a:xfrm flipH="1">
              <a:off x="5291138" y="2652713"/>
              <a:ext cx="595312" cy="982662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>
              <a:stCxn id="25" idx="2"/>
              <a:endCxn id="15" idx="2"/>
            </p:cNvCxnSpPr>
            <p:nvPr/>
          </p:nvCxnSpPr>
          <p:spPr>
            <a:xfrm flipH="1">
              <a:off x="5795963" y="3567113"/>
              <a:ext cx="1208087" cy="48260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4722019" y="3442494"/>
              <a:ext cx="1090613" cy="28575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arrow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5294313" y="4043363"/>
              <a:ext cx="1609725" cy="90487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none" w="med" len="med"/>
              <a:tailEnd type="arrow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Title 1"/>
          <p:cNvSpPr txBox="1">
            <a:spLocks/>
          </p:cNvSpPr>
          <p:nvPr/>
        </p:nvSpPr>
        <p:spPr bwMode="auto">
          <a:xfrm>
            <a:off x="457200" y="779463"/>
            <a:ext cx="8229600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ＭＳ Ｐゴシック" pitchFamily="-65" charset="-128"/>
                <a:cs typeface="+mj-cs"/>
              </a:rPr>
              <a:t>Quality of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ＭＳ Ｐゴシック" pitchFamily="-65" charset="-128"/>
                <a:cs typeface="+mj-cs"/>
              </a:rPr>
              <a:t> Experience for Media Streaming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ＭＳ Ｐゴシック" pitchFamily="-65" charset="-128"/>
              <a:cs typeface="+mj-cs"/>
            </a:endParaRPr>
          </a:p>
        </p:txBody>
      </p:sp>
      <p:graphicFrame>
        <p:nvGraphicFramePr>
          <p:cNvPr id="50178" name="Object 2"/>
          <p:cNvGraphicFramePr>
            <a:graphicFrameLocks noChangeAspect="1"/>
          </p:cNvGraphicFramePr>
          <p:nvPr/>
        </p:nvGraphicFramePr>
        <p:xfrm>
          <a:off x="1104900" y="4800600"/>
          <a:ext cx="3071813" cy="373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91" name="Formula" r:id="rId3" imgW="1582560" imgH="190800" progId="">
                  <p:embed/>
                </p:oleObj>
              </mc:Choice>
              <mc:Fallback>
                <p:oleObj name="Formula" r:id="rId3" imgW="1582560" imgH="19080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4900" y="4800600"/>
                        <a:ext cx="3071813" cy="373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Oval 17"/>
          <p:cNvSpPr/>
          <p:nvPr/>
        </p:nvSpPr>
        <p:spPr>
          <a:xfrm>
            <a:off x="1981200" y="4673600"/>
            <a:ext cx="982133" cy="4064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Verdana" pitchFamily="34" charset="0"/>
              </a:rPr>
              <a:t>Problem Formulation and Control Policies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56769" y="1362269"/>
            <a:ext cx="6157763" cy="5123198"/>
          </a:xfrm>
        </p:spPr>
        <p:txBody>
          <a:bodyPr/>
          <a:lstStyle/>
          <a:p>
            <a:r>
              <a:rPr lang="en-US" sz="2400" dirty="0" smtClean="0"/>
              <a:t>Objective: Find control policy to minimize usage cost, while meeting </a:t>
            </a:r>
            <a:r>
              <a:rPr lang="en-US" sz="2400" dirty="0" err="1" smtClean="0"/>
              <a:t>QoE</a:t>
            </a:r>
            <a:r>
              <a:rPr lang="en-US" sz="2400" dirty="0" smtClean="0"/>
              <a:t> requirements</a:t>
            </a:r>
          </a:p>
          <a:p>
            <a:pPr>
              <a:lnSpc>
                <a:spcPct val="100000"/>
              </a:lnSpc>
            </a:pPr>
            <a:r>
              <a:rPr lang="en-US" sz="2400" dirty="0" smtClean="0"/>
              <a:t>Off-line policies </a:t>
            </a:r>
            <a:r>
              <a:rPr lang="en-US" sz="2000" dirty="0" smtClean="0"/>
              <a:t>(Queue-length not observable)</a:t>
            </a:r>
          </a:p>
          <a:p>
            <a:pPr lvl="1">
              <a:lnSpc>
                <a:spcPct val="100000"/>
              </a:lnSpc>
            </a:pPr>
            <a:r>
              <a:rPr lang="en-US" sz="2000" dirty="0" smtClean="0"/>
              <a:t>Optimal policy is greedy</a:t>
            </a:r>
          </a:p>
          <a:p>
            <a:pPr lvl="1">
              <a:lnSpc>
                <a:spcPct val="100000"/>
              </a:lnSpc>
            </a:pPr>
            <a:r>
              <a:rPr lang="en-US" sz="2000" dirty="0" smtClean="0"/>
              <a:t>Use the costly server only for a certain time</a:t>
            </a:r>
          </a:p>
          <a:p>
            <a:pPr>
              <a:lnSpc>
                <a:spcPct val="100000"/>
              </a:lnSpc>
            </a:pPr>
            <a:r>
              <a:rPr lang="en-US" sz="2400" dirty="0" smtClean="0"/>
              <a:t>Online policies </a:t>
            </a:r>
            <a:r>
              <a:rPr lang="en-US" sz="2000" dirty="0" smtClean="0"/>
              <a:t>(Queue-length observable)</a:t>
            </a:r>
          </a:p>
          <a:p>
            <a:pPr marL="914400" lvl="1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2000" dirty="0" smtClean="0"/>
              <a:t>Safe policy:</a:t>
            </a:r>
          </a:p>
          <a:p>
            <a:pPr marL="1314450" lvl="2" indent="-457200">
              <a:lnSpc>
                <a:spcPct val="100000"/>
              </a:lnSpc>
            </a:pPr>
            <a:r>
              <a:rPr lang="en-US" sz="1800" dirty="0" smtClean="0"/>
              <a:t>Start with costly server until queue-length hits a threshold</a:t>
            </a:r>
          </a:p>
          <a:p>
            <a:pPr marL="1314450" lvl="2" indent="-457200">
              <a:lnSpc>
                <a:spcPct val="100000"/>
              </a:lnSpc>
            </a:pPr>
            <a:r>
              <a:rPr lang="en-US" sz="1800" dirty="0" smtClean="0"/>
              <a:t>Once hit the threshold, never switch back </a:t>
            </a:r>
          </a:p>
          <a:p>
            <a:pPr marL="914400" lvl="1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2000" dirty="0" smtClean="0"/>
              <a:t>Risky policy:</a:t>
            </a:r>
          </a:p>
          <a:p>
            <a:pPr marL="1314450" lvl="2" indent="-457200">
              <a:lnSpc>
                <a:spcPct val="100000"/>
              </a:lnSpc>
            </a:pPr>
            <a:r>
              <a:rPr lang="en-US" sz="1800" dirty="0" smtClean="0"/>
              <a:t>Use the costly server only if the queue-length is below a threshold</a:t>
            </a:r>
          </a:p>
          <a:p>
            <a:pPr marL="1314450" lvl="2" indent="-457200">
              <a:lnSpc>
                <a:spcPct val="100000"/>
              </a:lnSpc>
            </a:pPr>
            <a:r>
              <a:rPr lang="en-US" sz="1800" dirty="0" smtClean="0"/>
              <a:t>The threshold depends on </a:t>
            </a:r>
            <a:r>
              <a:rPr lang="en-US" sz="1800" dirty="0" err="1" smtClean="0"/>
              <a:t>QoE</a:t>
            </a:r>
            <a:r>
              <a:rPr lang="en-US" sz="1800" dirty="0" smtClean="0"/>
              <a:t> requirements</a:t>
            </a:r>
          </a:p>
        </p:txBody>
      </p:sp>
      <p:sp>
        <p:nvSpPr>
          <p:cNvPr id="4" name="Oval 3"/>
          <p:cNvSpPr/>
          <p:nvPr/>
        </p:nvSpPr>
        <p:spPr>
          <a:xfrm>
            <a:off x="6064245" y="1925146"/>
            <a:ext cx="1114425" cy="6477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Free Server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7529190" y="1490806"/>
            <a:ext cx="1114425" cy="6477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Costly Server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6959594" y="3592021"/>
            <a:ext cx="1266826" cy="60007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Receiver</a:t>
            </a:r>
            <a:endParaRPr lang="en-US" sz="1600" dirty="0"/>
          </a:p>
        </p:txBody>
      </p:sp>
      <p:cxnSp>
        <p:nvCxnSpPr>
          <p:cNvPr id="7" name="Straight Arrow Connector 6"/>
          <p:cNvCxnSpPr>
            <a:stCxn id="4" idx="4"/>
            <a:endCxn id="6" idx="0"/>
          </p:cNvCxnSpPr>
          <p:nvPr/>
        </p:nvCxnSpPr>
        <p:spPr>
          <a:xfrm rot="16200000" flipH="1">
            <a:off x="6597645" y="2596658"/>
            <a:ext cx="1019175" cy="97154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rot="16200000" flipH="1">
            <a:off x="7803537" y="2392795"/>
            <a:ext cx="525828" cy="17243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9" name="Object 7"/>
          <p:cNvGraphicFramePr>
            <a:graphicFrameLocks noChangeAspect="1"/>
          </p:cNvGraphicFramePr>
          <p:nvPr/>
        </p:nvGraphicFramePr>
        <p:xfrm>
          <a:off x="6635744" y="2996709"/>
          <a:ext cx="314325" cy="2931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79" name="Formula" r:id="rId4" imgW="166680" imgH="156240" progId="">
                  <p:embed/>
                </p:oleObj>
              </mc:Choice>
              <mc:Fallback>
                <p:oleObj name="Formula" r:id="rId4" imgW="166680" imgH="15624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35744" y="2996709"/>
                        <a:ext cx="314325" cy="29316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8"/>
          <p:cNvGraphicFramePr>
            <a:graphicFrameLocks noChangeAspect="1"/>
          </p:cNvGraphicFramePr>
          <p:nvPr/>
        </p:nvGraphicFramePr>
        <p:xfrm>
          <a:off x="8324210" y="2236614"/>
          <a:ext cx="323850" cy="30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80" name="Formula" r:id="rId6" imgW="164160" imgH="155160" progId="">
                  <p:embed/>
                </p:oleObj>
              </mc:Choice>
              <mc:Fallback>
                <p:oleObj name="Formula" r:id="rId6" imgW="164160" imgH="15516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24210" y="2236614"/>
                        <a:ext cx="323850" cy="307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3"/>
          <p:cNvGraphicFramePr>
            <a:graphicFrameLocks noChangeAspect="1"/>
          </p:cNvGraphicFramePr>
          <p:nvPr/>
        </p:nvGraphicFramePr>
        <p:xfrm>
          <a:off x="8724505" y="2802255"/>
          <a:ext cx="241300" cy="223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81" name="Formula" r:id="rId8" imgW="127080" imgH="117000" progId="">
                  <p:embed/>
                </p:oleObj>
              </mc:Choice>
              <mc:Fallback>
                <p:oleObj name="Formula" r:id="rId8" imgW="127080" imgH="11700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24505" y="2802255"/>
                        <a:ext cx="241300" cy="2238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7857050" y="2664331"/>
            <a:ext cx="436045" cy="451440"/>
            <a:chOff x="7770695" y="4387260"/>
            <a:chExt cx="436045" cy="451440"/>
          </a:xfrm>
        </p:grpSpPr>
        <p:sp>
          <p:nvSpPr>
            <p:cNvPr id="13" name="Rectangle 12"/>
            <p:cNvSpPr/>
            <p:nvPr/>
          </p:nvSpPr>
          <p:spPr>
            <a:xfrm>
              <a:off x="7770695" y="4387260"/>
              <a:ext cx="436045" cy="45144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7856220" y="4396740"/>
              <a:ext cx="129540" cy="274320"/>
            </a:xfrm>
            <a:custGeom>
              <a:avLst/>
              <a:gdLst>
                <a:gd name="connsiteX0" fmla="*/ 129540 w 129540"/>
                <a:gd name="connsiteY0" fmla="*/ 0 h 274320"/>
                <a:gd name="connsiteX1" fmla="*/ 129540 w 129540"/>
                <a:gd name="connsiteY1" fmla="*/ 167640 h 274320"/>
                <a:gd name="connsiteX2" fmla="*/ 0 w 129540"/>
                <a:gd name="connsiteY2" fmla="*/ 274320 h 274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540" h="274320">
                  <a:moveTo>
                    <a:pt x="129540" y="0"/>
                  </a:moveTo>
                  <a:lnTo>
                    <a:pt x="129540" y="167640"/>
                  </a:lnTo>
                  <a:lnTo>
                    <a:pt x="0" y="274320"/>
                  </a:lnTo>
                </a:path>
              </a:pathLst>
            </a:cu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Connector 14"/>
            <p:cNvCxnSpPr>
              <a:endCxn id="13" idx="2"/>
            </p:cNvCxnSpPr>
            <p:nvPr/>
          </p:nvCxnSpPr>
          <p:spPr>
            <a:xfrm rot="16200000" flipH="1">
              <a:off x="7911039" y="4761021"/>
              <a:ext cx="152400" cy="295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Straight Arrow Connector 15"/>
          <p:cNvCxnSpPr>
            <a:endCxn id="6" idx="0"/>
          </p:cNvCxnSpPr>
          <p:nvPr/>
        </p:nvCxnSpPr>
        <p:spPr>
          <a:xfrm rot="5400000">
            <a:off x="7595915" y="3112863"/>
            <a:ext cx="476250" cy="4820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10800000" flipV="1">
            <a:off x="8293095" y="2887171"/>
            <a:ext cx="361950" cy="28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Verdana" pitchFamily="34" charset="0"/>
              </a:rPr>
              <a:t>Problem Formulation and Control Policies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513960" y="1362269"/>
            <a:ext cx="8098196" cy="517389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400" dirty="0" smtClean="0"/>
              <a:t>Markov-Decision Process with a probabilistic constraint</a:t>
            </a:r>
          </a:p>
          <a:p>
            <a:pPr>
              <a:lnSpc>
                <a:spcPct val="100000"/>
              </a:lnSpc>
            </a:pPr>
            <a:r>
              <a:rPr lang="en-US" sz="2400" dirty="0" smtClean="0"/>
              <a:t>Optimal policy characterized by an HJB equation </a:t>
            </a:r>
          </a:p>
          <a:p>
            <a:pPr>
              <a:lnSpc>
                <a:spcPct val="100000"/>
              </a:lnSpc>
            </a:pPr>
            <a:r>
              <a:rPr lang="en-US" sz="2400" dirty="0" smtClean="0"/>
              <a:t>Off-line policies </a:t>
            </a:r>
            <a:r>
              <a:rPr lang="en-US" sz="2000" dirty="0" smtClean="0"/>
              <a:t>(Queue-length not observable)</a:t>
            </a:r>
          </a:p>
          <a:p>
            <a:pPr lvl="1">
              <a:lnSpc>
                <a:spcPct val="100000"/>
              </a:lnSpc>
            </a:pPr>
            <a:r>
              <a:rPr lang="en-US" sz="2000" dirty="0" smtClean="0"/>
              <a:t>Optimal policy is greedy</a:t>
            </a:r>
          </a:p>
          <a:p>
            <a:pPr lvl="1">
              <a:lnSpc>
                <a:spcPct val="100000"/>
              </a:lnSpc>
            </a:pPr>
            <a:r>
              <a:rPr lang="en-US" sz="2000" dirty="0" smtClean="0"/>
              <a:t>Use the costly server only for a certain time starting from zero </a:t>
            </a:r>
          </a:p>
          <a:p>
            <a:pPr>
              <a:lnSpc>
                <a:spcPct val="100000"/>
              </a:lnSpc>
            </a:pPr>
            <a:r>
              <a:rPr lang="en-US" sz="2400" dirty="0" smtClean="0"/>
              <a:t>Online policies </a:t>
            </a:r>
            <a:r>
              <a:rPr lang="en-US" sz="2000" dirty="0" smtClean="0"/>
              <a:t>(Queue-length observable)</a:t>
            </a:r>
          </a:p>
          <a:p>
            <a:pPr marL="914400" lvl="1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2000" dirty="0" smtClean="0"/>
              <a:t>Safe policy:</a:t>
            </a:r>
          </a:p>
          <a:p>
            <a:pPr marL="1314450" lvl="2" indent="-457200">
              <a:lnSpc>
                <a:spcPct val="100000"/>
              </a:lnSpc>
            </a:pPr>
            <a:r>
              <a:rPr lang="en-US" sz="1800" dirty="0" smtClean="0"/>
              <a:t>Start by using the costly server until queue-length hits a threshold</a:t>
            </a:r>
          </a:p>
          <a:p>
            <a:pPr marL="1314450" lvl="2" indent="-457200">
              <a:lnSpc>
                <a:spcPct val="100000"/>
              </a:lnSpc>
            </a:pPr>
            <a:r>
              <a:rPr lang="en-US" sz="1800" dirty="0" smtClean="0"/>
              <a:t>Once hit the threshold, never switch back </a:t>
            </a:r>
          </a:p>
          <a:p>
            <a:pPr marL="914400" lvl="1" indent="-457200">
              <a:lnSpc>
                <a:spcPct val="100000"/>
              </a:lnSpc>
              <a:buFont typeface="+mj-lt"/>
              <a:buAutoNum type="arabicPeriod"/>
            </a:pPr>
            <a:r>
              <a:rPr lang="en-US" sz="2000" dirty="0" smtClean="0"/>
              <a:t>Risky policy:</a:t>
            </a:r>
          </a:p>
          <a:p>
            <a:pPr marL="1314450" lvl="2" indent="-457200">
              <a:lnSpc>
                <a:spcPct val="100000"/>
              </a:lnSpc>
            </a:pPr>
            <a:r>
              <a:rPr lang="en-US" sz="1800" dirty="0" smtClean="0"/>
              <a:t>Use the costly server if and only if the queue-length below a threshold</a:t>
            </a:r>
          </a:p>
          <a:p>
            <a:pPr marL="1314450" lvl="2" indent="-457200">
              <a:lnSpc>
                <a:spcPct val="100000"/>
              </a:lnSpc>
            </a:pPr>
            <a:r>
              <a:rPr lang="en-US" sz="1800" dirty="0" smtClean="0"/>
              <a:t>The threshold depends on QoE requirements</a:t>
            </a:r>
          </a:p>
          <a:p>
            <a:pPr marL="1314450" lvl="2" indent="-457200">
              <a:lnSpc>
                <a:spcPct val="100000"/>
              </a:lnSpc>
            </a:pPr>
            <a:r>
              <a:rPr lang="en-US" sz="1800" dirty="0" smtClean="0"/>
              <a:t>Markov </a:t>
            </a:r>
            <a:r>
              <a:rPr lang="en-US" sz="1800" dirty="0" err="1" smtClean="0"/>
              <a:t>w.r.t</a:t>
            </a:r>
            <a:r>
              <a:rPr lang="en-US" sz="1800" dirty="0" smtClean="0"/>
              <a:t> the queue-length process (given the initial condition)</a:t>
            </a:r>
          </a:p>
          <a:p>
            <a:pPr marL="1314450" lvl="2" indent="-457200">
              <a:lnSpc>
                <a:spcPct val="100000"/>
              </a:lnSpc>
            </a:pPr>
            <a:r>
              <a:rPr lang="en-US" sz="1800" dirty="0" smtClean="0"/>
              <a:t>Approximately satisfies the HJB equation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590030</TotalTime>
  <Words>1407</Words>
  <Application>Microsoft Macintosh PowerPoint</Application>
  <PresentationFormat>On-screen Show (4:3)</PresentationFormat>
  <Paragraphs>247</Paragraphs>
  <Slides>32</Slides>
  <Notes>6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Office Theme</vt:lpstr>
      <vt:lpstr>Formula</vt:lpstr>
      <vt:lpstr>Acrobat Document</vt:lpstr>
      <vt:lpstr>PowerPoint Presentation</vt:lpstr>
      <vt:lpstr>Collaborators</vt:lpstr>
      <vt:lpstr>Overview</vt:lpstr>
      <vt:lpstr>Peer-to-peer with Coding</vt:lpstr>
      <vt:lpstr>Recoding</vt:lpstr>
      <vt:lpstr>Recoding</vt:lpstr>
      <vt:lpstr>PowerPoint Presentation</vt:lpstr>
      <vt:lpstr>Problem Formulation and Control Policies</vt:lpstr>
      <vt:lpstr>Problem Formulation and Control Policies</vt:lpstr>
      <vt:lpstr>Detailed Description of Control Policies</vt:lpstr>
      <vt:lpstr>Performance Comparison</vt:lpstr>
      <vt:lpstr>CDN and P2P integration</vt:lpstr>
      <vt:lpstr>Distributed storage and network coding</vt:lpstr>
      <vt:lpstr>Distributed Storage and Network Coding</vt:lpstr>
      <vt:lpstr>Distributed Storage and Network Coding</vt:lpstr>
      <vt:lpstr>P2P and Network Coding</vt:lpstr>
      <vt:lpstr>P2P and Network Coding</vt:lpstr>
      <vt:lpstr>CDN and P2P Integration Using Coding</vt:lpstr>
      <vt:lpstr>CDN and P2P Integration Using Coding</vt:lpstr>
      <vt:lpstr>Problem Modeling - Variables</vt:lpstr>
      <vt:lpstr>Problem Modeling - Costs</vt:lpstr>
      <vt:lpstr>Problem Modeling - Costs</vt:lpstr>
      <vt:lpstr>Basic Formulation</vt:lpstr>
      <vt:lpstr>Basic Formulation</vt:lpstr>
      <vt:lpstr>Example</vt:lpstr>
      <vt:lpstr>Server Load Penalty</vt:lpstr>
      <vt:lpstr>Server Load Penalty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Marie-Jose  Montpetit</dc:creator>
  <cp:lastModifiedBy>Muriel  medard</cp:lastModifiedBy>
  <cp:revision>245</cp:revision>
  <dcterms:created xsi:type="dcterms:W3CDTF">2011-02-08T02:27:53Z</dcterms:created>
  <dcterms:modified xsi:type="dcterms:W3CDTF">2013-12-16T18:48:37Z</dcterms:modified>
</cp:coreProperties>
</file>