
<file path=[Content_Types].xml><?xml version="1.0" encoding="utf-8"?>
<Types xmlns="http://schemas.openxmlformats.org/package/2006/content-types">
  <Default Extension="xml" ContentType="application/xml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9144000" cy="6858000" type="screen4x3"/>
  <p:notesSz cx="6858000" cy="9144000"/>
  <p:defaultTextStyle>
    <a:lvl1pPr defTabSz="457200">
      <a:buClr>
        <a:srgbClr val="000000"/>
      </a:buClr>
      <a:defRPr>
        <a:uFill>
          <a:solidFill/>
        </a:uFill>
        <a:latin typeface="+mn-lt"/>
        <a:ea typeface="+mn-ea"/>
        <a:cs typeface="+mn-cs"/>
        <a:sym typeface="Calibri"/>
      </a:defRPr>
    </a:lvl1pPr>
    <a:lvl2pPr indent="342900" defTabSz="457200">
      <a:buClr>
        <a:srgbClr val="000000"/>
      </a:buClr>
      <a:defRPr>
        <a:uFill>
          <a:solidFill/>
        </a:uFill>
        <a:latin typeface="+mn-lt"/>
        <a:ea typeface="+mn-ea"/>
        <a:cs typeface="+mn-cs"/>
        <a:sym typeface="Calibri"/>
      </a:defRPr>
    </a:lvl2pPr>
    <a:lvl3pPr indent="685800" defTabSz="457200">
      <a:buClr>
        <a:srgbClr val="000000"/>
      </a:buClr>
      <a:defRPr>
        <a:uFill>
          <a:solidFill/>
        </a:uFill>
        <a:latin typeface="+mn-lt"/>
        <a:ea typeface="+mn-ea"/>
        <a:cs typeface="+mn-cs"/>
        <a:sym typeface="Calibri"/>
      </a:defRPr>
    </a:lvl3pPr>
    <a:lvl4pPr indent="1028700" defTabSz="457200">
      <a:buClr>
        <a:srgbClr val="000000"/>
      </a:buClr>
      <a:defRPr>
        <a:uFill>
          <a:solidFill/>
        </a:uFill>
        <a:latin typeface="+mn-lt"/>
        <a:ea typeface="+mn-ea"/>
        <a:cs typeface="+mn-cs"/>
        <a:sym typeface="Calibri"/>
      </a:defRPr>
    </a:lvl4pPr>
    <a:lvl5pPr indent="1371600" defTabSz="457200">
      <a:buClr>
        <a:srgbClr val="000000"/>
      </a:buClr>
      <a:defRPr>
        <a:uFill>
          <a:solidFill/>
        </a:uFill>
        <a:latin typeface="+mn-lt"/>
        <a:ea typeface="+mn-ea"/>
        <a:cs typeface="+mn-cs"/>
        <a:sym typeface="Calibri"/>
      </a:defRPr>
    </a:lvl5pPr>
    <a:lvl6pPr indent="1714500" defTabSz="457200">
      <a:buClr>
        <a:srgbClr val="000000"/>
      </a:buClr>
      <a:defRPr>
        <a:uFill>
          <a:solidFill/>
        </a:uFill>
        <a:latin typeface="+mn-lt"/>
        <a:ea typeface="+mn-ea"/>
        <a:cs typeface="+mn-cs"/>
        <a:sym typeface="Calibri"/>
      </a:defRPr>
    </a:lvl6pPr>
    <a:lvl7pPr indent="2057400" defTabSz="457200">
      <a:buClr>
        <a:srgbClr val="000000"/>
      </a:buClr>
      <a:defRPr>
        <a:uFill>
          <a:solidFill/>
        </a:uFill>
        <a:latin typeface="+mn-lt"/>
        <a:ea typeface="+mn-ea"/>
        <a:cs typeface="+mn-cs"/>
        <a:sym typeface="Calibri"/>
      </a:defRPr>
    </a:lvl7pPr>
    <a:lvl8pPr indent="2400300" defTabSz="457200">
      <a:buClr>
        <a:srgbClr val="000000"/>
      </a:buClr>
      <a:defRPr>
        <a:uFill>
          <a:solidFill/>
        </a:uFill>
        <a:latin typeface="+mn-lt"/>
        <a:ea typeface="+mn-ea"/>
        <a:cs typeface="+mn-cs"/>
        <a:sym typeface="Calibri"/>
      </a:defRPr>
    </a:lvl8pPr>
    <a:lvl9pPr indent="2743200" defTabSz="457200">
      <a:buClr>
        <a:srgbClr val="000000"/>
      </a:buClr>
      <a:defRPr>
        <a:uFill>
          <a:solidFill/>
        </a:uFill>
        <a:latin typeface="+mn-lt"/>
        <a:ea typeface="+mn-ea"/>
        <a:cs typeface="+mn-cs"/>
        <a:sym typeface="Calibri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8F44A2F1-9E1F-4B54-A3A2-5F16C0AD49E2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1EAF4"/>
          </a:solidFill>
        </a:fill>
      </a:tcStyle>
    </a:wholeTbl>
    <a:band2H>
      <a:tcTxStyle/>
      <a:tcStyle>
        <a:tcBdr/>
        <a:fill>
          <a:solidFill>
            <a:srgbClr val="F1F5FA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381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6095C9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6095C9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6095C9"/>
          </a:solidFill>
        </a:fill>
      </a:tcStyle>
    </a:firstRow>
  </a:tblStyle>
  <a:tblStyle styleId="{C7B018BB-80A7-4F77-B60F-C8B233D01FF8}" styleName="">
    <a:tblBg/>
    <a:wholeTbl>
      <a:tcTxStyle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n">
        <a:font>
          <a:latin typeface="Helvetica Light"/>
          <a:ea typeface="Helvetica Light"/>
          <a:cs typeface="Helvetica Light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5AC831"/>
          </a:solidFill>
        </a:fill>
      </a:tcStyle>
    </a:firstCol>
    <a:lastRow>
      <a:tcTxStyle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n">
        <a:font>
          <a:latin typeface="Helvetica Light"/>
          <a:ea typeface="Helvetica Light"/>
          <a:cs typeface="Helvetica Light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00882B"/>
          </a:solidFill>
        </a:fill>
      </a:tcStyle>
    </a:firstRow>
  </a:tblStyle>
  <a:tblStyle styleId="{EEE7283C-3CF3-47DC-8721-378D4A62B228}" styleName="">
    <a:tblBg/>
    <a:wholeTbl>
      <a:tcTxStyle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E6E3D7"/>
          </a:solidFill>
        </a:fill>
      </a:tcStyle>
    </a:wholeTbl>
    <a:band2H>
      <a:tcTxStyle/>
      <a:tcStyle>
        <a:tcBdr/>
        <a:fill>
          <a:solidFill>
            <a:srgbClr val="C3C2C2"/>
          </a:solidFill>
        </a:fill>
      </a:tcStyle>
    </a:band2H>
    <a:firstCol>
      <a:tcTxStyle b="on">
        <a:font>
          <a:latin typeface="Helvetica Light"/>
          <a:ea typeface="Helvetica Light"/>
          <a:cs typeface="Helvetica Light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09C99"/>
          </a:solidFill>
        </a:fill>
      </a:tcStyle>
    </a:firstCol>
    <a:lastRow>
      <a:tcTxStyle b="on">
        <a:font>
          <a:latin typeface="Helvetica Light"/>
          <a:ea typeface="Helvetica Light"/>
          <a:cs typeface="Helvetica Light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lastRow>
    <a:firstRow>
      <a:tcTxStyle b="on">
        <a:font>
          <a:latin typeface="Helvetica Light"/>
          <a:ea typeface="Helvetica Light"/>
          <a:cs typeface="Helvetica Light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firstRow>
  </a:tblStyle>
  <a:tblStyle styleId="{CF821DB8-F4EB-4A41-A1BA-3FCAFE7338EE}" styleName="">
    <a:tblBg/>
    <a:wholeTbl>
      <a:tcTxStyle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CE5E6"/>
          </a:solidFill>
        </a:fill>
      </a:tcStyle>
    </a:band2H>
    <a:firstCol>
      <a:tcTxStyle b="on">
        <a:font>
          <a:latin typeface="Helvetica Light"/>
          <a:ea typeface="Helvetica Light"/>
          <a:cs typeface="Helvetica Light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Col>
    <a:lastRow>
      <a:tcTxStyle b="on">
        <a:font>
          <a:latin typeface="Helvetica Light"/>
          <a:ea typeface="Helvetica Light"/>
          <a:cs typeface="Helvetica Light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lastRow>
    <a:firstRow>
      <a:tcTxStyle b="on">
        <a:font>
          <a:latin typeface="Helvetica Light"/>
          <a:ea typeface="Helvetica Light"/>
          <a:cs typeface="Helvetica Light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Row>
  </a:tblStyle>
  <a:tblStyle styleId="{33BA23B1-9221-436E-865A-0063620EA4FD}" styleName="">
    <a:tblBg/>
    <a:wholeTbl>
      <a:tcTxStyle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D0D1D2"/>
          </a:solidFill>
        </a:fill>
      </a:tcStyle>
    </a:wholeTbl>
    <a:band2H>
      <a:tcTxStyle/>
      <a:tcStyle>
        <a:tcBdr/>
        <a:fill>
          <a:solidFill>
            <a:srgbClr val="DEDEDF"/>
          </a:solidFill>
        </a:fill>
      </a:tcStyle>
    </a:band2H>
    <a:firstCol>
      <a:tcTxStyle b="on">
        <a:font>
          <a:latin typeface="Helvetica Light"/>
          <a:ea typeface="Helvetica Light"/>
          <a:cs typeface="Helvetica Light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761"/>
          </a:solidFill>
        </a:fill>
      </a:tcStyle>
    </a:firstCol>
    <a:lastRow>
      <a:tcTxStyle b="on">
        <a:font>
          <a:latin typeface="Helvetica Light"/>
          <a:ea typeface="Helvetica Light"/>
          <a:cs typeface="Helvetica Light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909398"/>
          </a:solidFill>
        </a:fill>
      </a:tcStyle>
    </a:lastRow>
    <a:firstRow>
      <a:tcTxStyle b="on">
        <a:font>
          <a:latin typeface="Helvetica Light"/>
          <a:ea typeface="Helvetica Light"/>
          <a:cs typeface="Helvetica Light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67C85"/>
          </a:solidFill>
        </a:fill>
      </a:tcStyle>
    </a:firstRow>
  </a:tblStyle>
  <a:tblStyle styleId="{2708684C-4D16-4618-839F-0558EEFCDFE6}" styleName="">
    <a:tblBg/>
    <a:wholeTbl>
      <a:tcTxStyle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  <a:tblStyle styleId="{4C3C2611-4C71-4FC5-86AE-919BDF0F9419}" styleName="">
    <a:tblBg/>
    <a:wholeTbl>
      <a:tcTxStyle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>
        <a:font>
          <a:latin typeface="Helvetica Light"/>
          <a:ea typeface="Helvetica Light"/>
          <a:cs typeface="Helvetica Light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398CCE"/>
          </a:solidFill>
        </a:fill>
      </a:tcStyle>
    </a:firstCol>
    <a:lastRow>
      <a:tcTxStyle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>
        <a:font>
          <a:latin typeface="Helvetica Light"/>
          <a:ea typeface="Helvetica Light"/>
          <a:cs typeface="Helvetica Light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365C0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80" d="100"/>
          <a:sy n="80" d="100"/>
        </p:scale>
        <p:origin x="-1752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notesMaster" Target="notesMasters/notesMaster1.xml"/><Relationship Id="rId21" Type="http://schemas.openxmlformats.org/officeDocument/2006/relationships/printerSettings" Target="printerSettings/printerSettings1.bin"/><Relationship Id="rId22" Type="http://schemas.openxmlformats.org/officeDocument/2006/relationships/presProps" Target="presProps.xml"/><Relationship Id="rId23" Type="http://schemas.openxmlformats.org/officeDocument/2006/relationships/viewProps" Target="viewProps.xml"/><Relationship Id="rId24" Type="http://schemas.openxmlformats.org/officeDocument/2006/relationships/theme" Target="theme/theme1.xml"/><Relationship Id="rId25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hape 13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  <p:sp>
        <p:nvSpPr>
          <p:cNvPr id="14" name="Shape 14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</p:spTree>
    <p:extLst>
      <p:ext uri="{BB962C8B-B14F-4D97-AF65-F5344CB8AC3E}">
        <p14:creationId xmlns:p14="http://schemas.microsoft.com/office/powerpoint/2010/main" val="3053331079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584200">
      <a:defRPr sz="2200">
        <a:latin typeface="Lucida Grande"/>
        <a:ea typeface="Lucida Grande"/>
        <a:cs typeface="Lucida Grande"/>
        <a:sym typeface="Lucida Grande"/>
      </a:defRPr>
    </a:lvl1pPr>
    <a:lvl2pPr indent="228600" defTabSz="584200">
      <a:defRPr sz="2200">
        <a:latin typeface="Lucida Grande"/>
        <a:ea typeface="Lucida Grande"/>
        <a:cs typeface="Lucida Grande"/>
        <a:sym typeface="Lucida Grande"/>
      </a:defRPr>
    </a:lvl2pPr>
    <a:lvl3pPr indent="457200" defTabSz="584200">
      <a:defRPr sz="2200">
        <a:latin typeface="Lucida Grande"/>
        <a:ea typeface="Lucida Grande"/>
        <a:cs typeface="Lucida Grande"/>
        <a:sym typeface="Lucida Grande"/>
      </a:defRPr>
    </a:lvl3pPr>
    <a:lvl4pPr indent="685800" defTabSz="584200">
      <a:defRPr sz="2200">
        <a:latin typeface="Lucida Grande"/>
        <a:ea typeface="Lucida Grande"/>
        <a:cs typeface="Lucida Grande"/>
        <a:sym typeface="Lucida Grande"/>
      </a:defRPr>
    </a:lvl4pPr>
    <a:lvl5pPr indent="914400" defTabSz="584200">
      <a:defRPr sz="2200">
        <a:latin typeface="Lucida Grande"/>
        <a:ea typeface="Lucida Grande"/>
        <a:cs typeface="Lucida Grande"/>
        <a:sym typeface="Lucida Grande"/>
      </a:defRPr>
    </a:lvl5pPr>
    <a:lvl6pPr indent="1143000" defTabSz="584200">
      <a:defRPr sz="2200">
        <a:latin typeface="Lucida Grande"/>
        <a:ea typeface="Lucida Grande"/>
        <a:cs typeface="Lucida Grande"/>
        <a:sym typeface="Lucida Grande"/>
      </a:defRPr>
    </a:lvl6pPr>
    <a:lvl7pPr indent="1371600" defTabSz="584200">
      <a:defRPr sz="2200">
        <a:latin typeface="Lucida Grande"/>
        <a:ea typeface="Lucida Grande"/>
        <a:cs typeface="Lucida Grande"/>
        <a:sym typeface="Lucida Grande"/>
      </a:defRPr>
    </a:lvl7pPr>
    <a:lvl8pPr indent="1600200" defTabSz="584200">
      <a:defRPr sz="2200">
        <a:latin typeface="Lucida Grande"/>
        <a:ea typeface="Lucida Grande"/>
        <a:cs typeface="Lucida Grande"/>
        <a:sym typeface="Lucida Grande"/>
      </a:defRPr>
    </a:lvl8pPr>
    <a:lvl9pPr indent="1828800" defTabSz="584200">
      <a:defRPr sz="2200">
        <a:latin typeface="Lucida Grande"/>
        <a:ea typeface="Lucida Grande"/>
        <a:cs typeface="Lucida Grande"/>
        <a:sym typeface="Lucida Grand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 -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>
            <a:spLocks noGrp="1"/>
          </p:cNvSpPr>
          <p:nvPr>
            <p:ph type="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pPr lvl="0">
              <a:defRPr sz="1800">
                <a:uFillTx/>
              </a:defRPr>
            </a:pPr>
            <a:r>
              <a:rPr sz="4400">
                <a:uFill>
                  <a:solidFill/>
                </a:uFill>
              </a:rPr>
              <a:t>Title Text</a:t>
            </a:r>
          </a:p>
        </p:txBody>
      </p:sp>
      <p:sp>
        <p:nvSpPr>
          <p:cNvPr id="7" name="Shape 7"/>
          <p:cNvSpPr>
            <a:spLocks noGrp="1"/>
          </p:cNvSpPr>
          <p:nvPr>
            <p:ph type="body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Clr>
                <a:srgbClr val="9A9A9A"/>
              </a:buClr>
              <a:buSzTx/>
              <a:buFontTx/>
              <a:buNone/>
              <a:defRPr>
                <a:solidFill>
                  <a:srgbClr val="9A9A9A"/>
                </a:solidFill>
                <a:uFill>
                  <a:solidFill>
                    <a:srgbClr val="9A9A9A"/>
                  </a:solidFill>
                </a:uFill>
              </a:defRPr>
            </a:lvl1pPr>
            <a:lvl2pPr marL="457200" indent="0" algn="ctr">
              <a:spcBef>
                <a:spcPts val="600"/>
              </a:spcBef>
              <a:buClr>
                <a:srgbClr val="9A9A9A"/>
              </a:buClr>
              <a:buSzTx/>
              <a:buFontTx/>
              <a:buNone/>
              <a:defRPr sz="2800">
                <a:solidFill>
                  <a:srgbClr val="9A9A9A"/>
                </a:solidFill>
                <a:uFill>
                  <a:solidFill>
                    <a:srgbClr val="9A9A9A"/>
                  </a:solidFill>
                </a:uFill>
              </a:defRPr>
            </a:lvl2pPr>
            <a:lvl3pPr marL="914400" indent="0" algn="ctr">
              <a:spcBef>
                <a:spcPts val="500"/>
              </a:spcBef>
              <a:buClr>
                <a:srgbClr val="9A9A9A"/>
              </a:buClr>
              <a:buSzTx/>
              <a:buFontTx/>
              <a:buNone/>
              <a:defRPr sz="2400">
                <a:solidFill>
                  <a:srgbClr val="9A9A9A"/>
                </a:solidFill>
                <a:uFill>
                  <a:solidFill>
                    <a:srgbClr val="9A9A9A"/>
                  </a:solidFill>
                </a:uFill>
              </a:defRPr>
            </a:lvl3pPr>
            <a:lvl4pPr marL="1371600" indent="0" algn="ctr">
              <a:spcBef>
                <a:spcPts val="400"/>
              </a:spcBef>
              <a:buClr>
                <a:srgbClr val="9A9A9A"/>
              </a:buClr>
              <a:buSzTx/>
              <a:buFontTx/>
              <a:buNone/>
              <a:defRPr sz="2000">
                <a:solidFill>
                  <a:srgbClr val="9A9A9A"/>
                </a:solidFill>
                <a:uFill>
                  <a:solidFill>
                    <a:srgbClr val="9A9A9A"/>
                  </a:solidFill>
                </a:uFill>
              </a:defRPr>
            </a:lvl4pPr>
            <a:lvl5pPr marL="1828800" indent="0" algn="ctr">
              <a:spcBef>
                <a:spcPts val="400"/>
              </a:spcBef>
              <a:buClr>
                <a:srgbClr val="9A9A9A"/>
              </a:buClr>
              <a:buSzTx/>
              <a:buFontTx/>
              <a:buNone/>
              <a:defRPr sz="2000">
                <a:solidFill>
                  <a:srgbClr val="9A9A9A"/>
                </a:solidFill>
                <a:uFill>
                  <a:solidFill>
                    <a:srgbClr val="9A9A9A"/>
                  </a:solidFill>
                </a:uFill>
              </a:defRPr>
            </a:lvl5pPr>
          </a:lstStyle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3200">
                <a:solidFill>
                  <a:srgbClr val="9A9A9A"/>
                </a:solidFill>
                <a:uFill>
                  <a:solidFill>
                    <a:srgbClr val="9A9A9A"/>
                  </a:solidFill>
                </a:uFill>
              </a:rPr>
              <a:t>Body Level One</a:t>
            </a:r>
          </a:p>
          <a:p>
            <a:pPr lvl="1">
              <a:defRPr sz="1800">
                <a:solidFill>
                  <a:srgbClr val="000000"/>
                </a:solidFill>
                <a:uFillTx/>
              </a:defRPr>
            </a:pPr>
            <a:r>
              <a:rPr sz="2800">
                <a:solidFill>
                  <a:srgbClr val="9A9A9A"/>
                </a:solidFill>
                <a:uFill>
                  <a:solidFill>
                    <a:srgbClr val="9A9A9A"/>
                  </a:solidFill>
                </a:uFill>
              </a:rPr>
              <a:t>Body Level Two</a:t>
            </a:r>
          </a:p>
          <a:p>
            <a:pPr lvl="2">
              <a:defRPr sz="1800">
                <a:solidFill>
                  <a:srgbClr val="000000"/>
                </a:solidFill>
                <a:uFillTx/>
              </a:defRPr>
            </a:pPr>
            <a:r>
              <a:rPr sz="2400">
                <a:solidFill>
                  <a:srgbClr val="9A9A9A"/>
                </a:solidFill>
                <a:uFill>
                  <a:solidFill>
                    <a:srgbClr val="9A9A9A"/>
                  </a:solidFill>
                </a:uFill>
              </a:rPr>
              <a:t>Body Level Three</a:t>
            </a:r>
          </a:p>
          <a:p>
            <a:pPr lvl="3">
              <a:defRPr sz="1800">
                <a:solidFill>
                  <a:srgbClr val="000000"/>
                </a:solidFill>
                <a:uFillTx/>
              </a:defRPr>
            </a:pPr>
            <a:r>
              <a:rPr sz="2000">
                <a:solidFill>
                  <a:srgbClr val="9A9A9A"/>
                </a:solidFill>
                <a:uFill>
                  <a:solidFill>
                    <a:srgbClr val="9A9A9A"/>
                  </a:solidFill>
                </a:uFill>
              </a:rPr>
              <a:t>Body Level Four</a:t>
            </a:r>
          </a:p>
          <a:p>
            <a:pPr lvl="4">
              <a:defRPr sz="1800">
                <a:solidFill>
                  <a:srgbClr val="000000"/>
                </a:solidFill>
                <a:uFillTx/>
              </a:defRPr>
            </a:pPr>
            <a:r>
              <a:rPr sz="2000">
                <a:solidFill>
                  <a:srgbClr val="9A9A9A"/>
                </a:solidFill>
                <a:uFill>
                  <a:solidFill>
                    <a:srgbClr val="9A9A9A"/>
                  </a:solidFill>
                </a:uFill>
              </a:rPr>
              <a:t>Body Level Five</a:t>
            </a:r>
          </a:p>
        </p:txBody>
      </p:sp>
      <p:sp>
        <p:nvSpPr>
          <p:cNvPr id="8" name="Shape 8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 -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uFillTx/>
              </a:defRPr>
            </a:pPr>
            <a:r>
              <a:rPr sz="4400">
                <a:uFill>
                  <a:solidFill/>
                </a:uFill>
              </a:rPr>
              <a:t>Title Text</a:t>
            </a:r>
          </a:p>
        </p:txBody>
      </p:sp>
      <p:sp>
        <p:nvSpPr>
          <p:cNvPr id="11" name="Shape 11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2pPr marL="742950" indent="-285750">
              <a:spcBef>
                <a:spcPts val="600"/>
              </a:spcBef>
              <a:buChar char="–"/>
              <a:defRPr sz="2800"/>
            </a:lvl2pPr>
            <a:lvl3pPr marL="1143000" indent="-228600">
              <a:spcBef>
                <a:spcPts val="500"/>
              </a:spcBef>
              <a:defRPr sz="2400"/>
            </a:lvl3pPr>
            <a:lvl4pPr marL="1600200" indent="-228600">
              <a:spcBef>
                <a:spcPts val="400"/>
              </a:spcBef>
              <a:buChar char="–"/>
              <a:defRPr sz="2000"/>
            </a:lvl4pPr>
            <a:lvl5pPr marL="2057400" indent="-228600">
              <a:spcBef>
                <a:spcPts val="400"/>
              </a:spcBef>
              <a:buChar char="»"/>
              <a:defRPr sz="2000"/>
            </a:lvl5pPr>
          </a:lstStyle>
          <a:p>
            <a:pPr lvl="0">
              <a:defRPr sz="1800">
                <a:uFillTx/>
              </a:defRPr>
            </a:pPr>
            <a:r>
              <a:rPr sz="3200">
                <a:uFill>
                  <a:solidFill/>
                </a:uFill>
              </a:rPr>
              <a:t>Body Level One</a:t>
            </a:r>
          </a:p>
          <a:p>
            <a:pPr lvl="1">
              <a:defRPr sz="1800">
                <a:uFillTx/>
              </a:defRPr>
            </a:pPr>
            <a:r>
              <a:rPr sz="2800">
                <a:uFill>
                  <a:solidFill/>
                </a:uFill>
              </a:rPr>
              <a:t>Body Level Two</a:t>
            </a:r>
          </a:p>
          <a:p>
            <a:pPr lvl="2">
              <a:defRPr sz="1800">
                <a:uFillTx/>
              </a:defRPr>
            </a:pPr>
            <a:r>
              <a:rPr sz="2400">
                <a:uFill>
                  <a:solidFill/>
                </a:uFill>
              </a:rPr>
              <a:t>Body Level Three</a:t>
            </a:r>
          </a:p>
          <a:p>
            <a:pPr lvl="3">
              <a:defRPr sz="1800">
                <a:uFillTx/>
              </a:defRPr>
            </a:pPr>
            <a:r>
              <a:rPr sz="2000">
                <a:uFill>
                  <a:solidFill/>
                </a:uFill>
              </a:rPr>
              <a:t>Body Level Four</a:t>
            </a:r>
          </a:p>
          <a:p>
            <a:pPr lvl="4">
              <a:defRPr sz="1800">
                <a:uFillTx/>
              </a:defRPr>
            </a:pPr>
            <a:r>
              <a:rPr sz="2000">
                <a:uFill>
                  <a:solidFill/>
                </a:uFill>
              </a:rPr>
              <a:t>Body Level Five</a:t>
            </a:r>
          </a:p>
        </p:txBody>
      </p:sp>
      <p:sp>
        <p:nvSpPr>
          <p:cNvPr id="12" name="Shape 12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1143001"/>
          </a:xfrm>
          <a:prstGeom prst="rect">
            <a:avLst/>
          </a:prstGeom>
          <a:ln w="12700">
            <a:round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38100" tIns="38100" rIns="38100" bIns="38100" anchor="ctr"/>
          <a:lstStyle/>
          <a:p>
            <a:pPr lvl="0">
              <a:defRPr sz="1800">
                <a:uFillTx/>
              </a:defRPr>
            </a:pPr>
            <a:r>
              <a:rPr sz="4400">
                <a:uFill>
                  <a:solidFill/>
                </a:uFill>
              </a:rPr>
              <a:t>Title Text</a:t>
            </a:r>
          </a:p>
        </p:txBody>
      </p:sp>
      <p:sp>
        <p:nvSpPr>
          <p:cNvPr id="3" name="Shape 3"/>
          <p:cNvSpPr>
            <a:spLocks noGrp="1"/>
          </p:cNvSpPr>
          <p:nvPr>
            <p:ph type="body" idx="1"/>
          </p:nvPr>
        </p:nvSpPr>
        <p:spPr>
          <a:xfrm>
            <a:off x="457200" y="1600199"/>
            <a:ext cx="8229600" cy="4525964"/>
          </a:xfrm>
          <a:prstGeom prst="rect">
            <a:avLst/>
          </a:prstGeom>
          <a:ln w="12700">
            <a:round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38100" tIns="38100" rIns="38100" bIns="38100"/>
          <a:lstStyle>
            <a:lvl2pPr marL="742950" indent="-285750">
              <a:spcBef>
                <a:spcPts val="600"/>
              </a:spcBef>
              <a:buChar char="–"/>
              <a:defRPr sz="2800"/>
            </a:lvl2pPr>
            <a:lvl3pPr marL="1143000" indent="-228600">
              <a:spcBef>
                <a:spcPts val="500"/>
              </a:spcBef>
              <a:defRPr sz="2400"/>
            </a:lvl3pPr>
            <a:lvl4pPr marL="1600200" indent="-228600">
              <a:spcBef>
                <a:spcPts val="400"/>
              </a:spcBef>
              <a:buChar char="–"/>
              <a:defRPr sz="2000"/>
            </a:lvl4pPr>
            <a:lvl5pPr marL="2057400" indent="-228600">
              <a:spcBef>
                <a:spcPts val="400"/>
              </a:spcBef>
              <a:buChar char="»"/>
              <a:defRPr sz="2000"/>
            </a:lvl5pPr>
          </a:lstStyle>
          <a:p>
            <a:pPr lvl="0">
              <a:defRPr sz="1800">
                <a:uFillTx/>
              </a:defRPr>
            </a:pPr>
            <a:r>
              <a:rPr sz="3200">
                <a:uFill>
                  <a:solidFill/>
                </a:uFill>
              </a:rPr>
              <a:t>Body Level One</a:t>
            </a:r>
          </a:p>
          <a:p>
            <a:pPr lvl="1">
              <a:defRPr sz="1800">
                <a:uFillTx/>
              </a:defRPr>
            </a:pPr>
            <a:r>
              <a:rPr sz="2800">
                <a:uFill>
                  <a:solidFill/>
                </a:uFill>
              </a:rPr>
              <a:t>Body Level Two</a:t>
            </a:r>
          </a:p>
          <a:p>
            <a:pPr lvl="2">
              <a:defRPr sz="1800">
                <a:uFillTx/>
              </a:defRPr>
            </a:pPr>
            <a:r>
              <a:rPr sz="2400">
                <a:uFill>
                  <a:solidFill/>
                </a:uFill>
              </a:rPr>
              <a:t>Body Level Three</a:t>
            </a:r>
          </a:p>
          <a:p>
            <a:pPr lvl="3">
              <a:defRPr sz="1800">
                <a:uFillTx/>
              </a:defRPr>
            </a:pPr>
            <a:r>
              <a:rPr sz="2000">
                <a:uFill>
                  <a:solidFill/>
                </a:uFill>
              </a:rPr>
              <a:t>Body Level Four</a:t>
            </a:r>
          </a:p>
          <a:p>
            <a:pPr lvl="4">
              <a:defRPr sz="1800">
                <a:uFillTx/>
              </a:defRPr>
            </a:pPr>
            <a:r>
              <a:rPr sz="2000">
                <a:uFill>
                  <a:solidFill/>
                </a:uFill>
              </a:rPr>
              <a:t>Body Level Five</a:t>
            </a:r>
          </a:p>
        </p:txBody>
      </p:sp>
      <p:sp>
        <p:nvSpPr>
          <p:cNvPr id="4" name="Shape 4"/>
          <p:cNvSpPr>
            <a:spLocks noGrp="1"/>
          </p:cNvSpPr>
          <p:nvPr>
            <p:ph type="sldNum" sz="quarter" idx="2"/>
          </p:nvPr>
        </p:nvSpPr>
        <p:spPr>
          <a:xfrm>
            <a:off x="8443416" y="6467475"/>
            <a:ext cx="243384" cy="254000"/>
          </a:xfrm>
          <a:prstGeom prst="rect">
            <a:avLst/>
          </a:prstGeom>
          <a:ln w="12700">
            <a:round/>
          </a:ln>
        </p:spPr>
        <p:txBody>
          <a:bodyPr wrap="none" lIns="38100" tIns="38100" rIns="38100" bIns="38100" anchor="ctr">
            <a:spAutoFit/>
          </a:bodyPr>
          <a:lstStyle>
            <a:lvl1pPr algn="r">
              <a:buClrTx/>
              <a:defRPr sz="1200">
                <a:solidFill>
                  <a:srgbClr val="9A9A9A"/>
                </a:solidFill>
                <a:uFill>
                  <a:solidFill>
                    <a:srgbClr val="9A9A9A"/>
                  </a:solidFill>
                </a:uFill>
              </a:defRPr>
            </a:lvl1pPr>
          </a:lstStyle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ransition xmlns:p14="http://schemas.microsoft.com/office/powerpoint/2010/main" spd="med"/>
  <p:txStyles>
    <p:titleStyle>
      <a:lvl1pPr algn="ctr" defTabSz="457200">
        <a:defRPr sz="4400">
          <a:uFill>
            <a:solidFill/>
          </a:uFill>
          <a:latin typeface="+mn-lt"/>
          <a:ea typeface="+mn-ea"/>
          <a:cs typeface="+mn-cs"/>
          <a:sym typeface="Calibri"/>
        </a:defRPr>
      </a:lvl1pPr>
      <a:lvl2pPr indent="228600" algn="ctr" defTabSz="457200">
        <a:defRPr sz="4400">
          <a:uFill>
            <a:solidFill/>
          </a:uFill>
          <a:latin typeface="+mn-lt"/>
          <a:ea typeface="+mn-ea"/>
          <a:cs typeface="+mn-cs"/>
          <a:sym typeface="Calibri"/>
        </a:defRPr>
      </a:lvl2pPr>
      <a:lvl3pPr indent="457200" algn="ctr" defTabSz="457200">
        <a:defRPr sz="4400">
          <a:uFill>
            <a:solidFill/>
          </a:uFill>
          <a:latin typeface="+mn-lt"/>
          <a:ea typeface="+mn-ea"/>
          <a:cs typeface="+mn-cs"/>
          <a:sym typeface="Calibri"/>
        </a:defRPr>
      </a:lvl3pPr>
      <a:lvl4pPr indent="685800" algn="ctr" defTabSz="457200">
        <a:defRPr sz="4400">
          <a:uFill>
            <a:solidFill/>
          </a:uFill>
          <a:latin typeface="+mn-lt"/>
          <a:ea typeface="+mn-ea"/>
          <a:cs typeface="+mn-cs"/>
          <a:sym typeface="Calibri"/>
        </a:defRPr>
      </a:lvl4pPr>
      <a:lvl5pPr indent="914400" algn="ctr" defTabSz="457200">
        <a:defRPr sz="4400">
          <a:uFill>
            <a:solidFill/>
          </a:uFill>
          <a:latin typeface="+mn-lt"/>
          <a:ea typeface="+mn-ea"/>
          <a:cs typeface="+mn-cs"/>
          <a:sym typeface="Calibri"/>
        </a:defRPr>
      </a:lvl5pPr>
      <a:lvl6pPr indent="1143000" algn="ctr" defTabSz="457200">
        <a:defRPr sz="4400">
          <a:uFill>
            <a:solidFill/>
          </a:uFill>
          <a:latin typeface="+mn-lt"/>
          <a:ea typeface="+mn-ea"/>
          <a:cs typeface="+mn-cs"/>
          <a:sym typeface="Calibri"/>
        </a:defRPr>
      </a:lvl6pPr>
      <a:lvl7pPr indent="1371600" algn="ctr" defTabSz="457200">
        <a:defRPr sz="4400">
          <a:uFill>
            <a:solidFill/>
          </a:uFill>
          <a:latin typeface="+mn-lt"/>
          <a:ea typeface="+mn-ea"/>
          <a:cs typeface="+mn-cs"/>
          <a:sym typeface="Calibri"/>
        </a:defRPr>
      </a:lvl7pPr>
      <a:lvl8pPr indent="1600200" algn="ctr" defTabSz="457200">
        <a:defRPr sz="4400">
          <a:uFill>
            <a:solidFill/>
          </a:uFill>
          <a:latin typeface="+mn-lt"/>
          <a:ea typeface="+mn-ea"/>
          <a:cs typeface="+mn-cs"/>
          <a:sym typeface="Calibri"/>
        </a:defRPr>
      </a:lvl8pPr>
      <a:lvl9pPr indent="1828800" algn="ctr" defTabSz="457200">
        <a:defRPr sz="4400">
          <a:uFill>
            <a:solidFill/>
          </a:uFill>
          <a:latin typeface="+mn-lt"/>
          <a:ea typeface="+mn-ea"/>
          <a:cs typeface="+mn-cs"/>
          <a:sym typeface="Calibri"/>
        </a:defRPr>
      </a:lvl9pPr>
    </p:titleStyle>
    <p:bodyStyle>
      <a:lvl1pPr marL="342900" indent="-342900" defTabSz="457200">
        <a:spcBef>
          <a:spcPts val="700"/>
        </a:spcBef>
        <a:buClr>
          <a:srgbClr val="000000"/>
        </a:buClr>
        <a:buSzPct val="100000"/>
        <a:buFont typeface="Arial"/>
        <a:buChar char="•"/>
        <a:defRPr sz="3200">
          <a:uFill>
            <a:solidFill/>
          </a:uFill>
          <a:latin typeface="+mn-lt"/>
          <a:ea typeface="+mn-ea"/>
          <a:cs typeface="+mn-cs"/>
          <a:sym typeface="Calibri"/>
        </a:defRPr>
      </a:lvl1pPr>
      <a:lvl2pPr marL="783771" indent="-326571" defTabSz="457200">
        <a:spcBef>
          <a:spcPts val="700"/>
        </a:spcBef>
        <a:buClr>
          <a:srgbClr val="000000"/>
        </a:buClr>
        <a:buSzPct val="100000"/>
        <a:buFont typeface="Arial"/>
        <a:buChar char="•"/>
        <a:defRPr sz="3200">
          <a:uFill>
            <a:solidFill/>
          </a:uFill>
          <a:latin typeface="+mn-lt"/>
          <a:ea typeface="+mn-ea"/>
          <a:cs typeface="+mn-cs"/>
          <a:sym typeface="Calibri"/>
        </a:defRPr>
      </a:lvl2pPr>
      <a:lvl3pPr marL="1219200" indent="-304800" defTabSz="457200">
        <a:spcBef>
          <a:spcPts val="700"/>
        </a:spcBef>
        <a:buClr>
          <a:srgbClr val="000000"/>
        </a:buClr>
        <a:buSzPct val="100000"/>
        <a:buFont typeface="Arial"/>
        <a:buChar char="•"/>
        <a:defRPr sz="3200">
          <a:uFill>
            <a:solidFill/>
          </a:uFill>
          <a:latin typeface="+mn-lt"/>
          <a:ea typeface="+mn-ea"/>
          <a:cs typeface="+mn-cs"/>
          <a:sym typeface="Calibri"/>
        </a:defRPr>
      </a:lvl3pPr>
      <a:lvl4pPr marL="1737360" indent="-365760" defTabSz="457200">
        <a:spcBef>
          <a:spcPts val="700"/>
        </a:spcBef>
        <a:buClr>
          <a:srgbClr val="000000"/>
        </a:buClr>
        <a:buSzPct val="100000"/>
        <a:buFont typeface="Arial"/>
        <a:buChar char="•"/>
        <a:defRPr sz="3200">
          <a:uFill>
            <a:solidFill/>
          </a:uFill>
          <a:latin typeface="+mn-lt"/>
          <a:ea typeface="+mn-ea"/>
          <a:cs typeface="+mn-cs"/>
          <a:sym typeface="Calibri"/>
        </a:defRPr>
      </a:lvl4pPr>
      <a:lvl5pPr marL="2194560" indent="-365760" defTabSz="457200">
        <a:spcBef>
          <a:spcPts val="700"/>
        </a:spcBef>
        <a:buClr>
          <a:srgbClr val="000000"/>
        </a:buClr>
        <a:buSzPct val="100000"/>
        <a:buFont typeface="Arial"/>
        <a:buChar char="•"/>
        <a:defRPr sz="3200">
          <a:uFill>
            <a:solidFill/>
          </a:uFill>
          <a:latin typeface="+mn-lt"/>
          <a:ea typeface="+mn-ea"/>
          <a:cs typeface="+mn-cs"/>
          <a:sym typeface="Calibri"/>
        </a:defRPr>
      </a:lvl5pPr>
      <a:lvl6pPr marL="3365500" indent="-914400" defTabSz="457200">
        <a:spcBef>
          <a:spcPts val="700"/>
        </a:spcBef>
        <a:buClr>
          <a:srgbClr val="000000"/>
        </a:buClr>
        <a:buSzPct val="171000"/>
        <a:buFont typeface="Arial"/>
        <a:buChar char="•"/>
        <a:defRPr sz="3200">
          <a:uFill>
            <a:solidFill/>
          </a:uFill>
          <a:latin typeface="+mn-lt"/>
          <a:ea typeface="+mn-ea"/>
          <a:cs typeface="+mn-cs"/>
          <a:sym typeface="Calibri"/>
        </a:defRPr>
      </a:lvl6pPr>
      <a:lvl7pPr marL="3721100" indent="-914400" defTabSz="457200">
        <a:spcBef>
          <a:spcPts val="700"/>
        </a:spcBef>
        <a:buClr>
          <a:srgbClr val="000000"/>
        </a:buClr>
        <a:buSzPct val="171000"/>
        <a:buFont typeface="Arial"/>
        <a:buChar char="•"/>
        <a:defRPr sz="3200">
          <a:uFill>
            <a:solidFill/>
          </a:uFill>
          <a:latin typeface="+mn-lt"/>
          <a:ea typeface="+mn-ea"/>
          <a:cs typeface="+mn-cs"/>
          <a:sym typeface="Calibri"/>
        </a:defRPr>
      </a:lvl7pPr>
      <a:lvl8pPr marL="4076700" indent="-914400" defTabSz="457200">
        <a:spcBef>
          <a:spcPts val="700"/>
        </a:spcBef>
        <a:buClr>
          <a:srgbClr val="000000"/>
        </a:buClr>
        <a:buSzPct val="171000"/>
        <a:buFont typeface="Arial"/>
        <a:buChar char="•"/>
        <a:defRPr sz="3200">
          <a:uFill>
            <a:solidFill/>
          </a:uFill>
          <a:latin typeface="+mn-lt"/>
          <a:ea typeface="+mn-ea"/>
          <a:cs typeface="+mn-cs"/>
          <a:sym typeface="Calibri"/>
        </a:defRPr>
      </a:lvl8pPr>
      <a:lvl9pPr marL="4432300" indent="-914400" defTabSz="457200">
        <a:spcBef>
          <a:spcPts val="700"/>
        </a:spcBef>
        <a:buClr>
          <a:srgbClr val="000000"/>
        </a:buClr>
        <a:buSzPct val="171000"/>
        <a:buFont typeface="Arial"/>
        <a:buChar char="•"/>
        <a:defRPr sz="3200">
          <a:uFill>
            <a:solidFill/>
          </a:uFill>
          <a:latin typeface="+mn-lt"/>
          <a:ea typeface="+mn-ea"/>
          <a:cs typeface="+mn-cs"/>
          <a:sym typeface="Calibri"/>
        </a:defRPr>
      </a:lvl9pPr>
    </p:bodyStyle>
    <p:otherStyle>
      <a:lvl1pPr algn="r" defTabSz="457200">
        <a:defRPr sz="1200">
          <a:solidFill>
            <a:schemeClr val="tx1"/>
          </a:solidFill>
          <a:uFill>
            <a:solidFill>
              <a:srgbClr val="9A9A9A"/>
            </a:solidFill>
          </a:uFill>
          <a:latin typeface="+mn-lt"/>
          <a:ea typeface="+mn-ea"/>
          <a:cs typeface="+mn-cs"/>
          <a:sym typeface="Calibri"/>
        </a:defRPr>
      </a:lvl1pPr>
      <a:lvl2pPr algn="r" defTabSz="457200">
        <a:defRPr sz="1200">
          <a:solidFill>
            <a:schemeClr val="tx1"/>
          </a:solidFill>
          <a:uFill>
            <a:solidFill>
              <a:srgbClr val="9A9A9A"/>
            </a:solidFill>
          </a:uFill>
          <a:latin typeface="+mn-lt"/>
          <a:ea typeface="+mn-ea"/>
          <a:cs typeface="+mn-cs"/>
          <a:sym typeface="Calibri"/>
        </a:defRPr>
      </a:lvl2pPr>
      <a:lvl3pPr algn="r" defTabSz="457200">
        <a:defRPr sz="1200">
          <a:solidFill>
            <a:schemeClr val="tx1"/>
          </a:solidFill>
          <a:uFill>
            <a:solidFill>
              <a:srgbClr val="9A9A9A"/>
            </a:solidFill>
          </a:uFill>
          <a:latin typeface="+mn-lt"/>
          <a:ea typeface="+mn-ea"/>
          <a:cs typeface="+mn-cs"/>
          <a:sym typeface="Calibri"/>
        </a:defRPr>
      </a:lvl3pPr>
      <a:lvl4pPr algn="r" defTabSz="457200">
        <a:defRPr sz="1200">
          <a:solidFill>
            <a:schemeClr val="tx1"/>
          </a:solidFill>
          <a:uFill>
            <a:solidFill>
              <a:srgbClr val="9A9A9A"/>
            </a:solidFill>
          </a:uFill>
          <a:latin typeface="+mn-lt"/>
          <a:ea typeface="+mn-ea"/>
          <a:cs typeface="+mn-cs"/>
          <a:sym typeface="Calibri"/>
        </a:defRPr>
      </a:lvl4pPr>
      <a:lvl5pPr algn="r" defTabSz="457200">
        <a:defRPr sz="1200">
          <a:solidFill>
            <a:schemeClr val="tx1"/>
          </a:solidFill>
          <a:uFill>
            <a:solidFill>
              <a:srgbClr val="9A9A9A"/>
            </a:solidFill>
          </a:uFill>
          <a:latin typeface="+mn-lt"/>
          <a:ea typeface="+mn-ea"/>
          <a:cs typeface="+mn-cs"/>
          <a:sym typeface="Calibri"/>
        </a:defRPr>
      </a:lvl5pPr>
      <a:lvl6pPr algn="r" defTabSz="457200">
        <a:defRPr sz="1200">
          <a:solidFill>
            <a:schemeClr val="tx1"/>
          </a:solidFill>
          <a:uFill>
            <a:solidFill>
              <a:srgbClr val="9A9A9A"/>
            </a:solidFill>
          </a:uFill>
          <a:latin typeface="+mn-lt"/>
          <a:ea typeface="+mn-ea"/>
          <a:cs typeface="+mn-cs"/>
          <a:sym typeface="Calibri"/>
        </a:defRPr>
      </a:lvl6pPr>
      <a:lvl7pPr algn="r" defTabSz="457200">
        <a:defRPr sz="1200">
          <a:solidFill>
            <a:schemeClr val="tx1"/>
          </a:solidFill>
          <a:uFill>
            <a:solidFill>
              <a:srgbClr val="9A9A9A"/>
            </a:solidFill>
          </a:uFill>
          <a:latin typeface="+mn-lt"/>
          <a:ea typeface="+mn-ea"/>
          <a:cs typeface="+mn-cs"/>
          <a:sym typeface="Calibri"/>
        </a:defRPr>
      </a:lvl7pPr>
      <a:lvl8pPr algn="r" defTabSz="457200">
        <a:defRPr sz="1200">
          <a:solidFill>
            <a:schemeClr val="tx1"/>
          </a:solidFill>
          <a:uFill>
            <a:solidFill>
              <a:srgbClr val="9A9A9A"/>
            </a:solidFill>
          </a:uFill>
          <a:latin typeface="+mn-lt"/>
          <a:ea typeface="+mn-ea"/>
          <a:cs typeface="+mn-cs"/>
          <a:sym typeface="Calibri"/>
        </a:defRPr>
      </a:lvl8pPr>
      <a:lvl9pPr algn="r" defTabSz="457200">
        <a:defRPr sz="1200">
          <a:solidFill>
            <a:schemeClr val="tx1"/>
          </a:solidFill>
          <a:uFill>
            <a:solidFill>
              <a:srgbClr val="9A9A9A"/>
            </a:solidFill>
          </a:uFill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Relationship Id="rId3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Relationship Id="rId3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Relationship Id="rId3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Relationship Id="rId3" Type="http://schemas.openxmlformats.org/officeDocument/2006/relationships/image" Target="../media/image14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3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3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Relationship Id="rId3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ape 16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algn="l"/>
          </a:lstStyle>
          <a:p>
            <a:pPr lvl="0">
              <a:defRPr sz="1800">
                <a:uFillTx/>
              </a:defRPr>
            </a:pPr>
            <a:r>
              <a:rPr sz="4400">
                <a:uFill>
                  <a:solidFill/>
                </a:uFill>
              </a:rPr>
              <a:t>Sparsity-Eager SVM for Audio Classification</a:t>
            </a:r>
          </a:p>
        </p:txBody>
      </p:sp>
      <p:sp>
        <p:nvSpPr>
          <p:cNvPr id="17" name="Shape 17"/>
          <p:cNvSpPr>
            <a:spLocks noGrp="1"/>
          </p:cNvSpPr>
          <p:nvPr>
            <p:ph type="body" idx="1"/>
          </p:nvPr>
        </p:nvSpPr>
        <p:spPr>
          <a:xfrm>
            <a:off x="685800" y="3893303"/>
            <a:ext cx="5482596" cy="2872867"/>
          </a:xfrm>
          <a:prstGeom prst="rect">
            <a:avLst/>
          </a:prstGeom>
        </p:spPr>
        <p:txBody>
          <a:bodyPr/>
          <a:lstStyle/>
          <a:p>
            <a:pPr lvl="0" algn="l">
              <a:spcBef>
                <a:spcPts val="600"/>
              </a:spcBef>
              <a:buClr>
                <a:srgbClr val="000000"/>
              </a:buClr>
              <a:defRPr sz="1800">
                <a:solidFill>
                  <a:srgbClr val="000000"/>
                </a:solidFill>
                <a:uFillTx/>
              </a:defRPr>
            </a:pPr>
            <a:r>
              <a:rPr sz="2800">
                <a:uFill>
                  <a:solidFill/>
                </a:uFill>
              </a:rPr>
              <a:t>Kamelia Aryafar &amp; Ali Shokoufandeh</a:t>
            </a:r>
            <a:endParaRPr sz="3200">
              <a:solidFill>
                <a:srgbClr val="9A9A9A"/>
              </a:solidFill>
              <a:uFill>
                <a:solidFill>
                  <a:srgbClr val="9A9A9A"/>
                </a:solidFill>
              </a:uFill>
            </a:endParaRPr>
          </a:p>
          <a:p>
            <a:pPr lvl="0" algn="l">
              <a:spcBef>
                <a:spcPts val="600"/>
              </a:spcBef>
              <a:buClr>
                <a:srgbClr val="000000"/>
              </a:buClr>
              <a:defRPr sz="1800">
                <a:solidFill>
                  <a:srgbClr val="000000"/>
                </a:solidFill>
                <a:uFillTx/>
              </a:defRPr>
            </a:pPr>
            <a:r>
              <a:rPr sz="2800">
                <a:uFill>
                  <a:solidFill/>
                </a:uFill>
              </a:rPr>
              <a:t>Department of Computer Science</a:t>
            </a:r>
            <a:endParaRPr sz="3200">
              <a:solidFill>
                <a:srgbClr val="9A9A9A"/>
              </a:solidFill>
              <a:uFill>
                <a:solidFill>
                  <a:srgbClr val="9A9A9A"/>
                </a:solidFill>
              </a:uFill>
            </a:endParaRPr>
          </a:p>
          <a:p>
            <a:pPr lvl="0" algn="l">
              <a:spcBef>
                <a:spcPts val="600"/>
              </a:spcBef>
              <a:buClr>
                <a:srgbClr val="000000"/>
              </a:buClr>
              <a:defRPr sz="1800">
                <a:solidFill>
                  <a:srgbClr val="000000"/>
                </a:solidFill>
                <a:uFillTx/>
              </a:defRPr>
            </a:pPr>
            <a:r>
              <a:rPr sz="2800">
                <a:uFill>
                  <a:solidFill/>
                </a:uFill>
              </a:rPr>
              <a:t>Drexel University, Philadelphia, PA</a:t>
            </a:r>
          </a:p>
        </p:txBody>
      </p:sp>
      <p:sp>
        <p:nvSpPr>
          <p:cNvPr id="18" name="Shape 18"/>
          <p:cNvSpPr/>
          <p:nvPr/>
        </p:nvSpPr>
        <p:spPr>
          <a:xfrm>
            <a:off x="849705" y="5961426"/>
            <a:ext cx="4538493" cy="422558"/>
          </a:xfrm>
          <a:prstGeom prst="rect">
            <a:avLst/>
          </a:prstGeom>
          <a:ln w="12700">
            <a:round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38100" tIns="38100" rIns="38100" bIns="38100"/>
          <a:lstStyle>
            <a:lvl1pPr>
              <a:lnSpc>
                <a:spcPct val="80000"/>
              </a:lnSpc>
              <a:spcBef>
                <a:spcPts val="600"/>
              </a:spcBef>
              <a:buClr>
                <a:srgbClr val="9A9A9A"/>
              </a:buClr>
              <a:defRPr sz="1750">
                <a:solidFill>
                  <a:srgbClr val="9A9A9A"/>
                </a:solidFill>
                <a:uFill>
                  <a:solidFill>
                    <a:srgbClr val="9A9A9A"/>
                  </a:solidFill>
                </a:uFill>
              </a:defRPr>
            </a:lvl1pPr>
          </a:lstStyle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1750">
                <a:solidFill>
                  <a:srgbClr val="9A9A9A"/>
                </a:solidFill>
                <a:uFill>
                  <a:solidFill>
                    <a:srgbClr val="9A9A9A"/>
                  </a:solidFill>
                </a:uFill>
              </a:rPr>
              <a:t>Presented by Ali Shokoufandeh, 11 October 2014</a:t>
            </a:r>
          </a:p>
        </p:txBody>
      </p:sp>
    </p:spTree>
  </p:cSld>
  <p:clrMapOvr>
    <a:masterClrMapping/>
  </p:clrMapOvr>
  <p:transition xmlns:p14="http://schemas.microsoft.com/office/powerpoint/2010/main"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Shape 54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uFillTx/>
              </a:defRPr>
            </a:pPr>
            <a:r>
              <a:rPr sz="4400">
                <a:uFill>
                  <a:solidFill/>
                </a:uFill>
              </a:rPr>
              <a:t>Fusion: </a:t>
            </a:r>
            <a:r>
              <a:rPr sz="4400">
                <a:uFill>
                  <a:solidFill/>
                </a:uFill>
                <a:latin typeface="Brush Script MT Italic"/>
                <a:ea typeface="Brush Script MT Italic"/>
                <a:cs typeface="Brush Script MT Italic"/>
                <a:sym typeface="Brush Script MT Italic"/>
              </a:rPr>
              <a:t>l</a:t>
            </a:r>
            <a:r>
              <a:rPr sz="4400" baseline="-25000">
                <a:uFill>
                  <a:solidFill/>
                </a:uFill>
                <a:latin typeface="Times New Roman"/>
                <a:ea typeface="Times New Roman"/>
                <a:cs typeface="Times New Roman"/>
                <a:sym typeface="Times New Roman"/>
              </a:rPr>
              <a:t>1</a:t>
            </a:r>
            <a:r>
              <a:rPr sz="4400">
                <a:uFill>
                  <a:solidFill/>
                </a:uFill>
              </a:rPr>
              <a:t>-SVM</a:t>
            </a:r>
          </a:p>
        </p:txBody>
      </p:sp>
      <p:sp>
        <p:nvSpPr>
          <p:cNvPr id="55" name="Shape 55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uFillTx/>
              </a:defRPr>
            </a:pPr>
            <a:r>
              <a:rPr sz="3200">
                <a:uFill>
                  <a:solidFill/>
                </a:uFill>
              </a:rPr>
              <a:t>Change the objective function of </a:t>
            </a:r>
            <a:r>
              <a:rPr sz="3200">
                <a:uFill>
                  <a:solidFill/>
                </a:uFill>
                <a:latin typeface="Brush Script MT Italic"/>
                <a:ea typeface="Brush Script MT Italic"/>
                <a:cs typeface="Brush Script MT Italic"/>
                <a:sym typeface="Brush Script MT Italic"/>
              </a:rPr>
              <a:t>l</a:t>
            </a:r>
            <a:r>
              <a:rPr sz="3200" baseline="-25000">
                <a:uFill>
                  <a:solidFill/>
                </a:uFill>
                <a:latin typeface="Times New Roman"/>
                <a:ea typeface="Times New Roman"/>
                <a:cs typeface="Times New Roman"/>
                <a:sym typeface="Times New Roman"/>
              </a:rPr>
              <a:t>2</a:t>
            </a:r>
            <a:r>
              <a:rPr sz="3200">
                <a:uFill>
                  <a:solidFill/>
                </a:uFill>
              </a:rPr>
              <a:t>-SVM while avoiding the curse of dimensionality and over-fitting:</a:t>
            </a:r>
          </a:p>
        </p:txBody>
      </p:sp>
      <p:pic>
        <p:nvPicPr>
          <p:cNvPr id="56" name="image8.pn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184400" y="3268133"/>
            <a:ext cx="3648751" cy="2252135"/>
          </a:xfrm>
          <a:prstGeom prst="rect">
            <a:avLst/>
          </a:prstGeom>
          <a:ln w="12700">
            <a:round/>
          </a:ln>
        </p:spPr>
      </p:pic>
      <p:sp>
        <p:nvSpPr>
          <p:cNvPr id="57" name="Shape 57"/>
          <p:cNvSpPr/>
          <p:nvPr/>
        </p:nvSpPr>
        <p:spPr>
          <a:xfrm>
            <a:off x="287866" y="6418478"/>
            <a:ext cx="8559801" cy="241301"/>
          </a:xfrm>
          <a:prstGeom prst="rect">
            <a:avLst/>
          </a:prstGeom>
          <a:ln w="12700">
            <a:round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38100" tIns="38100" rIns="38100" bIns="38100">
            <a:spAutoFit/>
          </a:bodyPr>
          <a:lstStyle>
            <a:lvl1pPr>
              <a:defRPr sz="1100"/>
            </a:lvl1pPr>
          </a:lstStyle>
          <a:p>
            <a:pPr lvl="0">
              <a:defRPr sz="1800">
                <a:uFillTx/>
              </a:defRPr>
            </a:pPr>
            <a:r>
              <a:rPr sz="1100">
                <a:uFill>
                  <a:solidFill/>
                </a:uFill>
              </a:rPr>
              <a:t>K. Aryafar, S. Jafarpour, and A. Shokoufandeh. “Automatic musical genre classification using sparsity-eager support vector machines”, ICPR 2012.</a:t>
            </a:r>
          </a:p>
        </p:txBody>
      </p:sp>
    </p:spTree>
  </p:cSld>
  <p:clrMapOvr>
    <a:masterClrMapping/>
  </p:clrMapOvr>
  <p:transition xmlns:p14="http://schemas.microsoft.com/office/powerpoint/2010/main"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Shape 59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uFillTx/>
              </a:defRPr>
            </a:pPr>
            <a:r>
              <a:rPr sz="4400">
                <a:uFill>
                  <a:solidFill/>
                </a:uFill>
              </a:rPr>
              <a:t>Fusion: </a:t>
            </a:r>
            <a:r>
              <a:rPr sz="4400">
                <a:uFill>
                  <a:solidFill/>
                </a:uFill>
                <a:latin typeface="Brush Script MT Italic"/>
                <a:ea typeface="Brush Script MT Italic"/>
                <a:cs typeface="Brush Script MT Italic"/>
                <a:sym typeface="Brush Script MT Italic"/>
              </a:rPr>
              <a:t>l</a:t>
            </a:r>
            <a:r>
              <a:rPr sz="4400" baseline="-25000">
                <a:uFill>
                  <a:solidFill/>
                </a:uFill>
                <a:latin typeface="Times New Roman"/>
                <a:ea typeface="Times New Roman"/>
                <a:cs typeface="Times New Roman"/>
                <a:sym typeface="Times New Roman"/>
              </a:rPr>
              <a:t>1</a:t>
            </a:r>
            <a:r>
              <a:rPr sz="4400">
                <a:uFill>
                  <a:solidFill/>
                </a:uFill>
              </a:rPr>
              <a:t>-SVM</a:t>
            </a:r>
          </a:p>
        </p:txBody>
      </p:sp>
      <p:sp>
        <p:nvSpPr>
          <p:cNvPr id="60" name="Shape 60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5181600"/>
          </a:xfrm>
          <a:prstGeom prst="rect">
            <a:avLst/>
          </a:prstGeom>
        </p:spPr>
        <p:txBody>
          <a:bodyPr/>
          <a:lstStyle/>
          <a:p>
            <a:pPr lvl="0">
              <a:defRPr sz="1800">
                <a:uFillTx/>
              </a:defRPr>
            </a:pPr>
            <a:r>
              <a:rPr sz="3200">
                <a:uFill>
                  <a:solidFill/>
                </a:uFill>
              </a:rPr>
              <a:t>Change the objective function of </a:t>
            </a:r>
            <a:r>
              <a:rPr sz="3200">
                <a:uFill>
                  <a:solidFill/>
                </a:uFill>
                <a:latin typeface="Brush Script MT Italic"/>
                <a:ea typeface="Brush Script MT Italic"/>
                <a:cs typeface="Brush Script MT Italic"/>
                <a:sym typeface="Brush Script MT Italic"/>
              </a:rPr>
              <a:t>l</a:t>
            </a:r>
            <a:r>
              <a:rPr sz="3200" baseline="-25000">
                <a:uFill>
                  <a:solidFill/>
                </a:uFill>
                <a:latin typeface="Times New Roman"/>
                <a:ea typeface="Times New Roman"/>
                <a:cs typeface="Times New Roman"/>
                <a:sym typeface="Times New Roman"/>
              </a:rPr>
              <a:t>2</a:t>
            </a:r>
            <a:r>
              <a:rPr sz="3200">
                <a:uFill>
                  <a:solidFill/>
                </a:uFill>
              </a:rPr>
              <a:t>-SVM while avoiding the curse of dimensionality and over-fitting:</a:t>
            </a:r>
          </a:p>
          <a:p>
            <a:pPr lvl="0">
              <a:defRPr sz="1800">
                <a:uFillTx/>
              </a:defRPr>
            </a:pPr>
            <a:endParaRPr sz="3200">
              <a:uFill>
                <a:solidFill/>
              </a:uFill>
            </a:endParaRPr>
          </a:p>
          <a:p>
            <a:pPr lvl="0">
              <a:defRPr sz="1800">
                <a:uFillTx/>
              </a:defRPr>
            </a:pPr>
            <a:endParaRPr sz="3200">
              <a:uFill>
                <a:solidFill/>
              </a:uFill>
            </a:endParaRPr>
          </a:p>
          <a:p>
            <a:pPr lvl="0">
              <a:defRPr sz="1800">
                <a:uFillTx/>
              </a:defRPr>
            </a:pPr>
            <a:endParaRPr sz="3200">
              <a:uFill>
                <a:solidFill/>
              </a:uFill>
            </a:endParaRPr>
          </a:p>
          <a:p>
            <a:pPr marL="0" lvl="0" indent="0">
              <a:buSzTx/>
              <a:buNone/>
              <a:defRPr sz="1800">
                <a:uFillTx/>
              </a:defRPr>
            </a:pPr>
            <a:endParaRPr sz="3200">
              <a:uFill>
                <a:solidFill/>
              </a:uFill>
            </a:endParaRPr>
          </a:p>
          <a:p>
            <a:pPr lvl="0">
              <a:defRPr sz="1800">
                <a:uFillTx/>
              </a:defRPr>
            </a:pPr>
            <a:r>
              <a:rPr sz="3200">
                <a:uFill>
                  <a:solidFill/>
                </a:uFill>
              </a:rPr>
              <a:t>Classifier:</a:t>
            </a:r>
          </a:p>
        </p:txBody>
      </p:sp>
      <p:pic>
        <p:nvPicPr>
          <p:cNvPr id="61" name="image8.pn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184400" y="3268133"/>
            <a:ext cx="3648751" cy="2252135"/>
          </a:xfrm>
          <a:prstGeom prst="rect">
            <a:avLst/>
          </a:prstGeom>
          <a:ln w="12700">
            <a:round/>
          </a:ln>
        </p:spPr>
      </p:pic>
      <p:pic>
        <p:nvPicPr>
          <p:cNvPr id="62" name="image9.png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556934" y="5767180"/>
            <a:ext cx="2889639" cy="1014621"/>
          </a:xfrm>
          <a:prstGeom prst="rect">
            <a:avLst/>
          </a:prstGeom>
          <a:ln w="12700">
            <a:round/>
          </a:ln>
        </p:spPr>
      </p:pic>
    </p:spTree>
  </p:cSld>
  <p:clrMapOvr>
    <a:masterClrMapping/>
  </p:clrMapOvr>
  <p:transition xmlns:p14="http://schemas.microsoft.com/office/powerpoint/2010/main"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Shape 64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uFillTx/>
              </a:defRPr>
            </a:pPr>
            <a:r>
              <a:rPr sz="4400">
                <a:uFill>
                  <a:solidFill/>
                </a:uFill>
              </a:rPr>
              <a:t>Experiments:</a:t>
            </a:r>
          </a:p>
        </p:txBody>
      </p:sp>
      <p:sp>
        <p:nvSpPr>
          <p:cNvPr id="65" name="Shape 65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 marL="0" indent="0">
              <a:spcBef>
                <a:spcPts val="500"/>
              </a:spcBef>
              <a:buSzTx/>
              <a:buNone/>
              <a:defRPr sz="2400"/>
            </a:lvl1pPr>
          </a:lstStyle>
          <a:p>
            <a:pPr lvl="0">
              <a:defRPr sz="1800">
                <a:uFillTx/>
              </a:defRPr>
            </a:pPr>
            <a:r>
              <a:rPr sz="2400">
                <a:uFill>
                  <a:solidFill/>
                </a:uFill>
              </a:rPr>
              <a:t>1886 songs and is comprised of nine music genres: pop, rock, folk-country, alternative, jazz, electronic, blues, rap/hip-hop, and funk soul/R&amp;B:</a:t>
            </a:r>
          </a:p>
        </p:txBody>
      </p:sp>
      <p:pic>
        <p:nvPicPr>
          <p:cNvPr id="66" name="image10.pn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57200" y="2887131"/>
            <a:ext cx="3117869" cy="2506136"/>
          </a:xfrm>
          <a:prstGeom prst="rect">
            <a:avLst/>
          </a:prstGeom>
          <a:ln w="12700">
            <a:round/>
          </a:ln>
        </p:spPr>
      </p:pic>
    </p:spTree>
  </p:cSld>
  <p:clrMapOvr>
    <a:masterClrMapping/>
  </p:clrMapOvr>
  <p:transition xmlns:p14="http://schemas.microsoft.com/office/powerpoint/2010/main"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Shape 68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uFillTx/>
              </a:defRPr>
            </a:pPr>
            <a:r>
              <a:rPr sz="4400">
                <a:uFill>
                  <a:solidFill/>
                </a:uFill>
              </a:rPr>
              <a:t>Experiments:</a:t>
            </a:r>
          </a:p>
        </p:txBody>
      </p:sp>
      <p:sp>
        <p:nvSpPr>
          <p:cNvPr id="69" name="Shape 69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 marL="0" indent="0">
              <a:spcBef>
                <a:spcPts val="500"/>
              </a:spcBef>
              <a:buSzTx/>
              <a:buNone/>
              <a:defRPr sz="2400"/>
            </a:lvl1pPr>
          </a:lstStyle>
          <a:p>
            <a:pPr lvl="0">
              <a:defRPr sz="1800">
                <a:uFillTx/>
              </a:defRPr>
            </a:pPr>
            <a:r>
              <a:rPr sz="2400">
                <a:uFill>
                  <a:solidFill/>
                </a:uFill>
              </a:rPr>
              <a:t>1886 songs and is comprised of nine music genres: pop, rock, folk-country, alternative, jazz, electronic, blues, rap/hip-hop, and funk soul/R&amp;B:</a:t>
            </a:r>
          </a:p>
        </p:txBody>
      </p:sp>
      <p:pic>
        <p:nvPicPr>
          <p:cNvPr id="70" name="image10.pn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57200" y="2887131"/>
            <a:ext cx="3117869" cy="2506136"/>
          </a:xfrm>
          <a:prstGeom prst="rect">
            <a:avLst/>
          </a:prstGeom>
          <a:ln w="12700">
            <a:round/>
          </a:ln>
        </p:spPr>
      </p:pic>
      <p:pic>
        <p:nvPicPr>
          <p:cNvPr id="71" name="image11.png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250266" y="3365025"/>
            <a:ext cx="4013201" cy="1406764"/>
          </a:xfrm>
          <a:prstGeom prst="rect">
            <a:avLst/>
          </a:prstGeom>
          <a:ln w="12700">
            <a:round/>
          </a:ln>
        </p:spPr>
      </p:pic>
    </p:spTree>
  </p:cSld>
  <p:clrMapOvr>
    <a:masterClrMapping/>
  </p:clrMapOvr>
  <p:transition xmlns:p14="http://schemas.microsoft.com/office/powerpoint/2010/main"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Shape 73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uFillTx/>
              </a:defRPr>
            </a:pPr>
            <a:r>
              <a:rPr sz="4400">
                <a:uFill>
                  <a:solidFill/>
                </a:uFill>
              </a:rPr>
              <a:t>Experiments:</a:t>
            </a:r>
          </a:p>
        </p:txBody>
      </p:sp>
      <p:sp>
        <p:nvSpPr>
          <p:cNvPr id="74" name="Shape 74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 marL="0" indent="0">
              <a:spcBef>
                <a:spcPts val="500"/>
              </a:spcBef>
              <a:buSzTx/>
              <a:buNone/>
              <a:defRPr sz="2400"/>
            </a:lvl1pPr>
          </a:lstStyle>
          <a:p>
            <a:pPr lvl="0">
              <a:defRPr sz="1800">
                <a:uFillTx/>
              </a:defRPr>
            </a:pPr>
            <a:r>
              <a:rPr sz="2400">
                <a:uFill>
                  <a:solidFill/>
                </a:uFill>
              </a:rPr>
              <a:t>1886 songs and is comprised of nine music genres: pop, rock, folk-country, alternative, jazz, electronic, blues, rap/hip-hop, and funk soul/R&amp;B:</a:t>
            </a:r>
          </a:p>
        </p:txBody>
      </p:sp>
      <p:pic>
        <p:nvPicPr>
          <p:cNvPr id="75" name="image10.pn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57200" y="2887131"/>
            <a:ext cx="3117869" cy="2506136"/>
          </a:xfrm>
          <a:prstGeom prst="rect">
            <a:avLst/>
          </a:prstGeom>
          <a:ln w="12700">
            <a:round/>
          </a:ln>
        </p:spPr>
      </p:pic>
      <p:pic>
        <p:nvPicPr>
          <p:cNvPr id="76" name="image12.png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3657600" y="2955052"/>
            <a:ext cx="5308599" cy="2438215"/>
          </a:xfrm>
          <a:prstGeom prst="rect">
            <a:avLst/>
          </a:prstGeom>
          <a:ln w="12700">
            <a:round/>
          </a:ln>
        </p:spPr>
      </p:pic>
    </p:spTree>
  </p:cSld>
  <p:clrMapOvr>
    <a:masterClrMapping/>
  </p:clrMapOvr>
  <p:transition xmlns:p14="http://schemas.microsoft.com/office/powerpoint/2010/main"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Shape 78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uFillTx/>
              </a:defRPr>
            </a:pPr>
            <a:r>
              <a:rPr sz="4400">
                <a:uFill>
                  <a:solidFill/>
                </a:uFill>
              </a:rPr>
              <a:t>Experiments:</a:t>
            </a:r>
          </a:p>
        </p:txBody>
      </p:sp>
      <p:sp>
        <p:nvSpPr>
          <p:cNvPr id="79" name="Shape 79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 marL="0" indent="0">
              <a:spcBef>
                <a:spcPts val="500"/>
              </a:spcBef>
              <a:buSzTx/>
              <a:buNone/>
              <a:defRPr sz="2400"/>
            </a:lvl1pPr>
          </a:lstStyle>
          <a:p>
            <a:pPr lvl="0">
              <a:defRPr sz="1800">
                <a:uFillTx/>
              </a:defRPr>
            </a:pPr>
            <a:r>
              <a:rPr sz="2400">
                <a:uFill>
                  <a:solidFill/>
                </a:uFill>
              </a:rPr>
              <a:t>1886 songs and is comprised of nine music genres: pop, rock, folk-country, alternative, jazz, electronic, blues, rap/hip-hop, and funk soul/R&amp;B:</a:t>
            </a:r>
          </a:p>
        </p:txBody>
      </p:sp>
      <p:pic>
        <p:nvPicPr>
          <p:cNvPr id="80" name="image10.pn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57200" y="2887131"/>
            <a:ext cx="3117869" cy="2506136"/>
          </a:xfrm>
          <a:prstGeom prst="rect">
            <a:avLst/>
          </a:prstGeom>
          <a:ln w="12700">
            <a:round/>
          </a:ln>
        </p:spPr>
      </p:pic>
      <p:pic>
        <p:nvPicPr>
          <p:cNvPr id="81" name="image13.png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169866" y="2692400"/>
            <a:ext cx="4015284" cy="3217333"/>
          </a:xfrm>
          <a:prstGeom prst="rect">
            <a:avLst/>
          </a:prstGeom>
          <a:ln w="12700">
            <a:round/>
          </a:ln>
        </p:spPr>
      </p:pic>
    </p:spTree>
  </p:cSld>
  <p:clrMapOvr>
    <a:masterClrMapping/>
  </p:clrMapOvr>
  <p:transition xmlns:p14="http://schemas.microsoft.com/office/powerpoint/2010/main"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uFillTx/>
              </a:defRPr>
            </a:pPr>
            <a:r>
              <a:rPr sz="4400">
                <a:uFill>
                  <a:solidFill/>
                </a:uFill>
              </a:rPr>
              <a:t>Generalization</a:t>
            </a:r>
          </a:p>
        </p:txBody>
      </p:sp>
      <p:sp>
        <p:nvSpPr>
          <p:cNvPr id="84" name="Shape 84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uFillTx/>
              </a:defRPr>
            </a:pPr>
            <a:r>
              <a:rPr sz="3200">
                <a:uFill>
                  <a:solidFill/>
                </a:uFill>
              </a:rPr>
              <a:t>The model can be generalized to multi-modal classification:</a:t>
            </a:r>
          </a:p>
        </p:txBody>
      </p:sp>
      <p:pic>
        <p:nvPicPr>
          <p:cNvPr id="85" name="image14.pn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490905" y="2819400"/>
            <a:ext cx="5874526" cy="2861734"/>
          </a:xfrm>
          <a:prstGeom prst="rect">
            <a:avLst/>
          </a:prstGeom>
          <a:ln w="12700">
            <a:round/>
          </a:ln>
        </p:spPr>
      </p:pic>
      <p:sp>
        <p:nvSpPr>
          <p:cNvPr id="86" name="Shape 86"/>
          <p:cNvSpPr/>
          <p:nvPr/>
        </p:nvSpPr>
        <p:spPr>
          <a:xfrm>
            <a:off x="338666" y="6419389"/>
            <a:ext cx="8102601" cy="241301"/>
          </a:xfrm>
          <a:prstGeom prst="rect">
            <a:avLst/>
          </a:prstGeom>
          <a:ln w="12700">
            <a:round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38100" tIns="38100" rIns="38100" bIns="38100">
            <a:spAutoFit/>
          </a:bodyPr>
          <a:lstStyle/>
          <a:p>
            <a:pPr lvl="0">
              <a:defRPr>
                <a:uFillTx/>
              </a:defRPr>
            </a:pPr>
            <a:r>
              <a:rPr sz="1100">
                <a:uFill>
                  <a:solidFill/>
                </a:uFill>
              </a:rPr>
              <a:t>K. Aryafar and A. Shokoufandeh. “Multimodal sparsity-eager support vector machines for music classification”, ICMLA 2014 13</a:t>
            </a:r>
            <a:r>
              <a:rPr sz="1100" baseline="29999">
                <a:uFill>
                  <a:solidFill/>
                </a:uFill>
              </a:rPr>
              <a:t>th</a:t>
            </a:r>
            <a:r>
              <a:rPr sz="1100">
                <a:uFill>
                  <a:solidFill/>
                </a:uFill>
              </a:rPr>
              <a:t>, 2014.</a:t>
            </a:r>
          </a:p>
        </p:txBody>
      </p:sp>
    </p:spTree>
  </p:cSld>
  <p:clrMapOvr>
    <a:masterClrMapping/>
  </p:clrMapOvr>
  <p:transition xmlns:p14="http://schemas.microsoft.com/office/powerpoint/2010/main"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Shape 88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uFillTx/>
              </a:defRPr>
            </a:pPr>
            <a:r>
              <a:rPr sz="4400">
                <a:uFill>
                  <a:solidFill/>
                </a:uFill>
              </a:rPr>
              <a:t>Generalization</a:t>
            </a:r>
          </a:p>
        </p:txBody>
      </p:sp>
      <p:sp>
        <p:nvSpPr>
          <p:cNvPr id="89" name="Shape 89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uFillTx/>
              </a:defRPr>
            </a:pPr>
            <a:r>
              <a:rPr sz="3200">
                <a:uFill>
                  <a:solidFill/>
                </a:uFill>
              </a:rPr>
              <a:t>The model can be generalized to multi-modal classification:</a:t>
            </a:r>
          </a:p>
        </p:txBody>
      </p:sp>
      <p:pic>
        <p:nvPicPr>
          <p:cNvPr id="90" name="image15.pn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559207" y="2719696"/>
            <a:ext cx="5874527" cy="2958335"/>
          </a:xfrm>
          <a:prstGeom prst="rect">
            <a:avLst/>
          </a:prstGeom>
          <a:ln w="12700">
            <a:round/>
          </a:ln>
        </p:spPr>
      </p:pic>
    </p:spTree>
  </p:cSld>
  <p:clrMapOvr>
    <a:masterClrMapping/>
  </p:clrMapOvr>
  <p:transition xmlns:p14="http://schemas.microsoft.com/office/powerpoint/2010/main"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Shape 92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uFillTx/>
              </a:defRPr>
            </a:pPr>
            <a:r>
              <a:rPr sz="4400">
                <a:uFill>
                  <a:solidFill/>
                </a:uFill>
              </a:rPr>
              <a:t>Final Thoughts</a:t>
            </a:r>
          </a:p>
        </p:txBody>
      </p:sp>
      <p:sp>
        <p:nvSpPr>
          <p:cNvPr id="93" name="Shape 93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uFillTx/>
              </a:defRPr>
            </a:pPr>
            <a:r>
              <a:rPr sz="3200">
                <a:uFill>
                  <a:solidFill/>
                </a:uFill>
              </a:rPr>
              <a:t>Fusing ideas form two distinct class of methods (in this case) made multi-class classification more accurate, and added scalability in terms of classification complexity.   </a:t>
            </a:r>
          </a:p>
        </p:txBody>
      </p:sp>
    </p:spTree>
  </p:cSld>
  <p:clrMapOvr>
    <a:masterClrMapping/>
  </p:clrMapOvr>
  <p:transition xmlns:p14="http://schemas.microsoft.com/office/powerpoint/2010/main"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b="1"/>
            </a:lvl1pPr>
          </a:lstStyle>
          <a:p>
            <a:pPr lvl="0">
              <a:defRPr sz="1800" b="0">
                <a:uFillTx/>
              </a:defRPr>
            </a:pPr>
            <a:r>
              <a:rPr sz="4400" b="1">
                <a:uFill>
                  <a:solidFill/>
                </a:uFill>
              </a:rPr>
              <a:t>Connection to  Paul Kantor</a:t>
            </a:r>
          </a:p>
        </p:txBody>
      </p:sp>
      <p:sp>
        <p:nvSpPr>
          <p:cNvPr id="21" name="Shape 21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uFillTx/>
              </a:defRPr>
            </a:pPr>
            <a:r>
              <a:rPr sz="3200">
                <a:uFill>
                  <a:solidFill/>
                </a:uFill>
              </a:rPr>
              <a:t>I have known Paul since my graduate school time at Rutgers.</a:t>
            </a:r>
          </a:p>
          <a:p>
            <a:pPr lvl="0">
              <a:defRPr sz="1800">
                <a:uFillTx/>
              </a:defRPr>
            </a:pPr>
            <a:r>
              <a:rPr sz="3200">
                <a:uFill>
                  <a:solidFill/>
                </a:uFill>
              </a:rPr>
              <a:t>As a junior faculty, I was part of an NSF project managed by Paul.</a:t>
            </a:r>
          </a:p>
          <a:p>
            <a:pPr lvl="0">
              <a:defRPr sz="1800">
                <a:uFillTx/>
              </a:defRPr>
            </a:pPr>
            <a:r>
              <a:rPr sz="3200">
                <a:uFill>
                  <a:solidFill/>
                </a:uFill>
              </a:rPr>
              <a:t>Paul was an unofficial mentor during my early Career as Assistant Professor. </a:t>
            </a:r>
          </a:p>
          <a:p>
            <a:pPr lvl="0">
              <a:defRPr sz="1800">
                <a:uFillTx/>
              </a:defRPr>
            </a:pPr>
            <a:r>
              <a:rPr sz="3200">
                <a:uFill>
                  <a:solidFill/>
                </a:uFill>
              </a:rPr>
              <a:t>I also had the honor of collaborating with Paul on numerous research problem. </a:t>
            </a:r>
          </a:p>
        </p:txBody>
      </p:sp>
    </p:spTree>
  </p:cSld>
  <p:clrMapOvr>
    <a:masterClrMapping/>
  </p:clrMapOvr>
  <p:transition xmlns:p14="http://schemas.microsoft.com/office/powerpoint/2010/main"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hape 23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uFillTx/>
              </a:defRPr>
            </a:pPr>
            <a:r>
              <a:rPr sz="4400">
                <a:uFill>
                  <a:solidFill/>
                </a:uFill>
              </a:rPr>
              <a:t>Goal</a:t>
            </a:r>
          </a:p>
        </p:txBody>
      </p:sp>
      <p:sp>
        <p:nvSpPr>
          <p:cNvPr id="24" name="Shape 24"/>
          <p:cNvSpPr>
            <a:spLocks noGrp="1"/>
          </p:cNvSpPr>
          <p:nvPr>
            <p:ph type="body" idx="1"/>
          </p:nvPr>
        </p:nvSpPr>
        <p:spPr>
          <a:xfrm>
            <a:off x="121779" y="1600199"/>
            <a:ext cx="9011354" cy="5257802"/>
          </a:xfrm>
          <a:prstGeom prst="rect">
            <a:avLst/>
          </a:prstGeom>
        </p:spPr>
        <p:txBody>
          <a:bodyPr/>
          <a:lstStyle/>
          <a:p>
            <a:pPr lvl="0">
              <a:defRPr sz="1800">
                <a:uFillTx/>
              </a:defRPr>
            </a:pPr>
            <a:r>
              <a:rPr sz="3200">
                <a:uFill>
                  <a:solidFill/>
                </a:uFill>
              </a:rPr>
              <a:t>Build a robust supervised audio classifier by </a:t>
            </a:r>
            <a:r>
              <a:rPr sz="3200" b="1" i="1">
                <a:uFill>
                  <a:solidFill/>
                </a:uFill>
              </a:rPr>
              <a:t>fusing </a:t>
            </a:r>
            <a:r>
              <a:rPr sz="3200" i="1">
                <a:uFill>
                  <a:solidFill/>
                </a:uFill>
              </a:rPr>
              <a:t>SVM</a:t>
            </a:r>
            <a:r>
              <a:rPr sz="3200">
                <a:uFill>
                  <a:solidFill/>
                </a:uFill>
              </a:rPr>
              <a:t> and </a:t>
            </a:r>
            <a:r>
              <a:rPr sz="3200" i="1">
                <a:uFill>
                  <a:solidFill/>
                </a:uFill>
              </a:rPr>
              <a:t>regression</a:t>
            </a:r>
            <a:r>
              <a:rPr sz="3200">
                <a:uFill>
                  <a:solidFill/>
                </a:uFill>
              </a:rPr>
              <a:t> classifiers: </a:t>
            </a:r>
          </a:p>
          <a:p>
            <a:pPr lvl="1">
              <a:defRPr sz="1800">
                <a:uFillTx/>
              </a:defRPr>
            </a:pPr>
            <a:r>
              <a:rPr sz="2800">
                <a:uFill>
                  <a:solidFill/>
                </a:uFill>
              </a:rPr>
              <a:t>Avoid suffers from over-fitting </a:t>
            </a:r>
          </a:p>
          <a:p>
            <a:pPr lvl="1">
              <a:defRPr sz="1800">
                <a:uFillTx/>
              </a:defRPr>
            </a:pPr>
            <a:r>
              <a:rPr sz="2800">
                <a:uFill>
                  <a:solidFill/>
                </a:uFill>
              </a:rPr>
              <a:t>Obtain higher generalization on new test examples.</a:t>
            </a:r>
          </a:p>
          <a:p>
            <a:pPr lvl="1">
              <a:defRPr sz="1800">
                <a:uFillTx/>
              </a:defRPr>
            </a:pPr>
            <a:r>
              <a:rPr sz="2800">
                <a:uFill>
                  <a:solidFill/>
                </a:uFill>
              </a:rPr>
              <a:t>Provide scalability in terms of classification complexity. </a:t>
            </a:r>
          </a:p>
          <a:p>
            <a:pPr lvl="0">
              <a:defRPr sz="1800">
                <a:uFillTx/>
              </a:defRPr>
            </a:pPr>
            <a:r>
              <a:rPr sz="3200">
                <a:uFill>
                  <a:solidFill/>
                </a:uFill>
              </a:rPr>
              <a:t>The subspace model assumption [Donoho 06]:</a:t>
            </a:r>
          </a:p>
          <a:p>
            <a:pPr lvl="1">
              <a:defRPr sz="1800">
                <a:uFillTx/>
              </a:defRPr>
            </a:pPr>
            <a:r>
              <a:rPr sz="2800">
                <a:uFill>
                  <a:solidFill/>
                </a:uFill>
              </a:rPr>
              <a:t>For a sufficiently large number of training instances per class, unseen instance lies on the subspace spanned by training examples.</a:t>
            </a:r>
          </a:p>
        </p:txBody>
      </p:sp>
      <p:sp>
        <p:nvSpPr>
          <p:cNvPr id="25" name="Shape 25"/>
          <p:cNvSpPr/>
          <p:nvPr/>
        </p:nvSpPr>
        <p:spPr>
          <a:xfrm>
            <a:off x="609600" y="6444867"/>
            <a:ext cx="8242300" cy="260925"/>
          </a:xfrm>
          <a:prstGeom prst="rect">
            <a:avLst/>
          </a:prstGeom>
          <a:ln w="12700">
            <a:round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38100" tIns="38100" rIns="38100" bIns="38100"/>
          <a:lstStyle>
            <a:lvl1pPr>
              <a:lnSpc>
                <a:spcPct val="80000"/>
              </a:lnSpc>
              <a:spcBef>
                <a:spcPts val="700"/>
              </a:spcBef>
              <a:defRPr sz="1280"/>
            </a:lvl1pPr>
          </a:lstStyle>
          <a:p>
            <a:pPr lvl="0">
              <a:defRPr sz="1800">
                <a:uFillTx/>
              </a:defRPr>
            </a:pPr>
            <a:r>
              <a:rPr sz="1280">
                <a:uFill>
                  <a:solidFill/>
                </a:uFill>
              </a:rPr>
              <a:t> D. L. Donoho. Compressed sensing. IEEE Transactions on Information Theory , 52:1289–1306, 2006.</a:t>
            </a:r>
          </a:p>
        </p:txBody>
      </p:sp>
    </p:spTree>
  </p:cSld>
  <p:clrMapOvr>
    <a:masterClrMapping/>
  </p:clrMapOvr>
  <p:transition xmlns:p14="http://schemas.microsoft.com/office/powerpoint/2010/main"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Shape 27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uFillTx/>
              </a:defRPr>
            </a:pPr>
            <a:r>
              <a:rPr sz="4400">
                <a:uFill>
                  <a:solidFill/>
                </a:uFill>
              </a:rPr>
              <a:t>Support Vector Machine (SVM)</a:t>
            </a:r>
          </a:p>
        </p:txBody>
      </p:sp>
      <p:sp>
        <p:nvSpPr>
          <p:cNvPr id="28" name="Shape 28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lnSpc>
                <a:spcPct val="90000"/>
              </a:lnSpc>
              <a:defRPr sz="1800">
                <a:uFillTx/>
              </a:defRPr>
            </a:pPr>
            <a:r>
              <a:rPr sz="3200">
                <a:uFill>
                  <a:solidFill/>
                </a:uFill>
              </a:rPr>
              <a:t>SVM is a maximum margin threshold classifier</a:t>
            </a:r>
            <a:r>
              <a:rPr sz="3200" i="1">
                <a:uFill>
                  <a:solidFill/>
                </a:uFill>
              </a:rPr>
              <a:t>,</a:t>
            </a:r>
            <a:r>
              <a:rPr sz="3200">
                <a:uFill>
                  <a:solidFill/>
                </a:uFill>
              </a:rPr>
              <a:t>         </a:t>
            </a:r>
            <a:r>
              <a:rPr sz="3200" b="1" i="1">
                <a:uFill>
                  <a:solidFill/>
                </a:uFill>
                <a:latin typeface="Times New Roman"/>
                <a:ea typeface="Times New Roman"/>
                <a:cs typeface="Times New Roman"/>
                <a:sym typeface="Times New Roman"/>
              </a:rPr>
              <a:t>w</a:t>
            </a:r>
            <a:r>
              <a:rPr sz="3200">
                <a:uFill>
                  <a:solidFill/>
                </a:uFill>
              </a:rPr>
              <a:t>(</a:t>
            </a:r>
            <a:r>
              <a:rPr sz="3200" b="1" i="1">
                <a:uFill>
                  <a:solidFill/>
                </a:uFill>
                <a:latin typeface="Times New Roman"/>
                <a:ea typeface="Times New Roman"/>
                <a:cs typeface="Times New Roman"/>
                <a:sym typeface="Times New Roman"/>
              </a:rPr>
              <a:t>x</a:t>
            </a:r>
            <a:r>
              <a:rPr sz="3200">
                <a:uFill>
                  <a:solidFill/>
                </a:uFill>
              </a:rPr>
              <a:t>) = sign(</a:t>
            </a:r>
            <a:r>
              <a:rPr sz="3200" b="1" i="1">
                <a:uFill>
                  <a:solidFill/>
                </a:uFill>
                <a:latin typeface="Times New Roman"/>
                <a:ea typeface="Times New Roman"/>
                <a:cs typeface="Times New Roman"/>
                <a:sym typeface="Times New Roman"/>
              </a:rPr>
              <a:t>w</a:t>
            </a:r>
            <a:r>
              <a:rPr sz="3200" b="1" i="1" baseline="29999">
                <a:uFill>
                  <a:solidFill/>
                </a:uFill>
                <a:latin typeface="Times New Roman"/>
                <a:ea typeface="Times New Roman"/>
                <a:cs typeface="Times New Roman"/>
                <a:sym typeface="Times New Roman"/>
              </a:rPr>
              <a:t>t</a:t>
            </a:r>
            <a:r>
              <a:rPr sz="3200" b="1" i="1">
                <a:uFill>
                  <a:solidFill/>
                </a:uFill>
                <a:latin typeface="Times New Roman"/>
                <a:ea typeface="Times New Roman"/>
                <a:cs typeface="Times New Roman"/>
                <a:sym typeface="Times New Roman"/>
              </a:rPr>
              <a:t>.x</a:t>
            </a:r>
            <a:r>
              <a:rPr sz="3200">
                <a:uFill>
                  <a:solidFill/>
                </a:uFill>
              </a:rPr>
              <a:t> ), consistent with training examples.</a:t>
            </a:r>
          </a:p>
          <a:p>
            <a:pPr lvl="0">
              <a:lnSpc>
                <a:spcPct val="90000"/>
              </a:lnSpc>
              <a:defRPr sz="1800">
                <a:uFillTx/>
              </a:defRPr>
            </a:pPr>
            <a:r>
              <a:rPr sz="3200">
                <a:uFill>
                  <a:solidFill/>
                </a:uFill>
              </a:rPr>
              <a:t>If the training data is not linearly separable, soft-margin can be used:</a:t>
            </a:r>
          </a:p>
          <a:p>
            <a:pPr lvl="1">
              <a:lnSpc>
                <a:spcPct val="90000"/>
              </a:lnSpc>
              <a:defRPr sz="1800">
                <a:uFillTx/>
              </a:defRPr>
            </a:pPr>
            <a:r>
              <a:rPr sz="2800">
                <a:uFill>
                  <a:solidFill/>
                </a:uFill>
              </a:rPr>
              <a:t>Define a Hinge Function:</a:t>
            </a:r>
          </a:p>
          <a:p>
            <a:pPr lvl="1">
              <a:lnSpc>
                <a:spcPct val="90000"/>
              </a:lnSpc>
              <a:defRPr sz="1800">
                <a:uFillTx/>
              </a:defRPr>
            </a:pPr>
            <a:endParaRPr sz="2800">
              <a:uFill>
                <a:solidFill/>
              </a:uFill>
            </a:endParaRPr>
          </a:p>
          <a:p>
            <a:pPr lvl="1">
              <a:lnSpc>
                <a:spcPct val="90000"/>
              </a:lnSpc>
              <a:defRPr sz="1800">
                <a:uFillTx/>
              </a:defRPr>
            </a:pPr>
            <a:endParaRPr sz="2800">
              <a:uFill>
                <a:solidFill/>
              </a:uFill>
            </a:endParaRPr>
          </a:p>
          <a:p>
            <a:pPr lvl="1">
              <a:lnSpc>
                <a:spcPct val="90000"/>
              </a:lnSpc>
              <a:defRPr sz="1800">
                <a:uFillTx/>
              </a:defRPr>
            </a:pPr>
            <a:r>
              <a:rPr sz="2800">
                <a:uFill>
                  <a:solidFill/>
                </a:uFill>
              </a:rPr>
              <a:t>Find </a:t>
            </a:r>
            <a:r>
              <a:rPr sz="2800" b="1" i="1">
                <a:uFill>
                  <a:solidFill/>
                </a:uFill>
                <a:latin typeface="Times New Roman"/>
                <a:ea typeface="Times New Roman"/>
                <a:cs typeface="Times New Roman"/>
                <a:sym typeface="Times New Roman"/>
              </a:rPr>
              <a:t>w</a:t>
            </a:r>
            <a:r>
              <a:rPr sz="2800">
                <a:uFill>
                  <a:solidFill/>
                </a:uFill>
              </a:rPr>
              <a:t> that minimizes the empirical loss </a:t>
            </a:r>
          </a:p>
        </p:txBody>
      </p:sp>
      <p:pic>
        <p:nvPicPr>
          <p:cNvPr id="29" name="image1.pn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048931" y="4546596"/>
            <a:ext cx="5520268" cy="888044"/>
          </a:xfrm>
          <a:prstGeom prst="rect">
            <a:avLst/>
          </a:prstGeom>
          <a:ln w="12700">
            <a:round/>
          </a:ln>
        </p:spPr>
      </p:pic>
      <p:pic>
        <p:nvPicPr>
          <p:cNvPr id="30" name="image2.png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366433" y="5871631"/>
            <a:ext cx="4292601" cy="736601"/>
          </a:xfrm>
          <a:prstGeom prst="rect">
            <a:avLst/>
          </a:prstGeom>
          <a:ln w="12700">
            <a:round/>
          </a:ln>
        </p:spPr>
      </p:pic>
      <p:sp>
        <p:nvSpPr>
          <p:cNvPr id="31" name="Shape 31"/>
          <p:cNvSpPr/>
          <p:nvPr/>
        </p:nvSpPr>
        <p:spPr>
          <a:xfrm>
            <a:off x="6933393" y="6053666"/>
            <a:ext cx="558801" cy="444501"/>
          </a:xfrm>
          <a:prstGeom prst="rect">
            <a:avLst/>
          </a:prstGeom>
          <a:ln w="12700">
            <a:round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38100" tIns="38100" rIns="38100" bIns="38100">
            <a:spAutoFit/>
          </a:bodyPr>
          <a:lstStyle/>
          <a:p>
            <a:pPr lvl="0">
              <a:defRPr>
                <a:uFillTx/>
              </a:defRPr>
            </a:pPr>
            <a:r>
              <a:rPr sz="2400">
                <a:uFill>
                  <a:solidFill/>
                </a:uFill>
              </a:rPr>
              <a:t>(</a:t>
            </a:r>
            <a:r>
              <a:rPr sz="2400">
                <a:uFill>
                  <a:solidFill/>
                </a:uFill>
                <a:latin typeface="Times New Roman"/>
                <a:ea typeface="Times New Roman"/>
                <a:cs typeface="Times New Roman"/>
                <a:sym typeface="Times New Roman"/>
              </a:rPr>
              <a:t>1</a:t>
            </a:r>
            <a:r>
              <a:rPr sz="2400">
                <a:uFill>
                  <a:solidFill/>
                </a:uFill>
              </a:rPr>
              <a:t>)</a:t>
            </a:r>
          </a:p>
        </p:txBody>
      </p:sp>
    </p:spTree>
  </p:cSld>
  <p:clrMapOvr>
    <a:masterClrMapping/>
  </p:clrMapOvr>
  <p:transition xmlns:p14="http://schemas.microsoft.com/office/powerpoint/2010/main"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hape 33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uFillTx/>
              </a:defRPr>
            </a:pPr>
            <a:r>
              <a:rPr sz="4400">
                <a:uFill>
                  <a:solidFill/>
                </a:uFill>
              </a:rPr>
              <a:t>What is known:</a:t>
            </a:r>
          </a:p>
        </p:txBody>
      </p:sp>
      <p:pic>
        <p:nvPicPr>
          <p:cNvPr id="34" name="image3.pn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30200" y="1544637"/>
            <a:ext cx="8432801" cy="1316003"/>
          </a:xfrm>
          <a:prstGeom prst="rect">
            <a:avLst/>
          </a:prstGeom>
          <a:ln w="12700">
            <a:round/>
          </a:ln>
        </p:spPr>
      </p:pic>
    </p:spTree>
  </p:cSld>
  <p:clrMapOvr>
    <a:masterClrMapping/>
  </p:clrMapOvr>
  <p:transition xmlns:p14="http://schemas.microsoft.com/office/powerpoint/2010/main"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uFillTx/>
              </a:defRPr>
            </a:pPr>
            <a:r>
              <a:rPr sz="4400">
                <a:uFill>
                  <a:solidFill/>
                </a:uFill>
              </a:rPr>
              <a:t>What is known:</a:t>
            </a:r>
          </a:p>
        </p:txBody>
      </p:sp>
      <p:pic>
        <p:nvPicPr>
          <p:cNvPr id="37" name="image3.pn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30200" y="1544637"/>
            <a:ext cx="8432801" cy="1316003"/>
          </a:xfrm>
          <a:prstGeom prst="rect">
            <a:avLst/>
          </a:prstGeom>
          <a:ln w="12700">
            <a:round/>
          </a:ln>
        </p:spPr>
      </p:pic>
      <p:pic>
        <p:nvPicPr>
          <p:cNvPr id="38" name="image4.png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781952" y="2801373"/>
            <a:ext cx="5526038" cy="2795094"/>
          </a:xfrm>
          <a:prstGeom prst="rect">
            <a:avLst/>
          </a:prstGeom>
          <a:ln w="12700">
            <a:round/>
          </a:ln>
        </p:spPr>
      </p:pic>
    </p:spTree>
  </p:cSld>
  <p:clrMapOvr>
    <a:masterClrMapping/>
  </p:clrMapOvr>
  <p:transition xmlns:p14="http://schemas.microsoft.com/office/powerpoint/2010/main"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Shape 40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uFillTx/>
              </a:defRPr>
            </a:pPr>
            <a:r>
              <a:rPr sz="4400">
                <a:uFill>
                  <a:solidFill/>
                </a:uFill>
              </a:rPr>
              <a:t>What is known:</a:t>
            </a:r>
          </a:p>
        </p:txBody>
      </p:sp>
      <p:pic>
        <p:nvPicPr>
          <p:cNvPr id="41" name="image3.pn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30200" y="1544637"/>
            <a:ext cx="8432801" cy="1316003"/>
          </a:xfrm>
          <a:prstGeom prst="rect">
            <a:avLst/>
          </a:prstGeom>
          <a:ln w="12700">
            <a:round/>
          </a:ln>
        </p:spPr>
      </p:pic>
      <p:pic>
        <p:nvPicPr>
          <p:cNvPr id="42" name="image4.png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781952" y="2801373"/>
            <a:ext cx="5526038" cy="2795094"/>
          </a:xfrm>
          <a:prstGeom prst="rect">
            <a:avLst/>
          </a:prstGeom>
          <a:ln w="12700">
            <a:round/>
          </a:ln>
        </p:spPr>
      </p:pic>
      <p:sp>
        <p:nvSpPr>
          <p:cNvPr id="43" name="Shape 43"/>
          <p:cNvSpPr/>
          <p:nvPr/>
        </p:nvSpPr>
        <p:spPr>
          <a:xfrm>
            <a:off x="330200" y="5796634"/>
            <a:ext cx="8369300" cy="774701"/>
          </a:xfrm>
          <a:prstGeom prst="rect">
            <a:avLst/>
          </a:prstGeom>
          <a:ln>
            <a:solidFill/>
            <a:round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38100" tIns="38100" rIns="38100" bIns="38100">
            <a:spAutoFit/>
          </a:bodyPr>
          <a:lstStyle>
            <a:lvl1pPr algn="ctr" defTabSz="584200">
              <a:buFont typeface="Times New Roman"/>
              <a:defRPr sz="2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FillTx/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 lvl="0">
              <a:defRPr sz="1800">
                <a:solidFill>
                  <a:srgbClr val="000000"/>
                </a:solidFill>
                <a:effectLst/>
              </a:defRPr>
            </a:pPr>
            <a:r>
              <a:rPr sz="2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rPr>
              <a:t> SVM provides an efficient minimum margin classifier but it suffers from over fitting.</a:t>
            </a:r>
          </a:p>
        </p:txBody>
      </p:sp>
    </p:spTree>
  </p:cSld>
  <p:clrMapOvr>
    <a:masterClrMapping/>
  </p:clrMapOvr>
  <p:transition xmlns:p14="http://schemas.microsoft.com/office/powerpoint/2010/main"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Shape 45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uFillTx/>
              </a:defRPr>
            </a:pPr>
            <a:r>
              <a:rPr sz="4400">
                <a:uFill>
                  <a:solidFill/>
                </a:uFill>
              </a:rPr>
              <a:t>Sparse Regression</a:t>
            </a:r>
          </a:p>
        </p:txBody>
      </p:sp>
      <p:sp>
        <p:nvSpPr>
          <p:cNvPr id="46" name="Shape 46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300037" lvl="0" indent="-300037">
              <a:spcBef>
                <a:spcPts val="600"/>
              </a:spcBef>
              <a:defRPr sz="1800">
                <a:uFillTx/>
              </a:defRPr>
            </a:pPr>
            <a:r>
              <a:rPr sz="2800">
                <a:uFill>
                  <a:solidFill/>
                </a:uFill>
              </a:rPr>
              <a:t>We are given a matrix </a:t>
            </a:r>
            <a:r>
              <a:rPr sz="2800" i="1">
                <a:uFill>
                  <a:solidFill/>
                </a:uFill>
                <a:latin typeface="Times New Roman"/>
                <a:ea typeface="Times New Roman"/>
                <a:cs typeface="Times New Roman"/>
                <a:sym typeface="Times New Roman"/>
              </a:rPr>
              <a:t>X</a:t>
            </a:r>
            <a:r>
              <a:rPr sz="2800">
                <a:uFill>
                  <a:solidFill/>
                </a:uFill>
              </a:rPr>
              <a:t> of samples for </a:t>
            </a:r>
            <a:r>
              <a:rPr sz="2800" i="1">
                <a:uFill>
                  <a:solidFill/>
                </a:uFill>
                <a:latin typeface="Times New Roman"/>
                <a:ea typeface="Times New Roman"/>
                <a:cs typeface="Times New Roman"/>
                <a:sym typeface="Times New Roman"/>
              </a:rPr>
              <a:t>k</a:t>
            </a:r>
            <a:r>
              <a:rPr sz="2800">
                <a:uFill>
                  <a:solidFill/>
                </a:uFill>
              </a:rPr>
              <a:t> classes (</a:t>
            </a:r>
            <a:r>
              <a:rPr sz="2800" i="1">
                <a:uFill>
                  <a:solidFill/>
                </a:uFill>
                <a:latin typeface="Times New Roman"/>
                <a:ea typeface="Times New Roman"/>
                <a:cs typeface="Times New Roman"/>
                <a:sym typeface="Times New Roman"/>
              </a:rPr>
              <a:t>r</a:t>
            </a:r>
            <a:r>
              <a:rPr sz="2800">
                <a:uFill>
                  <a:solidFill/>
                </a:uFill>
              </a:rPr>
              <a:t> sample per class). </a:t>
            </a:r>
            <a:endParaRPr sz="3200">
              <a:uFill>
                <a:solidFill/>
              </a:uFill>
            </a:endParaRPr>
          </a:p>
          <a:p>
            <a:pPr marL="300037" lvl="0" indent="-300037">
              <a:spcBef>
                <a:spcPts val="600"/>
              </a:spcBef>
              <a:defRPr sz="1800">
                <a:uFillTx/>
              </a:defRPr>
            </a:pPr>
            <a:r>
              <a:rPr sz="2800">
                <a:uFill>
                  <a:solidFill/>
                </a:uFill>
              </a:rPr>
              <a:t>We would like to find a classifier for an unknown </a:t>
            </a:r>
            <a:r>
              <a:rPr sz="2800" i="1">
                <a:uFill>
                  <a:solidFill/>
                </a:uFill>
                <a:latin typeface="Times New Roman"/>
                <a:ea typeface="Times New Roman"/>
                <a:cs typeface="Times New Roman"/>
                <a:sym typeface="Times New Roman"/>
              </a:rPr>
              <a:t>f</a:t>
            </a:r>
            <a:r>
              <a:rPr sz="2800">
                <a:uFill>
                  <a:solidFill/>
                </a:uFill>
              </a:rPr>
              <a:t>:</a:t>
            </a:r>
            <a:endParaRPr sz="3200">
              <a:uFill>
                <a:solidFill/>
              </a:uFill>
            </a:endParaRPr>
          </a:p>
          <a:p>
            <a:pPr lvl="0">
              <a:spcBef>
                <a:spcPts val="600"/>
              </a:spcBef>
              <a:defRPr sz="1800">
                <a:uFillTx/>
              </a:defRPr>
            </a:pPr>
            <a:endParaRPr sz="2800">
              <a:uFill>
                <a:solidFill/>
              </a:uFill>
            </a:endParaRPr>
          </a:p>
          <a:p>
            <a:pPr lvl="0">
              <a:spcBef>
                <a:spcPts val="600"/>
              </a:spcBef>
              <a:defRPr sz="1800">
                <a:uFillTx/>
              </a:defRPr>
            </a:pPr>
            <a:endParaRPr sz="2800">
              <a:uFill>
                <a:solidFill/>
              </a:uFill>
            </a:endParaRPr>
          </a:p>
          <a:p>
            <a:pPr marL="300037" lvl="0" indent="-300037">
              <a:spcBef>
                <a:spcPts val="600"/>
              </a:spcBef>
              <a:defRPr sz="1800">
                <a:uFillTx/>
              </a:defRPr>
            </a:pPr>
            <a:r>
              <a:rPr sz="2800">
                <a:uFill>
                  <a:solidFill/>
                </a:uFill>
              </a:rPr>
              <a:t> The sparse-approximation classifier will output its prediction as</a:t>
            </a:r>
          </a:p>
        </p:txBody>
      </p:sp>
      <p:pic>
        <p:nvPicPr>
          <p:cNvPr id="47" name="image5.pn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561168" y="3170766"/>
            <a:ext cx="3611034" cy="937291"/>
          </a:xfrm>
          <a:prstGeom prst="rect">
            <a:avLst/>
          </a:prstGeom>
          <a:ln w="12700">
            <a:round/>
          </a:ln>
        </p:spPr>
      </p:pic>
      <p:pic>
        <p:nvPicPr>
          <p:cNvPr id="48" name="image6.png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828802" y="5198533"/>
            <a:ext cx="4470409" cy="677335"/>
          </a:xfrm>
          <a:prstGeom prst="rect">
            <a:avLst/>
          </a:prstGeom>
          <a:ln w="12700">
            <a:round/>
          </a:ln>
        </p:spPr>
      </p:pic>
    </p:spTree>
  </p:cSld>
  <p:clrMapOvr>
    <a:masterClrMapping/>
  </p:clrMapOvr>
  <p:transition xmlns:p14="http://schemas.microsoft.com/office/powerpoint/2010/main"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Shape 50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uFillTx/>
              </a:defRPr>
            </a:pPr>
            <a:r>
              <a:rPr sz="4400">
                <a:uFill>
                  <a:solidFill/>
                </a:uFill>
              </a:rPr>
              <a:t>Fusion: </a:t>
            </a:r>
            <a:r>
              <a:rPr sz="4400">
                <a:uFill>
                  <a:solidFill/>
                </a:uFill>
                <a:latin typeface="Brush Script MT Italic"/>
                <a:ea typeface="Brush Script MT Italic"/>
                <a:cs typeface="Brush Script MT Italic"/>
                <a:sym typeface="Brush Script MT Italic"/>
              </a:rPr>
              <a:t>l</a:t>
            </a:r>
            <a:r>
              <a:rPr sz="4400" baseline="-25000">
                <a:uFill>
                  <a:solidFill/>
                </a:uFill>
                <a:latin typeface="Times New Roman"/>
                <a:ea typeface="Times New Roman"/>
                <a:cs typeface="Times New Roman"/>
                <a:sym typeface="Times New Roman"/>
              </a:rPr>
              <a:t>1</a:t>
            </a:r>
            <a:r>
              <a:rPr sz="4400">
                <a:uFill>
                  <a:solidFill/>
                </a:uFill>
              </a:rPr>
              <a:t>-SVM</a:t>
            </a:r>
          </a:p>
        </p:txBody>
      </p:sp>
      <p:sp>
        <p:nvSpPr>
          <p:cNvPr id="51" name="Shape 51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uFillTx/>
              </a:defRPr>
            </a:pPr>
            <a:r>
              <a:rPr sz="3200">
                <a:uFill>
                  <a:solidFill/>
                </a:uFill>
              </a:rPr>
              <a:t>Change the objective function of </a:t>
            </a:r>
            <a:r>
              <a:rPr sz="3200">
                <a:uFill>
                  <a:solidFill/>
                </a:uFill>
                <a:latin typeface="Brush Script MT Italic"/>
                <a:ea typeface="Brush Script MT Italic"/>
                <a:cs typeface="Brush Script MT Italic"/>
                <a:sym typeface="Brush Script MT Italic"/>
              </a:rPr>
              <a:t>l</a:t>
            </a:r>
            <a:r>
              <a:rPr sz="3200" baseline="-25000">
                <a:uFill>
                  <a:solidFill/>
                </a:uFill>
                <a:latin typeface="Times New Roman"/>
                <a:ea typeface="Times New Roman"/>
                <a:cs typeface="Times New Roman"/>
                <a:sym typeface="Times New Roman"/>
              </a:rPr>
              <a:t>2</a:t>
            </a:r>
            <a:r>
              <a:rPr sz="3200">
                <a:uFill>
                  <a:solidFill/>
                </a:uFill>
              </a:rPr>
              <a:t>-SVM while avoiding the curse of dimensionality and over-fitting:</a:t>
            </a:r>
          </a:p>
        </p:txBody>
      </p:sp>
      <p:pic>
        <p:nvPicPr>
          <p:cNvPr id="52" name="image7.pn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167466" y="3274481"/>
            <a:ext cx="4852099" cy="2245786"/>
          </a:xfrm>
          <a:prstGeom prst="rect">
            <a:avLst/>
          </a:prstGeom>
          <a:ln w="12700">
            <a:round/>
          </a:ln>
        </p:spPr>
      </p:pic>
    </p:spTree>
  </p:cSld>
  <p:clrMapOvr>
    <a:masterClrMapping/>
  </p:clrMapOvr>
  <p:transition xmlns:p14="http://schemas.microsoft.com/office/powerpoint/2010/main" spd="med"/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Calibri"/>
        <a:ea typeface="Calibri"/>
        <a:cs typeface="Calibri"/>
      </a:majorFont>
      <a:minorFont>
        <a:latin typeface="Calibri"/>
        <a:ea typeface="Calibri"/>
        <a:cs typeface="Calibri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38100" dist="25400" dir="5400000" rotWithShape="0">
            <a:srgbClr val="000000">
              <a:alpha val="50000"/>
            </a:srgbClr>
          </a:outerShdw>
        </a:effectLst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>
            <a:srgbClr val="000000"/>
          </a:buClr>
          <a:buSzTx/>
          <a:buFontTx/>
          <a:buNone/>
          <a:tabLst/>
          <a:defRPr kumimoji="0" sz="4000" b="0" i="0" u="none" strike="noStrike" cap="none" spc="0" normalizeH="0" baseline="0">
            <a:ln>
              <a:noFill/>
            </a:ln>
            <a:solidFill>
              <a:srgbClr val="FFFFFF"/>
            </a:solidFill>
            <a:effectLst>
              <a:outerShdw blurRad="38100" dist="12700" dir="5400000" rotWithShape="0">
                <a:srgbClr val="000000">
                  <a:alpha val="50000"/>
                </a:srgbClr>
              </a:outerShdw>
            </a:effectLst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38100" cap="flat">
          <a:solidFill>
            <a:srgbClr val="000000"/>
          </a:solidFill>
          <a:prstDash val="solid"/>
          <a:miter lim="400000"/>
        </a:ln>
        <a:effectLst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457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>
            <a:srgbClr val="000000"/>
          </a:buClr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>
              <a:solidFill>
                <a:srgbClr val="000000"/>
              </a:solidFill>
            </a:uFill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Calibri"/>
        <a:ea typeface="Calibri"/>
        <a:cs typeface="Calibri"/>
      </a:majorFont>
      <a:minorFont>
        <a:latin typeface="Calibri"/>
        <a:ea typeface="Calibri"/>
        <a:cs typeface="Calibri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38100" dist="25400" dir="5400000" rotWithShape="0">
            <a:srgbClr val="000000">
              <a:alpha val="50000"/>
            </a:srgbClr>
          </a:outerShdw>
        </a:effectLst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>
            <a:srgbClr val="000000"/>
          </a:buClr>
          <a:buSzTx/>
          <a:buFontTx/>
          <a:buNone/>
          <a:tabLst/>
          <a:defRPr kumimoji="0" sz="4000" b="0" i="0" u="none" strike="noStrike" cap="none" spc="0" normalizeH="0" baseline="0">
            <a:ln>
              <a:noFill/>
            </a:ln>
            <a:solidFill>
              <a:srgbClr val="FFFFFF"/>
            </a:solidFill>
            <a:effectLst>
              <a:outerShdw blurRad="38100" dist="12700" dir="5400000" rotWithShape="0">
                <a:srgbClr val="000000">
                  <a:alpha val="50000"/>
                </a:srgbClr>
              </a:outerShdw>
            </a:effectLst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38100" cap="flat">
          <a:solidFill>
            <a:srgbClr val="000000"/>
          </a:solidFill>
          <a:prstDash val="solid"/>
          <a:miter lim="400000"/>
        </a:ln>
        <a:effectLst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457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>
            <a:srgbClr val="000000"/>
          </a:buClr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>
              <a:solidFill>
                <a:srgbClr val="000000"/>
              </a:solidFill>
            </a:uFill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663</Words>
  <Application>Microsoft Macintosh PowerPoint</Application>
  <PresentationFormat>On-screen Show (4:3)</PresentationFormat>
  <Paragraphs>63</Paragraphs>
  <Slides>18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White</vt:lpstr>
      <vt:lpstr>Sparsity-Eager SVM for Audio Classification</vt:lpstr>
      <vt:lpstr>Connection to  Paul Kantor</vt:lpstr>
      <vt:lpstr>Goal</vt:lpstr>
      <vt:lpstr>Support Vector Machine (SVM)</vt:lpstr>
      <vt:lpstr>What is known:</vt:lpstr>
      <vt:lpstr>What is known:</vt:lpstr>
      <vt:lpstr>What is known:</vt:lpstr>
      <vt:lpstr>Sparse Regression</vt:lpstr>
      <vt:lpstr>Fusion: l1-SVM</vt:lpstr>
      <vt:lpstr>Fusion: l1-SVM</vt:lpstr>
      <vt:lpstr>Fusion: l1-SVM</vt:lpstr>
      <vt:lpstr>Experiments:</vt:lpstr>
      <vt:lpstr>Experiments:</vt:lpstr>
      <vt:lpstr>Experiments:</vt:lpstr>
      <vt:lpstr>Experiments:</vt:lpstr>
      <vt:lpstr>Generalization</vt:lpstr>
      <vt:lpstr>Generalization</vt:lpstr>
      <vt:lpstr>Final Thoughts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Sparsity-Eager SVM for Audio Classification</dc:title>
  <cp:lastModifiedBy>ashokouf</cp:lastModifiedBy>
  <cp:revision>1</cp:revision>
  <dcterms:modified xsi:type="dcterms:W3CDTF">2014-10-28T09:57:13Z</dcterms:modified>
</cp:coreProperties>
</file>