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96" r:id="rId15"/>
    <p:sldId id="272" r:id="rId16"/>
    <p:sldId id="273" r:id="rId17"/>
    <p:sldId id="297" r:id="rId18"/>
    <p:sldId id="298" r:id="rId19"/>
    <p:sldId id="299" r:id="rId20"/>
    <p:sldId id="300" r:id="rId21"/>
    <p:sldId id="278" r:id="rId22"/>
    <p:sldId id="281" r:id="rId23"/>
    <p:sldId id="282" r:id="rId24"/>
    <p:sldId id="283" r:id="rId25"/>
    <p:sldId id="309" r:id="rId26"/>
    <p:sldId id="310" r:id="rId27"/>
    <p:sldId id="315" r:id="rId28"/>
    <p:sldId id="311" r:id="rId29"/>
    <p:sldId id="312" r:id="rId30"/>
    <p:sldId id="313" r:id="rId31"/>
    <p:sldId id="306" r:id="rId32"/>
    <p:sldId id="307" r:id="rId33"/>
    <p:sldId id="308" r:id="rId34"/>
    <p:sldId id="284" r:id="rId35"/>
    <p:sldId id="314" r:id="rId36"/>
  </p:sldIdLst>
  <p:sldSz cx="9144000" cy="6858000" type="screen4x3"/>
  <p:notesSz cx="7315200" cy="9601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42FC341-9D24-4D74-88CA-12A5FBC65FDA}">
  <a:tblStyle styleId="{D42FC341-9D24-4D74-88CA-12A5FBC65FDA}" styleName="Table_0"/>
  <a:tblStyle styleId="{896B09E1-0D06-44C7-836D-5F2AF4F8587B}" styleName="Table_1"/>
  <a:tblStyle styleId="{A1E21C9F-6FFC-446B-92D3-783E534E9A81}" styleName="Table_2"/>
  <a:tblStyle styleId="{500BF5F3-A12A-4DEE-AEFA-5CD7B3650382}" styleName="Table_3"/>
  <a:tblStyle styleId="{36E255FB-25F8-45E6-9388-AE4AE1FA42F1}" styleName="Table_4">
    <a:wholeTbl>
      <a:tcTxStyle b="off" i="off">
        <a:schemeClr val="dk1"/>
      </a:tcTxStyle>
      <a:tcStyle>
        <a:tcBdr>
          <a:left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2F2F2"/>
          </a:solidFill>
        </a:fill>
      </a:tcStyle>
    </a:wholeTbl>
    <a:band1H>
      <a:tcStyle>
        <a:tcBdr/>
        <a:fill>
          <a:solidFill>
            <a:srgbClr val="E4E4E4"/>
          </a:solidFill>
        </a:fill>
      </a:tcStyle>
    </a:band1H>
    <a:band1V>
      <a:tcStyle>
        <a:tcBdr/>
        <a:fill>
          <a:solidFill>
            <a:srgbClr val="E4E4E4"/>
          </a:solidFill>
        </a:fill>
      </a:tcStyle>
    </a:band1V>
    <a:la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schemeClr val="lt1"/>
      </a:tcTxStyle>
      <a:tcStyle>
        <a:tcBdr>
          <a:top>
            <a:ln w="381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schemeClr val="lt1"/>
      </a:tcTxStyle>
      <a:tcStyle>
        <a:tcBdr>
          <a:bottom>
            <a:ln w="381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35" autoAdjust="0"/>
  </p:normalViewPr>
  <p:slideViewPr>
    <p:cSldViewPr>
      <p:cViewPr>
        <p:scale>
          <a:sx n="50" d="100"/>
          <a:sy n="50" d="100"/>
        </p:scale>
        <p:origin x="-2100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E66AA-E965-49BA-8103-20779092F89A}" type="datetimeFigureOut">
              <a:rPr lang="en-US" smtClean="0"/>
              <a:pPr/>
              <a:t>11/19/2012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DDE1F-18C8-4807-AC71-BC0221E143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865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300" b="0" i="0" u="none" strike="noStrike" cap="none" baseline="0">
                <a:latin typeface="Calibri"/>
                <a:ea typeface="Calibri"/>
                <a:cs typeface="Calibri"/>
                <a:sym typeface="Calibri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300" b="0" i="0" u="none" strike="noStrike" cap="none" baseline="0">
                <a:latin typeface="Calibri"/>
                <a:ea typeface="Calibri"/>
                <a:cs typeface="Calibri"/>
                <a:sym typeface="Calibri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257300" y="719137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 sz="1300" b="0" i="0" u="none" strike="noStrike" cap="none" baseline="0">
                <a:latin typeface="Calibri"/>
                <a:ea typeface="Calibri"/>
                <a:cs typeface="Calibri"/>
                <a:sym typeface="Calibri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 sz="1300" b="0" i="0" u="none" strike="noStrike" cap="none" baseline="0"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defRPr/>
            </a:lvl2pPr>
            <a:lvl3pPr marL="0" marR="0" indent="0" algn="l" rtl="0">
              <a:defRPr/>
            </a:lvl3pPr>
            <a:lvl4pPr marL="0" marR="0" indent="0" algn="l" rtl="0">
              <a:defRPr/>
            </a:lvl4pPr>
            <a:lvl5pPr marL="0" marR="0" indent="0" algn="l" rtl="0">
              <a:defRPr/>
            </a:lvl5pPr>
            <a:lvl6pPr marL="0" marR="0" indent="0" algn="l" rtl="0">
              <a:defRPr/>
            </a:lvl6pPr>
            <a:lvl7pPr marL="0" marR="0" indent="0" algn="l" rtl="0">
              <a:defRPr/>
            </a:lvl7pPr>
            <a:lvl8pPr marL="0" marR="0" indent="0" algn="l" rtl="0">
              <a:defRPr/>
            </a:lvl8pPr>
            <a:lvl9pPr marL="0" marR="0" indent="0" algn="l" rtl="0"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715910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b" anchorCtr="0">
            <a:spAutoFit/>
          </a:bodyPr>
          <a:lstStyle/>
          <a:p>
            <a:pPr marL="0" marR="0" lvl="0" indent="0" algn="r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t" anchorCtr="0">
            <a:spAutoFit/>
          </a:bodyPr>
          <a:lstStyle/>
          <a:p>
            <a:endParaRPr/>
          </a:p>
        </p:txBody>
      </p:sp>
      <p:sp>
        <p:nvSpPr>
          <p:cNvPr id="217" name="Shape 217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b" anchorCtr="0">
            <a:spAutoFit/>
          </a:bodyPr>
          <a:lstStyle/>
          <a:p>
            <a:pPr marL="0" marR="0" lvl="0" indent="0" algn="r" rtl="0">
              <a:buSzPct val="25000"/>
              <a:buNone/>
            </a:pPr>
            <a:r>
              <a:rPr lang="x-none"/>
              <a:t>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b" anchorCtr="0">
            <a:spAutoFit/>
          </a:bodyPr>
          <a:lstStyle/>
          <a:p>
            <a:pPr marL="0" marR="0" lvl="0" indent="0" algn="r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  <a:solidFill>
            <a:srgbClr val="FFFFFF"/>
          </a:solidFill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6650" tIns="48325" rIns="96650" bIns="483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t" anchorCtr="0">
            <a:spAutoFit/>
          </a:bodyPr>
          <a:lstStyle/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lIns="96650" tIns="48325" rIns="96650" bIns="48325" anchor="b" anchorCtr="0">
            <a:spAutoFit/>
          </a:bodyPr>
          <a:lstStyle/>
          <a:p>
            <a:pPr marL="0" marR="0" lvl="0" indent="0" algn="r" rtl="0">
              <a:buSzPct val="25000"/>
              <a:buNone/>
            </a:pPr>
            <a:r>
              <a:rPr lang="x-none"/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27" name="Shape 52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35" name="Shape 53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r>
              <a:rPr lang="x-none" dirty="0" smtClean="0"/>
              <a:t>Wisdom-Enlightenment</a:t>
            </a:r>
            <a:r>
              <a:rPr lang="en-US" dirty="0" smtClean="0"/>
              <a:t> : difference</a:t>
            </a:r>
            <a:r>
              <a:rPr lang="en-US" baseline="0" dirty="0"/>
              <a:t> </a:t>
            </a:r>
            <a:r>
              <a:rPr lang="en-US" baseline="0" dirty="0" smtClean="0"/>
              <a:t>. Lao </a:t>
            </a:r>
            <a:r>
              <a:rPr lang="en-US" baseline="0" dirty="0" err="1" smtClean="0"/>
              <a:t>Zi</a:t>
            </a:r>
            <a:endParaRPr lang="en-US" dirty="0" smtClean="0"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 dirty="0"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731837" y="4560887"/>
            <a:ext cx="5853111" cy="4321174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hape 18"/>
          <p:cNvCxnSpPr/>
          <p:nvPr/>
        </p:nvCxnSpPr>
        <p:spPr>
          <a:xfrm>
            <a:off x="685800" y="3398837"/>
            <a:ext cx="7848599" cy="1587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1371600"/>
            <a:ext cx="7848599" cy="1927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5400" b="0" i="0" u="none" strike="noStrike" cap="small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3505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24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16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14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 sz="13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 sz="13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 sz="13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 sz="13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Tx" type="vertTx">
  <p:cSld name="vertTx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2133599" y="-76200"/>
            <a:ext cx="48767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TitleAndTx" type="vertTitleAndTx">
  <p:cSld name="vertTitleAndTx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 rot="5400000">
            <a:off x="4724399" y="2514600"/>
            <a:ext cx="58674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 rot="5400000">
            <a:off x="533400" y="533400"/>
            <a:ext cx="58674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AndObj" type="txAndObj">
  <p:cSld name="txAndObj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688261" cy="1004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143000" y="19812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2"/>
          </p:nvPr>
        </p:nvSpPr>
        <p:spPr>
          <a:xfrm>
            <a:off x="5105400" y="19812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bl" type="tbl">
  <p:cSld name="tbl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688261" cy="1004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" type="obj">
  <p:cSld name="obj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Head" type="secHead">
  <p:cSld name="secHead">
    <p:bg>
      <p:bgPr>
        <a:noFill/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hape 31"/>
          <p:cNvCxnSpPr/>
          <p:nvPr/>
        </p:nvCxnSpPr>
        <p:spPr>
          <a:xfrm>
            <a:off x="731837" y="4598987"/>
            <a:ext cx="7848599" cy="1587"/>
          </a:xfrm>
          <a:prstGeom prst="straightConnector1">
            <a:avLst/>
          </a:prstGeom>
          <a:noFill/>
          <a:ln w="1905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2312" y="2362200"/>
            <a:ext cx="7772400" cy="22002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4800" b="0" cap="small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2312" y="462686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chemeClr val="lt2"/>
              </a:buClr>
              <a:buFont typeface="Arial"/>
              <a:buNone/>
              <a:defRPr sz="2400">
                <a:solidFill>
                  <a:schemeClr val="lt2"/>
                </a:solidFill>
              </a:defRPr>
            </a:lvl1pPr>
            <a:lvl2pPr marL="457200" indent="0" rtl="0">
              <a:buClr>
                <a:schemeClr val="lt1"/>
              </a:buClr>
              <a:buFont typeface="Arial"/>
              <a:buNone/>
              <a:defRPr sz="1800">
                <a:solidFill>
                  <a:schemeClr val="lt1"/>
                </a:solidFill>
              </a:defRPr>
            </a:lvl2pPr>
            <a:lvl3pPr marL="914400" indent="0" rtl="0">
              <a:buClr>
                <a:schemeClr val="lt1"/>
              </a:buClr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marL="13716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4pPr>
            <a:lvl5pPr marL="18288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5pPr>
            <a:lvl6pPr marL="22860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6pPr>
            <a:lvl7pPr marL="27432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7pPr>
            <a:lvl8pPr marL="32004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8pPr>
            <a:lvl9pPr marL="3657600" indent="0" rtl="0">
              <a:buClr>
                <a:schemeClr val="lt1"/>
              </a:buClr>
              <a:buFont typeface="Arial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Obj" type="twoObj">
  <p:cSld name="twoObj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73351"/>
            <a:ext cx="4038599" cy="47183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73351"/>
            <a:ext cx="4038599" cy="47183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TxTwoObj" type="twoTxTwoObj">
  <p:cSld name="twoTxTwoObj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hape 45"/>
          <p:cNvCxnSpPr/>
          <p:nvPr/>
        </p:nvCxnSpPr>
        <p:spPr>
          <a:xfrm rot="5400000">
            <a:off x="2218531" y="4045744"/>
            <a:ext cx="4708524" cy="1587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3931919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ctr" rtl="0">
              <a:buClr>
                <a:schemeClr val="dk2"/>
              </a:buClr>
              <a:buFont typeface="Arial"/>
              <a:buNone/>
              <a:defRPr sz="2000" b="0">
                <a:solidFill>
                  <a:schemeClr val="dk2"/>
                </a:solidFill>
              </a:defRPr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457200" y="2438400"/>
            <a:ext cx="3931919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754880" y="1676400"/>
            <a:ext cx="3931919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ctr" rtl="0">
              <a:buClr>
                <a:schemeClr val="dk2"/>
              </a:buClr>
              <a:buFont typeface="Arial"/>
              <a:buNone/>
              <a:defRPr sz="20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754880" y="2438400"/>
            <a:ext cx="3931919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Tx" type="objTx">
  <p:cSld name="objTx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hape 64"/>
          <p:cNvCxnSpPr/>
          <p:nvPr/>
        </p:nvCxnSpPr>
        <p:spPr>
          <a:xfrm rot="5400000">
            <a:off x="-13494" y="3580607"/>
            <a:ext cx="5578475" cy="1587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792079"/>
            <a:ext cx="2139695" cy="12618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400" b="0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2971800" y="792079"/>
            <a:ext cx="5714999" cy="55778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57200" y="2130551"/>
            <a:ext cx="2139695" cy="4243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x" type="picTx">
  <p:cSld name="picTx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792479"/>
            <a:ext cx="2142679" cy="12649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400" b="0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pic" idx="2"/>
          </p:nvPr>
        </p:nvSpPr>
        <p:spPr>
          <a:xfrm>
            <a:off x="2858609" y="838200"/>
            <a:ext cx="5904389" cy="5500456"/>
          </a:xfrm>
          <a:prstGeom prst="rect">
            <a:avLst/>
          </a:prstGeom>
          <a:solidFill>
            <a:schemeClr val="lt2"/>
          </a:solidFill>
          <a:ln w="76200" cap="flat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marL="0" marR="0" indent="0" algn="l" rtl="0">
              <a:buClr>
                <a:srgbClr val="FFFFFF"/>
              </a:buClr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buClr>
                <a:schemeClr val="dk1"/>
              </a:buClr>
              <a:buFont typeface="Arial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buClr>
                <a:schemeClr val="dk1"/>
              </a:buClr>
              <a:buFont typeface="Arial"/>
              <a:buNone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2133600"/>
            <a:ext cx="2139695" cy="4242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220662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indent="-1063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-1270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30250" marR="0" indent="-1238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04888" marR="0" indent="-131762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87450" marR="0" indent="-9207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marR="0" indent="-13970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554480" marR="0" indent="-13208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737360" marR="0" indent="-13716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920240" marR="0" indent="-14223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 sz="1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429000" y="19050"/>
            <a:ext cx="4114800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defRPr sz="1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8153400" y="152400"/>
            <a:ext cx="796925" cy="914400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wmf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oleObject" Target="../embeddings/oleObject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ctrTitle"/>
          </p:nvPr>
        </p:nvSpPr>
        <p:spPr>
          <a:xfrm>
            <a:off x="2057400" y="1589822"/>
            <a:ext cx="5464175" cy="10771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Combinatorial Fusion </a:t>
            </a:r>
            <a:r>
              <a:rPr lang="x-none" sz="3200" b="1" cap="none"/>
              <a:t>on </a:t>
            </a:r>
            <a:r>
              <a:rPr lang="en-US" sz="3200" b="1" cap="none" dirty="0" smtClean="0"/>
              <a:t/>
            </a:r>
            <a:br>
              <a:rPr lang="en-US" sz="3200" b="1" cap="none" dirty="0" smtClean="0"/>
            </a:br>
            <a:r>
              <a:rPr lang="x-none" sz="3200" b="1" cap="none" smtClean="0"/>
              <a:t>Multiple </a:t>
            </a:r>
            <a:r>
              <a:rPr lang="x-none" sz="3200" b="1" cap="none"/>
              <a:t>Scoring Systems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</a:t>
            </a:fld>
            <a:endParaRPr lang="x-none"/>
          </a:p>
        </p:txBody>
      </p:sp>
      <p:sp>
        <p:nvSpPr>
          <p:cNvPr id="105" name="Shape 105"/>
          <p:cNvSpPr txBox="1"/>
          <p:nvPr/>
        </p:nvSpPr>
        <p:spPr>
          <a:xfrm>
            <a:off x="2362200" y="3505200"/>
            <a:ext cx="4419599" cy="3667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539750" y="5013325"/>
            <a:ext cx="6759899" cy="2031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x-none" sz="1800">
                <a:solidFill>
                  <a:schemeClr val="dk1"/>
                </a:solidFill>
              </a:rPr>
              <a:t>DIMACS Workshop on Algorithmic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>
                <a:solidFill>
                  <a:schemeClr val="dk1"/>
                </a:solidFill>
              </a:rPr>
              <a:t>Aspect of Information </a:t>
            </a:r>
            <a:r>
              <a:rPr lang="x-none" sz="1800" smtClean="0">
                <a:solidFill>
                  <a:schemeClr val="dk1"/>
                </a:solidFill>
              </a:rPr>
              <a:t>Fusion</a:t>
            </a:r>
            <a:endParaRPr lang="en-US" sz="1800" dirty="0" smtClean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smtClean="0">
                <a:latin typeface="Tahoma"/>
                <a:ea typeface="Tahoma"/>
                <a:cs typeface="Tahoma"/>
                <a:sym typeface="Tahoma"/>
              </a:rPr>
              <a:t>Rutgers </a:t>
            </a:r>
            <a:r>
              <a:rPr lang="x-none" sz="1800">
                <a:latin typeface="Tahoma"/>
                <a:ea typeface="Tahoma"/>
                <a:cs typeface="Tahoma"/>
                <a:sym typeface="Tahoma"/>
              </a:rPr>
              <a:t>University, New Jersey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>
                <a:latin typeface="Tahoma"/>
                <a:ea typeface="Tahoma"/>
                <a:cs typeface="Tahoma"/>
                <a:sym typeface="Tahoma"/>
              </a:rPr>
              <a:t>Nov. 8-9, 2012</a:t>
            </a:r>
          </a:p>
          <a:p>
            <a:endParaRPr lang="x-none" sz="1800">
              <a:latin typeface="Tahoma"/>
              <a:ea typeface="Tahoma"/>
              <a:cs typeface="Tahoma"/>
              <a:sym typeface="Tahoma"/>
            </a:endParaRPr>
          </a:p>
          <a:p>
            <a:endParaRPr lang="x-none"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1028700" y="3581400"/>
            <a:ext cx="7200900" cy="16311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000" b="0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D. Frank </a:t>
            </a:r>
            <a:r>
              <a:rPr lang="x-none" sz="2000" b="0" i="0" u="none" strike="noStrike" cap="none" baseline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Hsu</a:t>
            </a:r>
            <a:endParaRPr lang="x-none" sz="2000">
              <a:solidFill>
                <a:srgbClr val="0070C0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000" b="0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Clavius </a:t>
            </a:r>
            <a:r>
              <a:rPr lang="x-none" sz="2000">
                <a:solidFill>
                  <a:srgbClr val="0070C0"/>
                </a:solidFill>
              </a:rPr>
              <a:t>Professor of Science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000" b="0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Fordham </a:t>
            </a:r>
            <a:r>
              <a:rPr lang="x-none" sz="2000" b="0" i="0" u="none" strike="noStrike" cap="none" baseline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University </a:t>
            </a:r>
            <a:endParaRPr lang="en-US" sz="2000" b="0" i="0" u="none" strike="noStrike" cap="none" baseline="0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000" b="0" i="0" u="none" strike="noStrike" cap="none" baseline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New </a:t>
            </a:r>
            <a:r>
              <a:rPr lang="x-none" sz="2000" b="0" i="0" u="none" strike="noStrike" cap="none" baseline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York, NY 10023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000">
                <a:solidFill>
                  <a:srgbClr val="0070C0"/>
                </a:solidFill>
              </a:rPr>
              <a:t>hsu (at) cis (dot) fordham (dot) edu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273083" y="503984"/>
            <a:ext cx="8870949" cy="6068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indent="0">
              <a:buSzPct val="25000"/>
              <a:buNone/>
            </a:pPr>
            <a:endParaRPr lang="x-none" sz="2400" b="0" i="0" u="none" strike="noStrike" cap="none" baseline="0" dirty="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  <a:p>
            <a:pPr lvl="1" indent="-190500">
              <a:lnSpc>
                <a:spcPct val="150000"/>
              </a:lnSpc>
              <a:spcBef>
                <a:spcPts val="320"/>
              </a:spcBef>
              <a:buSzPct val="85000"/>
              <a:buFont typeface="Wingdings"/>
              <a:buChar char="§"/>
            </a:pP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 scoring systems</a:t>
            </a:r>
            <a:r>
              <a:rPr lang="en-US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dirty="0" smtClean="0"/>
              <a:t> </a:t>
            </a:r>
            <a:r>
              <a:rPr lang="en-US" sz="1600" dirty="0" smtClean="0"/>
              <a:t>A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A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,…, </a:t>
            </a:r>
            <a:r>
              <a:rPr lang="en-US" sz="1600" dirty="0" err="1" smtClean="0"/>
              <a:t>A</a:t>
            </a:r>
            <a:r>
              <a:rPr lang="en-US" sz="1600" baseline="-25000" dirty="0" err="1" smtClean="0"/>
              <a:t>p</a:t>
            </a:r>
            <a:r>
              <a:rPr lang="en-US" sz="1600" dirty="0" smtClean="0"/>
              <a:t> on the set                               .</a:t>
            </a:r>
          </a:p>
          <a:p>
            <a:pPr lvl="1" indent="-190500">
              <a:lnSpc>
                <a:spcPct val="150000"/>
              </a:lnSpc>
              <a:spcBef>
                <a:spcPts val="320"/>
              </a:spcBef>
              <a:buSzPct val="85000"/>
              <a:buNone/>
            </a:pP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S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core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function, rank function,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rank/score function of system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x-none" sz="1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indent="-19050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600" dirty="0" smtClean="0"/>
              <a:t> </a:t>
            </a:r>
            <a:r>
              <a:rPr lang="en-US" sz="1600" b="1" dirty="0" err="1" smtClean="0"/>
              <a:t>s</a:t>
            </a:r>
            <a:r>
              <a:rPr lang="en-US" sz="1600" b="1" baseline="-25000" dirty="0" err="1" smtClean="0"/>
              <a:t>A</a:t>
            </a:r>
            <a:r>
              <a:rPr lang="en-US" sz="1600" baseline="-25000" dirty="0" smtClean="0"/>
              <a:t> </a:t>
            </a:r>
            <a:r>
              <a:rPr lang="en-US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1" i="0" u="none" strike="noStrike" cap="none" baseline="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1600" b="1" baseline="-25000" dirty="0" err="1" smtClean="0"/>
              <a:t>A</a:t>
            </a:r>
            <a:r>
              <a:rPr lang="en-US" sz="1600" b="1" baseline="-25000" dirty="0" smtClean="0"/>
              <a:t> </a:t>
            </a:r>
            <a:r>
              <a:rPr lang="x-none" sz="1600" b="1" dirty="0" smtClean="0"/>
              <a:t>→ </a:t>
            </a:r>
            <a:r>
              <a:rPr lang="en-US" sz="1600" b="1" dirty="0" err="1" smtClean="0"/>
              <a:t>r</a:t>
            </a:r>
            <a:r>
              <a:rPr lang="en-US" sz="1600" b="1" baseline="-25000" dirty="0" err="1" smtClean="0"/>
              <a:t>A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</a:t>
            </a:r>
            <a:r>
              <a:rPr lang="en-US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 smtClean="0"/>
              <a:t>s</a:t>
            </a:r>
            <a:r>
              <a:rPr lang="en-US" sz="1600" b="1" baseline="-25000" dirty="0" err="1" smtClean="0"/>
              <a:t>A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1" dirty="0" err="1" smtClean="0"/>
              <a:t>r</a:t>
            </a:r>
            <a:r>
              <a:rPr lang="en-US" sz="1600" b="1" baseline="-25000" dirty="0" err="1" smtClean="0"/>
              <a:t>A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 </a:t>
            </a:r>
            <a:r>
              <a:rPr lang="en-US" sz="1600" b="1" dirty="0" err="1" smtClean="0"/>
              <a:t>f</a:t>
            </a:r>
            <a:r>
              <a:rPr lang="en-US" sz="1600" b="1" baseline="-25000" dirty="0" err="1" smtClean="0"/>
              <a:t>A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lang="x-none" sz="16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/>
              <a:buChar char="§"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Score combination and rank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combination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x-none" sz="1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e.g. :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Scoring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Systems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     </a:t>
            </a:r>
            <a:r>
              <a:rPr lang="en-US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(A,B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= C,  </a:t>
            </a:r>
            <a:r>
              <a:rPr lang="en-US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C(A,B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= D</a:t>
            </a:r>
          </a:p>
          <a:p>
            <a:pPr marL="457200" marR="0" lvl="1" indent="-1905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/>
              <a:buChar char="§"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evaluation (criteria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600" dirty="0" smtClean="0"/>
              <a:t> : P(A), P(B), etc.</a:t>
            </a:r>
            <a:endParaRPr lang="x-none" sz="1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indent="-190500">
              <a:lnSpc>
                <a:spcPct val="150000"/>
              </a:lnSpc>
              <a:spcBef>
                <a:spcPts val="320"/>
              </a:spcBef>
              <a:buSzPct val="85000"/>
              <a:buFont typeface="Wingdings"/>
              <a:buChar char="§"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Diversity measure: Diversity between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d(A, B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can</a:t>
            </a:r>
            <a:r>
              <a:rPr lang="en-US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 measured as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d(</a:t>
            </a:r>
            <a:r>
              <a:rPr lang="en-US" sz="1600" b="1" dirty="0" err="1" smtClean="0"/>
              <a:t>s</a:t>
            </a:r>
            <a:r>
              <a:rPr lang="en-US" sz="1600" b="1" baseline="-25000" dirty="0" err="1" smtClean="0"/>
              <a:t>A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</a:t>
            </a:r>
            <a:r>
              <a:rPr lang="en-US" sz="1600" b="1" baseline="-25000" dirty="0" err="1" smtClean="0"/>
              <a:t>B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600" dirty="0" smtClean="0"/>
              <a:t>,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d(</a:t>
            </a:r>
            <a:r>
              <a:rPr lang="en-US" sz="1600" b="1" dirty="0" err="1" smtClean="0"/>
              <a:t>r</a:t>
            </a:r>
            <a:r>
              <a:rPr lang="en-US" sz="1600" b="1" baseline="-25000" dirty="0" err="1" smtClean="0"/>
              <a:t>A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</a:t>
            </a:r>
            <a:r>
              <a:rPr lang="en-US" sz="1600" b="1" baseline="-25000" dirty="0" err="1" smtClean="0"/>
              <a:t>B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d(</a:t>
            </a:r>
            <a:r>
              <a:rPr lang="en-US" sz="1600" b="1" dirty="0" err="1" smtClean="0"/>
              <a:t>f</a:t>
            </a:r>
            <a:r>
              <a:rPr lang="en-US" sz="1600" b="1" baseline="-25000" dirty="0" err="1" smtClean="0"/>
              <a:t>A</a:t>
            </a:r>
            <a:r>
              <a:rPr lang="x-none" sz="1600" b="1" dirty="0" smtClean="0"/>
              <a:t>, </a:t>
            </a:r>
            <a:r>
              <a:rPr lang="en-US" sz="1600" b="1" dirty="0" err="1" smtClean="0"/>
              <a:t>f</a:t>
            </a:r>
            <a:r>
              <a:rPr lang="en-US" sz="1600" b="1" baseline="-25000" dirty="0" err="1" smtClean="0"/>
              <a:t>B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600" dirty="0" smtClean="0"/>
              <a:t>.</a:t>
            </a:r>
            <a:endParaRPr lang="x-none" sz="1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/>
              <a:buChar char="§"/>
            </a:pPr>
            <a:r>
              <a:rPr lang="en-US" sz="1600" dirty="0" smtClean="0"/>
              <a:t>Four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 questions:</a:t>
            </a:r>
          </a:p>
          <a:p>
            <a:pPr marL="457200" marR="0" lvl="1" indent="-1905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(1) When </a:t>
            </a:r>
            <a:r>
              <a:rPr lang="en-US" sz="1600" dirty="0" smtClean="0"/>
              <a:t>is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P(C)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P(D)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greater than or equal to 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best of 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P(A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P(B)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 marL="457200" marR="0" lvl="1" indent="-1905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(2) When is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P(D)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greater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than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equal to </a:t>
            </a: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P(C</a:t>
            </a:r>
            <a:r>
              <a:rPr lang="x-none" sz="16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lang="en-US" sz="16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indent="-190500">
              <a:lnSpc>
                <a:spcPct val="150000"/>
              </a:lnSpc>
              <a:spcBef>
                <a:spcPts val="320"/>
              </a:spcBef>
              <a:buSzPct val="25000"/>
              <a:buNone/>
            </a:pPr>
            <a:r>
              <a:rPr lang="x-none" sz="1600" dirty="0" smtClean="0"/>
              <a:t>	(</a:t>
            </a:r>
            <a:r>
              <a:rPr lang="en-US" sz="1600" dirty="0" smtClean="0"/>
              <a:t>3</a:t>
            </a:r>
            <a:r>
              <a:rPr lang="x-none" sz="1600" dirty="0" smtClean="0"/>
              <a:t>) Wh</a:t>
            </a:r>
            <a:r>
              <a:rPr lang="en-US" sz="1600" dirty="0" smtClean="0"/>
              <a:t>at is the “best” number p in order to combine variables v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v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,…, </a:t>
            </a:r>
            <a:r>
              <a:rPr lang="en-US" sz="1600" dirty="0" err="1" smtClean="0"/>
              <a:t>v</a:t>
            </a:r>
            <a:r>
              <a:rPr lang="en-US" sz="1600" baseline="-25000" dirty="0" err="1" smtClean="0"/>
              <a:t>p</a:t>
            </a:r>
            <a:r>
              <a:rPr lang="en-US" sz="1600" dirty="0" smtClean="0"/>
              <a:t> or to fuse systems A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A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,…, </a:t>
            </a:r>
            <a:r>
              <a:rPr lang="en-US" sz="1600" dirty="0" err="1" smtClean="0"/>
              <a:t>A</a:t>
            </a:r>
            <a:r>
              <a:rPr lang="en-US" sz="1600" baseline="-25000" dirty="0" err="1" smtClean="0"/>
              <a:t>p</a:t>
            </a:r>
            <a:r>
              <a:rPr lang="en-US" sz="1600" dirty="0" smtClean="0"/>
              <a:t> ?</a:t>
            </a:r>
          </a:p>
          <a:p>
            <a:pPr lvl="1" indent="-190500">
              <a:lnSpc>
                <a:spcPct val="150000"/>
              </a:lnSpc>
              <a:spcBef>
                <a:spcPts val="320"/>
              </a:spcBef>
              <a:buSzPct val="25000"/>
              <a:buNone/>
            </a:pPr>
            <a:r>
              <a:rPr lang="x-none" sz="1600" dirty="0" smtClean="0"/>
              <a:t>	(</a:t>
            </a:r>
            <a:r>
              <a:rPr lang="en-US" sz="1600" dirty="0" smtClean="0"/>
              <a:t>4</a:t>
            </a:r>
            <a:r>
              <a:rPr lang="x-none" sz="1600" dirty="0" smtClean="0"/>
              <a:t>) </a:t>
            </a:r>
            <a:r>
              <a:rPr lang="en-US" sz="1600" dirty="0" smtClean="0"/>
              <a:t>How to combine (or fuse) these p systems (or variables)?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10</a:t>
            </a:fld>
            <a:endParaRPr lang="x-none"/>
          </a:p>
        </p:txBody>
      </p:sp>
      <p:sp>
        <p:nvSpPr>
          <p:cNvPr id="4" name="Shape 138"/>
          <p:cNvSpPr txBox="1"/>
          <p:nvPr/>
        </p:nvSpPr>
        <p:spPr>
          <a:xfrm>
            <a:off x="381000" y="384585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Multiple Scoring Systems (MSS)</a:t>
            </a:r>
            <a:endParaRPr lang="x-none" sz="2800" dirty="0">
              <a:solidFill>
                <a:schemeClr val="tx1"/>
              </a:solidFill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5338768" y="1017733"/>
          <a:ext cx="1643059" cy="339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Equation" r:id="rId4" imgW="1117440" imgH="228600" progId="Equation.DSMT4">
                  <p:embed/>
                </p:oleObj>
              </mc:Choice>
              <mc:Fallback>
                <p:oleObj name="Equation" r:id="rId4" imgW="111744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8768" y="1017733"/>
                        <a:ext cx="1643059" cy="339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11</a:t>
            </a:fld>
            <a:endParaRPr lang="x-none"/>
          </a:p>
        </p:txBody>
      </p:sp>
      <p:sp>
        <p:nvSpPr>
          <p:cNvPr id="211" name="Shape 211"/>
          <p:cNvSpPr/>
          <p:nvPr/>
        </p:nvSpPr>
        <p:spPr>
          <a:xfrm>
            <a:off x="468312" y="5105400"/>
            <a:ext cx="8170861" cy="11695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4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Hsu, D.F., Kristal, B.S., Schweikert, C. Rank-Score Characteristics (RSC) Function and Cognitive Diversity. Brain Informatics 2010, Lecture Notes In Artificial Intelligence, 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2010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pp. 42-54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b="1" dirty="0" smtClean="0">
                <a:solidFill>
                  <a:schemeClr val="dk1"/>
                </a:solidFill>
              </a:rPr>
              <a:t>Ref</a:t>
            </a:r>
            <a:r>
              <a:rPr lang="en-US" dirty="0" smtClean="0">
                <a:solidFill>
                  <a:schemeClr val="dk1"/>
                </a:solidFill>
              </a:rPr>
              <a:t>: Hsu, D.F., Chung, Y.S. and Kristal B.S.; Combinatorial fusion analysis: methods and practice of combining multiple scoring systems, in : H. H. Hsu (Ed.), Advanced Data Mining Technologies in Bioinformatics, </a:t>
            </a:r>
            <a:r>
              <a:rPr lang="en-US" dirty="0" err="1" smtClean="0">
                <a:solidFill>
                  <a:schemeClr val="dk1"/>
                </a:solidFill>
              </a:rPr>
              <a:t>Odeal</a:t>
            </a:r>
            <a:r>
              <a:rPr lang="en-US" dirty="0" smtClean="0">
                <a:solidFill>
                  <a:schemeClr val="dk1"/>
                </a:solidFill>
              </a:rPr>
              <a:t> Group, (2006), pp. 32-62.</a:t>
            </a:r>
            <a:endParaRPr lang="x-none" sz="1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57200" y="762000"/>
            <a:ext cx="8229600" cy="44729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endParaRPr lang="x-none" sz="2800" b="0" i="0" u="none" strike="noStrike" cap="none" baseline="0" dirty="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                </a:t>
            </a:r>
          </a:p>
          <a:p>
            <a:pPr marL="182563" lvl="0" indent="-182563">
              <a:spcBef>
                <a:spcPts val="400"/>
              </a:spcBef>
              <a:buClr>
                <a:schemeClr val="accent1"/>
              </a:buClr>
              <a:buSzPct val="25000"/>
            </a:pPr>
            <a:endParaRPr lang="en-US" sz="2000" b="0" i="0" u="none" strike="noStrike" cap="none" baseline="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en-US" sz="200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      </a:t>
            </a:r>
            <a:r>
              <a:rPr lang="x-none" sz="20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= set 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of classes, documents, forecasts, price ranges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      with |D| = n.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N= the set {1,2,….,n}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R= a set of real numbers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               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Rank score characteristic function f: N-&gt; R                                           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</a:t>
            </a:r>
            <a:r>
              <a:rPr lang="x-none" sz="20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f(i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)=(s 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r</a:t>
            </a:r>
            <a:r>
              <a:rPr lang="x-none" sz="2000" b="0" i="0" u="none" strike="noStrike" cap="none" baseline="300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-1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 (i)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</a:t>
            </a:r>
            <a:r>
              <a:rPr lang="x-none" sz="20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=s (r</a:t>
            </a:r>
            <a:r>
              <a:rPr lang="x-none" sz="2000" b="0" i="0" u="none" strike="noStrike" cap="none" baseline="300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-1</a:t>
            </a: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(i))</a:t>
            </a: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                         </a:t>
            </a:r>
          </a:p>
        </p:txBody>
      </p:sp>
      <p:sp>
        <p:nvSpPr>
          <p:cNvPr id="213" name="Shape 213"/>
          <p:cNvSpPr/>
          <p:nvPr/>
        </p:nvSpPr>
        <p:spPr>
          <a:xfrm>
            <a:off x="4962525" y="2428877"/>
            <a:ext cx="1514475" cy="11429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6" name="Shape 138"/>
          <p:cNvSpPr txBox="1"/>
          <p:nvPr/>
        </p:nvSpPr>
        <p:spPr>
          <a:xfrm>
            <a:off x="381000" y="5274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The Rank Score Characteristic Function</a:t>
            </a:r>
            <a:endParaRPr lang="x-none" sz="2800">
              <a:solidFill>
                <a:schemeClr val="tx1"/>
              </a:solidFill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373056" y="1540080"/>
          <a:ext cx="2143140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Equation" r:id="rId5" imgW="1117440" imgH="228600" progId="Equation.DSMT4">
                  <p:embed/>
                </p:oleObj>
              </mc:Choice>
              <mc:Fallback>
                <p:oleObj name="Equation" r:id="rId5" imgW="111744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056" y="1540080"/>
                        <a:ext cx="2143140" cy="4429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1258887" y="5653087"/>
            <a:ext cx="6894511" cy="871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RSC functions: f</a:t>
            </a:r>
            <a:r>
              <a:rPr lang="x-none" sz="1800" b="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</a:t>
            </a:r>
            <a:r>
              <a:rPr lang="x-none" sz="1800" b="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f</a:t>
            </a:r>
            <a:r>
              <a:rPr lang="x-none" sz="1800" b="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Cognitive Diversity between A and B = d(f</a:t>
            </a:r>
            <a:r>
              <a:rPr lang="x-none" sz="1800" b="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</a:t>
            </a:r>
            <a:r>
              <a:rPr lang="x-none" sz="1800" b="0" i="0" u="none" strike="noStrike" cap="none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grpSp>
        <p:nvGrpSpPr>
          <p:cNvPr id="221" name="Shape 221"/>
          <p:cNvGrpSpPr/>
          <p:nvPr/>
        </p:nvGrpSpPr>
        <p:grpSpPr>
          <a:xfrm>
            <a:off x="1828800" y="1606549"/>
            <a:ext cx="4876800" cy="3584575"/>
            <a:chOff x="838200" y="1447799"/>
            <a:chExt cx="4876800" cy="3584377"/>
          </a:xfrm>
        </p:grpSpPr>
        <p:cxnSp>
          <p:nvCxnSpPr>
            <p:cNvPr id="222" name="Shape 222"/>
            <p:cNvCxnSpPr/>
            <p:nvPr/>
          </p:nvCxnSpPr>
          <p:spPr>
            <a:xfrm rot="-5400000">
              <a:off x="-458693" y="3124107"/>
              <a:ext cx="3354202" cy="1587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23" name="Shape 223"/>
            <p:cNvCxnSpPr/>
            <p:nvPr/>
          </p:nvCxnSpPr>
          <p:spPr>
            <a:xfrm>
              <a:off x="1143000" y="4724219"/>
              <a:ext cx="4572000" cy="1587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24" name="Shape 224"/>
            <p:cNvCxnSpPr/>
            <p:nvPr/>
          </p:nvCxnSpPr>
          <p:spPr>
            <a:xfrm>
              <a:off x="1219200" y="1676386"/>
              <a:ext cx="4267199" cy="3047832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5" name="Shape 225"/>
            <p:cNvCxnSpPr/>
            <p:nvPr/>
          </p:nvCxnSpPr>
          <p:spPr>
            <a:xfrm>
              <a:off x="1219200" y="3124107"/>
              <a:ext cx="1981199" cy="0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6" name="Shape 226"/>
            <p:cNvCxnSpPr/>
            <p:nvPr/>
          </p:nvCxnSpPr>
          <p:spPr>
            <a:xfrm rot="5400000">
              <a:off x="228676" y="3352695"/>
              <a:ext cx="2743047" cy="0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7" name="Shape 227"/>
            <p:cNvCxnSpPr/>
            <p:nvPr/>
          </p:nvCxnSpPr>
          <p:spPr>
            <a:xfrm rot="5400000">
              <a:off x="2400343" y="3924163"/>
              <a:ext cx="1600112" cy="0"/>
            </a:xfrm>
            <a:prstGeom prst="straightConnector1">
              <a:avLst/>
            </a:prstGeom>
            <a:noFill/>
            <a:ln w="9525" cap="flat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228" name="Shape 228"/>
            <p:cNvSpPr txBox="1"/>
            <p:nvPr/>
          </p:nvSpPr>
          <p:spPr>
            <a:xfrm>
              <a:off x="4267200" y="1981200"/>
              <a:ext cx="378630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20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r>
                <a:rPr lang="x-none" sz="2000" b="0" i="0" u="none" strike="noStrike" cap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229" name="Shape 229"/>
            <p:cNvSpPr txBox="1"/>
            <p:nvPr/>
          </p:nvSpPr>
          <p:spPr>
            <a:xfrm>
              <a:off x="3429000" y="2971800"/>
              <a:ext cx="369011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20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r>
                <a:rPr lang="x-none" sz="2000" b="0" i="0" u="none" strike="noStrike" cap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</a:p>
          </p:txBody>
        </p:sp>
        <p:sp>
          <p:nvSpPr>
            <p:cNvPr id="230" name="Shape 230"/>
            <p:cNvSpPr txBox="1"/>
            <p:nvPr/>
          </p:nvSpPr>
          <p:spPr>
            <a:xfrm>
              <a:off x="2514600" y="3733800"/>
              <a:ext cx="369011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20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r>
                <a:rPr lang="x-none" sz="2000" b="0" i="0" u="none" strike="noStrike" cap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231" name="Shape 231"/>
            <p:cNvSpPr txBox="1"/>
            <p:nvPr/>
          </p:nvSpPr>
          <p:spPr>
            <a:xfrm>
              <a:off x="1219200" y="4724400"/>
              <a:ext cx="44582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1                5                 10                 15                    20</a:t>
              </a:r>
            </a:p>
          </p:txBody>
        </p:sp>
        <p:sp>
          <p:nvSpPr>
            <p:cNvPr id="232" name="Shape 232"/>
            <p:cNvSpPr txBox="1"/>
            <p:nvPr/>
          </p:nvSpPr>
          <p:spPr>
            <a:xfrm>
              <a:off x="838200" y="1600200"/>
              <a:ext cx="685799" cy="310854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400" b="0" i="0" u="none" strike="noStrike" cap="none" baseline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</a:p>
            <a:p>
              <a:endParaRPr lang="x-none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12</a:t>
            </a:fld>
            <a:endParaRPr lang="x-none"/>
          </a:p>
        </p:txBody>
      </p:sp>
      <p:sp>
        <p:nvSpPr>
          <p:cNvPr id="234" name="Shape 234"/>
          <p:cNvSpPr/>
          <p:nvPr/>
        </p:nvSpPr>
        <p:spPr>
          <a:xfrm rot="429216">
            <a:off x="-2565399" y="1838324"/>
            <a:ext cx="9077324" cy="5880099"/>
          </a:xfrm>
          <a:prstGeom prst="arc">
            <a:avLst>
              <a:gd name="adj1" fmla="val 16105263"/>
              <a:gd name="adj2" fmla="val 21235943"/>
            </a:avLst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35" name="Shape 235"/>
          <p:cNvSpPr/>
          <p:nvPr/>
        </p:nvSpPr>
        <p:spPr>
          <a:xfrm rot="-10636071">
            <a:off x="2206624" y="-1311274"/>
            <a:ext cx="9055100" cy="6192837"/>
          </a:xfrm>
          <a:prstGeom prst="arc">
            <a:avLst>
              <a:gd name="adj1" fmla="val 16329765"/>
              <a:gd name="adj2" fmla="val 21378950"/>
            </a:avLst>
          </a:prstGeom>
          <a:noFill/>
          <a:ln w="9525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36" name="Shape 236"/>
          <p:cNvSpPr txBox="1"/>
          <p:nvPr/>
        </p:nvSpPr>
        <p:spPr>
          <a:xfrm>
            <a:off x="3681412" y="5246687"/>
            <a:ext cx="723900" cy="369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Rank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1041400" y="2913063"/>
            <a:ext cx="787400" cy="369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Score</a:t>
            </a:r>
          </a:p>
        </p:txBody>
      </p:sp>
      <p:sp>
        <p:nvSpPr>
          <p:cNvPr id="22" name="Shape 138"/>
          <p:cNvSpPr txBox="1"/>
          <p:nvPr/>
        </p:nvSpPr>
        <p:spPr>
          <a:xfrm>
            <a:off x="381000" y="5274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RSC Functions and Cognitive Diversity</a:t>
            </a:r>
            <a:endParaRPr lang="x-none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/>
        </p:nvSpPr>
        <p:spPr>
          <a:xfrm>
            <a:off x="5286380" y="1981200"/>
            <a:ext cx="3571900" cy="14157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 smtClean="0">
                <a:solidFill>
                  <a:schemeClr val="dk1"/>
                </a:solidFill>
              </a:rPr>
              <a:t>The</a:t>
            </a:r>
            <a:r>
              <a:rPr lang="x-none" sz="18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RSC </a:t>
            </a:r>
            <a:r>
              <a:rPr lang="en-US" sz="18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 can be computed efficiently:</a:t>
            </a:r>
            <a:endParaRPr lang="x-none"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x-none"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0" i="1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Sorting the score value by using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0" i="1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its rank value as the key.</a:t>
            </a:r>
          </a:p>
        </p:txBody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13</a:t>
            </a:fld>
            <a:endParaRPr lang="x-none"/>
          </a:p>
        </p:txBody>
      </p:sp>
      <p:graphicFrame>
        <p:nvGraphicFramePr>
          <p:cNvPr id="245" name="Shape 245"/>
          <p:cNvGraphicFramePr/>
          <p:nvPr/>
        </p:nvGraphicFramePr>
        <p:xfrm>
          <a:off x="304800" y="1600200"/>
          <a:ext cx="4648200" cy="4345150"/>
        </p:xfrm>
        <a:graphic>
          <a:graphicData uri="http://schemas.openxmlformats.org/drawingml/2006/table">
            <a:tbl>
              <a:tblPr>
                <a:noFill/>
                <a:tableStyleId>{A1E21C9F-6FFC-446B-92D3-783E534E9A81}</a:tableStyleId>
              </a:tblPr>
              <a:tblGrid>
                <a:gridCol w="598500"/>
                <a:gridCol w="1200150"/>
                <a:gridCol w="1212850"/>
                <a:gridCol w="307975"/>
                <a:gridCol w="628650"/>
                <a:gridCol w="700075"/>
              </a:tblGrid>
              <a:tr h="766775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</a:p>
                  </a:txBody>
                  <a:tcPr marL="68575" marR="68575" marT="0" marB="0" anchor="ctr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Score function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b="1" i="0" u="none" strike="noStrike" cap="none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s</a:t>
                      </a:r>
                      <a:r>
                        <a:rPr lang="en-US" sz="1600" b="1" baseline="-25000" dirty="0" err="1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x-none" sz="1600" b="1" i="0" u="none" strike="noStrike" cap="none" baseline="0" dirty="0" smtClean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:D</a:t>
                      </a: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→R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Rank function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b="1" dirty="0" err="1" smtClean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600" b="1" baseline="-25000" dirty="0" err="1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x-none" sz="1600" b="1" i="0" u="none" strike="noStrike" cap="none" baseline="0" dirty="0" smtClean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:D</a:t>
                      </a: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→N 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RSC function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b="1" i="0" u="none" strike="noStrike" cap="none" baseline="0" dirty="0" err="1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r>
                        <a:rPr lang="en-US" sz="1600" b="1" baseline="-25000" dirty="0" err="1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x-none" sz="1600" b="1" i="0" u="none" strike="noStrike" cap="none" baseline="0" dirty="0" smtClean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:N</a:t>
                      </a:r>
                      <a:r>
                        <a:rPr lang="x-none" sz="1600" b="1" i="0" u="none" strike="noStrike" cap="none" baseline="0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→R 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rowSpan="13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9.8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4.6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9.8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4.6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255600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27000">
                <a:tc rowSpan="2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5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1" i="0" u="none" strike="noStrike" cap="none" baseline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r>
                        <a:rPr lang="x-none" sz="1600" b="1" i="0" u="none" strike="noStrike" cap="none" baseline="-25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5.4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97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x-none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575" marR="68575" marT="0" marB="0">
                    <a:lnL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</a:tbl>
          </a:graphicData>
        </a:graphic>
      </p:graphicFrame>
      <p:sp>
        <p:nvSpPr>
          <p:cNvPr id="6" name="Shape 138"/>
          <p:cNvSpPr txBox="1"/>
          <p:nvPr/>
        </p:nvSpPr>
        <p:spPr>
          <a:xfrm>
            <a:off x="152400" y="381000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How to compute </a:t>
            </a:r>
            <a:r>
              <a:rPr lang="x-none" sz="280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The</a:t>
            </a:r>
            <a:r>
              <a:rPr lang="en-US" sz="280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 RSC Function ?</a:t>
            </a:r>
            <a:endParaRPr lang="x-none" sz="2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214422"/>
            <a:ext cx="4643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Scoring system A</a:t>
            </a:r>
            <a:endParaRPr lang="zh-CN" altLang="en-US" sz="1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56" y="952810"/>
            <a:ext cx="8643998" cy="2914656"/>
          </a:xfrm>
        </p:spPr>
        <p:txBody>
          <a:bodyPr/>
          <a:lstStyle/>
          <a:p>
            <a:r>
              <a:rPr lang="en-US" sz="1800" dirty="0"/>
              <a:t> </a:t>
            </a:r>
            <a:r>
              <a:rPr lang="en-US" sz="1800" dirty="0" smtClean="0"/>
              <a:t>A rank function </a:t>
            </a:r>
            <a:r>
              <a:rPr lang="en-US" sz="1800" dirty="0" err="1" smtClean="0"/>
              <a:t>r</a:t>
            </a:r>
            <a:r>
              <a:rPr lang="en-US" sz="1800" baseline="-25000" dirty="0" err="1" smtClean="0"/>
              <a:t>A</a:t>
            </a:r>
            <a:r>
              <a:rPr lang="en-US" sz="1800" dirty="0" smtClean="0"/>
              <a:t> of the scoring system A on D, |D| = n, can be viewed as a permutation of N = [1,n] and is one of the n! elements in the symmetric group </a:t>
            </a:r>
            <a:r>
              <a:rPr lang="en-US" sz="1800" dirty="0" err="1" smtClean="0"/>
              <a:t>S</a:t>
            </a:r>
            <a:r>
              <a:rPr lang="en-US" sz="1800" baseline="-25000" dirty="0" err="1" smtClean="0"/>
              <a:t>n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/>
              <a:t> </a:t>
            </a:r>
            <a:r>
              <a:rPr lang="en-US" sz="1800" dirty="0" smtClean="0"/>
              <a:t> Metrics </a:t>
            </a:r>
            <a:r>
              <a:rPr lang="en-US" sz="1800" dirty="0"/>
              <a:t>between two permutations in </a:t>
            </a:r>
            <a:r>
              <a:rPr lang="en-US" sz="1800" dirty="0" err="1" smtClean="0"/>
              <a:t>S</a:t>
            </a:r>
            <a:r>
              <a:rPr lang="en-US" sz="1800" baseline="-25000" dirty="0" err="1" smtClean="0"/>
              <a:t>n</a:t>
            </a:r>
            <a:r>
              <a:rPr lang="en-US" sz="1800" dirty="0" smtClean="0"/>
              <a:t> have been used in various applications: </a:t>
            </a:r>
            <a:r>
              <a:rPr lang="en-US" sz="1800" dirty="0" err="1" smtClean="0"/>
              <a:t>Footrule</a:t>
            </a:r>
            <a:r>
              <a:rPr lang="en-US" sz="1800" dirty="0" smtClean="0"/>
              <a:t>, Spearman’s rank correlation, Hamming distance, Kendall’s tau, </a:t>
            </a:r>
            <a:r>
              <a:rPr lang="en-US" sz="1800" dirty="0" err="1" smtClean="0"/>
              <a:t>Ceyley</a:t>
            </a:r>
            <a:r>
              <a:rPr lang="en-US" sz="1800" dirty="0" smtClean="0"/>
              <a:t> distance, and </a:t>
            </a:r>
            <a:r>
              <a:rPr lang="en-US" sz="1800" dirty="0" err="1" smtClean="0"/>
              <a:t>Ulam</a:t>
            </a:r>
            <a:r>
              <a:rPr lang="en-US" sz="1800" dirty="0" smtClean="0"/>
              <a:t> distance.</a:t>
            </a:r>
          </a:p>
          <a:p>
            <a:endParaRPr lang="en-US" sz="1600" dirty="0" smtClean="0"/>
          </a:p>
          <a:p>
            <a:pPr marL="76200" indent="0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/>
              <a:t>14</a:t>
            </a:fld>
            <a:endParaRPr lang="en-US" dirty="0"/>
          </a:p>
        </p:txBody>
      </p:sp>
      <p:sp>
        <p:nvSpPr>
          <p:cNvPr id="5" name="Shape 138"/>
          <p:cNvSpPr txBox="1"/>
          <p:nvPr/>
        </p:nvSpPr>
        <p:spPr>
          <a:xfrm>
            <a:off x="304800" y="5120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/>
              <a:t>CFA and the rank space Symmetric Group 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n</a:t>
            </a:r>
            <a:r>
              <a:rPr lang="en-US" sz="2800" dirty="0" smtClean="0"/>
              <a:t> </a:t>
            </a:r>
            <a:endParaRPr lang="x-none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5429264"/>
            <a:ext cx="85725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200"/>
            <a:r>
              <a:rPr lang="en-US" b="1" dirty="0" smtClean="0"/>
              <a:t>Ref</a:t>
            </a:r>
            <a:r>
              <a:rPr lang="en-US" dirty="0" smtClean="0"/>
              <a:t>: </a:t>
            </a:r>
            <a:r>
              <a:rPr lang="en-US" dirty="0" err="1" smtClean="0"/>
              <a:t>Diaconis</a:t>
            </a:r>
            <a:r>
              <a:rPr lang="en-US" dirty="0" smtClean="0"/>
              <a:t>, P.; Group Representations in Probability and Statistics, Lecture Note-Monograph Series V.11, Institute of Mathematical Statistics, 1988.</a:t>
            </a:r>
          </a:p>
          <a:p>
            <a:pPr marL="76200"/>
            <a:r>
              <a:rPr lang="en-US" b="1" dirty="0" smtClean="0"/>
              <a:t>Ref</a:t>
            </a:r>
            <a:r>
              <a:rPr lang="en-US" dirty="0" smtClean="0"/>
              <a:t>: </a:t>
            </a:r>
            <a:r>
              <a:rPr lang="en-US" dirty="0" err="1" smtClean="0"/>
              <a:t>McCullagh</a:t>
            </a:r>
            <a:r>
              <a:rPr lang="en-US" dirty="0" smtClean="0"/>
              <a:t>, P.; Models on spheres and models for permutations, In Probability Models and Statistical Analyses for Ranking Data, Springer Lecture Notes 80, (1993), pp. 278-283.</a:t>
            </a:r>
          </a:p>
          <a:p>
            <a:pPr marL="76200"/>
            <a:r>
              <a:rPr lang="en-US" b="1" dirty="0" smtClean="0"/>
              <a:t>Ref:</a:t>
            </a:r>
            <a:r>
              <a:rPr lang="en-US" dirty="0" smtClean="0"/>
              <a:t> </a:t>
            </a:r>
            <a:r>
              <a:rPr lang="en-US" dirty="0" err="1" smtClean="0"/>
              <a:t>Ibraev</a:t>
            </a:r>
            <a:r>
              <a:rPr lang="en-US" dirty="0" smtClean="0"/>
              <a:t>, U., Ng, K.B., and Kantor, P. B. ; Exploration of a geometric model of data fusion, ASIST 2002, p. 124-129.</a:t>
            </a:r>
            <a:br>
              <a:rPr lang="en-US" dirty="0" smtClean="0"/>
            </a:br>
            <a:endParaRPr lang="zh-CN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2523714"/>
            <a:ext cx="2571768" cy="2041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226395"/>
            <a:ext cx="2643206" cy="234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2910" y="4564799"/>
            <a:ext cx="2857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Schematic diagram of the permutation vectors and rank vectors for n=3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500562" y="4591058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Sample space of permutations of 1234. The graph has 24 vertices, 36 edges, 6 square faces and 8 hexagonal faces.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2675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15</a:t>
            </a:fld>
            <a:endParaRPr lang="x-none"/>
          </a:p>
        </p:txBody>
      </p:sp>
      <p:sp>
        <p:nvSpPr>
          <p:cNvPr id="8" name="Shape 138"/>
          <p:cNvSpPr txBox="1"/>
          <p:nvPr/>
        </p:nvSpPr>
        <p:spPr>
          <a:xfrm>
            <a:off x="304800" y="5120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The CFA Approach</a:t>
            </a:r>
            <a:endParaRPr lang="x-none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1228539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 smtClean="0"/>
              <a:t>The CFA framework, combinatorial fusion on multiple scoring systems,  represents each scoring system A as three functions: score function </a:t>
            </a:r>
            <a:r>
              <a:rPr lang="x-none" sz="1800" dirty="0" smtClean="0">
                <a:solidFill>
                  <a:schemeClr val="dk1"/>
                </a:solidFill>
              </a:rPr>
              <a:t> </a:t>
            </a:r>
            <a:r>
              <a:rPr lang="en-US" sz="1800" dirty="0" smtClean="0">
                <a:solidFill>
                  <a:schemeClr val="dk1"/>
                </a:solidFill>
              </a:rPr>
              <a:t>s</a:t>
            </a:r>
            <a:r>
              <a:rPr lang="x-none" sz="1800" baseline="-25000" dirty="0" smtClean="0">
                <a:solidFill>
                  <a:schemeClr val="dk1"/>
                </a:solidFill>
              </a:rPr>
              <a:t>A</a:t>
            </a:r>
            <a:r>
              <a:rPr lang="en-US" altLang="zh-CN" sz="1800" dirty="0" smtClean="0"/>
              <a:t>, rank function </a:t>
            </a:r>
            <a:r>
              <a:rPr lang="x-none" sz="1800" dirty="0" smtClean="0">
                <a:solidFill>
                  <a:schemeClr val="dk1"/>
                </a:solidFill>
              </a:rPr>
              <a:t> </a:t>
            </a:r>
            <a:r>
              <a:rPr lang="en-US" sz="1800" dirty="0" smtClean="0">
                <a:solidFill>
                  <a:schemeClr val="dk1"/>
                </a:solidFill>
              </a:rPr>
              <a:t>r</a:t>
            </a:r>
            <a:r>
              <a:rPr lang="x-none" sz="1800" baseline="-25000" dirty="0" smtClean="0">
                <a:solidFill>
                  <a:schemeClr val="dk1"/>
                </a:solidFill>
              </a:rPr>
              <a:t>A</a:t>
            </a:r>
            <a:r>
              <a:rPr lang="en-US" altLang="zh-CN" sz="1800" dirty="0" smtClean="0"/>
              <a:t>, and rank-score characteristic (RSC) function </a:t>
            </a:r>
            <a:r>
              <a:rPr lang="x-none" sz="1800" dirty="0" smtClean="0">
                <a:solidFill>
                  <a:schemeClr val="dk1"/>
                </a:solidFill>
              </a:rPr>
              <a:t> f</a:t>
            </a:r>
            <a:r>
              <a:rPr lang="x-none" sz="1800" baseline="-25000" dirty="0" smtClean="0">
                <a:solidFill>
                  <a:schemeClr val="dk1"/>
                </a:solidFill>
              </a:rPr>
              <a:t>A</a:t>
            </a:r>
            <a:r>
              <a:rPr lang="en-US" altLang="zh-CN" sz="1800" dirty="0" smtClean="0"/>
              <a:t>. The CFA approach consists of both exploration and exploitation. </a:t>
            </a:r>
            <a:endParaRPr lang="zh-CN" alt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2728737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 smtClean="0"/>
              <a:t>Exploration:</a:t>
            </a:r>
          </a:p>
          <a:p>
            <a:r>
              <a:rPr lang="en-US" altLang="zh-CN" sz="1800" dirty="0" smtClean="0"/>
              <a:t>Explore a variety of scoring systems (variables or systems). Use performance (in supervised learning case) and /or cognitive diversity (or correlation) to select the “best” or an “optimal” set of p systems.</a:t>
            </a:r>
            <a:endParaRPr lang="zh-CN" alt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4228935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 smtClean="0"/>
              <a:t>Exploitation:</a:t>
            </a:r>
          </a:p>
          <a:p>
            <a:r>
              <a:rPr lang="en-US" altLang="zh-CN" sz="1800" dirty="0" smtClean="0"/>
              <a:t>Combine these p systems using a variety of methods. Exploit the asymmetry between score function and rank function using the rank-score characteristic (RSC) function.</a:t>
            </a:r>
            <a:endParaRPr lang="zh-CN" altLang="en-US" sz="1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381000" y="476250"/>
            <a:ext cx="8229600" cy="8950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2400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</a:t>
            </a:r>
            <a:r>
              <a:rPr lang="en-US" sz="2400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lang="x-none" sz="2400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) </a:t>
            </a:r>
            <a:r>
              <a:rPr lang="en-US" sz="2400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The</a:t>
            </a:r>
            <a:r>
              <a:rPr lang="en-US" sz="2400" b="0" i="0" u="none" strike="noStrike" cap="none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Practices</a:t>
            </a:r>
            <a:endParaRPr lang="x-none" sz="2400" b="0" i="0" u="none" strike="noStrike" cap="none" baseline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400" b="0" i="0" u="none" strike="noStrike" cap="none" baseline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0" i="0" u="none" strike="noStrike" cap="none" baseline="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x-none" sz="2400" b="0" i="0" u="none" strike="noStrike" cap="none" baseline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Retrieval-related domain</a:t>
            </a:r>
            <a:endParaRPr lang="x-none" sz="2400" b="0" i="0" u="none" strike="noStrike" cap="none" baseline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Shape 390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16</a:t>
            </a:fld>
            <a:endParaRPr lang="x-none"/>
          </a:p>
        </p:txBody>
      </p:sp>
      <p:sp>
        <p:nvSpPr>
          <p:cNvPr id="391" name="Shape 391"/>
          <p:cNvSpPr/>
          <p:nvPr/>
        </p:nvSpPr>
        <p:spPr>
          <a:xfrm>
            <a:off x="755650" y="1905000"/>
            <a:ext cx="7543800" cy="4343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392" name="Shape 392"/>
          <p:cNvSpPr/>
          <p:nvPr/>
        </p:nvSpPr>
        <p:spPr>
          <a:xfrm>
            <a:off x="900112" y="6330950"/>
            <a:ext cx="7343775" cy="338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</a:t>
            </a:r>
            <a:r>
              <a:rPr lang="x-none" sz="1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Hsu, D.F., Taksa, I. Information Retrieval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8(3)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pp. </a:t>
            </a:r>
            <a:r>
              <a:rPr lang="x-none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449–480</a:t>
            </a:r>
            <a:r>
              <a:rPr lang="en-US" sz="1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2005.</a:t>
            </a:r>
            <a:endParaRPr lang="x-none" sz="1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38"/>
          <p:cNvSpPr txBox="1"/>
          <p:nvPr/>
        </p:nvSpPr>
        <p:spPr>
          <a:xfrm>
            <a:off x="304800" y="1295400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Rank combination vs. score combination</a:t>
            </a:r>
            <a:endParaRPr lang="x-none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81075"/>
            <a:ext cx="83058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800" dirty="0" smtClean="0"/>
              <a:t>The Performance of </a:t>
            </a:r>
            <a:r>
              <a:rPr lang="en-US" altLang="zh-TW" sz="2800" dirty="0" err="1" smtClean="0"/>
              <a:t>T</a:t>
            </a:r>
            <a:r>
              <a:rPr lang="en-US" sz="2800" dirty="0" err="1" smtClean="0"/>
              <a:t>hymidine</a:t>
            </a:r>
            <a:r>
              <a:rPr lang="en-US" sz="2800" dirty="0" smtClean="0"/>
              <a:t> </a:t>
            </a:r>
            <a:r>
              <a:rPr lang="en-US" sz="2800" dirty="0" err="1" smtClean="0"/>
              <a:t>Kinase</a:t>
            </a:r>
            <a:r>
              <a:rPr lang="en-US" sz="2800" dirty="0" smtClean="0"/>
              <a:t> (</a:t>
            </a:r>
            <a:r>
              <a:rPr lang="en-US" altLang="zh-TW" sz="2800" dirty="0" smtClean="0"/>
              <a:t>TK)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04800" y="1730375"/>
          <a:ext cx="4191000" cy="314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" name="投影片" r:id="rId3" imgW="4572000" imgH="3429000" progId="PowerPoint.Slide.8">
                  <p:embed/>
                </p:oleObj>
              </mc:Choice>
              <mc:Fallback>
                <p:oleObj name="投影片" r:id="rId3" imgW="4572000" imgH="3429000" progId="PowerPoint.Slide.8">
                  <p:embed/>
                  <p:pic>
                    <p:nvPicPr>
                      <p:cNvPr id="0" name="Picture 3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730375"/>
                        <a:ext cx="4191000" cy="314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4716463" y="1989138"/>
          <a:ext cx="3962400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" name="投影片" r:id="rId5" imgW="4572000" imgH="3429000" progId="PowerPoint.Slide.8">
                  <p:embed/>
                </p:oleObj>
              </mc:Choice>
              <mc:Fallback>
                <p:oleObj name="投影片" r:id="rId5" imgW="4572000" imgH="3429000" progId="PowerPoint.Slide.8">
                  <p:embed/>
                  <p:pic>
                    <p:nvPicPr>
                      <p:cNvPr id="0" name="Picture 3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989138"/>
                        <a:ext cx="3962400" cy="297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684213" y="5084763"/>
            <a:ext cx="793908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Combinations of different methods improve the performances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The combination of  B and D works best on </a:t>
            </a:r>
            <a:r>
              <a:rPr lang="en-US"/>
              <a:t>thymidine kinase (</a:t>
            </a:r>
            <a:r>
              <a:rPr kumimoji="1" lang="en-US" altLang="zh-TW">
                <a:ea typeface="MS PGothic" pitchFamily="34" charset="-128"/>
              </a:rPr>
              <a:t>TK)</a:t>
            </a:r>
          </a:p>
        </p:txBody>
      </p:sp>
      <p:sp>
        <p:nvSpPr>
          <p:cNvPr id="1033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TW" dirty="0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t>17</a:t>
            </a:r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609600" y="5800725"/>
            <a:ext cx="7534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zh-TW" sz="1400" dirty="0"/>
          </a:p>
          <a:p>
            <a:r>
              <a:rPr lang="en-US" altLang="zh-TW" sz="1400" b="1" dirty="0"/>
              <a:t>Ref</a:t>
            </a:r>
            <a:r>
              <a:rPr lang="en-US" altLang="zh-TW" sz="1400" dirty="0"/>
              <a:t>: Yang et al. Journal of Chemical Information and Modeling. </a:t>
            </a:r>
            <a:r>
              <a:rPr lang="en-US" altLang="zh-TW" sz="1400" dirty="0" smtClean="0"/>
              <a:t>45, pp. 1134-1146, 2005.</a:t>
            </a:r>
            <a:endParaRPr lang="en-US" altLang="zh-TW" sz="1400" dirty="0"/>
          </a:p>
        </p:txBody>
      </p:sp>
      <p:sp>
        <p:nvSpPr>
          <p:cNvPr id="12" name="Shape 138"/>
          <p:cNvSpPr txBox="1"/>
          <p:nvPr/>
        </p:nvSpPr>
        <p:spPr>
          <a:xfrm>
            <a:off x="152400" y="4358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Structure-based virtual screening</a:t>
            </a:r>
            <a:endParaRPr lang="x-none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1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49" y="981075"/>
            <a:ext cx="8785225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2800" dirty="0" smtClean="0"/>
              <a:t>The Performance of </a:t>
            </a:r>
            <a:r>
              <a:rPr lang="en-US" sz="2800" dirty="0" err="1" smtClean="0"/>
              <a:t>Dihydrofolate</a:t>
            </a:r>
            <a:r>
              <a:rPr lang="en-US" sz="2800" dirty="0" smtClean="0"/>
              <a:t> </a:t>
            </a:r>
            <a:r>
              <a:rPr lang="en-US" sz="2800" dirty="0" err="1" smtClean="0"/>
              <a:t>Reductase</a:t>
            </a:r>
            <a:r>
              <a:rPr lang="en-US" sz="2800" dirty="0" smtClean="0"/>
              <a:t> (</a:t>
            </a:r>
            <a:r>
              <a:rPr lang="en-US" altLang="zh-TW" sz="2800" dirty="0" smtClean="0"/>
              <a:t>DHFR)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4763" y="1871663"/>
          <a:ext cx="4206875" cy="315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2" name="投影片" r:id="rId3" imgW="4572000" imgH="3429000" progId="PowerPoint.Slide.8">
                  <p:embed/>
                </p:oleObj>
              </mc:Choice>
              <mc:Fallback>
                <p:oleObj name="投影片" r:id="rId3" imgW="4572000" imgH="3429000" progId="PowerPoint.Slide.8">
                  <p:embed/>
                  <p:pic>
                    <p:nvPicPr>
                      <p:cNvPr id="0" name="Picture 2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1871663"/>
                        <a:ext cx="4206875" cy="315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09600" y="5241925"/>
            <a:ext cx="80660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Combinations of different methods improve the performances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The combination of B and D works best on </a:t>
            </a:r>
            <a:r>
              <a:rPr lang="en-US"/>
              <a:t>dihydrofolate reductase (</a:t>
            </a:r>
            <a:r>
              <a:rPr kumimoji="1" lang="en-US" altLang="zh-TW">
                <a:ea typeface="MS PGothic" pitchFamily="34" charset="-128"/>
              </a:rPr>
              <a:t>DHFR)</a:t>
            </a:r>
          </a:p>
        </p:txBody>
      </p:sp>
      <p:sp>
        <p:nvSpPr>
          <p:cNvPr id="2057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406F68-AE10-4AF6-A107-58B0EEEA7496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/>
              <a:t>18</a:t>
            </a:fld>
            <a:endParaRPr lang="en-US" altLang="zh-TW" smtClean="0">
              <a:solidFill>
                <a:srgbClr val="045C75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2059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5788" y="1755775"/>
            <a:ext cx="471328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ape 138"/>
          <p:cNvSpPr txBox="1"/>
          <p:nvPr/>
        </p:nvSpPr>
        <p:spPr>
          <a:xfrm>
            <a:off x="152400" y="4358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Structure-based virtual screening</a:t>
            </a:r>
            <a:endParaRPr lang="x-none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83058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2800" dirty="0" smtClean="0"/>
              <a:t>The Performance of </a:t>
            </a:r>
            <a:r>
              <a:rPr lang="en-US" sz="2800" dirty="0" smtClean="0"/>
              <a:t>ER-Antagonist Receptor (</a:t>
            </a:r>
            <a:r>
              <a:rPr lang="en-US" altLang="zh-TW" sz="2800" dirty="0" smtClean="0"/>
              <a:t>ER)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381000" y="2100263"/>
          <a:ext cx="4206875" cy="315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6" name="投影片" r:id="rId3" imgW="0" imgH="0" progId="PowerPoint.Slide.8">
                  <p:embed/>
                </p:oleObj>
              </mc:Choice>
              <mc:Fallback>
                <p:oleObj name="投影片" r:id="rId3" imgW="0" imgH="0" progId="PowerPoint.Slide.8">
                  <p:embed/>
                  <p:pic>
                    <p:nvPicPr>
                      <p:cNvPr id="0" name="AutoShape 1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100263"/>
                        <a:ext cx="4206875" cy="315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9"/>
          <p:cNvSpPr txBox="1">
            <a:spLocks noChangeArrowheads="1"/>
          </p:cNvSpPr>
          <p:nvPr/>
        </p:nvSpPr>
        <p:spPr bwMode="auto">
          <a:xfrm>
            <a:off x="685800" y="5457825"/>
            <a:ext cx="827881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Combinations of different methods improve the performances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1" lang="en-US" altLang="zh-TW">
                <a:ea typeface="MS PGothic" pitchFamily="34" charset="-128"/>
              </a:rPr>
              <a:t>The combination of B and D works best on </a:t>
            </a:r>
            <a:r>
              <a:rPr lang="en-US"/>
              <a:t>ER-antagonist receptor (</a:t>
            </a:r>
            <a:r>
              <a:rPr kumimoji="1" lang="en-US" altLang="zh-TW">
                <a:ea typeface="MS PGothic" pitchFamily="34" charset="-128"/>
              </a:rPr>
              <a:t>ER)</a:t>
            </a:r>
          </a:p>
        </p:txBody>
      </p:sp>
      <p:sp>
        <p:nvSpPr>
          <p:cNvPr id="3081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309C79D-03CF-48C3-8AEA-F67D2DF9E64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/>
              <a:t>19</a:t>
            </a:fld>
            <a:endParaRPr lang="en-US" altLang="zh-TW" smtClean="0">
              <a:solidFill>
                <a:srgbClr val="045C75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308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1924050"/>
            <a:ext cx="4537075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1916113"/>
            <a:ext cx="4248150" cy="318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ape 138"/>
          <p:cNvSpPr txBox="1"/>
          <p:nvPr/>
        </p:nvSpPr>
        <p:spPr>
          <a:xfrm>
            <a:off x="152400" y="4358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Structure-based virtual screening</a:t>
            </a:r>
            <a:endParaRPr lang="x-none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4000" b="0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448575"/>
            <a:ext cx="8712299" cy="46268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</a:t>
            </a:r>
            <a:r>
              <a:rPr lang="x-none" dirty="0"/>
              <a:t> The Landscape</a:t>
            </a: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</a:t>
            </a:r>
            <a:r>
              <a:rPr lang="x-none" sz="1800" dirty="0" smtClean="0"/>
              <a:t>(</a:t>
            </a:r>
            <a:r>
              <a:rPr lang="x-none" sz="1800" dirty="0"/>
              <a:t>1) Complex world, (2) The Fourth Paradigm, </a:t>
            </a: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</a:t>
            </a:r>
            <a:r>
              <a:rPr lang="x-none" sz="1800" dirty="0" smtClean="0"/>
              <a:t>(</a:t>
            </a:r>
            <a:r>
              <a:rPr lang="x-none" sz="1800" dirty="0"/>
              <a:t>3) The fusion imperative</a:t>
            </a:r>
            <a:r>
              <a:rPr lang="x-none" sz="1800" dirty="0" smtClean="0"/>
              <a:t>,(</a:t>
            </a:r>
            <a:r>
              <a:rPr lang="x-none" sz="1800" dirty="0"/>
              <a:t>4) Examples.</a:t>
            </a:r>
          </a:p>
          <a:p>
            <a:pPr marL="1825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x-none" dirty="0"/>
              <a:t>B</a:t>
            </a:r>
            <a:r>
              <a:rPr lang="x-none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x-none" dirty="0"/>
              <a:t>The </a:t>
            </a:r>
            <a:r>
              <a:rPr lang="x-none" dirty="0" smtClean="0"/>
              <a:t>Method</a:t>
            </a:r>
            <a:endParaRPr lang="x-none" dirty="0"/>
          </a:p>
          <a:p>
            <a:pPr marL="1825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dirty="0" smtClean="0"/>
              <a:t>   </a:t>
            </a:r>
            <a:r>
              <a:rPr lang="en-US" sz="1800" dirty="0" smtClean="0"/>
              <a:t>    </a:t>
            </a:r>
            <a:r>
              <a:rPr lang="x-none" sz="1800" dirty="0" smtClean="0"/>
              <a:t>(</a:t>
            </a:r>
            <a:r>
              <a:rPr lang="x-none" sz="1800" dirty="0"/>
              <a:t>1) Multiple scoring systems and RSC function</a:t>
            </a:r>
          </a:p>
          <a:p>
            <a:pPr marL="1825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 smtClean="0"/>
              <a:t>        </a:t>
            </a:r>
            <a:r>
              <a:rPr lang="x-none" sz="1800" dirty="0" smtClean="0"/>
              <a:t>(</a:t>
            </a:r>
            <a:r>
              <a:rPr lang="x-none" sz="1800" dirty="0"/>
              <a:t>2) Combinatorial fusion, (3) Cognitive diversity, </a:t>
            </a:r>
          </a:p>
          <a:p>
            <a:pPr marL="0" marR="0" lvl="0" indent="457200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 smtClean="0"/>
              <a:t> </a:t>
            </a:r>
            <a:r>
              <a:rPr lang="x-none" sz="1800" dirty="0" smtClean="0"/>
              <a:t>(</a:t>
            </a:r>
            <a:r>
              <a:rPr lang="x-none" sz="1800" dirty="0"/>
              <a:t>4) Diversity vs. correlation.</a:t>
            </a:r>
          </a:p>
          <a:p>
            <a:pPr marL="1825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dirty="0"/>
              <a:t>(C) The Practices</a:t>
            </a:r>
          </a:p>
          <a:p>
            <a:pPr marL="6397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 smtClean="0"/>
              <a:t> </a:t>
            </a:r>
            <a:r>
              <a:rPr lang="x-none" sz="1800" dirty="0" smtClean="0"/>
              <a:t>(</a:t>
            </a:r>
            <a:r>
              <a:rPr lang="x-none" sz="1800" dirty="0"/>
              <a:t>1) Retrieval-related domain, (2) </a:t>
            </a:r>
            <a:r>
              <a:rPr lang="en-US" sz="1800" dirty="0" smtClean="0"/>
              <a:t>C</a:t>
            </a:r>
            <a:r>
              <a:rPr lang="x-none" sz="1800" dirty="0" smtClean="0"/>
              <a:t>ognition-related </a:t>
            </a:r>
            <a:r>
              <a:rPr lang="x-none" sz="1800" dirty="0"/>
              <a:t>domain,</a:t>
            </a:r>
          </a:p>
          <a:p>
            <a:pPr marL="639762" marR="0" lvl="0" indent="-182562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1800" dirty="0" smtClean="0"/>
              <a:t> </a:t>
            </a:r>
            <a:r>
              <a:rPr lang="x-none" sz="1800" dirty="0" smtClean="0"/>
              <a:t>(</a:t>
            </a:r>
            <a:r>
              <a:rPr lang="x-none" sz="1800" dirty="0"/>
              <a:t>3) Other domains</a:t>
            </a:r>
          </a:p>
          <a:p>
            <a:pPr marL="182563" marR="0" lvl="0" indent="-182563" algn="l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dirty="0"/>
              <a:t>(D) Review and Remarks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2</a:t>
            </a:fld>
            <a:endParaRPr lang="x-none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066800"/>
            <a:ext cx="82296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2800" dirty="0" smtClean="0"/>
              <a:t>The Performance of </a:t>
            </a:r>
            <a:r>
              <a:rPr lang="en-US" sz="2800" dirty="0" smtClean="0"/>
              <a:t>ER-Agonist Receptor (</a:t>
            </a:r>
            <a:r>
              <a:rPr lang="en-US" altLang="zh-TW" sz="2800" dirty="0" smtClean="0"/>
              <a:t>ERA)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07950" y="2100263"/>
          <a:ext cx="4206875" cy="315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7" name="投影片" r:id="rId3" imgW="4572000" imgH="3429000" progId="PowerPoint.Slide.8">
                  <p:embed/>
                </p:oleObj>
              </mc:Choice>
              <mc:Fallback>
                <p:oleObj name="投影片" r:id="rId3" imgW="4572000" imgH="3429000" progId="PowerPoint.Slide.8">
                  <p:embed/>
                  <p:pic>
                    <p:nvPicPr>
                      <p:cNvPr id="0" name="Picture 1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100263"/>
                        <a:ext cx="4206875" cy="315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533400" y="5321300"/>
            <a:ext cx="77835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 altLang="zh-TW"/>
              <a:t>Combinations of different methods improve the performances </a:t>
            </a:r>
          </a:p>
          <a:p>
            <a:endParaRPr kumimoji="1" lang="en-US" altLang="zh-TW"/>
          </a:p>
          <a:p>
            <a:pPr>
              <a:buFontTx/>
              <a:buChar char="•"/>
            </a:pPr>
            <a:r>
              <a:rPr kumimoji="1" lang="en-US" altLang="zh-TW"/>
              <a:t>The combination of B and D works best on </a:t>
            </a:r>
            <a:r>
              <a:rPr lang="en-US"/>
              <a:t>ER-agonist receptor (</a:t>
            </a:r>
            <a:r>
              <a:rPr kumimoji="1" lang="en-US" altLang="zh-TW"/>
              <a:t>ERA)</a:t>
            </a:r>
          </a:p>
        </p:txBody>
      </p:sp>
      <p:sp>
        <p:nvSpPr>
          <p:cNvPr id="4105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EE68CA-8B85-4461-BAA3-907ECF8CDF25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/>
              <a:t>20</a:t>
            </a:fld>
            <a:endParaRPr lang="en-US" altLang="zh-TW" smtClean="0">
              <a:solidFill>
                <a:srgbClr val="045C75"/>
              </a:solidFill>
              <a:latin typeface="Constantia" pitchFamily="18" charset="0"/>
              <a:ea typeface="MS PGothic" pitchFamily="34" charset="-128"/>
            </a:endParaRPr>
          </a:p>
        </p:txBody>
      </p:sp>
      <p:pic>
        <p:nvPicPr>
          <p:cNvPr id="4107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9750" y="1771650"/>
            <a:ext cx="4759325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hape 138"/>
          <p:cNvSpPr txBox="1"/>
          <p:nvPr/>
        </p:nvSpPr>
        <p:spPr>
          <a:xfrm>
            <a:off x="152400" y="4358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Structure-based virtual screening</a:t>
            </a:r>
            <a:endParaRPr lang="x-none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/>
          <p:nvPr/>
        </p:nvSpPr>
        <p:spPr>
          <a:xfrm>
            <a:off x="1600200" y="1676400"/>
            <a:ext cx="5564188" cy="38480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448" name="Shape 448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21</a:t>
            </a:fld>
            <a:endParaRPr lang="x-none"/>
          </a:p>
        </p:txBody>
      </p:sp>
      <p:sp>
        <p:nvSpPr>
          <p:cNvPr id="5" name="Shape 138"/>
          <p:cNvSpPr txBox="1"/>
          <p:nvPr/>
        </p:nvSpPr>
        <p:spPr>
          <a:xfrm>
            <a:off x="152400" y="4358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Structure-based virtual screening</a:t>
            </a:r>
            <a:endParaRPr lang="x-none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395287" y="333375"/>
            <a:ext cx="8229600" cy="27160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en-US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(c)</a:t>
            </a:r>
            <a:r>
              <a:rPr lang="en-US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(2)</a:t>
            </a:r>
            <a:r>
              <a:rPr lang="x-none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Cognition</a:t>
            </a:r>
            <a:r>
              <a:rPr lang="en-US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-related domain</a:t>
            </a:r>
            <a:endParaRPr lang="x-none" b="0" i="0" u="none" strike="noStrike" cap="none" baseline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use three features:</a:t>
            </a:r>
          </a:p>
          <a:p>
            <a:pPr marL="457200" marR="0" lvl="1" indent="-190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Font typeface="Arial"/>
              <a:buChar char="•"/>
            </a:pP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average normalized RGB color.</a:t>
            </a:r>
          </a:p>
          <a:p>
            <a:pPr marL="457200" marR="0" lvl="1" indent="-190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Font typeface="Arial"/>
              <a:buChar char="•"/>
            </a:pP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Position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location of the target region centroid</a:t>
            </a:r>
          </a:p>
          <a:p>
            <a:pPr marL="457200" marR="0" lvl="1" indent="-190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Font typeface="Arial"/>
              <a:buChar char="•"/>
            </a:pP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Shape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area of the target region.</a:t>
            </a: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Shape 470"/>
          <p:cNvGrpSpPr/>
          <p:nvPr/>
        </p:nvGrpSpPr>
        <p:grpSpPr>
          <a:xfrm>
            <a:off x="838200" y="3352800"/>
            <a:ext cx="7162800" cy="2590800"/>
            <a:chOff x="990600" y="3962400"/>
            <a:chExt cx="7162800" cy="2590800"/>
          </a:xfrm>
        </p:grpSpPr>
        <p:sp>
          <p:nvSpPr>
            <p:cNvPr id="471" name="Shape 471"/>
            <p:cNvSpPr/>
            <p:nvPr/>
          </p:nvSpPr>
          <p:spPr>
            <a:xfrm>
              <a:off x="5105400" y="3962400"/>
              <a:ext cx="3048000" cy="228600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sp>
          <p:nvSpPr>
            <p:cNvPr id="472" name="Shape 472"/>
            <p:cNvSpPr/>
            <p:nvPr/>
          </p:nvSpPr>
          <p:spPr>
            <a:xfrm>
              <a:off x="7086600" y="5562600"/>
              <a:ext cx="457200" cy="609599"/>
            </a:xfrm>
            <a:prstGeom prst="rect">
              <a:avLst/>
            </a:prstGeom>
            <a:noFill/>
            <a:ln w="9525" cap="flat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473" name="Shape 473"/>
            <p:cNvSpPr/>
            <p:nvPr/>
          </p:nvSpPr>
          <p:spPr>
            <a:xfrm>
              <a:off x="1981200" y="3962400"/>
              <a:ext cx="533399" cy="609599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cxnSp>
          <p:nvCxnSpPr>
            <p:cNvPr id="474" name="Shape 474"/>
            <p:cNvCxnSpPr/>
            <p:nvPr/>
          </p:nvCxnSpPr>
          <p:spPr>
            <a:xfrm rot="10800000">
              <a:off x="2590799" y="4114800"/>
              <a:ext cx="4495800" cy="1676399"/>
            </a:xfrm>
            <a:prstGeom prst="straightConnector1">
              <a:avLst/>
            </a:prstGeom>
            <a:noFill/>
            <a:ln w="9525" cap="flat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5" name="Shape 475"/>
            <p:cNvCxnSpPr/>
            <p:nvPr/>
          </p:nvCxnSpPr>
          <p:spPr>
            <a:xfrm rot="10800000" flipH="1">
              <a:off x="2514600" y="6019799"/>
              <a:ext cx="4495800" cy="228600"/>
            </a:xfrm>
            <a:prstGeom prst="straightConnector1">
              <a:avLst/>
            </a:prstGeom>
            <a:noFill/>
            <a:ln w="9525" cap="flat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76" name="Shape 476"/>
            <p:cNvGrpSpPr/>
            <p:nvPr/>
          </p:nvGrpSpPr>
          <p:grpSpPr>
            <a:xfrm>
              <a:off x="2895599" y="4724399"/>
              <a:ext cx="457200" cy="761999"/>
              <a:chOff x="1247" y="2831"/>
              <a:chExt cx="288" cy="479"/>
            </a:xfrm>
          </p:grpSpPr>
          <p:sp>
            <p:nvSpPr>
              <p:cNvPr id="477" name="Shape 477"/>
              <p:cNvSpPr/>
              <p:nvPr/>
            </p:nvSpPr>
            <p:spPr>
              <a:xfrm>
                <a:off x="1247" y="2831"/>
                <a:ext cx="288" cy="479"/>
              </a:xfrm>
              <a:prstGeom prst="rect">
                <a:avLst/>
              </a:prstGeom>
              <a:noFill/>
              <a:ln w="9525" cap="flat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spAutoFit/>
              </a:bodyPr>
              <a:lstStyle/>
              <a:p>
                <a:endParaRPr/>
              </a:p>
            </p:txBody>
          </p:sp>
          <p:sp>
            <p:nvSpPr>
              <p:cNvPr id="478" name="Shape 478"/>
              <p:cNvSpPr txBox="1"/>
              <p:nvPr/>
            </p:nvSpPr>
            <p:spPr>
              <a:xfrm>
                <a:off x="1323" y="2937"/>
                <a:ext cx="212" cy="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SzPct val="25000"/>
                  <a:buNone/>
                </a:pPr>
                <a:r>
                  <a:rPr lang="x-none" sz="1800" b="0" i="0" u="none" strike="noStrike" cap="none" baseline="0">
                    <a:solidFill>
                      <a:schemeClr val="dk1"/>
                    </a:solidFill>
                    <a:latin typeface="Garamond"/>
                    <a:ea typeface="Garamond"/>
                    <a:cs typeface="Garamond"/>
                    <a:sym typeface="Garamond"/>
                  </a:rPr>
                  <a:t>+</a:t>
                </a:r>
              </a:p>
            </p:txBody>
          </p:sp>
          <p:sp>
            <p:nvSpPr>
              <p:cNvPr id="479" name="Shape 479"/>
              <p:cNvSpPr/>
              <p:nvPr/>
            </p:nvSpPr>
            <p:spPr>
              <a:xfrm>
                <a:off x="1247" y="2879"/>
                <a:ext cx="287" cy="431"/>
              </a:xfrm>
              <a:custGeom>
                <a:avLst/>
                <a:gdLst/>
                <a:ahLst/>
                <a:cxnLst/>
                <a:rect l="0" t="0" r="0" b="0"/>
                <a:pathLst>
                  <a:path w="381" h="608" extrusionOk="0">
                    <a:moveTo>
                      <a:pt x="149" y="360"/>
                    </a:moveTo>
                    <a:cubicBezTo>
                      <a:pt x="146" y="336"/>
                      <a:pt x="140" y="269"/>
                      <a:pt x="133" y="240"/>
                    </a:cubicBezTo>
                    <a:cubicBezTo>
                      <a:pt x="127" y="215"/>
                      <a:pt x="117" y="192"/>
                      <a:pt x="109" y="168"/>
                    </a:cubicBezTo>
                    <a:cubicBezTo>
                      <a:pt x="106" y="160"/>
                      <a:pt x="101" y="144"/>
                      <a:pt x="101" y="144"/>
                    </a:cubicBezTo>
                    <a:cubicBezTo>
                      <a:pt x="119" y="56"/>
                      <a:pt x="92" y="139"/>
                      <a:pt x="133" y="88"/>
                    </a:cubicBezTo>
                    <a:cubicBezTo>
                      <a:pt x="138" y="81"/>
                      <a:pt x="135" y="70"/>
                      <a:pt x="141" y="64"/>
                    </a:cubicBezTo>
                    <a:cubicBezTo>
                      <a:pt x="155" y="50"/>
                      <a:pt x="173" y="43"/>
                      <a:pt x="189" y="32"/>
                    </a:cubicBezTo>
                    <a:cubicBezTo>
                      <a:pt x="197" y="27"/>
                      <a:pt x="204" y="19"/>
                      <a:pt x="213" y="16"/>
                    </a:cubicBezTo>
                    <a:cubicBezTo>
                      <a:pt x="229" y="11"/>
                      <a:pt x="261" y="0"/>
                      <a:pt x="261" y="0"/>
                    </a:cubicBezTo>
                    <a:cubicBezTo>
                      <a:pt x="302" y="14"/>
                      <a:pt x="319" y="31"/>
                      <a:pt x="333" y="72"/>
                    </a:cubicBezTo>
                    <a:cubicBezTo>
                      <a:pt x="345" y="155"/>
                      <a:pt x="344" y="112"/>
                      <a:pt x="381" y="168"/>
                    </a:cubicBezTo>
                    <a:cubicBezTo>
                      <a:pt x="366" y="198"/>
                      <a:pt x="344" y="216"/>
                      <a:pt x="333" y="248"/>
                    </a:cubicBezTo>
                    <a:cubicBezTo>
                      <a:pt x="328" y="297"/>
                      <a:pt x="340" y="336"/>
                      <a:pt x="293" y="352"/>
                    </a:cubicBezTo>
                    <a:cubicBezTo>
                      <a:pt x="288" y="360"/>
                      <a:pt x="284" y="369"/>
                      <a:pt x="277" y="376"/>
                    </a:cubicBezTo>
                    <a:cubicBezTo>
                      <a:pt x="270" y="383"/>
                      <a:pt x="258" y="384"/>
                      <a:pt x="253" y="392"/>
                    </a:cubicBezTo>
                    <a:cubicBezTo>
                      <a:pt x="222" y="441"/>
                      <a:pt x="244" y="472"/>
                      <a:pt x="173" y="496"/>
                    </a:cubicBezTo>
                    <a:cubicBezTo>
                      <a:pt x="162" y="553"/>
                      <a:pt x="169" y="523"/>
                      <a:pt x="149" y="584"/>
                    </a:cubicBezTo>
                    <a:cubicBezTo>
                      <a:pt x="146" y="592"/>
                      <a:pt x="141" y="608"/>
                      <a:pt x="141" y="608"/>
                    </a:cubicBezTo>
                    <a:cubicBezTo>
                      <a:pt x="125" y="605"/>
                      <a:pt x="108" y="607"/>
                      <a:pt x="93" y="600"/>
                    </a:cubicBezTo>
                    <a:cubicBezTo>
                      <a:pt x="84" y="596"/>
                      <a:pt x="85" y="581"/>
                      <a:pt x="77" y="576"/>
                    </a:cubicBezTo>
                    <a:cubicBezTo>
                      <a:pt x="63" y="567"/>
                      <a:pt x="29" y="560"/>
                      <a:pt x="29" y="560"/>
                    </a:cubicBezTo>
                    <a:cubicBezTo>
                      <a:pt x="0" y="517"/>
                      <a:pt x="19" y="540"/>
                      <a:pt x="61" y="512"/>
                    </a:cubicBezTo>
                    <a:cubicBezTo>
                      <a:pt x="66" y="504"/>
                      <a:pt x="70" y="495"/>
                      <a:pt x="77" y="488"/>
                    </a:cubicBezTo>
                    <a:cubicBezTo>
                      <a:pt x="84" y="481"/>
                      <a:pt x="95" y="480"/>
                      <a:pt x="101" y="472"/>
                    </a:cubicBezTo>
                    <a:cubicBezTo>
                      <a:pt x="106" y="465"/>
                      <a:pt x="105" y="456"/>
                      <a:pt x="109" y="448"/>
                    </a:cubicBezTo>
                    <a:cubicBezTo>
                      <a:pt x="121" y="424"/>
                      <a:pt x="134" y="399"/>
                      <a:pt x="149" y="376"/>
                    </a:cubicBezTo>
                    <a:cubicBezTo>
                      <a:pt x="141" y="301"/>
                      <a:pt x="141" y="328"/>
                      <a:pt x="141" y="296"/>
                    </a:cubicBezTo>
                  </a:path>
                </a:pathLst>
              </a:custGeom>
              <a:noFill/>
              <a:ln w="9525" cap="flat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spAutoFit/>
              </a:bodyPr>
              <a:lstStyle/>
              <a:p>
                <a:endParaRPr/>
              </a:p>
            </p:txBody>
          </p:sp>
        </p:grpSp>
        <p:grpSp>
          <p:nvGrpSpPr>
            <p:cNvPr id="480" name="Shape 480"/>
            <p:cNvGrpSpPr/>
            <p:nvPr/>
          </p:nvGrpSpPr>
          <p:grpSpPr>
            <a:xfrm>
              <a:off x="1981200" y="5715000"/>
              <a:ext cx="477838" cy="838200"/>
              <a:chOff x="1235" y="3504"/>
              <a:chExt cx="300" cy="528"/>
            </a:xfrm>
          </p:grpSpPr>
          <p:sp>
            <p:nvSpPr>
              <p:cNvPr id="481" name="Shape 481"/>
              <p:cNvSpPr/>
              <p:nvPr/>
            </p:nvSpPr>
            <p:spPr>
              <a:xfrm>
                <a:off x="1235" y="3504"/>
                <a:ext cx="300" cy="519"/>
              </a:xfrm>
              <a:custGeom>
                <a:avLst/>
                <a:gdLst/>
                <a:ahLst/>
                <a:cxnLst/>
                <a:rect l="0" t="0" r="0" b="0"/>
                <a:pathLst>
                  <a:path w="381" h="608" extrusionOk="0">
                    <a:moveTo>
                      <a:pt x="149" y="360"/>
                    </a:moveTo>
                    <a:cubicBezTo>
                      <a:pt x="146" y="336"/>
                      <a:pt x="140" y="269"/>
                      <a:pt x="133" y="240"/>
                    </a:cubicBezTo>
                    <a:cubicBezTo>
                      <a:pt x="127" y="215"/>
                      <a:pt x="117" y="192"/>
                      <a:pt x="109" y="168"/>
                    </a:cubicBezTo>
                    <a:cubicBezTo>
                      <a:pt x="106" y="160"/>
                      <a:pt x="101" y="144"/>
                      <a:pt x="101" y="144"/>
                    </a:cubicBezTo>
                    <a:cubicBezTo>
                      <a:pt x="119" y="56"/>
                      <a:pt x="92" y="139"/>
                      <a:pt x="133" y="88"/>
                    </a:cubicBezTo>
                    <a:cubicBezTo>
                      <a:pt x="138" y="81"/>
                      <a:pt x="135" y="70"/>
                      <a:pt x="141" y="64"/>
                    </a:cubicBezTo>
                    <a:cubicBezTo>
                      <a:pt x="155" y="50"/>
                      <a:pt x="173" y="43"/>
                      <a:pt x="189" y="32"/>
                    </a:cubicBezTo>
                    <a:cubicBezTo>
                      <a:pt x="197" y="27"/>
                      <a:pt x="204" y="19"/>
                      <a:pt x="213" y="16"/>
                    </a:cubicBezTo>
                    <a:cubicBezTo>
                      <a:pt x="229" y="11"/>
                      <a:pt x="261" y="0"/>
                      <a:pt x="261" y="0"/>
                    </a:cubicBezTo>
                    <a:cubicBezTo>
                      <a:pt x="302" y="14"/>
                      <a:pt x="319" y="31"/>
                      <a:pt x="333" y="72"/>
                    </a:cubicBezTo>
                    <a:cubicBezTo>
                      <a:pt x="345" y="155"/>
                      <a:pt x="344" y="112"/>
                      <a:pt x="381" y="168"/>
                    </a:cubicBezTo>
                    <a:cubicBezTo>
                      <a:pt x="366" y="198"/>
                      <a:pt x="344" y="216"/>
                      <a:pt x="333" y="248"/>
                    </a:cubicBezTo>
                    <a:cubicBezTo>
                      <a:pt x="328" y="297"/>
                      <a:pt x="340" y="336"/>
                      <a:pt x="293" y="352"/>
                    </a:cubicBezTo>
                    <a:cubicBezTo>
                      <a:pt x="288" y="360"/>
                      <a:pt x="284" y="369"/>
                      <a:pt x="277" y="376"/>
                    </a:cubicBezTo>
                    <a:cubicBezTo>
                      <a:pt x="270" y="383"/>
                      <a:pt x="258" y="384"/>
                      <a:pt x="253" y="392"/>
                    </a:cubicBezTo>
                    <a:cubicBezTo>
                      <a:pt x="222" y="441"/>
                      <a:pt x="244" y="472"/>
                      <a:pt x="173" y="496"/>
                    </a:cubicBezTo>
                    <a:cubicBezTo>
                      <a:pt x="162" y="553"/>
                      <a:pt x="169" y="523"/>
                      <a:pt x="149" y="584"/>
                    </a:cubicBezTo>
                    <a:cubicBezTo>
                      <a:pt x="146" y="592"/>
                      <a:pt x="141" y="608"/>
                      <a:pt x="141" y="608"/>
                    </a:cubicBezTo>
                    <a:cubicBezTo>
                      <a:pt x="125" y="605"/>
                      <a:pt x="108" y="607"/>
                      <a:pt x="93" y="600"/>
                    </a:cubicBezTo>
                    <a:cubicBezTo>
                      <a:pt x="84" y="596"/>
                      <a:pt x="85" y="581"/>
                      <a:pt x="77" y="576"/>
                    </a:cubicBezTo>
                    <a:cubicBezTo>
                      <a:pt x="63" y="567"/>
                      <a:pt x="29" y="560"/>
                      <a:pt x="29" y="560"/>
                    </a:cubicBezTo>
                    <a:cubicBezTo>
                      <a:pt x="0" y="517"/>
                      <a:pt x="19" y="540"/>
                      <a:pt x="61" y="512"/>
                    </a:cubicBezTo>
                    <a:cubicBezTo>
                      <a:pt x="66" y="504"/>
                      <a:pt x="70" y="495"/>
                      <a:pt x="77" y="488"/>
                    </a:cubicBezTo>
                    <a:cubicBezTo>
                      <a:pt x="84" y="481"/>
                      <a:pt x="95" y="480"/>
                      <a:pt x="101" y="472"/>
                    </a:cubicBezTo>
                    <a:cubicBezTo>
                      <a:pt x="106" y="465"/>
                      <a:pt x="105" y="456"/>
                      <a:pt x="109" y="448"/>
                    </a:cubicBezTo>
                    <a:cubicBezTo>
                      <a:pt x="121" y="424"/>
                      <a:pt x="134" y="399"/>
                      <a:pt x="149" y="376"/>
                    </a:cubicBezTo>
                    <a:cubicBezTo>
                      <a:pt x="141" y="301"/>
                      <a:pt x="141" y="328"/>
                      <a:pt x="141" y="296"/>
                    </a:cubicBezTo>
                  </a:path>
                </a:pathLst>
              </a:custGeom>
              <a:solidFill>
                <a:schemeClr val="lt2"/>
              </a:solidFill>
              <a:ln w="9525" cap="flat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spAutoFit/>
              </a:bodyPr>
              <a:lstStyle/>
              <a:p>
                <a:endParaRPr/>
              </a:p>
            </p:txBody>
          </p:sp>
          <p:sp>
            <p:nvSpPr>
              <p:cNvPr id="482" name="Shape 482"/>
              <p:cNvSpPr/>
              <p:nvPr/>
            </p:nvSpPr>
            <p:spPr>
              <a:xfrm>
                <a:off x="1247" y="3504"/>
                <a:ext cx="288" cy="528"/>
              </a:xfrm>
              <a:prstGeom prst="rect">
                <a:avLst/>
              </a:prstGeom>
              <a:noFill/>
              <a:ln w="9525" cap="flat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spAutoFit/>
              </a:bodyPr>
              <a:lstStyle/>
              <a:p>
                <a:endParaRPr/>
              </a:p>
            </p:txBody>
          </p:sp>
        </p:grpSp>
        <p:cxnSp>
          <p:nvCxnSpPr>
            <p:cNvPr id="483" name="Shape 483"/>
            <p:cNvCxnSpPr/>
            <p:nvPr/>
          </p:nvCxnSpPr>
          <p:spPr>
            <a:xfrm rot="10800000">
              <a:off x="3429000" y="5181600"/>
              <a:ext cx="3581399" cy="685799"/>
            </a:xfrm>
            <a:prstGeom prst="straightConnector1">
              <a:avLst/>
            </a:prstGeom>
            <a:noFill/>
            <a:ln w="9525" cap="flat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4" name="Shape 484"/>
            <p:cNvSpPr txBox="1"/>
            <p:nvPr/>
          </p:nvSpPr>
          <p:spPr>
            <a:xfrm>
              <a:off x="990600" y="4114800"/>
              <a:ext cx="688975" cy="36671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800" b="0" i="0" u="none" strike="noStrike" cap="none" baseline="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Color</a:t>
              </a:r>
            </a:p>
          </p:txBody>
        </p:sp>
        <p:sp>
          <p:nvSpPr>
            <p:cNvPr id="485" name="Shape 485"/>
            <p:cNvSpPr txBox="1"/>
            <p:nvPr/>
          </p:nvSpPr>
          <p:spPr>
            <a:xfrm>
              <a:off x="1905000" y="4876800"/>
              <a:ext cx="915987" cy="36671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800" b="0" i="0" u="none" strike="noStrike" cap="none" baseline="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Position</a:t>
              </a:r>
            </a:p>
          </p:txBody>
        </p:sp>
        <p:sp>
          <p:nvSpPr>
            <p:cNvPr id="486" name="Shape 486"/>
            <p:cNvSpPr txBox="1"/>
            <p:nvPr/>
          </p:nvSpPr>
          <p:spPr>
            <a:xfrm>
              <a:off x="1143000" y="5943600"/>
              <a:ext cx="714374" cy="36671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x-none" sz="1800" b="0" i="0" u="none" strike="noStrike" cap="none" baseline="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Shape</a:t>
              </a:r>
            </a:p>
          </p:txBody>
        </p:sp>
      </p:grpSp>
      <p:sp>
        <p:nvSpPr>
          <p:cNvPr id="487" name="Shape 487"/>
          <p:cNvSpPr/>
          <p:nvPr/>
        </p:nvSpPr>
        <p:spPr>
          <a:xfrm>
            <a:off x="1371600" y="6172200"/>
            <a:ext cx="6486548" cy="30773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4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Lyons, D.M., Hsu, D.F. Information Fusion 10(2): 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pp.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124-136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2009.</a:t>
            </a:r>
            <a:endParaRPr lang="x-none" sz="1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Shape 488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22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22</a:t>
            </a:fld>
            <a:endParaRPr lang="x-none"/>
          </a:p>
        </p:txBody>
      </p:sp>
      <p:sp>
        <p:nvSpPr>
          <p:cNvPr id="23" name="Shape 138"/>
          <p:cNvSpPr txBox="1"/>
          <p:nvPr/>
        </p:nvSpPr>
        <p:spPr>
          <a:xfrm>
            <a:off x="228600" y="6644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Target tracking and computer vision</a:t>
            </a:r>
            <a:endParaRPr lang="x-none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 txBox="1">
            <a:spLocks noGrp="1"/>
          </p:cNvSpPr>
          <p:nvPr>
            <p:ph type="body" idx="1"/>
          </p:nvPr>
        </p:nvSpPr>
        <p:spPr>
          <a:xfrm>
            <a:off x="381000" y="914400"/>
            <a:ext cx="8229600" cy="29905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endParaRPr lang="x-none" sz="2000" b="0" i="0" u="none" strike="noStrike" cap="none" baseline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Experimental Results</a:t>
            </a: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x-none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94" name="Shape 494"/>
          <p:cNvGraphicFramePr/>
          <p:nvPr/>
        </p:nvGraphicFramePr>
        <p:xfrm>
          <a:off x="304800" y="2057400"/>
          <a:ext cx="6111875" cy="4067250"/>
        </p:xfrm>
        <a:graphic>
          <a:graphicData uri="http://schemas.openxmlformats.org/drawingml/2006/table">
            <a:tbl>
              <a:tblPr>
                <a:noFill/>
                <a:tableStyleId>{500BF5F3-A12A-4DEE-AEFA-5CD7B3650382}</a:tableStyleId>
              </a:tblPr>
              <a:tblGrid>
                <a:gridCol w="873125"/>
                <a:gridCol w="873125"/>
                <a:gridCol w="873125"/>
                <a:gridCol w="873125"/>
                <a:gridCol w="873125"/>
                <a:gridCol w="873125"/>
                <a:gridCol w="873125"/>
              </a:tblGrid>
              <a:tr h="935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Seq.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RUN2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Score fusion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MSSD Avg.  MSSD Var.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RUN3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Score and rank fusion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using ground truth to select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MSSD Avg.  MSSD Var.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RUN4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Score and rank fusion using rank-score function to select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1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MSSD Avg. MSSD Var.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1537.22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694.47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1536.65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695.49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1536.9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694.24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816.53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8732.13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723.13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3512.19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723.09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3511.41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108.89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61.61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108.34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60.58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108.89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61.61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23.14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2.39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23.04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2.30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23.14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2.39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334.13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120.11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332.89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119.39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334.138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120.11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96.40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119.22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66.9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12.91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67.28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13.38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577.78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201.29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548.6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127.78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577.78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201.29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538.35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605.84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500.9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57.91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534.3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602.85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143.04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339.73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140.18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297.07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142.33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294.94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260.24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86.65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252.17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84.99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258.64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85.94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520.13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2991.17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440.98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2544.69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470.27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2791.62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1188.81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745.01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1188.81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745.01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1188.81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x-none" sz="1100" b="0" i="0" u="none" strike="noStrike" cap="none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745.01</a:t>
                      </a:r>
                    </a:p>
                  </a:txBody>
                  <a:tcPr marL="91450" marR="91450" marT="45725" marB="45725" anchor="b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5" name="Shape 495"/>
          <p:cNvSpPr/>
          <p:nvPr/>
        </p:nvSpPr>
        <p:spPr>
          <a:xfrm>
            <a:off x="6400800" y="1981200"/>
            <a:ext cx="2819400" cy="25860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1851"/>
              <a:buFont typeface="Arial"/>
              <a:buChar char="•"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RUN4 is as good or better (highlighted in gray) than RUN2 in all cases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1851"/>
              <a:buFont typeface="Arial"/>
              <a:buChar char="•"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RUN4 is, predictably, not always as good as RUN3 (‘best case’).</a:t>
            </a:r>
          </a:p>
          <a:p>
            <a:endParaRPr lang="x-none" sz="1800" b="0" i="0" u="none" strike="noStrike" cap="none" baseline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Note: Lower MSSD implies better tracking performance.</a:t>
            </a:r>
          </a:p>
        </p:txBody>
      </p:sp>
      <p:sp>
        <p:nvSpPr>
          <p:cNvPr id="496" name="Shape 496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23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664488"/>
            <a:ext cx="8763000" cy="630912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Target tracking and computer vision</a:t>
            </a:r>
            <a:endParaRPr lang="x-none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04" name="Shape 504"/>
          <p:cNvSpPr/>
          <p:nvPr/>
        </p:nvSpPr>
        <p:spPr>
          <a:xfrm>
            <a:off x="107950" y="5788025"/>
            <a:ext cx="8883650" cy="7386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457200" indent="-457200">
              <a:buClr>
                <a:schemeClr val="dk1"/>
              </a:buClr>
              <a:buSzPct val="25000"/>
            </a:pPr>
            <a:r>
              <a:rPr lang="x-none" sz="1400" b="1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Ref</a:t>
            </a:r>
            <a:r>
              <a:rPr lang="x-none" sz="1400" b="0" i="0" u="none" strike="noStrike" cap="none" baseline="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r>
              <a:rPr lang="en-US" sz="1400" b="0" i="0" u="none" strike="noStrike" cap="none" baseline="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C. </a:t>
            </a:r>
            <a:r>
              <a:rPr lang="en-US" dirty="0" err="1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McMunn-Coffran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E. </a:t>
            </a:r>
            <a:r>
              <a:rPr lang="en-US" dirty="0" err="1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Paolercio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Y. </a:t>
            </a:r>
            <a:r>
              <a:rPr lang="en-US" dirty="0" err="1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Fei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, D.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F. 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Hsu: Combining multiple visual cognition systems for joint decision-making using combinatorial fusion.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ICCI*CC, pp. 313-322, 2012.</a:t>
            </a:r>
            <a:endParaRPr lang="en-US"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ahoma"/>
              <a:buNone/>
            </a:pPr>
            <a:endParaRPr lang="x-none" sz="1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24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6036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Combining two visual cognitive systems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experiment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1236230"/>
            <a:ext cx="6477000" cy="4293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25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6036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Combining two visual cognitive systems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planeDist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19264"/>
            <a:ext cx="4009423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raiangleDiagram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23" y="1600729"/>
            <a:ext cx="3991576" cy="3828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78456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23850" y="1752600"/>
            <a:ext cx="8496299" cy="461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dirty="0" smtClean="0"/>
              <a:t> </a:t>
            </a:r>
            <a:endParaRPr lang="x-none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26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304800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Combining two visual cognitive systems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1151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2" y="2603157"/>
            <a:ext cx="71056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2" y="4112742"/>
            <a:ext cx="709612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950" y="5791200"/>
            <a:ext cx="9036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Performance </a:t>
            </a:r>
            <a:r>
              <a:rPr lang="en-US" dirty="0"/>
              <a:t>ranking of P, Q, </a:t>
            </a:r>
            <a:r>
              <a:rPr lang="en-US" dirty="0" err="1"/>
              <a:t>M</a:t>
            </a:r>
            <a:r>
              <a:rPr lang="en-US" baseline="-25000" dirty="0" err="1"/>
              <a:t>i</a:t>
            </a:r>
            <a:r>
              <a:rPr lang="en-US" baseline="-25000" dirty="0"/>
              <a:t>, </a:t>
            </a:r>
            <a:r>
              <a:rPr lang="en-US" dirty="0"/>
              <a:t>C, and D on scoring system P and Q using 127 intervals on the common visual space based on statistical mean: (a) M</a:t>
            </a:r>
            <a:r>
              <a:rPr lang="en-US" baseline="-25000" dirty="0"/>
              <a:t>1</a:t>
            </a:r>
            <a:r>
              <a:rPr lang="en-US" dirty="0"/>
              <a:t>, (b) M</a:t>
            </a:r>
            <a:r>
              <a:rPr lang="en-US" baseline="-25000" dirty="0"/>
              <a:t>2</a:t>
            </a:r>
            <a:r>
              <a:rPr lang="en-US" dirty="0"/>
              <a:t>, and (c) M</a:t>
            </a:r>
            <a:r>
              <a:rPr lang="en-US" baseline="-25000" dirty="0"/>
              <a:t>3 </a:t>
            </a:r>
            <a:r>
              <a:rPr lang="en-US" dirty="0"/>
              <a:t>for each experiment 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=1, 2, ..., 10.</a:t>
            </a:r>
          </a:p>
        </p:txBody>
      </p:sp>
    </p:spTree>
    <p:extLst>
      <p:ext uri="{BB962C8B-B14F-4D97-AF65-F5344CB8AC3E}">
        <p14:creationId xmlns:p14="http://schemas.microsoft.com/office/powerpoint/2010/main" val="40636154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23850" y="1752600"/>
            <a:ext cx="8496299" cy="461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dirty="0" smtClean="0"/>
              <a:t> </a:t>
            </a:r>
            <a:endParaRPr lang="x-none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27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4512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Combining two visual cognitive systems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6969" y="4476286"/>
            <a:ext cx="84870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dirty="0"/>
              <a:t>Comparison between performance and confidence radius of (P, Q), best performance of </a:t>
            </a:r>
            <a:r>
              <a:rPr lang="en-US" dirty="0" err="1"/>
              <a:t>M</a:t>
            </a:r>
            <a:r>
              <a:rPr lang="en-US" baseline="-25000" dirty="0" err="1"/>
              <a:t>i</a:t>
            </a:r>
            <a:r>
              <a:rPr lang="en-US" dirty="0"/>
              <a:t>, and </a:t>
            </a:r>
            <a:r>
              <a:rPr lang="en-US" dirty="0" smtClean="0"/>
              <a:t>           performance </a:t>
            </a:r>
            <a:r>
              <a:rPr lang="en-US" dirty="0"/>
              <a:t>ranking of C and D, (C, D), when using common visual space based on M</a:t>
            </a:r>
            <a:r>
              <a:rPr lang="en-US" baseline="-25000" dirty="0"/>
              <a:t>1</a:t>
            </a:r>
            <a:r>
              <a:rPr lang="en-US" dirty="0"/>
              <a:t>, M</a:t>
            </a:r>
            <a:r>
              <a:rPr lang="en-US" baseline="-25000" dirty="0"/>
              <a:t>2</a:t>
            </a:r>
            <a:r>
              <a:rPr lang="en-US" dirty="0"/>
              <a:t>, and</a:t>
            </a:r>
            <a:r>
              <a:rPr lang="en-US" baseline="-25000" dirty="0"/>
              <a:t> </a:t>
            </a:r>
            <a:r>
              <a:rPr lang="en-US" dirty="0"/>
              <a:t>M</a:t>
            </a:r>
            <a:r>
              <a:rPr lang="en-US" baseline="-25000" dirty="0"/>
              <a:t>3</a:t>
            </a:r>
            <a:r>
              <a:rPr lang="en-US" dirty="0"/>
              <a:t>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85461"/>
            <a:ext cx="8004017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9749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04" name="Shape 504"/>
          <p:cNvSpPr/>
          <p:nvPr/>
        </p:nvSpPr>
        <p:spPr>
          <a:xfrm>
            <a:off x="107950" y="5840889"/>
            <a:ext cx="8883650" cy="11695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457200" indent="-457200">
              <a:buClr>
                <a:schemeClr val="dk1"/>
              </a:buClr>
              <a:buSzPct val="25000"/>
            </a:pPr>
            <a:r>
              <a:rPr lang="x-none" sz="1400" b="1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Ref</a:t>
            </a:r>
            <a:r>
              <a:rPr lang="x-none" sz="1400" b="0" i="0" u="none" strike="noStrike" cap="none" baseline="0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 J. A. Healy and R. W.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Picard; 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Detecting stress during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rea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l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 world 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driving tasks using physiological sensors, IEEE Transaction on Intelligent Transportation System, 6(2),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pp</a:t>
            </a:r>
            <a:r>
              <a:rPr lang="en-US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156-166, 2005.</a:t>
            </a:r>
          </a:p>
          <a:p>
            <a:pPr marL="457200" indent="-457200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Ref</a:t>
            </a:r>
            <a:r>
              <a:rPr lang="en-US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: Y. Deng, D. F. Hsu, Z. Wu and C. Chu; Feature selection and combination for stress identification using correlation and diversity, I-SPAN’ 12, 2012.</a:t>
            </a:r>
            <a:endParaRPr lang="en-US"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ahoma"/>
              <a:buNone/>
            </a:pPr>
            <a:endParaRPr lang="x-none" sz="1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28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166718" y="803330"/>
            <a:ext cx="8763000" cy="553968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4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Feature selection and combination for stress identification</a:t>
            </a:r>
            <a:endParaRPr lang="x-none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071810"/>
            <a:ext cx="392909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714488"/>
            <a:ext cx="427672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28662" y="485776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 smtClean="0"/>
              <a:t>Placement of sensors in driving stress identification</a:t>
            </a:r>
            <a:endParaRPr lang="zh-CN" alt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5000628" y="4714884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 smtClean="0"/>
              <a:t>Procedure of multiple sensor feature selection and combination</a:t>
            </a:r>
            <a:endParaRPr lang="zh-CN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79968713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29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-142908" y="446140"/>
            <a:ext cx="8763000" cy="553968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4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Feature selection and combination for stress identification</a:t>
            </a:r>
            <a:endParaRPr lang="x-none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839717"/>
              </p:ext>
            </p:extLst>
          </p:nvPr>
        </p:nvGraphicFramePr>
        <p:xfrm>
          <a:off x="228600" y="1797350"/>
          <a:ext cx="3399033" cy="2899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Bitmap Image" r:id="rId4" imgW="5106113" imgH="4610744" progId="PBrush">
                  <p:embed/>
                </p:oleObj>
              </mc:Choice>
              <mc:Fallback>
                <p:oleObj name="Bitmap Image" r:id="rId4" imgW="5106113" imgH="4610744" progId="PBrush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797350"/>
                        <a:ext cx="3399033" cy="2899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47496" y="5183760"/>
            <a:ext cx="28315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CFS schematic diagram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208" y="1504952"/>
            <a:ext cx="4919792" cy="36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810000" y="5211561"/>
            <a:ext cx="48833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Feature combination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results for feature sets </a:t>
            </a:r>
          </a:p>
          <a:p>
            <a:pPr marL="0" marR="0" lvl="0" indent="1825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obtained by CFS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009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ctrTitle"/>
          </p:nvPr>
        </p:nvSpPr>
        <p:spPr>
          <a:xfrm>
            <a:off x="242600" y="4159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/>
              <a:t>(A) The (Digital) Landscape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subTitle" idx="1"/>
          </p:nvPr>
        </p:nvSpPr>
        <p:spPr>
          <a:xfrm>
            <a:off x="382575" y="1617675"/>
            <a:ext cx="8151825" cy="53270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lvl="0" rtl="0">
              <a:buNone/>
            </a:pPr>
            <a:r>
              <a:rPr lang="x-none" dirty="0"/>
              <a:t>(1) It is a complex world.</a:t>
            </a:r>
          </a:p>
          <a:p>
            <a:endParaRPr lang="x-none" dirty="0"/>
          </a:p>
          <a:p>
            <a:pPr marL="457200" lvl="0" indent="-317500" rtl="0">
              <a:buClr>
                <a:schemeClr val="accent1"/>
              </a:buClr>
              <a:buSzPct val="97222"/>
              <a:buFont typeface="Arial"/>
              <a:buChar char="•"/>
            </a:pPr>
            <a:r>
              <a:rPr lang="x-none" dirty="0"/>
              <a:t>Interconnected Cyber-Physical-Natural (CPN) </a:t>
            </a:r>
            <a:r>
              <a:rPr lang="x-none" dirty="0" smtClean="0"/>
              <a:t>Ecosystem</a:t>
            </a:r>
            <a:endParaRPr lang="x-none" dirty="0"/>
          </a:p>
          <a:p>
            <a:pPr marL="457200" lvl="0" indent="-317500" rtl="0">
              <a:buClr>
                <a:schemeClr val="accent1"/>
              </a:buClr>
              <a:buSzPct val="97222"/>
              <a:buFont typeface="Arial"/>
              <a:buChar char="•"/>
            </a:pPr>
            <a:r>
              <a:rPr lang="x-none" dirty="0"/>
              <a:t>DNA-RNA-Protein-Health-Spirit</a:t>
            </a:r>
          </a:p>
          <a:p>
            <a:pPr marL="330200" lvl="1" indent="0">
              <a:buNone/>
            </a:pPr>
            <a:r>
              <a:rPr lang="en-US" dirty="0" smtClean="0"/>
              <a:t> (Biological science and technology in the physical-natural world.)</a:t>
            </a:r>
          </a:p>
          <a:p>
            <a:pPr marL="330200" lvl="1" indent="0">
              <a:buNone/>
            </a:pPr>
            <a:r>
              <a:rPr lang="en-US" dirty="0"/>
              <a:t> </a:t>
            </a:r>
            <a:r>
              <a:rPr lang="en-US" dirty="0" smtClean="0"/>
              <a:t>(molecular networks; Brain connectivity and cognition.)</a:t>
            </a:r>
            <a:endParaRPr lang="x-none" dirty="0"/>
          </a:p>
          <a:p>
            <a:pPr marL="457200" lvl="0" indent="-317500" rtl="0">
              <a:buClr>
                <a:schemeClr val="accent1"/>
              </a:buClr>
              <a:buSzPct val="97222"/>
              <a:buFont typeface="Arial"/>
              <a:buChar char="•"/>
            </a:pPr>
            <a:r>
              <a:rPr lang="x-none" dirty="0" smtClean="0"/>
              <a:t>Data-Information-Knowledge-Wisdom-Enlightenment</a:t>
            </a:r>
            <a:endParaRPr lang="en-US" dirty="0" smtClean="0"/>
          </a:p>
          <a:p>
            <a:pPr marL="139700" indent="0">
              <a:buSzPct val="97222"/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000" dirty="0" smtClean="0"/>
              <a:t>(Information science and technology in the cyber-physical world.)</a:t>
            </a:r>
            <a:endParaRPr lang="en-US" dirty="0" smtClean="0"/>
          </a:p>
          <a:p>
            <a:pPr marL="139700" lvl="0" indent="0">
              <a:buSzPct val="97222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(Social networks; network connectivity and mobility.)</a:t>
            </a:r>
          </a:p>
          <a:p>
            <a:pPr marL="482600" indent="-342900">
              <a:buSzPct val="97222"/>
            </a:pPr>
            <a:r>
              <a:rPr lang="en-US" dirty="0" smtClean="0"/>
              <a:t>Enablers: sensors, imaging modalities, etc.</a:t>
            </a:r>
            <a:endParaRPr lang="x-none" dirty="0"/>
          </a:p>
          <a:p>
            <a:pPr marL="139700" lvl="0" indent="0">
              <a:buSzPct val="97222"/>
              <a:buNone/>
            </a:pPr>
            <a:endParaRPr lang="x-none" sz="2000" dirty="0"/>
          </a:p>
          <a:p>
            <a:endParaRPr lang="x-non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/>
              <a:t>3</a:t>
            </a:fld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30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-142908" y="446140"/>
            <a:ext cx="8763000" cy="553968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400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Feature selection and combination for stress identification</a:t>
            </a:r>
            <a:endParaRPr lang="x-none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783500"/>
              </p:ext>
            </p:extLst>
          </p:nvPr>
        </p:nvGraphicFramePr>
        <p:xfrm>
          <a:off x="304800" y="1895492"/>
          <a:ext cx="3325852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Bitmap Image" r:id="rId4" imgW="5028571" imgH="4563112" progId="PBrush">
                  <p:embed/>
                </p:oleObj>
              </mc:Choice>
              <mc:Fallback>
                <p:oleObj name="Bitmap Image" r:id="rId4" imgW="5028571" imgH="4563112" progId="PBrush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895492"/>
                        <a:ext cx="3325852" cy="297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22173" y="5259960"/>
            <a:ext cx="28777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DFS schematic diagram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380" y="1504952"/>
            <a:ext cx="4934620" cy="359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810000" y="5211561"/>
            <a:ext cx="48833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Feature combination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results for feature sets </a:t>
            </a:r>
          </a:p>
          <a:p>
            <a:pPr marL="0" marR="0" lvl="0" indent="1825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obtained by </a:t>
            </a:r>
            <a:r>
              <a:rPr lang="en-US" altLang="zh-CN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FS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182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457200" y="843309"/>
            <a:ext cx="822960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800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</a:t>
            </a:r>
            <a:r>
              <a:rPr lang="en-US" sz="2800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lang="x-none" sz="2800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)</a:t>
            </a:r>
            <a:r>
              <a:rPr lang="en-US" sz="2800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(3)</a:t>
            </a:r>
            <a:r>
              <a:rPr lang="x-none" sz="2800" b="0" i="0" u="none" strike="noStrike" cap="none" baseline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baseline="0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Other</a:t>
            </a:r>
            <a:r>
              <a:rPr lang="en-US" sz="2800" b="0" i="0" u="none" strike="noStrike" cap="none" dirty="0" smtClean="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domains</a:t>
            </a:r>
            <a:endParaRPr lang="x-none" sz="2800" b="0" i="0" u="none" strike="noStrike" cap="none" baseline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457200" y="1935163"/>
            <a:ext cx="8229600" cy="26647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76200" indent="0">
              <a:buNone/>
            </a:pPr>
            <a:r>
              <a:rPr lang="en-US" sz="2000" dirty="0" smtClean="0"/>
              <a:t>   </a:t>
            </a:r>
            <a:r>
              <a:rPr lang="x-none" sz="20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Ensemble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generalization error: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x-none" sz="20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Weighted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average of generalization errors: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x-none" sz="20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Weighted </a:t>
            </a:r>
            <a:r>
              <a:rPr lang="x-none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average of ambiguities:</a:t>
            </a:r>
          </a:p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en-US" sz="2000" dirty="0"/>
          </a:p>
          <a:p>
            <a:pPr marL="342900" indent="-342900">
              <a:buSzPct val="25000"/>
            </a:pPr>
            <a:endParaRPr lang="en-US" sz="24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buSzPct val="25000"/>
            </a:pPr>
            <a:endParaRPr lang="x-none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Shape 519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20" name="Shape 520"/>
          <p:cNvSpPr/>
          <p:nvPr/>
        </p:nvSpPr>
        <p:spPr>
          <a:xfrm>
            <a:off x="4419601" y="1905000"/>
            <a:ext cx="1752599" cy="46196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521" name="Shape 521"/>
          <p:cNvSpPr/>
          <p:nvPr/>
        </p:nvSpPr>
        <p:spPr>
          <a:xfrm>
            <a:off x="4800600" y="2895600"/>
            <a:ext cx="2286000" cy="38893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522" name="Shape 522"/>
          <p:cNvSpPr/>
          <p:nvPr/>
        </p:nvSpPr>
        <p:spPr>
          <a:xfrm>
            <a:off x="5791200" y="2369579"/>
            <a:ext cx="2438400" cy="41275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523" name="Shape 523"/>
          <p:cNvSpPr/>
          <p:nvPr/>
        </p:nvSpPr>
        <p:spPr>
          <a:xfrm>
            <a:off x="576262" y="4821168"/>
            <a:ext cx="8339137" cy="53816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524" name="Shape 524"/>
          <p:cNvSpPr/>
          <p:nvPr/>
        </p:nvSpPr>
        <p:spPr>
          <a:xfrm>
            <a:off x="457201" y="5811768"/>
            <a:ext cx="8686799" cy="5238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ahoma"/>
              <a:buNone/>
            </a:pPr>
            <a:r>
              <a:rPr lang="x-none" sz="1400" b="1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Ref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 Chung et al in Proceedings of 7th International Workshop on Multiple Classifier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Systems,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LNCS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Springer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Verlag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2007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lang="x-none" sz="1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31</a:t>
            </a:fld>
            <a:endParaRPr lang="x-none"/>
          </a:p>
        </p:txBody>
      </p:sp>
      <p:sp>
        <p:nvSpPr>
          <p:cNvPr id="11" name="Shape 138"/>
          <p:cNvSpPr txBox="1"/>
          <p:nvPr/>
        </p:nvSpPr>
        <p:spPr>
          <a:xfrm>
            <a:off x="278028" y="1371600"/>
            <a:ext cx="8763000" cy="553968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400"/>
              <a:t>In regression, Krogh and Vedelsby (1995):</a:t>
            </a:r>
            <a:endParaRPr lang="x-none" sz="2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hape 138"/>
          <p:cNvSpPr txBox="1"/>
          <p:nvPr/>
        </p:nvSpPr>
        <p:spPr>
          <a:xfrm>
            <a:off x="280086" y="3886200"/>
            <a:ext cx="8763000" cy="553968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400">
                <a:solidFill>
                  <a:schemeClr val="dk1"/>
                </a:solidFill>
              </a:rPr>
              <a:t>In classification, Chung, Hsu, and Tang (2007):</a:t>
            </a:r>
            <a:endParaRPr lang="x-none" sz="2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55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31" name="Shape 531"/>
          <p:cNvSpPr/>
          <p:nvPr/>
        </p:nvSpPr>
        <p:spPr>
          <a:xfrm>
            <a:off x="1828800" y="1981200"/>
            <a:ext cx="4495799" cy="34782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532" name="Shape 532"/>
          <p:cNvSpPr/>
          <p:nvPr/>
        </p:nvSpPr>
        <p:spPr>
          <a:xfrm>
            <a:off x="312737" y="5486400"/>
            <a:ext cx="8678861" cy="100647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32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78028" y="741432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dk1"/>
                </a:solidFill>
                <a:latin typeface="+mj-lt"/>
                <a:ea typeface="Tahoma"/>
                <a:cs typeface="Tahoma"/>
                <a:sym typeface="Tahoma"/>
              </a:rPr>
              <a:t>Classifier Ensemble</a:t>
            </a:r>
            <a:endParaRPr lang="x-none" sz="280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753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23850" y="1752600"/>
            <a:ext cx="8496299" cy="43894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GOAL:  The goal is to learn a linear combination of the classifier predictions that maximizes the accuracy on future instances.</a:t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       *   Sub-expert conversion</a:t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       *   Hypothesis voting</a:t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x-none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       *   Instance recycling</a:t>
            </a:r>
          </a:p>
        </p:txBody>
      </p:sp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04" name="Shape 504"/>
          <p:cNvSpPr/>
          <p:nvPr/>
        </p:nvSpPr>
        <p:spPr>
          <a:xfrm>
            <a:off x="107950" y="5788025"/>
            <a:ext cx="888365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ahoma"/>
              <a:buNone/>
            </a:pPr>
            <a:r>
              <a:rPr lang="x-none" sz="1400" b="1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Ref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 Mesterharm, C., Hsu, D.F. The 11th International Conference on Information Fusion,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pp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x-none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1117-1124</a:t>
            </a:r>
            <a:r>
              <a:rPr lang="en-US" sz="1400" b="0" i="0" u="none" strike="noStrike" cap="none" baseline="0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2008.</a:t>
            </a:r>
            <a:endParaRPr lang="x-none" sz="1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33</a:t>
            </a:fld>
            <a:endParaRPr lang="x-none"/>
          </a:p>
        </p:txBody>
      </p:sp>
      <p:sp>
        <p:nvSpPr>
          <p:cNvPr id="7" name="Shape 138"/>
          <p:cNvSpPr txBox="1"/>
          <p:nvPr/>
        </p:nvSpPr>
        <p:spPr>
          <a:xfrm>
            <a:off x="228600" y="6036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On-line Learning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299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511" name="Shape 511"/>
          <p:cNvSpPr/>
          <p:nvPr/>
        </p:nvSpPr>
        <p:spPr>
          <a:xfrm>
            <a:off x="1219200" y="1752600"/>
            <a:ext cx="6019800" cy="425926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512" name="Shape 512"/>
          <p:cNvSpPr/>
          <p:nvPr/>
        </p:nvSpPr>
        <p:spPr>
          <a:xfrm>
            <a:off x="1219200" y="5943600"/>
            <a:ext cx="6781800" cy="646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Mistake curves on majority learning problem with </a:t>
            </a:r>
            <a:r>
              <a:rPr lang="x-none" sz="18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 = 10, k = 5,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8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= 20, and p = .05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34</a:t>
            </a:fld>
            <a:endParaRPr lang="x-none"/>
          </a:p>
        </p:txBody>
      </p:sp>
      <p:sp>
        <p:nvSpPr>
          <p:cNvPr id="8" name="Shape 138"/>
          <p:cNvSpPr txBox="1"/>
          <p:nvPr/>
        </p:nvSpPr>
        <p:spPr>
          <a:xfrm>
            <a:off x="228600" y="6036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On-line Learning</a:t>
            </a:r>
            <a:endParaRPr lang="x-none" sz="2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57158" y="697404"/>
            <a:ext cx="8496299" cy="6160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en-US" dirty="0" smtClean="0"/>
              <a:t>(1) When are two systems better than one and why?</a:t>
            </a:r>
          </a:p>
          <a:p>
            <a:pPr marL="0" indent="0">
              <a:buSzPct val="25000"/>
              <a:buNone/>
            </a:pPr>
            <a:r>
              <a:rPr lang="en-US" dirty="0" smtClean="0"/>
              <a:t>      </a:t>
            </a:r>
            <a:r>
              <a:rPr lang="en-US" sz="1600" b="1" dirty="0" smtClean="0"/>
              <a:t>Ref</a:t>
            </a:r>
            <a:r>
              <a:rPr lang="en-US" sz="1600" dirty="0" smtClean="0"/>
              <a:t>: A. </a:t>
            </a:r>
            <a:r>
              <a:rPr lang="en-US" sz="1600" dirty="0" err="1" smtClean="0"/>
              <a:t>Koriat</a:t>
            </a:r>
            <a:r>
              <a:rPr lang="en-US" sz="1600" dirty="0" smtClean="0"/>
              <a:t>; When are two heads better than one and why? Science, April 2012.</a:t>
            </a:r>
          </a:p>
          <a:p>
            <a:pPr marL="0" indent="0">
              <a:buSzPct val="25000"/>
              <a:buNone/>
            </a:pPr>
            <a:r>
              <a:rPr lang="en-US" sz="1600" b="1" dirty="0" smtClean="0">
                <a:sym typeface="Tahoma"/>
              </a:rPr>
              <a:t>         Ref</a:t>
            </a:r>
            <a:r>
              <a:rPr lang="en-US" sz="1600" dirty="0" smtClean="0">
                <a:sym typeface="Tahoma"/>
              </a:rPr>
              <a:t>: C. </a:t>
            </a:r>
            <a:r>
              <a:rPr lang="en-US" sz="1600" dirty="0" err="1" smtClean="0">
                <a:sym typeface="Tahoma"/>
              </a:rPr>
              <a:t>McMunn-Coffran</a:t>
            </a:r>
            <a:r>
              <a:rPr lang="en-US" sz="1600" dirty="0" smtClean="0">
                <a:sym typeface="Tahoma"/>
              </a:rPr>
              <a:t>, E. </a:t>
            </a:r>
            <a:r>
              <a:rPr lang="en-US" sz="1600" dirty="0" err="1" smtClean="0">
                <a:sym typeface="Tahoma"/>
              </a:rPr>
              <a:t>Paolercio</a:t>
            </a:r>
            <a:r>
              <a:rPr lang="en-US" sz="1600" dirty="0" smtClean="0">
                <a:sym typeface="Tahoma"/>
              </a:rPr>
              <a:t>, Y. </a:t>
            </a:r>
            <a:r>
              <a:rPr lang="en-US" sz="1600" dirty="0" err="1" smtClean="0">
                <a:sym typeface="Tahoma"/>
              </a:rPr>
              <a:t>Fei</a:t>
            </a:r>
            <a:r>
              <a:rPr lang="en-US" sz="1600" dirty="0" smtClean="0">
                <a:sym typeface="Tahoma"/>
              </a:rPr>
              <a:t>, D. F. Hsu: Combining multiple visual  </a:t>
            </a:r>
          </a:p>
          <a:p>
            <a:pPr marL="0" indent="0">
              <a:buSzPct val="25000"/>
              <a:buNone/>
            </a:pPr>
            <a:r>
              <a:rPr lang="en-US" sz="1600" dirty="0" smtClean="0">
                <a:sym typeface="Tahoma"/>
              </a:rPr>
              <a:t>                 cognition systems for joint decision-making using combinatorial fusion. ICCI*CC,   </a:t>
            </a:r>
          </a:p>
          <a:p>
            <a:pPr marL="0" indent="0">
              <a:buSzPct val="25000"/>
              <a:buNone/>
            </a:pPr>
            <a:r>
              <a:rPr lang="en-US" sz="1600" dirty="0" smtClean="0">
                <a:sym typeface="Tahoma"/>
              </a:rPr>
              <a:t>                 pp. 313-322, 2012.</a:t>
            </a:r>
            <a:endParaRPr lang="en-US" sz="1600" dirty="0" smtClean="0"/>
          </a:p>
          <a:p>
            <a:pPr marL="0" indent="0">
              <a:buSzPct val="25000"/>
              <a:buNone/>
            </a:pPr>
            <a:r>
              <a:rPr lang="en-US" dirty="0" smtClean="0"/>
              <a:t>(2) When is rank combination better than score combination?</a:t>
            </a:r>
          </a:p>
          <a:p>
            <a:pPr marL="0" indent="0">
              <a:buSzPct val="25000"/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1600" b="1" dirty="0" err="1" smtClean="0"/>
              <a:t>Ref</a:t>
            </a:r>
            <a:r>
              <a:rPr lang="en-US" sz="1600" dirty="0" err="1" smtClean="0"/>
              <a:t>:Hsu</a:t>
            </a:r>
            <a:r>
              <a:rPr lang="en-US" sz="1600" dirty="0" smtClean="0"/>
              <a:t> and </a:t>
            </a:r>
            <a:r>
              <a:rPr lang="en-US" sz="1600" dirty="0" err="1" smtClean="0"/>
              <a:t>Taksa</a:t>
            </a:r>
            <a:r>
              <a:rPr lang="en-US" sz="1600" dirty="0"/>
              <a:t>; Comparing Rank and Score Combination Methods for Data </a:t>
            </a:r>
            <a:r>
              <a:rPr lang="en-US" sz="1600" dirty="0" smtClean="0"/>
              <a:t>	Fusion </a:t>
            </a:r>
            <a:r>
              <a:rPr lang="en-US" sz="1600" dirty="0"/>
              <a:t>in Information Retrieval. Inf. </a:t>
            </a:r>
            <a:r>
              <a:rPr lang="en-US" sz="1600" dirty="0" err="1"/>
              <a:t>Retr</a:t>
            </a:r>
            <a:r>
              <a:rPr lang="en-US" sz="1600" dirty="0"/>
              <a:t>. 8(3): 449-480 (2005)</a:t>
            </a:r>
          </a:p>
          <a:p>
            <a:pPr marL="0" indent="0">
              <a:buSzPct val="25000"/>
              <a:buNone/>
            </a:pPr>
            <a:r>
              <a:rPr lang="en-US" dirty="0" smtClean="0"/>
              <a:t>(3) How to “best” measure similarity between two systems?</a:t>
            </a:r>
          </a:p>
          <a:p>
            <a:pPr marL="0" indent="0">
              <a:buSzPct val="25000"/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en-US" sz="1600" b="1" dirty="0" smtClean="0"/>
              <a:t>Ref</a:t>
            </a:r>
            <a:r>
              <a:rPr lang="en-US" sz="1600" dirty="0"/>
              <a:t>: Hsu, D.F., Chung, Y.S. and </a:t>
            </a:r>
            <a:r>
              <a:rPr lang="en-US" sz="1600" dirty="0" smtClean="0"/>
              <a:t>Kristal, </a:t>
            </a:r>
            <a:r>
              <a:rPr lang="en-US" sz="1600" dirty="0"/>
              <a:t>B.S.; Combinatorial fusion analysis: methods  </a:t>
            </a:r>
            <a:r>
              <a:rPr lang="en-US" sz="1600" dirty="0" smtClean="0"/>
              <a:t>       </a:t>
            </a:r>
          </a:p>
          <a:p>
            <a:pPr marL="0" indent="0">
              <a:buSzPct val="25000"/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       and </a:t>
            </a:r>
            <a:r>
              <a:rPr lang="en-US" sz="1600" dirty="0"/>
              <a:t>practice of combining multiple scoring systems, in : H. H. Hsu (Ed.), Advanced </a:t>
            </a:r>
            <a:endParaRPr lang="en-US" sz="1600" dirty="0" smtClean="0"/>
          </a:p>
          <a:p>
            <a:pPr marL="0" indent="0">
              <a:buSzPct val="25000"/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       Data </a:t>
            </a:r>
            <a:r>
              <a:rPr lang="en-US" sz="1600" dirty="0"/>
              <a:t>Mining Technologies in Bioinformatics, </a:t>
            </a:r>
            <a:r>
              <a:rPr lang="en-US" sz="1600" dirty="0" err="1"/>
              <a:t>Odeal</a:t>
            </a:r>
            <a:r>
              <a:rPr lang="en-US" sz="1600" dirty="0"/>
              <a:t> Group, (2006), pp. 32-62</a:t>
            </a:r>
            <a:r>
              <a:rPr lang="en-US" sz="1600" dirty="0" smtClean="0"/>
              <a:t>.</a:t>
            </a:r>
          </a:p>
          <a:p>
            <a:pPr marL="0" indent="0">
              <a:buSzPct val="25000"/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en-US" sz="1600" b="1" dirty="0" smtClean="0"/>
              <a:t>Ref</a:t>
            </a:r>
            <a:r>
              <a:rPr lang="en-US" sz="1600" dirty="0" smtClean="0"/>
              <a:t>: Hsu, D</a:t>
            </a:r>
            <a:r>
              <a:rPr lang="en-US" sz="1600" dirty="0"/>
              <a:t>. </a:t>
            </a:r>
            <a:r>
              <a:rPr lang="en-US" sz="1600" dirty="0" smtClean="0"/>
              <a:t>F., Kristal, B. S. and </a:t>
            </a:r>
            <a:r>
              <a:rPr lang="en-US" sz="1600" dirty="0" err="1" smtClean="0"/>
              <a:t>Schweikert</a:t>
            </a:r>
            <a:r>
              <a:rPr lang="en-US" sz="1600" dirty="0" smtClean="0"/>
              <a:t>, S: </a:t>
            </a:r>
            <a:r>
              <a:rPr lang="en-US" sz="1600" dirty="0"/>
              <a:t>Rank-Score Characteristics (RSC) </a:t>
            </a:r>
            <a:r>
              <a:rPr lang="en-US" sz="1600" dirty="0" smtClean="0"/>
              <a:t>  </a:t>
            </a:r>
          </a:p>
          <a:p>
            <a:pPr marL="0" indent="0">
              <a:buSzPct val="25000"/>
              <a:buNone/>
            </a:pPr>
            <a:r>
              <a:rPr lang="en-US" sz="1600" dirty="0" smtClean="0"/>
              <a:t>               Function </a:t>
            </a:r>
            <a:r>
              <a:rPr lang="en-US" sz="1600" dirty="0"/>
              <a:t>and Cognitive Diversity. Brain Informatics 2010: 42-54</a:t>
            </a:r>
          </a:p>
          <a:p>
            <a:pPr marL="0" indent="0">
              <a:buSzPct val="25000"/>
              <a:buNone/>
            </a:pPr>
            <a:r>
              <a:rPr lang="en-US" dirty="0" smtClean="0"/>
              <a:t>(4) What is the “best” combination method?</a:t>
            </a:r>
          </a:p>
          <a:p>
            <a:pPr marL="0" indent="0">
              <a:buSzPct val="25000"/>
              <a:buNone/>
            </a:pPr>
            <a:r>
              <a:rPr lang="en-US" sz="1600" dirty="0" smtClean="0"/>
              <a:t>A variety of good combination methods including Max, Min, average, weighted combination,</a:t>
            </a:r>
            <a:br>
              <a:rPr lang="en-US" sz="1600" dirty="0" smtClean="0"/>
            </a:br>
            <a:r>
              <a:rPr lang="en-US" sz="1600" dirty="0" smtClean="0"/>
              <a:t>voting, </a:t>
            </a:r>
            <a:r>
              <a:rPr lang="en-US" sz="1600" dirty="0" err="1" smtClean="0"/>
              <a:t>POSet</a:t>
            </a:r>
            <a:r>
              <a:rPr lang="en-US" sz="1600" dirty="0" smtClean="0"/>
              <a:t>, U-statistics, HMM, combinatorial fusion, C4.5, </a:t>
            </a:r>
            <a:r>
              <a:rPr lang="en-US" sz="1600" dirty="0" err="1" smtClean="0"/>
              <a:t>kNN</a:t>
            </a:r>
            <a:r>
              <a:rPr lang="en-US" sz="1600" dirty="0" smtClean="0"/>
              <a:t>, SVM, NB, boosting, and</a:t>
            </a:r>
            <a:br>
              <a:rPr lang="en-US" sz="1600" dirty="0" smtClean="0"/>
            </a:br>
            <a:r>
              <a:rPr lang="en-US" sz="1600" dirty="0" smtClean="0"/>
              <a:t>rank aggregate.</a:t>
            </a:r>
            <a:endParaRPr lang="en-US" sz="1600" dirty="0"/>
          </a:p>
        </p:txBody>
      </p:sp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7620000" y="19050"/>
            <a:ext cx="1066799" cy="32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6" name="Shape 448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 smtClean="0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35</a:t>
            </a:fld>
            <a:endParaRPr lang="x-none"/>
          </a:p>
        </p:txBody>
      </p:sp>
      <p:sp>
        <p:nvSpPr>
          <p:cNvPr id="2" name="Rectangle 1"/>
          <p:cNvSpPr/>
          <p:nvPr/>
        </p:nvSpPr>
        <p:spPr>
          <a:xfrm>
            <a:off x="457200" y="285728"/>
            <a:ext cx="4203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 smtClean="0">
                <a:solidFill>
                  <a:srgbClr val="FF000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(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D</a:t>
            </a:r>
            <a:r>
              <a:rPr lang="x-none" sz="2800" dirty="0" smtClean="0">
                <a:solidFill>
                  <a:srgbClr val="FF000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)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Review and Remarks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12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71936" y="924136"/>
            <a:ext cx="8414905" cy="64632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Font typeface="Arial"/>
              <a:buChar char="•"/>
            </a:pPr>
            <a:r>
              <a:rPr lang="x-none" sz="1800" dirty="0"/>
              <a:t>Empirical - Theoretical - Modeling </a:t>
            </a:r>
            <a:r>
              <a:rPr lang="x-none" sz="1800" dirty="0" smtClean="0"/>
              <a:t>– Data</a:t>
            </a:r>
            <a:r>
              <a:rPr lang="en-US" sz="1800" dirty="0" smtClean="0"/>
              <a:t>-Centric</a:t>
            </a:r>
            <a:r>
              <a:rPr lang="x-none" sz="1800" dirty="0" smtClean="0"/>
              <a:t>(e-science</a:t>
            </a:r>
            <a:r>
              <a:rPr lang="x-none" sz="1800" dirty="0"/>
              <a:t>) </a:t>
            </a:r>
            <a:r>
              <a:rPr lang="en-US" sz="1800" dirty="0" smtClean="0"/>
              <a:t>;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 smtClean="0"/>
              <a:t>	Jim Gray’s; </a:t>
            </a:r>
            <a:r>
              <a:rPr lang="x-none" sz="1800" dirty="0" smtClean="0"/>
              <a:t>Computational-x </a:t>
            </a:r>
            <a:r>
              <a:rPr lang="x-none" sz="1800" dirty="0"/>
              <a:t>and x-informatics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Font typeface="Arial"/>
              <a:buChar char="•"/>
            </a:pPr>
            <a:r>
              <a:rPr lang="x-none" sz="1800" dirty="0"/>
              <a:t>The Big Data: Volume, Velocity, Variety and Value </a:t>
            </a:r>
            <a:r>
              <a:rPr lang="en-US" sz="1800" dirty="0" smtClean="0"/>
              <a:t>;</a:t>
            </a:r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 smtClean="0"/>
              <a:t>     </a:t>
            </a:r>
            <a:r>
              <a:rPr lang="x-none" sz="1800" dirty="0" smtClean="0"/>
              <a:t>structured </a:t>
            </a:r>
            <a:r>
              <a:rPr lang="x-none" sz="1800" dirty="0"/>
              <a:t>vs. unstructured, spatial vs. temporal, logical vs. perceptive, </a:t>
            </a:r>
            <a:r>
              <a:rPr lang="en-US" sz="1800" dirty="0" smtClean="0"/>
              <a:t>  </a:t>
            </a:r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</a:t>
            </a:r>
            <a:r>
              <a:rPr lang="x-none" sz="1800" dirty="0" smtClean="0"/>
              <a:t>data-driven </a:t>
            </a:r>
            <a:r>
              <a:rPr lang="x-none" sz="1800" dirty="0"/>
              <a:t>vs. hypothesis-driven, etc.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x-none" dirty="0" smtClean="0">
                <a:solidFill>
                  <a:schemeClr val="tx1"/>
                </a:solidFill>
              </a:rPr>
              <a:t>(3</a:t>
            </a:r>
            <a:r>
              <a:rPr lang="x-none" dirty="0">
                <a:solidFill>
                  <a:schemeClr val="tx1"/>
                </a:solidFill>
              </a:rPr>
              <a:t>) The Fusion Imperative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Font typeface="Arial"/>
              <a:buChar char="•"/>
            </a:pPr>
            <a:r>
              <a:rPr lang="x-none" sz="1800" dirty="0"/>
              <a:t>Reduction vs. Integration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Font typeface="Arial"/>
              <a:buChar char="•"/>
            </a:pPr>
            <a:r>
              <a:rPr lang="x-none" sz="1800" dirty="0"/>
              <a:t>Data Fusion - Variable Fusion - System Fusion </a:t>
            </a:r>
            <a:r>
              <a:rPr lang="en-US" sz="1800" dirty="0" smtClean="0"/>
              <a:t>;</a:t>
            </a:r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 smtClean="0"/>
              <a:t>     </a:t>
            </a:r>
            <a:r>
              <a:rPr lang="x-none" sz="1800" dirty="0" smtClean="0"/>
              <a:t>Variables </a:t>
            </a:r>
            <a:r>
              <a:rPr lang="x-none" sz="1800" dirty="0"/>
              <a:t>(cues, parameters, indicators, features) and </a:t>
            </a:r>
            <a:endParaRPr lang="en-US" sz="1800" dirty="0" smtClean="0"/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</a:t>
            </a:r>
            <a:r>
              <a:rPr lang="x-none" sz="1800" dirty="0" smtClean="0"/>
              <a:t>Systems </a:t>
            </a:r>
            <a:r>
              <a:rPr lang="x-none" sz="1800" dirty="0"/>
              <a:t>(decision systems, forecasting systems, information systems, </a:t>
            </a:r>
            <a:r>
              <a:rPr lang="en-US" sz="1800" dirty="0" smtClean="0"/>
              <a:t>   </a:t>
            </a:r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machine learning systems, </a:t>
            </a:r>
            <a:r>
              <a:rPr lang="x-none" sz="1800" dirty="0" smtClean="0"/>
              <a:t>classification systems</a:t>
            </a:r>
            <a:r>
              <a:rPr lang="en-US" sz="1800" dirty="0" smtClean="0"/>
              <a:t>, clustering systems, </a:t>
            </a:r>
          </a:p>
          <a:p>
            <a:pPr marL="114300" marR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66666"/>
              <a:buNone/>
            </a:pPr>
            <a:r>
              <a:rPr lang="en-US" sz="1800" dirty="0" smtClean="0"/>
              <a:t>     hybrid systems, heterogeneous systems</a:t>
            </a:r>
            <a:r>
              <a:rPr lang="x-none" sz="1800" dirty="0" smtClean="0"/>
              <a:t>).</a:t>
            </a:r>
            <a:endParaRPr lang="x-none" sz="1800" dirty="0"/>
          </a:p>
          <a:p>
            <a:endParaRPr lang="x-none" sz="1800" dirty="0"/>
          </a:p>
          <a:p>
            <a:endParaRPr lang="x-none" sz="1800" dirty="0"/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4</a:t>
            </a:fld>
            <a:endParaRPr lang="x-none"/>
          </a:p>
        </p:txBody>
      </p:sp>
      <p:sp>
        <p:nvSpPr>
          <p:cNvPr id="129" name="Shape 129"/>
          <p:cNvSpPr/>
          <p:nvPr/>
        </p:nvSpPr>
        <p:spPr>
          <a:xfrm>
            <a:off x="457200" y="500042"/>
            <a:ext cx="5904299" cy="461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400" b="0" i="0" u="none" strike="noStrike" cap="none" baseline="0" dirty="0" smtClean="0">
                <a:solidFill>
                  <a:schemeClr val="tx1"/>
                </a:solidFill>
                <a:sym typeface="Arial"/>
              </a:rPr>
              <a:t>(2</a:t>
            </a:r>
            <a:r>
              <a:rPr lang="x-none" sz="2400" b="0" i="0" u="none" strike="noStrike" cap="none" baseline="0" dirty="0">
                <a:solidFill>
                  <a:schemeClr val="tx1"/>
                </a:solidFill>
                <a:sym typeface="Arial"/>
              </a:rPr>
              <a:t>) </a:t>
            </a:r>
            <a:r>
              <a:rPr lang="x-none" sz="2400" dirty="0">
                <a:solidFill>
                  <a:schemeClr val="tx1"/>
                </a:solidFill>
              </a:rPr>
              <a:t>The Fourth Paradigm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0" y="797887"/>
            <a:ext cx="8229600" cy="461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2400" smtClean="0">
                <a:solidFill>
                  <a:schemeClr val="tx1"/>
                </a:solidFill>
              </a:rPr>
              <a:t>(4</a:t>
            </a:r>
            <a:r>
              <a:rPr lang="x-none" sz="2400">
                <a:solidFill>
                  <a:schemeClr val="tx1"/>
                </a:solidFill>
              </a:rPr>
              <a:t>) Examples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7620000" y="0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5</a:t>
            </a:fld>
            <a:endParaRPr lang="x-none"/>
          </a:p>
        </p:txBody>
      </p:sp>
      <p:sp>
        <p:nvSpPr>
          <p:cNvPr id="136" name="Shape 136"/>
          <p:cNvSpPr/>
          <p:nvPr/>
        </p:nvSpPr>
        <p:spPr>
          <a:xfrm>
            <a:off x="3472525" y="1524000"/>
            <a:ext cx="1028700" cy="8001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37" name="Shape 137"/>
          <p:cNvSpPr/>
          <p:nvPr/>
        </p:nvSpPr>
        <p:spPr>
          <a:xfrm>
            <a:off x="909000" y="1936100"/>
            <a:ext cx="2461729" cy="199809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38" name="Shape 138"/>
          <p:cNvSpPr txBox="1"/>
          <p:nvPr/>
        </p:nvSpPr>
        <p:spPr>
          <a:xfrm>
            <a:off x="597150" y="1357600"/>
            <a:ext cx="3657600" cy="4572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1800"/>
              <a:t>Crossing the Street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4572000" y="1359243"/>
            <a:ext cx="3657600" cy="4572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1800"/>
              <a:t>Figure Skating Judgment</a:t>
            </a:r>
          </a:p>
        </p:txBody>
      </p:sp>
      <p:sp>
        <p:nvSpPr>
          <p:cNvPr id="140" name="Shape 140"/>
          <p:cNvSpPr/>
          <p:nvPr/>
        </p:nvSpPr>
        <p:spPr>
          <a:xfrm>
            <a:off x="5257800" y="1936100"/>
            <a:ext cx="2457472" cy="199809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41" name="Shape 141"/>
          <p:cNvSpPr txBox="1"/>
          <p:nvPr/>
        </p:nvSpPr>
        <p:spPr>
          <a:xfrm>
            <a:off x="457200" y="4226750"/>
            <a:ext cx="3657600" cy="4572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1800"/>
              <a:t>Internet Search Strategy</a:t>
            </a:r>
          </a:p>
        </p:txBody>
      </p:sp>
      <p:sp>
        <p:nvSpPr>
          <p:cNvPr id="142" name="Shape 142"/>
          <p:cNvSpPr/>
          <p:nvPr/>
        </p:nvSpPr>
        <p:spPr>
          <a:xfrm>
            <a:off x="1102776" y="4599737"/>
            <a:ext cx="2326216" cy="2079829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11" name="Shape 141"/>
          <p:cNvSpPr txBox="1"/>
          <p:nvPr/>
        </p:nvSpPr>
        <p:spPr>
          <a:xfrm>
            <a:off x="4572000" y="4217772"/>
            <a:ext cx="4343400" cy="461635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1800" dirty="0" smtClean="0"/>
              <a:t>Active Searching in Chemical Space</a:t>
            </a:r>
            <a:endParaRPr lang="x-none" sz="1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0" y="4643422"/>
            <a:ext cx="2500330" cy="20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graphicFrame>
        <p:nvGraphicFramePr>
          <p:cNvPr id="158" name="Shape 158"/>
          <p:cNvGraphicFramePr/>
          <p:nvPr>
            <p:extLst>
              <p:ext uri="{D42A27DB-BD31-4B8C-83A1-F6EECF244321}">
                <p14:modId xmlns:p14="http://schemas.microsoft.com/office/powerpoint/2010/main" val="3381394032"/>
              </p:ext>
            </p:extLst>
          </p:nvPr>
        </p:nvGraphicFramePr>
        <p:xfrm>
          <a:off x="457200" y="1295400"/>
          <a:ext cx="8305800" cy="4876878"/>
        </p:xfrm>
        <a:graphic>
          <a:graphicData uri="http://schemas.openxmlformats.org/drawingml/2006/table">
            <a:tbl>
              <a:tblPr>
                <a:noFill/>
                <a:tableStyleId>{D42FC341-9D24-4D74-88CA-12A5FBC65FDA}</a:tableStyleId>
              </a:tblPr>
              <a:tblGrid>
                <a:gridCol w="741375"/>
                <a:gridCol w="742950"/>
                <a:gridCol w="741350"/>
                <a:gridCol w="741375"/>
                <a:gridCol w="741350"/>
                <a:gridCol w="742950"/>
                <a:gridCol w="247650"/>
                <a:gridCol w="639775"/>
                <a:gridCol w="741350"/>
                <a:gridCol w="741375"/>
                <a:gridCol w="742950"/>
                <a:gridCol w="741350"/>
              </a:tblGrid>
              <a:tr h="542454"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SC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J3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RC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1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7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29.1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45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28.9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45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29.6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7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28.5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45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28.8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45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28.6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7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28.2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45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20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20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135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6</a:t>
            </a:fld>
            <a:endParaRPr lang="x-none"/>
          </a:p>
        </p:txBody>
      </p:sp>
      <p:sp>
        <p:nvSpPr>
          <p:cNvPr id="6" name="Shape 138"/>
          <p:cNvSpPr txBox="1"/>
          <p:nvPr/>
        </p:nvSpPr>
        <p:spPr>
          <a:xfrm>
            <a:off x="304800" y="457200"/>
            <a:ext cx="48768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/>
              <a:t>Figure Skating Judgment</a:t>
            </a:r>
            <a:endParaRPr lang="x-none" sz="280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buSzPct val="25000"/>
              <a:buNone/>
            </a:pPr>
            <a:r>
              <a:rPr lang="x-none"/>
              <a:t> 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1143000" y="1981200"/>
            <a:ext cx="3814762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</a:p>
          <a:p>
            <a:endParaRPr lang="x-none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5" name="Shape 175"/>
          <p:cNvGraphicFramePr/>
          <p:nvPr>
            <p:extLst>
              <p:ext uri="{D42A27DB-BD31-4B8C-83A1-F6EECF244321}">
                <p14:modId xmlns:p14="http://schemas.microsoft.com/office/powerpoint/2010/main" val="3681871699"/>
              </p:ext>
            </p:extLst>
          </p:nvPr>
        </p:nvGraphicFramePr>
        <p:xfrm>
          <a:off x="685800" y="1371600"/>
          <a:ext cx="7848600" cy="4724450"/>
        </p:xfrm>
        <a:graphic>
          <a:graphicData uri="http://schemas.openxmlformats.org/drawingml/2006/table">
            <a:tbl>
              <a:tblPr>
                <a:noFill/>
                <a:tableStyleId>{896B09E1-0D06-44C7-836D-5F2AF4F8587B}</a:tableStyleId>
              </a:tblPr>
              <a:tblGrid>
                <a:gridCol w="742950"/>
                <a:gridCol w="789000"/>
                <a:gridCol w="788975"/>
                <a:gridCol w="785825"/>
                <a:gridCol w="785800"/>
                <a:gridCol w="1101725"/>
                <a:gridCol w="855675"/>
                <a:gridCol w="1141400"/>
                <a:gridCol w="857250"/>
              </a:tblGrid>
              <a:tr h="695325">
                <a:tc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 Rank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Comb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 Score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Comb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48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1.00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0.80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0.90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0.40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1.00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4.0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0.70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0.70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0.35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0.525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0.90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0.60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0.75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0.80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0.40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0.60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0.60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0.25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6.0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0.425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0.20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0.30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0.25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0.50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0.20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7.0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0.35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0.30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0.20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</a:t>
                      </a:r>
                      <a:r>
                        <a:rPr lang="x-none" sz="1800" b="0" i="0" u="none" strike="noStrike" cap="none" baseline="-25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0.15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9.5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0.125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25000"/>
                        <a:buFont typeface="Tahoma"/>
                        <a:buNone/>
                      </a:pPr>
                      <a:r>
                        <a:rPr lang="x-none" sz="1800" b="0" i="0" u="none" strike="noStrike" cap="none" baseline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</a:p>
                  </a:txBody>
                  <a:tcPr marL="91450" marR="91450" marT="45725" marB="457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138"/>
          <p:cNvSpPr txBox="1"/>
          <p:nvPr/>
        </p:nvSpPr>
        <p:spPr>
          <a:xfrm>
            <a:off x="457200" y="457200"/>
            <a:ext cx="48768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tx1"/>
                </a:solidFill>
              </a:rPr>
              <a:t>Internet Search Strategy</a:t>
            </a:r>
          </a:p>
        </p:txBody>
      </p:sp>
      <p:sp>
        <p:nvSpPr>
          <p:cNvPr id="8" name="Shape 135"/>
          <p:cNvSpPr txBox="1">
            <a:spLocks/>
          </p:cNvSpPr>
          <p:nvPr/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</a:pPr>
            <a:r>
              <a:rPr lang="x-none" smtClean="0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>
                <a:buSzPct val="25000"/>
              </a:pPr>
              <a:t>7</a:t>
            </a:fld>
            <a:endParaRPr lang="x-none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8</a:t>
            </a:fld>
            <a:endParaRPr lang="x-none"/>
          </a:p>
        </p:txBody>
      </p:sp>
      <p:sp>
        <p:nvSpPr>
          <p:cNvPr id="182" name="Shape 182"/>
          <p:cNvSpPr/>
          <p:nvPr/>
        </p:nvSpPr>
        <p:spPr>
          <a:xfrm>
            <a:off x="468312" y="6096000"/>
            <a:ext cx="8170861" cy="523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4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</a:t>
            </a:r>
            <a:r>
              <a:rPr lang="x-none" sz="1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Ginn, C.M.R., Willett, P. and Bradshaw, J. (2000) Combination of molecular similarity measures using data fusion, Perspectives in Drug Discovery and Design, Volume 20 (1), pp. 1-16.</a:t>
            </a:r>
          </a:p>
        </p:txBody>
      </p:sp>
      <p:sp>
        <p:nvSpPr>
          <p:cNvPr id="183" name="Shape 183"/>
          <p:cNvSpPr/>
          <p:nvPr/>
        </p:nvSpPr>
        <p:spPr>
          <a:xfrm>
            <a:off x="1262062" y="1336632"/>
            <a:ext cx="6334124" cy="37687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84" name="Shape 184"/>
          <p:cNvSpPr/>
          <p:nvPr/>
        </p:nvSpPr>
        <p:spPr>
          <a:xfrm>
            <a:off x="468312" y="5084762"/>
            <a:ext cx="8207375" cy="8318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Mean number of actives found in the ten nearest neighbors when combining various numbers, c, of different similarity measures for searches of the dataset. The shading indicates a fused result at least as good as the best original similarity measure.</a:t>
            </a:r>
          </a:p>
        </p:txBody>
      </p:sp>
      <p:sp>
        <p:nvSpPr>
          <p:cNvPr id="7" name="Shape 138"/>
          <p:cNvSpPr txBox="1"/>
          <p:nvPr/>
        </p:nvSpPr>
        <p:spPr>
          <a:xfrm>
            <a:off x="457200" y="457200"/>
            <a:ext cx="74676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x-none" sz="2800">
                <a:solidFill>
                  <a:schemeClr val="tx1"/>
                </a:solidFill>
              </a:rPr>
              <a:t>Combining Molecular Similarity Measures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23850" y="404812"/>
            <a:ext cx="8229600" cy="38856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x-none" sz="2800" b="0" i="0" u="none" strike="noStrike" cap="none" baseline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800" b="0" i="0" u="none" strike="noStrike" cap="none" baseline="0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x-none" sz="2800" b="0" i="0" u="none" strike="noStrike" cap="none" baseline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800" b="0" i="0" u="none" strike="noStrike" cap="none" baseline="0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2800" b="0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Method</a:t>
            </a:r>
          </a:p>
          <a:p>
            <a:pPr marL="182563" marR="0" lvl="0" indent="-182563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x-none" sz="2800" b="0" i="0" u="none" strike="noStrike" cap="none" baseline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" indent="0">
              <a:buNone/>
            </a:pPr>
            <a:endParaRPr lang="en-US" b="1" dirty="0" smtClean="0">
              <a:latin typeface="Tahoma"/>
              <a:ea typeface="Tahoma"/>
              <a:cs typeface="Tahoma"/>
              <a:sym typeface="Tahoma"/>
            </a:endParaRPr>
          </a:p>
          <a:p>
            <a:pPr marL="182563" marR="0" lvl="0" indent="-182563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1800" b="0" i="0" u="none" strike="noStrike" cap="none" baseline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r>
              <a:rPr lang="x-none" sz="18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Different methods / systems are appropriate for different features /  attributes / indicators / cues and different temporal traces. </a:t>
            </a:r>
          </a:p>
          <a:p>
            <a:pPr marL="182563" marR="0" lvl="0" indent="-182563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2. Different features / attributes / indicators / cues may use different kinds of measurements. </a:t>
            </a:r>
          </a:p>
          <a:p>
            <a:pPr marL="182563" marR="0" lvl="0" indent="-182563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3. Different methods/systems may be good for the same problem with different data sets generated from different information sources/experiments. </a:t>
            </a:r>
          </a:p>
          <a:p>
            <a:pPr marL="182563" marR="0" lvl="0" indent="-182563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4. Different methods/systems may be good for the same problem with the same data sets generated or collected from different devices/sources. </a:t>
            </a:r>
          </a:p>
        </p:txBody>
      </p:sp>
      <p:sp>
        <p:nvSpPr>
          <p:cNvPr id="195" name="Shape 195"/>
          <p:cNvSpPr/>
          <p:nvPr/>
        </p:nvSpPr>
        <p:spPr>
          <a:xfrm>
            <a:off x="1512350" y="4414925"/>
            <a:ext cx="2171699" cy="194468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96" name="Shape 196"/>
          <p:cNvSpPr/>
          <p:nvPr/>
        </p:nvSpPr>
        <p:spPr>
          <a:xfrm>
            <a:off x="4694238" y="4414925"/>
            <a:ext cx="2190749" cy="20827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97" name="Shape 197"/>
          <p:cNvSpPr/>
          <p:nvPr/>
        </p:nvSpPr>
        <p:spPr>
          <a:xfrm>
            <a:off x="4621200" y="6324600"/>
            <a:ext cx="2389200" cy="338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 space H(n, p, q)</a:t>
            </a:r>
          </a:p>
        </p:txBody>
      </p:sp>
      <p:sp>
        <p:nvSpPr>
          <p:cNvPr id="198" name="Shape 198"/>
          <p:cNvSpPr/>
          <p:nvPr/>
        </p:nvSpPr>
        <p:spPr>
          <a:xfrm>
            <a:off x="1525500" y="6324600"/>
            <a:ext cx="2208300" cy="338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x-none" sz="16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space G(n, m, q)</a:t>
            </a:r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7620000" y="29488"/>
            <a:ext cx="1066799" cy="307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SzPct val="25000"/>
            </a:pPr>
            <a:r>
              <a:rPr lang="x-none"/>
              <a:t> </a:t>
            </a:r>
            <a:fld id="{0A07CC96-8347-4A6A-859E-A2329DCEF289}" type="slidenum">
              <a:rPr lang="en-US" altLang="zh-TW">
                <a:solidFill>
                  <a:srgbClr val="045C75"/>
                </a:solidFill>
                <a:latin typeface="Constantia" pitchFamily="18" charset="0"/>
                <a:ea typeface="MS PGothic" pitchFamily="34" charset="-128"/>
              </a:rPr>
              <a:pPr lvl="0">
                <a:buSzPct val="25000"/>
              </a:pPr>
              <a:t>9</a:t>
            </a:fld>
            <a:endParaRPr lang="x-none"/>
          </a:p>
        </p:txBody>
      </p:sp>
      <p:sp>
        <p:nvSpPr>
          <p:cNvPr id="8" name="Shape 138"/>
          <p:cNvSpPr txBox="1"/>
          <p:nvPr/>
        </p:nvSpPr>
        <p:spPr>
          <a:xfrm>
            <a:off x="152400" y="984677"/>
            <a:ext cx="8763000" cy="615523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marL="457200" lvl="0" indent="-317500">
              <a:buClr>
                <a:srgbClr val="000000"/>
              </a:buClr>
              <a:buSzPct val="129629"/>
              <a:buFont typeface="Arial"/>
              <a:buChar char="•"/>
            </a:pPr>
            <a:r>
              <a:rPr lang="en-US" sz="2800" dirty="0" smtClean="0">
                <a:latin typeface="Tahoma"/>
                <a:ea typeface="Tahoma"/>
                <a:cs typeface="Tahoma"/>
                <a:sym typeface="Tahoma"/>
              </a:rPr>
              <a:t>Rationale </a:t>
            </a:r>
            <a:r>
              <a:rPr lang="en-US" sz="2800" dirty="0">
                <a:latin typeface="Tahoma"/>
                <a:ea typeface="Tahoma"/>
                <a:cs typeface="Tahoma"/>
                <a:sym typeface="Tahoma"/>
              </a:rPr>
              <a:t>for </a:t>
            </a:r>
            <a:r>
              <a:rPr lang="x-none" sz="2800" dirty="0">
                <a:latin typeface="Tahoma"/>
                <a:ea typeface="Tahoma"/>
                <a:cs typeface="Tahoma"/>
                <a:sym typeface="Tahoma"/>
              </a:rPr>
              <a:t>Combinatorial Fusion Analysis (CFA)</a:t>
            </a:r>
            <a:endParaRPr lang="x-none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2329</Words>
  <Application>Microsoft Office PowerPoint</Application>
  <PresentationFormat>On-screen Show (4:3)</PresentationFormat>
  <Paragraphs>653</Paragraphs>
  <Slides>35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/>
      <vt:lpstr>Equation</vt:lpstr>
      <vt:lpstr>投影片</vt:lpstr>
      <vt:lpstr>Bitmap Image</vt:lpstr>
      <vt:lpstr>Combinatorial Fusion on  Multiple Scoring Systems</vt:lpstr>
      <vt:lpstr>Outline</vt:lpstr>
      <vt:lpstr>(A) The (Digital) Landscape</vt:lpstr>
      <vt:lpstr>PowerPoint Presentation</vt:lpstr>
      <vt:lpstr>(4)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Performance of Thymidine Kinase (TK)</vt:lpstr>
      <vt:lpstr>The Performance of Dihydrofolate Reductase (DHFR)</vt:lpstr>
      <vt:lpstr>The Performance of ER-Antagonist Receptor (ER)</vt:lpstr>
      <vt:lpstr>The Performance of ER-Agonist Receptor (ERA)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(c)(3) Other domains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Combinatorial Fusion on Multiple Scoring Systems</dc:title>
  <dc:creator>Researcher</dc:creator>
  <cp:lastModifiedBy>Linda Casals</cp:lastModifiedBy>
  <cp:revision>308</cp:revision>
  <dcterms:modified xsi:type="dcterms:W3CDTF">2012-11-19T18:49:36Z</dcterms:modified>
</cp:coreProperties>
</file>