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59" r:id="rId2"/>
    <p:sldId id="280" r:id="rId3"/>
    <p:sldId id="352" r:id="rId4"/>
    <p:sldId id="314" r:id="rId5"/>
    <p:sldId id="315" r:id="rId6"/>
    <p:sldId id="259" r:id="rId7"/>
    <p:sldId id="269" r:id="rId8"/>
    <p:sldId id="274" r:id="rId9"/>
    <p:sldId id="270" r:id="rId10"/>
    <p:sldId id="271" r:id="rId11"/>
    <p:sldId id="282" r:id="rId12"/>
    <p:sldId id="320" r:id="rId13"/>
    <p:sldId id="361" r:id="rId14"/>
    <p:sldId id="358" r:id="rId15"/>
    <p:sldId id="299" r:id="rId16"/>
    <p:sldId id="303" r:id="rId17"/>
    <p:sldId id="356" r:id="rId18"/>
    <p:sldId id="360" r:id="rId19"/>
    <p:sldId id="355" r:id="rId20"/>
    <p:sldId id="334" r:id="rId21"/>
  </p:sldIdLst>
  <p:sldSz cx="9144000" cy="6858000" type="screen4x3"/>
  <p:notesSz cx="67849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8A"/>
    <a:srgbClr val="4E12F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0" autoAdjust="0"/>
    <p:restoredTop sz="99634" autoAdjust="0"/>
  </p:normalViewPr>
  <p:slideViewPr>
    <p:cSldViewPr>
      <p:cViewPr>
        <p:scale>
          <a:sx n="80" d="100"/>
          <a:sy n="80" d="100"/>
        </p:scale>
        <p:origin x="-116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BAF62-B8DE-4E0A-92AD-6B8D8417F64A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9064C-1602-4D02-BC4D-4B62C57F8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4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8E31-5FFC-4B9E-8553-56B5AAD77265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084B2-578D-4A94-878C-3E2025C31E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0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09C235-2472-41FA-80AF-22E15781C922}" type="slidenum">
              <a:rPr lang="en-US"/>
              <a:pPr/>
              <a:t>18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9.png"/><Relationship Id="rId7" Type="http://schemas.openxmlformats.org/officeDocument/2006/relationships/image" Target="../media/image5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8251825" cy="1470025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  <a:ea typeface="SimSun" pitchFamily="2" charset="-122"/>
              </a:rPr>
              <a:t>Publishing </a:t>
            </a:r>
            <a:r>
              <a:rPr lang="en-US" altLang="zh-CN" dirty="0" err="1" smtClean="0">
                <a:latin typeface="Times New Roman" pitchFamily="18" charset="0"/>
                <a:ea typeface="SimSun" pitchFamily="2" charset="-122"/>
              </a:rPr>
              <a:t>Microdata</a:t>
            </a:r>
            <a:r>
              <a:rPr lang="en-US" altLang="zh-CN" dirty="0" smtClean="0">
                <a:latin typeface="Times New Roman" pitchFamily="18" charset="0"/>
                <a:ea typeface="SimSun" pitchFamily="2" charset="-122"/>
              </a:rPr>
              <a:t> with a Robust Privacy Guarantee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4114800"/>
            <a:ext cx="7277100" cy="1115146"/>
          </a:xfrm>
          <a:noFill/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CN" sz="2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Jianneng</a:t>
            </a:r>
            <a:r>
              <a:rPr lang="en-US" altLang="zh-CN" sz="2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Cao,</a:t>
            </a:r>
            <a:r>
              <a:rPr lang="en-US" altLang="zh-CN" sz="20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i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National University of Singapore, now at I</a:t>
            </a:r>
            <a:r>
              <a:rPr lang="en-US" altLang="zh-CN" sz="2000" i="1" baseline="300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</a:t>
            </a:r>
            <a:r>
              <a:rPr lang="en-US" altLang="zh-CN" sz="2000" i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altLang="zh-CN" sz="2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Panagiotis</a:t>
            </a:r>
            <a:r>
              <a:rPr lang="en-US" altLang="zh-CN" sz="2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Karras</a:t>
            </a:r>
            <a:r>
              <a:rPr lang="en-US" altLang="zh-CN" sz="2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</a:t>
            </a:r>
            <a:r>
              <a:rPr lang="en-US" altLang="zh-CN" sz="2000" i="1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Rutgers University</a:t>
            </a:r>
          </a:p>
        </p:txBody>
      </p:sp>
      <p:pic>
        <p:nvPicPr>
          <p:cNvPr id="4101" name="图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63" y="458788"/>
            <a:ext cx="3097212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2213" y="804863"/>
            <a:ext cx="25558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接连接符 5"/>
          <p:cNvCxnSpPr/>
          <p:nvPr/>
        </p:nvCxnSpPr>
        <p:spPr bwMode="auto">
          <a:xfrm>
            <a:off x="387350" y="6353175"/>
            <a:ext cx="4229100" cy="1588"/>
          </a:xfrm>
          <a:prstGeom prst="line">
            <a:avLst/>
          </a:prstGeom>
          <a:ln>
            <a:solidFill>
              <a:schemeClr val="accent6"/>
            </a:solidFill>
            <a:headEnd type="none" w="med" len="med"/>
            <a:tailEnd type="non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 bwMode="auto">
          <a:xfrm flipV="1">
            <a:off x="4616450" y="6353175"/>
            <a:ext cx="4006850" cy="1588"/>
          </a:xfrm>
          <a:prstGeom prst="line">
            <a:avLst/>
          </a:prstGeom>
          <a:ln>
            <a:solidFill>
              <a:srgbClr val="C00000"/>
            </a:solidFill>
            <a:headEnd type="none" w="med" len="med"/>
            <a:tailEnd type="non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581400"/>
            <a:ext cx="6888480" cy="239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962400" cy="563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Distance function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819" y="1295400"/>
            <a:ext cx="3591878" cy="52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1994" y="2843213"/>
            <a:ext cx="31289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8110" y="4419600"/>
            <a:ext cx="1264920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own Arrow 7"/>
          <p:cNvSpPr/>
          <p:nvPr/>
        </p:nvSpPr>
        <p:spPr>
          <a:xfrm>
            <a:off x="4497419" y="1752600"/>
            <a:ext cx="138113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497419" y="3352800"/>
            <a:ext cx="138113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62000" y="990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Attempt 2:</a:t>
            </a:r>
            <a:endParaRPr lang="en-US" sz="24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5058" y="1375410"/>
            <a:ext cx="4423410" cy="37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27898" y="2795016"/>
            <a:ext cx="4697730" cy="32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762000" y="990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Attempt 3: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28800" y="5204460"/>
            <a:ext cx="5463540" cy="89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6858000" y="5257800"/>
            <a:ext cx="3048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172200" y="5943600"/>
            <a:ext cx="1752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6520" y="6286500"/>
            <a:ext cx="140208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44690" y="6019800"/>
            <a:ext cx="20574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/>
          <p:nvPr/>
        </p:nvGrpSpPr>
        <p:grpSpPr>
          <a:xfrm>
            <a:off x="1371600" y="986135"/>
            <a:ext cx="4612386" cy="766465"/>
            <a:chOff x="1371600" y="986135"/>
            <a:chExt cx="4612386" cy="766465"/>
          </a:xfrm>
        </p:grpSpPr>
        <p:sp>
          <p:nvSpPr>
            <p:cNvPr id="23" name="TextBox 22"/>
            <p:cNvSpPr txBox="1"/>
            <p:nvPr/>
          </p:nvSpPr>
          <p:spPr>
            <a:xfrm>
              <a:off x="1371600" y="986135"/>
              <a:ext cx="152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Attempt 1:</a:t>
              </a:r>
              <a:endParaRPr lang="en-US" sz="2400" dirty="0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124200" y="1409700"/>
              <a:ext cx="2859786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45052" y="2819400"/>
            <a:ext cx="1412748" cy="29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47800" y="3886200"/>
            <a:ext cx="6165342" cy="80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xit" presetSubtype="1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8" grpId="4" animBg="1"/>
      <p:bldP spid="8" grpId="5" animBg="1"/>
      <p:bldP spid="9" grpId="0" animBg="1"/>
      <p:bldP spid="9" grpId="1" animBg="1"/>
      <p:bldP spid="11" grpId="0"/>
      <p:bldP spid="11" grpId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14400"/>
            <a:ext cx="5028556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5814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An observation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553200" y="1295400"/>
            <a:ext cx="1143000" cy="2198132"/>
            <a:chOff x="7620000" y="1295400"/>
            <a:chExt cx="1143000" cy="2198132"/>
          </a:xfrm>
        </p:grpSpPr>
        <p:sp>
          <p:nvSpPr>
            <p:cNvPr id="5" name="AutoShape 11"/>
            <p:cNvSpPr>
              <a:spLocks noChangeAspect="1"/>
            </p:cNvSpPr>
            <p:nvPr/>
          </p:nvSpPr>
          <p:spPr bwMode="auto">
            <a:xfrm>
              <a:off x="7620000" y="1295400"/>
              <a:ext cx="206429" cy="477478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6" name="Can 5"/>
            <p:cNvSpPr/>
            <p:nvPr/>
          </p:nvSpPr>
          <p:spPr>
            <a:xfrm>
              <a:off x="7924800" y="1307068"/>
              <a:ext cx="381000" cy="533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05800" y="1611868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8" name="AutoShape 11"/>
            <p:cNvSpPr>
              <a:spLocks noChangeAspect="1"/>
            </p:cNvSpPr>
            <p:nvPr/>
          </p:nvSpPr>
          <p:spPr bwMode="auto">
            <a:xfrm>
              <a:off x="7620000" y="2057400"/>
              <a:ext cx="208886" cy="483162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Can 8"/>
            <p:cNvSpPr/>
            <p:nvPr/>
          </p:nvSpPr>
          <p:spPr>
            <a:xfrm>
              <a:off x="7924800" y="2069068"/>
              <a:ext cx="381000" cy="533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05800" y="2373868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1" name="AutoShape 11"/>
            <p:cNvSpPr>
              <a:spLocks noChangeAspect="1"/>
            </p:cNvSpPr>
            <p:nvPr/>
          </p:nvSpPr>
          <p:spPr bwMode="auto">
            <a:xfrm>
              <a:off x="7620000" y="2793438"/>
              <a:ext cx="208886" cy="483162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Can 11"/>
            <p:cNvSpPr/>
            <p:nvPr/>
          </p:nvSpPr>
          <p:spPr>
            <a:xfrm>
              <a:off x="7924800" y="2819400"/>
              <a:ext cx="381000" cy="533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05800" y="3124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981200" y="1371600"/>
            <a:ext cx="2286000" cy="17526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24200" y="2286000"/>
            <a:ext cx="1143000" cy="838200"/>
          </a:xfrm>
          <a:prstGeom prst="rect">
            <a:avLst/>
          </a:prstGeom>
          <a:noFill/>
          <a:ln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057400" y="1371600"/>
            <a:ext cx="990600" cy="12954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371600" y="3810000"/>
            <a:ext cx="6553200" cy="1066800"/>
          </a:xfrm>
        </p:spPr>
        <p:txBody>
          <a:bodyPr>
            <a:normAutofit/>
          </a:bodyPr>
          <a:lstStyle/>
          <a:p>
            <a:r>
              <a:rPr lang="en-US" sz="3000" i="1" dirty="0" smtClean="0"/>
              <a:t>0</a:t>
            </a:r>
            <a:r>
              <a:rPr lang="en-US" sz="3000" dirty="0" smtClean="0"/>
              <a:t>-likeness: </a:t>
            </a:r>
            <a:r>
              <a:rPr lang="en-US" sz="2600" dirty="0" smtClean="0"/>
              <a:t>1 EC with all tuples</a:t>
            </a:r>
          </a:p>
          <a:p>
            <a:pPr lvl="1"/>
            <a:r>
              <a:rPr lang="en-US" sz="2600" dirty="0" smtClean="0">
                <a:solidFill>
                  <a:srgbClr val="FF0000"/>
                </a:solidFill>
              </a:rPr>
              <a:t>Low information quality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371600" y="4953000"/>
            <a:ext cx="65532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1-likeness: 2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ECs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600" dirty="0" smtClean="0">
                <a:solidFill>
                  <a:srgbClr val="FF0000"/>
                </a:solidFill>
              </a:rPr>
              <a:t>H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igher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information quality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Higher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rivacy loss for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≥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8" grpId="0" animBg="1"/>
      <p:bldP spid="19" grpId="0" build="p"/>
      <p:bldP spid="2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" y="122238"/>
            <a:ext cx="1676400" cy="563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BUREL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143000" y="990600"/>
            <a:ext cx="1447800" cy="1332131"/>
            <a:chOff x="1143000" y="990600"/>
            <a:chExt cx="1447800" cy="1332131"/>
          </a:xfrm>
        </p:grpSpPr>
        <p:grpSp>
          <p:nvGrpSpPr>
            <p:cNvPr id="2" name="Group 17"/>
            <p:cNvGrpSpPr/>
            <p:nvPr/>
          </p:nvGrpSpPr>
          <p:grpSpPr>
            <a:xfrm>
              <a:off x="1447800" y="990600"/>
              <a:ext cx="838200" cy="674132"/>
              <a:chOff x="6858000" y="1307068"/>
              <a:chExt cx="838200" cy="674132"/>
            </a:xfrm>
          </p:grpSpPr>
          <p:sp>
            <p:nvSpPr>
              <p:cNvPr id="8" name="Can 7"/>
              <p:cNvSpPr/>
              <p:nvPr/>
            </p:nvSpPr>
            <p:spPr>
              <a:xfrm>
                <a:off x="6858000" y="1307068"/>
                <a:ext cx="381000" cy="533400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239000" y="161186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r>
                  <a:rPr lang="en-US" baseline="-25000" dirty="0" smtClean="0"/>
                  <a:t>1</a:t>
                </a:r>
                <a:endParaRPr lang="en-US" baseline="-25000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1143000" y="16764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 SARS</a:t>
              </a:r>
            </a:p>
            <a:p>
              <a:r>
                <a:rPr lang="en-US" dirty="0" smtClean="0"/>
                <a:t>3 Pneumonia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657600" y="990600"/>
            <a:ext cx="1371600" cy="1332131"/>
            <a:chOff x="3733800" y="990600"/>
            <a:chExt cx="1371600" cy="1332131"/>
          </a:xfrm>
        </p:grpSpPr>
        <p:grpSp>
          <p:nvGrpSpPr>
            <p:cNvPr id="3" name="Group 16"/>
            <p:cNvGrpSpPr/>
            <p:nvPr/>
          </p:nvGrpSpPr>
          <p:grpSpPr>
            <a:xfrm>
              <a:off x="4000500" y="990600"/>
              <a:ext cx="838200" cy="674132"/>
              <a:chOff x="6858000" y="2069068"/>
              <a:chExt cx="838200" cy="674132"/>
            </a:xfrm>
          </p:grpSpPr>
          <p:sp>
            <p:nvSpPr>
              <p:cNvPr id="11" name="Can 10"/>
              <p:cNvSpPr/>
              <p:nvPr/>
            </p:nvSpPr>
            <p:spPr>
              <a:xfrm>
                <a:off x="6858000" y="2069068"/>
                <a:ext cx="381000" cy="533400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239000" y="2373868"/>
                <a:ext cx="457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</a:t>
                </a:r>
                <a:r>
                  <a:rPr lang="en-US" baseline="-25000" dirty="0" smtClean="0"/>
                  <a:t>2</a:t>
                </a:r>
                <a:endParaRPr lang="en-US" baseline="-25000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733800" y="1676400"/>
              <a:ext cx="1371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 Bronchitis</a:t>
              </a:r>
            </a:p>
            <a:p>
              <a:r>
                <a:rPr lang="en-US" dirty="0" smtClean="0"/>
                <a:t>3 Hepatitis</a:t>
              </a:r>
              <a:endParaRPr lang="en-US" dirty="0"/>
            </a:p>
          </p:txBody>
        </p:sp>
      </p:grpSp>
      <p:grpSp>
        <p:nvGrpSpPr>
          <p:cNvPr id="5" name="Group 15"/>
          <p:cNvGrpSpPr/>
          <p:nvPr/>
        </p:nvGrpSpPr>
        <p:grpSpPr>
          <a:xfrm>
            <a:off x="6667500" y="990600"/>
            <a:ext cx="838200" cy="674132"/>
            <a:chOff x="6858000" y="2819400"/>
            <a:chExt cx="838200" cy="674132"/>
          </a:xfrm>
        </p:grpSpPr>
        <p:sp>
          <p:nvSpPr>
            <p:cNvPr id="14" name="Can 13"/>
            <p:cNvSpPr/>
            <p:nvPr/>
          </p:nvSpPr>
          <p:spPr>
            <a:xfrm>
              <a:off x="6858000" y="2819400"/>
              <a:ext cx="381000" cy="533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239000" y="3124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096000" y="1676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 Gastric ulcer</a:t>
            </a:r>
          </a:p>
          <a:p>
            <a:r>
              <a:rPr lang="en-US" dirty="0" smtClean="0"/>
              <a:t>4 Intestinal cancer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391400" y="457200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/>
              <a:t>β</a:t>
            </a:r>
            <a:r>
              <a:rPr lang="en-US" sz="2200" dirty="0" smtClean="0"/>
              <a:t> = 2</a:t>
            </a:r>
            <a:endParaRPr lang="en-US" sz="2200" dirty="0"/>
          </a:p>
        </p:txBody>
      </p:sp>
      <p:grpSp>
        <p:nvGrpSpPr>
          <p:cNvPr id="84" name="Group 83"/>
          <p:cNvGrpSpPr/>
          <p:nvPr/>
        </p:nvGrpSpPr>
        <p:grpSpPr>
          <a:xfrm>
            <a:off x="1971674" y="1247775"/>
            <a:ext cx="2219326" cy="1952625"/>
            <a:chOff x="1971674" y="1247775"/>
            <a:chExt cx="2219326" cy="1952625"/>
          </a:xfrm>
        </p:grpSpPr>
        <p:sp>
          <p:nvSpPr>
            <p:cNvPr id="36" name="Freeform 35"/>
            <p:cNvSpPr/>
            <p:nvPr/>
          </p:nvSpPr>
          <p:spPr>
            <a:xfrm>
              <a:off x="1971674" y="1247775"/>
              <a:ext cx="2219326" cy="1952625"/>
            </a:xfrm>
            <a:custGeom>
              <a:avLst/>
              <a:gdLst>
                <a:gd name="connsiteX0" fmla="*/ 0 w 1466850"/>
                <a:gd name="connsiteY0" fmla="*/ 0 h 1971675"/>
                <a:gd name="connsiteX1" fmla="*/ 895350 w 1466850"/>
                <a:gd name="connsiteY1" fmla="*/ 657225 h 1971675"/>
                <a:gd name="connsiteX2" fmla="*/ 1466850 w 1466850"/>
                <a:gd name="connsiteY2" fmla="*/ 1971675 h 1971675"/>
                <a:gd name="connsiteX3" fmla="*/ 1466850 w 1466850"/>
                <a:gd name="connsiteY3" fmla="*/ 1971675 h 1971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1971675">
                  <a:moveTo>
                    <a:pt x="0" y="0"/>
                  </a:moveTo>
                  <a:cubicBezTo>
                    <a:pt x="325437" y="164306"/>
                    <a:pt x="650875" y="328612"/>
                    <a:pt x="895350" y="657225"/>
                  </a:cubicBezTo>
                  <a:cubicBezTo>
                    <a:pt x="1139825" y="985838"/>
                    <a:pt x="1466850" y="1971675"/>
                    <a:pt x="1466850" y="1971675"/>
                  </a:cubicBezTo>
                  <a:lnTo>
                    <a:pt x="1466850" y="1971675"/>
                  </a:lnTo>
                </a:path>
              </a:pathLst>
            </a:custGeom>
            <a:ln w="22225"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52800" y="2438400"/>
              <a:ext cx="457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x</a:t>
              </a:r>
              <a:r>
                <a:rPr lang="en-US" sz="2200" baseline="-25000" dirty="0" smtClean="0"/>
                <a:t>1</a:t>
              </a:r>
              <a:endParaRPr lang="en-US" sz="2200" baseline="-25000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67200" y="1295400"/>
            <a:ext cx="838200" cy="1905000"/>
            <a:chOff x="4267200" y="1295400"/>
            <a:chExt cx="838200" cy="1905000"/>
          </a:xfrm>
        </p:grpSpPr>
        <p:sp>
          <p:nvSpPr>
            <p:cNvPr id="37" name="Freeform 36"/>
            <p:cNvSpPr/>
            <p:nvPr/>
          </p:nvSpPr>
          <p:spPr>
            <a:xfrm>
              <a:off x="4343400" y="1295400"/>
              <a:ext cx="762000" cy="1905000"/>
            </a:xfrm>
            <a:custGeom>
              <a:avLst/>
              <a:gdLst>
                <a:gd name="connsiteX0" fmla="*/ 152400 w 835025"/>
                <a:gd name="connsiteY0" fmla="*/ 0 h 1971675"/>
                <a:gd name="connsiteX1" fmla="*/ 809625 w 835025"/>
                <a:gd name="connsiteY1" fmla="*/ 733425 h 1971675"/>
                <a:gd name="connsiteX2" fmla="*/ 0 w 835025"/>
                <a:gd name="connsiteY2" fmla="*/ 1971675 h 1971675"/>
                <a:gd name="connsiteX3" fmla="*/ 0 w 835025"/>
                <a:gd name="connsiteY3" fmla="*/ 1971675 h 1971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025" h="1971675">
                  <a:moveTo>
                    <a:pt x="152400" y="0"/>
                  </a:moveTo>
                  <a:cubicBezTo>
                    <a:pt x="493712" y="202406"/>
                    <a:pt x="835025" y="404812"/>
                    <a:pt x="809625" y="733425"/>
                  </a:cubicBezTo>
                  <a:cubicBezTo>
                    <a:pt x="784225" y="1062038"/>
                    <a:pt x="0" y="1971675"/>
                    <a:pt x="0" y="1971675"/>
                  </a:cubicBezTo>
                  <a:lnTo>
                    <a:pt x="0" y="1971675"/>
                  </a:lnTo>
                </a:path>
              </a:pathLst>
            </a:custGeom>
            <a:ln w="22225"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267200" y="2438400"/>
              <a:ext cx="457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x</a:t>
              </a:r>
              <a:r>
                <a:rPr lang="en-US" sz="2200" baseline="-25000" dirty="0" smtClean="0"/>
                <a:t>2</a:t>
              </a:r>
              <a:endParaRPr lang="en-US" sz="2200" baseline="-25000" dirty="0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4648200" y="1447800"/>
            <a:ext cx="1933575" cy="1752600"/>
            <a:chOff x="4648200" y="1447800"/>
            <a:chExt cx="1933575" cy="1752600"/>
          </a:xfrm>
        </p:grpSpPr>
        <p:sp>
          <p:nvSpPr>
            <p:cNvPr id="39" name="Freeform 38"/>
            <p:cNvSpPr/>
            <p:nvPr/>
          </p:nvSpPr>
          <p:spPr>
            <a:xfrm>
              <a:off x="4648200" y="1447800"/>
              <a:ext cx="1933575" cy="1752600"/>
            </a:xfrm>
            <a:custGeom>
              <a:avLst/>
              <a:gdLst>
                <a:gd name="connsiteX0" fmla="*/ 1457325 w 1457325"/>
                <a:gd name="connsiteY0" fmla="*/ 0 h 1885950"/>
                <a:gd name="connsiteX1" fmla="*/ 657225 w 1457325"/>
                <a:gd name="connsiteY1" fmla="*/ 857250 h 1885950"/>
                <a:gd name="connsiteX2" fmla="*/ 0 w 1457325"/>
                <a:gd name="connsiteY2" fmla="*/ 188595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7325" h="1885950">
                  <a:moveTo>
                    <a:pt x="1457325" y="0"/>
                  </a:moveTo>
                  <a:cubicBezTo>
                    <a:pt x="1178718" y="271462"/>
                    <a:pt x="900112" y="542925"/>
                    <a:pt x="657225" y="857250"/>
                  </a:cubicBezTo>
                  <a:cubicBezTo>
                    <a:pt x="414338" y="1171575"/>
                    <a:pt x="207169" y="1528762"/>
                    <a:pt x="0" y="1885950"/>
                  </a:cubicBezTo>
                </a:path>
              </a:pathLst>
            </a:custGeom>
            <a:ln w="22225">
              <a:prstDash val="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181600" y="2438400"/>
              <a:ext cx="457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x</a:t>
              </a:r>
              <a:r>
                <a:rPr lang="en-US" sz="2200" baseline="-25000" dirty="0" smtClean="0"/>
                <a:t>3</a:t>
              </a:r>
              <a:endParaRPr lang="en-US" sz="2200" baseline="-25000" dirty="0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4225" y="3276600"/>
            <a:ext cx="713423" cy="273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" name="Group 61"/>
          <p:cNvGrpSpPr/>
          <p:nvPr/>
        </p:nvGrpSpPr>
        <p:grpSpPr>
          <a:xfrm>
            <a:off x="652272" y="3947731"/>
            <a:ext cx="7577328" cy="336614"/>
            <a:chOff x="304800" y="3886200"/>
            <a:chExt cx="7577328" cy="336614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4800" y="3886200"/>
              <a:ext cx="3868103" cy="336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53000" y="3886200"/>
              <a:ext cx="2929128" cy="336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6" name="Left Brace 65"/>
          <p:cNvSpPr/>
          <p:nvPr/>
        </p:nvSpPr>
        <p:spPr>
          <a:xfrm rot="5400000">
            <a:off x="4267200" y="2461831"/>
            <a:ext cx="304800" cy="2667000"/>
          </a:xfrm>
          <a:prstGeom prst="leftBrace">
            <a:avLst/>
          </a:prstGeom>
          <a:ln w="22225" cap="flat">
            <a:prstDash val="solid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ight Brace 66"/>
          <p:cNvSpPr/>
          <p:nvPr/>
        </p:nvSpPr>
        <p:spPr>
          <a:xfrm rot="5400000">
            <a:off x="4191000" y="3109531"/>
            <a:ext cx="457200" cy="2743200"/>
          </a:xfrm>
          <a:prstGeom prst="rightBrace">
            <a:avLst>
              <a:gd name="adj1" fmla="val 0"/>
              <a:gd name="adj2" fmla="val 50000"/>
            </a:avLst>
          </a:prstGeom>
          <a:ln w="22225" cap="sq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70"/>
          <p:cNvCxnSpPr>
            <a:stCxn id="1039" idx="2"/>
          </p:cNvCxnSpPr>
          <p:nvPr/>
        </p:nvCxnSpPr>
        <p:spPr>
          <a:xfrm rot="16200000" flipH="1">
            <a:off x="4203955" y="5387148"/>
            <a:ext cx="473963" cy="1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57200" y="2514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2/19 +3/19&lt;f(2/19)≈0.31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200400" y="533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3/19 +3/19&lt;f(3/19)≈0.45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096000" y="2514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4/19 +4/19&lt;f(4/19)≈0.54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04800" y="31242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Step 1: </a:t>
            </a:r>
            <a:r>
              <a:rPr lang="en-US" sz="2400" b="1" dirty="0" err="1" smtClean="0"/>
              <a:t>Bucketization</a:t>
            </a:r>
            <a:endParaRPr lang="en-US" sz="2400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2514600" y="39624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Step 2: Reallocation</a:t>
            </a:r>
            <a:endParaRPr lang="en-US" sz="2400" b="1" dirty="0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5467" y="4648200"/>
            <a:ext cx="3690938" cy="50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0" name="Group 99"/>
          <p:cNvGrpSpPr/>
          <p:nvPr/>
        </p:nvGrpSpPr>
        <p:grpSpPr>
          <a:xfrm>
            <a:off x="3048000" y="5105400"/>
            <a:ext cx="4523804" cy="547497"/>
            <a:chOff x="3048000" y="5105400"/>
            <a:chExt cx="4523804" cy="547497"/>
          </a:xfrm>
        </p:grpSpPr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48000" y="5257800"/>
              <a:ext cx="2433066" cy="377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1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172200" y="5334000"/>
              <a:ext cx="1399604" cy="318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5" name="Straight Arrow Connector 94"/>
            <p:cNvCxnSpPr>
              <a:stCxn id="1040" idx="0"/>
            </p:cNvCxnSpPr>
            <p:nvPr/>
          </p:nvCxnSpPr>
          <p:spPr>
            <a:xfrm rot="5400000" flipH="1" flipV="1">
              <a:off x="4532567" y="4837366"/>
              <a:ext cx="152400" cy="688469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/>
            <p:cNvCxnSpPr>
              <a:stCxn id="1041" idx="0"/>
            </p:cNvCxnSpPr>
            <p:nvPr/>
          </p:nvCxnSpPr>
          <p:spPr>
            <a:xfrm rot="16200000" flipV="1">
              <a:off x="6407801" y="4869799"/>
              <a:ext cx="228600" cy="699802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5562600" y="48768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Step 3: Populate ECs</a:t>
            </a:r>
            <a:endParaRPr lang="en-US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5791200" y="29718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Tuples</a:t>
            </a:r>
            <a:r>
              <a:rPr lang="en-US" dirty="0" smtClean="0"/>
              <a:t> drawn proportionally to bucket sizes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286000" y="5791200"/>
            <a:ext cx="4419600" cy="750332"/>
            <a:chOff x="2286000" y="5791200"/>
            <a:chExt cx="4419600" cy="75033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429000" y="5791200"/>
              <a:ext cx="2209800" cy="4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Box 50"/>
            <p:cNvSpPr txBox="1"/>
            <p:nvPr/>
          </p:nvSpPr>
          <p:spPr>
            <a:xfrm>
              <a:off x="2286000" y="6172200"/>
              <a:ext cx="441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Build partition satisfying this condition by DP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09600" y="43434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Determines # of </a:t>
            </a:r>
            <a:r>
              <a:rPr lang="en-US" dirty="0" err="1" smtClean="0"/>
              <a:t>tuples</a:t>
            </a:r>
            <a:r>
              <a:rPr lang="en-US" dirty="0" smtClean="0"/>
              <a:t> each EC gets from each bucket in top-down splitting process approximately obeying proportionality; terminates when eligibility violated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343400" y="5257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Process guided by information loss considerations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7" grpId="0" animBg="1"/>
      <p:bldP spid="67" grpId="1" animBg="1"/>
      <p:bldP spid="80" grpId="0"/>
      <p:bldP spid="80" grpId="1"/>
      <p:bldP spid="81" grpId="0"/>
      <p:bldP spid="81" grpId="1"/>
      <p:bldP spid="82" grpId="0"/>
      <p:bldP spid="82" grpId="1"/>
      <p:bldP spid="87" grpId="0"/>
      <p:bldP spid="88" grpId="0"/>
      <p:bldP spid="48" grpId="0"/>
      <p:bldP spid="53" grpId="0"/>
      <p:bldP spid="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248400" cy="563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More material in paper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Perturbation-based scheme.</a:t>
            </a:r>
          </a:p>
          <a:p>
            <a:r>
              <a:rPr lang="en-US" dirty="0" smtClean="0"/>
              <a:t>Arguments about resistance to attacks.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CENSUS data set:</a:t>
            </a:r>
          </a:p>
          <a:p>
            <a:pPr lvl="1"/>
            <a:r>
              <a:rPr lang="en-US" dirty="0" smtClean="0"/>
              <a:t>Real, 500,000 </a:t>
            </a:r>
            <a:r>
              <a:rPr lang="en-US" dirty="0" err="1" smtClean="0"/>
              <a:t>tuples</a:t>
            </a:r>
            <a:r>
              <a:rPr lang="en-US" dirty="0" smtClean="0"/>
              <a:t>, 5 QI attributes, 1 SA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SABRE</a:t>
            </a:r>
            <a:r>
              <a:rPr lang="en-US" dirty="0" smtClean="0"/>
              <a:t> &amp; </a:t>
            </a:r>
            <a:r>
              <a:rPr lang="en-US" dirty="0" err="1" smtClean="0">
                <a:solidFill>
                  <a:schemeClr val="accent1"/>
                </a:solidFill>
              </a:rPr>
              <a:t>tMondrian</a:t>
            </a:r>
            <a:r>
              <a:rPr lang="en-US" dirty="0" smtClean="0">
                <a:solidFill>
                  <a:schemeClr val="accent1"/>
                </a:solidFill>
              </a:rPr>
              <a:t> [1]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Under same </a:t>
            </a:r>
            <a:r>
              <a:rPr lang="en-US" i="1" dirty="0" smtClean="0"/>
              <a:t>t</a:t>
            </a:r>
            <a:r>
              <a:rPr lang="en-US" dirty="0" smtClean="0"/>
              <a:t>-closeness (info loss)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BUREL: higher privacy in terms of </a:t>
            </a:r>
            <a:r>
              <a:rPr lang="el-GR" dirty="0" smtClean="0">
                <a:solidFill>
                  <a:srgbClr val="FF0000"/>
                </a:solidFill>
              </a:rPr>
              <a:t>β</a:t>
            </a:r>
            <a:r>
              <a:rPr lang="en-US" dirty="0" smtClean="0">
                <a:solidFill>
                  <a:srgbClr val="FF0000"/>
                </a:solidFill>
              </a:rPr>
              <a:t>-likeness</a:t>
            </a:r>
          </a:p>
          <a:p>
            <a:r>
              <a:rPr lang="en-US" dirty="0" smtClean="0"/>
              <a:t>Benchmarks</a:t>
            </a:r>
          </a:p>
          <a:p>
            <a:pPr lvl="1"/>
            <a:r>
              <a:rPr lang="en-US" dirty="0" smtClean="0"/>
              <a:t>Extended from [2]</a:t>
            </a:r>
          </a:p>
          <a:p>
            <a:pPr lvl="1"/>
            <a:r>
              <a:rPr lang="en-US" dirty="0" smtClean="0"/>
              <a:t>BUREL: best info quality &amp; fastest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5486400" cy="71596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Summary of experiments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60198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[1] Li et al. Closeness: A new privacy measure for data publishing. </a:t>
            </a:r>
            <a:r>
              <a:rPr lang="en-US" sz="1400" b="1" dirty="0" smtClean="0"/>
              <a:t>TKDE</a:t>
            </a:r>
            <a:r>
              <a:rPr lang="en-US" sz="1400" dirty="0" smtClean="0"/>
              <a:t>, 2010</a:t>
            </a:r>
          </a:p>
          <a:p>
            <a:r>
              <a:rPr lang="en-US" sz="1400" dirty="0" smtClean="0"/>
              <a:t>[2] </a:t>
            </a:r>
            <a:r>
              <a:rPr lang="en-US" sz="1400" dirty="0" err="1" smtClean="0"/>
              <a:t>LeFevre</a:t>
            </a:r>
            <a:r>
              <a:rPr lang="en-US" sz="1400" dirty="0" smtClean="0"/>
              <a:t> et al. Mondrian Multidimensional K-Anonymity. </a:t>
            </a:r>
            <a:r>
              <a:rPr lang="en-US" sz="1400" b="1" dirty="0" smtClean="0"/>
              <a:t>ICDE</a:t>
            </a:r>
            <a:r>
              <a:rPr lang="en-US" sz="1400" dirty="0" smtClean="0"/>
              <a:t>  2006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229600" cy="254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81300" y="29718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Figure.</a:t>
            </a:r>
            <a:r>
              <a:rPr lang="en-US" dirty="0" smtClean="0"/>
              <a:t> Comparison to </a:t>
            </a:r>
            <a:r>
              <a:rPr lang="en-US" i="1" dirty="0" smtClean="0"/>
              <a:t>t</a:t>
            </a:r>
            <a:r>
              <a:rPr lang="en-US" dirty="0" smtClean="0"/>
              <a:t>-closeness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3657600"/>
            <a:ext cx="82296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(a) Given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dataset DB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BUREL(DB,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)=DB</a:t>
            </a:r>
            <a:r>
              <a:rPr lang="el-GR" sz="2800" baseline="-25000" dirty="0" smtClean="0">
                <a:solidFill>
                  <a:srgbClr val="FF0000"/>
                </a:solidFill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following t</a:t>
            </a:r>
            <a:r>
              <a:rPr kumimoji="0" lang="el-GR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-closeness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schemes are </a:t>
            </a:r>
            <a:r>
              <a:rPr lang="en-US" sz="2800" dirty="0" smtClean="0">
                <a:solidFill>
                  <a:schemeClr val="accent1"/>
                </a:solidFill>
              </a:rPr>
              <a:t>t</a:t>
            </a:r>
            <a:r>
              <a:rPr lang="el-GR" sz="2800" baseline="-25000" dirty="0" smtClean="0">
                <a:solidFill>
                  <a:schemeClr val="accent1"/>
                </a:solidFill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-closeness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/>
              <a:t>Comparison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terms of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-likeness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3733800"/>
            <a:ext cx="82296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(b) Given t and DB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BUREL finds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binary search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BUREL(DB,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follows t-closeness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schemes are t-closeness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/>
              <a:t>Comparison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terms of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-likeness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3657600"/>
            <a:ext cx="8229600" cy="1600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(c) Given AIL (average information loss) and DB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schemes have same AIL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/>
              <a:t>Comparison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terms of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-likeness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1"/>
            <a:ext cx="7001637" cy="324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3932237"/>
            <a:ext cx="9144000" cy="2620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LMondrian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extension of Mondrian for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-likeness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DMondrian</a:t>
            </a:r>
            <a:r>
              <a:rPr lang="en-US" sz="3200" dirty="0" smtClean="0"/>
              <a:t>: </a:t>
            </a:r>
            <a:r>
              <a:rPr lang="en-US" sz="2800" dirty="0" smtClean="0"/>
              <a:t>extension of </a:t>
            </a:r>
            <a:r>
              <a:rPr lang="el-GR" sz="2800" dirty="0" smtClean="0"/>
              <a:t>δ</a:t>
            </a:r>
            <a:r>
              <a:rPr lang="en-US" sz="2800" dirty="0" smtClean="0"/>
              <a:t>-disclosure to support </a:t>
            </a:r>
            <a:r>
              <a:rPr lang="el-GR" sz="2800" dirty="0" smtClean="0"/>
              <a:t>β</a:t>
            </a:r>
            <a:r>
              <a:rPr lang="en-US" sz="2800" dirty="0" smtClean="0"/>
              <a:t>-likeness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BUREL </a:t>
            </a:r>
            <a:r>
              <a:rPr lang="en-US" sz="3200" noProof="0" dirty="0" smtClean="0"/>
              <a:t>clearly outperforms the others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2514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Conclusion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Robust model for </a:t>
            </a:r>
            <a:r>
              <a:rPr lang="en-US" dirty="0" err="1" smtClean="0"/>
              <a:t>microdata</a:t>
            </a:r>
            <a:r>
              <a:rPr lang="en-US" dirty="0" smtClean="0"/>
              <a:t> </a:t>
            </a:r>
            <a:r>
              <a:rPr lang="en-US" dirty="0" err="1" smtClean="0"/>
              <a:t>anonymization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Comprehensible privacy guarantee.</a:t>
            </a:r>
          </a:p>
          <a:p>
            <a:r>
              <a:rPr lang="en-US" dirty="0" smtClean="0"/>
              <a:t>Can withstand attacks proposed in previous research.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7" descr="sounion-sunset_12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2908" name="Text Box 28"/>
          <p:cNvSpPr txBox="1">
            <a:spLocks noChangeArrowheads="1"/>
          </p:cNvSpPr>
          <p:nvPr/>
        </p:nvSpPr>
        <p:spPr bwMode="auto">
          <a:xfrm>
            <a:off x="971550" y="404813"/>
            <a:ext cx="6840538" cy="6985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90488" tIns="44450" rIns="90488" bIns="44450" anchor="ctr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Thank you!  Questions?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15400" cy="639762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002060"/>
                </a:solidFill>
              </a:rPr>
              <a:t>t</a:t>
            </a:r>
            <a:r>
              <a:rPr lang="en-US" dirty="0" smtClean="0">
                <a:solidFill>
                  <a:srgbClr val="002060"/>
                </a:solidFill>
              </a:rPr>
              <a:t>-closeness instantiation, KL/JS-divergence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715772" y="1447800"/>
            <a:ext cx="2907569" cy="1147677"/>
            <a:chOff x="715772" y="1447800"/>
            <a:chExt cx="2907569" cy="1147677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82282" y="1816670"/>
              <a:ext cx="1924583" cy="335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557" y="2253835"/>
              <a:ext cx="1827784" cy="341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15772" y="1447800"/>
              <a:ext cx="1143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Case 1:</a:t>
              </a:r>
              <a:endParaRPr lang="en-US" sz="2200" dirty="0"/>
            </a:p>
          </p:txBody>
        </p:sp>
      </p:grpSp>
      <p:pic>
        <p:nvPicPr>
          <p:cNvPr id="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9300" y="977901"/>
            <a:ext cx="2127135" cy="33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9"/>
          <p:cNvGrpSpPr/>
          <p:nvPr/>
        </p:nvGrpSpPr>
        <p:grpSpPr>
          <a:xfrm>
            <a:off x="5287772" y="1447800"/>
            <a:ext cx="2941828" cy="1141271"/>
            <a:chOff x="5287772" y="1447800"/>
            <a:chExt cx="2941828" cy="114127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74044" y="1721590"/>
              <a:ext cx="2042644" cy="417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62810" y="2209800"/>
              <a:ext cx="1966790" cy="379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5287772" y="1447800"/>
              <a:ext cx="1143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Case 2:</a:t>
              </a:r>
              <a:endParaRPr lang="en-US" sz="2200" dirty="0"/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503883" y="2895600"/>
            <a:ext cx="7954317" cy="964287"/>
            <a:chOff x="203151" y="2895600"/>
            <a:chExt cx="7954317" cy="964287"/>
          </a:xfrm>
        </p:grpSpPr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3151" y="2895600"/>
              <a:ext cx="7753350" cy="35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" name="Group 22"/>
            <p:cNvGrpSpPr/>
            <p:nvPr/>
          </p:nvGrpSpPr>
          <p:grpSpPr>
            <a:xfrm>
              <a:off x="715772" y="3429000"/>
              <a:ext cx="7441696" cy="430887"/>
              <a:chOff x="715772" y="3429000"/>
              <a:chExt cx="7441696" cy="430887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5287772" y="3429000"/>
                <a:ext cx="2869696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>
                    <a:solidFill>
                      <a:srgbClr val="0070C0"/>
                    </a:solidFill>
                  </a:rPr>
                  <a:t>Case 2: 0.0133 (0.0038)</a:t>
                </a:r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15772" y="3429000"/>
                <a:ext cx="28956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0070C0"/>
                    </a:solidFill>
                  </a:rPr>
                  <a:t>Case 1: 0.0290 (0.0073)</a:t>
                </a:r>
                <a:endParaRPr lang="en-US" sz="2200" dirty="0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152400" y="6019800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[1] D. </a:t>
            </a:r>
            <a:r>
              <a:rPr lang="en-US" sz="1400" dirty="0" err="1" smtClean="0"/>
              <a:t>Rebollo-Monedero</a:t>
            </a:r>
            <a:r>
              <a:rPr lang="en-US" sz="1400" dirty="0" smtClean="0"/>
              <a:t> et al. From t-closeness-like privacy to </a:t>
            </a:r>
            <a:r>
              <a:rPr lang="en-US" sz="1400" dirty="0" err="1" smtClean="0"/>
              <a:t>postrandomization</a:t>
            </a:r>
            <a:r>
              <a:rPr lang="en-US" sz="1400" dirty="0" smtClean="0"/>
              <a:t> via information theory. TKDE 2010.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2400" y="6397823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[2] N. Li et al. Closeness: A new privacy measure for data publishing. TKDE 2010.</a:t>
            </a:r>
          </a:p>
        </p:txBody>
      </p:sp>
      <p:grpSp>
        <p:nvGrpSpPr>
          <p:cNvPr id="7" name="Group 28"/>
          <p:cNvGrpSpPr/>
          <p:nvPr/>
        </p:nvGrpSpPr>
        <p:grpSpPr>
          <a:xfrm>
            <a:off x="569663" y="4841557"/>
            <a:ext cx="7447876" cy="780193"/>
            <a:chOff x="569663" y="4841557"/>
            <a:chExt cx="7447876" cy="780193"/>
          </a:xfrm>
        </p:grpSpPr>
        <p:sp>
          <p:nvSpPr>
            <p:cNvPr id="25" name="Rectangle 24"/>
            <p:cNvSpPr/>
            <p:nvPr/>
          </p:nvSpPr>
          <p:spPr>
            <a:xfrm>
              <a:off x="569663" y="4841557"/>
              <a:ext cx="649537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i="1" dirty="0" smtClean="0"/>
                <a:t>But</a:t>
              </a:r>
              <a:endParaRPr lang="en-US" sz="2600" i="1" dirty="0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44543" y="5257800"/>
              <a:ext cx="7072996" cy="363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2" name="Straight Connector 31"/>
          <p:cNvCxnSpPr/>
          <p:nvPr/>
        </p:nvCxnSpPr>
        <p:spPr>
          <a:xfrm>
            <a:off x="2590800" y="2133600"/>
            <a:ext cx="381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934200" y="21336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934200" y="2590800"/>
            <a:ext cx="4572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590800" y="2590800"/>
            <a:ext cx="381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3541" y="412498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Privacy: Case 2 is </a:t>
            </a:r>
            <a:r>
              <a:rPr lang="en-US" sz="2800" dirty="0" smtClean="0">
                <a:solidFill>
                  <a:srgbClr val="FF0000"/>
                </a:solidFill>
              </a:rPr>
              <a:t>higher</a:t>
            </a:r>
            <a:r>
              <a:rPr lang="en-US" sz="2800" dirty="0" smtClean="0"/>
              <a:t> than Case 1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599" y="1447800"/>
            <a:ext cx="3276600" cy="19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3999" y="3505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Table 2. </a:t>
            </a:r>
            <a:r>
              <a:rPr lang="en-US" dirty="0" smtClean="0"/>
              <a:t>Voter registration list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096000" y="1969532"/>
            <a:ext cx="2133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04800" y="4107359"/>
            <a:ext cx="8153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2060"/>
                </a:solidFill>
              </a:rPr>
              <a:t>Quasi-identifier (QI):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u="sng" dirty="0" smtClean="0">
                <a:solidFill>
                  <a:srgbClr val="002060"/>
                </a:solidFill>
              </a:rPr>
              <a:t>Non-sensitive</a:t>
            </a:r>
            <a:r>
              <a:rPr lang="en-US" sz="2200" dirty="0" smtClean="0">
                <a:solidFill>
                  <a:srgbClr val="002060"/>
                </a:solidFill>
              </a:rPr>
              <a:t> attribute set like {</a:t>
            </a:r>
            <a:r>
              <a:rPr lang="en-US" sz="2200" i="1" dirty="0" smtClean="0">
                <a:solidFill>
                  <a:srgbClr val="002060"/>
                </a:solidFill>
              </a:rPr>
              <a:t>Age, Sex, </a:t>
            </a:r>
            <a:r>
              <a:rPr lang="en-US" sz="2200" i="1" dirty="0" err="1" smtClean="0">
                <a:solidFill>
                  <a:srgbClr val="002060"/>
                </a:solidFill>
              </a:rPr>
              <a:t>Zipcode</a:t>
            </a:r>
            <a:r>
              <a:rPr lang="en-US" sz="2200" dirty="0" smtClean="0">
                <a:solidFill>
                  <a:srgbClr val="002060"/>
                </a:solidFill>
              </a:rPr>
              <a:t>}, linkable to external data to </a:t>
            </a:r>
            <a:r>
              <a:rPr lang="en-US" sz="2200" u="sng" dirty="0" smtClean="0">
                <a:solidFill>
                  <a:srgbClr val="002060"/>
                </a:solidFill>
              </a:rPr>
              <a:t>re-identify</a:t>
            </a:r>
            <a:r>
              <a:rPr lang="en-US" sz="2200" dirty="0" smtClean="0">
                <a:solidFill>
                  <a:srgbClr val="002060"/>
                </a:solidFill>
              </a:rPr>
              <a:t>  individuals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4800" y="5250359"/>
            <a:ext cx="8305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2060"/>
                </a:solidFill>
              </a:rPr>
              <a:t>Sensitive attribute (SA):</a:t>
            </a:r>
            <a:r>
              <a:rPr lang="en-US" sz="2200" dirty="0" smtClean="0">
                <a:solidFill>
                  <a:srgbClr val="002060"/>
                </a:solidFill>
              </a:rPr>
              <a:t>  </a:t>
            </a:r>
            <a:r>
              <a:rPr lang="en-US" sz="2200" i="1" u="sng" dirty="0" smtClean="0">
                <a:solidFill>
                  <a:srgbClr val="002060"/>
                </a:solidFill>
              </a:rPr>
              <a:t>Sensitive</a:t>
            </a:r>
            <a:r>
              <a:rPr lang="en-US" sz="2200" dirty="0" smtClean="0">
                <a:solidFill>
                  <a:srgbClr val="002060"/>
                </a:solidFill>
              </a:rPr>
              <a:t> attribute like </a:t>
            </a:r>
            <a:r>
              <a:rPr lang="en-US" sz="2200" i="1" dirty="0" smtClean="0">
                <a:solidFill>
                  <a:srgbClr val="002060"/>
                </a:solidFill>
              </a:rPr>
              <a:t>Disease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en-US" sz="2200" u="sng" dirty="0" smtClean="0">
                <a:solidFill>
                  <a:srgbClr val="002060"/>
                </a:solidFill>
              </a:rPr>
              <a:t>undesirable to be linked to an individual</a:t>
            </a:r>
            <a:endParaRPr lang="en-US" sz="2200" u="sng" dirty="0">
              <a:solidFill>
                <a:srgbClr val="00206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46500" y="1454053"/>
            <a:ext cx="4630300" cy="2420479"/>
            <a:chOff x="246500" y="1454053"/>
            <a:chExt cx="4630300" cy="2420479"/>
          </a:xfrm>
        </p:grpSpPr>
        <p:sp>
          <p:nvSpPr>
            <p:cNvPr id="6" name="TextBox 5"/>
            <p:cNvSpPr txBox="1"/>
            <p:nvPr/>
          </p:nvSpPr>
          <p:spPr>
            <a:xfrm>
              <a:off x="885250" y="3505200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Table 1.</a:t>
              </a:r>
              <a:r>
                <a:rPr lang="en-US" dirty="0" smtClean="0"/>
                <a:t> </a:t>
              </a:r>
              <a:r>
                <a:rPr lang="en-US" dirty="0" err="1" smtClean="0"/>
                <a:t>Microdata</a:t>
              </a:r>
              <a:r>
                <a:rPr lang="en-US" dirty="0" smtClean="0"/>
                <a:t> about patients</a:t>
              </a:r>
              <a:endParaRPr lang="en-US" dirty="0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500" y="1454053"/>
              <a:ext cx="4630300" cy="19749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" name="Straight Connector 9"/>
          <p:cNvCxnSpPr/>
          <p:nvPr/>
        </p:nvCxnSpPr>
        <p:spPr>
          <a:xfrm>
            <a:off x="1143000" y="1981200"/>
            <a:ext cx="21336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2124075" y="1969532"/>
            <a:ext cx="5000625" cy="1001712"/>
          </a:xfrm>
          <a:custGeom>
            <a:avLst/>
            <a:gdLst>
              <a:gd name="connsiteX0" fmla="*/ 5000625 w 5000625"/>
              <a:gd name="connsiteY0" fmla="*/ 0 h 1001712"/>
              <a:gd name="connsiteX1" fmla="*/ 3219450 w 5000625"/>
              <a:gd name="connsiteY1" fmla="*/ 1000125 h 1001712"/>
              <a:gd name="connsiteX2" fmla="*/ 0 w 5000625"/>
              <a:gd name="connsiteY2" fmla="*/ 9525 h 1001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00625" h="1001712">
                <a:moveTo>
                  <a:pt x="5000625" y="0"/>
                </a:moveTo>
                <a:cubicBezTo>
                  <a:pt x="4526756" y="499269"/>
                  <a:pt x="4052887" y="998538"/>
                  <a:pt x="3219450" y="1000125"/>
                </a:cubicBezTo>
                <a:cubicBezTo>
                  <a:pt x="2386013" y="1001712"/>
                  <a:pt x="1193006" y="505618"/>
                  <a:pt x="0" y="9525"/>
                </a:cubicBezTo>
              </a:path>
            </a:pathLst>
          </a:custGeom>
          <a:ln w="25400">
            <a:solidFill>
              <a:srgbClr val="FF0000"/>
            </a:solidFill>
            <a:prstDash val="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581400" y="1676400"/>
            <a:ext cx="2362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228600" y="1524000"/>
            <a:ext cx="685800" cy="2057400"/>
            <a:chOff x="228600" y="1447800"/>
            <a:chExt cx="685800" cy="2057400"/>
          </a:xfrm>
        </p:grpSpPr>
        <p:cxnSp>
          <p:nvCxnSpPr>
            <p:cNvPr id="30" name="Straight Connector 29"/>
            <p:cNvCxnSpPr/>
            <p:nvPr/>
          </p:nvCxnSpPr>
          <p:spPr>
            <a:xfrm rot="5400000">
              <a:off x="-457200" y="2209800"/>
              <a:ext cx="2057400" cy="533400"/>
            </a:xfrm>
            <a:prstGeom prst="line">
              <a:avLst/>
            </a:prstGeom>
            <a:ln w="349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H="1">
              <a:off x="-457200" y="2133600"/>
              <a:ext cx="2057400" cy="685800"/>
            </a:xfrm>
            <a:prstGeom prst="line">
              <a:avLst/>
            </a:prstGeom>
            <a:ln w="349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6200" y="54114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Background: QI &amp; SA</a:t>
            </a:r>
            <a:endParaRPr lang="en-US" sz="40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0" grpId="0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3429000" cy="792162"/>
          </a:xfrm>
        </p:spPr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002060"/>
                </a:solidFill>
              </a:rPr>
              <a:t>δ</a:t>
            </a:r>
            <a:r>
              <a:rPr lang="en-US" sz="4000" dirty="0" smtClean="0">
                <a:solidFill>
                  <a:srgbClr val="002060"/>
                </a:solidFill>
              </a:rPr>
              <a:t>-disclosure [1]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3195935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But:</a:t>
            </a: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914400" y="2514600"/>
            <a:ext cx="716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Clear privacy guarantee defined on </a:t>
            </a:r>
            <a:r>
              <a:rPr lang="en-US" sz="2400" i="1" dirty="0" smtClean="0">
                <a:solidFill>
                  <a:srgbClr val="002060"/>
                </a:solidFill>
              </a:rPr>
              <a:t>individual</a:t>
            </a:r>
            <a:r>
              <a:rPr lang="en-US" sz="2400" dirty="0" smtClean="0">
                <a:solidFill>
                  <a:srgbClr val="002060"/>
                </a:solidFill>
              </a:rPr>
              <a:t> SA values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228600" y="6474023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[1] J. </a:t>
            </a:r>
            <a:r>
              <a:rPr lang="en-US" sz="1400" dirty="0" err="1" smtClean="0"/>
              <a:t>Brickell</a:t>
            </a:r>
            <a:r>
              <a:rPr lang="en-US" sz="1400" dirty="0" smtClean="0"/>
              <a:t> et al. The cost of privacy: destruction of data-mining utility in </a:t>
            </a:r>
            <a:r>
              <a:rPr lang="en-US" sz="1400" dirty="0" err="1" smtClean="0"/>
              <a:t>anonymized</a:t>
            </a:r>
            <a:r>
              <a:rPr lang="en-US" sz="1400" dirty="0" smtClean="0"/>
              <a:t> data publishing. In KDD, 2008.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8828" y="914400"/>
            <a:ext cx="4893945" cy="148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8781" y="3487102"/>
            <a:ext cx="5634038" cy="2913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04800" y="990600"/>
            <a:ext cx="8426449" cy="2426732"/>
            <a:chOff x="304800" y="4267200"/>
            <a:chExt cx="8426449" cy="2426732"/>
          </a:xfrm>
        </p:grpSpPr>
        <p:grpSp>
          <p:nvGrpSpPr>
            <p:cNvPr id="19" name="Group 21"/>
            <p:cNvGrpSpPr/>
            <p:nvPr/>
          </p:nvGrpSpPr>
          <p:grpSpPr>
            <a:xfrm>
              <a:off x="3505200" y="4267200"/>
              <a:ext cx="5226049" cy="2426732"/>
              <a:chOff x="3505200" y="4267200"/>
              <a:chExt cx="5226049" cy="2426732"/>
            </a:xfrm>
          </p:grpSpPr>
          <p:pic>
            <p:nvPicPr>
              <p:cNvPr id="23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05200" y="4267200"/>
                <a:ext cx="5226049" cy="2001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4327524" y="6324600"/>
                <a:ext cx="3581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Table 3.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Anonymized</a:t>
                </a:r>
                <a:r>
                  <a:rPr lang="en-US" dirty="0" smtClean="0"/>
                  <a:t> data in Table 1</a:t>
                </a:r>
                <a:endParaRPr lang="en-US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304800" y="4876800"/>
              <a:ext cx="297180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1" dirty="0" smtClean="0">
                  <a:solidFill>
                    <a:srgbClr val="002060"/>
                  </a:solidFill>
                </a:rPr>
                <a:t>Equivalence class (EC):</a:t>
              </a:r>
              <a:r>
                <a:rPr lang="en-US" sz="2200" dirty="0" smtClean="0">
                  <a:solidFill>
                    <a:srgbClr val="002060"/>
                  </a:solidFill>
                </a:rPr>
                <a:t> A group of records with the same QI values</a:t>
              </a:r>
            </a:p>
          </p:txBody>
        </p:sp>
        <p:sp>
          <p:nvSpPr>
            <p:cNvPr id="21" name="AutoShape 11"/>
            <p:cNvSpPr>
              <a:spLocks/>
            </p:cNvSpPr>
            <p:nvPr/>
          </p:nvSpPr>
          <p:spPr bwMode="auto">
            <a:xfrm rot="10800000">
              <a:off x="3276600" y="4648200"/>
              <a:ext cx="215798" cy="755909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22" name="AutoShape 11"/>
            <p:cNvSpPr>
              <a:spLocks/>
            </p:cNvSpPr>
            <p:nvPr/>
          </p:nvSpPr>
          <p:spPr bwMode="auto">
            <a:xfrm rot="10800000">
              <a:off x="3276600" y="5492491"/>
              <a:ext cx="215798" cy="755909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58800" y="3669268"/>
            <a:ext cx="3556000" cy="2883932"/>
            <a:chOff x="685800" y="3581400"/>
            <a:chExt cx="3556000" cy="2883932"/>
          </a:xfrm>
        </p:grpSpPr>
        <p:sp>
          <p:nvSpPr>
            <p:cNvPr id="35" name="TextBox 34"/>
            <p:cNvSpPr txBox="1"/>
            <p:nvPr/>
          </p:nvSpPr>
          <p:spPr>
            <a:xfrm>
              <a:off x="2057400" y="4953000"/>
              <a:ext cx="457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25</a:t>
              </a:r>
              <a:endParaRPr lang="en-US" sz="16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70200" y="5017532"/>
              <a:ext cx="457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28</a:t>
              </a:r>
              <a:endParaRPr lang="en-US" sz="1600" dirty="0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1066800" y="3734594"/>
              <a:ext cx="2667000" cy="2437606"/>
              <a:chOff x="2362200" y="3963194"/>
              <a:chExt cx="2667000" cy="2437606"/>
            </a:xfrm>
          </p:grpSpPr>
          <p:cxnSp>
            <p:nvCxnSpPr>
              <p:cNvPr id="5" name="Straight Arrow Connector 4"/>
              <p:cNvCxnSpPr/>
              <p:nvPr/>
            </p:nvCxnSpPr>
            <p:spPr>
              <a:xfrm rot="5400000" flipH="1" flipV="1">
                <a:off x="2400300" y="4762500"/>
                <a:ext cx="1600200" cy="158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>
                <a:off x="3200400" y="5562600"/>
                <a:ext cx="1828800" cy="1588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rot="5400000">
                <a:off x="2362200" y="5562600"/>
                <a:ext cx="838200" cy="838200"/>
              </a:xfrm>
              <a:prstGeom prst="straightConnector1">
                <a:avLst/>
              </a:prstGeom>
              <a:ln w="1587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3543300" y="55245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>
                <a:off x="3848100" y="55245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>
                <a:off x="4457700" y="55245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rot="5400000">
                <a:off x="4152900" y="55245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3200400" y="53340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3200400" y="46482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>
                <a:off x="2705100" y="59817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5400000">
                <a:off x="2933700" y="5753100"/>
                <a:ext cx="7620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TextBox 45"/>
            <p:cNvSpPr txBox="1"/>
            <p:nvPr/>
          </p:nvSpPr>
          <p:spPr>
            <a:xfrm>
              <a:off x="1117600" y="41910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Female</a:t>
              </a:r>
              <a:endParaRPr lang="en-US" sz="1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346200" y="4876800"/>
              <a:ext cx="685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Male</a:t>
              </a:r>
              <a:endParaRPr lang="en-US" sz="16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66800" y="5288578"/>
              <a:ext cx="736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53711</a:t>
              </a:r>
              <a:endParaRPr lang="en-US" sz="16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5800" y="55626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53712</a:t>
              </a:r>
              <a:endParaRPr lang="en-US" sz="16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581400" y="5410200"/>
              <a:ext cx="66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Age</a:t>
              </a:r>
              <a:endParaRPr lang="en-US" b="1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19200" y="6096000"/>
              <a:ext cx="990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Zipcode</a:t>
              </a:r>
              <a:endParaRPr lang="en-US" b="1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81200" y="3581400"/>
              <a:ext cx="577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Sex</a:t>
              </a:r>
              <a:endParaRPr lang="en-US" b="1" dirty="0"/>
            </a:p>
          </p:txBody>
        </p:sp>
        <p:sp>
          <p:nvSpPr>
            <p:cNvPr id="10" name="Cube 9"/>
            <p:cNvSpPr/>
            <p:nvPr/>
          </p:nvSpPr>
          <p:spPr>
            <a:xfrm>
              <a:off x="1346200" y="4495800"/>
              <a:ext cx="1854200" cy="1371600"/>
            </a:xfrm>
            <a:prstGeom prst="cub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00400" y="40386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EC 2</a:t>
              </a:r>
              <a:endParaRPr lang="en-US" sz="2400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228600" y="3352800"/>
            <a:ext cx="129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QI space</a:t>
            </a:r>
          </a:p>
        </p:txBody>
      </p:sp>
      <p:sp>
        <p:nvSpPr>
          <p:cNvPr id="57" name="Content Placeholder 2"/>
          <p:cNvSpPr>
            <a:spLocks noGrp="1"/>
          </p:cNvSpPr>
          <p:nvPr>
            <p:ph idx="1"/>
          </p:nvPr>
        </p:nvSpPr>
        <p:spPr>
          <a:xfrm>
            <a:off x="4419600" y="3886200"/>
            <a:ext cx="4267200" cy="2438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 EC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Minimum bounding box (MBR)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Smaller MBR; less distortion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6200" y="54114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Background: EC &amp; information loss</a:t>
            </a:r>
            <a:endParaRPr lang="en-US" sz="40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73914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>
                <a:solidFill>
                  <a:srgbClr val="002060"/>
                </a:solidFill>
              </a:rPr>
              <a:t>Background: </a:t>
            </a:r>
            <a:r>
              <a:rPr lang="en-US" sz="4000" i="1" dirty="0" smtClean="0">
                <a:solidFill>
                  <a:srgbClr val="002060"/>
                </a:solidFill>
              </a:rPr>
              <a:t>k</a:t>
            </a:r>
            <a:r>
              <a:rPr lang="en-US" sz="4000" dirty="0" smtClean="0">
                <a:solidFill>
                  <a:srgbClr val="002060"/>
                </a:solidFill>
              </a:rPr>
              <a:t>-anonymity &amp; </a:t>
            </a:r>
            <a:r>
              <a:rPr lang="en-US" sz="4000" i="1" dirty="0" smtClean="0">
                <a:solidFill>
                  <a:srgbClr val="002060"/>
                </a:solidFill>
                <a:latin typeface="MT Extra" pitchFamily="18" charset="2"/>
              </a:rPr>
              <a:t>l</a:t>
            </a:r>
            <a:r>
              <a:rPr lang="en-US" sz="4000" dirty="0" smtClean="0">
                <a:solidFill>
                  <a:srgbClr val="002060"/>
                </a:solidFill>
              </a:rPr>
              <a:t>-diversity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3888938"/>
            <a:ext cx="7696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00" i="1" dirty="0" smtClean="0">
                <a:solidFill>
                  <a:srgbClr val="FF0000"/>
                </a:solidFill>
              </a:rPr>
              <a:t> k</a:t>
            </a:r>
            <a:r>
              <a:rPr lang="en-US" sz="2600" dirty="0" smtClean="0">
                <a:solidFill>
                  <a:srgbClr val="FF0000"/>
                </a:solidFill>
              </a:rPr>
              <a:t>-anonymity</a:t>
            </a:r>
            <a:r>
              <a:rPr lang="en-US" sz="2600" dirty="0" smtClean="0"/>
              <a:t>: An EC should contain at least </a:t>
            </a:r>
            <a:r>
              <a:rPr lang="en-US" sz="2600" u="sng" dirty="0" smtClean="0">
                <a:solidFill>
                  <a:srgbClr val="FF0000"/>
                </a:solidFill>
              </a:rPr>
              <a:t>k</a:t>
            </a:r>
            <a:r>
              <a:rPr lang="en-US" sz="2600" dirty="0" smtClean="0"/>
              <a:t> tuples</a:t>
            </a:r>
          </a:p>
          <a:p>
            <a:pPr lvl="1">
              <a:buFont typeface="Calibri" pitchFamily="34" charset="0"/>
              <a:buChar char="‐"/>
            </a:pPr>
            <a:r>
              <a:rPr lang="en-US" sz="2600" dirty="0" smtClean="0">
                <a:solidFill>
                  <a:schemeClr val="accent1"/>
                </a:solidFill>
              </a:rPr>
              <a:t> Table 3 is 3-anonymous</a:t>
            </a:r>
          </a:p>
          <a:p>
            <a:pPr lvl="1">
              <a:buFont typeface="Calibri" pitchFamily="34" charset="0"/>
              <a:buChar char="‐"/>
            </a:pPr>
            <a:r>
              <a:rPr lang="en-US" sz="2600" dirty="0" smtClean="0"/>
              <a:t> Prone to homogeneity attack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00" y="5527357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latin typeface="MT Extra" pitchFamily="18" charset="2"/>
              </a:rPr>
              <a:t>l</a:t>
            </a:r>
            <a:r>
              <a:rPr lang="en-US" sz="2600" dirty="0" smtClean="0">
                <a:solidFill>
                  <a:srgbClr val="FF0000"/>
                </a:solidFill>
              </a:rPr>
              <a:t>-diversity</a:t>
            </a:r>
            <a:r>
              <a:rPr lang="en-US" sz="2600" dirty="0" smtClean="0"/>
              <a:t>: … at least </a:t>
            </a:r>
            <a:r>
              <a:rPr lang="en-US" sz="2400" i="1" dirty="0" smtClean="0">
                <a:solidFill>
                  <a:srgbClr val="FF0000"/>
                </a:solidFill>
                <a:latin typeface="MT Extra" pitchFamily="18" charset="2"/>
              </a:rPr>
              <a:t>l  </a:t>
            </a:r>
            <a:r>
              <a:rPr lang="en-US" sz="2600" u="sng" dirty="0" smtClean="0">
                <a:solidFill>
                  <a:srgbClr val="FF0000"/>
                </a:solidFill>
              </a:rPr>
              <a:t>“well represented”</a:t>
            </a:r>
            <a:r>
              <a:rPr lang="en-US" sz="2600" dirty="0" smtClean="0"/>
              <a:t> SA values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000" y="1066800"/>
            <a:ext cx="8426449" cy="2426732"/>
            <a:chOff x="304800" y="4267200"/>
            <a:chExt cx="8426449" cy="2426732"/>
          </a:xfrm>
        </p:grpSpPr>
        <p:grpSp>
          <p:nvGrpSpPr>
            <p:cNvPr id="15" name="Group 21"/>
            <p:cNvGrpSpPr/>
            <p:nvPr/>
          </p:nvGrpSpPr>
          <p:grpSpPr>
            <a:xfrm>
              <a:off x="3505200" y="4267200"/>
              <a:ext cx="5226049" cy="2426732"/>
              <a:chOff x="3505200" y="4267200"/>
              <a:chExt cx="5226049" cy="2426732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05200" y="4267200"/>
                <a:ext cx="5226049" cy="2001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4327524" y="6324600"/>
                <a:ext cx="3581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Table 3.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Anonymized</a:t>
                </a:r>
                <a:r>
                  <a:rPr lang="en-US" dirty="0" smtClean="0"/>
                  <a:t> data in Table 1</a:t>
                </a:r>
                <a:endParaRPr lang="en-US" dirty="0"/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304800" y="4876800"/>
              <a:ext cx="297180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1" dirty="0" smtClean="0">
                  <a:solidFill>
                    <a:srgbClr val="002060"/>
                  </a:solidFill>
                </a:rPr>
                <a:t>Equivalence class (EC):</a:t>
              </a:r>
              <a:r>
                <a:rPr lang="en-US" sz="2200" dirty="0" smtClean="0">
                  <a:solidFill>
                    <a:srgbClr val="002060"/>
                  </a:solidFill>
                </a:rPr>
                <a:t> A group of records with the same QI values</a:t>
              </a:r>
            </a:p>
          </p:txBody>
        </p:sp>
        <p:sp>
          <p:nvSpPr>
            <p:cNvPr id="18" name="AutoShape 11"/>
            <p:cNvSpPr>
              <a:spLocks/>
            </p:cNvSpPr>
            <p:nvPr/>
          </p:nvSpPr>
          <p:spPr bwMode="auto">
            <a:xfrm rot="10800000">
              <a:off x="3276600" y="4648200"/>
              <a:ext cx="215798" cy="755909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19" name="AutoShape 11"/>
            <p:cNvSpPr>
              <a:spLocks/>
            </p:cNvSpPr>
            <p:nvPr/>
          </p:nvSpPr>
          <p:spPr bwMode="auto">
            <a:xfrm rot="10800000">
              <a:off x="3276600" y="5492491"/>
              <a:ext cx="215798" cy="755909"/>
            </a:xfrm>
            <a:prstGeom prst="rightBrace">
              <a:avLst>
                <a:gd name="adj1" fmla="val 56046"/>
                <a:gd name="adj2" fmla="val 50000"/>
              </a:avLst>
            </a:prstGeom>
            <a:noFill/>
            <a:ln w="12700">
              <a:solidFill>
                <a:srgbClr val="00378A"/>
              </a:solidFill>
              <a:round/>
              <a:headEnd/>
              <a:tailEnd/>
            </a:ln>
          </p:spPr>
          <p:txBody>
            <a:bodyPr wrap="square" lIns="90488" tIns="44450" rIns="90488" bIns="4445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7543800" y="2209800"/>
            <a:ext cx="1219200" cy="8382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686425" y="3076575"/>
            <a:ext cx="2466975" cy="2181225"/>
          </a:xfrm>
          <a:custGeom>
            <a:avLst/>
            <a:gdLst>
              <a:gd name="connsiteX0" fmla="*/ 0 w 2714625"/>
              <a:gd name="connsiteY0" fmla="*/ 1819275 h 2170113"/>
              <a:gd name="connsiteX1" fmla="*/ 2009775 w 2714625"/>
              <a:gd name="connsiteY1" fmla="*/ 1866900 h 2170113"/>
              <a:gd name="connsiteX2" fmla="*/ 2714625 w 2714625"/>
              <a:gd name="connsiteY2" fmla="*/ 0 h 2170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4625" h="2170113">
                <a:moveTo>
                  <a:pt x="0" y="1819275"/>
                </a:moveTo>
                <a:cubicBezTo>
                  <a:pt x="778669" y="1994694"/>
                  <a:pt x="1557338" y="2170113"/>
                  <a:pt x="2009775" y="1866900"/>
                </a:cubicBezTo>
                <a:cubicBezTo>
                  <a:pt x="2462213" y="1563688"/>
                  <a:pt x="2588419" y="781844"/>
                  <a:pt x="2714625" y="0"/>
                </a:cubicBezTo>
              </a:path>
            </a:pathLst>
          </a:custGeom>
          <a:ln w="22225">
            <a:prstDash val="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2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6038"/>
            <a:ext cx="89154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Background: limitations of </a:t>
            </a:r>
            <a:r>
              <a:rPr lang="en-US" i="1" dirty="0" smtClean="0">
                <a:solidFill>
                  <a:srgbClr val="002060"/>
                </a:solidFill>
                <a:latin typeface="MT Extra" pitchFamily="18" charset="2"/>
              </a:rPr>
              <a:t>l</a:t>
            </a:r>
            <a:r>
              <a:rPr lang="en-US" dirty="0" smtClean="0">
                <a:solidFill>
                  <a:srgbClr val="002060"/>
                </a:solidFill>
              </a:rPr>
              <a:t>-diversity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3015" y="990600"/>
            <a:ext cx="6509385" cy="190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5"/>
          <p:cNvGrpSpPr/>
          <p:nvPr/>
        </p:nvGrpSpPr>
        <p:grpSpPr>
          <a:xfrm>
            <a:off x="1263015" y="2286000"/>
            <a:ext cx="5945886" cy="3603260"/>
            <a:chOff x="838200" y="3276600"/>
            <a:chExt cx="5945886" cy="360326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01343" y="4572000"/>
              <a:ext cx="4419600" cy="1913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38200" y="3276600"/>
              <a:ext cx="5945886" cy="880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2500122" y="6510528"/>
              <a:ext cx="26220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Table 4.</a:t>
              </a:r>
              <a:r>
                <a:rPr lang="en-US" dirty="0" smtClean="0"/>
                <a:t> A 3-diverse table</a:t>
              </a:r>
              <a:endParaRPr lang="en-US" dirty="0"/>
            </a:p>
          </p:txBody>
        </p:sp>
      </p:grp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990600"/>
            <a:ext cx="1956054" cy="27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951738"/>
            <a:ext cx="1994916" cy="31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57200" y="2536448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 smtClean="0">
                <a:solidFill>
                  <a:srgbClr val="002060"/>
                </a:solidFill>
                <a:latin typeface="MT Extra" pitchFamily="18" charset="2"/>
              </a:rPr>
              <a:t>l</a:t>
            </a:r>
            <a:r>
              <a:rPr lang="en-US" sz="2600" dirty="0" smtClean="0"/>
              <a:t>-diversity does </a:t>
            </a:r>
            <a:r>
              <a:rPr lang="en-US" sz="2600" u="sng" dirty="0" smtClean="0"/>
              <a:t>not</a:t>
            </a:r>
            <a:r>
              <a:rPr lang="en-US" sz="2600" dirty="0" smtClean="0"/>
              <a:t> consider </a:t>
            </a:r>
            <a:r>
              <a:rPr lang="en-US" sz="2600" i="1" dirty="0" smtClean="0"/>
              <a:t>unavoidable</a:t>
            </a:r>
            <a:r>
              <a:rPr lang="en-US" sz="2600" dirty="0" smtClean="0"/>
              <a:t> background knowledge: </a:t>
            </a:r>
            <a:r>
              <a:rPr lang="en-US" sz="2600" dirty="0" smtClean="0">
                <a:solidFill>
                  <a:srgbClr val="0070C0"/>
                </a:solidFill>
              </a:rPr>
              <a:t>SA distribution in whole table</a:t>
            </a:r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1800" y="19767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(High diversity!)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1242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i="1" dirty="0" smtClean="0"/>
              <a:t>t</a:t>
            </a:r>
            <a:r>
              <a:rPr lang="en-US" dirty="0" smtClean="0"/>
              <a:t>-closeness (the most recent privacy model) [1] 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SA = {v</a:t>
            </a:r>
            <a:r>
              <a:rPr lang="en-US" baseline="-25000" dirty="0" smtClean="0"/>
              <a:t>1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…, v</a:t>
            </a:r>
            <a:r>
              <a:rPr lang="en-US" baseline="-25000" dirty="0" smtClean="0"/>
              <a:t>m</a:t>
            </a:r>
            <a:r>
              <a:rPr lang="en-US" dirty="0" smtClean="0"/>
              <a:t>}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/>
              <a:t>=(p</a:t>
            </a:r>
            <a:r>
              <a:rPr lang="en-US" baseline="-25000" dirty="0" smtClean="0"/>
              <a:t>1</a:t>
            </a:r>
            <a:r>
              <a:rPr lang="en-US" dirty="0" smtClean="0"/>
              <a:t>, p</a:t>
            </a:r>
            <a:r>
              <a:rPr lang="en-US" baseline="-25000" dirty="0" smtClean="0"/>
              <a:t>2</a:t>
            </a:r>
            <a:r>
              <a:rPr lang="en-US" dirty="0" smtClean="0"/>
              <a:t>, …, p</a:t>
            </a:r>
            <a:r>
              <a:rPr lang="en-US" baseline="-25000" dirty="0" smtClean="0"/>
              <a:t>m</a:t>
            </a:r>
            <a:r>
              <a:rPr lang="en-US" dirty="0" smtClean="0"/>
              <a:t>): SA distribution in the whole table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rgbClr val="0070C0"/>
                </a:solidFill>
              </a:rPr>
              <a:t>Prior knowledge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smtClean="0"/>
              <a:t>=(q</a:t>
            </a:r>
            <a:r>
              <a:rPr lang="en-US" baseline="-25000" dirty="0" smtClean="0"/>
              <a:t>1</a:t>
            </a:r>
            <a:r>
              <a:rPr lang="en-US" dirty="0" smtClean="0"/>
              <a:t>, q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m</a:t>
            </a:r>
            <a:r>
              <a:rPr lang="en-US" dirty="0" smtClean="0"/>
              <a:t>): SA distribution in an EC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chemeClr val="accent1"/>
                </a:solidFill>
              </a:rPr>
              <a:t>Posterior knowledge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rgbClr val="FF0000"/>
                </a:solidFill>
              </a:rPr>
              <a:t>Distance (P, Q) ≤ </a:t>
            </a:r>
            <a:r>
              <a:rPr lang="en-US" i="1" dirty="0" smtClean="0">
                <a:solidFill>
                  <a:srgbClr val="FF0000"/>
                </a:solidFill>
              </a:rPr>
              <a:t>t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i="1" dirty="0" smtClean="0">
                <a:solidFill>
                  <a:srgbClr val="0070C0"/>
                </a:solidFill>
              </a:rPr>
              <a:t>Information gain after seeing an EC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75438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Background:</a:t>
            </a:r>
            <a:r>
              <a:rPr lang="en-US" i="1" dirty="0" smtClean="0">
                <a:solidFill>
                  <a:srgbClr val="002060"/>
                </a:solidFill>
              </a:rPr>
              <a:t> t</a:t>
            </a:r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en-US" dirty="0" err="1" smtClean="0">
                <a:solidFill>
                  <a:srgbClr val="002060"/>
                </a:solidFill>
              </a:rPr>
              <a:t>closenesss</a:t>
            </a:r>
            <a:r>
              <a:rPr lang="en-US" dirty="0" smtClean="0">
                <a:solidFill>
                  <a:srgbClr val="002060"/>
                </a:solidFill>
              </a:rPr>
              <a:t> and EMD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62484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[1] Li et al. </a:t>
            </a:r>
            <a:r>
              <a:rPr lang="en-US" i="1" dirty="0" smtClean="0"/>
              <a:t>t</a:t>
            </a:r>
            <a:r>
              <a:rPr lang="en-US" dirty="0" smtClean="0"/>
              <a:t>-closeness: Privacy beyond </a:t>
            </a:r>
            <a:r>
              <a:rPr lang="en-US" i="1" dirty="0" smtClean="0"/>
              <a:t>k</a:t>
            </a:r>
            <a:r>
              <a:rPr lang="en-US" dirty="0" smtClean="0"/>
              <a:t>-anonymity and </a:t>
            </a:r>
            <a:r>
              <a:rPr lang="en-US" i="1" dirty="0" smtClean="0">
                <a:solidFill>
                  <a:srgbClr val="002060"/>
                </a:solidFill>
                <a:latin typeface="MT Extra" pitchFamily="18" charset="2"/>
              </a:rPr>
              <a:t>l</a:t>
            </a:r>
            <a:r>
              <a:rPr lang="en-US" dirty="0" smtClean="0"/>
              <a:t>-diversity. </a:t>
            </a:r>
            <a:r>
              <a:rPr lang="en-US" b="1" dirty="0" smtClean="0"/>
              <a:t>ICDE</a:t>
            </a:r>
            <a:r>
              <a:rPr lang="en-US" dirty="0" smtClean="0"/>
              <a:t>, 2007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49580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Earth Mover’s Distance (EMD):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set of “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holes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piles of “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earth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EMD is the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minimum work to fill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6629400" cy="79216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Limitations of </a:t>
            </a:r>
            <a:r>
              <a:rPr lang="en-US" sz="4000" i="1" dirty="0" smtClean="0">
                <a:solidFill>
                  <a:srgbClr val="002060"/>
                </a:solidFill>
              </a:rPr>
              <a:t>t</a:t>
            </a:r>
            <a:r>
              <a:rPr lang="en-US" sz="4000" dirty="0" smtClean="0">
                <a:solidFill>
                  <a:srgbClr val="002060"/>
                </a:solidFill>
              </a:rPr>
              <a:t>-closeness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85407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895600"/>
            <a:ext cx="77597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81000" y="56388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t</a:t>
            </a:r>
            <a:r>
              <a:rPr lang="en-US" sz="2800" dirty="0" smtClean="0">
                <a:solidFill>
                  <a:srgbClr val="FF0000"/>
                </a:solidFill>
              </a:rPr>
              <a:t>-closeness cannot translate </a:t>
            </a:r>
            <a:r>
              <a:rPr lang="en-US" sz="2800" i="1" dirty="0" smtClean="0">
                <a:solidFill>
                  <a:srgbClr val="FF0000"/>
                </a:solidFill>
              </a:rPr>
              <a:t>t</a:t>
            </a:r>
            <a:r>
              <a:rPr lang="en-US" sz="2800" dirty="0" smtClean="0">
                <a:solidFill>
                  <a:srgbClr val="FF0000"/>
                </a:solidFill>
              </a:rPr>
              <a:t> into clear privacy guarantee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8534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1000" y="373380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Relative individual distances between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are not clear.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305800" cy="639762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002060"/>
                </a:solidFill>
              </a:rPr>
              <a:t>t</a:t>
            </a:r>
            <a:r>
              <a:rPr lang="en-US" dirty="0" smtClean="0">
                <a:solidFill>
                  <a:srgbClr val="002060"/>
                </a:solidFill>
              </a:rPr>
              <a:t>-closeness instantiation, EMD </a:t>
            </a:r>
            <a:r>
              <a:rPr lang="en-US" sz="3600" dirty="0" smtClean="0">
                <a:solidFill>
                  <a:srgbClr val="002060"/>
                </a:solidFill>
              </a:rPr>
              <a:t>[1]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8200" y="977900"/>
            <a:ext cx="24892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391" y="3048000"/>
            <a:ext cx="2825209" cy="393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048000"/>
            <a:ext cx="2971800" cy="39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1" y="5656869"/>
            <a:ext cx="5029200" cy="36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27"/>
          <p:cNvGrpSpPr/>
          <p:nvPr/>
        </p:nvGrpSpPr>
        <p:grpSpPr>
          <a:xfrm>
            <a:off x="152400" y="1447800"/>
            <a:ext cx="3218681" cy="1390394"/>
            <a:chOff x="152400" y="1447800"/>
            <a:chExt cx="3218681" cy="1390394"/>
          </a:xfrm>
        </p:grpSpPr>
        <p:grpSp>
          <p:nvGrpSpPr>
            <p:cNvPr id="13" name="Group 12"/>
            <p:cNvGrpSpPr/>
            <p:nvPr/>
          </p:nvGrpSpPr>
          <p:grpSpPr>
            <a:xfrm>
              <a:off x="1118910" y="1816670"/>
              <a:ext cx="2252171" cy="1021524"/>
              <a:chOff x="685800" y="1816670"/>
              <a:chExt cx="2252171" cy="1021524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85800" y="1816670"/>
                <a:ext cx="2252171" cy="393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09890" y="2438400"/>
                <a:ext cx="2138897" cy="3997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152400" y="1447800"/>
              <a:ext cx="1143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Case 1:</a:t>
              </a:r>
              <a:endParaRPr lang="en-US" sz="22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724400" y="1447800"/>
            <a:ext cx="3553893" cy="1403720"/>
            <a:chOff x="4724400" y="1447800"/>
            <a:chExt cx="3553893" cy="1403720"/>
          </a:xfrm>
        </p:grpSpPr>
        <p:grpSp>
          <p:nvGrpSpPr>
            <p:cNvPr id="14" name="Group 13"/>
            <p:cNvGrpSpPr/>
            <p:nvPr/>
          </p:nvGrpSpPr>
          <p:grpSpPr>
            <a:xfrm>
              <a:off x="5638800" y="1816670"/>
              <a:ext cx="2639493" cy="1034850"/>
              <a:chOff x="5590107" y="1816670"/>
              <a:chExt cx="2639493" cy="1034850"/>
            </a:xfrm>
          </p:grpSpPr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5617614" y="1816670"/>
                <a:ext cx="2611986" cy="379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5590107" y="2438400"/>
                <a:ext cx="2512037" cy="413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TextBox 19"/>
            <p:cNvSpPr txBox="1"/>
            <p:nvPr/>
          </p:nvSpPr>
          <p:spPr>
            <a:xfrm>
              <a:off x="4724400" y="1447800"/>
              <a:ext cx="1143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Case 2:</a:t>
              </a:r>
              <a:endParaRPr lang="en-US" sz="22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28600" y="3657600"/>
            <a:ext cx="6781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By EMD, both cases assume the same privacy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03151" y="4554826"/>
            <a:ext cx="8445550" cy="949643"/>
            <a:chOff x="203151" y="4841557"/>
            <a:chExt cx="8445550" cy="949643"/>
          </a:xfrm>
        </p:grpSpPr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601" y="5403850"/>
              <a:ext cx="8039100" cy="387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ctangle 21"/>
            <p:cNvSpPr/>
            <p:nvPr/>
          </p:nvSpPr>
          <p:spPr>
            <a:xfrm>
              <a:off x="203151" y="4841557"/>
              <a:ext cx="1397049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600" i="1" dirty="0" smtClean="0"/>
                <a:t>However</a:t>
              </a:r>
              <a:endParaRPr lang="en-US" sz="2600" i="1" dirty="0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133600" y="2209800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33600" y="2819400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781800" y="2209800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781800" y="2819400"/>
            <a:ext cx="533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52400" y="6321623"/>
            <a:ext cx="784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[1] Li et al. t-closeness: Privacy beyond k-anonymity and </a:t>
            </a:r>
            <a:r>
              <a:rPr lang="en-US" sz="1400" i="1" dirty="0" smtClean="0">
                <a:solidFill>
                  <a:srgbClr val="002060"/>
                </a:solidFill>
                <a:latin typeface="MT Extra" pitchFamily="18" charset="2"/>
              </a:rPr>
              <a:t>l</a:t>
            </a:r>
            <a:r>
              <a:rPr lang="en-US" sz="1400" dirty="0" smtClean="0"/>
              <a:t>-diversity. </a:t>
            </a:r>
            <a:r>
              <a:rPr lang="en-US" sz="1400" b="1" dirty="0" smtClean="0"/>
              <a:t>ICDE</a:t>
            </a:r>
            <a:r>
              <a:rPr lang="en-US" sz="1400" dirty="0" smtClean="0"/>
              <a:t>, 2007.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2286000" cy="762000"/>
          </a:xfrm>
        </p:spPr>
        <p:txBody>
          <a:bodyPr>
            <a:noAutofit/>
          </a:bodyPr>
          <a:lstStyle/>
          <a:p>
            <a:pPr algn="l"/>
            <a:r>
              <a:rPr lang="el-GR" sz="4000" dirty="0" smtClean="0">
                <a:solidFill>
                  <a:srgbClr val="002060"/>
                </a:solidFill>
              </a:rPr>
              <a:t>β</a:t>
            </a:r>
            <a:r>
              <a:rPr lang="en-US" sz="4000" dirty="0" smtClean="0">
                <a:solidFill>
                  <a:srgbClr val="002060"/>
                </a:solidFill>
              </a:rPr>
              <a:t>-likeness</a:t>
            </a:r>
            <a:endParaRPr lang="en-US" sz="4000" dirty="0">
              <a:solidFill>
                <a:srgbClr val="00206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2000" y="930876"/>
            <a:ext cx="7639476" cy="1234473"/>
            <a:chOff x="971124" y="930876"/>
            <a:chExt cx="7639476" cy="123447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1124" y="930876"/>
              <a:ext cx="5242658" cy="354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1124" y="1333926"/>
              <a:ext cx="7639476" cy="388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1124" y="1770936"/>
              <a:ext cx="7560593" cy="394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oup 22"/>
          <p:cNvGrpSpPr/>
          <p:nvPr/>
        </p:nvGrpSpPr>
        <p:grpSpPr>
          <a:xfrm>
            <a:off x="762000" y="4876800"/>
            <a:ext cx="6486576" cy="1524000"/>
            <a:chOff x="685800" y="4876800"/>
            <a:chExt cx="6788150" cy="152400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4267200" y="6400800"/>
              <a:ext cx="9144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5800" y="4876800"/>
              <a:ext cx="6788150" cy="1511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762000" y="2667000"/>
            <a:ext cx="7848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Lowers correlation between a person and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Privacy enhanced 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We focus on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600" i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600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5276</TotalTime>
  <Words>906</Words>
  <Application>Microsoft Office PowerPoint</Application>
  <PresentationFormat>On-screen Show (4:3)</PresentationFormat>
  <Paragraphs>150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Publishing Microdata with a Robust Privacy Guarantee</vt:lpstr>
      <vt:lpstr>PowerPoint Presentation</vt:lpstr>
      <vt:lpstr>PowerPoint Presentation</vt:lpstr>
      <vt:lpstr>Background: k-anonymity &amp; l-diversity</vt:lpstr>
      <vt:lpstr>Background: limitations of l-diversity</vt:lpstr>
      <vt:lpstr>Background: t-closenesss and EMD</vt:lpstr>
      <vt:lpstr>Limitations of t-closeness</vt:lpstr>
      <vt:lpstr>t-closeness instantiation, EMD [1]</vt:lpstr>
      <vt:lpstr>β-likeness</vt:lpstr>
      <vt:lpstr>Distance function</vt:lpstr>
      <vt:lpstr>An observation</vt:lpstr>
      <vt:lpstr>BUREL</vt:lpstr>
      <vt:lpstr>More material in paper</vt:lpstr>
      <vt:lpstr>Summary of experiments</vt:lpstr>
      <vt:lpstr>PowerPoint Presentation</vt:lpstr>
      <vt:lpstr>PowerPoint Presentation</vt:lpstr>
      <vt:lpstr>Conclusion</vt:lpstr>
      <vt:lpstr>PowerPoint Presentation</vt:lpstr>
      <vt:lpstr>t-closeness instantiation, KL/JS-divergence</vt:lpstr>
      <vt:lpstr>δ-disclosure [1]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and Access Control</dc:title>
  <dc:creator>Jianneng</dc:creator>
  <cp:lastModifiedBy>Linda Casals</cp:lastModifiedBy>
  <cp:revision>1256</cp:revision>
  <cp:lastPrinted>2014-02-20T19:45:21Z</cp:lastPrinted>
  <dcterms:created xsi:type="dcterms:W3CDTF">2006-08-16T00:00:00Z</dcterms:created>
  <dcterms:modified xsi:type="dcterms:W3CDTF">2014-02-20T19:45:59Z</dcterms:modified>
</cp:coreProperties>
</file>