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415" r:id="rId3"/>
    <p:sldId id="416" r:id="rId4"/>
    <p:sldId id="417" r:id="rId5"/>
    <p:sldId id="419" r:id="rId6"/>
    <p:sldId id="420" r:id="rId7"/>
    <p:sldId id="421" r:id="rId8"/>
    <p:sldId id="435" r:id="rId9"/>
    <p:sldId id="290" r:id="rId10"/>
    <p:sldId id="438" r:id="rId11"/>
    <p:sldId id="317" r:id="rId12"/>
    <p:sldId id="440" r:id="rId13"/>
    <p:sldId id="441" r:id="rId14"/>
    <p:sldId id="422" r:id="rId15"/>
    <p:sldId id="423" r:id="rId16"/>
    <p:sldId id="424" r:id="rId17"/>
    <p:sldId id="425" r:id="rId18"/>
    <p:sldId id="426" r:id="rId19"/>
    <p:sldId id="427" r:id="rId20"/>
    <p:sldId id="433" r:id="rId21"/>
    <p:sldId id="436" r:id="rId22"/>
    <p:sldId id="397" r:id="rId23"/>
    <p:sldId id="429" r:id="rId24"/>
    <p:sldId id="428" r:id="rId25"/>
    <p:sldId id="430" r:id="rId26"/>
    <p:sldId id="437" r:id="rId27"/>
    <p:sldId id="431" r:id="rId28"/>
    <p:sldId id="432" r:id="rId29"/>
    <p:sldId id="345" r:id="rId30"/>
    <p:sldId id="349" r:id="rId31"/>
    <p:sldId id="346" r:id="rId32"/>
    <p:sldId id="434" r:id="rId33"/>
    <p:sldId id="359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  <a:srgbClr val="009900"/>
    <a:srgbClr val="DDDDDD"/>
    <a:srgbClr val="99FFCC"/>
    <a:srgbClr val="99FF66"/>
    <a:srgbClr val="FF00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95" autoAdjust="0"/>
    <p:restoredTop sz="92212" autoAdjust="0"/>
  </p:normalViewPr>
  <p:slideViewPr>
    <p:cSldViewPr snapToGrid="0">
      <p:cViewPr varScale="1">
        <p:scale>
          <a:sx n="72" d="100"/>
          <a:sy n="72" d="100"/>
        </p:scale>
        <p:origin x="-8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9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EF1566E-D179-4308-A058-E62AE1AFFC9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0BCAA1-154A-4336-9F91-42CE0D298CFE}" type="slidenum">
              <a:rPr lang="en-US"/>
              <a:pPr/>
              <a:t>1</a:t>
            </a:fld>
            <a:endParaRPr lang="en-US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57C9B43-B186-45F9-AD9D-FE45BA1544D1}" type="slidenum">
              <a:rPr lang="en-US" sz="1200">
                <a:latin typeface="Arial" pitchFamily="34" charset="0"/>
              </a:rPr>
              <a:pPr algn="r"/>
              <a:t>10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11D0D-2B50-4D50-B14D-70535C26492D}" type="slidenum">
              <a:rPr lang="en-US"/>
              <a:pPr/>
              <a:t>11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11D0D-2B50-4D50-B14D-70535C26492D}" type="slidenum">
              <a:rPr lang="en-US"/>
              <a:pPr/>
              <a:t>13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11D0D-2B50-4D50-B14D-70535C26492D}" type="slidenum">
              <a:rPr lang="en-US"/>
              <a:pPr/>
              <a:t>14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11D0D-2B50-4D50-B14D-70535C26492D}" type="slidenum">
              <a:rPr lang="en-US"/>
              <a:pPr/>
              <a:t>15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11D0D-2B50-4D50-B14D-70535C26492D}" type="slidenum">
              <a:rPr lang="en-US"/>
              <a:pPr/>
              <a:t>16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11D0D-2B50-4D50-B14D-70535C26492D}" type="slidenum">
              <a:rPr lang="en-US"/>
              <a:pPr/>
              <a:t>17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11D0D-2B50-4D50-B14D-70535C26492D}" type="slidenum">
              <a:rPr lang="en-US"/>
              <a:pPr/>
              <a:t>18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11D0D-2B50-4D50-B14D-70535C26492D}" type="slidenum">
              <a:rPr lang="en-US"/>
              <a:pPr/>
              <a:t>19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274E09-6C54-4C90-A127-6E3A8D736859}" type="slidenum">
              <a:rPr lang="en-US"/>
              <a:pPr/>
              <a:t>2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11D0D-2B50-4D50-B14D-70535C26492D}" type="slidenum">
              <a:rPr lang="en-US"/>
              <a:pPr/>
              <a:t>20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5895D8-8EAE-4C09-A0CA-6FC5DF425854}" type="slidenum">
              <a:rPr lang="en-US"/>
              <a:pPr/>
              <a:t>21</a:t>
            </a:fld>
            <a:endParaRPr lang="en-US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BC1796-1204-4D1A-B874-FA6DB719B220}" type="slidenum">
              <a:rPr lang="en-US"/>
              <a:pPr/>
              <a:t>22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08A5BF-F7D3-4BC9-A45B-B99B9D409BA5}" type="slidenum">
              <a:rPr lang="en-US"/>
              <a:pPr/>
              <a:t>23</a:t>
            </a:fld>
            <a:endParaRPr lang="en-US"/>
          </a:p>
        </p:txBody>
      </p:sp>
      <p:sp>
        <p:nvSpPr>
          <p:cNvPr id="3962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2C6BB5A-4BD9-4119-829C-C5BA842AEFCB}" type="slidenum">
              <a:rPr lang="en-US" sz="1200"/>
              <a:pPr algn="r"/>
              <a:t>23</a:t>
            </a:fld>
            <a:endParaRPr lang="en-US" sz="1200"/>
          </a:p>
        </p:txBody>
      </p:sp>
      <p:sp>
        <p:nvSpPr>
          <p:cNvPr id="396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6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B179A7-CB8C-4AAE-861F-93722449ED83}" type="slidenum">
              <a:rPr lang="en-US"/>
              <a:pPr/>
              <a:t>24</a:t>
            </a:fld>
            <a:endParaRPr lang="en-U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BC1796-1204-4D1A-B874-FA6DB719B220}" type="slidenum">
              <a:rPr lang="en-US"/>
              <a:pPr/>
              <a:t>25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BC1796-1204-4D1A-B874-FA6DB719B220}" type="slidenum">
              <a:rPr lang="en-US"/>
              <a:pPr/>
              <a:t>26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BC1796-1204-4D1A-B874-FA6DB719B220}" type="slidenum">
              <a:rPr lang="en-US"/>
              <a:pPr/>
              <a:t>27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B179A7-CB8C-4AAE-861F-93722449ED83}" type="slidenum">
              <a:rPr lang="en-US"/>
              <a:pPr/>
              <a:t>28</a:t>
            </a:fld>
            <a:endParaRPr lang="en-U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521CD-438D-46C7-B370-4E5746C577EB}" type="slidenum">
              <a:rPr lang="en-US"/>
              <a:pPr/>
              <a:t>29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BFD5BB-FB8B-4D2B-8DE1-9BEFC4DC33EA}" type="slidenum">
              <a:rPr lang="en-US"/>
              <a:pPr/>
              <a:t>3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029EF9-5979-4E47-BD58-56E3D65C4322}" type="slidenum">
              <a:rPr lang="en-US"/>
              <a:pPr/>
              <a:t>30</a:t>
            </a:fld>
            <a:endParaRPr lang="en-US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05E9B6-571B-4F61-B0F6-F5B9E06BC0BB}" type="slidenum">
              <a:rPr lang="en-US"/>
              <a:pPr/>
              <a:t>31</a:t>
            </a:fld>
            <a:endParaRPr lang="en-U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11D0D-2B50-4D50-B14D-70535C26492D}" type="slidenum">
              <a:rPr lang="en-US"/>
              <a:pPr/>
              <a:t>32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5895D8-8EAE-4C09-A0CA-6FC5DF425854}" type="slidenum">
              <a:rPr lang="en-US"/>
              <a:pPr/>
              <a:t>33</a:t>
            </a:fld>
            <a:endParaRPr lang="en-US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81C1F2-07F3-479D-A8FC-757BE0A5B439}" type="slidenum">
              <a:rPr lang="en-US"/>
              <a:pPr/>
              <a:t>4</a:t>
            </a:fld>
            <a:endParaRPr lang="en-US"/>
          </a:p>
        </p:txBody>
      </p:sp>
      <p:sp>
        <p:nvSpPr>
          <p:cNvPr id="3880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F999A66-F4AB-42B7-83CC-D3668DA67B4D}" type="slidenum">
              <a:rPr lang="en-US" sz="1200"/>
              <a:pPr algn="r"/>
              <a:t>4</a:t>
            </a:fld>
            <a:endParaRPr lang="en-US" sz="1200"/>
          </a:p>
        </p:txBody>
      </p:sp>
      <p:sp>
        <p:nvSpPr>
          <p:cNvPr id="388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8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08A5BF-F7D3-4BC9-A45B-B99B9D409BA5}" type="slidenum">
              <a:rPr lang="en-US"/>
              <a:pPr/>
              <a:t>5</a:t>
            </a:fld>
            <a:endParaRPr lang="en-US"/>
          </a:p>
        </p:txBody>
      </p:sp>
      <p:sp>
        <p:nvSpPr>
          <p:cNvPr id="3962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2C6BB5A-4BD9-4119-829C-C5BA842AEFCB}" type="slidenum">
              <a:rPr lang="en-US" sz="1200"/>
              <a:pPr algn="r"/>
              <a:t>5</a:t>
            </a:fld>
            <a:endParaRPr lang="en-US" sz="1200"/>
          </a:p>
        </p:txBody>
      </p:sp>
      <p:sp>
        <p:nvSpPr>
          <p:cNvPr id="396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6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B9574A-3CA4-4339-B454-768779C11D40}" type="slidenum">
              <a:rPr lang="en-US"/>
              <a:pPr/>
              <a:t>6</a:t>
            </a:fld>
            <a:endParaRPr lang="en-US"/>
          </a:p>
        </p:txBody>
      </p:sp>
      <p:sp>
        <p:nvSpPr>
          <p:cNvPr id="406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6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5EBBD1-BF57-416D-BADC-2C4D8BEBCFE4}" type="slidenum">
              <a:rPr lang="en-US"/>
              <a:pPr/>
              <a:t>7</a:t>
            </a:fld>
            <a:endParaRPr lang="en-US"/>
          </a:p>
        </p:txBody>
      </p:sp>
      <p:sp>
        <p:nvSpPr>
          <p:cNvPr id="3901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EB3D8DD-AB7F-4BEF-A0EC-8B9F361134B5}" type="slidenum">
              <a:rPr lang="en-US" sz="1200"/>
              <a:pPr algn="r"/>
              <a:t>7</a:t>
            </a:fld>
            <a:endParaRPr lang="en-US" sz="1200"/>
          </a:p>
        </p:txBody>
      </p:sp>
      <p:sp>
        <p:nvSpPr>
          <p:cNvPr id="390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0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5895D8-8EAE-4C09-A0CA-6FC5DF425854}" type="slidenum">
              <a:rPr lang="en-US"/>
              <a:pPr/>
              <a:t>8</a:t>
            </a:fld>
            <a:endParaRPr lang="en-US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593BBD-AE16-4B5B-AD4D-1DC702DFF7C7}" type="slidenum">
              <a:rPr lang="en-US"/>
              <a:pPr/>
              <a:t>9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9C50B0-3015-41F9-8085-B827EE9979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5D774-8444-4905-AE27-AD0EDA5291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1763"/>
            <a:ext cx="2057400" cy="599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1763"/>
            <a:ext cx="6019800" cy="599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D188D-2658-42D1-AC95-88C239C348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76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32600" y="6400800"/>
            <a:ext cx="2133600" cy="265113"/>
          </a:xfrm>
        </p:spPr>
        <p:txBody>
          <a:bodyPr/>
          <a:lstStyle>
            <a:lvl1pPr>
              <a:defRPr/>
            </a:lvl1pPr>
          </a:lstStyle>
          <a:p>
            <a:fld id="{59F0D87E-A0FE-40C2-978E-F6D0729FBA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43E7AD-7309-472F-BE43-A94E6004D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84285-54B9-4714-86B6-AEAAD953D4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AC797A-6B53-4249-8719-089F8B5FD3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09F03-37D2-4E18-9EB1-B7C1DF4768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C02D8C-8625-445D-8746-DF3BA739C8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121BA-FF53-4B02-9E2C-5502777BC7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F300BE-A753-49A6-8D31-9F74244013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6E9ECC-4937-448C-93EB-9A36D35C99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17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32600" y="6400800"/>
            <a:ext cx="213360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DB8E211-1A1B-41C3-B824-6233CA5658F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285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19494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237021"/>
            <a:ext cx="7739270" cy="1470025"/>
          </a:xfrm>
        </p:spPr>
        <p:txBody>
          <a:bodyPr/>
          <a:lstStyle/>
          <a:p>
            <a:r>
              <a:rPr lang="en-US" sz="4200" b="1" dirty="0" smtClean="0">
                <a:latin typeface="Comic Sans MS" pitchFamily="66" charset="0"/>
              </a:rPr>
              <a:t>Game Theoretic and Economic Perspectives on </a:t>
            </a:r>
            <a:r>
              <a:rPr lang="en-US" sz="4200" b="1" dirty="0" err="1" smtClean="0">
                <a:latin typeface="Comic Sans MS" pitchFamily="66" charset="0"/>
              </a:rPr>
              <a:t>Interdomain</a:t>
            </a:r>
            <a:r>
              <a:rPr lang="en-US" sz="4200" b="1" dirty="0" smtClean="0">
                <a:latin typeface="Comic Sans MS" pitchFamily="66" charset="0"/>
              </a:rPr>
              <a:t> Routing</a:t>
            </a:r>
            <a:endParaRPr lang="en-US" sz="4200" b="1" dirty="0">
              <a:latin typeface="Comic Sans MS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0711" y="3212605"/>
            <a:ext cx="7712075" cy="2048496"/>
          </a:xfrm>
        </p:spPr>
        <p:txBody>
          <a:bodyPr/>
          <a:lstStyle/>
          <a:p>
            <a:r>
              <a:rPr lang="en-US" sz="3600" dirty="0" smtClean="0">
                <a:latin typeface="Comic Sans MS" pitchFamily="66" charset="0"/>
              </a:rPr>
              <a:t>Michael </a:t>
            </a:r>
            <a:r>
              <a:rPr lang="en-US" sz="3600" dirty="0" err="1" smtClean="0">
                <a:latin typeface="Comic Sans MS" pitchFamily="66" charset="0"/>
              </a:rPr>
              <a:t>Schapira</a:t>
            </a:r>
            <a:r>
              <a:rPr lang="en-US" sz="3600" dirty="0" smtClean="0">
                <a:latin typeface="Comic Sans MS" pitchFamily="66" charset="0"/>
              </a:rPr>
              <a:t/>
            </a:r>
            <a:br>
              <a:rPr lang="en-US" sz="3600" dirty="0" smtClean="0">
                <a:latin typeface="Comic Sans MS" pitchFamily="66" charset="0"/>
              </a:rPr>
            </a:br>
            <a:endParaRPr lang="en-US" sz="1000" dirty="0">
              <a:latin typeface="Comic Sans MS" pitchFamily="66" charset="0"/>
            </a:endParaRPr>
          </a:p>
          <a:p>
            <a:r>
              <a:rPr lang="en-US" sz="3600" dirty="0" smtClean="0">
                <a:latin typeface="Comic Sans MS" pitchFamily="66" charset="0"/>
              </a:rPr>
              <a:t>Yale University and UC Berkeley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1016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pic>
        <p:nvPicPr>
          <p:cNvPr id="404484" name="Picture 4" descr="http://gilkalai.files.wordpress.com/2009/07/che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0095" y="5091334"/>
            <a:ext cx="2335144" cy="1605707"/>
          </a:xfrm>
          <a:prstGeom prst="rect">
            <a:avLst/>
          </a:prstGeom>
          <a:noFill/>
        </p:spPr>
      </p:pic>
      <p:pic>
        <p:nvPicPr>
          <p:cNvPr id="404486" name="Picture 6" descr="http://news-libraries.mit.edu/blog/wp-content/uploads/2008/01/mone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3170" y="2135533"/>
            <a:ext cx="1950830" cy="1950830"/>
          </a:xfrm>
          <a:prstGeom prst="rect">
            <a:avLst/>
          </a:prstGeom>
          <a:noFill/>
        </p:spPr>
      </p:pic>
      <p:pic>
        <p:nvPicPr>
          <p:cNvPr id="404490" name="Picture 10" descr="http://www.clker.com/cliparts/8/f/9/a/11949856431316298822router_joeseph_teed_01.svg.hi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08921" y="5131060"/>
            <a:ext cx="2070103" cy="15215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Line 41"/>
          <p:cNvSpPr>
            <a:spLocks noChangeShapeType="1"/>
          </p:cNvSpPr>
          <p:nvPr/>
        </p:nvSpPr>
        <p:spPr bwMode="auto">
          <a:xfrm>
            <a:off x="3424238" y="3281363"/>
            <a:ext cx="1006475" cy="1009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10752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>
                <a:latin typeface="Comic Sans MS" pitchFamily="66" charset="0"/>
              </a:rPr>
              <a:t>A Stable State Might Not Exist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2366963" y="2495550"/>
            <a:ext cx="4232275" cy="3765550"/>
            <a:chOff x="3059" y="1572"/>
            <a:chExt cx="2666" cy="2372"/>
          </a:xfrm>
        </p:grpSpPr>
        <p:grpSp>
          <p:nvGrpSpPr>
            <p:cNvPr id="3" name="Group 37"/>
            <p:cNvGrpSpPr>
              <a:grpSpLocks/>
            </p:cNvGrpSpPr>
            <p:nvPr/>
          </p:nvGrpSpPr>
          <p:grpSpPr bwMode="auto">
            <a:xfrm>
              <a:off x="3512" y="1879"/>
              <a:ext cx="1715" cy="1839"/>
              <a:chOff x="536" y="1576"/>
              <a:chExt cx="1715" cy="1839"/>
            </a:xfrm>
          </p:grpSpPr>
          <p:sp>
            <p:nvSpPr>
              <p:cNvPr id="107526" name="Line 38"/>
              <p:cNvSpPr>
                <a:spLocks noChangeShapeType="1"/>
              </p:cNvSpPr>
              <p:nvPr/>
            </p:nvSpPr>
            <p:spPr bwMode="auto">
              <a:xfrm>
                <a:off x="701" y="1773"/>
                <a:ext cx="650" cy="14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Comic Sans MS" pitchFamily="66" charset="0"/>
                </a:endParaRPr>
              </a:p>
            </p:txBody>
          </p:sp>
          <p:grpSp>
            <p:nvGrpSpPr>
              <p:cNvPr id="4" name="Group 39"/>
              <p:cNvGrpSpPr>
                <a:grpSpLocks/>
              </p:cNvGrpSpPr>
              <p:nvPr/>
            </p:nvGrpSpPr>
            <p:grpSpPr bwMode="auto">
              <a:xfrm>
                <a:off x="536" y="1576"/>
                <a:ext cx="1715" cy="1839"/>
                <a:chOff x="527" y="1576"/>
                <a:chExt cx="1715" cy="1839"/>
              </a:xfrm>
            </p:grpSpPr>
            <p:sp>
              <p:nvSpPr>
                <p:cNvPr id="107528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1378" y="2423"/>
                  <a:ext cx="0" cy="81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omic Sans MS" pitchFamily="66" charset="0"/>
                  </a:endParaRPr>
                </a:p>
              </p:txBody>
            </p:sp>
            <p:sp>
              <p:nvSpPr>
                <p:cNvPr id="107529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1369" y="1774"/>
                  <a:ext cx="676" cy="66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omic Sans MS" pitchFamily="66" charset="0"/>
                  </a:endParaRPr>
                </a:p>
              </p:txBody>
            </p:sp>
            <p:sp>
              <p:nvSpPr>
                <p:cNvPr id="107530" name="Line 42"/>
                <p:cNvSpPr>
                  <a:spLocks noChangeShapeType="1"/>
                </p:cNvSpPr>
                <p:nvPr/>
              </p:nvSpPr>
              <p:spPr bwMode="auto">
                <a:xfrm>
                  <a:off x="712" y="1773"/>
                  <a:ext cx="13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omic Sans MS" pitchFamily="66" charset="0"/>
                  </a:endParaRPr>
                </a:p>
              </p:txBody>
            </p:sp>
            <p:sp>
              <p:nvSpPr>
                <p:cNvPr id="107531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1406" y="1762"/>
                  <a:ext cx="654" cy="141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Comic Sans MS" pitchFamily="66" charset="0"/>
                  </a:endParaRPr>
                </a:p>
              </p:txBody>
            </p:sp>
            <p:sp>
              <p:nvSpPr>
                <p:cNvPr id="107532" name="Oval 44"/>
                <p:cNvSpPr>
                  <a:spLocks noChangeArrowheads="1"/>
                </p:cNvSpPr>
                <p:nvPr/>
              </p:nvSpPr>
              <p:spPr bwMode="auto">
                <a:xfrm>
                  <a:off x="527" y="1578"/>
                  <a:ext cx="391" cy="391"/>
                </a:xfrm>
                <a:prstGeom prst="ellipse">
                  <a:avLst/>
                </a:prstGeom>
                <a:solidFill>
                  <a:srgbClr val="99FF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sz="2800" b="1">
                      <a:latin typeface="Comic Sans MS" pitchFamily="66" charset="0"/>
                    </a:rPr>
                    <a:t>3</a:t>
                  </a:r>
                </a:p>
              </p:txBody>
            </p:sp>
            <p:sp>
              <p:nvSpPr>
                <p:cNvPr id="107533" name="Oval 45"/>
                <p:cNvSpPr>
                  <a:spLocks noChangeArrowheads="1"/>
                </p:cNvSpPr>
                <p:nvPr/>
              </p:nvSpPr>
              <p:spPr bwMode="auto">
                <a:xfrm>
                  <a:off x="1851" y="1576"/>
                  <a:ext cx="391" cy="391"/>
                </a:xfrm>
                <a:prstGeom prst="ellipse">
                  <a:avLst/>
                </a:prstGeom>
                <a:solidFill>
                  <a:srgbClr val="99FF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sz="2800" b="1">
                      <a:latin typeface="Comic Sans MS" pitchFamily="66" charset="0"/>
                    </a:rPr>
                    <a:t>1</a:t>
                  </a:r>
                </a:p>
              </p:txBody>
            </p:sp>
            <p:sp>
              <p:nvSpPr>
                <p:cNvPr id="107534" name="Oval 46"/>
                <p:cNvSpPr>
                  <a:spLocks noChangeArrowheads="1"/>
                </p:cNvSpPr>
                <p:nvPr/>
              </p:nvSpPr>
              <p:spPr bwMode="auto">
                <a:xfrm>
                  <a:off x="1191" y="3024"/>
                  <a:ext cx="391" cy="391"/>
                </a:xfrm>
                <a:prstGeom prst="ellipse">
                  <a:avLst/>
                </a:prstGeom>
                <a:solidFill>
                  <a:srgbClr val="99FF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sz="2800" b="1">
                      <a:latin typeface="Comic Sans MS" pitchFamily="66" charset="0"/>
                    </a:rPr>
                    <a:t>2</a:t>
                  </a:r>
                </a:p>
              </p:txBody>
            </p:sp>
            <p:sp>
              <p:nvSpPr>
                <p:cNvPr id="107535" name="Oval 47"/>
                <p:cNvSpPr>
                  <a:spLocks noChangeArrowheads="1"/>
                </p:cNvSpPr>
                <p:nvPr/>
              </p:nvSpPr>
              <p:spPr bwMode="auto">
                <a:xfrm>
                  <a:off x="1196" y="2205"/>
                  <a:ext cx="391" cy="391"/>
                </a:xfrm>
                <a:prstGeom prst="ellipse">
                  <a:avLst/>
                </a:prstGeom>
                <a:solidFill>
                  <a:srgbClr val="99FF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sz="2800" b="1">
                      <a:latin typeface="Comic Sans MS" pitchFamily="66" charset="0"/>
                    </a:rPr>
                    <a:t>d</a:t>
                  </a:r>
                </a:p>
              </p:txBody>
            </p:sp>
          </p:grpSp>
        </p:grpSp>
        <p:sp>
          <p:nvSpPr>
            <p:cNvPr id="107536" name="Text Box 48"/>
            <p:cNvSpPr txBox="1">
              <a:spLocks noChangeArrowheads="1"/>
            </p:cNvSpPr>
            <p:nvPr/>
          </p:nvSpPr>
          <p:spPr bwMode="auto">
            <a:xfrm>
              <a:off x="3059" y="1572"/>
              <a:ext cx="465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b="1">
                  <a:latin typeface="Comic Sans MS" pitchFamily="66" charset="0"/>
                </a:rPr>
                <a:t>31d</a:t>
              </a:r>
            </a:p>
            <a:p>
              <a:pPr algn="ctr"/>
              <a:r>
                <a:rPr lang="en-US" b="1">
                  <a:latin typeface="Comic Sans MS" pitchFamily="66" charset="0"/>
                </a:rPr>
                <a:t>3d</a:t>
              </a:r>
            </a:p>
            <a:p>
              <a:pPr algn="ctr"/>
              <a:r>
                <a:rPr lang="en-US" b="1">
                  <a:latin typeface="Comic Sans MS" pitchFamily="66" charset="0"/>
                </a:rPr>
                <a:t>312d</a:t>
              </a:r>
            </a:p>
          </p:txBody>
        </p:sp>
        <p:sp>
          <p:nvSpPr>
            <p:cNvPr id="107537" name="Text Box 49"/>
            <p:cNvSpPr txBox="1">
              <a:spLocks noChangeArrowheads="1"/>
            </p:cNvSpPr>
            <p:nvPr/>
          </p:nvSpPr>
          <p:spPr bwMode="auto">
            <a:xfrm>
              <a:off x="3680" y="3367"/>
              <a:ext cx="465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b="1">
                  <a:latin typeface="Comic Sans MS" pitchFamily="66" charset="0"/>
                </a:rPr>
                <a:t>23d</a:t>
              </a:r>
            </a:p>
            <a:p>
              <a:pPr algn="ctr"/>
              <a:r>
                <a:rPr lang="en-US" b="1">
                  <a:latin typeface="Comic Sans MS" pitchFamily="66" charset="0"/>
                </a:rPr>
                <a:t>2d</a:t>
              </a:r>
            </a:p>
            <a:p>
              <a:pPr algn="ctr"/>
              <a:r>
                <a:rPr lang="en-US" b="1">
                  <a:latin typeface="Comic Sans MS" pitchFamily="66" charset="0"/>
                </a:rPr>
                <a:t>231d</a:t>
              </a:r>
            </a:p>
          </p:txBody>
        </p:sp>
        <p:sp>
          <p:nvSpPr>
            <p:cNvPr id="107538" name="Text Box 50"/>
            <p:cNvSpPr txBox="1">
              <a:spLocks noChangeArrowheads="1"/>
            </p:cNvSpPr>
            <p:nvPr/>
          </p:nvSpPr>
          <p:spPr bwMode="auto">
            <a:xfrm>
              <a:off x="5178" y="1602"/>
              <a:ext cx="547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latin typeface="Comic Sans MS" pitchFamily="66" charset="0"/>
                </a:rPr>
                <a:t>12d</a:t>
              </a:r>
            </a:p>
            <a:p>
              <a:pPr algn="ctr"/>
              <a:r>
                <a:rPr lang="en-US" b="1">
                  <a:latin typeface="Comic Sans MS" pitchFamily="66" charset="0"/>
                </a:rPr>
                <a:t>1d</a:t>
              </a:r>
            </a:p>
            <a:p>
              <a:pPr algn="ctr"/>
              <a:r>
                <a:rPr lang="en-US" b="1">
                  <a:latin typeface="Comic Sans MS" pitchFamily="66" charset="0"/>
                </a:rPr>
                <a:t>123d</a:t>
              </a:r>
            </a:p>
          </p:txBody>
        </p:sp>
      </p:grpSp>
      <p:sp>
        <p:nvSpPr>
          <p:cNvPr id="107539" name="Rectangle 2"/>
          <p:cNvSpPr txBox="1">
            <a:spLocks noChangeArrowheads="1"/>
          </p:cNvSpPr>
          <p:nvPr/>
        </p:nvSpPr>
        <p:spPr bwMode="auto">
          <a:xfrm>
            <a:off x="393700" y="1339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u="sng" dirty="0">
                <a:solidFill>
                  <a:schemeClr val="tx2"/>
                </a:solidFill>
                <a:latin typeface="Comic Sans MS" pitchFamily="66" charset="0"/>
              </a:rPr>
              <a:t>Example</a:t>
            </a:r>
            <a:r>
              <a:rPr lang="en-US" sz="3200" dirty="0">
                <a:solidFill>
                  <a:schemeClr val="tx2"/>
                </a:solidFill>
                <a:latin typeface="Comic Sans MS" pitchFamily="66" charset="0"/>
              </a:rPr>
              <a:t>: </a:t>
            </a:r>
            <a:r>
              <a:rPr lang="en-US" sz="3200" b="1" dirty="0">
                <a:solidFill>
                  <a:schemeClr val="tx2"/>
                </a:solidFill>
                <a:latin typeface="Comic Sans MS" pitchFamily="66" charset="0"/>
              </a:rPr>
              <a:t>BAD-GADGET </a:t>
            </a:r>
            <a:r>
              <a:rPr lang="en-US" dirty="0">
                <a:latin typeface="Comic Sans MS" pitchFamily="66" charset="0"/>
              </a:rPr>
              <a:t>[</a:t>
            </a:r>
            <a:r>
              <a:rPr lang="en-US" dirty="0" smtClean="0">
                <a:latin typeface="Comic Sans MS" pitchFamily="66" charset="0"/>
              </a:rPr>
              <a:t>Griffin-Shepherd-</a:t>
            </a:r>
            <a:r>
              <a:rPr lang="en-US" dirty="0" err="1" smtClean="0">
                <a:latin typeface="Comic Sans MS" pitchFamily="66" charset="0"/>
              </a:rPr>
              <a:t>Wilfong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>
                <a:latin typeface="Comic Sans MS" pitchFamily="66" charset="0"/>
              </a:rPr>
              <a:t>99]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>
                <a:latin typeface="Comic Sans MS" pitchFamily="66" charset="0"/>
              </a:rPr>
              <a:t> </a:t>
            </a: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457200" y="1600201"/>
            <a:ext cx="8229600" cy="498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smtClean="0">
                <a:latin typeface="Comic Sans MS" pitchFamily="66" charset="0"/>
              </a:rPr>
              <a:t>Sufficient conditions for BGP safety?</a:t>
            </a:r>
            <a:endParaRPr lang="en-GB" sz="3200" dirty="0" smtClean="0">
              <a:latin typeface="Comic Sans MS" pitchFamily="66" charset="0"/>
            </a:endParaRPr>
          </a:p>
          <a:p>
            <a:pPr marL="798513" lvl="1" indent="-341313" defTabSz="457200">
              <a:spcBef>
                <a:spcPct val="20000"/>
              </a:spcBef>
              <a:buFont typeface="Comic Sans MS" pitchFamily="66" charset="0"/>
              <a:buChar char="―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000" dirty="0" smtClean="0">
                <a:latin typeface="Comic Sans MS" pitchFamily="66" charset="0"/>
              </a:rPr>
              <a:t>No Dispute Wheel [Griffin-Shepherd-</a:t>
            </a:r>
            <a:r>
              <a:rPr lang="en-GB" sz="2000" dirty="0" err="1" smtClean="0">
                <a:latin typeface="Comic Sans MS" pitchFamily="66" charset="0"/>
              </a:rPr>
              <a:t>Wilfong</a:t>
            </a:r>
            <a:r>
              <a:rPr lang="en-GB" sz="2000" dirty="0" smtClean="0">
                <a:latin typeface="Comic Sans MS" pitchFamily="66" charset="0"/>
              </a:rPr>
              <a:t>]</a:t>
            </a:r>
          </a:p>
          <a:p>
            <a:pPr marL="798513" lvl="1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000" dirty="0">
              <a:latin typeface="Comic Sans MS" pitchFamily="66" charset="0"/>
            </a:endParaRPr>
          </a:p>
          <a:p>
            <a:pPr marL="341313" indent="-341313" defTabSz="457200" eaLnBrk="0" hangingPunct="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smtClean="0">
                <a:latin typeface="Comic Sans MS" pitchFamily="66" charset="0"/>
              </a:rPr>
              <a:t>So, why is the Internet (relatively) stable?</a:t>
            </a:r>
          </a:p>
          <a:p>
            <a:pPr marL="341313" indent="-341313" defTabSz="457200" eaLnBrk="0" hangingPunct="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 eaLnBrk="0" hangingPunct="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smtClean="0">
                <a:latin typeface="Comic Sans MS" pitchFamily="66" charset="0"/>
              </a:rPr>
              <a:t>Best answer to date: the </a:t>
            </a:r>
            <a:r>
              <a:rPr lang="en-US" sz="3200" b="1" i="1" u="sng" dirty="0" err="1" smtClean="0">
                <a:solidFill>
                  <a:srgbClr val="FF0000"/>
                </a:solidFill>
                <a:latin typeface="Comic Sans MS" pitchFamily="66" charset="0"/>
              </a:rPr>
              <a:t>Gao</a:t>
            </a:r>
            <a:r>
              <a:rPr lang="en-US" sz="3200" b="1" i="1" u="sng" dirty="0" smtClean="0">
                <a:solidFill>
                  <a:srgbClr val="FF0000"/>
                </a:solidFill>
                <a:latin typeface="Comic Sans MS" pitchFamily="66" charset="0"/>
              </a:rPr>
              <a:t>-Rexford conditions</a:t>
            </a:r>
            <a:r>
              <a:rPr lang="en-US" sz="3200" dirty="0" smtClean="0">
                <a:latin typeface="Comic Sans MS" pitchFamily="66" charset="0"/>
              </a:rPr>
              <a:t>.</a:t>
            </a:r>
          </a:p>
          <a:p>
            <a:pPr marL="741363" lvl="1" indent="-284163" defTabSz="457200" eaLnBrk="0" hangingPunct="0">
              <a:spcBef>
                <a:spcPct val="20000"/>
              </a:spcBef>
              <a:buFontTx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dirty="0" smtClean="0">
                <a:latin typeface="Comic Sans MS" pitchFamily="66" charset="0"/>
              </a:rPr>
              <a:t>The Internet is formed by economic forces.</a:t>
            </a:r>
          </a:p>
          <a:p>
            <a:pPr marL="741363" lvl="1" indent="-284163" defTabSz="457200" eaLnBrk="0" hangingPunct="0">
              <a:spcBef>
                <a:spcPct val="20000"/>
              </a:spcBef>
              <a:buFontTx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dirty="0" err="1" smtClean="0">
                <a:latin typeface="Comic Sans MS" pitchFamily="66" charset="0"/>
              </a:rPr>
              <a:t>ASes</a:t>
            </a:r>
            <a:r>
              <a:rPr lang="en-US" sz="2000" dirty="0" smtClean="0">
                <a:latin typeface="Comic Sans MS" pitchFamily="66" charset="0"/>
              </a:rPr>
              <a:t> sign long-term contracts that determine who provides connectivity to whom.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109583" name="Rectangle 1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Designing Safe Networks</a:t>
            </a:r>
            <a:endParaRPr lang="en-US" sz="4000" dirty="0">
              <a:latin typeface="Comic Sans MS" pitchFamily="66" charset="0"/>
            </a:endParaRPr>
          </a:p>
        </p:txBody>
      </p:sp>
      <p:pic>
        <p:nvPicPr>
          <p:cNvPr id="5" name="Picture 6" descr="http://news-libraries.mit.edu/blog/wp-content/uploads/2008/01/mon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4313" y="5157030"/>
            <a:ext cx="874643" cy="8746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Comic Sans MS" pitchFamily="66" charset="0"/>
              </a:rPr>
              <a:t>Gao-Rexford Framework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76350"/>
            <a:ext cx="8229600" cy="3775075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>
                <a:latin typeface="Comic Sans MS" pitchFamily="66" charset="0"/>
              </a:rPr>
              <a:t>Neighboring pairs of ASes have:</a:t>
            </a:r>
            <a:br>
              <a:rPr lang="en-US" smtClean="0">
                <a:latin typeface="Comic Sans MS" pitchFamily="66" charset="0"/>
              </a:rPr>
            </a:br>
            <a:endParaRPr lang="en-US" sz="1000" smtClean="0">
              <a:latin typeface="Comic Sans MS" pitchFamily="66" charset="0"/>
            </a:endParaRPr>
          </a:p>
          <a:p>
            <a:pPr lvl="1"/>
            <a:r>
              <a:rPr lang="en-US" smtClean="0">
                <a:latin typeface="Comic Sans MS" pitchFamily="66" charset="0"/>
              </a:rPr>
              <a:t>a </a:t>
            </a:r>
            <a:r>
              <a:rPr lang="en-US" b="1" i="1" smtClean="0">
                <a:solidFill>
                  <a:srgbClr val="FF0000"/>
                </a:solidFill>
                <a:latin typeface="Comic Sans MS" pitchFamily="66" charset="0"/>
              </a:rPr>
              <a:t>customer-provider</a:t>
            </a:r>
            <a:r>
              <a:rPr lang="en-US" smtClean="0">
                <a:latin typeface="Comic Sans MS" pitchFamily="66" charset="0"/>
              </a:rPr>
              <a:t> relationship</a:t>
            </a:r>
            <a:br>
              <a:rPr lang="en-US" smtClean="0">
                <a:latin typeface="Comic Sans MS" pitchFamily="66" charset="0"/>
              </a:rPr>
            </a:br>
            <a:r>
              <a:rPr lang="en-US" smtClean="0">
                <a:latin typeface="Comic Sans MS" pitchFamily="66" charset="0"/>
              </a:rPr>
              <a:t>(One node is purchasing connectivity from</a:t>
            </a:r>
            <a:br>
              <a:rPr lang="en-US" smtClean="0">
                <a:latin typeface="Comic Sans MS" pitchFamily="66" charset="0"/>
              </a:rPr>
            </a:br>
            <a:r>
              <a:rPr lang="en-US" smtClean="0">
                <a:latin typeface="Comic Sans MS" pitchFamily="66" charset="0"/>
              </a:rPr>
              <a:t>the other node.)</a:t>
            </a:r>
            <a:br>
              <a:rPr lang="en-US" smtClean="0">
                <a:latin typeface="Comic Sans MS" pitchFamily="66" charset="0"/>
              </a:rPr>
            </a:br>
            <a:endParaRPr lang="en-US" sz="1200" smtClean="0">
              <a:latin typeface="Comic Sans MS" pitchFamily="66" charset="0"/>
            </a:endParaRPr>
          </a:p>
          <a:p>
            <a:pPr lvl="1"/>
            <a:r>
              <a:rPr lang="en-US" smtClean="0">
                <a:latin typeface="Comic Sans MS" pitchFamily="66" charset="0"/>
              </a:rPr>
              <a:t>a </a:t>
            </a:r>
            <a:r>
              <a:rPr lang="en-US" b="1" i="1" smtClean="0">
                <a:solidFill>
                  <a:srgbClr val="FF0000"/>
                </a:solidFill>
                <a:latin typeface="Comic Sans MS" pitchFamily="66" charset="0"/>
              </a:rPr>
              <a:t>peering</a:t>
            </a:r>
            <a:r>
              <a:rPr lang="en-US" smtClean="0">
                <a:latin typeface="Comic Sans MS" pitchFamily="66" charset="0"/>
              </a:rPr>
              <a:t> relationship</a:t>
            </a:r>
            <a:br>
              <a:rPr lang="en-US" smtClean="0">
                <a:latin typeface="Comic Sans MS" pitchFamily="66" charset="0"/>
              </a:rPr>
            </a:br>
            <a:r>
              <a:rPr lang="en-US" smtClean="0">
                <a:latin typeface="Comic Sans MS" pitchFamily="66" charset="0"/>
              </a:rPr>
              <a:t>(Nodes carry each other’s transit traffic for free, often to shortcut a longer route.) </a:t>
            </a:r>
          </a:p>
        </p:txBody>
      </p:sp>
      <p:sp>
        <p:nvSpPr>
          <p:cNvPr id="111620" name="Line 4"/>
          <p:cNvSpPr>
            <a:spLocks noChangeShapeType="1"/>
          </p:cNvSpPr>
          <p:nvPr/>
        </p:nvSpPr>
        <p:spPr bwMode="auto">
          <a:xfrm flipH="1">
            <a:off x="4857750" y="5722938"/>
            <a:ext cx="155575" cy="655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1621" name="Line 5"/>
          <p:cNvSpPr>
            <a:spLocks noChangeShapeType="1"/>
          </p:cNvSpPr>
          <p:nvPr/>
        </p:nvSpPr>
        <p:spPr bwMode="auto">
          <a:xfrm>
            <a:off x="5564188" y="5722938"/>
            <a:ext cx="138112" cy="758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1622" name="Line 6"/>
          <p:cNvSpPr>
            <a:spLocks noChangeShapeType="1"/>
          </p:cNvSpPr>
          <p:nvPr/>
        </p:nvSpPr>
        <p:spPr bwMode="auto">
          <a:xfrm flipH="1">
            <a:off x="2166938" y="5619750"/>
            <a:ext cx="465137" cy="741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1623" name="Line 7"/>
          <p:cNvSpPr>
            <a:spLocks noChangeShapeType="1"/>
          </p:cNvSpPr>
          <p:nvPr/>
        </p:nvSpPr>
        <p:spPr bwMode="auto">
          <a:xfrm>
            <a:off x="2994025" y="5635625"/>
            <a:ext cx="34925" cy="725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1624" name="Line 8"/>
          <p:cNvSpPr>
            <a:spLocks noChangeShapeType="1"/>
          </p:cNvSpPr>
          <p:nvPr/>
        </p:nvSpPr>
        <p:spPr bwMode="auto">
          <a:xfrm>
            <a:off x="3408363" y="5619750"/>
            <a:ext cx="379412" cy="688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1625" name="Line 9"/>
          <p:cNvSpPr>
            <a:spLocks noChangeShapeType="1"/>
          </p:cNvSpPr>
          <p:nvPr/>
        </p:nvSpPr>
        <p:spPr bwMode="auto">
          <a:xfrm>
            <a:off x="3425825" y="5514975"/>
            <a:ext cx="14827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1626" name="Line 10"/>
          <p:cNvSpPr>
            <a:spLocks noChangeShapeType="1"/>
          </p:cNvSpPr>
          <p:nvPr/>
        </p:nvSpPr>
        <p:spPr bwMode="auto">
          <a:xfrm>
            <a:off x="3856038" y="6446838"/>
            <a:ext cx="984250" cy="349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1627" name="Oval 11"/>
          <p:cNvSpPr>
            <a:spLocks noChangeArrowheads="1"/>
          </p:cNvSpPr>
          <p:nvPr/>
        </p:nvSpPr>
        <p:spPr bwMode="auto">
          <a:xfrm>
            <a:off x="2252663" y="5135563"/>
            <a:ext cx="1414462" cy="725487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1628" name="Oval 12"/>
          <p:cNvSpPr>
            <a:spLocks noChangeArrowheads="1"/>
          </p:cNvSpPr>
          <p:nvPr/>
        </p:nvSpPr>
        <p:spPr bwMode="auto">
          <a:xfrm>
            <a:off x="4545013" y="5149850"/>
            <a:ext cx="1414462" cy="725488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1629" name="Oval 13"/>
          <p:cNvSpPr>
            <a:spLocks noChangeArrowheads="1"/>
          </p:cNvSpPr>
          <p:nvPr/>
        </p:nvSpPr>
        <p:spPr bwMode="auto">
          <a:xfrm>
            <a:off x="1873250" y="6135688"/>
            <a:ext cx="558800" cy="534987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1630" name="Oval 14"/>
          <p:cNvSpPr>
            <a:spLocks noChangeArrowheads="1"/>
          </p:cNvSpPr>
          <p:nvPr/>
        </p:nvSpPr>
        <p:spPr bwMode="auto">
          <a:xfrm>
            <a:off x="2749550" y="6149975"/>
            <a:ext cx="558800" cy="534988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1631" name="Oval 15"/>
          <p:cNvSpPr>
            <a:spLocks noChangeArrowheads="1"/>
          </p:cNvSpPr>
          <p:nvPr/>
        </p:nvSpPr>
        <p:spPr bwMode="auto">
          <a:xfrm>
            <a:off x="3578225" y="6167438"/>
            <a:ext cx="558800" cy="534987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11632" name="Oval 16"/>
          <p:cNvSpPr>
            <a:spLocks noChangeArrowheads="1"/>
          </p:cNvSpPr>
          <p:nvPr/>
        </p:nvSpPr>
        <p:spPr bwMode="auto">
          <a:xfrm>
            <a:off x="4545013" y="6184900"/>
            <a:ext cx="558800" cy="534988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1633" name="Oval 17"/>
          <p:cNvSpPr>
            <a:spLocks noChangeArrowheads="1"/>
          </p:cNvSpPr>
          <p:nvPr/>
        </p:nvSpPr>
        <p:spPr bwMode="auto">
          <a:xfrm>
            <a:off x="5408613" y="6202363"/>
            <a:ext cx="558800" cy="534987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1634" name="Text Box 18"/>
          <p:cNvSpPr txBox="1">
            <a:spLocks noChangeArrowheads="1"/>
          </p:cNvSpPr>
          <p:nvPr/>
        </p:nvSpPr>
        <p:spPr bwMode="auto">
          <a:xfrm>
            <a:off x="3800475" y="5183188"/>
            <a:ext cx="666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peer</a:t>
            </a:r>
          </a:p>
        </p:txBody>
      </p:sp>
      <p:sp>
        <p:nvSpPr>
          <p:cNvPr id="111635" name="Text Box 19"/>
          <p:cNvSpPr txBox="1">
            <a:spLocks noChangeArrowheads="1"/>
          </p:cNvSpPr>
          <p:nvPr/>
        </p:nvSpPr>
        <p:spPr bwMode="auto">
          <a:xfrm>
            <a:off x="6007100" y="5356225"/>
            <a:ext cx="1192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providers</a:t>
            </a:r>
          </a:p>
        </p:txBody>
      </p:sp>
      <p:sp>
        <p:nvSpPr>
          <p:cNvPr id="111636" name="Text Box 20"/>
          <p:cNvSpPr txBox="1">
            <a:spLocks noChangeArrowheads="1"/>
          </p:cNvSpPr>
          <p:nvPr/>
        </p:nvSpPr>
        <p:spPr bwMode="auto">
          <a:xfrm>
            <a:off x="6076950" y="6321425"/>
            <a:ext cx="1284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customers</a:t>
            </a:r>
          </a:p>
        </p:txBody>
      </p:sp>
      <p:sp>
        <p:nvSpPr>
          <p:cNvPr id="111637" name="Text Box 21"/>
          <p:cNvSpPr txBox="1">
            <a:spLocks noChangeArrowheads="1"/>
          </p:cNvSpPr>
          <p:nvPr/>
        </p:nvSpPr>
        <p:spPr bwMode="auto">
          <a:xfrm>
            <a:off x="4040188" y="5959475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peer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>
                <a:latin typeface="Comic Sans MS" pitchFamily="66" charset="0"/>
              </a:rPr>
              <a:t> </a:t>
            </a: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457199" y="1639957"/>
            <a:ext cx="8474765" cy="498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dirty="0" smtClean="0">
                <a:latin typeface="Comic Sans MS" pitchFamily="66" charset="0"/>
              </a:rPr>
              <a:t>Necessary conditions?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6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b="1" u="sng" dirty="0" err="1" smtClean="0">
                <a:solidFill>
                  <a:srgbClr val="FF0000"/>
                </a:solidFill>
                <a:latin typeface="Comic Sans MS" pitchFamily="66" charset="0"/>
              </a:rPr>
              <a:t>Thm</a:t>
            </a:r>
            <a:r>
              <a:rPr lang="en-US" sz="3600" b="1" u="sng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800" b="1" u="sng" dirty="0" smtClean="0">
                <a:solidFill>
                  <a:srgbClr val="FF0000"/>
                </a:solidFill>
                <a:latin typeface="Comic Sans MS" pitchFamily="66" charset="0"/>
              </a:rPr>
              <a:t>[Sami-S-</a:t>
            </a:r>
            <a:r>
              <a:rPr lang="en-US" sz="2800" b="1" u="sng" dirty="0" err="1" smtClean="0">
                <a:solidFill>
                  <a:srgbClr val="FF0000"/>
                </a:solidFill>
                <a:latin typeface="Comic Sans MS" pitchFamily="66" charset="0"/>
              </a:rPr>
              <a:t>Zohar</a:t>
            </a:r>
            <a:r>
              <a:rPr lang="en-US" sz="2800" b="1" u="sng" dirty="0" smtClean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n-US" sz="3600" b="1" dirty="0" smtClean="0">
                <a:solidFill>
                  <a:srgbClr val="FF0000"/>
                </a:solidFill>
                <a:latin typeface="Comic Sans MS" pitchFamily="66" charset="0"/>
              </a:rPr>
              <a:t>: </a:t>
            </a:r>
            <a:r>
              <a:rPr lang="en-US" sz="3600" dirty="0" smtClean="0">
                <a:latin typeface="Comic Sans MS" pitchFamily="66" charset="0"/>
              </a:rPr>
              <a:t>If two stable states (or more) exist in a network then BGP is not safe on that network.</a:t>
            </a:r>
          </a:p>
          <a:p>
            <a:pPr marL="798513" lvl="1" indent="-341313" defTabSz="457200">
              <a:spcBef>
                <a:spcPct val="20000"/>
              </a:spcBef>
              <a:buFont typeface="Comic Sans MS" pitchFamily="66" charset="0"/>
              <a:buChar char="―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400" dirty="0" smtClean="0">
                <a:latin typeface="Comic Sans MS" pitchFamily="66" charset="0"/>
              </a:rPr>
              <a:t>Conjectured by Griffin and </a:t>
            </a:r>
            <a:r>
              <a:rPr lang="en-GB" sz="2400" dirty="0" err="1" smtClean="0">
                <a:latin typeface="Comic Sans MS" pitchFamily="66" charset="0"/>
              </a:rPr>
              <a:t>Wilfong</a:t>
            </a:r>
            <a:r>
              <a:rPr lang="en-US" sz="2400" dirty="0" smtClean="0">
                <a:latin typeface="Comic Sans MS" pitchFamily="66" charset="0"/>
              </a:rPr>
              <a:t>.</a:t>
            </a:r>
          </a:p>
        </p:txBody>
      </p:sp>
      <p:sp>
        <p:nvSpPr>
          <p:cNvPr id="109583" name="Rectangle 1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Designing Safe Networks</a:t>
            </a:r>
            <a:endParaRPr lang="en-US" sz="40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6956" y="1679712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dirty="0">
                <a:latin typeface="Comic Sans MS" pitchFamily="66" charset="0"/>
              </a:rPr>
              <a:t> </a:t>
            </a:r>
          </a:p>
        </p:txBody>
      </p:sp>
      <p:sp>
        <p:nvSpPr>
          <p:cNvPr id="109583" name="Rectangle 1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Games</a:t>
            </a:r>
            <a:endParaRPr lang="en-US" sz="4000" dirty="0">
              <a:latin typeface="Comic Sans MS" pitchFamily="66" charset="0"/>
            </a:endParaRPr>
          </a:p>
        </p:txBody>
      </p:sp>
      <p:graphicFrame>
        <p:nvGraphicFramePr>
          <p:cNvPr id="18" name="Group 20"/>
          <p:cNvGraphicFramePr>
            <a:graphicFrameLocks/>
          </p:cNvGraphicFramePr>
          <p:nvPr/>
        </p:nvGraphicFramePr>
        <p:xfrm>
          <a:off x="2643252" y="3445561"/>
          <a:ext cx="4038600" cy="2389533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</a:tblGrid>
              <a:tr h="1151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7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135220" y="4163388"/>
            <a:ext cx="12525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Row</a:t>
            </a:r>
          </a:p>
          <a:p>
            <a:pPr algn="ctr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Player</a:t>
            </a:r>
          </a:p>
        </p:txBody>
      </p: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3886357" y="1681513"/>
            <a:ext cx="13468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Column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Player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1677606" y="3931480"/>
            <a:ext cx="8579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Comic Sans MS" pitchFamily="66" charset="0"/>
              </a:rPr>
              <a:t>movie</a:t>
            </a:r>
            <a:endParaRPr lang="en-US" sz="20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1680226" y="5077780"/>
            <a:ext cx="8659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Comic Sans MS" pitchFamily="66" charset="0"/>
              </a:rPr>
              <a:t>opera</a:t>
            </a:r>
            <a:endParaRPr lang="en-US" sz="20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3221466" y="3036972"/>
            <a:ext cx="8579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movie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5092618" y="3043600"/>
            <a:ext cx="8659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opera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27716" y="3737096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2</a:t>
            </a:r>
            <a:r>
              <a:rPr lang="en-US" sz="2800" b="1" dirty="0">
                <a:latin typeface="Comic Sans MS" pitchFamily="66" charset="0"/>
              </a:rPr>
              <a:t>,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  <a:p>
            <a:endParaRPr 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5275152" y="3730472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0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0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5288404" y="5055672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1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  <p:sp>
        <p:nvSpPr>
          <p:cNvPr id="35" name="TextBox 34"/>
          <p:cNvSpPr txBox="1"/>
          <p:nvPr/>
        </p:nvSpPr>
        <p:spPr>
          <a:xfrm>
            <a:off x="3234344" y="5042420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0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0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2676939" y="3472070"/>
            <a:ext cx="1948070" cy="111318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678017" y="4598505"/>
            <a:ext cx="1967924" cy="1192696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583" name="Rectangle 15"/>
          <p:cNvSpPr>
            <a:spLocks noGrp="1" noChangeArrowheads="1"/>
          </p:cNvSpPr>
          <p:nvPr>
            <p:ph type="title"/>
          </p:nvPr>
        </p:nvSpPr>
        <p:spPr>
          <a:xfrm>
            <a:off x="457200" y="65503"/>
            <a:ext cx="8229600" cy="1143000"/>
          </a:xfrm>
          <a:noFill/>
          <a:ln/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Pure Nash </a:t>
            </a:r>
            <a:r>
              <a:rPr lang="en-US" sz="4000" dirty="0" err="1" smtClean="0">
                <a:latin typeface="Comic Sans MS" pitchFamily="66" charset="0"/>
              </a:rPr>
              <a:t>Equilibria</a:t>
            </a:r>
            <a:r>
              <a:rPr lang="en-US" sz="4000" dirty="0" smtClean="0">
                <a:latin typeface="Comic Sans MS" pitchFamily="66" charset="0"/>
              </a:rPr>
              <a:t> and </a:t>
            </a:r>
            <a:r>
              <a:rPr lang="en-US" sz="4000" dirty="0">
                <a:latin typeface="Comic Sans MS" pitchFamily="66" charset="0"/>
              </a:rPr>
              <a:t/>
            </a:r>
            <a:br>
              <a:rPr lang="en-US" sz="4000" dirty="0">
                <a:latin typeface="Comic Sans MS" pitchFamily="66" charset="0"/>
              </a:rPr>
            </a:br>
            <a:r>
              <a:rPr lang="en-US" sz="4000" dirty="0" smtClean="0">
                <a:latin typeface="Comic Sans MS" pitchFamily="66" charset="0"/>
              </a:rPr>
              <a:t>Best-Replies</a:t>
            </a:r>
            <a:endParaRPr lang="en-US" sz="4000" dirty="0">
              <a:latin typeface="Comic Sans MS" pitchFamily="66" charset="0"/>
            </a:endParaRPr>
          </a:p>
        </p:txBody>
      </p:sp>
      <p:graphicFrame>
        <p:nvGraphicFramePr>
          <p:cNvPr id="18" name="Group 20"/>
          <p:cNvGraphicFramePr>
            <a:graphicFrameLocks/>
          </p:cNvGraphicFramePr>
          <p:nvPr/>
        </p:nvGraphicFramePr>
        <p:xfrm>
          <a:off x="2643252" y="3445561"/>
          <a:ext cx="4038600" cy="2389533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</a:tblGrid>
              <a:tr h="1151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7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AutoShape 22"/>
          <p:cNvSpPr>
            <a:spLocks noChangeArrowheads="1"/>
          </p:cNvSpPr>
          <p:nvPr/>
        </p:nvSpPr>
        <p:spPr bwMode="auto">
          <a:xfrm>
            <a:off x="5478527" y="4369143"/>
            <a:ext cx="338138" cy="492125"/>
          </a:xfrm>
          <a:prstGeom prst="downArrow">
            <a:avLst>
              <a:gd name="adj1" fmla="val 50000"/>
              <a:gd name="adj2" fmla="val 363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0" name="AutoShape 23"/>
          <p:cNvSpPr>
            <a:spLocks noChangeArrowheads="1"/>
          </p:cNvSpPr>
          <p:nvPr/>
        </p:nvSpPr>
        <p:spPr bwMode="auto">
          <a:xfrm rot="10800000">
            <a:off x="3459227" y="4321518"/>
            <a:ext cx="338138" cy="492125"/>
          </a:xfrm>
          <a:prstGeom prst="downArrow">
            <a:avLst>
              <a:gd name="adj1" fmla="val 50000"/>
              <a:gd name="adj2" fmla="val 363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1" name="AutoShape 24"/>
          <p:cNvSpPr>
            <a:spLocks noChangeArrowheads="1"/>
          </p:cNvSpPr>
          <p:nvPr/>
        </p:nvSpPr>
        <p:spPr bwMode="auto">
          <a:xfrm>
            <a:off x="4152965" y="5116695"/>
            <a:ext cx="1012825" cy="376052"/>
          </a:xfrm>
          <a:prstGeom prst="rightArrow">
            <a:avLst>
              <a:gd name="adj1" fmla="val 50000"/>
              <a:gd name="adj2" fmla="val 6934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2" name="AutoShape 25"/>
          <p:cNvSpPr>
            <a:spLocks noChangeArrowheads="1"/>
          </p:cNvSpPr>
          <p:nvPr/>
        </p:nvSpPr>
        <p:spPr bwMode="auto">
          <a:xfrm rot="10800000">
            <a:off x="4133915" y="3809654"/>
            <a:ext cx="1012825" cy="365125"/>
          </a:xfrm>
          <a:prstGeom prst="rightArrow">
            <a:avLst>
              <a:gd name="adj1" fmla="val 50000"/>
              <a:gd name="adj2" fmla="val 6934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135220" y="4163388"/>
            <a:ext cx="12525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Row</a:t>
            </a:r>
          </a:p>
          <a:p>
            <a:pPr algn="ctr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Player</a:t>
            </a:r>
          </a:p>
        </p:txBody>
      </p: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3886357" y="1681513"/>
            <a:ext cx="13468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Column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Player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1677606" y="3931480"/>
            <a:ext cx="8579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Comic Sans MS" pitchFamily="66" charset="0"/>
              </a:rPr>
              <a:t>movie</a:t>
            </a:r>
            <a:endParaRPr lang="en-US" sz="20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1680226" y="5077780"/>
            <a:ext cx="8659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Comic Sans MS" pitchFamily="66" charset="0"/>
              </a:rPr>
              <a:t>opera</a:t>
            </a:r>
            <a:endParaRPr lang="en-US" sz="20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3221466" y="3036972"/>
            <a:ext cx="8579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movie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5092618" y="3043600"/>
            <a:ext cx="8659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opera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27716" y="3737096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2</a:t>
            </a:r>
            <a:r>
              <a:rPr lang="en-US" sz="2800" b="1" dirty="0">
                <a:latin typeface="Comic Sans MS" pitchFamily="66" charset="0"/>
              </a:rPr>
              <a:t>,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  <a:p>
            <a:endParaRPr 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5275152" y="3730472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0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0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5288404" y="5055672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1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  <p:sp>
        <p:nvSpPr>
          <p:cNvPr id="35" name="TextBox 34"/>
          <p:cNvSpPr txBox="1"/>
          <p:nvPr/>
        </p:nvSpPr>
        <p:spPr>
          <a:xfrm>
            <a:off x="3234344" y="5042420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0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0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2676939" y="3472070"/>
            <a:ext cx="1948070" cy="111318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678017" y="4598505"/>
            <a:ext cx="1967924" cy="1192696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583" name="Rectangle 15"/>
          <p:cNvSpPr>
            <a:spLocks noGrp="1" noChangeArrowheads="1"/>
          </p:cNvSpPr>
          <p:nvPr>
            <p:ph type="title"/>
          </p:nvPr>
        </p:nvSpPr>
        <p:spPr>
          <a:xfrm>
            <a:off x="457200" y="65503"/>
            <a:ext cx="8229600" cy="1143000"/>
          </a:xfrm>
          <a:noFill/>
          <a:ln/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Best Reply Dynamics</a:t>
            </a:r>
            <a:endParaRPr lang="en-US" sz="4000" dirty="0">
              <a:latin typeface="Comic Sans MS" pitchFamily="66" charset="0"/>
            </a:endParaRPr>
          </a:p>
        </p:txBody>
      </p:sp>
      <p:graphicFrame>
        <p:nvGraphicFramePr>
          <p:cNvPr id="18" name="Group 20"/>
          <p:cNvGraphicFramePr>
            <a:graphicFrameLocks/>
          </p:cNvGraphicFramePr>
          <p:nvPr/>
        </p:nvGraphicFramePr>
        <p:xfrm>
          <a:off x="2643252" y="3445561"/>
          <a:ext cx="4038600" cy="2389533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</a:tblGrid>
              <a:tr h="1151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7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AutoShape 22"/>
          <p:cNvSpPr>
            <a:spLocks noChangeArrowheads="1"/>
          </p:cNvSpPr>
          <p:nvPr/>
        </p:nvSpPr>
        <p:spPr bwMode="auto">
          <a:xfrm>
            <a:off x="5478527" y="4369143"/>
            <a:ext cx="338138" cy="492125"/>
          </a:xfrm>
          <a:prstGeom prst="downArrow">
            <a:avLst>
              <a:gd name="adj1" fmla="val 50000"/>
              <a:gd name="adj2" fmla="val 363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0" name="AutoShape 23"/>
          <p:cNvSpPr>
            <a:spLocks noChangeArrowheads="1"/>
          </p:cNvSpPr>
          <p:nvPr/>
        </p:nvSpPr>
        <p:spPr bwMode="auto">
          <a:xfrm rot="10800000">
            <a:off x="3459227" y="4321518"/>
            <a:ext cx="338138" cy="492125"/>
          </a:xfrm>
          <a:prstGeom prst="downArrow">
            <a:avLst>
              <a:gd name="adj1" fmla="val 50000"/>
              <a:gd name="adj2" fmla="val 363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1" name="AutoShape 24"/>
          <p:cNvSpPr>
            <a:spLocks noChangeArrowheads="1"/>
          </p:cNvSpPr>
          <p:nvPr/>
        </p:nvSpPr>
        <p:spPr bwMode="auto">
          <a:xfrm>
            <a:off x="4152965" y="5116695"/>
            <a:ext cx="1012825" cy="376052"/>
          </a:xfrm>
          <a:prstGeom prst="rightArrow">
            <a:avLst>
              <a:gd name="adj1" fmla="val 50000"/>
              <a:gd name="adj2" fmla="val 6934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2" name="AutoShape 25"/>
          <p:cNvSpPr>
            <a:spLocks noChangeArrowheads="1"/>
          </p:cNvSpPr>
          <p:nvPr/>
        </p:nvSpPr>
        <p:spPr bwMode="auto">
          <a:xfrm rot="10800000">
            <a:off x="4133915" y="3809654"/>
            <a:ext cx="1012825" cy="365125"/>
          </a:xfrm>
          <a:prstGeom prst="rightArrow">
            <a:avLst>
              <a:gd name="adj1" fmla="val 50000"/>
              <a:gd name="adj2" fmla="val 6934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135220" y="4163388"/>
            <a:ext cx="12525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Row</a:t>
            </a:r>
          </a:p>
          <a:p>
            <a:pPr algn="ctr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Player</a:t>
            </a:r>
          </a:p>
        </p:txBody>
      </p: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3886357" y="1681513"/>
            <a:ext cx="13468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Column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Player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1677606" y="3931480"/>
            <a:ext cx="8579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Comic Sans MS" pitchFamily="66" charset="0"/>
              </a:rPr>
              <a:t>movie</a:t>
            </a:r>
            <a:endParaRPr lang="en-US" sz="20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1680226" y="5077780"/>
            <a:ext cx="8659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Comic Sans MS" pitchFamily="66" charset="0"/>
              </a:rPr>
              <a:t>opera</a:t>
            </a:r>
            <a:endParaRPr lang="en-US" sz="20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3221466" y="3036972"/>
            <a:ext cx="8579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movie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5092618" y="3043600"/>
            <a:ext cx="8659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opera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27716" y="3737096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2</a:t>
            </a:r>
            <a:r>
              <a:rPr lang="en-US" sz="2800" b="1" dirty="0">
                <a:latin typeface="Comic Sans MS" pitchFamily="66" charset="0"/>
              </a:rPr>
              <a:t>,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  <a:p>
            <a:endParaRPr 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5275152" y="3730472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0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0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5288404" y="5055672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1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  <p:sp>
        <p:nvSpPr>
          <p:cNvPr id="35" name="TextBox 34"/>
          <p:cNvSpPr txBox="1"/>
          <p:nvPr/>
        </p:nvSpPr>
        <p:spPr>
          <a:xfrm>
            <a:off x="3234344" y="5042420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0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0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  <p:sp>
        <p:nvSpPr>
          <p:cNvPr id="36" name="5-Point Star 35"/>
          <p:cNvSpPr/>
          <p:nvPr/>
        </p:nvSpPr>
        <p:spPr>
          <a:xfrm>
            <a:off x="2862470" y="5035828"/>
            <a:ext cx="318052" cy="424070"/>
          </a:xfrm>
          <a:prstGeom prst="star5">
            <a:avLst/>
          </a:prstGeom>
          <a:solidFill>
            <a:srgbClr val="FF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5-Point Star 36"/>
          <p:cNvSpPr/>
          <p:nvPr/>
        </p:nvSpPr>
        <p:spPr>
          <a:xfrm>
            <a:off x="2855846" y="3743760"/>
            <a:ext cx="318052" cy="424070"/>
          </a:xfrm>
          <a:prstGeom prst="star5">
            <a:avLst/>
          </a:prstGeom>
          <a:solidFill>
            <a:srgbClr val="FF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2676939" y="3472070"/>
            <a:ext cx="1948070" cy="1113182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678017" y="4598505"/>
            <a:ext cx="1967924" cy="1192696"/>
          </a:xfrm>
          <a:prstGeom prst="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583" name="Rectangle 15"/>
          <p:cNvSpPr>
            <a:spLocks noGrp="1" noChangeArrowheads="1"/>
          </p:cNvSpPr>
          <p:nvPr>
            <p:ph type="title"/>
          </p:nvPr>
        </p:nvSpPr>
        <p:spPr>
          <a:xfrm>
            <a:off x="457200" y="65503"/>
            <a:ext cx="8229600" cy="1143000"/>
          </a:xfrm>
          <a:noFill/>
          <a:ln/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But…</a:t>
            </a:r>
            <a:endParaRPr lang="en-US" sz="4000" dirty="0">
              <a:latin typeface="Comic Sans MS" pitchFamily="66" charset="0"/>
            </a:endParaRPr>
          </a:p>
        </p:txBody>
      </p:sp>
      <p:graphicFrame>
        <p:nvGraphicFramePr>
          <p:cNvPr id="18" name="Group 20"/>
          <p:cNvGraphicFramePr>
            <a:graphicFrameLocks/>
          </p:cNvGraphicFramePr>
          <p:nvPr/>
        </p:nvGraphicFramePr>
        <p:xfrm>
          <a:off x="2643252" y="3445561"/>
          <a:ext cx="4038600" cy="2389533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</a:tblGrid>
              <a:tr h="1151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7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AutoShape 22"/>
          <p:cNvSpPr>
            <a:spLocks noChangeArrowheads="1"/>
          </p:cNvSpPr>
          <p:nvPr/>
        </p:nvSpPr>
        <p:spPr bwMode="auto">
          <a:xfrm>
            <a:off x="5478527" y="4369143"/>
            <a:ext cx="338138" cy="492125"/>
          </a:xfrm>
          <a:prstGeom prst="downArrow">
            <a:avLst>
              <a:gd name="adj1" fmla="val 50000"/>
              <a:gd name="adj2" fmla="val 363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0" name="AutoShape 23"/>
          <p:cNvSpPr>
            <a:spLocks noChangeArrowheads="1"/>
          </p:cNvSpPr>
          <p:nvPr/>
        </p:nvSpPr>
        <p:spPr bwMode="auto">
          <a:xfrm rot="10800000">
            <a:off x="3459227" y="4321518"/>
            <a:ext cx="338138" cy="492125"/>
          </a:xfrm>
          <a:prstGeom prst="downArrow">
            <a:avLst>
              <a:gd name="adj1" fmla="val 50000"/>
              <a:gd name="adj2" fmla="val 363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1" name="AutoShape 24"/>
          <p:cNvSpPr>
            <a:spLocks noChangeArrowheads="1"/>
          </p:cNvSpPr>
          <p:nvPr/>
        </p:nvSpPr>
        <p:spPr bwMode="auto">
          <a:xfrm>
            <a:off x="4152965" y="5116695"/>
            <a:ext cx="1012825" cy="376052"/>
          </a:xfrm>
          <a:prstGeom prst="rightArrow">
            <a:avLst>
              <a:gd name="adj1" fmla="val 50000"/>
              <a:gd name="adj2" fmla="val 6934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2" name="AutoShape 25"/>
          <p:cNvSpPr>
            <a:spLocks noChangeArrowheads="1"/>
          </p:cNvSpPr>
          <p:nvPr/>
        </p:nvSpPr>
        <p:spPr bwMode="auto">
          <a:xfrm rot="10800000">
            <a:off x="4133915" y="3809654"/>
            <a:ext cx="1012825" cy="365125"/>
          </a:xfrm>
          <a:prstGeom prst="rightArrow">
            <a:avLst>
              <a:gd name="adj1" fmla="val 50000"/>
              <a:gd name="adj2" fmla="val 6934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135220" y="4163388"/>
            <a:ext cx="12525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Row</a:t>
            </a:r>
          </a:p>
          <a:p>
            <a:pPr algn="ctr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Player</a:t>
            </a:r>
          </a:p>
        </p:txBody>
      </p: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3886357" y="1681513"/>
            <a:ext cx="13468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Column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Player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1677606" y="3931480"/>
            <a:ext cx="8579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Comic Sans MS" pitchFamily="66" charset="0"/>
              </a:rPr>
              <a:t>movie</a:t>
            </a:r>
            <a:endParaRPr lang="en-US" sz="20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1680226" y="5077780"/>
            <a:ext cx="8659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Comic Sans MS" pitchFamily="66" charset="0"/>
              </a:rPr>
              <a:t>opera</a:t>
            </a:r>
            <a:endParaRPr lang="en-US" sz="20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3221466" y="3036972"/>
            <a:ext cx="8579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movie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5092618" y="3043600"/>
            <a:ext cx="8659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opera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27716" y="3737096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2</a:t>
            </a:r>
            <a:r>
              <a:rPr lang="en-US" sz="2800" b="1" dirty="0">
                <a:latin typeface="Comic Sans MS" pitchFamily="66" charset="0"/>
              </a:rPr>
              <a:t>,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  <a:p>
            <a:endParaRPr 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5275152" y="3730472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0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0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5288404" y="5055672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1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  <p:sp>
        <p:nvSpPr>
          <p:cNvPr id="35" name="TextBox 34"/>
          <p:cNvSpPr txBox="1"/>
          <p:nvPr/>
        </p:nvSpPr>
        <p:spPr>
          <a:xfrm>
            <a:off x="3234344" y="5042420"/>
            <a:ext cx="920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0</a:t>
            </a:r>
            <a:r>
              <a:rPr lang="en-US" sz="2800" b="1" dirty="0" smtClean="0">
                <a:latin typeface="Comic Sans MS" pitchFamily="66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0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en-US" sz="2800" dirty="0"/>
          </a:p>
        </p:txBody>
      </p:sp>
      <p:sp>
        <p:nvSpPr>
          <p:cNvPr id="36" name="5-Point Star 35"/>
          <p:cNvSpPr/>
          <p:nvPr/>
        </p:nvSpPr>
        <p:spPr>
          <a:xfrm>
            <a:off x="2862470" y="5035828"/>
            <a:ext cx="318052" cy="424070"/>
          </a:xfrm>
          <a:prstGeom prst="star5">
            <a:avLst/>
          </a:prstGeom>
          <a:solidFill>
            <a:srgbClr val="FF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5-Point Star 36"/>
          <p:cNvSpPr/>
          <p:nvPr/>
        </p:nvSpPr>
        <p:spPr>
          <a:xfrm>
            <a:off x="6195350" y="3743760"/>
            <a:ext cx="318052" cy="424070"/>
          </a:xfrm>
          <a:prstGeom prst="star5">
            <a:avLst/>
          </a:prstGeom>
          <a:solidFill>
            <a:srgbClr val="FF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6" grpId="2" animBg="1"/>
      <p:bldP spid="37" grpId="0" animBg="1"/>
      <p:bldP spid="3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>
                <a:latin typeface="Comic Sans MS" pitchFamily="66" charset="0"/>
              </a:rPr>
              <a:t> </a:t>
            </a:r>
            <a:endParaRPr lang="en-US" dirty="0" smtClean="0">
              <a:latin typeface="Comic Sans MS" pitchFamily="66" charset="0"/>
            </a:endParaRP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457200" y="1600201"/>
            <a:ext cx="8229600" cy="498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err="1" smtClean="0">
                <a:latin typeface="Comic Sans MS" pitchFamily="66" charset="0"/>
              </a:rPr>
              <a:t>Interdomain</a:t>
            </a:r>
            <a:r>
              <a:rPr lang="en-US" sz="3200" dirty="0" smtClean="0">
                <a:latin typeface="Comic Sans MS" pitchFamily="66" charset="0"/>
              </a:rPr>
              <a:t> routing with BGP is a game!</a:t>
            </a:r>
          </a:p>
          <a:p>
            <a:pPr marL="971550" lvl="1" indent="-514350" defTabSz="457200">
              <a:spcBef>
                <a:spcPct val="20000"/>
              </a:spcBef>
              <a:buFont typeface="Comic Sans MS" pitchFamily="66" charset="0"/>
              <a:buChar char="―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err="1" smtClean="0">
                <a:latin typeface="Comic Sans MS" pitchFamily="66" charset="0"/>
              </a:rPr>
              <a:t>ASes</a:t>
            </a:r>
            <a:r>
              <a:rPr lang="en-US" sz="3200" dirty="0" smtClean="0">
                <a:latin typeface="Comic Sans MS" pitchFamily="66" charset="0"/>
              </a:rPr>
              <a:t> = players.</a:t>
            </a:r>
          </a:p>
          <a:p>
            <a:pPr marL="971550" lvl="1" indent="-514350" defTabSz="457200">
              <a:spcBef>
                <a:spcPct val="20000"/>
              </a:spcBef>
              <a:buFont typeface="Comic Sans MS" pitchFamily="66" charset="0"/>
              <a:buChar char="―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smtClean="0">
                <a:latin typeface="Comic Sans MS" pitchFamily="66" charset="0"/>
              </a:rPr>
              <a:t>stable states = pure Nash </a:t>
            </a:r>
            <a:r>
              <a:rPr lang="en-US" sz="3200" dirty="0" err="1" smtClean="0">
                <a:latin typeface="Comic Sans MS" pitchFamily="66" charset="0"/>
              </a:rPr>
              <a:t>equilibria</a:t>
            </a:r>
            <a:endParaRPr lang="en-US" sz="3200" dirty="0" smtClean="0">
              <a:latin typeface="Comic Sans MS" pitchFamily="66" charset="0"/>
            </a:endParaRPr>
          </a:p>
          <a:p>
            <a:pPr marL="971550" lvl="1" indent="-514350" defTabSz="457200">
              <a:spcBef>
                <a:spcPct val="20000"/>
              </a:spcBef>
              <a:buFont typeface="Comic Sans MS" pitchFamily="66" charset="0"/>
              <a:buChar char="―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smtClean="0">
                <a:latin typeface="Comic Sans MS" pitchFamily="66" charset="0"/>
              </a:rPr>
              <a:t>BGP = best-reply dynamics</a:t>
            </a:r>
          </a:p>
          <a:p>
            <a:pPr marL="971550" lvl="1" indent="-514350" defTabSz="457200">
              <a:spcBef>
                <a:spcPct val="20000"/>
              </a:spcBef>
              <a:buFont typeface="Comic Sans MS" pitchFamily="66" charset="0"/>
              <a:buChar char="―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b="1" u="sng" dirty="0" err="1" smtClean="0">
                <a:solidFill>
                  <a:srgbClr val="FF0000"/>
                </a:solidFill>
                <a:latin typeface="Comic Sans MS" pitchFamily="66" charset="0"/>
              </a:rPr>
              <a:t>Thm</a:t>
            </a:r>
            <a:r>
              <a:rPr lang="en-US" sz="3200" b="1" u="sng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latin typeface="Comic Sans MS" pitchFamily="66" charset="0"/>
              </a:rPr>
              <a:t>[</a:t>
            </a:r>
            <a:r>
              <a:rPr lang="en-US" sz="2400" b="1" u="sng" dirty="0" err="1" smtClean="0">
                <a:solidFill>
                  <a:srgbClr val="FF0000"/>
                </a:solidFill>
                <a:latin typeface="Comic Sans MS" pitchFamily="66" charset="0"/>
              </a:rPr>
              <a:t>Jaggard</a:t>
            </a:r>
            <a:r>
              <a:rPr lang="en-US" sz="2400" b="1" u="sng" dirty="0" smtClean="0">
                <a:solidFill>
                  <a:srgbClr val="FF0000"/>
                </a:solidFill>
                <a:latin typeface="Comic Sans MS" pitchFamily="66" charset="0"/>
              </a:rPr>
              <a:t>-S-Wright]</a:t>
            </a:r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: </a:t>
            </a:r>
            <a:r>
              <a:rPr lang="en-US" sz="3200" dirty="0" smtClean="0">
                <a:latin typeface="Comic Sans MS" pitchFamily="66" charset="0"/>
              </a:rPr>
              <a:t>If two pure Nash </a:t>
            </a:r>
            <a:r>
              <a:rPr lang="en-US" sz="3200" dirty="0" err="1" smtClean="0">
                <a:latin typeface="Comic Sans MS" pitchFamily="66" charset="0"/>
              </a:rPr>
              <a:t>equilibria</a:t>
            </a:r>
            <a:r>
              <a:rPr lang="en-US" sz="3200" dirty="0" smtClean="0">
                <a:latin typeface="Comic Sans MS" pitchFamily="66" charset="0"/>
              </a:rPr>
              <a:t> (or more) exist in a game then best-reply dynamics can potentially oscillate.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000" dirty="0" smtClean="0">
              <a:latin typeface="Comic Sans MS" pitchFamily="66" charset="0"/>
            </a:endParaRPr>
          </a:p>
        </p:txBody>
      </p:sp>
      <p:sp>
        <p:nvSpPr>
          <p:cNvPr id="109583" name="Rectangle 1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Looks Familiar?</a:t>
            </a:r>
            <a:endParaRPr lang="en-US" sz="40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>
                <a:latin typeface="Comic Sans MS" pitchFamily="66" charset="0"/>
              </a:rPr>
              <a:t> </a:t>
            </a:r>
            <a:endParaRPr lang="en-US" dirty="0" smtClean="0">
              <a:latin typeface="Comic Sans MS" pitchFamily="66" charset="0"/>
            </a:endParaRP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457200" y="1600201"/>
            <a:ext cx="8229600" cy="498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smtClean="0">
                <a:latin typeface="Comic Sans MS" pitchFamily="66" charset="0"/>
              </a:rPr>
              <a:t>sometimes it helps to abstract away from BGP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smtClean="0">
                <a:latin typeface="Comic Sans MS" pitchFamily="66" charset="0"/>
              </a:rPr>
              <a:t>… and get rid of “noise”.</a:t>
            </a:r>
          </a:p>
          <a:p>
            <a:pPr marL="798513" lvl="1" indent="-341313" defTabSz="457200">
              <a:spcBef>
                <a:spcPct val="20000"/>
              </a:spcBef>
              <a:buFont typeface="Comic Sans MS" pitchFamily="66" charset="0"/>
              <a:buChar char="―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i="1" dirty="0" smtClean="0">
                <a:latin typeface="Comic Sans MS" pitchFamily="66" charset="0"/>
              </a:rPr>
              <a:t>e.g.</a:t>
            </a:r>
            <a:r>
              <a:rPr lang="en-US" sz="3200" dirty="0" smtClean="0">
                <a:latin typeface="Comic Sans MS" pitchFamily="66" charset="0"/>
              </a:rPr>
              <a:t>, update messages!</a:t>
            </a:r>
          </a:p>
          <a:p>
            <a:pPr marL="798513" lvl="1" indent="-341313" defTabSz="457200">
              <a:spcBef>
                <a:spcPct val="20000"/>
              </a:spcBef>
              <a:buFont typeface="Comic Sans MS" pitchFamily="66" charset="0"/>
              <a:buChar char="―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b="1" u="sng" dirty="0" smtClean="0">
                <a:solidFill>
                  <a:srgbClr val="FF0000"/>
                </a:solidFill>
                <a:latin typeface="Comic Sans MS" pitchFamily="66" charset="0"/>
              </a:rPr>
              <a:t>Insight (informal):</a:t>
            </a:r>
            <a:r>
              <a:rPr lang="en-US" sz="3200" dirty="0" smtClean="0">
                <a:latin typeface="Comic Sans MS" pitchFamily="66" charset="0"/>
              </a:rPr>
              <a:t> Every “BGP-like” protocol will have the same </a:t>
            </a:r>
            <a:r>
              <a:rPr lang="en-US" sz="3200" dirty="0" err="1" smtClean="0">
                <a:latin typeface="Comic Sans MS" pitchFamily="66" charset="0"/>
              </a:rPr>
              <a:t>behaviour</a:t>
            </a:r>
            <a:r>
              <a:rPr lang="en-US" sz="3200" dirty="0" smtClean="0">
                <a:latin typeface="Comic Sans MS" pitchFamily="66" charset="0"/>
              </a:rPr>
              <a:t>.</a:t>
            </a:r>
          </a:p>
          <a:p>
            <a:pPr marL="798513" lvl="1" indent="-341313" defTabSz="457200">
              <a:spcBef>
                <a:spcPct val="20000"/>
              </a:spcBef>
              <a:buFont typeface="Comic Sans MS" pitchFamily="66" charset="0"/>
              <a:buChar char="―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omic Sans MS" pitchFamily="66" charset="0"/>
              </a:rPr>
              <a:t>R-BGP </a:t>
            </a:r>
            <a:r>
              <a:rPr lang="en-US" sz="2000" dirty="0" smtClean="0">
                <a:latin typeface="Comic Sans MS" pitchFamily="66" charset="0"/>
              </a:rPr>
              <a:t>[</a:t>
            </a:r>
            <a:r>
              <a:rPr lang="en-US" sz="2000" dirty="0" err="1" smtClean="0">
                <a:latin typeface="Comic Sans MS" pitchFamily="66" charset="0"/>
              </a:rPr>
              <a:t>Kushman-Kandula-Katabi-Maggs</a:t>
            </a:r>
            <a:r>
              <a:rPr lang="en-US" sz="2000" dirty="0" smtClean="0">
                <a:latin typeface="Comic Sans MS" pitchFamily="66" charset="0"/>
              </a:rPr>
              <a:t>]</a:t>
            </a:r>
            <a:r>
              <a:rPr lang="en-US" sz="2400" dirty="0" smtClean="0">
                <a:latin typeface="Comic Sans MS" pitchFamily="66" charset="0"/>
              </a:rPr>
              <a:t>, NS-BGP </a:t>
            </a:r>
            <a:r>
              <a:rPr lang="en-US" sz="2000" dirty="0" smtClean="0">
                <a:latin typeface="Comic Sans MS" pitchFamily="66" charset="0"/>
              </a:rPr>
              <a:t>[Wang-S-Rexford] </a:t>
            </a:r>
            <a:r>
              <a:rPr lang="en-US" sz="2400" dirty="0" smtClean="0">
                <a:latin typeface="Comic Sans MS" pitchFamily="66" charset="0"/>
              </a:rPr>
              <a:t>, …</a:t>
            </a:r>
          </a:p>
          <a:p>
            <a:pPr marL="798513" lvl="1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000" dirty="0" smtClean="0">
              <a:latin typeface="Comic Sans MS" pitchFamily="66" charset="0"/>
            </a:endParaRPr>
          </a:p>
        </p:txBody>
      </p:sp>
      <p:sp>
        <p:nvSpPr>
          <p:cNvPr id="109583" name="Rectangle 1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Insights for Protocol Analysis</a:t>
            </a:r>
            <a:endParaRPr lang="en-US" sz="40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Interdomain Routing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809750"/>
            <a:ext cx="86868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sz="2500" dirty="0">
                <a:latin typeface="Comic Sans MS" pitchFamily="66" charset="0"/>
              </a:rPr>
              <a:t>Establish routes between Autonomous Systems (</a:t>
            </a:r>
            <a:r>
              <a:rPr lang="en-US" sz="2500" dirty="0" err="1">
                <a:latin typeface="Comic Sans MS" pitchFamily="66" charset="0"/>
              </a:rPr>
              <a:t>ASes</a:t>
            </a:r>
            <a:r>
              <a:rPr lang="en-US" sz="2500" dirty="0">
                <a:latin typeface="Comic Sans MS" pitchFamily="66" charset="0"/>
              </a:rPr>
              <a:t>).</a:t>
            </a:r>
          </a:p>
          <a:p>
            <a:pPr>
              <a:buFontTx/>
              <a:buNone/>
            </a:pPr>
            <a:endParaRPr lang="en-US" sz="2500" dirty="0">
              <a:latin typeface="Comic Sans MS" pitchFamily="66" charset="0"/>
            </a:endParaRPr>
          </a:p>
          <a:p>
            <a:pPr>
              <a:buFontTx/>
              <a:buNone/>
            </a:pPr>
            <a:endParaRPr lang="en-US" dirty="0">
              <a:latin typeface="Comic Sans MS" pitchFamily="66" charset="0"/>
            </a:endParaRPr>
          </a:p>
          <a:p>
            <a:pPr>
              <a:buFontTx/>
              <a:buNone/>
            </a:pPr>
            <a:endParaRPr lang="en-US" dirty="0">
              <a:latin typeface="Comic Sans MS" pitchFamily="66" charset="0"/>
            </a:endParaRPr>
          </a:p>
          <a:p>
            <a:pPr>
              <a:buFontTx/>
              <a:buNone/>
            </a:pPr>
            <a:endParaRPr lang="en-US" dirty="0">
              <a:latin typeface="Comic Sans MS" pitchFamily="66" charset="0"/>
            </a:endParaRPr>
          </a:p>
          <a:p>
            <a:pPr>
              <a:buFontTx/>
              <a:buNone/>
            </a:pPr>
            <a:endParaRPr lang="en-US" sz="2500" dirty="0">
              <a:latin typeface="Comic Sans MS" pitchFamily="66" charset="0"/>
            </a:endParaRPr>
          </a:p>
          <a:p>
            <a:pPr>
              <a:buFontTx/>
              <a:buNone/>
            </a:pPr>
            <a:endParaRPr lang="en-US" sz="2500" dirty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en-US" sz="2500" dirty="0" smtClean="0">
                <a:latin typeface="Comic Sans MS" pitchFamily="66" charset="0"/>
              </a:rPr>
              <a:t>Handled by the Border </a:t>
            </a:r>
            <a:r>
              <a:rPr lang="en-US" sz="2500" dirty="0">
                <a:latin typeface="Comic Sans MS" pitchFamily="66" charset="0"/>
              </a:rPr>
              <a:t>Gateway Protocol (BGP).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81200" y="2552700"/>
            <a:ext cx="5410200" cy="2316163"/>
            <a:chOff x="957" y="1008"/>
            <a:chExt cx="3955" cy="1778"/>
          </a:xfrm>
        </p:grpSpPr>
        <p:sp>
          <p:nvSpPr>
            <p:cNvPr id="40965" name="Oval 5"/>
            <p:cNvSpPr>
              <a:spLocks noChangeArrowheads="1"/>
            </p:cNvSpPr>
            <p:nvPr/>
          </p:nvSpPr>
          <p:spPr bwMode="auto">
            <a:xfrm>
              <a:off x="957" y="1697"/>
              <a:ext cx="1015" cy="436"/>
            </a:xfrm>
            <a:prstGeom prst="ellipse">
              <a:avLst/>
            </a:prstGeom>
            <a:solidFill>
              <a:srgbClr val="33CCCC">
                <a:alpha val="34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>
                  <a:latin typeface="Comic Sans MS" pitchFamily="66" charset="0"/>
                </a:rPr>
                <a:t>AT&amp;T</a:t>
              </a:r>
            </a:p>
          </p:txBody>
        </p:sp>
        <p:sp>
          <p:nvSpPr>
            <p:cNvPr id="40966" name="Oval 6"/>
            <p:cNvSpPr>
              <a:spLocks noChangeArrowheads="1"/>
            </p:cNvSpPr>
            <p:nvPr/>
          </p:nvSpPr>
          <p:spPr bwMode="auto">
            <a:xfrm>
              <a:off x="2263" y="2387"/>
              <a:ext cx="1016" cy="399"/>
            </a:xfrm>
            <a:prstGeom prst="ellipse">
              <a:avLst/>
            </a:prstGeom>
            <a:solidFill>
              <a:srgbClr val="33CCCC">
                <a:alpha val="35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>
                  <a:latin typeface="Comic Sans MS" pitchFamily="66" charset="0"/>
                </a:rPr>
                <a:t>Qwest</a:t>
              </a:r>
            </a:p>
          </p:txBody>
        </p:sp>
        <p:sp>
          <p:nvSpPr>
            <p:cNvPr id="40967" name="Oval 7"/>
            <p:cNvSpPr>
              <a:spLocks noChangeArrowheads="1"/>
            </p:cNvSpPr>
            <p:nvPr/>
          </p:nvSpPr>
          <p:spPr bwMode="auto">
            <a:xfrm>
              <a:off x="2299" y="1008"/>
              <a:ext cx="1343" cy="580"/>
            </a:xfrm>
            <a:prstGeom prst="ellipse">
              <a:avLst/>
            </a:prstGeom>
            <a:solidFill>
              <a:srgbClr val="33CCCC">
                <a:alpha val="35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Comic Sans MS" pitchFamily="66" charset="0"/>
              </a:endParaRPr>
            </a:p>
          </p:txBody>
        </p:sp>
        <p:sp>
          <p:nvSpPr>
            <p:cNvPr id="40968" name="Oval 8"/>
            <p:cNvSpPr>
              <a:spLocks noChangeArrowheads="1"/>
            </p:cNvSpPr>
            <p:nvPr/>
          </p:nvSpPr>
          <p:spPr bwMode="auto">
            <a:xfrm>
              <a:off x="3642" y="1806"/>
              <a:ext cx="1270" cy="399"/>
            </a:xfrm>
            <a:prstGeom prst="ellipse">
              <a:avLst/>
            </a:prstGeom>
            <a:solidFill>
              <a:srgbClr val="33CCCC">
                <a:alpha val="36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>
                  <a:latin typeface="Comic Sans MS" pitchFamily="66" charset="0"/>
                </a:rPr>
                <a:t>Comcast</a:t>
              </a:r>
            </a:p>
          </p:txBody>
        </p:sp>
        <p:sp>
          <p:nvSpPr>
            <p:cNvPr id="40969" name="Text Box 9"/>
            <p:cNvSpPr txBox="1">
              <a:spLocks noChangeArrowheads="1"/>
            </p:cNvSpPr>
            <p:nvPr/>
          </p:nvSpPr>
          <p:spPr bwMode="auto">
            <a:xfrm>
              <a:off x="2590" y="1088"/>
              <a:ext cx="939" cy="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omic Sans MS" pitchFamily="66" charset="0"/>
                </a:rPr>
                <a:t>UUNET</a:t>
              </a:r>
            </a:p>
          </p:txBody>
        </p:sp>
        <p:cxnSp>
          <p:nvCxnSpPr>
            <p:cNvPr id="40970" name="AutoShape 10"/>
            <p:cNvCxnSpPr>
              <a:cxnSpLocks noChangeShapeType="1"/>
              <a:stCxn id="40966" idx="7"/>
              <a:endCxn id="40968" idx="3"/>
            </p:cNvCxnSpPr>
            <p:nvPr/>
          </p:nvCxnSpPr>
          <p:spPr bwMode="auto">
            <a:xfrm flipV="1">
              <a:off x="3130" y="2147"/>
              <a:ext cx="698" cy="29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40971" name="AutoShape 11"/>
            <p:cNvCxnSpPr>
              <a:cxnSpLocks noChangeShapeType="1"/>
              <a:stCxn id="40965" idx="7"/>
            </p:cNvCxnSpPr>
            <p:nvPr/>
          </p:nvCxnSpPr>
          <p:spPr bwMode="auto">
            <a:xfrm flipV="1">
              <a:off x="1823" y="1513"/>
              <a:ext cx="681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40972" name="AutoShape 12"/>
            <p:cNvCxnSpPr>
              <a:cxnSpLocks noChangeShapeType="1"/>
              <a:stCxn id="40965" idx="5"/>
              <a:endCxn id="40966" idx="1"/>
            </p:cNvCxnSpPr>
            <p:nvPr/>
          </p:nvCxnSpPr>
          <p:spPr bwMode="auto">
            <a:xfrm>
              <a:off x="1823" y="2069"/>
              <a:ext cx="589" cy="37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40973" name="AutoShape 13"/>
            <p:cNvCxnSpPr>
              <a:cxnSpLocks noChangeShapeType="1"/>
              <a:stCxn id="40966" idx="0"/>
              <a:endCxn id="40967" idx="4"/>
            </p:cNvCxnSpPr>
            <p:nvPr/>
          </p:nvCxnSpPr>
          <p:spPr bwMode="auto">
            <a:xfrm flipV="1">
              <a:off x="2771" y="1588"/>
              <a:ext cx="200" cy="79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40974" name="AutoShape 14"/>
            <p:cNvCxnSpPr>
              <a:cxnSpLocks noChangeShapeType="1"/>
              <a:stCxn id="40968" idx="1"/>
              <a:endCxn id="40967" idx="5"/>
            </p:cNvCxnSpPr>
            <p:nvPr/>
          </p:nvCxnSpPr>
          <p:spPr bwMode="auto">
            <a:xfrm flipH="1" flipV="1">
              <a:off x="3445" y="1503"/>
              <a:ext cx="383" cy="36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40975" name="Freeform 15"/>
            <p:cNvSpPr>
              <a:spLocks/>
            </p:cNvSpPr>
            <p:nvPr/>
          </p:nvSpPr>
          <p:spPr bwMode="auto">
            <a:xfrm>
              <a:off x="2510" y="1403"/>
              <a:ext cx="919" cy="11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479" y="4"/>
                </a:cxn>
                <a:cxn ang="0">
                  <a:pos x="919" y="88"/>
                </a:cxn>
              </a:cxnLst>
              <a:rect l="0" t="0" r="r" b="b"/>
              <a:pathLst>
                <a:path w="919" h="110">
                  <a:moveTo>
                    <a:pt x="0" y="110"/>
                  </a:moveTo>
                  <a:cubicBezTo>
                    <a:pt x="81" y="92"/>
                    <a:pt x="326" y="8"/>
                    <a:pt x="479" y="4"/>
                  </a:cubicBezTo>
                  <a:cubicBezTo>
                    <a:pt x="632" y="0"/>
                    <a:pt x="827" y="70"/>
                    <a:pt x="919" y="88"/>
                  </a:cubicBezTo>
                </a:path>
              </a:pathLst>
            </a:custGeom>
            <a:noFill/>
            <a:ln w="19050">
              <a:solidFill>
                <a:srgbClr val="CC00CC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40976" name="Freeform 16"/>
            <p:cNvSpPr>
              <a:spLocks/>
            </p:cNvSpPr>
            <p:nvPr/>
          </p:nvSpPr>
          <p:spPr bwMode="auto">
            <a:xfrm>
              <a:off x="2408" y="2460"/>
              <a:ext cx="719" cy="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6" y="16"/>
                </a:cxn>
                <a:cxn ang="0">
                  <a:pos x="563" y="24"/>
                </a:cxn>
                <a:cxn ang="0">
                  <a:pos x="719" y="7"/>
                </a:cxn>
              </a:cxnLst>
              <a:rect l="0" t="0" r="r" b="b"/>
              <a:pathLst>
                <a:path w="719" h="25">
                  <a:moveTo>
                    <a:pt x="0" y="0"/>
                  </a:moveTo>
                  <a:cubicBezTo>
                    <a:pt x="76" y="3"/>
                    <a:pt x="362" y="12"/>
                    <a:pt x="456" y="16"/>
                  </a:cubicBezTo>
                  <a:cubicBezTo>
                    <a:pt x="550" y="20"/>
                    <a:pt x="519" y="25"/>
                    <a:pt x="563" y="24"/>
                  </a:cubicBezTo>
                  <a:cubicBezTo>
                    <a:pt x="607" y="23"/>
                    <a:pt x="687" y="11"/>
                    <a:pt x="719" y="7"/>
                  </a:cubicBezTo>
                </a:path>
              </a:pathLst>
            </a:custGeom>
            <a:noFill/>
            <a:ln w="19050">
              <a:solidFill>
                <a:srgbClr val="CC00CC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>
                <a:latin typeface="Comic Sans MS" pitchFamily="66" charset="0"/>
              </a:rPr>
              <a:t> </a:t>
            </a:r>
            <a:endParaRPr lang="en-US" dirty="0" smtClean="0">
              <a:latin typeface="Comic Sans MS" pitchFamily="66" charset="0"/>
            </a:endParaRP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457200" y="1666461"/>
            <a:ext cx="8229600" cy="498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smtClean="0">
                <a:latin typeface="Comic Sans MS" pitchFamily="66" charset="0"/>
              </a:rPr>
              <a:t>This helps with identifying sufficient conditions for BGP safety too.</a:t>
            </a:r>
          </a:p>
          <a:p>
            <a:pPr marL="798513" lvl="1" indent="-341313" defTabSz="457200">
              <a:spcBef>
                <a:spcPct val="20000"/>
              </a:spcBef>
              <a:buFont typeface="Comic Sans MS" pitchFamily="66" charset="0"/>
              <a:buChar char="―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800" dirty="0" smtClean="0">
                <a:latin typeface="Comic Sans MS" pitchFamily="66" charset="0"/>
              </a:rPr>
              <a:t> dominance-solvable games…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smtClean="0">
                <a:latin typeface="Comic Sans MS" pitchFamily="66" charset="0"/>
              </a:rPr>
              <a:t>This is also a key ingredient in recent progress on the </a:t>
            </a:r>
            <a:r>
              <a:rPr lang="en-US" sz="3200" u="sng" dirty="0" smtClean="0">
                <a:latin typeface="Comic Sans MS" pitchFamily="66" charset="0"/>
              </a:rPr>
              <a:t>computational complexity</a:t>
            </a:r>
            <a:r>
              <a:rPr lang="en-US" sz="3200" dirty="0" smtClean="0">
                <a:latin typeface="Comic Sans MS" pitchFamily="66" charset="0"/>
              </a:rPr>
              <a:t> of BGP convergence. </a:t>
            </a:r>
            <a:r>
              <a:rPr lang="en-US" sz="2400" dirty="0" smtClean="0">
                <a:latin typeface="Comic Sans MS" pitchFamily="66" charset="0"/>
              </a:rPr>
              <a:t>[</a:t>
            </a:r>
            <a:r>
              <a:rPr lang="en-US" sz="2400" dirty="0" err="1" smtClean="0">
                <a:latin typeface="Comic Sans MS" pitchFamily="66" charset="0"/>
              </a:rPr>
              <a:t>Fabrikant</a:t>
            </a:r>
            <a:r>
              <a:rPr lang="en-US" sz="2400" dirty="0" smtClean="0">
                <a:latin typeface="Comic Sans MS" pitchFamily="66" charset="0"/>
              </a:rPr>
              <a:t>-Papadimitriou]</a:t>
            </a:r>
          </a:p>
          <a:p>
            <a:pPr marL="798513" lvl="1" indent="-341313" defTabSz="457200">
              <a:spcBef>
                <a:spcPct val="200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000" dirty="0" smtClean="0">
              <a:latin typeface="Comic Sans MS" pitchFamily="66" charset="0"/>
            </a:endParaRPr>
          </a:p>
        </p:txBody>
      </p:sp>
      <p:sp>
        <p:nvSpPr>
          <p:cNvPr id="109583" name="Rectangle 1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Actually…</a:t>
            </a:r>
            <a:endParaRPr lang="en-US" sz="40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1016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1099930" y="189017"/>
            <a:ext cx="8044070" cy="7571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40000"/>
              </a:spcBef>
            </a:pPr>
            <a:r>
              <a:rPr lang="en-US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Incentives and Security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452612" name="Picture 4" descr="http://bp2.blogger.com/_KB3h9XkZ9cQ/SEP0R9aeMHI/AAAAAAAAALk/LtS9YdajvjU/s320/security-guar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5961" y="1997075"/>
            <a:ext cx="4057927" cy="438694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3663"/>
            <a:ext cx="8229600" cy="1143000"/>
          </a:xfrm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Do </a:t>
            </a:r>
            <a:r>
              <a:rPr lang="en-US" sz="4000" dirty="0" err="1" smtClean="0">
                <a:latin typeface="Comic Sans MS" pitchFamily="66" charset="0"/>
              </a:rPr>
              <a:t>ASes</a:t>
            </a:r>
            <a:r>
              <a:rPr lang="en-US" sz="4000" dirty="0" smtClean="0">
                <a:latin typeface="Comic Sans MS" pitchFamily="66" charset="0"/>
              </a:rPr>
              <a:t> Always </a:t>
            </a:r>
            <a:r>
              <a:rPr lang="en-US" sz="4000" dirty="0">
                <a:latin typeface="Comic Sans MS" pitchFamily="66" charset="0"/>
              </a:rPr>
              <a:t>Adhere to the Protocol?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98364"/>
            <a:ext cx="9144000" cy="2917825"/>
          </a:xfrm>
        </p:spPr>
        <p:txBody>
          <a:bodyPr/>
          <a:lstStyle/>
          <a:p>
            <a:r>
              <a:rPr lang="en-US" sz="3600" dirty="0">
                <a:latin typeface="Comic Sans MS" pitchFamily="66" charset="0"/>
              </a:rPr>
              <a:t>BGP was designed to guarantee connectivity between </a:t>
            </a:r>
            <a:r>
              <a:rPr lang="en-US" sz="3600" dirty="0" smtClean="0">
                <a:latin typeface="Comic Sans MS" pitchFamily="66" charset="0"/>
              </a:rPr>
              <a:t>largely trusted </a:t>
            </a:r>
            <a:r>
              <a:rPr lang="en-US" sz="3600" dirty="0">
                <a:latin typeface="Comic Sans MS" pitchFamily="66" charset="0"/>
              </a:rPr>
              <a:t>and obedient parties.</a:t>
            </a:r>
          </a:p>
          <a:p>
            <a:endParaRPr lang="en-US" sz="3600" dirty="0">
              <a:latin typeface="Comic Sans MS" pitchFamily="66" charset="0"/>
            </a:endParaRPr>
          </a:p>
          <a:p>
            <a:r>
              <a:rPr lang="en-US" sz="3600" dirty="0" smtClean="0">
                <a:latin typeface="Comic Sans MS" pitchFamily="66" charset="0"/>
              </a:rPr>
              <a:t>In today’s commercial Internet </a:t>
            </a:r>
            <a:r>
              <a:rPr lang="en-US" sz="3600" dirty="0" err="1" smtClean="0">
                <a:latin typeface="Comic Sans MS" pitchFamily="66" charset="0"/>
              </a:rPr>
              <a:t>ASes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>
                <a:latin typeface="Comic Sans MS" pitchFamily="66" charset="0"/>
              </a:rPr>
              <a:t>are owned by </a:t>
            </a:r>
            <a:r>
              <a:rPr lang="en-US" sz="3600" dirty="0" smtClean="0">
                <a:latin typeface="Comic Sans MS" pitchFamily="66" charset="0"/>
              </a:rPr>
              <a:t>self-interested, often competing, </a:t>
            </a:r>
            <a:r>
              <a:rPr lang="en-US" sz="3600" dirty="0">
                <a:latin typeface="Comic Sans MS" pitchFamily="66" charset="0"/>
              </a:rPr>
              <a:t>entities.</a:t>
            </a:r>
          </a:p>
          <a:p>
            <a:pPr lvl="1"/>
            <a:r>
              <a:rPr lang="en-US" sz="2400" dirty="0" smtClean="0">
                <a:latin typeface="Comic Sans MS" pitchFamily="66" charset="0"/>
              </a:rPr>
              <a:t>might not follow the “prescribed </a:t>
            </a:r>
            <a:r>
              <a:rPr lang="en-US" sz="2400" dirty="0" err="1" smtClean="0">
                <a:latin typeface="Comic Sans MS" pitchFamily="66" charset="0"/>
              </a:rPr>
              <a:t>behaviour</a:t>
            </a:r>
            <a:r>
              <a:rPr lang="en-US" sz="2400" dirty="0" smtClean="0">
                <a:latin typeface="Comic Sans MS" pitchFamily="66" charset="0"/>
              </a:rPr>
              <a:t>”.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Line 2"/>
          <p:cNvSpPr>
            <a:spLocks noChangeShapeType="1"/>
          </p:cNvSpPr>
          <p:nvPr/>
        </p:nvSpPr>
        <p:spPr bwMode="auto">
          <a:xfrm>
            <a:off x="3151188" y="3350310"/>
            <a:ext cx="1104900" cy="269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Strategic </a:t>
            </a:r>
            <a:r>
              <a:rPr lang="en-US" dirty="0" err="1" smtClean="0">
                <a:latin typeface="Comic Sans MS" pitchFamily="66" charset="0"/>
              </a:rPr>
              <a:t>ASes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395268" name="Line 4"/>
          <p:cNvSpPr>
            <a:spLocks noChangeShapeType="1"/>
          </p:cNvSpPr>
          <p:nvPr/>
        </p:nvSpPr>
        <p:spPr bwMode="auto">
          <a:xfrm>
            <a:off x="3173413" y="3355073"/>
            <a:ext cx="2139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395269" name="Line 5"/>
          <p:cNvSpPr>
            <a:spLocks noChangeShapeType="1"/>
          </p:cNvSpPr>
          <p:nvPr/>
        </p:nvSpPr>
        <p:spPr bwMode="auto">
          <a:xfrm>
            <a:off x="3155950" y="3355073"/>
            <a:ext cx="1104900" cy="269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395270" name="Line 6"/>
          <p:cNvSpPr>
            <a:spLocks noChangeShapeType="1"/>
          </p:cNvSpPr>
          <p:nvPr/>
        </p:nvSpPr>
        <p:spPr bwMode="auto">
          <a:xfrm flipV="1">
            <a:off x="4260850" y="3337610"/>
            <a:ext cx="1052513" cy="270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395271" name="Oval 7"/>
          <p:cNvSpPr>
            <a:spLocks noChangeArrowheads="1"/>
          </p:cNvSpPr>
          <p:nvPr/>
        </p:nvSpPr>
        <p:spPr bwMode="auto">
          <a:xfrm>
            <a:off x="2879725" y="3045510"/>
            <a:ext cx="620713" cy="620713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1</a:t>
            </a:r>
          </a:p>
        </p:txBody>
      </p:sp>
      <p:sp>
        <p:nvSpPr>
          <p:cNvPr id="395272" name="Oval 8"/>
          <p:cNvSpPr>
            <a:spLocks noChangeArrowheads="1"/>
          </p:cNvSpPr>
          <p:nvPr/>
        </p:nvSpPr>
        <p:spPr bwMode="auto">
          <a:xfrm>
            <a:off x="4981575" y="3042335"/>
            <a:ext cx="620713" cy="620713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2</a:t>
            </a:r>
          </a:p>
        </p:txBody>
      </p:sp>
      <p:sp>
        <p:nvSpPr>
          <p:cNvPr id="395273" name="Oval 9"/>
          <p:cNvSpPr>
            <a:spLocks noChangeArrowheads="1"/>
          </p:cNvSpPr>
          <p:nvPr/>
        </p:nvSpPr>
        <p:spPr bwMode="auto">
          <a:xfrm>
            <a:off x="3946525" y="5717273"/>
            <a:ext cx="620713" cy="620712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d</a:t>
            </a:r>
          </a:p>
        </p:txBody>
      </p:sp>
      <p:sp>
        <p:nvSpPr>
          <p:cNvPr id="179215" name="Line 15"/>
          <p:cNvSpPr>
            <a:spLocks noChangeShapeType="1"/>
          </p:cNvSpPr>
          <p:nvPr/>
        </p:nvSpPr>
        <p:spPr bwMode="auto">
          <a:xfrm flipV="1">
            <a:off x="3525077" y="3351898"/>
            <a:ext cx="1424747" cy="90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/>
            <a:tailEnd type="none" w="med" len="med"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179217" name="AutoShape 17"/>
          <p:cNvSpPr>
            <a:spLocks noChangeArrowheads="1"/>
          </p:cNvSpPr>
          <p:nvPr/>
        </p:nvSpPr>
        <p:spPr bwMode="auto">
          <a:xfrm>
            <a:off x="4810125" y="5153710"/>
            <a:ext cx="1970088" cy="703263"/>
          </a:xfrm>
          <a:prstGeom prst="wedgeEllipseCallout">
            <a:avLst>
              <a:gd name="adj1" fmla="val -59347"/>
              <a:gd name="adj2" fmla="val 497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 dirty="0">
                <a:latin typeface="Comic Sans MS" pitchFamily="66" charset="0"/>
              </a:rPr>
              <a:t>2, I’m available</a:t>
            </a:r>
          </a:p>
        </p:txBody>
      </p:sp>
      <p:sp>
        <p:nvSpPr>
          <p:cNvPr id="179218" name="AutoShape 18"/>
          <p:cNvSpPr>
            <a:spLocks noChangeArrowheads="1"/>
          </p:cNvSpPr>
          <p:nvPr/>
        </p:nvSpPr>
        <p:spPr bwMode="auto">
          <a:xfrm>
            <a:off x="6175375" y="3363010"/>
            <a:ext cx="2425286" cy="703263"/>
          </a:xfrm>
          <a:prstGeom prst="wedgeEllipseCallout">
            <a:avLst>
              <a:gd name="adj1" fmla="val -75139"/>
              <a:gd name="adj2" fmla="val -538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 dirty="0" smtClean="0">
                <a:latin typeface="Comic Sans MS" pitchFamily="66" charset="0"/>
              </a:rPr>
              <a:t>I’m not telling 1 anything!</a:t>
            </a:r>
            <a:endParaRPr lang="en-US" sz="1600" b="1" dirty="0">
              <a:latin typeface="Comic Sans MS" pitchFamily="66" charset="0"/>
            </a:endParaRPr>
          </a:p>
        </p:txBody>
      </p:sp>
      <p:sp>
        <p:nvSpPr>
          <p:cNvPr id="179219" name="AutoShape 19"/>
          <p:cNvSpPr>
            <a:spLocks noChangeArrowheads="1"/>
          </p:cNvSpPr>
          <p:nvPr/>
        </p:nvSpPr>
        <p:spPr bwMode="auto">
          <a:xfrm>
            <a:off x="1782763" y="5166410"/>
            <a:ext cx="1970087" cy="703263"/>
          </a:xfrm>
          <a:prstGeom prst="wedgeEllipseCallout">
            <a:avLst>
              <a:gd name="adj1" fmla="val 57093"/>
              <a:gd name="adj2" fmla="val 4751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>
                <a:latin typeface="Comic Sans MS" pitchFamily="66" charset="0"/>
              </a:rPr>
              <a:t>1, I’m available</a:t>
            </a:r>
          </a:p>
        </p:txBody>
      </p:sp>
      <p:sp>
        <p:nvSpPr>
          <p:cNvPr id="17" name="Cloud Callout 16"/>
          <p:cNvSpPr/>
          <p:nvPr/>
        </p:nvSpPr>
        <p:spPr>
          <a:xfrm>
            <a:off x="649357" y="1974569"/>
            <a:ext cx="2239617" cy="1152939"/>
          </a:xfrm>
          <a:prstGeom prst="cloudCallout">
            <a:avLst>
              <a:gd name="adj1" fmla="val 46773"/>
              <a:gd name="adj2" fmla="val 47222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mic Sans MS" pitchFamily="66" charset="0"/>
              </a:rPr>
              <a:t>Prefer routes through 2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5493020" y="1875177"/>
            <a:ext cx="2239617" cy="1152939"/>
          </a:xfrm>
          <a:prstGeom prst="cloudCallout">
            <a:avLst>
              <a:gd name="adj1" fmla="val -44352"/>
              <a:gd name="adj2" fmla="val 54119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mic Sans MS" pitchFamily="66" charset="0"/>
              </a:rPr>
              <a:t>Prefer routes through 1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9" name="AutoShape 18"/>
          <p:cNvSpPr>
            <a:spLocks noChangeArrowheads="1"/>
          </p:cNvSpPr>
          <p:nvPr/>
        </p:nvSpPr>
        <p:spPr bwMode="auto">
          <a:xfrm>
            <a:off x="351123" y="3382890"/>
            <a:ext cx="1970088" cy="703263"/>
          </a:xfrm>
          <a:prstGeom prst="wedgeEllipseCallout">
            <a:avLst>
              <a:gd name="adj1" fmla="val 76212"/>
              <a:gd name="adj2" fmla="val -519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 dirty="0" smtClean="0">
                <a:latin typeface="Comic Sans MS" pitchFamily="66" charset="0"/>
              </a:rPr>
              <a:t>2, </a:t>
            </a:r>
            <a:r>
              <a:rPr lang="en-US" sz="1600" b="1" dirty="0">
                <a:latin typeface="Comic Sans MS" pitchFamily="66" charset="0"/>
              </a:rPr>
              <a:t>my route</a:t>
            </a:r>
          </a:p>
          <a:p>
            <a:pPr algn="ctr"/>
            <a:r>
              <a:rPr lang="en-US" sz="1600" b="1" dirty="0">
                <a:latin typeface="Comic Sans MS" pitchFamily="66" charset="0"/>
              </a:rPr>
              <a:t>is </a:t>
            </a:r>
            <a:r>
              <a:rPr lang="en-US" sz="1600" b="1" dirty="0" smtClean="0">
                <a:latin typeface="Comic Sans MS" pitchFamily="66" charset="0"/>
              </a:rPr>
              <a:t>2d.</a:t>
            </a:r>
            <a:endParaRPr lang="en-US" sz="1600" b="1" dirty="0">
              <a:latin typeface="Comic Sans MS" pitchFamily="66" charset="0"/>
            </a:endParaRPr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 flipH="1">
            <a:off x="4379639" y="3683411"/>
            <a:ext cx="801687" cy="20399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21" name="Line 13"/>
          <p:cNvSpPr>
            <a:spLocks noChangeShapeType="1"/>
          </p:cNvSpPr>
          <p:nvPr/>
        </p:nvSpPr>
        <p:spPr bwMode="auto">
          <a:xfrm>
            <a:off x="3273287" y="3670853"/>
            <a:ext cx="874643" cy="20673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15" grpId="0" animBg="1"/>
      <p:bldP spid="179217" grpId="0" animBg="1"/>
      <p:bldP spid="179218" grpId="0" animBg="1"/>
      <p:bldP spid="179218" grpId="1" animBg="1"/>
      <p:bldP spid="179219" grpId="0" animBg="1"/>
      <p:bldP spid="19" grpId="0" animBg="1"/>
      <p:bldP spid="20" grpId="0" animBg="1"/>
      <p:bldP spid="20" grpId="1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Undesirable Phenomena</a:t>
            </a:r>
            <a:br>
              <a:rPr lang="en-US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</a:rPr>
              <a:t>[Levin-S-</a:t>
            </a:r>
            <a:r>
              <a:rPr lang="en-US" sz="3200" dirty="0" err="1" smtClean="0">
                <a:latin typeface="Comic Sans MS" pitchFamily="66" charset="0"/>
              </a:rPr>
              <a:t>Zohar</a:t>
            </a:r>
            <a:r>
              <a:rPr lang="en-US" sz="3200" dirty="0" smtClean="0">
                <a:latin typeface="Comic Sans MS" pitchFamily="66" charset="0"/>
              </a:rPr>
              <a:t>]</a:t>
            </a:r>
            <a:endParaRPr lang="en-US" dirty="0">
              <a:latin typeface="Comic Sans MS" pitchFamily="66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168400" y="2852331"/>
            <a:ext cx="2139950" cy="2343150"/>
            <a:chOff x="727" y="1770"/>
            <a:chExt cx="1348" cy="1476"/>
          </a:xfrm>
        </p:grpSpPr>
        <p:sp>
          <p:nvSpPr>
            <p:cNvPr id="138251" name="Line 11"/>
            <p:cNvSpPr>
              <a:spLocks noChangeShapeType="1"/>
            </p:cNvSpPr>
            <p:nvPr/>
          </p:nvSpPr>
          <p:spPr bwMode="auto">
            <a:xfrm flipV="1">
              <a:off x="1375" y="2420"/>
              <a:ext cx="0" cy="81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138252" name="Line 12"/>
            <p:cNvSpPr>
              <a:spLocks noChangeShapeType="1"/>
            </p:cNvSpPr>
            <p:nvPr/>
          </p:nvSpPr>
          <p:spPr bwMode="auto">
            <a:xfrm flipV="1">
              <a:off x="1376" y="1831"/>
              <a:ext cx="654" cy="141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138253" name="Line 13"/>
            <p:cNvSpPr>
              <a:spLocks noChangeShapeType="1"/>
            </p:cNvSpPr>
            <p:nvPr/>
          </p:nvSpPr>
          <p:spPr bwMode="auto">
            <a:xfrm>
              <a:off x="727" y="1770"/>
              <a:ext cx="134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5822950" y="2780893"/>
            <a:ext cx="2157413" cy="2286000"/>
            <a:chOff x="3533" y="1770"/>
            <a:chExt cx="1359" cy="1440"/>
          </a:xfrm>
        </p:grpSpPr>
        <p:sp>
          <p:nvSpPr>
            <p:cNvPr id="138271" name="Line 31"/>
            <p:cNvSpPr>
              <a:spLocks noChangeShapeType="1"/>
            </p:cNvSpPr>
            <p:nvPr/>
          </p:nvSpPr>
          <p:spPr bwMode="auto">
            <a:xfrm>
              <a:off x="3570" y="1780"/>
              <a:ext cx="667" cy="6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138272" name="Line 32"/>
            <p:cNvSpPr>
              <a:spLocks noChangeShapeType="1"/>
            </p:cNvSpPr>
            <p:nvPr/>
          </p:nvSpPr>
          <p:spPr bwMode="auto">
            <a:xfrm>
              <a:off x="3544" y="1770"/>
              <a:ext cx="134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138273" name="Line 33"/>
            <p:cNvSpPr>
              <a:spLocks noChangeShapeType="1"/>
            </p:cNvSpPr>
            <p:nvPr/>
          </p:nvSpPr>
          <p:spPr bwMode="auto">
            <a:xfrm>
              <a:off x="3533" y="1770"/>
              <a:ext cx="650" cy="144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138274" name="Line 34"/>
            <p:cNvSpPr>
              <a:spLocks noChangeShapeType="1"/>
            </p:cNvSpPr>
            <p:nvPr/>
          </p:nvSpPr>
          <p:spPr bwMode="auto">
            <a:xfrm flipH="1">
              <a:off x="4198" y="1777"/>
              <a:ext cx="676" cy="66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</p:grp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4878388" y="1995081"/>
            <a:ext cx="3906837" cy="4022725"/>
            <a:chOff x="3073" y="1572"/>
            <a:chExt cx="2461" cy="2534"/>
          </a:xfrm>
        </p:grpSpPr>
        <p:grpSp>
          <p:nvGrpSpPr>
            <p:cNvPr id="5" name="Group 54"/>
            <p:cNvGrpSpPr>
              <a:grpSpLocks/>
            </p:cNvGrpSpPr>
            <p:nvPr/>
          </p:nvGrpSpPr>
          <p:grpSpPr bwMode="auto">
            <a:xfrm>
              <a:off x="3073" y="1572"/>
              <a:ext cx="2461" cy="2202"/>
              <a:chOff x="3073" y="1572"/>
              <a:chExt cx="2461" cy="2202"/>
            </a:xfrm>
          </p:grpSpPr>
          <p:grpSp>
            <p:nvGrpSpPr>
              <p:cNvPr id="6" name="Group 37"/>
              <p:cNvGrpSpPr>
                <a:grpSpLocks/>
              </p:cNvGrpSpPr>
              <p:nvPr/>
            </p:nvGrpSpPr>
            <p:grpSpPr bwMode="auto">
              <a:xfrm>
                <a:off x="3512" y="1879"/>
                <a:ext cx="1715" cy="1839"/>
                <a:chOff x="536" y="1576"/>
                <a:chExt cx="1715" cy="1839"/>
              </a:xfrm>
            </p:grpSpPr>
            <p:sp>
              <p:nvSpPr>
                <p:cNvPr id="138278" name="Line 38"/>
                <p:cNvSpPr>
                  <a:spLocks noChangeShapeType="1"/>
                </p:cNvSpPr>
                <p:nvPr/>
              </p:nvSpPr>
              <p:spPr bwMode="auto">
                <a:xfrm>
                  <a:off x="701" y="1773"/>
                  <a:ext cx="65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latin typeface="Comic Sans MS" pitchFamily="66" charset="0"/>
                  </a:endParaRPr>
                </a:p>
              </p:txBody>
            </p:sp>
            <p:grpSp>
              <p:nvGrpSpPr>
                <p:cNvPr id="7" name="Group 39"/>
                <p:cNvGrpSpPr>
                  <a:grpSpLocks/>
                </p:cNvGrpSpPr>
                <p:nvPr/>
              </p:nvGrpSpPr>
              <p:grpSpPr bwMode="auto">
                <a:xfrm>
                  <a:off x="536" y="1576"/>
                  <a:ext cx="1715" cy="1839"/>
                  <a:chOff x="527" y="1576"/>
                  <a:chExt cx="1715" cy="1839"/>
                </a:xfrm>
              </p:grpSpPr>
              <p:sp>
                <p:nvSpPr>
                  <p:cNvPr id="138280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78" y="2423"/>
                    <a:ext cx="0" cy="81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138281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369" y="1774"/>
                    <a:ext cx="676" cy="66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138282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712" y="1773"/>
                    <a:ext cx="13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138283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06" y="1762"/>
                    <a:ext cx="654" cy="141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138284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527" y="1578"/>
                    <a:ext cx="391" cy="391"/>
                  </a:xfrm>
                  <a:prstGeom prst="ellipse">
                    <a:avLst/>
                  </a:prstGeom>
                  <a:solidFill>
                    <a:srgbClr val="99FF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r>
                      <a:rPr lang="en-US" sz="2800" b="1">
                        <a:latin typeface="Comic Sans MS" pitchFamily="66" charset="0"/>
                      </a:rPr>
                      <a:t>m</a:t>
                    </a:r>
                  </a:p>
                </p:txBody>
              </p:sp>
              <p:sp>
                <p:nvSpPr>
                  <p:cNvPr id="138285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1851" y="1576"/>
                    <a:ext cx="391" cy="391"/>
                  </a:xfrm>
                  <a:prstGeom prst="ellipse">
                    <a:avLst/>
                  </a:prstGeom>
                  <a:solidFill>
                    <a:srgbClr val="99FF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r>
                      <a:rPr lang="en-US" sz="2800" b="1">
                        <a:latin typeface="Comic Sans MS" pitchFamily="66" charset="0"/>
                      </a:rPr>
                      <a:t>1</a:t>
                    </a:r>
                  </a:p>
                </p:txBody>
              </p:sp>
              <p:sp>
                <p:nvSpPr>
                  <p:cNvPr id="138286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1191" y="3024"/>
                    <a:ext cx="391" cy="391"/>
                  </a:xfrm>
                  <a:prstGeom prst="ellipse">
                    <a:avLst/>
                  </a:prstGeom>
                  <a:solidFill>
                    <a:srgbClr val="99FF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r>
                      <a:rPr lang="en-US" sz="2800" b="1">
                        <a:latin typeface="Comic Sans MS" pitchFamily="66" charset="0"/>
                      </a:rPr>
                      <a:t>2</a:t>
                    </a:r>
                  </a:p>
                </p:txBody>
              </p:sp>
              <p:sp>
                <p:nvSpPr>
                  <p:cNvPr id="138287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1196" y="2205"/>
                    <a:ext cx="391" cy="391"/>
                  </a:xfrm>
                  <a:prstGeom prst="ellipse">
                    <a:avLst/>
                  </a:prstGeom>
                  <a:solidFill>
                    <a:srgbClr val="99FF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r>
                      <a:rPr lang="en-US" sz="2800" b="1">
                        <a:latin typeface="Comic Sans MS" pitchFamily="66" charset="0"/>
                      </a:rPr>
                      <a:t>d</a:t>
                    </a:r>
                  </a:p>
                </p:txBody>
              </p:sp>
            </p:grpSp>
          </p:grpSp>
          <p:sp>
            <p:nvSpPr>
              <p:cNvPr id="138288" name="Text Box 48"/>
              <p:cNvSpPr txBox="1">
                <a:spLocks noChangeArrowheads="1"/>
              </p:cNvSpPr>
              <p:nvPr/>
            </p:nvSpPr>
            <p:spPr bwMode="auto">
              <a:xfrm>
                <a:off x="3073" y="1572"/>
                <a:ext cx="47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omic Sans MS" pitchFamily="66" charset="0"/>
                  </a:rPr>
                  <a:t>m1d</a:t>
                </a:r>
              </a:p>
              <a:p>
                <a:r>
                  <a:rPr lang="en-US">
                    <a:latin typeface="Comic Sans MS" pitchFamily="66" charset="0"/>
                  </a:rPr>
                  <a:t>m12d</a:t>
                </a:r>
              </a:p>
            </p:txBody>
          </p:sp>
          <p:sp>
            <p:nvSpPr>
              <p:cNvPr id="138289" name="Text Box 49"/>
              <p:cNvSpPr txBox="1">
                <a:spLocks noChangeArrowheads="1"/>
              </p:cNvSpPr>
              <p:nvPr/>
            </p:nvSpPr>
            <p:spPr bwMode="auto">
              <a:xfrm>
                <a:off x="3694" y="3367"/>
                <a:ext cx="404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omic Sans MS" pitchFamily="66" charset="0"/>
                  </a:rPr>
                  <a:t>2md</a:t>
                </a:r>
              </a:p>
              <a:p>
                <a:r>
                  <a:rPr lang="en-US">
                    <a:latin typeface="Comic Sans MS" pitchFamily="66" charset="0"/>
                  </a:rPr>
                  <a:t>2d</a:t>
                </a:r>
              </a:p>
            </p:txBody>
          </p:sp>
          <p:sp>
            <p:nvSpPr>
              <p:cNvPr id="138290" name="Text Box 50"/>
              <p:cNvSpPr txBox="1">
                <a:spLocks noChangeArrowheads="1"/>
              </p:cNvSpPr>
              <p:nvPr/>
            </p:nvSpPr>
            <p:spPr bwMode="auto">
              <a:xfrm>
                <a:off x="5178" y="1602"/>
                <a:ext cx="35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>
                    <a:latin typeface="Comic Sans MS" pitchFamily="66" charset="0"/>
                  </a:rPr>
                  <a:t>12d</a:t>
                </a:r>
              </a:p>
              <a:p>
                <a:r>
                  <a:rPr lang="en-US">
                    <a:latin typeface="Comic Sans MS" pitchFamily="66" charset="0"/>
                  </a:rPr>
                  <a:t>1d</a:t>
                </a:r>
              </a:p>
            </p:txBody>
          </p:sp>
        </p:grpSp>
        <p:sp>
          <p:nvSpPr>
            <p:cNvPr id="138291" name="Text Box 51"/>
            <p:cNvSpPr txBox="1">
              <a:spLocks noChangeArrowheads="1"/>
            </p:cNvSpPr>
            <p:nvPr/>
          </p:nvSpPr>
          <p:spPr bwMode="auto">
            <a:xfrm>
              <a:off x="3369" y="3873"/>
              <a:ext cx="199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rtl="1">
                <a:spcBef>
                  <a:spcPct val="50000"/>
                </a:spcBef>
              </a:pPr>
              <a:endParaRPr lang="en-US" b="1" dirty="0">
                <a:latin typeface="Comic Sans MS" pitchFamily="66" charset="0"/>
              </a:endParaRPr>
            </a:p>
          </p:txBody>
        </p:sp>
      </p:grpSp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198438" y="1950631"/>
            <a:ext cx="3684587" cy="4448176"/>
            <a:chOff x="125" y="1571"/>
            <a:chExt cx="2321" cy="2802"/>
          </a:xfrm>
        </p:grpSpPr>
        <p:sp>
          <p:nvSpPr>
            <p:cNvPr id="138257" name="Line 17"/>
            <p:cNvSpPr>
              <a:spLocks noChangeShapeType="1"/>
            </p:cNvSpPr>
            <p:nvPr/>
          </p:nvSpPr>
          <p:spPr bwMode="auto">
            <a:xfrm>
              <a:off x="701" y="2142"/>
              <a:ext cx="65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grpSp>
          <p:nvGrpSpPr>
            <p:cNvPr id="9" name="Group 18"/>
            <p:cNvGrpSpPr>
              <a:grpSpLocks/>
            </p:cNvGrpSpPr>
            <p:nvPr/>
          </p:nvGrpSpPr>
          <p:grpSpPr bwMode="auto">
            <a:xfrm>
              <a:off x="536" y="1945"/>
              <a:ext cx="1715" cy="1839"/>
              <a:chOff x="527" y="1576"/>
              <a:chExt cx="1715" cy="1839"/>
            </a:xfrm>
          </p:grpSpPr>
          <p:sp>
            <p:nvSpPr>
              <p:cNvPr id="138259" name="Line 19"/>
              <p:cNvSpPr>
                <a:spLocks noChangeShapeType="1"/>
              </p:cNvSpPr>
              <p:nvPr/>
            </p:nvSpPr>
            <p:spPr bwMode="auto">
              <a:xfrm flipV="1">
                <a:off x="1378" y="2423"/>
                <a:ext cx="0" cy="81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latin typeface="Comic Sans MS" pitchFamily="66" charset="0"/>
                </a:endParaRPr>
              </a:p>
            </p:txBody>
          </p:sp>
          <p:sp>
            <p:nvSpPr>
              <p:cNvPr id="138260" name="Line 20"/>
              <p:cNvSpPr>
                <a:spLocks noChangeShapeType="1"/>
              </p:cNvSpPr>
              <p:nvPr/>
            </p:nvSpPr>
            <p:spPr bwMode="auto">
              <a:xfrm flipH="1">
                <a:off x="1369" y="1774"/>
                <a:ext cx="676" cy="66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latin typeface="Comic Sans MS" pitchFamily="66" charset="0"/>
                </a:endParaRPr>
              </a:p>
            </p:txBody>
          </p:sp>
          <p:sp>
            <p:nvSpPr>
              <p:cNvPr id="138261" name="Line 21"/>
              <p:cNvSpPr>
                <a:spLocks noChangeShapeType="1"/>
              </p:cNvSpPr>
              <p:nvPr/>
            </p:nvSpPr>
            <p:spPr bwMode="auto">
              <a:xfrm>
                <a:off x="712" y="1773"/>
                <a:ext cx="13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latin typeface="Comic Sans MS" pitchFamily="66" charset="0"/>
                </a:endParaRPr>
              </a:p>
            </p:txBody>
          </p:sp>
          <p:sp>
            <p:nvSpPr>
              <p:cNvPr id="138262" name="Line 22"/>
              <p:cNvSpPr>
                <a:spLocks noChangeShapeType="1"/>
              </p:cNvSpPr>
              <p:nvPr/>
            </p:nvSpPr>
            <p:spPr bwMode="auto">
              <a:xfrm flipV="1">
                <a:off x="1406" y="1762"/>
                <a:ext cx="654" cy="14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latin typeface="Comic Sans MS" pitchFamily="66" charset="0"/>
                </a:endParaRPr>
              </a:p>
            </p:txBody>
          </p:sp>
          <p:sp>
            <p:nvSpPr>
              <p:cNvPr id="138263" name="Oval 23"/>
              <p:cNvSpPr>
                <a:spLocks noChangeArrowheads="1"/>
              </p:cNvSpPr>
              <p:nvPr/>
            </p:nvSpPr>
            <p:spPr bwMode="auto">
              <a:xfrm>
                <a:off x="527" y="1578"/>
                <a:ext cx="391" cy="391"/>
              </a:xfrm>
              <a:prstGeom prst="ellipse">
                <a:avLst/>
              </a:prstGeom>
              <a:solidFill>
                <a:srgbClr val="99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800" b="1">
                    <a:latin typeface="Comic Sans MS" pitchFamily="66" charset="0"/>
                  </a:rPr>
                  <a:t>m</a:t>
                </a:r>
              </a:p>
            </p:txBody>
          </p:sp>
          <p:sp>
            <p:nvSpPr>
              <p:cNvPr id="138264" name="Oval 24"/>
              <p:cNvSpPr>
                <a:spLocks noChangeArrowheads="1"/>
              </p:cNvSpPr>
              <p:nvPr/>
            </p:nvSpPr>
            <p:spPr bwMode="auto">
              <a:xfrm>
                <a:off x="1851" y="1576"/>
                <a:ext cx="391" cy="391"/>
              </a:xfrm>
              <a:prstGeom prst="ellipse">
                <a:avLst/>
              </a:prstGeom>
              <a:solidFill>
                <a:srgbClr val="99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800" b="1">
                    <a:latin typeface="Comic Sans MS" pitchFamily="66" charset="0"/>
                  </a:rPr>
                  <a:t>1</a:t>
                </a:r>
              </a:p>
            </p:txBody>
          </p:sp>
          <p:sp>
            <p:nvSpPr>
              <p:cNvPr id="138265" name="Oval 25"/>
              <p:cNvSpPr>
                <a:spLocks noChangeArrowheads="1"/>
              </p:cNvSpPr>
              <p:nvPr/>
            </p:nvSpPr>
            <p:spPr bwMode="auto">
              <a:xfrm>
                <a:off x="1191" y="3024"/>
                <a:ext cx="391" cy="391"/>
              </a:xfrm>
              <a:prstGeom prst="ellipse">
                <a:avLst/>
              </a:prstGeom>
              <a:solidFill>
                <a:srgbClr val="99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800" b="1">
                    <a:latin typeface="Comic Sans MS" pitchFamily="66" charset="0"/>
                  </a:rPr>
                  <a:t>2</a:t>
                </a:r>
              </a:p>
            </p:txBody>
          </p:sp>
          <p:sp>
            <p:nvSpPr>
              <p:cNvPr id="138266" name="Oval 26"/>
              <p:cNvSpPr>
                <a:spLocks noChangeArrowheads="1"/>
              </p:cNvSpPr>
              <p:nvPr/>
            </p:nvSpPr>
            <p:spPr bwMode="auto">
              <a:xfrm>
                <a:off x="1196" y="2205"/>
                <a:ext cx="391" cy="391"/>
              </a:xfrm>
              <a:prstGeom prst="ellipse">
                <a:avLst/>
              </a:prstGeom>
              <a:solidFill>
                <a:srgbClr val="99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2800" b="1">
                    <a:latin typeface="Comic Sans MS" pitchFamily="66" charset="0"/>
                  </a:rPr>
                  <a:t>d</a:t>
                </a:r>
              </a:p>
            </p:txBody>
          </p:sp>
        </p:grpSp>
        <p:sp>
          <p:nvSpPr>
            <p:cNvPr id="138267" name="Text Box 27"/>
            <p:cNvSpPr txBox="1">
              <a:spLocks noChangeArrowheads="1"/>
            </p:cNvSpPr>
            <p:nvPr/>
          </p:nvSpPr>
          <p:spPr bwMode="auto">
            <a:xfrm>
              <a:off x="125" y="1571"/>
              <a:ext cx="47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m1d</a:t>
              </a:r>
            </a:p>
            <a:p>
              <a:r>
                <a:rPr lang="en-US">
                  <a:latin typeface="Comic Sans MS" pitchFamily="66" charset="0"/>
                </a:rPr>
                <a:t>m12d</a:t>
              </a:r>
            </a:p>
          </p:txBody>
        </p:sp>
        <p:sp>
          <p:nvSpPr>
            <p:cNvPr id="138268" name="Text Box 28"/>
            <p:cNvSpPr txBox="1">
              <a:spLocks noChangeArrowheads="1"/>
            </p:cNvSpPr>
            <p:nvPr/>
          </p:nvSpPr>
          <p:spPr bwMode="auto">
            <a:xfrm>
              <a:off x="698" y="3449"/>
              <a:ext cx="40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2md</a:t>
              </a:r>
            </a:p>
            <a:p>
              <a:r>
                <a:rPr lang="en-US">
                  <a:latin typeface="Comic Sans MS" pitchFamily="66" charset="0"/>
                </a:rPr>
                <a:t>2d</a:t>
              </a:r>
            </a:p>
          </p:txBody>
        </p:sp>
        <p:sp>
          <p:nvSpPr>
            <p:cNvPr id="138269" name="Text Box 29"/>
            <p:cNvSpPr txBox="1">
              <a:spLocks noChangeArrowheads="1"/>
            </p:cNvSpPr>
            <p:nvPr/>
          </p:nvSpPr>
          <p:spPr bwMode="auto">
            <a:xfrm>
              <a:off x="2090" y="1583"/>
              <a:ext cx="35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12d</a:t>
              </a:r>
            </a:p>
            <a:p>
              <a:r>
                <a:rPr lang="en-US">
                  <a:latin typeface="Comic Sans MS" pitchFamily="66" charset="0"/>
                </a:rPr>
                <a:t>1d</a:t>
              </a:r>
            </a:p>
          </p:txBody>
        </p:sp>
        <p:sp>
          <p:nvSpPr>
            <p:cNvPr id="138292" name="Text Box 52"/>
            <p:cNvSpPr txBox="1">
              <a:spLocks noChangeArrowheads="1"/>
            </p:cNvSpPr>
            <p:nvPr/>
          </p:nvSpPr>
          <p:spPr bwMode="auto">
            <a:xfrm>
              <a:off x="351" y="3879"/>
              <a:ext cx="1998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rtl="1">
                <a:spcBef>
                  <a:spcPct val="50000"/>
                </a:spcBef>
              </a:pPr>
              <a:endParaRPr lang="en-US" b="1" dirty="0" smtClean="0">
                <a:latin typeface="Comic Sans MS" pitchFamily="66" charset="0"/>
              </a:endParaRPr>
            </a:p>
            <a:p>
              <a:pPr algn="ctr" rtl="1">
                <a:spcBef>
                  <a:spcPct val="50000"/>
                </a:spcBef>
              </a:pPr>
              <a:r>
                <a:rPr lang="en-US" b="1" dirty="0" smtClean="0">
                  <a:latin typeface="Comic Sans MS" pitchFamily="66" charset="0"/>
                </a:rPr>
                <a:t>with BGP</a:t>
              </a:r>
              <a:endParaRPr lang="en-US" b="1" dirty="0"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3663"/>
            <a:ext cx="8229600" cy="1143000"/>
          </a:xfrm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How Can We Fix This?</a:t>
            </a:r>
            <a:endParaRPr lang="en-US" sz="4000" dirty="0">
              <a:latin typeface="Comic Sans MS" pitchFamily="66" charset="0"/>
            </a:endParaRP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15192"/>
            <a:ext cx="9144000" cy="2917825"/>
          </a:xfrm>
        </p:spPr>
        <p:txBody>
          <a:bodyPr/>
          <a:lstStyle/>
          <a:p>
            <a:r>
              <a:rPr lang="en-US" sz="3600" b="1" u="sng" dirty="0" smtClean="0">
                <a:latin typeface="Comic Sans MS" pitchFamily="66" charset="0"/>
              </a:rPr>
              <a:t>Economic Mechanism Design</a:t>
            </a:r>
            <a:r>
              <a:rPr lang="en-US" sz="3600" dirty="0" smtClean="0">
                <a:latin typeface="Comic Sans MS" pitchFamily="66" charset="0"/>
              </a:rPr>
              <a:t>: “the reverse-engineering approach to game-theory”.</a:t>
            </a:r>
          </a:p>
          <a:p>
            <a:endParaRPr lang="en-US" sz="3600" dirty="0" smtClean="0">
              <a:latin typeface="Comic Sans MS" pitchFamily="66" charset="0"/>
            </a:endParaRPr>
          </a:p>
          <a:p>
            <a:r>
              <a:rPr lang="en-US" sz="3600" b="1" u="sng" dirty="0" smtClean="0">
                <a:latin typeface="Comic Sans MS" pitchFamily="66" charset="0"/>
              </a:rPr>
              <a:t>Goal</a:t>
            </a:r>
            <a:r>
              <a:rPr lang="en-US" sz="3600" dirty="0" smtClean="0">
                <a:latin typeface="Comic Sans MS" pitchFamily="66" charset="0"/>
              </a:rPr>
              <a:t>: Incentivize players to follow the prescribed </a:t>
            </a:r>
            <a:r>
              <a:rPr lang="en-US" sz="3600" dirty="0" err="1" smtClean="0">
                <a:latin typeface="Comic Sans MS" pitchFamily="66" charset="0"/>
              </a:rPr>
              <a:t>behaviour</a:t>
            </a:r>
            <a:r>
              <a:rPr lang="en-US" sz="3600" dirty="0" smtClean="0">
                <a:latin typeface="Comic Sans MS" pitchFamily="66" charset="0"/>
              </a:rPr>
              <a:t>.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product-image.tradeindia.com/00112520/b/0/Painting-Board-Sta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744" y="2358888"/>
            <a:ext cx="1937578" cy="3246784"/>
          </a:xfrm>
          <a:prstGeom prst="rect">
            <a:avLst/>
          </a:prstGeom>
          <a:noFill/>
          <a:ln>
            <a:noFill/>
          </a:ln>
        </p:spPr>
      </p:pic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3663"/>
            <a:ext cx="8229600" cy="1143000"/>
          </a:xfrm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2</a:t>
            </a:r>
            <a:r>
              <a:rPr lang="en-US" sz="4000" baseline="30000" dirty="0" smtClean="0">
                <a:latin typeface="Comic Sans MS" pitchFamily="66" charset="0"/>
              </a:rPr>
              <a:t>nd</a:t>
            </a:r>
            <a:r>
              <a:rPr lang="en-US" sz="4000" dirty="0" smtClean="0">
                <a:latin typeface="Comic Sans MS" pitchFamily="66" charset="0"/>
              </a:rPr>
              <a:t>-Price Auctions</a:t>
            </a:r>
            <a:endParaRPr lang="en-US" sz="4000" dirty="0">
              <a:latin typeface="Comic Sans MS" pitchFamily="66" charset="0"/>
            </a:endParaRPr>
          </a:p>
        </p:txBody>
      </p:sp>
      <p:pic>
        <p:nvPicPr>
          <p:cNvPr id="456708" name="Picture 4" descr="http://s.wsj.net/public/resources/images/BA-AP165_plan_i_NS_200903272242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9481" y="1944067"/>
            <a:ext cx="1648581" cy="2044839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</p:pic>
      <p:pic>
        <p:nvPicPr>
          <p:cNvPr id="9" name="Picture 4" descr="http://s.wsj.net/public/resources/images/BA-AP165_plan_i_NS_200903272242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9125" y="4442065"/>
            <a:ext cx="1675319" cy="2078003"/>
          </a:xfrm>
          <a:prstGeom prst="rect">
            <a:avLst/>
          </a:prstGeom>
          <a:noFill/>
          <a:ln w="63500">
            <a:solidFill>
              <a:schemeClr val="accent2"/>
            </a:solidFill>
          </a:ln>
        </p:spPr>
      </p:pic>
      <p:sp>
        <p:nvSpPr>
          <p:cNvPr id="10" name="Cloud Callout 9"/>
          <p:cNvSpPr/>
          <p:nvPr/>
        </p:nvSpPr>
        <p:spPr>
          <a:xfrm>
            <a:off x="7328446" y="2080591"/>
            <a:ext cx="1616766" cy="821634"/>
          </a:xfrm>
          <a:prstGeom prst="cloudCallout">
            <a:avLst>
              <a:gd name="adj1" fmla="val -100341"/>
              <a:gd name="adj2" fmla="val 334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155$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7388082" y="4512335"/>
            <a:ext cx="1616766" cy="821634"/>
          </a:xfrm>
          <a:prstGeom prst="cloudCallout">
            <a:avLst>
              <a:gd name="adj1" fmla="val -100341"/>
              <a:gd name="adj2" fmla="val 334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120$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56712" name="Picture 8" descr="http://images.asia.ru/img/alibaba/photo/51629268/Framed_Picture_Painting_Draw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50755" y="3266292"/>
            <a:ext cx="1546531" cy="1292458"/>
          </a:xfrm>
          <a:prstGeom prst="rect">
            <a:avLst/>
          </a:prstGeom>
          <a:noFill/>
        </p:spPr>
      </p:pic>
      <p:pic>
        <p:nvPicPr>
          <p:cNvPr id="456714" name="Picture 10" descr="http://www.josephhaworth.com/images/Fellow%20Actors/E.H.%20Sothern/E.%20H.%20Sothern%20as%20Jack%20Hammerton%20in%20The%20Hightest%20Bidder%202-Photo-B&amp;W-Resize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012" y="2112984"/>
            <a:ext cx="2514600" cy="3810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3663"/>
            <a:ext cx="8229600" cy="1143000"/>
          </a:xfrm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What does this have to do with BGP?</a:t>
            </a:r>
            <a:endParaRPr lang="en-US" sz="4000" dirty="0">
              <a:latin typeface="Comic Sans MS" pitchFamily="66" charset="0"/>
            </a:endParaRP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7796"/>
            <a:ext cx="9144000" cy="2917825"/>
          </a:xfrm>
        </p:spPr>
        <p:txBody>
          <a:bodyPr/>
          <a:lstStyle/>
          <a:p>
            <a:r>
              <a:rPr lang="en-US" sz="3400" dirty="0" smtClean="0">
                <a:latin typeface="Comic Sans MS" pitchFamily="66" charset="0"/>
              </a:rPr>
              <a:t>The mechanism design approach to </a:t>
            </a:r>
            <a:r>
              <a:rPr lang="en-US" sz="3400" dirty="0" err="1" smtClean="0">
                <a:latin typeface="Comic Sans MS" pitchFamily="66" charset="0"/>
              </a:rPr>
              <a:t>interdomain</a:t>
            </a:r>
            <a:r>
              <a:rPr lang="en-US" sz="3400" dirty="0" smtClean="0">
                <a:latin typeface="Comic Sans MS" pitchFamily="66" charset="0"/>
              </a:rPr>
              <a:t> routing </a:t>
            </a:r>
            <a:r>
              <a:rPr lang="en-US" sz="1800" dirty="0" smtClean="0">
                <a:latin typeface="Comic Sans MS" pitchFamily="66" charset="0"/>
              </a:rPr>
              <a:t>[</a:t>
            </a:r>
            <a:r>
              <a:rPr lang="en-US" sz="1800" dirty="0" err="1" smtClean="0">
                <a:latin typeface="Comic Sans MS" pitchFamily="66" charset="0"/>
              </a:rPr>
              <a:t>Feigenbaum</a:t>
            </a:r>
            <a:r>
              <a:rPr lang="en-US" sz="1800" dirty="0" smtClean="0">
                <a:latin typeface="Comic Sans MS" pitchFamily="66" charset="0"/>
              </a:rPr>
              <a:t>-Papadimitriou-Sami-</a:t>
            </a:r>
            <a:r>
              <a:rPr lang="en-US" sz="1800" dirty="0" err="1" smtClean="0">
                <a:latin typeface="Comic Sans MS" pitchFamily="66" charset="0"/>
              </a:rPr>
              <a:t>Shenker</a:t>
            </a:r>
            <a:r>
              <a:rPr lang="en-US" sz="1800" dirty="0" smtClean="0">
                <a:latin typeface="Comic Sans MS" pitchFamily="66" charset="0"/>
              </a:rPr>
              <a:t>]</a:t>
            </a:r>
          </a:p>
          <a:p>
            <a:endParaRPr lang="en-US" sz="2000" dirty="0" smtClean="0">
              <a:latin typeface="Comic Sans MS" pitchFamily="66" charset="0"/>
            </a:endParaRPr>
          </a:p>
          <a:p>
            <a:r>
              <a:rPr lang="en-US" sz="3400" b="1" u="sng" dirty="0" smtClean="0">
                <a:latin typeface="Comic Sans MS" pitchFamily="66" charset="0"/>
              </a:rPr>
              <a:t>Approach 1:</a:t>
            </a:r>
            <a:r>
              <a:rPr lang="en-US" sz="3400" dirty="0" smtClean="0">
                <a:latin typeface="Comic Sans MS" pitchFamily="66" charset="0"/>
              </a:rPr>
              <a:t> Incentivize </a:t>
            </a:r>
            <a:r>
              <a:rPr lang="en-US" sz="3400" dirty="0" err="1" smtClean="0">
                <a:latin typeface="Comic Sans MS" pitchFamily="66" charset="0"/>
              </a:rPr>
              <a:t>ASes</a:t>
            </a:r>
            <a:r>
              <a:rPr lang="en-US" sz="3400" dirty="0" smtClean="0">
                <a:latin typeface="Comic Sans MS" pitchFamily="66" charset="0"/>
              </a:rPr>
              <a:t> to adhere to BGP via VCG payments. </a:t>
            </a:r>
            <a:r>
              <a:rPr lang="en-US" sz="1800" dirty="0" smtClean="0">
                <a:latin typeface="Comic Sans MS" pitchFamily="66" charset="0"/>
              </a:rPr>
              <a:t>[</a:t>
            </a:r>
            <a:r>
              <a:rPr lang="en-US" sz="1800" dirty="0" err="1" smtClean="0">
                <a:latin typeface="Comic Sans MS" pitchFamily="66" charset="0"/>
              </a:rPr>
              <a:t>Feigenbaum</a:t>
            </a:r>
            <a:r>
              <a:rPr lang="en-US" sz="1800" dirty="0" smtClean="0">
                <a:latin typeface="Comic Sans MS" pitchFamily="66" charset="0"/>
              </a:rPr>
              <a:t>-Papadimitriou-Sami-</a:t>
            </a:r>
            <a:r>
              <a:rPr lang="en-US" sz="1800" dirty="0" err="1" smtClean="0">
                <a:latin typeface="Comic Sans MS" pitchFamily="66" charset="0"/>
              </a:rPr>
              <a:t>Shenker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Feigenbaum</a:t>
            </a:r>
            <a:r>
              <a:rPr lang="en-US" sz="1800" dirty="0" smtClean="0">
                <a:latin typeface="Comic Sans MS" pitchFamily="66" charset="0"/>
              </a:rPr>
              <a:t>-Sami-</a:t>
            </a:r>
            <a:r>
              <a:rPr lang="en-US" sz="1800" dirty="0" err="1" smtClean="0">
                <a:latin typeface="Comic Sans MS" pitchFamily="66" charset="0"/>
              </a:rPr>
              <a:t>Shenker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Feigenbaum</a:t>
            </a:r>
            <a:r>
              <a:rPr lang="en-US" sz="1800" dirty="0" smtClean="0">
                <a:latin typeface="Comic Sans MS" pitchFamily="66" charset="0"/>
              </a:rPr>
              <a:t>-</a:t>
            </a:r>
            <a:r>
              <a:rPr lang="en-US" sz="1800" dirty="0" err="1" smtClean="0">
                <a:latin typeface="Comic Sans MS" pitchFamily="66" charset="0"/>
              </a:rPr>
              <a:t>Karger</a:t>
            </a:r>
            <a:r>
              <a:rPr lang="en-US" sz="1800" dirty="0" smtClean="0">
                <a:latin typeface="Comic Sans MS" pitchFamily="66" charset="0"/>
              </a:rPr>
              <a:t>-</a:t>
            </a:r>
            <a:r>
              <a:rPr lang="en-US" sz="1800" dirty="0" err="1" smtClean="0">
                <a:latin typeface="Comic Sans MS" pitchFamily="66" charset="0"/>
              </a:rPr>
              <a:t>Mirrokni</a:t>
            </a:r>
            <a:r>
              <a:rPr lang="en-US" sz="1800" dirty="0" smtClean="0">
                <a:latin typeface="Comic Sans MS" pitchFamily="66" charset="0"/>
              </a:rPr>
              <a:t>-Sami, </a:t>
            </a:r>
            <a:r>
              <a:rPr lang="en-US" sz="1800" dirty="0" err="1" smtClean="0">
                <a:latin typeface="Comic Sans MS" pitchFamily="66" charset="0"/>
              </a:rPr>
              <a:t>Feigenbaum</a:t>
            </a:r>
            <a:r>
              <a:rPr lang="en-US" sz="1800" dirty="0" smtClean="0">
                <a:latin typeface="Comic Sans MS" pitchFamily="66" charset="0"/>
              </a:rPr>
              <a:t>-</a:t>
            </a:r>
            <a:r>
              <a:rPr lang="en-US" sz="1800" dirty="0" err="1" smtClean="0">
                <a:latin typeface="Comic Sans MS" pitchFamily="66" charset="0"/>
              </a:rPr>
              <a:t>Ramachandran</a:t>
            </a:r>
            <a:r>
              <a:rPr lang="en-US" sz="1800" dirty="0" smtClean="0">
                <a:latin typeface="Comic Sans MS" pitchFamily="66" charset="0"/>
              </a:rPr>
              <a:t>-S, Hall-</a:t>
            </a:r>
            <a:r>
              <a:rPr lang="en-US" sz="1800" dirty="0" err="1" smtClean="0">
                <a:latin typeface="Comic Sans MS" pitchFamily="66" charset="0"/>
              </a:rPr>
              <a:t>Nikolova</a:t>
            </a:r>
            <a:r>
              <a:rPr lang="en-US" sz="1800" dirty="0" smtClean="0">
                <a:latin typeface="Comic Sans MS" pitchFamily="66" charset="0"/>
              </a:rPr>
              <a:t>-Papadimitriou]</a:t>
            </a:r>
            <a:endParaRPr lang="en-US" sz="3600" dirty="0" smtClean="0">
              <a:latin typeface="Comic Sans MS" pitchFamily="66" charset="0"/>
            </a:endParaRPr>
          </a:p>
          <a:p>
            <a:pPr>
              <a:buNone/>
            </a:pPr>
            <a:endParaRPr lang="en-US" sz="2000" dirty="0" smtClean="0">
              <a:latin typeface="Comic Sans MS" pitchFamily="66" charset="0"/>
            </a:endParaRPr>
          </a:p>
          <a:p>
            <a:r>
              <a:rPr lang="en-US" sz="3400" b="1" u="sng" dirty="0" smtClean="0">
                <a:latin typeface="Comic Sans MS" pitchFamily="66" charset="0"/>
              </a:rPr>
              <a:t>Approach 2</a:t>
            </a:r>
            <a:r>
              <a:rPr lang="en-US" sz="3400" dirty="0" smtClean="0">
                <a:latin typeface="Comic Sans MS" pitchFamily="66" charset="0"/>
              </a:rPr>
              <a:t>: Restrict </a:t>
            </a:r>
            <a:r>
              <a:rPr lang="en-US" sz="3400" dirty="0" err="1" smtClean="0">
                <a:latin typeface="Comic Sans MS" pitchFamily="66" charset="0"/>
              </a:rPr>
              <a:t>ASes</a:t>
            </a:r>
            <a:r>
              <a:rPr lang="en-US" sz="3400" dirty="0" smtClean="0">
                <a:latin typeface="Comic Sans MS" pitchFamily="66" charset="0"/>
              </a:rPr>
              <a:t>’ routing policies to achieve BGP incentive-compatibility </a:t>
            </a:r>
            <a:r>
              <a:rPr lang="en-US" sz="3400" u="sng" dirty="0" smtClean="0">
                <a:latin typeface="Comic Sans MS" pitchFamily="66" charset="0"/>
              </a:rPr>
              <a:t>without money</a:t>
            </a:r>
            <a:r>
              <a:rPr lang="en-US" sz="3400" dirty="0" smtClean="0">
                <a:latin typeface="Comic Sans MS" pitchFamily="66" charset="0"/>
              </a:rPr>
              <a:t>. </a:t>
            </a:r>
            <a:r>
              <a:rPr lang="en-US" sz="1800" dirty="0" smtClean="0">
                <a:latin typeface="Comic Sans MS" pitchFamily="66" charset="0"/>
              </a:rPr>
              <a:t>[</a:t>
            </a:r>
            <a:r>
              <a:rPr lang="en-US" sz="1800" dirty="0" err="1" smtClean="0">
                <a:latin typeface="Comic Sans MS" pitchFamily="66" charset="0"/>
              </a:rPr>
              <a:t>Feigenbaum</a:t>
            </a:r>
            <a:r>
              <a:rPr lang="en-US" sz="1800" dirty="0" smtClean="0">
                <a:latin typeface="Comic Sans MS" pitchFamily="66" charset="0"/>
              </a:rPr>
              <a:t>-</a:t>
            </a:r>
            <a:r>
              <a:rPr lang="en-US" sz="1800" dirty="0" err="1" smtClean="0">
                <a:latin typeface="Comic Sans MS" pitchFamily="66" charset="0"/>
              </a:rPr>
              <a:t>Ramachandran</a:t>
            </a:r>
            <a:r>
              <a:rPr lang="en-US" sz="1800" dirty="0" smtClean="0">
                <a:latin typeface="Comic Sans MS" pitchFamily="66" charset="0"/>
              </a:rPr>
              <a:t>-S, </a:t>
            </a:r>
            <a:r>
              <a:rPr lang="en-US" sz="1800" dirty="0" err="1" smtClean="0">
                <a:latin typeface="Comic Sans MS" pitchFamily="66" charset="0"/>
              </a:rPr>
              <a:t>Feigenbaum</a:t>
            </a:r>
            <a:r>
              <a:rPr lang="en-US" sz="1800" dirty="0" smtClean="0">
                <a:latin typeface="Comic Sans MS" pitchFamily="66" charset="0"/>
              </a:rPr>
              <a:t>-S-</a:t>
            </a:r>
            <a:r>
              <a:rPr lang="en-US" sz="1800" dirty="0" err="1" smtClean="0">
                <a:latin typeface="Comic Sans MS" pitchFamily="66" charset="0"/>
              </a:rPr>
              <a:t>Shenker</a:t>
            </a:r>
            <a:r>
              <a:rPr lang="en-US" sz="1800" dirty="0" smtClean="0">
                <a:latin typeface="Comic Sans MS" pitchFamily="66" charset="0"/>
              </a:rPr>
              <a:t>]</a:t>
            </a:r>
            <a:endParaRPr lang="en-US" sz="18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5503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New Approach: Combining Security and Incentives </a:t>
            </a:r>
            <a:r>
              <a:rPr lang="en-US" sz="1600" b="1" dirty="0" smtClean="0">
                <a:latin typeface="Comic Sans MS" pitchFamily="66" charset="0"/>
              </a:rPr>
              <a:t>[Levin-S-</a:t>
            </a:r>
            <a:r>
              <a:rPr lang="en-US" sz="1600" b="1" dirty="0" err="1" smtClean="0">
                <a:latin typeface="Comic Sans MS" pitchFamily="66" charset="0"/>
              </a:rPr>
              <a:t>Zohar</a:t>
            </a:r>
            <a:r>
              <a:rPr lang="en-US" sz="1600" b="1" dirty="0" smtClean="0">
                <a:latin typeface="Comic Sans MS" pitchFamily="66" charset="0"/>
              </a:rPr>
              <a:t>]</a:t>
            </a:r>
            <a:endParaRPr lang="en-US" b="1" dirty="0">
              <a:latin typeface="Comic Sans MS" pitchFamily="66" charset="0"/>
            </a:endParaRP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1224506" y="3165201"/>
            <a:ext cx="2157413" cy="2286000"/>
            <a:chOff x="3533" y="1770"/>
            <a:chExt cx="1359" cy="1440"/>
          </a:xfrm>
        </p:grpSpPr>
        <p:sp>
          <p:nvSpPr>
            <p:cNvPr id="138271" name="Line 31"/>
            <p:cNvSpPr>
              <a:spLocks noChangeShapeType="1"/>
            </p:cNvSpPr>
            <p:nvPr/>
          </p:nvSpPr>
          <p:spPr bwMode="auto">
            <a:xfrm>
              <a:off x="3570" y="1780"/>
              <a:ext cx="667" cy="6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138272" name="Line 32"/>
            <p:cNvSpPr>
              <a:spLocks noChangeShapeType="1"/>
            </p:cNvSpPr>
            <p:nvPr/>
          </p:nvSpPr>
          <p:spPr bwMode="auto">
            <a:xfrm>
              <a:off x="3544" y="1770"/>
              <a:ext cx="134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138273" name="Line 33"/>
            <p:cNvSpPr>
              <a:spLocks noChangeShapeType="1"/>
            </p:cNvSpPr>
            <p:nvPr/>
          </p:nvSpPr>
          <p:spPr bwMode="auto">
            <a:xfrm>
              <a:off x="3533" y="1770"/>
              <a:ext cx="650" cy="144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138274" name="Line 34"/>
            <p:cNvSpPr>
              <a:spLocks noChangeShapeType="1"/>
            </p:cNvSpPr>
            <p:nvPr/>
          </p:nvSpPr>
          <p:spPr bwMode="auto">
            <a:xfrm flipH="1">
              <a:off x="4198" y="1777"/>
              <a:ext cx="676" cy="66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</p:grp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279944" y="2379389"/>
            <a:ext cx="3906837" cy="4022725"/>
            <a:chOff x="3073" y="1572"/>
            <a:chExt cx="2461" cy="2534"/>
          </a:xfrm>
        </p:grpSpPr>
        <p:grpSp>
          <p:nvGrpSpPr>
            <p:cNvPr id="5" name="Group 54"/>
            <p:cNvGrpSpPr>
              <a:grpSpLocks/>
            </p:cNvGrpSpPr>
            <p:nvPr/>
          </p:nvGrpSpPr>
          <p:grpSpPr bwMode="auto">
            <a:xfrm>
              <a:off x="3073" y="1572"/>
              <a:ext cx="2461" cy="2202"/>
              <a:chOff x="3073" y="1572"/>
              <a:chExt cx="2461" cy="2202"/>
            </a:xfrm>
          </p:grpSpPr>
          <p:grpSp>
            <p:nvGrpSpPr>
              <p:cNvPr id="6" name="Group 37"/>
              <p:cNvGrpSpPr>
                <a:grpSpLocks/>
              </p:cNvGrpSpPr>
              <p:nvPr/>
            </p:nvGrpSpPr>
            <p:grpSpPr bwMode="auto">
              <a:xfrm>
                <a:off x="3512" y="1879"/>
                <a:ext cx="1715" cy="1839"/>
                <a:chOff x="536" y="1576"/>
                <a:chExt cx="1715" cy="1839"/>
              </a:xfrm>
            </p:grpSpPr>
            <p:sp>
              <p:nvSpPr>
                <p:cNvPr id="138278" name="Line 38"/>
                <p:cNvSpPr>
                  <a:spLocks noChangeShapeType="1"/>
                </p:cNvSpPr>
                <p:nvPr/>
              </p:nvSpPr>
              <p:spPr bwMode="auto">
                <a:xfrm>
                  <a:off x="701" y="1773"/>
                  <a:ext cx="650" cy="14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latin typeface="Comic Sans MS" pitchFamily="66" charset="0"/>
                  </a:endParaRPr>
                </a:p>
              </p:txBody>
            </p:sp>
            <p:grpSp>
              <p:nvGrpSpPr>
                <p:cNvPr id="7" name="Group 39"/>
                <p:cNvGrpSpPr>
                  <a:grpSpLocks/>
                </p:cNvGrpSpPr>
                <p:nvPr/>
              </p:nvGrpSpPr>
              <p:grpSpPr bwMode="auto">
                <a:xfrm>
                  <a:off x="536" y="1576"/>
                  <a:ext cx="1715" cy="1839"/>
                  <a:chOff x="527" y="1576"/>
                  <a:chExt cx="1715" cy="1839"/>
                </a:xfrm>
              </p:grpSpPr>
              <p:sp>
                <p:nvSpPr>
                  <p:cNvPr id="138280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78" y="2423"/>
                    <a:ext cx="0" cy="81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138281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369" y="1774"/>
                    <a:ext cx="676" cy="66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138282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712" y="1773"/>
                    <a:ext cx="13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138283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06" y="1762"/>
                    <a:ext cx="654" cy="141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Comic Sans MS" pitchFamily="66" charset="0"/>
                    </a:endParaRPr>
                  </a:p>
                </p:txBody>
              </p:sp>
              <p:sp>
                <p:nvSpPr>
                  <p:cNvPr id="138284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527" y="1578"/>
                    <a:ext cx="391" cy="391"/>
                  </a:xfrm>
                  <a:prstGeom prst="ellipse">
                    <a:avLst/>
                  </a:prstGeom>
                  <a:solidFill>
                    <a:srgbClr val="99FF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r>
                      <a:rPr lang="en-US" sz="2800" b="1">
                        <a:latin typeface="Comic Sans MS" pitchFamily="66" charset="0"/>
                      </a:rPr>
                      <a:t>m</a:t>
                    </a:r>
                  </a:p>
                </p:txBody>
              </p:sp>
              <p:sp>
                <p:nvSpPr>
                  <p:cNvPr id="138285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1851" y="1576"/>
                    <a:ext cx="391" cy="391"/>
                  </a:xfrm>
                  <a:prstGeom prst="ellipse">
                    <a:avLst/>
                  </a:prstGeom>
                  <a:solidFill>
                    <a:srgbClr val="99FF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r>
                      <a:rPr lang="en-US" sz="2800" b="1">
                        <a:latin typeface="Comic Sans MS" pitchFamily="66" charset="0"/>
                      </a:rPr>
                      <a:t>1</a:t>
                    </a:r>
                  </a:p>
                </p:txBody>
              </p:sp>
              <p:sp>
                <p:nvSpPr>
                  <p:cNvPr id="138286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1191" y="3024"/>
                    <a:ext cx="391" cy="391"/>
                  </a:xfrm>
                  <a:prstGeom prst="ellipse">
                    <a:avLst/>
                  </a:prstGeom>
                  <a:solidFill>
                    <a:srgbClr val="99FF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r>
                      <a:rPr lang="en-US" sz="2800" b="1">
                        <a:latin typeface="Comic Sans MS" pitchFamily="66" charset="0"/>
                      </a:rPr>
                      <a:t>2</a:t>
                    </a:r>
                  </a:p>
                </p:txBody>
              </p:sp>
              <p:sp>
                <p:nvSpPr>
                  <p:cNvPr id="138287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1196" y="2205"/>
                    <a:ext cx="391" cy="391"/>
                  </a:xfrm>
                  <a:prstGeom prst="ellipse">
                    <a:avLst/>
                  </a:prstGeom>
                  <a:solidFill>
                    <a:srgbClr val="99FF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r>
                      <a:rPr lang="en-US" sz="2800" b="1">
                        <a:latin typeface="Comic Sans MS" pitchFamily="66" charset="0"/>
                      </a:rPr>
                      <a:t>d</a:t>
                    </a:r>
                  </a:p>
                </p:txBody>
              </p:sp>
            </p:grpSp>
          </p:grpSp>
          <p:sp>
            <p:nvSpPr>
              <p:cNvPr id="138288" name="Text Box 48"/>
              <p:cNvSpPr txBox="1">
                <a:spLocks noChangeArrowheads="1"/>
              </p:cNvSpPr>
              <p:nvPr/>
            </p:nvSpPr>
            <p:spPr bwMode="auto">
              <a:xfrm>
                <a:off x="3073" y="1572"/>
                <a:ext cx="47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omic Sans MS" pitchFamily="66" charset="0"/>
                  </a:rPr>
                  <a:t>m1d</a:t>
                </a:r>
              </a:p>
              <a:p>
                <a:r>
                  <a:rPr lang="en-US">
                    <a:latin typeface="Comic Sans MS" pitchFamily="66" charset="0"/>
                  </a:rPr>
                  <a:t>m12d</a:t>
                </a:r>
              </a:p>
            </p:txBody>
          </p:sp>
          <p:sp>
            <p:nvSpPr>
              <p:cNvPr id="138289" name="Text Box 49"/>
              <p:cNvSpPr txBox="1">
                <a:spLocks noChangeArrowheads="1"/>
              </p:cNvSpPr>
              <p:nvPr/>
            </p:nvSpPr>
            <p:spPr bwMode="auto">
              <a:xfrm>
                <a:off x="3694" y="3367"/>
                <a:ext cx="404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omic Sans MS" pitchFamily="66" charset="0"/>
                  </a:rPr>
                  <a:t>2md</a:t>
                </a:r>
              </a:p>
              <a:p>
                <a:r>
                  <a:rPr lang="en-US">
                    <a:latin typeface="Comic Sans MS" pitchFamily="66" charset="0"/>
                  </a:rPr>
                  <a:t>2d</a:t>
                </a:r>
              </a:p>
            </p:txBody>
          </p:sp>
          <p:sp>
            <p:nvSpPr>
              <p:cNvPr id="138290" name="Text Box 50"/>
              <p:cNvSpPr txBox="1">
                <a:spLocks noChangeArrowheads="1"/>
              </p:cNvSpPr>
              <p:nvPr/>
            </p:nvSpPr>
            <p:spPr bwMode="auto">
              <a:xfrm>
                <a:off x="5178" y="1602"/>
                <a:ext cx="35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>
                    <a:latin typeface="Comic Sans MS" pitchFamily="66" charset="0"/>
                  </a:rPr>
                  <a:t>12d</a:t>
                </a:r>
              </a:p>
              <a:p>
                <a:r>
                  <a:rPr lang="en-US">
                    <a:latin typeface="Comic Sans MS" pitchFamily="66" charset="0"/>
                  </a:rPr>
                  <a:t>1d</a:t>
                </a:r>
              </a:p>
            </p:txBody>
          </p:sp>
        </p:grpSp>
        <p:sp>
          <p:nvSpPr>
            <p:cNvPr id="138291" name="Text Box 51"/>
            <p:cNvSpPr txBox="1">
              <a:spLocks noChangeArrowheads="1"/>
            </p:cNvSpPr>
            <p:nvPr/>
          </p:nvSpPr>
          <p:spPr bwMode="auto">
            <a:xfrm>
              <a:off x="3369" y="3873"/>
              <a:ext cx="199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rtl="1">
                <a:spcBef>
                  <a:spcPct val="50000"/>
                </a:spcBef>
              </a:pPr>
              <a:endParaRPr lang="en-US" b="1" dirty="0">
                <a:latin typeface="Comic Sans MS" pitchFamily="66" charset="0"/>
              </a:endParaRPr>
            </a:p>
          </p:txBody>
        </p:sp>
      </p:grpSp>
      <p:sp>
        <p:nvSpPr>
          <p:cNvPr id="44" name="Rectangle 3"/>
          <p:cNvSpPr txBox="1">
            <a:spLocks noChangeArrowheads="1"/>
          </p:cNvSpPr>
          <p:nvPr/>
        </p:nvSpPr>
        <p:spPr bwMode="auto">
          <a:xfrm>
            <a:off x="3975660" y="3578064"/>
            <a:ext cx="4346713" cy="151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latin typeface="Comic Sans MS" pitchFamily="66" charset="0"/>
                <a:cs typeface="+mn-cs"/>
              </a:rPr>
              <a:t>	m is able to announce a non-existent route and get away with it.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8613" y="1457325"/>
            <a:ext cx="8815387" cy="5400675"/>
          </a:xfrm>
        </p:spPr>
        <p:txBody>
          <a:bodyPr/>
          <a:lstStyle/>
          <a:p>
            <a:r>
              <a:rPr lang="en-US" sz="3900" dirty="0">
                <a:latin typeface="Comic Sans MS" pitchFamily="66" charset="0"/>
              </a:rPr>
              <a:t>We define the following property:</a:t>
            </a:r>
          </a:p>
          <a:p>
            <a:endParaRPr lang="en-US" sz="1400" dirty="0">
              <a:latin typeface="Comic Sans MS" pitchFamily="66" charset="0"/>
            </a:endParaRPr>
          </a:p>
          <a:p>
            <a:pPr lvl="1"/>
            <a:r>
              <a:rPr lang="en-US" sz="3600" i="1" u="sng" dirty="0">
                <a:latin typeface="Comic Sans MS" pitchFamily="66" charset="0"/>
              </a:rPr>
              <a:t>Route verification</a:t>
            </a:r>
            <a:r>
              <a:rPr lang="en-US" sz="3600" dirty="0">
                <a:latin typeface="Comic Sans MS" pitchFamily="66" charset="0"/>
              </a:rPr>
              <a:t> means that an AS can verify that a route announced by a </a:t>
            </a:r>
            <a:r>
              <a:rPr lang="en-US" sz="3600" dirty="0" err="1">
                <a:latin typeface="Comic Sans MS" pitchFamily="66" charset="0"/>
              </a:rPr>
              <a:t>neighbouring</a:t>
            </a:r>
            <a:r>
              <a:rPr lang="en-US" sz="3600" dirty="0">
                <a:latin typeface="Comic Sans MS" pitchFamily="66" charset="0"/>
              </a:rPr>
              <a:t> AS is available.</a:t>
            </a:r>
          </a:p>
          <a:p>
            <a:pPr lvl="1"/>
            <a:endParaRPr lang="en-US" sz="3600" dirty="0">
              <a:latin typeface="Comic Sans MS" pitchFamily="66" charset="0"/>
            </a:endParaRPr>
          </a:p>
          <a:p>
            <a:r>
              <a:rPr lang="en-US" sz="3900" dirty="0">
                <a:latin typeface="Comic Sans MS" pitchFamily="66" charset="0"/>
              </a:rPr>
              <a:t>Route verification can be achieved via security tools (S-BGP etc</a:t>
            </a:r>
            <a:r>
              <a:rPr lang="en-US" sz="3900" dirty="0" smtClean="0">
                <a:latin typeface="Comic Sans MS" pitchFamily="66" charset="0"/>
              </a:rPr>
              <a:t>.).</a:t>
            </a:r>
            <a:endParaRPr lang="en-US" sz="3900" dirty="0">
              <a:latin typeface="Comic Sans MS" pitchFamily="66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Making BGP Incentive-Compatible</a:t>
            </a:r>
            <a:endParaRPr lang="en-US" sz="40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>
                <a:latin typeface="Comic Sans MS" pitchFamily="66" charset="0"/>
              </a:rPr>
              <a:t>Interdomain</a:t>
            </a:r>
            <a:r>
              <a:rPr lang="en-US" sz="4000" dirty="0" smtClean="0">
                <a:latin typeface="Comic Sans MS" pitchFamily="66" charset="0"/>
              </a:rPr>
              <a:t> </a:t>
            </a:r>
            <a:r>
              <a:rPr lang="en-US" sz="4000" dirty="0">
                <a:latin typeface="Comic Sans MS" pitchFamily="66" charset="0"/>
              </a:rPr>
              <a:t>Routing </a:t>
            </a:r>
            <a:r>
              <a:rPr lang="en-US" sz="4000" dirty="0" smtClean="0">
                <a:latin typeface="Comic Sans MS" pitchFamily="66" charset="0"/>
              </a:rPr>
              <a:t>is Hard</a:t>
            </a:r>
            <a:r>
              <a:rPr lang="en-US" sz="4000" dirty="0">
                <a:latin typeface="Comic Sans MS" pitchFamily="66" charset="0"/>
              </a:rPr>
              <a:t>!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Not shortest path routing!</a:t>
            </a:r>
            <a:br>
              <a:rPr lang="en-US" dirty="0" smtClean="0">
                <a:latin typeface="Comic Sans MS" pitchFamily="66" charset="0"/>
              </a:rPr>
            </a:br>
            <a:endParaRPr lang="en-US" sz="2000" dirty="0">
              <a:latin typeface="Comic Sans MS" pitchFamily="66" charset="0"/>
            </a:endParaRPr>
          </a:p>
          <a:p>
            <a:r>
              <a:rPr lang="en-US" dirty="0" smtClean="0">
                <a:latin typeface="Comic Sans MS" pitchFamily="66" charset="0"/>
              </a:rPr>
              <a:t>Routing policies…</a:t>
            </a:r>
            <a:endParaRPr lang="en-US" dirty="0">
              <a:latin typeface="Comic Sans MS" pitchFamily="66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619375" y="3984625"/>
            <a:ext cx="3919538" cy="1677988"/>
            <a:chOff x="957" y="1008"/>
            <a:chExt cx="3955" cy="1778"/>
          </a:xfrm>
        </p:grpSpPr>
        <p:sp>
          <p:nvSpPr>
            <p:cNvPr id="44037" name="Oval 5"/>
            <p:cNvSpPr>
              <a:spLocks noChangeArrowheads="1"/>
            </p:cNvSpPr>
            <p:nvPr/>
          </p:nvSpPr>
          <p:spPr bwMode="auto">
            <a:xfrm>
              <a:off x="957" y="1697"/>
              <a:ext cx="1015" cy="436"/>
            </a:xfrm>
            <a:prstGeom prst="ellipse">
              <a:avLst/>
            </a:prstGeom>
            <a:solidFill>
              <a:srgbClr val="33CCCC">
                <a:alpha val="34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Comic Sans MS" pitchFamily="66" charset="0"/>
                </a:rPr>
                <a:t>AT&amp;T</a:t>
              </a:r>
            </a:p>
          </p:txBody>
        </p:sp>
        <p:sp>
          <p:nvSpPr>
            <p:cNvPr id="44038" name="Oval 6"/>
            <p:cNvSpPr>
              <a:spLocks noChangeArrowheads="1"/>
            </p:cNvSpPr>
            <p:nvPr/>
          </p:nvSpPr>
          <p:spPr bwMode="auto">
            <a:xfrm>
              <a:off x="2263" y="2387"/>
              <a:ext cx="1016" cy="399"/>
            </a:xfrm>
            <a:prstGeom prst="ellipse">
              <a:avLst/>
            </a:prstGeom>
            <a:solidFill>
              <a:srgbClr val="33CCCC">
                <a:alpha val="35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Comic Sans MS" pitchFamily="66" charset="0"/>
                </a:rPr>
                <a:t>Qwest</a:t>
              </a:r>
            </a:p>
          </p:txBody>
        </p:sp>
        <p:sp>
          <p:nvSpPr>
            <p:cNvPr id="44039" name="Oval 7"/>
            <p:cNvSpPr>
              <a:spLocks noChangeArrowheads="1"/>
            </p:cNvSpPr>
            <p:nvPr/>
          </p:nvSpPr>
          <p:spPr bwMode="auto">
            <a:xfrm>
              <a:off x="2299" y="1008"/>
              <a:ext cx="1343" cy="580"/>
            </a:xfrm>
            <a:prstGeom prst="ellipse">
              <a:avLst/>
            </a:prstGeom>
            <a:solidFill>
              <a:srgbClr val="33CCCC">
                <a:alpha val="35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Comic Sans MS" pitchFamily="66" charset="0"/>
              </a:endParaRPr>
            </a:p>
          </p:txBody>
        </p:sp>
        <p:sp>
          <p:nvSpPr>
            <p:cNvPr id="44040" name="Oval 8"/>
            <p:cNvSpPr>
              <a:spLocks noChangeArrowheads="1"/>
            </p:cNvSpPr>
            <p:nvPr/>
          </p:nvSpPr>
          <p:spPr bwMode="auto">
            <a:xfrm>
              <a:off x="3642" y="1806"/>
              <a:ext cx="1270" cy="399"/>
            </a:xfrm>
            <a:prstGeom prst="ellipse">
              <a:avLst/>
            </a:prstGeom>
            <a:solidFill>
              <a:srgbClr val="33CCCC">
                <a:alpha val="36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Comic Sans MS" pitchFamily="66" charset="0"/>
                </a:rPr>
                <a:t>Comcast</a:t>
              </a:r>
            </a:p>
          </p:txBody>
        </p:sp>
        <p:sp>
          <p:nvSpPr>
            <p:cNvPr id="44041" name="Text Box 9"/>
            <p:cNvSpPr txBox="1">
              <a:spLocks noChangeArrowheads="1"/>
            </p:cNvSpPr>
            <p:nvPr/>
          </p:nvSpPr>
          <p:spPr bwMode="auto">
            <a:xfrm>
              <a:off x="2589" y="1166"/>
              <a:ext cx="1019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UUNET</a:t>
              </a:r>
            </a:p>
          </p:txBody>
        </p:sp>
        <p:cxnSp>
          <p:nvCxnSpPr>
            <p:cNvPr id="44042" name="AutoShape 10"/>
            <p:cNvCxnSpPr>
              <a:cxnSpLocks noChangeShapeType="1"/>
              <a:stCxn id="44038" idx="7"/>
              <a:endCxn id="44040" idx="3"/>
            </p:cNvCxnSpPr>
            <p:nvPr/>
          </p:nvCxnSpPr>
          <p:spPr bwMode="auto">
            <a:xfrm flipV="1">
              <a:off x="3130" y="2147"/>
              <a:ext cx="698" cy="29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44043" name="AutoShape 11"/>
            <p:cNvCxnSpPr>
              <a:cxnSpLocks noChangeShapeType="1"/>
              <a:stCxn id="44037" idx="7"/>
            </p:cNvCxnSpPr>
            <p:nvPr/>
          </p:nvCxnSpPr>
          <p:spPr bwMode="auto">
            <a:xfrm flipV="1">
              <a:off x="1823" y="1513"/>
              <a:ext cx="681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44044" name="AutoShape 12"/>
            <p:cNvCxnSpPr>
              <a:cxnSpLocks noChangeShapeType="1"/>
              <a:stCxn id="44037" idx="5"/>
              <a:endCxn id="44038" idx="1"/>
            </p:cNvCxnSpPr>
            <p:nvPr/>
          </p:nvCxnSpPr>
          <p:spPr bwMode="auto">
            <a:xfrm>
              <a:off x="1823" y="2069"/>
              <a:ext cx="589" cy="37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44045" name="AutoShape 13"/>
            <p:cNvCxnSpPr>
              <a:cxnSpLocks noChangeShapeType="1"/>
              <a:stCxn id="44038" idx="0"/>
              <a:endCxn id="44039" idx="4"/>
            </p:cNvCxnSpPr>
            <p:nvPr/>
          </p:nvCxnSpPr>
          <p:spPr bwMode="auto">
            <a:xfrm flipV="1">
              <a:off x="2771" y="1588"/>
              <a:ext cx="200" cy="79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44046" name="AutoShape 14"/>
            <p:cNvCxnSpPr>
              <a:cxnSpLocks noChangeShapeType="1"/>
              <a:stCxn id="44040" idx="1"/>
              <a:endCxn id="44039" idx="5"/>
            </p:cNvCxnSpPr>
            <p:nvPr/>
          </p:nvCxnSpPr>
          <p:spPr bwMode="auto">
            <a:xfrm flipH="1" flipV="1">
              <a:off x="3445" y="1503"/>
              <a:ext cx="383" cy="36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44047" name="Freeform 15"/>
            <p:cNvSpPr>
              <a:spLocks/>
            </p:cNvSpPr>
            <p:nvPr/>
          </p:nvSpPr>
          <p:spPr bwMode="auto">
            <a:xfrm>
              <a:off x="2510" y="1403"/>
              <a:ext cx="919" cy="11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479" y="4"/>
                </a:cxn>
                <a:cxn ang="0">
                  <a:pos x="919" y="88"/>
                </a:cxn>
              </a:cxnLst>
              <a:rect l="0" t="0" r="r" b="b"/>
              <a:pathLst>
                <a:path w="919" h="110">
                  <a:moveTo>
                    <a:pt x="0" y="110"/>
                  </a:moveTo>
                  <a:cubicBezTo>
                    <a:pt x="81" y="92"/>
                    <a:pt x="326" y="8"/>
                    <a:pt x="479" y="4"/>
                  </a:cubicBezTo>
                  <a:cubicBezTo>
                    <a:pt x="632" y="0"/>
                    <a:pt x="827" y="70"/>
                    <a:pt x="919" y="88"/>
                  </a:cubicBezTo>
                </a:path>
              </a:pathLst>
            </a:custGeom>
            <a:noFill/>
            <a:ln w="19050">
              <a:solidFill>
                <a:srgbClr val="CC00CC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44048" name="Freeform 16"/>
            <p:cNvSpPr>
              <a:spLocks/>
            </p:cNvSpPr>
            <p:nvPr/>
          </p:nvSpPr>
          <p:spPr bwMode="auto">
            <a:xfrm>
              <a:off x="2408" y="2460"/>
              <a:ext cx="719" cy="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6" y="16"/>
                </a:cxn>
                <a:cxn ang="0">
                  <a:pos x="563" y="24"/>
                </a:cxn>
                <a:cxn ang="0">
                  <a:pos x="719" y="7"/>
                </a:cxn>
              </a:cxnLst>
              <a:rect l="0" t="0" r="r" b="b"/>
              <a:pathLst>
                <a:path w="719" h="25">
                  <a:moveTo>
                    <a:pt x="0" y="0"/>
                  </a:moveTo>
                  <a:cubicBezTo>
                    <a:pt x="76" y="3"/>
                    <a:pt x="362" y="12"/>
                    <a:pt x="456" y="16"/>
                  </a:cubicBezTo>
                  <a:cubicBezTo>
                    <a:pt x="550" y="20"/>
                    <a:pt x="519" y="25"/>
                    <a:pt x="563" y="24"/>
                  </a:cubicBezTo>
                  <a:cubicBezTo>
                    <a:pt x="607" y="23"/>
                    <a:pt x="687" y="11"/>
                    <a:pt x="719" y="7"/>
                  </a:cubicBezTo>
                </a:path>
              </a:pathLst>
            </a:custGeom>
            <a:noFill/>
            <a:ln w="19050">
              <a:solidFill>
                <a:srgbClr val="CC00CC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</p:grpSp>
      <p:sp>
        <p:nvSpPr>
          <p:cNvPr id="44049" name="AutoShape 17"/>
          <p:cNvSpPr>
            <a:spLocks noChangeArrowheads="1"/>
          </p:cNvSpPr>
          <p:nvPr/>
        </p:nvSpPr>
        <p:spPr bwMode="auto">
          <a:xfrm rot="10800000">
            <a:off x="792163" y="5795963"/>
            <a:ext cx="3038475" cy="706437"/>
          </a:xfrm>
          <a:prstGeom prst="wedgeRoundRectCallout">
            <a:avLst>
              <a:gd name="adj1" fmla="val -56324"/>
              <a:gd name="adj2" fmla="val 92468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en-US">
              <a:latin typeface="Comic Sans MS" pitchFamily="66" charset="0"/>
            </a:endParaRPr>
          </a:p>
        </p:txBody>
      </p:sp>
      <p:sp>
        <p:nvSpPr>
          <p:cNvPr id="44050" name="Text Box 18"/>
          <p:cNvSpPr txBox="1">
            <a:spLocks noChangeArrowheads="1"/>
          </p:cNvSpPr>
          <p:nvPr/>
        </p:nvSpPr>
        <p:spPr bwMode="auto">
          <a:xfrm>
            <a:off x="966788" y="5842000"/>
            <a:ext cx="27749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>
                <a:latin typeface="Comic Sans MS" pitchFamily="66" charset="0"/>
              </a:rPr>
              <a:t>My link to UUNET is </a:t>
            </a:r>
            <a:r>
              <a:rPr lang="en-US" dirty="0" smtClean="0">
                <a:latin typeface="Comic Sans MS" pitchFamily="66" charset="0"/>
              </a:rPr>
              <a:t>for only for backup.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44051" name="AutoShape 19"/>
          <p:cNvSpPr>
            <a:spLocks noChangeArrowheads="1"/>
          </p:cNvSpPr>
          <p:nvPr/>
        </p:nvSpPr>
        <p:spPr bwMode="auto">
          <a:xfrm rot="10800000">
            <a:off x="409575" y="3792538"/>
            <a:ext cx="2139950" cy="741362"/>
          </a:xfrm>
          <a:prstGeom prst="wedgeRoundRectCallout">
            <a:avLst>
              <a:gd name="adj1" fmla="val -63060"/>
              <a:gd name="adj2" fmla="val -74412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en-US">
              <a:latin typeface="Comic Sans MS" pitchFamily="66" charset="0"/>
            </a:endParaRPr>
          </a:p>
        </p:txBody>
      </p:sp>
      <p:sp>
        <p:nvSpPr>
          <p:cNvPr id="44052" name="Text Box 20"/>
          <p:cNvSpPr txBox="1">
            <a:spLocks noChangeArrowheads="1"/>
          </p:cNvSpPr>
          <p:nvPr/>
        </p:nvSpPr>
        <p:spPr bwMode="auto">
          <a:xfrm>
            <a:off x="528638" y="3852863"/>
            <a:ext cx="19672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Comic Sans MS" pitchFamily="66" charset="0"/>
              </a:rPr>
              <a:t>Load-balance my</a:t>
            </a:r>
            <a:br>
              <a:rPr lang="en-US">
                <a:latin typeface="Comic Sans MS" pitchFamily="66" charset="0"/>
              </a:rPr>
            </a:br>
            <a:r>
              <a:rPr lang="en-US">
                <a:latin typeface="Comic Sans MS" pitchFamily="66" charset="0"/>
              </a:rPr>
              <a:t>outgoing traffic.</a:t>
            </a:r>
          </a:p>
        </p:txBody>
      </p:sp>
      <p:sp>
        <p:nvSpPr>
          <p:cNvPr id="44054" name="AutoShape 22"/>
          <p:cNvSpPr>
            <a:spLocks noChangeArrowheads="1"/>
          </p:cNvSpPr>
          <p:nvPr/>
        </p:nvSpPr>
        <p:spPr bwMode="auto">
          <a:xfrm rot="10800000">
            <a:off x="6191250" y="3498850"/>
            <a:ext cx="1760538" cy="741363"/>
          </a:xfrm>
          <a:prstGeom prst="wedgeRoundRectCallout">
            <a:avLst>
              <a:gd name="adj1" fmla="val 121412"/>
              <a:gd name="adj2" fmla="val -30731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en-US">
              <a:latin typeface="Comic Sans MS" pitchFamily="66" charset="0"/>
            </a:endParaRPr>
          </a:p>
        </p:txBody>
      </p:sp>
      <p:sp>
        <p:nvSpPr>
          <p:cNvPr id="44053" name="Text Box 21"/>
          <p:cNvSpPr txBox="1">
            <a:spLocks noChangeArrowheads="1"/>
          </p:cNvSpPr>
          <p:nvPr/>
        </p:nvSpPr>
        <p:spPr bwMode="auto">
          <a:xfrm>
            <a:off x="6203950" y="3541713"/>
            <a:ext cx="18421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Comic Sans MS" pitchFamily="66" charset="0"/>
              </a:rPr>
              <a:t>Always choose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shortest paths.</a:t>
            </a:r>
          </a:p>
        </p:txBody>
      </p:sp>
      <p:sp>
        <p:nvSpPr>
          <p:cNvPr id="44055" name="AutoShape 23"/>
          <p:cNvSpPr>
            <a:spLocks noChangeArrowheads="1"/>
          </p:cNvSpPr>
          <p:nvPr/>
        </p:nvSpPr>
        <p:spPr bwMode="auto">
          <a:xfrm rot="10800000">
            <a:off x="6605588" y="5586413"/>
            <a:ext cx="1844675" cy="1000125"/>
          </a:xfrm>
          <a:prstGeom prst="wedgeRoundRectCallout">
            <a:avLst>
              <a:gd name="adj1" fmla="val 60065"/>
              <a:gd name="adj2" fmla="val 116028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en-US">
              <a:latin typeface="Comic Sans MS" pitchFamily="66" charset="0"/>
            </a:endParaRPr>
          </a:p>
        </p:txBody>
      </p:sp>
      <p:sp>
        <p:nvSpPr>
          <p:cNvPr id="44056" name="Text Box 24"/>
          <p:cNvSpPr txBox="1">
            <a:spLocks noChangeArrowheads="1"/>
          </p:cNvSpPr>
          <p:nvPr/>
        </p:nvSpPr>
        <p:spPr bwMode="auto">
          <a:xfrm>
            <a:off x="6645275" y="5641975"/>
            <a:ext cx="18986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Comic Sans MS" pitchFamily="66" charset="0"/>
              </a:rPr>
              <a:t>Avoid routes through AT&amp;T </a:t>
            </a:r>
            <a:r>
              <a:rPr lang="en-US" dirty="0" smtClean="0">
                <a:latin typeface="Comic Sans MS" pitchFamily="66" charset="0"/>
              </a:rPr>
              <a:t>if possible</a:t>
            </a:r>
            <a:r>
              <a:rPr lang="en-US" dirty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49101" y="1457325"/>
            <a:ext cx="8348662" cy="4943475"/>
          </a:xfrm>
        </p:spPr>
        <p:txBody>
          <a:bodyPr/>
          <a:lstStyle/>
          <a:p>
            <a:r>
              <a:rPr lang="en-US" sz="3500" dirty="0">
                <a:latin typeface="Comic Sans MS" pitchFamily="66" charset="0"/>
              </a:rPr>
              <a:t>Many forms of </a:t>
            </a:r>
            <a:r>
              <a:rPr lang="en-US" sz="3500" dirty="0" smtClean="0">
                <a:latin typeface="Comic Sans MS" pitchFamily="66" charset="0"/>
              </a:rPr>
              <a:t>non-BGP-compliant </a:t>
            </a:r>
            <a:r>
              <a:rPr lang="en-US" sz="3500" dirty="0" err="1" smtClean="0">
                <a:latin typeface="Comic Sans MS" pitchFamily="66" charset="0"/>
              </a:rPr>
              <a:t>behaviours</a:t>
            </a:r>
            <a:r>
              <a:rPr lang="en-US" sz="3500" dirty="0" smtClean="0">
                <a:latin typeface="Comic Sans MS" pitchFamily="66" charset="0"/>
              </a:rPr>
              <a:t> still possible:</a:t>
            </a:r>
            <a:endParaRPr lang="en-US" sz="3500" dirty="0">
              <a:latin typeface="Comic Sans MS" pitchFamily="66" charset="0"/>
            </a:endParaRPr>
          </a:p>
          <a:p>
            <a:pPr lvl="1"/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smtClean="0">
                <a:latin typeface="Comic Sans MS" pitchFamily="66" charset="0"/>
              </a:rPr>
              <a:t>Data-plane-control-plane mismatch.</a:t>
            </a:r>
            <a:endParaRPr lang="en-US" dirty="0">
              <a:latin typeface="Comic Sans MS" pitchFamily="66" charset="0"/>
            </a:endParaRPr>
          </a:p>
          <a:p>
            <a:pPr lvl="1"/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smtClean="0">
                <a:latin typeface="Comic Sans MS" pitchFamily="66" charset="0"/>
              </a:rPr>
              <a:t>Reporting </a:t>
            </a:r>
            <a:r>
              <a:rPr lang="en-US" dirty="0">
                <a:latin typeface="Comic Sans MS" pitchFamily="66" charset="0"/>
              </a:rPr>
              <a:t>inconsistent information</a:t>
            </a:r>
            <a:r>
              <a:rPr lang="en-US" dirty="0" smtClean="0">
                <a:latin typeface="Comic Sans MS" pitchFamily="66" charset="0"/>
              </a:rPr>
              <a:t>.</a:t>
            </a:r>
            <a:endParaRPr lang="en-US" dirty="0">
              <a:latin typeface="Comic Sans MS" pitchFamily="66" charset="0"/>
            </a:endParaRPr>
          </a:p>
          <a:p>
            <a:pPr lvl="1"/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smtClean="0">
                <a:latin typeface="Comic Sans MS" pitchFamily="66" charset="0"/>
              </a:rPr>
              <a:t>…</a:t>
            </a:r>
            <a:endParaRPr lang="en-US" sz="3200" dirty="0">
              <a:latin typeface="Comic Sans MS" pitchFamily="66" charset="0"/>
            </a:endParaRP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title"/>
          </p:nvPr>
        </p:nvSpPr>
        <p:spPr>
          <a:xfrm>
            <a:off x="377688" y="131763"/>
            <a:ext cx="8229600" cy="1143000"/>
          </a:xfrm>
        </p:spPr>
        <p:txBody>
          <a:bodyPr/>
          <a:lstStyle/>
          <a:p>
            <a:r>
              <a:rPr lang="en-US">
                <a:latin typeface="Comic Sans MS" pitchFamily="66" charset="0"/>
              </a:rPr>
              <a:t>Does this solve the problem?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8613" y="1573769"/>
            <a:ext cx="8348662" cy="4451350"/>
          </a:xfrm>
        </p:spPr>
        <p:txBody>
          <a:bodyPr/>
          <a:lstStyle/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700" b="1" u="sng" dirty="0" err="1" smtClean="0">
                <a:solidFill>
                  <a:srgbClr val="FF0000"/>
                </a:solidFill>
                <a:latin typeface="Comic Sans MS" pitchFamily="66" charset="0"/>
              </a:rPr>
              <a:t>Thm</a:t>
            </a:r>
            <a:r>
              <a:rPr lang="en-US" sz="2800" b="1" u="sng" dirty="0" smtClean="0">
                <a:solidFill>
                  <a:srgbClr val="FF0000"/>
                </a:solidFill>
                <a:latin typeface="Comic Sans MS" pitchFamily="66" charset="0"/>
              </a:rPr>
              <a:t> [Levin-S-</a:t>
            </a:r>
            <a:r>
              <a:rPr lang="en-US" sz="2800" b="1" u="sng" dirty="0" err="1" smtClean="0">
                <a:solidFill>
                  <a:srgbClr val="FF0000"/>
                </a:solidFill>
                <a:latin typeface="Comic Sans MS" pitchFamily="66" charset="0"/>
              </a:rPr>
              <a:t>Zohar</a:t>
            </a:r>
            <a:r>
              <a:rPr lang="en-US" sz="2800" b="1" u="sng" dirty="0" smtClean="0">
                <a:solidFill>
                  <a:srgbClr val="FF0000"/>
                </a:solidFill>
                <a:latin typeface="Comic Sans MS" pitchFamily="66" charset="0"/>
              </a:rPr>
              <a:t>]</a:t>
            </a:r>
            <a:r>
              <a:rPr lang="en-US" sz="3700" b="1" dirty="0" smtClean="0">
                <a:solidFill>
                  <a:srgbClr val="FF0000"/>
                </a:solidFill>
                <a:latin typeface="Comic Sans MS" pitchFamily="66" charset="0"/>
              </a:rPr>
              <a:t>: </a:t>
            </a:r>
            <a:r>
              <a:rPr lang="en-US" sz="3700" dirty="0" smtClean="0">
                <a:latin typeface="Comic Sans MS" pitchFamily="66" charset="0"/>
              </a:rPr>
              <a:t>Security enhancements of BGP are incentive-compatible (and even collusion-proof).</a:t>
            </a:r>
            <a:endParaRPr lang="en-US" sz="3700" dirty="0">
              <a:latin typeface="Comic Sans MS" pitchFamily="66" charset="0"/>
            </a:endParaRPr>
          </a:p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000" dirty="0" smtClean="0">
              <a:latin typeface="Comic Sans MS" pitchFamily="66" charset="0"/>
            </a:endParaRPr>
          </a:p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700" dirty="0" smtClean="0">
                <a:latin typeface="Comic Sans MS" pitchFamily="66" charset="0"/>
              </a:rPr>
              <a:t>The connections between security and </a:t>
            </a:r>
            <a:r>
              <a:rPr lang="en-US" sz="3700" dirty="0" err="1" smtClean="0">
                <a:latin typeface="Comic Sans MS" pitchFamily="66" charset="0"/>
              </a:rPr>
              <a:t>incetives</a:t>
            </a:r>
            <a:r>
              <a:rPr lang="en-US" sz="3700" dirty="0" smtClean="0">
                <a:latin typeface="Comic Sans MS" pitchFamily="66" charset="0"/>
              </a:rPr>
              <a:t> in </a:t>
            </a:r>
            <a:r>
              <a:rPr lang="en-US" sz="3700" dirty="0" err="1" smtClean="0">
                <a:latin typeface="Comic Sans MS" pitchFamily="66" charset="0"/>
              </a:rPr>
              <a:t>interdomain</a:t>
            </a:r>
            <a:r>
              <a:rPr lang="en-US" sz="3700" dirty="0" smtClean="0">
                <a:latin typeface="Comic Sans MS" pitchFamily="66" charset="0"/>
              </a:rPr>
              <a:t> routing are further explored in </a:t>
            </a:r>
            <a:r>
              <a:rPr lang="en-US" dirty="0" smtClean="0">
                <a:latin typeface="Comic Sans MS" pitchFamily="66" charset="0"/>
              </a:rPr>
              <a:t>[Goldberg-</a:t>
            </a:r>
            <a:r>
              <a:rPr lang="en-US" dirty="0" err="1" smtClean="0">
                <a:latin typeface="Comic Sans MS" pitchFamily="66" charset="0"/>
              </a:rPr>
              <a:t>Halevi</a:t>
            </a:r>
            <a:r>
              <a:rPr lang="en-US" dirty="0" smtClean="0">
                <a:latin typeface="Comic Sans MS" pitchFamily="66" charset="0"/>
              </a:rPr>
              <a:t>-</a:t>
            </a:r>
            <a:r>
              <a:rPr lang="en-US" dirty="0" err="1" smtClean="0">
                <a:latin typeface="Comic Sans MS" pitchFamily="66" charset="0"/>
              </a:rPr>
              <a:t>Jaggard</a:t>
            </a:r>
            <a:r>
              <a:rPr lang="en-US" dirty="0" smtClean="0">
                <a:latin typeface="Comic Sans MS" pitchFamily="66" charset="0"/>
              </a:rPr>
              <a:t>-</a:t>
            </a:r>
            <a:r>
              <a:rPr lang="en-US" dirty="0" err="1" smtClean="0">
                <a:latin typeface="Comic Sans MS" pitchFamily="66" charset="0"/>
              </a:rPr>
              <a:t>Ramachandran</a:t>
            </a:r>
            <a:r>
              <a:rPr lang="en-US" dirty="0" smtClean="0">
                <a:latin typeface="Comic Sans MS" pitchFamily="66" charset="0"/>
              </a:rPr>
              <a:t>-Wright]</a:t>
            </a:r>
            <a:endParaRPr lang="en-US" sz="3700" dirty="0" smtClean="0">
              <a:latin typeface="Comic Sans MS" pitchFamily="66" charset="0"/>
            </a:endParaRP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0013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Yet…</a:t>
            </a:r>
            <a:endParaRPr lang="en-US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>
                <a:latin typeface="Comic Sans MS" pitchFamily="66" charset="0"/>
              </a:rPr>
              <a:t> </a:t>
            </a:r>
            <a:endParaRPr lang="en-US" dirty="0" smtClean="0">
              <a:latin typeface="Comic Sans MS" pitchFamily="66" charset="0"/>
            </a:endParaRP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457200" y="2011013"/>
            <a:ext cx="8229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smtClean="0">
                <a:latin typeface="Comic Sans MS" pitchFamily="66" charset="0"/>
              </a:rPr>
              <a:t>Game theory and economics can be useful in addressing fundamental networking concerns.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200" dirty="0" smtClean="0">
                <a:latin typeface="Comic Sans MS" pitchFamily="66" charset="0"/>
              </a:rPr>
              <a:t>Not just in </a:t>
            </a:r>
            <a:r>
              <a:rPr lang="en-US" sz="3200" dirty="0" err="1" smtClean="0">
                <a:latin typeface="Comic Sans MS" pitchFamily="66" charset="0"/>
              </a:rPr>
              <a:t>interdomain</a:t>
            </a:r>
            <a:r>
              <a:rPr lang="en-US" sz="3200" dirty="0" smtClean="0">
                <a:latin typeface="Comic Sans MS" pitchFamily="66" charset="0"/>
              </a:rPr>
              <a:t> routing!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200" dirty="0" smtClean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000" dirty="0" smtClean="0">
              <a:latin typeface="Comic Sans MS" pitchFamily="66" charset="0"/>
            </a:endParaRPr>
          </a:p>
        </p:txBody>
      </p:sp>
      <p:sp>
        <p:nvSpPr>
          <p:cNvPr id="109583" name="Rectangle 1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dirty="0" smtClean="0">
                <a:latin typeface="Comic Sans MS" pitchFamily="66" charset="0"/>
              </a:rPr>
              <a:t>To Conclude</a:t>
            </a:r>
            <a:endParaRPr lang="en-US" sz="40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1016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1797050" y="2892425"/>
            <a:ext cx="6753225" cy="840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40000"/>
              </a:spcBef>
            </a:pPr>
            <a:r>
              <a:rPr lang="en-US" sz="54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Thank You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3335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omic Sans MS" pitchFamily="66" charset="0"/>
              </a:rPr>
              <a:t>BGP</a:t>
            </a:r>
            <a:endParaRPr lang="en-US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8707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 </a:t>
            </a:r>
          </a:p>
        </p:txBody>
      </p:sp>
      <p:sp>
        <p:nvSpPr>
          <p:cNvPr id="102452" name="Rectangle 52"/>
          <p:cNvSpPr>
            <a:spLocks noChangeArrowheads="1"/>
          </p:cNvSpPr>
          <p:nvPr/>
        </p:nvSpPr>
        <p:spPr bwMode="auto">
          <a:xfrm>
            <a:off x="242888" y="1600200"/>
            <a:ext cx="8443912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200" dirty="0">
                <a:latin typeface="Comic Sans MS" pitchFamily="66" charset="0"/>
              </a:rPr>
              <a:t>Routes to every destination AS are computed </a:t>
            </a:r>
            <a:r>
              <a:rPr lang="en-GB" sz="3200" i="1" u="sng" dirty="0">
                <a:latin typeface="Comic Sans MS" pitchFamily="66" charset="0"/>
              </a:rPr>
              <a:t>independently</a:t>
            </a:r>
            <a:r>
              <a:rPr lang="en-GB" sz="3200" dirty="0" smtClean="0">
                <a:latin typeface="Comic Sans MS" pitchFamily="66" charset="0"/>
              </a:rPr>
              <a:t>.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32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200" dirty="0" smtClean="0">
                <a:latin typeface="Comic Sans MS" pitchFamily="66" charset="0"/>
              </a:rPr>
              <a:t>Each node (AS) has preferences over all (simple) routes between itself and the destination.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36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36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500" dirty="0">
              <a:latin typeface="Comic Sans MS" pitchFamily="66" charset="0"/>
            </a:endParaRPr>
          </a:p>
        </p:txBody>
      </p:sp>
      <p:grpSp>
        <p:nvGrpSpPr>
          <p:cNvPr id="17" name="Group 4"/>
          <p:cNvGrpSpPr>
            <a:grpSpLocks/>
          </p:cNvGrpSpPr>
          <p:nvPr/>
        </p:nvGrpSpPr>
        <p:grpSpPr bwMode="auto">
          <a:xfrm>
            <a:off x="349250" y="5147848"/>
            <a:ext cx="8497888" cy="1309687"/>
            <a:chOff x="220" y="3201"/>
            <a:chExt cx="5353" cy="825"/>
          </a:xfrm>
        </p:grpSpPr>
        <p:sp>
          <p:nvSpPr>
            <p:cNvPr id="18" name="Rectangle 5"/>
            <p:cNvSpPr>
              <a:spLocks noChangeArrowheads="1"/>
            </p:cNvSpPr>
            <p:nvPr/>
          </p:nvSpPr>
          <p:spPr bwMode="auto">
            <a:xfrm>
              <a:off x="645" y="3215"/>
              <a:ext cx="4507" cy="811"/>
            </a:xfrm>
            <a:prstGeom prst="rect">
              <a:avLst/>
            </a:prstGeom>
            <a:solidFill>
              <a:schemeClr val="bg2">
                <a:alpha val="20000"/>
              </a:schemeClr>
            </a:solidFill>
            <a:ln w="12700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661" y="3201"/>
              <a:ext cx="1256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dirty="0" smtClean="0">
                  <a:latin typeface="Comic Sans MS" pitchFamily="66" charset="0"/>
                </a:rPr>
                <a:t>Import</a:t>
              </a:r>
            </a:p>
            <a:p>
              <a:pPr algn="ctr"/>
              <a:r>
                <a:rPr lang="en-US" sz="2400" dirty="0" smtClean="0">
                  <a:latin typeface="Comic Sans MS" pitchFamily="66" charset="0"/>
                </a:rPr>
                <a:t>routes </a:t>
              </a:r>
              <a:r>
                <a:rPr lang="en-US" sz="2400" dirty="0">
                  <a:latin typeface="Comic Sans MS" pitchFamily="66" charset="0"/>
                </a:rPr>
                <a:t>from </a:t>
              </a:r>
              <a:r>
                <a:rPr lang="en-US" sz="2400" dirty="0" err="1">
                  <a:latin typeface="Comic Sans MS" pitchFamily="66" charset="0"/>
                </a:rPr>
                <a:t>neighbours</a:t>
              </a:r>
              <a:endParaRPr lang="en-US" sz="2400" dirty="0">
                <a:latin typeface="Comic Sans MS" pitchFamily="66" charset="0"/>
              </a:endParaRPr>
            </a:p>
          </p:txBody>
        </p:sp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2444" y="3205"/>
              <a:ext cx="1017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dirty="0" smtClean="0">
                  <a:latin typeface="Comic Sans MS" pitchFamily="66" charset="0"/>
                </a:rPr>
                <a:t>Choose</a:t>
              </a:r>
              <a:r>
                <a:rPr lang="en-US" sz="2400" dirty="0">
                  <a:latin typeface="Comic Sans MS" pitchFamily="66" charset="0"/>
                </a:rPr>
                <a:t/>
              </a:r>
              <a:br>
                <a:rPr lang="en-US" sz="2400" dirty="0">
                  <a:latin typeface="Comic Sans MS" pitchFamily="66" charset="0"/>
                </a:rPr>
              </a:br>
              <a:r>
                <a:rPr lang="en-US" sz="2400" dirty="0">
                  <a:latin typeface="Comic Sans MS" pitchFamily="66" charset="0"/>
                </a:rPr>
                <a:t>“best” </a:t>
              </a:r>
              <a:r>
                <a:rPr lang="en-US" sz="2400" dirty="0" err="1">
                  <a:latin typeface="Comic Sans MS" pitchFamily="66" charset="0"/>
                </a:rPr>
                <a:t>neighbour</a:t>
              </a:r>
              <a:endParaRPr lang="en-US" sz="2400" dirty="0">
                <a:latin typeface="Comic Sans MS" pitchFamily="66" charset="0"/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>
              <a:off x="1924" y="3575"/>
              <a:ext cx="4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220" y="3575"/>
              <a:ext cx="3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23" name="Line 10"/>
            <p:cNvSpPr>
              <a:spLocks noChangeShapeType="1"/>
            </p:cNvSpPr>
            <p:nvPr/>
          </p:nvSpPr>
          <p:spPr bwMode="auto">
            <a:xfrm>
              <a:off x="3487" y="3575"/>
              <a:ext cx="4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3945" y="3203"/>
              <a:ext cx="1247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300" dirty="0" smtClean="0">
                  <a:latin typeface="Comic Sans MS" pitchFamily="66" charset="0"/>
                </a:rPr>
                <a:t>Export (or not) to </a:t>
              </a:r>
              <a:r>
                <a:rPr lang="en-US" sz="2300" dirty="0" err="1">
                  <a:latin typeface="Comic Sans MS" pitchFamily="66" charset="0"/>
                </a:rPr>
                <a:t>neighbours</a:t>
              </a:r>
              <a:endParaRPr lang="en-US" sz="2300" dirty="0">
                <a:latin typeface="Comic Sans MS" pitchFamily="66" charset="0"/>
              </a:endParaRPr>
            </a:p>
          </p:txBody>
        </p:sp>
        <p:sp>
          <p:nvSpPr>
            <p:cNvPr id="25" name="Line 12"/>
            <p:cNvSpPr>
              <a:spLocks noChangeShapeType="1"/>
            </p:cNvSpPr>
            <p:nvPr/>
          </p:nvSpPr>
          <p:spPr bwMode="auto">
            <a:xfrm>
              <a:off x="5213" y="3573"/>
              <a:ext cx="3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Line 2"/>
          <p:cNvSpPr>
            <a:spLocks noChangeShapeType="1"/>
          </p:cNvSpPr>
          <p:nvPr/>
        </p:nvSpPr>
        <p:spPr bwMode="auto">
          <a:xfrm>
            <a:off x="3151188" y="3350310"/>
            <a:ext cx="1104900" cy="269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BGP</a:t>
            </a:r>
            <a:br>
              <a:rPr lang="en-US" dirty="0" smtClean="0">
                <a:latin typeface="Comic Sans MS" pitchFamily="66" charset="0"/>
              </a:rPr>
            </a:b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>
                <a:latin typeface="Comic Sans MS" pitchFamily="66" charset="0"/>
              </a:rPr>
              <a:t>(DISAGREE </a:t>
            </a:r>
            <a:r>
              <a:rPr lang="en-US" sz="2000" dirty="0" smtClean="0">
                <a:latin typeface="Comic Sans MS" pitchFamily="66" charset="0"/>
              </a:rPr>
              <a:t>[</a:t>
            </a:r>
            <a:r>
              <a:rPr lang="en-US" sz="2000" dirty="0" smtClean="0">
                <a:latin typeface="Comic Sans MS" pitchFamily="66" charset="0"/>
              </a:rPr>
              <a:t>Griffin-Shepherd-</a:t>
            </a:r>
            <a:r>
              <a:rPr lang="en-US" sz="2000" dirty="0" err="1" smtClean="0">
                <a:latin typeface="Comic Sans MS" pitchFamily="66" charset="0"/>
              </a:rPr>
              <a:t>Wilfong</a:t>
            </a:r>
            <a:r>
              <a:rPr lang="en-US" sz="2000" dirty="0" smtClean="0">
                <a:latin typeface="Comic Sans MS" pitchFamily="66" charset="0"/>
              </a:rPr>
              <a:t>]) 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395268" name="Line 4"/>
          <p:cNvSpPr>
            <a:spLocks noChangeShapeType="1"/>
          </p:cNvSpPr>
          <p:nvPr/>
        </p:nvSpPr>
        <p:spPr bwMode="auto">
          <a:xfrm>
            <a:off x="3173413" y="3355073"/>
            <a:ext cx="2139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395269" name="Line 5"/>
          <p:cNvSpPr>
            <a:spLocks noChangeShapeType="1"/>
          </p:cNvSpPr>
          <p:nvPr/>
        </p:nvSpPr>
        <p:spPr bwMode="auto">
          <a:xfrm>
            <a:off x="3155950" y="3355073"/>
            <a:ext cx="1104900" cy="269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395270" name="Line 6"/>
          <p:cNvSpPr>
            <a:spLocks noChangeShapeType="1"/>
          </p:cNvSpPr>
          <p:nvPr/>
        </p:nvSpPr>
        <p:spPr bwMode="auto">
          <a:xfrm flipV="1">
            <a:off x="4260850" y="3337610"/>
            <a:ext cx="1052513" cy="270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395271" name="Oval 7"/>
          <p:cNvSpPr>
            <a:spLocks noChangeArrowheads="1"/>
          </p:cNvSpPr>
          <p:nvPr/>
        </p:nvSpPr>
        <p:spPr bwMode="auto">
          <a:xfrm>
            <a:off x="2879725" y="3045510"/>
            <a:ext cx="620713" cy="620713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1</a:t>
            </a:r>
          </a:p>
        </p:txBody>
      </p:sp>
      <p:sp>
        <p:nvSpPr>
          <p:cNvPr id="395272" name="Oval 8"/>
          <p:cNvSpPr>
            <a:spLocks noChangeArrowheads="1"/>
          </p:cNvSpPr>
          <p:nvPr/>
        </p:nvSpPr>
        <p:spPr bwMode="auto">
          <a:xfrm>
            <a:off x="4981575" y="3042335"/>
            <a:ext cx="620713" cy="620713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2</a:t>
            </a:r>
          </a:p>
        </p:txBody>
      </p:sp>
      <p:sp>
        <p:nvSpPr>
          <p:cNvPr id="395273" name="Oval 9"/>
          <p:cNvSpPr>
            <a:spLocks noChangeArrowheads="1"/>
          </p:cNvSpPr>
          <p:nvPr/>
        </p:nvSpPr>
        <p:spPr bwMode="auto">
          <a:xfrm>
            <a:off x="3946525" y="5717273"/>
            <a:ext cx="620713" cy="620712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d</a:t>
            </a:r>
          </a:p>
        </p:txBody>
      </p:sp>
      <p:sp>
        <p:nvSpPr>
          <p:cNvPr id="179213" name="Line 13"/>
          <p:cNvSpPr>
            <a:spLocks noChangeShapeType="1"/>
          </p:cNvSpPr>
          <p:nvPr/>
        </p:nvSpPr>
        <p:spPr bwMode="auto">
          <a:xfrm flipH="1">
            <a:off x="4386263" y="3690035"/>
            <a:ext cx="801687" cy="20399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179215" name="Line 15"/>
          <p:cNvSpPr>
            <a:spLocks noChangeShapeType="1"/>
          </p:cNvSpPr>
          <p:nvPr/>
        </p:nvSpPr>
        <p:spPr bwMode="auto">
          <a:xfrm flipV="1">
            <a:off x="3514725" y="3351898"/>
            <a:ext cx="1435100" cy="1428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179217" name="AutoShape 17"/>
          <p:cNvSpPr>
            <a:spLocks noChangeArrowheads="1"/>
          </p:cNvSpPr>
          <p:nvPr/>
        </p:nvSpPr>
        <p:spPr bwMode="auto">
          <a:xfrm>
            <a:off x="4810125" y="5153710"/>
            <a:ext cx="1970088" cy="703263"/>
          </a:xfrm>
          <a:prstGeom prst="wedgeEllipseCallout">
            <a:avLst>
              <a:gd name="adj1" fmla="val -59347"/>
              <a:gd name="adj2" fmla="val 497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>
                <a:latin typeface="Comic Sans MS" pitchFamily="66" charset="0"/>
              </a:rPr>
              <a:t>2, I’m available</a:t>
            </a:r>
          </a:p>
        </p:txBody>
      </p:sp>
      <p:sp>
        <p:nvSpPr>
          <p:cNvPr id="179218" name="AutoShape 18"/>
          <p:cNvSpPr>
            <a:spLocks noChangeArrowheads="1"/>
          </p:cNvSpPr>
          <p:nvPr/>
        </p:nvSpPr>
        <p:spPr bwMode="auto">
          <a:xfrm>
            <a:off x="6175375" y="3363010"/>
            <a:ext cx="1970088" cy="703263"/>
          </a:xfrm>
          <a:prstGeom prst="wedgeEllipseCallout">
            <a:avLst>
              <a:gd name="adj1" fmla="val -75139"/>
              <a:gd name="adj2" fmla="val -538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>
                <a:latin typeface="Comic Sans MS" pitchFamily="66" charset="0"/>
              </a:rPr>
              <a:t>1, my route</a:t>
            </a:r>
          </a:p>
          <a:p>
            <a:pPr algn="ctr"/>
            <a:r>
              <a:rPr lang="en-US" sz="1600" b="1">
                <a:latin typeface="Comic Sans MS" pitchFamily="66" charset="0"/>
              </a:rPr>
              <a:t>is 2d</a:t>
            </a:r>
          </a:p>
        </p:txBody>
      </p:sp>
      <p:sp>
        <p:nvSpPr>
          <p:cNvPr id="179219" name="AutoShape 19"/>
          <p:cNvSpPr>
            <a:spLocks noChangeArrowheads="1"/>
          </p:cNvSpPr>
          <p:nvPr/>
        </p:nvSpPr>
        <p:spPr bwMode="auto">
          <a:xfrm>
            <a:off x="1782763" y="5166410"/>
            <a:ext cx="1970087" cy="703263"/>
          </a:xfrm>
          <a:prstGeom prst="wedgeEllipseCallout">
            <a:avLst>
              <a:gd name="adj1" fmla="val 57093"/>
              <a:gd name="adj2" fmla="val 4751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>
                <a:latin typeface="Comic Sans MS" pitchFamily="66" charset="0"/>
              </a:rPr>
              <a:t>1, I’m available</a:t>
            </a:r>
          </a:p>
        </p:txBody>
      </p:sp>
      <p:sp>
        <p:nvSpPr>
          <p:cNvPr id="17" name="Cloud Callout 16"/>
          <p:cNvSpPr/>
          <p:nvPr/>
        </p:nvSpPr>
        <p:spPr>
          <a:xfrm>
            <a:off x="649357" y="1974569"/>
            <a:ext cx="2239617" cy="1152939"/>
          </a:xfrm>
          <a:prstGeom prst="cloudCallout">
            <a:avLst>
              <a:gd name="adj1" fmla="val 46773"/>
              <a:gd name="adj2" fmla="val 47222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mic Sans MS" pitchFamily="66" charset="0"/>
              </a:rPr>
              <a:t>Prefer routes through 2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5493020" y="1875177"/>
            <a:ext cx="2239617" cy="1152939"/>
          </a:xfrm>
          <a:prstGeom prst="cloudCallout">
            <a:avLst>
              <a:gd name="adj1" fmla="val -44352"/>
              <a:gd name="adj2" fmla="val 54119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mic Sans MS" pitchFamily="66" charset="0"/>
              </a:rPr>
              <a:t>Prefer routes through 1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13" grpId="0" animBg="1"/>
      <p:bldP spid="179215" grpId="0" animBg="1"/>
      <p:bldP spid="179217" grpId="0" animBg="1"/>
      <p:bldP spid="179217" grpId="1" animBg="1"/>
      <p:bldP spid="179218" grpId="0" animBg="1"/>
      <p:bldP spid="179218" grpId="1" animBg="1"/>
      <p:bldP spid="1792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335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omic Sans MS" pitchFamily="66" charset="0"/>
              </a:rPr>
              <a:t>Two </a:t>
            </a:r>
            <a:r>
              <a:rPr lang="en-US" dirty="0" smtClean="0">
                <a:solidFill>
                  <a:schemeClr val="tx1"/>
                </a:solidFill>
                <a:latin typeface="Comic Sans MS" pitchFamily="66" charset="0"/>
              </a:rPr>
              <a:t>Important Desiderata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>
                <a:latin typeface="Comic Sans MS" pitchFamily="66" charset="0"/>
              </a:rPr>
              <a:t> </a:t>
            </a:r>
          </a:p>
        </p:txBody>
      </p:sp>
      <p:sp>
        <p:nvSpPr>
          <p:cNvPr id="405508" name="Rectangle 4"/>
          <p:cNvSpPr>
            <a:spLocks noChangeArrowheads="1"/>
          </p:cNvSpPr>
          <p:nvPr/>
        </p:nvSpPr>
        <p:spPr bwMode="auto">
          <a:xfrm>
            <a:off x="457200" y="1873250"/>
            <a:ext cx="8229600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4000" b="1" dirty="0">
                <a:latin typeface="Comic Sans MS" pitchFamily="66" charset="0"/>
              </a:rPr>
              <a:t>BGP </a:t>
            </a:r>
            <a:r>
              <a:rPr lang="en-GB" sz="4000" b="1" dirty="0" smtClean="0">
                <a:latin typeface="Comic Sans MS" pitchFamily="66" charset="0"/>
              </a:rPr>
              <a:t>safety</a:t>
            </a:r>
            <a:endParaRPr lang="en-GB" sz="4000" dirty="0">
              <a:latin typeface="Comic Sans MS" pitchFamily="66" charset="0"/>
            </a:endParaRPr>
          </a:p>
          <a:p>
            <a:pPr marL="741363" lvl="1" indent="-284163" defTabSz="457200">
              <a:spcBef>
                <a:spcPct val="20000"/>
              </a:spcBef>
              <a:buFontTx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600" dirty="0" smtClean="0">
                <a:latin typeface="Comic Sans MS" pitchFamily="66" charset="0"/>
              </a:rPr>
              <a:t> </a:t>
            </a:r>
            <a:r>
              <a:rPr lang="en-GB" sz="3600" u="sng" dirty="0" smtClean="0">
                <a:latin typeface="Comic Sans MS" pitchFamily="66" charset="0"/>
              </a:rPr>
              <a:t>Guaranteeing</a:t>
            </a:r>
            <a:r>
              <a:rPr lang="en-GB" sz="3600" dirty="0" smtClean="0">
                <a:latin typeface="Comic Sans MS" pitchFamily="66" charset="0"/>
              </a:rPr>
              <a:t> convergence to a  </a:t>
            </a:r>
            <a:br>
              <a:rPr lang="en-GB" sz="3600" dirty="0" smtClean="0">
                <a:latin typeface="Comic Sans MS" pitchFamily="66" charset="0"/>
              </a:rPr>
            </a:br>
            <a:r>
              <a:rPr lang="en-GB" sz="3600" dirty="0" smtClean="0">
                <a:latin typeface="Comic Sans MS" pitchFamily="66" charset="0"/>
              </a:rPr>
              <a:t> stable routing state.</a:t>
            </a:r>
            <a:endParaRPr lang="en-GB" sz="36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40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4000" b="1" dirty="0">
                <a:latin typeface="Comic Sans MS" pitchFamily="66" charset="0"/>
              </a:rPr>
              <a:t>Compliant behaviour</a:t>
            </a:r>
            <a:r>
              <a:rPr lang="en-GB" sz="4000" dirty="0">
                <a:latin typeface="Comic Sans MS" pitchFamily="66" charset="0"/>
              </a:rPr>
              <a:t>.</a:t>
            </a:r>
          </a:p>
          <a:p>
            <a:pPr marL="741363" lvl="1" indent="-284163" defTabSz="457200">
              <a:spcBef>
                <a:spcPct val="20000"/>
              </a:spcBef>
              <a:buFontTx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600" u="sng" dirty="0" smtClean="0">
                <a:latin typeface="Comic Sans MS" pitchFamily="66" charset="0"/>
              </a:rPr>
              <a:t>Guaranteeing</a:t>
            </a:r>
            <a:r>
              <a:rPr lang="en-GB" sz="3600" dirty="0" smtClean="0">
                <a:latin typeface="Comic Sans MS" pitchFamily="66" charset="0"/>
              </a:rPr>
              <a:t> that nodes (</a:t>
            </a:r>
            <a:r>
              <a:rPr lang="en-GB" sz="3600" dirty="0" err="1" smtClean="0">
                <a:latin typeface="Comic Sans MS" pitchFamily="66" charset="0"/>
              </a:rPr>
              <a:t>ASes</a:t>
            </a:r>
            <a:r>
              <a:rPr lang="en-GB" sz="3600" dirty="0" smtClean="0">
                <a:latin typeface="Comic Sans MS" pitchFamily="66" charset="0"/>
              </a:rPr>
              <a:t>) adhere to the protocol.</a:t>
            </a:r>
            <a:endParaRPr lang="en-GB" sz="3600" dirty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50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335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omic Sans MS" pitchFamily="66" charset="0"/>
              </a:rPr>
              <a:t>Game Theory and Economics Help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8912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>
                <a:latin typeface="Comic Sans MS" pitchFamily="66" charset="0"/>
              </a:rPr>
              <a:t> </a:t>
            </a:r>
          </a:p>
        </p:txBody>
      </p:sp>
      <p:sp>
        <p:nvSpPr>
          <p:cNvPr id="197645" name="Rectangle 13"/>
          <p:cNvSpPr>
            <a:spLocks noChangeArrowheads="1"/>
          </p:cNvSpPr>
          <p:nvPr/>
        </p:nvSpPr>
        <p:spPr bwMode="auto">
          <a:xfrm>
            <a:off x="457200" y="1457325"/>
            <a:ext cx="82296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300" b="1" u="sng" dirty="0" smtClean="0">
                <a:solidFill>
                  <a:srgbClr val="FF0000"/>
                </a:solidFill>
                <a:latin typeface="Comic Sans MS" pitchFamily="66" charset="0"/>
              </a:rPr>
              <a:t>Obvious reason</a:t>
            </a:r>
            <a:r>
              <a:rPr lang="en-US" sz="3300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sz="3300" dirty="0" smtClean="0">
                <a:latin typeface="Comic Sans MS" pitchFamily="66" charset="0"/>
              </a:rPr>
              <a:t> </a:t>
            </a:r>
            <a:br>
              <a:rPr lang="en-US" sz="3300" dirty="0" smtClean="0">
                <a:latin typeface="Comic Sans MS" pitchFamily="66" charset="0"/>
              </a:rPr>
            </a:br>
            <a:r>
              <a:rPr lang="en-US" sz="3300" dirty="0" err="1" smtClean="0">
                <a:latin typeface="Comic Sans MS" pitchFamily="66" charset="0"/>
              </a:rPr>
              <a:t>Interdomain</a:t>
            </a:r>
            <a:r>
              <a:rPr lang="en-US" sz="3300" dirty="0" smtClean="0">
                <a:latin typeface="Comic Sans MS" pitchFamily="66" charset="0"/>
              </a:rPr>
              <a:t> routing is about the interaction of </a:t>
            </a:r>
            <a:r>
              <a:rPr lang="en-US" sz="3300" u="sng" dirty="0" smtClean="0">
                <a:latin typeface="Comic Sans MS" pitchFamily="66" charset="0"/>
              </a:rPr>
              <a:t>self-interested economic</a:t>
            </a:r>
            <a:r>
              <a:rPr lang="en-US" sz="3300" dirty="0" smtClean="0">
                <a:latin typeface="Comic Sans MS" pitchFamily="66" charset="0"/>
              </a:rPr>
              <a:t> entities.</a:t>
            </a: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3300" dirty="0">
              <a:latin typeface="Comic Sans MS" pitchFamily="66" charset="0"/>
            </a:endParaRPr>
          </a:p>
          <a:p>
            <a:pPr marL="341313" indent="-341313" defTabSz="457200">
              <a:spcBef>
                <a:spcPct val="20000"/>
              </a:spcBef>
              <a:buFontTx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300" b="1" u="sng" dirty="0" smtClean="0">
                <a:solidFill>
                  <a:srgbClr val="FF0000"/>
                </a:solidFill>
                <a:latin typeface="Comic Sans MS" pitchFamily="66" charset="0"/>
              </a:rPr>
              <a:t>Not-so-obvious reason</a:t>
            </a:r>
            <a:r>
              <a:rPr lang="en-US" sz="3300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  <a:r>
              <a:rPr lang="en-US" sz="3300" dirty="0" smtClean="0">
                <a:latin typeface="Comic Sans MS" pitchFamily="66" charset="0"/>
              </a:rPr>
              <a:t> </a:t>
            </a:r>
            <a:br>
              <a:rPr lang="en-US" sz="3300" dirty="0" smtClean="0">
                <a:latin typeface="Comic Sans MS" pitchFamily="66" charset="0"/>
              </a:rPr>
            </a:br>
            <a:r>
              <a:rPr lang="en-US" sz="3300" dirty="0" smtClean="0">
                <a:latin typeface="Comic Sans MS" pitchFamily="66" charset="0"/>
              </a:rPr>
              <a:t>Extensive research on </a:t>
            </a:r>
            <a:r>
              <a:rPr lang="en-US" sz="3300" u="sng" dirty="0" smtClean="0">
                <a:latin typeface="Comic Sans MS" pitchFamily="66" charset="0"/>
              </a:rPr>
              <a:t>dynamics</a:t>
            </a:r>
            <a:r>
              <a:rPr lang="en-US" sz="3300" dirty="0" smtClean="0">
                <a:latin typeface="Comic Sans MS" pitchFamily="66" charset="0"/>
              </a:rPr>
              <a:t> in game-theoretic and economic environments.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1016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1797050" y="189017"/>
            <a:ext cx="6753225" cy="840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40000"/>
              </a:spcBef>
            </a:pPr>
            <a:r>
              <a:rPr lang="en-US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BGP Safety</a:t>
            </a:r>
            <a:endParaRPr lang="en-US" sz="5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452614" name="Picture 6" descr="http://www.rockwoodwaterandgas.com/sitebuildercontent/sitebuilderpictures/.pond/SAFETY.jpg.w300h3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5975" y="1563758"/>
            <a:ext cx="4415735" cy="499041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49" name="Line 45"/>
          <p:cNvSpPr>
            <a:spLocks noChangeShapeType="1"/>
          </p:cNvSpPr>
          <p:nvPr/>
        </p:nvSpPr>
        <p:spPr bwMode="auto">
          <a:xfrm>
            <a:off x="1805056" y="3167679"/>
            <a:ext cx="1104900" cy="269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72707" name="Line 3"/>
          <p:cNvSpPr>
            <a:spLocks noChangeShapeType="1"/>
          </p:cNvSpPr>
          <p:nvPr/>
        </p:nvSpPr>
        <p:spPr bwMode="auto">
          <a:xfrm>
            <a:off x="1827281" y="3172442"/>
            <a:ext cx="2139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72710" name="Line 6"/>
          <p:cNvSpPr>
            <a:spLocks noChangeShapeType="1"/>
          </p:cNvSpPr>
          <p:nvPr/>
        </p:nvSpPr>
        <p:spPr bwMode="auto">
          <a:xfrm>
            <a:off x="1809819" y="3172442"/>
            <a:ext cx="1104900" cy="269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72711" name="Line 7"/>
          <p:cNvSpPr>
            <a:spLocks noChangeShapeType="1"/>
          </p:cNvSpPr>
          <p:nvPr/>
        </p:nvSpPr>
        <p:spPr bwMode="auto">
          <a:xfrm flipV="1">
            <a:off x="2914719" y="3154979"/>
            <a:ext cx="1052512" cy="270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1533594" y="2862879"/>
            <a:ext cx="620712" cy="620713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1</a:t>
            </a:r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3635444" y="2859704"/>
            <a:ext cx="620712" cy="620713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2</a:t>
            </a:r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2600394" y="5534642"/>
            <a:ext cx="620712" cy="620712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>
                <a:latin typeface="Comic Sans MS" pitchFamily="66" charset="0"/>
              </a:rPr>
              <a:t>d</a:t>
            </a:r>
          </a:p>
        </p:txBody>
      </p:sp>
      <p:sp>
        <p:nvSpPr>
          <p:cNvPr id="72736" name="Rectangle 32"/>
          <p:cNvSpPr>
            <a:spLocks noChangeArrowheads="1"/>
          </p:cNvSpPr>
          <p:nvPr/>
        </p:nvSpPr>
        <p:spPr bwMode="auto">
          <a:xfrm>
            <a:off x="5911431" y="2303112"/>
            <a:ext cx="3070225" cy="3225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Comic Sans MS" pitchFamily="66" charset="0"/>
              </a:rPr>
              <a:t>BGP might oscillate</a:t>
            </a:r>
            <a:br>
              <a:rPr lang="en-US" sz="2400">
                <a:solidFill>
                  <a:schemeClr val="bg1"/>
                </a:solidFill>
                <a:latin typeface="Comic Sans MS" pitchFamily="66" charset="0"/>
              </a:rPr>
            </a:br>
            <a:r>
              <a:rPr lang="en-US" sz="2400">
                <a:solidFill>
                  <a:schemeClr val="bg1"/>
                </a:solidFill>
                <a:latin typeface="Comic Sans MS" pitchFamily="66" charset="0"/>
              </a:rPr>
              <a:t>forever between</a:t>
            </a:r>
          </a:p>
          <a:p>
            <a:pPr algn="ctr"/>
            <a:endParaRPr lang="en-US" sz="2400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r>
              <a:rPr lang="en-US" sz="2400" b="1">
                <a:solidFill>
                  <a:schemeClr val="bg1"/>
                </a:solidFill>
                <a:latin typeface="Comic Sans MS" pitchFamily="66" charset="0"/>
              </a:rPr>
              <a:t>1</a:t>
            </a:r>
            <a:r>
              <a:rPr lang="en-US" sz="2400" b="1" i="1">
                <a:solidFill>
                  <a:schemeClr val="bg1"/>
                </a:solidFill>
                <a:latin typeface="Comic Sans MS" pitchFamily="66" charset="0"/>
              </a:rPr>
              <a:t>d</a:t>
            </a:r>
            <a:r>
              <a:rPr lang="en-US" sz="2400" b="1">
                <a:solidFill>
                  <a:schemeClr val="bg1"/>
                </a:solidFill>
                <a:latin typeface="Comic Sans MS" pitchFamily="66" charset="0"/>
              </a:rPr>
              <a:t>, 2</a:t>
            </a:r>
            <a:r>
              <a:rPr lang="en-US" sz="2400" b="1" i="1">
                <a:solidFill>
                  <a:schemeClr val="bg1"/>
                </a:solidFill>
                <a:latin typeface="Comic Sans MS" pitchFamily="66" charset="0"/>
              </a:rPr>
              <a:t>d</a:t>
            </a:r>
            <a:endParaRPr lang="en-US" sz="2400" b="1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r>
              <a:rPr lang="en-US" sz="2400">
                <a:solidFill>
                  <a:schemeClr val="bg1"/>
                </a:solidFill>
                <a:latin typeface="Comic Sans MS" pitchFamily="66" charset="0"/>
              </a:rPr>
              <a:t>and</a:t>
            </a:r>
          </a:p>
          <a:p>
            <a:pPr algn="ctr"/>
            <a:r>
              <a:rPr lang="en-US" sz="2400" b="1">
                <a:solidFill>
                  <a:schemeClr val="bg1"/>
                </a:solidFill>
                <a:latin typeface="Comic Sans MS" pitchFamily="66" charset="0"/>
              </a:rPr>
              <a:t>12</a:t>
            </a:r>
            <a:r>
              <a:rPr lang="en-US" sz="2400" b="1" i="1">
                <a:solidFill>
                  <a:schemeClr val="bg1"/>
                </a:solidFill>
                <a:latin typeface="Comic Sans MS" pitchFamily="66" charset="0"/>
              </a:rPr>
              <a:t>d</a:t>
            </a:r>
            <a:r>
              <a:rPr lang="en-US" sz="2400" b="1">
                <a:solidFill>
                  <a:schemeClr val="bg1"/>
                </a:solidFill>
                <a:latin typeface="Comic Sans MS" pitchFamily="66" charset="0"/>
              </a:rPr>
              <a:t>, 21</a:t>
            </a:r>
            <a:r>
              <a:rPr lang="en-US" sz="2400" b="1" i="1">
                <a:solidFill>
                  <a:schemeClr val="bg1"/>
                </a:solidFill>
                <a:latin typeface="Comic Sans MS" pitchFamily="66" charset="0"/>
              </a:rPr>
              <a:t>d</a:t>
            </a:r>
            <a:endParaRPr lang="en-US" sz="2400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2750" name="Line 46"/>
          <p:cNvSpPr>
            <a:spLocks noChangeShapeType="1"/>
          </p:cNvSpPr>
          <p:nvPr/>
        </p:nvSpPr>
        <p:spPr bwMode="auto">
          <a:xfrm flipH="1">
            <a:off x="3040131" y="3507404"/>
            <a:ext cx="801688" cy="20399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72751" name="Line 47"/>
          <p:cNvSpPr>
            <a:spLocks noChangeShapeType="1"/>
          </p:cNvSpPr>
          <p:nvPr/>
        </p:nvSpPr>
        <p:spPr bwMode="auto">
          <a:xfrm>
            <a:off x="1943169" y="3493117"/>
            <a:ext cx="844550" cy="2066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72753" name="Line 49"/>
          <p:cNvSpPr>
            <a:spLocks noChangeShapeType="1"/>
          </p:cNvSpPr>
          <p:nvPr/>
        </p:nvSpPr>
        <p:spPr bwMode="auto">
          <a:xfrm flipV="1">
            <a:off x="2168594" y="3169267"/>
            <a:ext cx="1435100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>
              <a:latin typeface="Comic Sans MS" pitchFamily="66" charset="0"/>
            </a:endParaRPr>
          </a:p>
        </p:txBody>
      </p:sp>
      <p:sp>
        <p:nvSpPr>
          <p:cNvPr id="72767" name="AutoShape 63"/>
          <p:cNvSpPr>
            <a:spLocks noChangeArrowheads="1"/>
          </p:cNvSpPr>
          <p:nvPr/>
        </p:nvSpPr>
        <p:spPr bwMode="auto">
          <a:xfrm>
            <a:off x="3383031" y="5142529"/>
            <a:ext cx="1970088" cy="703263"/>
          </a:xfrm>
          <a:prstGeom prst="wedgeEllipseCallout">
            <a:avLst>
              <a:gd name="adj1" fmla="val -57815"/>
              <a:gd name="adj2" fmla="val 292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600" b="1" dirty="0">
                <a:latin typeface="Comic Sans MS" pitchFamily="66" charset="0"/>
              </a:rPr>
              <a:t>1, 2, I’m </a:t>
            </a:r>
            <a:r>
              <a:rPr lang="en-US" sz="1600" b="1" dirty="0" smtClean="0">
                <a:latin typeface="Comic Sans MS" pitchFamily="66" charset="0"/>
              </a:rPr>
              <a:t>available.</a:t>
            </a:r>
            <a:endParaRPr lang="en-US" sz="1600" b="1" dirty="0">
              <a:latin typeface="Comic Sans MS" pitchFamily="66" charset="0"/>
            </a:endParaRPr>
          </a:p>
        </p:txBody>
      </p:sp>
      <p:sp>
        <p:nvSpPr>
          <p:cNvPr id="72768" name="AutoShape 64"/>
          <p:cNvSpPr>
            <a:spLocks noChangeArrowheads="1"/>
          </p:cNvSpPr>
          <p:nvPr/>
        </p:nvSpPr>
        <p:spPr bwMode="auto">
          <a:xfrm>
            <a:off x="3735456" y="3766167"/>
            <a:ext cx="1989483" cy="703262"/>
          </a:xfrm>
          <a:prstGeom prst="wedgeEllipseCallout">
            <a:avLst>
              <a:gd name="adj1" fmla="val -34652"/>
              <a:gd name="adj2" fmla="val -10049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600" b="1" dirty="0">
                <a:latin typeface="Comic Sans MS" pitchFamily="66" charset="0"/>
              </a:rPr>
              <a:t>1, my route</a:t>
            </a:r>
          </a:p>
          <a:p>
            <a:pPr algn="ctr"/>
            <a:r>
              <a:rPr lang="en-US" sz="1600" b="1" dirty="0">
                <a:latin typeface="Comic Sans MS" pitchFamily="66" charset="0"/>
              </a:rPr>
              <a:t>is </a:t>
            </a:r>
            <a:r>
              <a:rPr lang="en-US" sz="1600" b="1" dirty="0" smtClean="0">
                <a:latin typeface="Comic Sans MS" pitchFamily="66" charset="0"/>
              </a:rPr>
              <a:t>2d.</a:t>
            </a:r>
            <a:endParaRPr lang="en-US" sz="1600" b="1" dirty="0">
              <a:latin typeface="Comic Sans MS" pitchFamily="66" charset="0"/>
            </a:endParaRPr>
          </a:p>
        </p:txBody>
      </p:sp>
      <p:sp>
        <p:nvSpPr>
          <p:cNvPr id="72769" name="AutoShape 65"/>
          <p:cNvSpPr>
            <a:spLocks noChangeArrowheads="1"/>
          </p:cNvSpPr>
          <p:nvPr/>
        </p:nvSpPr>
        <p:spPr bwMode="auto">
          <a:xfrm>
            <a:off x="39755" y="3739532"/>
            <a:ext cx="2014329" cy="703262"/>
          </a:xfrm>
          <a:prstGeom prst="wedgeEllipseCallout">
            <a:avLst>
              <a:gd name="adj1" fmla="val 35183"/>
              <a:gd name="adj2" fmla="val -948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1600" b="1" dirty="0">
                <a:latin typeface="Comic Sans MS" pitchFamily="66" charset="0"/>
              </a:rPr>
              <a:t>2, my route</a:t>
            </a:r>
          </a:p>
          <a:p>
            <a:pPr algn="ctr"/>
            <a:r>
              <a:rPr lang="en-US" sz="1600" b="1" dirty="0">
                <a:latin typeface="Comic Sans MS" pitchFamily="66" charset="0"/>
              </a:rPr>
              <a:t>is </a:t>
            </a:r>
            <a:r>
              <a:rPr lang="en-US" sz="1600" b="1" dirty="0" smtClean="0">
                <a:latin typeface="Comic Sans MS" pitchFamily="66" charset="0"/>
              </a:rPr>
              <a:t>1d.</a:t>
            </a:r>
            <a:endParaRPr lang="en-US" sz="1600" b="1" dirty="0">
              <a:latin typeface="Comic Sans MS" pitchFamily="66" charset="0"/>
            </a:endParaRPr>
          </a:p>
        </p:txBody>
      </p:sp>
      <p:sp>
        <p:nvSpPr>
          <p:cNvPr id="20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31763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BGP Instability</a:t>
            </a:r>
            <a:br>
              <a:rPr lang="en-US" dirty="0" smtClean="0">
                <a:latin typeface="Comic Sans MS" pitchFamily="66" charset="0"/>
              </a:rPr>
            </a:b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>
                <a:latin typeface="Comic Sans MS" pitchFamily="66" charset="0"/>
              </a:rPr>
              <a:t>(DISAGREE </a:t>
            </a:r>
            <a:r>
              <a:rPr lang="en-US" sz="2000" dirty="0" smtClean="0">
                <a:latin typeface="Comic Sans MS" pitchFamily="66" charset="0"/>
              </a:rPr>
              <a:t>[</a:t>
            </a:r>
            <a:r>
              <a:rPr lang="en-US" sz="2000" dirty="0" smtClean="0">
                <a:latin typeface="Comic Sans MS" pitchFamily="66" charset="0"/>
              </a:rPr>
              <a:t>Griffin-Shepherd-</a:t>
            </a:r>
            <a:r>
              <a:rPr lang="en-US" sz="2000" dirty="0" err="1" smtClean="0">
                <a:latin typeface="Comic Sans MS" pitchFamily="66" charset="0"/>
              </a:rPr>
              <a:t>Wilfong</a:t>
            </a:r>
            <a:r>
              <a:rPr lang="en-US" sz="2000" dirty="0" smtClean="0">
                <a:latin typeface="Comic Sans MS" pitchFamily="66" charset="0"/>
              </a:rPr>
              <a:t>]) 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21" name="Cloud Callout 20"/>
          <p:cNvSpPr/>
          <p:nvPr/>
        </p:nvSpPr>
        <p:spPr>
          <a:xfrm>
            <a:off x="225286" y="1762535"/>
            <a:ext cx="2014331" cy="1152939"/>
          </a:xfrm>
          <a:prstGeom prst="cloudCallout">
            <a:avLst>
              <a:gd name="adj1" fmla="val 25269"/>
              <a:gd name="adj2" fmla="val 5182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mic Sans MS" pitchFamily="66" charset="0"/>
              </a:rPr>
              <a:t>Prefer routes through 2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2" name="Cloud Callout 21"/>
          <p:cNvSpPr/>
          <p:nvPr/>
        </p:nvSpPr>
        <p:spPr>
          <a:xfrm>
            <a:off x="3670853" y="1663143"/>
            <a:ext cx="1987826" cy="1152939"/>
          </a:xfrm>
          <a:prstGeom prst="cloudCallout">
            <a:avLst>
              <a:gd name="adj1" fmla="val -35019"/>
              <a:gd name="adj2" fmla="val 56418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mic Sans MS" pitchFamily="66" charset="0"/>
              </a:rPr>
              <a:t>Prefer routes through 1</a:t>
            </a:r>
            <a:endParaRPr lang="en-US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727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727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50" grpId="0" animBg="1"/>
      <p:bldP spid="72750" grpId="1" animBg="1"/>
      <p:bldP spid="72750" grpId="2" animBg="1"/>
      <p:bldP spid="72751" grpId="0" animBg="1"/>
      <p:bldP spid="72751" grpId="1" animBg="1"/>
      <p:bldP spid="72751" grpId="2" animBg="1"/>
      <p:bldP spid="72753" grpId="0" animBg="1"/>
      <p:bldP spid="72753" grpId="1" animBg="1"/>
      <p:bldP spid="72767" grpId="1" animBg="1"/>
      <p:bldP spid="72767" grpId="2" animBg="1"/>
      <p:bldP spid="72767" grpId="3" animBg="1"/>
      <p:bldP spid="72768" grpId="0" animBg="1"/>
      <p:bldP spid="72768" grpId="1" animBg="1"/>
      <p:bldP spid="72768" grpId="4" animBg="1"/>
      <p:bldP spid="72769" grpId="1" animBg="1"/>
      <p:bldP spid="72769" grpId="4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7162</TotalTime>
  <Words>901</Words>
  <Application>Microsoft Office PowerPoint</Application>
  <PresentationFormat>On-screen Show (4:3)</PresentationFormat>
  <Paragraphs>318</Paragraphs>
  <Slides>33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Default Design</vt:lpstr>
      <vt:lpstr>Game Theoretic and Economic Perspectives on Interdomain Routing</vt:lpstr>
      <vt:lpstr>Interdomain Routing</vt:lpstr>
      <vt:lpstr>Interdomain Routing is Hard!</vt:lpstr>
      <vt:lpstr>BGP</vt:lpstr>
      <vt:lpstr>BGP  (DISAGREE [Griffin-Shepherd-Wilfong]) </vt:lpstr>
      <vt:lpstr>Two Important Desiderata</vt:lpstr>
      <vt:lpstr>Game Theory and Economics Help</vt:lpstr>
      <vt:lpstr>Slide 8</vt:lpstr>
      <vt:lpstr>BGP Instability  (DISAGREE [Griffin-Shepherd-Wilfong]) </vt:lpstr>
      <vt:lpstr>A Stable State Might Not Exist</vt:lpstr>
      <vt:lpstr>Designing Safe Networks</vt:lpstr>
      <vt:lpstr>Gao-Rexford Framework</vt:lpstr>
      <vt:lpstr>Designing Safe Networks</vt:lpstr>
      <vt:lpstr>Games</vt:lpstr>
      <vt:lpstr>Pure Nash Equilibria and  Best-Replies</vt:lpstr>
      <vt:lpstr>Best Reply Dynamics</vt:lpstr>
      <vt:lpstr>But…</vt:lpstr>
      <vt:lpstr>Looks Familiar?</vt:lpstr>
      <vt:lpstr>Insights for Protocol Analysis</vt:lpstr>
      <vt:lpstr>Actually…</vt:lpstr>
      <vt:lpstr>Slide 21</vt:lpstr>
      <vt:lpstr>Do ASes Always Adhere to the Protocol?</vt:lpstr>
      <vt:lpstr>Strategic ASes</vt:lpstr>
      <vt:lpstr>Undesirable Phenomena [Levin-S-Zohar]</vt:lpstr>
      <vt:lpstr>How Can We Fix This?</vt:lpstr>
      <vt:lpstr>2nd-Price Auctions</vt:lpstr>
      <vt:lpstr>What does this have to do with BGP?</vt:lpstr>
      <vt:lpstr>New Approach: Combining Security and Incentives [Levin-S-Zohar]</vt:lpstr>
      <vt:lpstr>Making BGP Incentive-Compatible</vt:lpstr>
      <vt:lpstr>Does this solve the problem?</vt:lpstr>
      <vt:lpstr>Yet…</vt:lpstr>
      <vt:lpstr>To Conclude</vt:lpstr>
      <vt:lpstr>Slide 33</vt:lpstr>
    </vt:vector>
  </TitlesOfParts>
  <Company>Yale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Incentive-Compatible Inter-Domain Routing</dc:title>
  <dc:creator>Vijay Ramachandran</dc:creator>
  <cp:lastModifiedBy> </cp:lastModifiedBy>
  <cp:revision>561</cp:revision>
  <dcterms:created xsi:type="dcterms:W3CDTF">2005-10-10T20:39:04Z</dcterms:created>
  <dcterms:modified xsi:type="dcterms:W3CDTF">2009-11-21T23:47:39Z</dcterms:modified>
</cp:coreProperties>
</file>