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slideLayouts/slideLayout46.xml" ContentType="application/vnd.openxmlformats-officedocument.presentationml.slideLayout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tags/tag49.xml" ContentType="application/vnd.openxmlformats-officedocument.presentationml.tags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tags/tag38.xml" ContentType="application/vnd.openxmlformats-officedocument.presentationml.tags+xml"/>
  <Override PartName="/ppt/tags/tag85.xml" ContentType="application/vnd.openxmlformats-officedocument.presentationml.tags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63.xml" ContentType="application/vnd.openxmlformats-officedocument.presentationml.tags+xml"/>
  <Override PartName="/ppt/tags/tag74.xml" ContentType="application/vnd.openxmlformats-officedocument.presentationml.tags+xml"/>
  <Override PartName="/ppt/slideMasters/slideMaster8.xml" ContentType="application/vnd.openxmlformats-officedocument.presentationml.slideMaster+xml"/>
  <Override PartName="/ppt/tags/tag52.xml" ContentType="application/vnd.openxmlformats-officedocument.presentationml.tags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41.xml" ContentType="application/vnd.openxmlformats-officedocument.presentationml.tags+xml"/>
  <Override PartName="/ppt/theme/theme10.xml" ContentType="application/vnd.openxmlformats-officedocument.theme+xml"/>
  <Override PartName="/ppt/tags/tag30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ags/tag5.xml" ContentType="application/vnd.openxmlformats-officedocument.presentationml.tags+xml"/>
  <Override PartName="/ppt/tags/tag79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Override PartName="/ppt/tags/tag39.xml" ContentType="application/vnd.openxmlformats-officedocument.presentationml.tags+xml"/>
  <Override PartName="/ppt/notesSlides/notesSlide28.xml" ContentType="application/vnd.openxmlformats-officedocument.presentationml.notesSlide+xml"/>
  <Override PartName="/ppt/tags/tag68.xml" ContentType="application/vnd.openxmlformats-officedocument.presentationml.tags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tags/tag28.xml" ContentType="application/vnd.openxmlformats-officedocument.presentationml.tags+xml"/>
  <Override PartName="/ppt/notesSlides/notesSlide24.xml" ContentType="application/vnd.openxmlformats-officedocument.presentationml.notesSlide+xml"/>
  <Override PartName="/ppt/tags/tag57.xml" ContentType="application/vnd.openxmlformats-officedocument.presentationml.tags+xml"/>
  <Override PartName="/ppt/tags/tag75.xml" ContentType="application/vnd.openxmlformats-officedocument.presentationml.tags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notesSlides/notesSlide13.xml" ContentType="application/vnd.openxmlformats-officedocument.presentationml.notesSlide+xml"/>
  <Override PartName="/ppt/tags/tag17.xml" ContentType="application/vnd.openxmlformats-officedocument.presentationml.tags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64.xml" ContentType="application/vnd.openxmlformats-officedocument.presentationml.tags+xml"/>
  <Override PartName="/ppt/tags/tag82.xml" ContentType="application/vnd.openxmlformats-officedocument.presentationml.tags+xml"/>
  <Override PartName="/ppt/slideMasters/slideMaster9.xml" ContentType="application/vnd.openxmlformats-officedocument.presentationml.slideMaster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tags/tag24.xml" ContentType="application/vnd.openxmlformats-officedocument.presentationml.tags+xml"/>
  <Override PartName="/ppt/notesSlides/notesSlide20.xml" ContentType="application/vnd.openxmlformats-officedocument.presentationml.notesSlide+xml"/>
  <Override PartName="/ppt/tags/tag53.xml" ContentType="application/vnd.openxmlformats-officedocument.presentationml.tags+xml"/>
  <Override PartName="/ppt/tags/tag71.xml" ContentType="application/vnd.openxmlformats-officedocument.presentationml.tags+xml"/>
  <Override PartName="/ppt/notesSlides/notesSlide31.xml" ContentType="application/vnd.openxmlformats-officedocument.presentationml.notesSlide+xml"/>
  <Override PartName="/ppt/tags/tag13.xml" ContentType="application/vnd.openxmlformats-officedocument.presentationml.tags+xml"/>
  <Override PartName="/ppt/tags/tag31.xml" ContentType="application/vnd.openxmlformats-officedocument.presentationml.tags+xml"/>
  <Override PartName="/ppt/tags/tag42.xml" ContentType="application/vnd.openxmlformats-officedocument.presentationml.tags+xml"/>
  <Override PartName="/ppt/tags/tag60.xml" ContentType="application/vnd.openxmlformats-officedocument.presentationml.tags+xml"/>
  <Override PartName="/ppt/slideMasters/slideMaster5.xml" ContentType="application/vnd.openxmlformats-officedocument.presentationml.slideMaster+xml"/>
  <Override PartName="/ppt/theme/theme7.xml" ContentType="application/vnd.openxmlformats-officedocument.theme+xml"/>
  <Override PartName="/ppt/slideLayouts/slideLayout59.xml" ContentType="application/vnd.openxmlformats-officedocument.presentationml.slideLayout+xml"/>
  <Override PartName="/ppt/notesSlides/notesSlide4.xml" ContentType="application/vnd.openxmlformats-officedocument.presentationml.notesSlide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tags/tag2.xml" ContentType="application/vnd.openxmlformats-officedocument.presentationml.tags+xml"/>
  <Override PartName="/ppt/notesSlides/notesSlide18.xml" ContentType="application/vnd.openxmlformats-officedocument.presentationml.notesSlide+xml"/>
  <Override PartName="/ppt/tags/tag58.xml" ContentType="application/vnd.openxmlformats-officedocument.presentationml.tags+xml"/>
  <Override PartName="/ppt/tags/tag69.xml" ContentType="application/vnd.openxmlformats-officedocument.presentationml.tags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tags/tag29.xml" ContentType="application/vnd.openxmlformats-officedocument.presentationml.tags+xml"/>
  <Override PartName="/ppt/tags/tag47.xml" ContentType="application/vnd.openxmlformats-officedocument.presentationml.tags+xml"/>
  <Override PartName="/ppt/notesSlides/notesSlide25.xml" ContentType="application/vnd.openxmlformats-officedocument.presentationml.notesSlide+xml"/>
  <Override PartName="/ppt/tags/tag76.xml" ContentType="application/vnd.openxmlformats-officedocument.presentationml.tags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ppt/tags/tag18.xml" ContentType="application/vnd.openxmlformats-officedocument.presentationml.tags+xml"/>
  <Override PartName="/ppt/tags/tag36.xml" ContentType="application/vnd.openxmlformats-officedocument.presentationml.tags+xml"/>
  <Override PartName="/ppt/tags/tag54.xml" ContentType="application/vnd.openxmlformats-officedocument.presentationml.tags+xml"/>
  <Override PartName="/ppt/tags/tag65.xml" ContentType="application/vnd.openxmlformats-officedocument.presentationml.tags+xml"/>
  <Override PartName="/ppt/notesSlides/notesSlide32.xml" ContentType="application/vnd.openxmlformats-officedocument.presentationml.notesSlide+xml"/>
  <Override PartName="/ppt/tags/tag83.xml" ContentType="application/vnd.openxmlformats-officedocument.presentationml.tags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notesSlides/notesSlide21.xml" ContentType="application/vnd.openxmlformats-officedocument.presentationml.notesSlide+xml"/>
  <Override PartName="/ppt/tags/tag43.xml" ContentType="application/vnd.openxmlformats-officedocument.presentationml.tags+xml"/>
  <Override PartName="/ppt/tags/tag61.xml" ContentType="application/vnd.openxmlformats-officedocument.presentationml.tags+xml"/>
  <Override PartName="/ppt/tags/tag72.xml" ContentType="application/vnd.openxmlformats-officedocument.presentationml.tags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notesSlides/notesSlide10.xml" ContentType="application/vnd.openxmlformats-officedocument.presentationml.notesSlide+xml"/>
  <Override PartName="/ppt/tags/tag32.xml" ContentType="application/vnd.openxmlformats-officedocument.presentationml.tags+xml"/>
  <Override PartName="/ppt/tags/tag50.xml" ContentType="application/vnd.openxmlformats-officedocument.presentationml.tag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tags/tag3.xml" ContentType="application/vnd.openxmlformats-officedocument.presentationml.tags+xml"/>
  <Default Extension="jpeg" ContentType="image/jpeg"/>
  <Override PartName="/ppt/tags/tag59.xml" ContentType="application/vnd.openxmlformats-officedocument.presentationml.tags+xml"/>
  <Override PartName="/ppt/tags/tag77.xml" ContentType="application/vnd.openxmlformats-officedocument.presentationml.tags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notesSlides/notesSlide15.xml" ContentType="application/vnd.openxmlformats-officedocument.presentationml.notesSlide+xml"/>
  <Override PartName="/ppt/tags/tag19.xml" ContentType="application/vnd.openxmlformats-officedocument.presentationml.tags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notesSlides/notesSlide26.xml" ContentType="application/vnd.openxmlformats-officedocument.presentationml.notesSlide+xml"/>
  <Override PartName="/ppt/tags/tag66.xml" ContentType="application/vnd.openxmlformats-officedocument.presentationml.tags+xml"/>
  <Override PartName="/ppt/tags/tag84.xml" ContentType="application/vnd.openxmlformats-officedocument.presentationml.tags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tags/tag26.xml" ContentType="application/vnd.openxmlformats-officedocument.presentationml.tags+xml"/>
  <Override PartName="/ppt/notesSlides/notesSlide22.xml" ContentType="application/vnd.openxmlformats-officedocument.presentationml.notesSlide+xml"/>
  <Override PartName="/ppt/tags/tag55.xml" ContentType="application/vnd.openxmlformats-officedocument.presentationml.tags+xml"/>
  <Override PartName="/ppt/tags/tag73.xml" ContentType="application/vnd.openxmlformats-officedocument.presentationml.tags+xml"/>
  <Override PartName="/ppt/notesSlides/notesSlide33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5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62.xml" ContentType="application/vnd.openxmlformats-officedocument.presentationml.tags+xml"/>
  <Override PartName="/ppt/tags/tag80.xml" ContentType="application/vnd.openxmlformats-officedocument.presentationml.tags+xml"/>
  <Override PartName="/ppt/slideMasters/slideMaster7.xml" ContentType="application/vnd.openxmlformats-officedocument.presentationml.slideMaster+xml"/>
  <Override PartName="/ppt/theme/theme9.xml" ContentType="application/vnd.openxmlformats-officedocument.theme+xml"/>
  <Override PartName="/ppt/notesSlides/notesSlide6.xml" ContentType="application/vnd.openxmlformats-officedocument.presentationml.notesSlide+xml"/>
  <Override PartName="/ppt/tags/tag22.xml" ContentType="application/vnd.openxmlformats-officedocument.presentationml.tags+xml"/>
  <Override PartName="/ppt/tags/tag40.xml" ContentType="application/vnd.openxmlformats-officedocument.presentationml.tags+xml"/>
  <Override PartName="/ppt/tags/tag51.xml" ContentType="application/vnd.openxmlformats-officedocument.presentationml.tags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tags/tag78.xml" ContentType="application/vnd.openxmlformats-officedocument.presentationml.tags+xml"/>
  <Override PartName="/ppt/slides/slide32.xml" ContentType="application/vnd.openxmlformats-officedocument.presentationml.slide+xml"/>
  <Default Extension="fntdata" ContentType="application/x-fontdata"/>
  <Override PartName="/ppt/slideLayouts/slideLayout42.xml" ContentType="application/vnd.openxmlformats-officedocument.presentationml.slideLayout+xml"/>
  <Override PartName="/ppt/tags/tag56.xml" ContentType="application/vnd.openxmlformats-officedocument.presentationml.tags+xml"/>
  <Override PartName="/ppt/tags/tag67.xml" ContentType="application/vnd.openxmlformats-officedocument.presentationml.tags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23.xml" ContentType="application/vnd.openxmlformats-officedocument.presentationml.notesSlide+xml"/>
  <Override PartName="/ppt/tags/tag45.xml" ContentType="application/vnd.openxmlformats-officedocument.presentationml.tags+xml"/>
  <Override PartName="/ppt/notesSlides/notesSlide12.xml" ContentType="application/vnd.openxmlformats-officedocument.presentationml.notesSlide+xml"/>
  <Override PartName="/ppt/tags/tag34.xml" ContentType="application/vnd.openxmlformats-officedocument.presentationml.tags+xml"/>
  <Override PartName="/ppt/tags/tag81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70.xml" ContentType="application/vnd.openxmlformats-officedocument.presentationml.tags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tags/tag9.xml" ContentType="application/vnd.openxmlformats-officedocument.presentationml.tags+xml"/>
  <Override PartName="/ppt/slideLayouts/slideLayout58.xml" ContentType="application/vnd.openxmlformats-officedocument.presentationml.slideLayout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  <p:sldMasterId id="2147483700" r:id="rId3"/>
    <p:sldMasterId id="2147483702" r:id="rId4"/>
    <p:sldMasterId id="2147483710" r:id="rId5"/>
    <p:sldMasterId id="2147483722" r:id="rId6"/>
    <p:sldMasterId id="2147483734" r:id="rId7"/>
    <p:sldMasterId id="2147483758" r:id="rId8"/>
    <p:sldMasterId id="2147483770" r:id="rId9"/>
  </p:sldMasterIdLst>
  <p:notesMasterIdLst>
    <p:notesMasterId r:id="rId45"/>
  </p:notesMasterIdLst>
  <p:sldIdLst>
    <p:sldId id="457" r:id="rId10"/>
    <p:sldId id="458" r:id="rId11"/>
    <p:sldId id="460" r:id="rId12"/>
    <p:sldId id="459" r:id="rId13"/>
    <p:sldId id="410" r:id="rId14"/>
    <p:sldId id="406" r:id="rId15"/>
    <p:sldId id="442" r:id="rId16"/>
    <p:sldId id="400" r:id="rId17"/>
    <p:sldId id="401" r:id="rId18"/>
    <p:sldId id="300" r:id="rId19"/>
    <p:sldId id="302" r:id="rId20"/>
    <p:sldId id="413" r:id="rId21"/>
    <p:sldId id="443" r:id="rId22"/>
    <p:sldId id="415" r:id="rId23"/>
    <p:sldId id="414" r:id="rId24"/>
    <p:sldId id="434" r:id="rId25"/>
    <p:sldId id="416" r:id="rId26"/>
    <p:sldId id="437" r:id="rId27"/>
    <p:sldId id="427" r:id="rId28"/>
    <p:sldId id="444" r:id="rId29"/>
    <p:sldId id="341" r:id="rId30"/>
    <p:sldId id="331" r:id="rId31"/>
    <p:sldId id="351" r:id="rId32"/>
    <p:sldId id="360" r:id="rId33"/>
    <p:sldId id="361" r:id="rId34"/>
    <p:sldId id="421" r:id="rId35"/>
    <p:sldId id="422" r:id="rId36"/>
    <p:sldId id="448" r:id="rId37"/>
    <p:sldId id="430" r:id="rId38"/>
    <p:sldId id="454" r:id="rId39"/>
    <p:sldId id="455" r:id="rId40"/>
    <p:sldId id="411" r:id="rId41"/>
    <p:sldId id="424" r:id="rId42"/>
    <p:sldId id="461" r:id="rId43"/>
    <p:sldId id="464" r:id="rId44"/>
  </p:sldIdLst>
  <p:sldSz cx="9144000" cy="6858000" type="screen4x3"/>
  <p:notesSz cx="6858000" cy="9144000"/>
  <p:embeddedFontLst>
    <p:embeddedFont>
      <p:font typeface="CMSY10ORIG" pitchFamily="34" charset="0"/>
      <p:regular r:id="rId46"/>
    </p:embeddedFont>
    <p:embeddedFont>
      <p:font typeface="CMMI10" pitchFamily="34" charset="0"/>
      <p:regular r:id="rId47"/>
    </p:embeddedFont>
    <p:embeddedFont>
      <p:font typeface="CMMI5" pitchFamily="34" charset="0"/>
      <p:regular r:id="rId48"/>
    </p:embeddedFont>
    <p:embeddedFont>
      <p:font typeface="CMEX10" pitchFamily="34" charset="0"/>
      <p:regular r:id="rId49"/>
    </p:embeddedFont>
    <p:embeddedFont>
      <p:font typeface="CMR10" pitchFamily="34" charset="0"/>
      <p:regular r:id="rId50"/>
    </p:embeddedFont>
    <p:embeddedFont>
      <p:font typeface="CMR7" pitchFamily="34" charset="0"/>
      <p:regular r:id="rId51"/>
    </p:embeddedFont>
    <p:embeddedFont>
      <p:font typeface="CMMI7" pitchFamily="34" charset="0"/>
      <p:regular r:id="rId52"/>
    </p:embeddedFont>
    <p:embeddedFont>
      <p:font typeface="LCMSS8" pitchFamily="34" charset="0"/>
      <p:regular r:id="rId53"/>
    </p:embeddedFont>
    <p:embeddedFont>
      <p:font typeface="CMMI8" pitchFamily="34" charset="0"/>
      <p:regular r:id="rId54"/>
    </p:embeddedFont>
    <p:embeddedFont>
      <p:font typeface="CMSY7" pitchFamily="34" charset="0"/>
      <p:regular r:id="rId55"/>
    </p:embeddedFont>
    <p:embeddedFont>
      <p:font typeface="CMSY8" pitchFamily="34" charset="0"/>
      <p:regular r:id="rId56"/>
    </p:embeddedFont>
    <p:embeddedFont>
      <p:font typeface="CMBX12" pitchFamily="34" charset="0"/>
      <p:regular r:id="rId57"/>
    </p:embeddedFont>
    <p:embeddedFont>
      <p:font typeface="EUFM10" pitchFamily="34" charset="0"/>
      <p:regular r:id="rId58"/>
    </p:embeddedFont>
    <p:embeddedFont>
      <p:font typeface="msbm10" pitchFamily="34" charset="0"/>
      <p:regular r:id="rId59"/>
    </p:embeddedFont>
    <p:embeddedFont>
      <p:font typeface="cmsy10" pitchFamily="34" charset="0"/>
      <p:regular r:id="rId60"/>
    </p:embeddedFont>
  </p:embeddedFontLst>
  <p:custDataLst>
    <p:tags r:id="rId6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  <p:clrMru>
    <a:srgbClr val="316B73"/>
    <a:srgbClr val="0D29F7"/>
    <a:srgbClr val="B2B2B2"/>
    <a:srgbClr val="996633"/>
    <a:srgbClr val="660066"/>
    <a:srgbClr val="CC66FF"/>
    <a:srgbClr val="0062AC"/>
    <a:srgbClr val="CC0099"/>
    <a:srgbClr val="FF9900"/>
    <a:srgbClr val="FF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4032" autoAdjust="0"/>
    <p:restoredTop sz="86416" autoAdjust="0"/>
  </p:normalViewPr>
  <p:slideViewPr>
    <p:cSldViewPr>
      <p:cViewPr varScale="1">
        <p:scale>
          <a:sx n="117" d="100"/>
          <a:sy n="117" d="100"/>
        </p:scale>
        <p:origin x="-28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6" y="492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888"/>
    </p:cViewPr>
  </p:sorterViewPr>
  <p:gridSpacing cx="39327138" cy="3932713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font" Target="fonts/font2.fntdata"/><Relationship Id="rId50" Type="http://schemas.openxmlformats.org/officeDocument/2006/relationships/font" Target="fonts/font5.fntdata"/><Relationship Id="rId55" Type="http://schemas.openxmlformats.org/officeDocument/2006/relationships/font" Target="fonts/font10.fntdata"/><Relationship Id="rId63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slide" Target="slides/slide32.xml"/><Relationship Id="rId54" Type="http://schemas.openxmlformats.org/officeDocument/2006/relationships/font" Target="fonts/font9.fntdata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notesMaster" Target="notesMasters/notesMaster1.xml"/><Relationship Id="rId53" Type="http://schemas.openxmlformats.org/officeDocument/2006/relationships/font" Target="fonts/font8.fntdata"/><Relationship Id="rId58" Type="http://schemas.openxmlformats.org/officeDocument/2006/relationships/font" Target="fonts/font13.fntdata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font" Target="fonts/font4.fntdata"/><Relationship Id="rId57" Type="http://schemas.openxmlformats.org/officeDocument/2006/relationships/font" Target="fonts/font12.fntdata"/><Relationship Id="rId61" Type="http://schemas.openxmlformats.org/officeDocument/2006/relationships/tags" Target="tags/tag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font" Target="fonts/font7.fntdata"/><Relationship Id="rId60" Type="http://schemas.openxmlformats.org/officeDocument/2006/relationships/font" Target="fonts/font15.fntdata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font" Target="fonts/font3.fntdata"/><Relationship Id="rId56" Type="http://schemas.openxmlformats.org/officeDocument/2006/relationships/font" Target="fonts/font11.fntdata"/><Relationship Id="rId64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51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font" Target="fonts/font1.fntdata"/><Relationship Id="rId59" Type="http://schemas.openxmlformats.org/officeDocument/2006/relationships/font" Target="fonts/font1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1853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853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853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1853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E1C0B93-AF9B-4EBD-9B79-3BD2390FF9C9}" type="slidenum">
              <a:rPr lang="en-US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91E514-39A7-44FE-A8CF-9E84D9208C9C}" type="slidenum">
              <a:rPr lang="en-US">
                <a:solidFill>
                  <a:srgbClr val="000000"/>
                </a:solidFill>
              </a:rPr>
              <a:pPr/>
              <a:t>1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87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7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C0B93-AF9B-4EBD-9B79-3BD2390FF9C9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C0B93-AF9B-4EBD-9B79-3BD2390FF9C9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C0B93-AF9B-4EBD-9B79-3BD2390FF9C9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C0B93-AF9B-4EBD-9B79-3BD2390FF9C9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C0B93-AF9B-4EBD-9B79-3BD2390FF9C9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C0B93-AF9B-4EBD-9B79-3BD2390FF9C9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C0B93-AF9B-4EBD-9B79-3BD2390FF9C9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C0B93-AF9B-4EBD-9B79-3BD2390FF9C9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C0B93-AF9B-4EBD-9B79-3BD2390FF9C9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C0B93-AF9B-4EBD-9B79-3BD2390FF9C9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91E514-39A7-44FE-A8CF-9E84D9208C9C}" type="slidenum">
              <a:rPr lang="en-US">
                <a:solidFill>
                  <a:srgbClr val="000000"/>
                </a:solidFill>
              </a:rPr>
              <a:pPr/>
              <a:t>2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87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7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C0B93-AF9B-4EBD-9B79-3BD2390FF9C9}" type="slidenum">
              <a:rPr lang="en-US" smtClean="0">
                <a:solidFill>
                  <a:prstClr val="black"/>
                </a:solidFill>
              </a:rPr>
              <a:pPr/>
              <a:t>20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C0B93-AF9B-4EBD-9B79-3BD2390FF9C9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C0B93-AF9B-4EBD-9B79-3BD2390FF9C9}" type="slidenum">
              <a:rPr lang="en-US" smtClean="0"/>
              <a:pPr/>
              <a:t>22</a:t>
            </a:fld>
            <a:endParaRPr 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C0B93-AF9B-4EBD-9B79-3BD2390FF9C9}" type="slidenum">
              <a:rPr lang="en-US" smtClean="0"/>
              <a:pPr/>
              <a:t>23</a:t>
            </a:fld>
            <a:endParaRPr 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C0B93-AF9B-4EBD-9B79-3BD2390FF9C9}" type="slidenum">
              <a:rPr lang="en-US" smtClean="0"/>
              <a:pPr/>
              <a:t>24</a:t>
            </a:fld>
            <a:endParaRPr lang="en-US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C0B93-AF9B-4EBD-9B79-3BD2390FF9C9}" type="slidenum">
              <a:rPr lang="en-US" smtClean="0"/>
              <a:pPr/>
              <a:t>25</a:t>
            </a:fld>
            <a:endParaRPr lang="en-US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C0B93-AF9B-4EBD-9B79-3BD2390FF9C9}" type="slidenum">
              <a:rPr lang="en-US" smtClean="0"/>
              <a:pPr/>
              <a:t>26</a:t>
            </a:fld>
            <a:endParaRPr lang="en-US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 txBox="1">
            <a:spLocks noGrp="1" noChangeArrowheads="1"/>
          </p:cNvSpPr>
          <p:nvPr/>
        </p:nvSpPr>
        <p:spPr bwMode="auto">
          <a:xfrm>
            <a:off x="3884613" y="8684926"/>
            <a:ext cx="2971800" cy="45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997E8F3-ECE4-464D-870A-B68F338540F0}" type="slidenum">
              <a:rPr lang="en-US" sz="1200" smtClean="0">
                <a:solidFill>
                  <a:prstClr val="black"/>
                </a:solidFill>
              </a:rPr>
              <a:pPr algn="r"/>
              <a:t>27</a:t>
            </a:fld>
            <a:endParaRPr lang="en-US" sz="1200" dirty="0" smtClean="0">
              <a:solidFill>
                <a:prstClr val="black"/>
              </a:solidFill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C0B93-AF9B-4EBD-9B79-3BD2390FF9C9}" type="slidenum">
              <a:rPr lang="en-US" smtClean="0">
                <a:solidFill>
                  <a:prstClr val="black"/>
                </a:solidFill>
              </a:rPr>
              <a:pPr/>
              <a:t>28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C0B93-AF9B-4EBD-9B79-3BD2390FF9C9}" type="slidenum">
              <a:rPr lang="en-US" smtClean="0"/>
              <a:pPr/>
              <a:t>29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91E514-39A7-44FE-A8CF-9E84D9208C9C}" type="slidenum">
              <a:rPr lang="en-US">
                <a:solidFill>
                  <a:srgbClr val="000000"/>
                </a:solidFill>
              </a:rPr>
              <a:pPr/>
              <a:t>3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87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7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C0B93-AF9B-4EBD-9B79-3BD2390FF9C9}" type="slidenum">
              <a:rPr lang="en-US" smtClean="0"/>
              <a:pPr/>
              <a:t>30</a:t>
            </a:fld>
            <a:endParaRPr lang="en-US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C0B93-AF9B-4EBD-9B79-3BD2390FF9C9}" type="slidenum">
              <a:rPr lang="en-US" smtClean="0"/>
              <a:pPr/>
              <a:t>31</a:t>
            </a:fld>
            <a:endParaRPr lang="en-US"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C0B93-AF9B-4EBD-9B79-3BD2390FF9C9}" type="slidenum">
              <a:rPr lang="en-US" smtClean="0"/>
              <a:pPr/>
              <a:t>32</a:t>
            </a:fld>
            <a:endParaRPr lang="en-US"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C0B93-AF9B-4EBD-9B79-3BD2390FF9C9}" type="slidenum">
              <a:rPr lang="en-US" smtClean="0"/>
              <a:pPr/>
              <a:t>33</a:t>
            </a:fld>
            <a:endParaRPr lang="en-US"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C0B93-AF9B-4EBD-9B79-3BD2390FF9C9}" type="slidenum">
              <a:rPr lang="en-US" smtClean="0"/>
              <a:pPr/>
              <a:t>34</a:t>
            </a:fld>
            <a:endParaRPr lang="en-US"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C0B93-AF9B-4EBD-9B79-3BD2390FF9C9}" type="slidenum">
              <a:rPr lang="en-US" smtClean="0"/>
              <a:pPr/>
              <a:t>35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C0B93-AF9B-4EBD-9B79-3BD2390FF9C9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B3BDC0A-7573-48E7-BF94-190F659AE33C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C0B93-AF9B-4EBD-9B79-3BD2390FF9C9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C0B93-AF9B-4EBD-9B79-3BD2390FF9C9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C0B93-AF9B-4EBD-9B79-3BD2390FF9C9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BA7937-FD1B-4CAE-B971-990A1DEB19DF}" type="slidenum">
              <a:rPr lang="en-US">
                <a:solidFill>
                  <a:srgbClr val="000000"/>
                </a:solidFill>
              </a:rPr>
              <a:pPr/>
              <a:t>9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53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3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6CDD76-068C-44DE-8AE0-19A241DCDA55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32E0F7-71E5-4554-BBD7-4D657E0F7BD8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73E14B-A718-4A70-B673-C09E21E26AC7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A6843F-8739-44A5-993A-14B39155B02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0A2B6E-0AED-46ED-B5E7-3FEBF1C0B6A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0A2B6E-0AED-46ED-B5E7-3FEBF1C0B6A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5647EC-68BB-43F2-88B5-5F24031BEB7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B8E830-6A06-410B-AD8C-94910528919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E3AF44-D04C-4661-9881-C9D79E7F5E9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557D4C-58CA-4701-BE08-4F2255E7C3F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18DEC6-88B6-4308-8593-02807C5E4F0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3AC96C-C2BA-4F8C-B00E-D10A7EF35A3E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551198-6EED-4F49-889A-69CBEDA983D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93A35C-A22C-4901-8129-36E47432A8F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58AE81-1727-4A4A-8963-D756C7EF7C2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F4ADA4-3ACD-46C3-9D88-B1E0776720E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0C1BC2-4904-46DA-B901-EF1F4672313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C7D1FB-BD3F-4B6B-B080-CADBEA40230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56834B-ECB9-4455-84F5-90AEB515FD3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A03941-5E3F-41C2-AB8C-DA48FECA0F3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0494FE-D81F-4FD4-9F1A-2D1F9466CF5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3FEF51-E7AA-4E97-8E21-6F28F712550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F18451-F959-44E0-97E4-8873CE431323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A4DF73-DF1A-4C7D-AAFE-0346A87F1EA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15BDB3-C4F0-4FA3-AB40-DB36393DC6A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1FBA79-4013-43BF-B428-66A0252C2C4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EF0F61-3133-4348-BB83-84F2DB6AF6B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B3D994-724B-48FE-AED5-0BE8651AB5B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DD866D-353C-4162-834F-69C60584F2D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A2103-ACC1-4F28-97EB-697B4014DB5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6CDD76-068C-44DE-8AE0-19A241DCDA5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3AC96C-C2BA-4F8C-B00E-D10A7EF35A3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F18451-F959-44E0-97E4-8873CE43132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A2D7C5-E53A-4C74-8EDC-1FBF2678A68F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A2D7C5-E53A-4C74-8EDC-1FBF2678A68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80D7A6-65C8-48E0-9E14-A65B6ED57F0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131F8C-381D-4819-8913-EAAB65BCD39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A6843F-8739-44A5-993A-14B39155B02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E4329C-E976-4433-809B-683233CFF8D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B1C71A-C6D1-40FF-AAE3-A77839BD47C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32E0F7-71E5-4554-BBD7-4D657E0F7BD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73E14B-A718-4A70-B673-C09E21E26AC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6CDD76-068C-44DE-8AE0-19A241DCDA5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3AC96C-C2BA-4F8C-B00E-D10A7EF35A3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80D7A6-65C8-48E0-9E14-A65B6ED57F0A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F18451-F959-44E0-97E4-8873CE43132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A2D7C5-E53A-4C74-8EDC-1FBF2678A68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80D7A6-65C8-48E0-9E14-A65B6ED57F0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131F8C-381D-4819-8913-EAAB65BCD39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A6843F-8739-44A5-993A-14B39155B02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E4329C-E976-4433-809B-683233CFF8D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B1C71A-C6D1-40FF-AAE3-A77839BD47C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32E0F7-71E5-4554-BBD7-4D657E0F7BD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73E14B-A718-4A70-B673-C09E21E26AC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A6843F-8739-44A5-993A-14B39155B02C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131F8C-381D-4819-8913-EAAB65BCD394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A6843F-8739-44A5-993A-14B39155B02C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E4329C-E976-4433-809B-683233CFF8D3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B1C71A-C6D1-40FF-AAE3-A77839BD47C0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68B2DB5-9B09-4EF0-AC22-B56C7A4268F5}" type="slidenum">
              <a:rPr lang="en-US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68B2DB5-9B09-4EF0-AC22-B56C7A4268F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502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5021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3502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35021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DDBF996D-E84B-47B6-9651-2B945E943928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502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5021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3502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35021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DDBF996D-E84B-47B6-9651-2B945E943928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B2BE0C98-340B-440C-AA1E-A8FEE1D7D43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31EFD965-D997-4161-80BA-49FF2942741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68B2DB5-9B09-4EF0-AC22-B56C7A4268F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68B2DB5-9B09-4EF0-AC22-B56C7A4268F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68B2DB5-9B09-4EF0-AC22-B56C7A4268F5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71" r:id="rId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59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4" Type="http://schemas.openxmlformats.org/officeDocument/2006/relationships/image" Target="../media/image15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16.xml"/><Relationship Id="rId13" Type="http://schemas.openxmlformats.org/officeDocument/2006/relationships/image" Target="../media/image18.emf"/><Relationship Id="rId18" Type="http://schemas.openxmlformats.org/officeDocument/2006/relationships/image" Target="../media/image23.emf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7.emf"/><Relationship Id="rId17" Type="http://schemas.openxmlformats.org/officeDocument/2006/relationships/image" Target="../media/image22.emf"/><Relationship Id="rId2" Type="http://schemas.openxmlformats.org/officeDocument/2006/relationships/tags" Target="../tags/tag10.xml"/><Relationship Id="rId16" Type="http://schemas.openxmlformats.org/officeDocument/2006/relationships/image" Target="../media/image21.emf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16.png"/><Relationship Id="rId5" Type="http://schemas.openxmlformats.org/officeDocument/2006/relationships/tags" Target="../tags/tag13.xml"/><Relationship Id="rId15" Type="http://schemas.openxmlformats.org/officeDocument/2006/relationships/image" Target="../media/image20.emf"/><Relationship Id="rId10" Type="http://schemas.openxmlformats.org/officeDocument/2006/relationships/notesSlide" Target="../notesSlides/notesSlide14.xml"/><Relationship Id="rId4" Type="http://schemas.openxmlformats.org/officeDocument/2006/relationships/tags" Target="../tags/tag12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19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27.png"/><Relationship Id="rId3" Type="http://schemas.openxmlformats.org/officeDocument/2006/relationships/tags" Target="../tags/tag19.xml"/><Relationship Id="rId7" Type="http://schemas.openxmlformats.org/officeDocument/2006/relationships/tags" Target="../tags/tag23.xml"/><Relationship Id="rId12" Type="http://schemas.openxmlformats.org/officeDocument/2006/relationships/image" Target="../media/image26.png"/><Relationship Id="rId2" Type="http://schemas.openxmlformats.org/officeDocument/2006/relationships/tags" Target="../tags/tag18.xml"/><Relationship Id="rId16" Type="http://schemas.openxmlformats.org/officeDocument/2006/relationships/image" Target="../media/image30.png"/><Relationship Id="rId1" Type="http://schemas.openxmlformats.org/officeDocument/2006/relationships/tags" Target="../tags/tag17.xml"/><Relationship Id="rId6" Type="http://schemas.openxmlformats.org/officeDocument/2006/relationships/tags" Target="../tags/tag22.xml"/><Relationship Id="rId11" Type="http://schemas.openxmlformats.org/officeDocument/2006/relationships/image" Target="../media/image25.emf"/><Relationship Id="rId5" Type="http://schemas.openxmlformats.org/officeDocument/2006/relationships/tags" Target="../tags/tag21.xml"/><Relationship Id="rId15" Type="http://schemas.openxmlformats.org/officeDocument/2006/relationships/image" Target="../media/image29.png"/><Relationship Id="rId10" Type="http://schemas.openxmlformats.org/officeDocument/2006/relationships/image" Target="../media/image24.emf"/><Relationship Id="rId4" Type="http://schemas.openxmlformats.org/officeDocument/2006/relationships/tags" Target="../tags/tag20.xml"/><Relationship Id="rId9" Type="http://schemas.openxmlformats.org/officeDocument/2006/relationships/notesSlide" Target="../notesSlides/notesSlide16.xml"/><Relationship Id="rId14" Type="http://schemas.openxmlformats.org/officeDocument/2006/relationships/image" Target="../media/image28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7.xml"/><Relationship Id="rId13" Type="http://schemas.openxmlformats.org/officeDocument/2006/relationships/image" Target="../media/image35.emf"/><Relationship Id="rId3" Type="http://schemas.openxmlformats.org/officeDocument/2006/relationships/tags" Target="../tags/tag26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4.png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tags" Target="../tags/tag29.xml"/><Relationship Id="rId11" Type="http://schemas.openxmlformats.org/officeDocument/2006/relationships/image" Target="../media/image33.emf"/><Relationship Id="rId5" Type="http://schemas.openxmlformats.org/officeDocument/2006/relationships/tags" Target="../tags/tag28.xml"/><Relationship Id="rId10" Type="http://schemas.openxmlformats.org/officeDocument/2006/relationships/image" Target="../media/image32.emf"/><Relationship Id="rId4" Type="http://schemas.openxmlformats.org/officeDocument/2006/relationships/tags" Target="../tags/tag27.xml"/><Relationship Id="rId9" Type="http://schemas.openxmlformats.org/officeDocument/2006/relationships/image" Target="../media/image31.emf"/><Relationship Id="rId14" Type="http://schemas.openxmlformats.org/officeDocument/2006/relationships/image" Target="../media/image36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image" Target="../media/image33.emf"/><Relationship Id="rId5" Type="http://schemas.openxmlformats.org/officeDocument/2006/relationships/image" Target="../media/image37.emf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59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tags" Target="../tags/tag37.xml"/><Relationship Id="rId7" Type="http://schemas.openxmlformats.org/officeDocument/2006/relationships/image" Target="../media/image41.png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image" Target="../media/image40.png"/><Relationship Id="rId5" Type="http://schemas.openxmlformats.org/officeDocument/2006/relationships/notesSlide" Target="../notesSlides/notesSlide22.xml"/><Relationship Id="rId4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3.xml"/><Relationship Id="rId13" Type="http://schemas.openxmlformats.org/officeDocument/2006/relationships/image" Target="../media/image44.png"/><Relationship Id="rId3" Type="http://schemas.openxmlformats.org/officeDocument/2006/relationships/tags" Target="../tags/tag40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1.png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tags" Target="../tags/tag43.xml"/><Relationship Id="rId11" Type="http://schemas.openxmlformats.org/officeDocument/2006/relationships/image" Target="../media/image40.png"/><Relationship Id="rId5" Type="http://schemas.openxmlformats.org/officeDocument/2006/relationships/tags" Target="../tags/tag42.xml"/><Relationship Id="rId10" Type="http://schemas.openxmlformats.org/officeDocument/2006/relationships/image" Target="../media/image43.emf"/><Relationship Id="rId4" Type="http://schemas.openxmlformats.org/officeDocument/2006/relationships/tags" Target="../tags/tag41.xml"/><Relationship Id="rId9" Type="http://schemas.openxmlformats.org/officeDocument/2006/relationships/image" Target="../media/image17.emf"/><Relationship Id="rId1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emf"/><Relationship Id="rId3" Type="http://schemas.openxmlformats.org/officeDocument/2006/relationships/tags" Target="../tags/tag46.xml"/><Relationship Id="rId7" Type="http://schemas.openxmlformats.org/officeDocument/2006/relationships/notesSlide" Target="../notesSlides/notesSlide24.xml"/><Relationship Id="rId12" Type="http://schemas.openxmlformats.org/officeDocument/2006/relationships/image" Target="../media/image50.emf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49.emf"/><Relationship Id="rId5" Type="http://schemas.openxmlformats.org/officeDocument/2006/relationships/tags" Target="../tags/tag48.xml"/><Relationship Id="rId10" Type="http://schemas.openxmlformats.org/officeDocument/2006/relationships/image" Target="../media/image48.emf"/><Relationship Id="rId4" Type="http://schemas.openxmlformats.org/officeDocument/2006/relationships/tags" Target="../tags/tag47.xml"/><Relationship Id="rId9" Type="http://schemas.openxmlformats.org/officeDocument/2006/relationships/image" Target="../media/image47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51.emf"/><Relationship Id="rId5" Type="http://schemas.openxmlformats.org/officeDocument/2006/relationships/image" Target="../media/image46.emf"/><Relationship Id="rId4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image" Target="../media/image53.emf"/><Relationship Id="rId5" Type="http://schemas.openxmlformats.org/officeDocument/2006/relationships/image" Target="../media/image52.emf"/><Relationship Id="rId4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4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60.xml"/><Relationship Id="rId13" Type="http://schemas.openxmlformats.org/officeDocument/2006/relationships/tags" Target="../tags/tag65.xml"/><Relationship Id="rId18" Type="http://schemas.openxmlformats.org/officeDocument/2006/relationships/image" Target="../media/image57.emf"/><Relationship Id="rId26" Type="http://schemas.openxmlformats.org/officeDocument/2006/relationships/image" Target="../media/image65.emf"/><Relationship Id="rId3" Type="http://schemas.openxmlformats.org/officeDocument/2006/relationships/tags" Target="../tags/tag55.xml"/><Relationship Id="rId21" Type="http://schemas.openxmlformats.org/officeDocument/2006/relationships/image" Target="../media/image60.emf"/><Relationship Id="rId7" Type="http://schemas.openxmlformats.org/officeDocument/2006/relationships/tags" Target="../tags/tag59.xml"/><Relationship Id="rId12" Type="http://schemas.openxmlformats.org/officeDocument/2006/relationships/tags" Target="../tags/tag64.xml"/><Relationship Id="rId17" Type="http://schemas.openxmlformats.org/officeDocument/2006/relationships/image" Target="../media/image56.emf"/><Relationship Id="rId25" Type="http://schemas.openxmlformats.org/officeDocument/2006/relationships/image" Target="../media/image64.emf"/><Relationship Id="rId2" Type="http://schemas.openxmlformats.org/officeDocument/2006/relationships/tags" Target="../tags/tag54.xml"/><Relationship Id="rId16" Type="http://schemas.openxmlformats.org/officeDocument/2006/relationships/image" Target="../media/image55.emf"/><Relationship Id="rId20" Type="http://schemas.openxmlformats.org/officeDocument/2006/relationships/image" Target="../media/image59.emf"/><Relationship Id="rId1" Type="http://schemas.openxmlformats.org/officeDocument/2006/relationships/tags" Target="../tags/tag53.xml"/><Relationship Id="rId6" Type="http://schemas.openxmlformats.org/officeDocument/2006/relationships/tags" Target="../tags/tag58.xml"/><Relationship Id="rId11" Type="http://schemas.openxmlformats.org/officeDocument/2006/relationships/tags" Target="../tags/tag63.xml"/><Relationship Id="rId24" Type="http://schemas.openxmlformats.org/officeDocument/2006/relationships/image" Target="../media/image63.emf"/><Relationship Id="rId5" Type="http://schemas.openxmlformats.org/officeDocument/2006/relationships/tags" Target="../tags/tag57.xml"/><Relationship Id="rId15" Type="http://schemas.openxmlformats.org/officeDocument/2006/relationships/notesSlide" Target="../notesSlides/notesSlide29.xml"/><Relationship Id="rId23" Type="http://schemas.openxmlformats.org/officeDocument/2006/relationships/image" Target="../media/image62.emf"/><Relationship Id="rId28" Type="http://schemas.openxmlformats.org/officeDocument/2006/relationships/image" Target="../media/image67.emf"/><Relationship Id="rId10" Type="http://schemas.openxmlformats.org/officeDocument/2006/relationships/tags" Target="../tags/tag62.xml"/><Relationship Id="rId19" Type="http://schemas.openxmlformats.org/officeDocument/2006/relationships/image" Target="../media/image58.emf"/><Relationship Id="rId4" Type="http://schemas.openxmlformats.org/officeDocument/2006/relationships/tags" Target="../tags/tag56.xml"/><Relationship Id="rId9" Type="http://schemas.openxmlformats.org/officeDocument/2006/relationships/tags" Target="../tags/tag61.xml"/><Relationship Id="rId14" Type="http://schemas.openxmlformats.org/officeDocument/2006/relationships/slideLayout" Target="../slideLayouts/slideLayout7.xml"/><Relationship Id="rId22" Type="http://schemas.openxmlformats.org/officeDocument/2006/relationships/image" Target="../media/image61.emf"/><Relationship Id="rId27" Type="http://schemas.openxmlformats.org/officeDocument/2006/relationships/image" Target="../media/image6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59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tags" Target="../tags/tag68.xml"/><Relationship Id="rId7" Type="http://schemas.openxmlformats.org/officeDocument/2006/relationships/image" Target="../media/image61.emf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image" Target="../media/image68.png"/><Relationship Id="rId5" Type="http://schemas.openxmlformats.org/officeDocument/2006/relationships/notesSlide" Target="../notesSlides/notesSlide30.xml"/><Relationship Id="rId4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tags" Target="../tags/tag71.xml"/><Relationship Id="rId7" Type="http://schemas.openxmlformats.org/officeDocument/2006/relationships/image" Target="../media/image69.png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6" Type="http://schemas.openxmlformats.org/officeDocument/2006/relationships/notesSlide" Target="../notesSlides/notesSlide31.xml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61.emf"/><Relationship Id="rId4" Type="http://schemas.openxmlformats.org/officeDocument/2006/relationships/tags" Target="../tags/tag72.xml"/><Relationship Id="rId9" Type="http://schemas.openxmlformats.org/officeDocument/2006/relationships/image" Target="../media/image7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emf"/><Relationship Id="rId3" Type="http://schemas.openxmlformats.org/officeDocument/2006/relationships/tags" Target="../tags/tag75.xml"/><Relationship Id="rId7" Type="http://schemas.openxmlformats.org/officeDocument/2006/relationships/image" Target="../media/image74.png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image" Target="../media/image73.png"/><Relationship Id="rId5" Type="http://schemas.openxmlformats.org/officeDocument/2006/relationships/notesSlide" Target="../notesSlides/notesSlide33.xml"/><Relationship Id="rId4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83.xml"/><Relationship Id="rId13" Type="http://schemas.openxmlformats.org/officeDocument/2006/relationships/image" Target="../media/image75.png"/><Relationship Id="rId18" Type="http://schemas.openxmlformats.org/officeDocument/2006/relationships/image" Target="../media/image80.png"/><Relationship Id="rId3" Type="http://schemas.openxmlformats.org/officeDocument/2006/relationships/tags" Target="../tags/tag78.xml"/><Relationship Id="rId21" Type="http://schemas.openxmlformats.org/officeDocument/2006/relationships/image" Target="../media/image83.png"/><Relationship Id="rId7" Type="http://schemas.openxmlformats.org/officeDocument/2006/relationships/tags" Target="../tags/tag82.xml"/><Relationship Id="rId12" Type="http://schemas.openxmlformats.org/officeDocument/2006/relationships/notesSlide" Target="../notesSlides/notesSlide34.xml"/><Relationship Id="rId17" Type="http://schemas.openxmlformats.org/officeDocument/2006/relationships/image" Target="../media/image79.png"/><Relationship Id="rId2" Type="http://schemas.openxmlformats.org/officeDocument/2006/relationships/tags" Target="../tags/tag77.xml"/><Relationship Id="rId16" Type="http://schemas.openxmlformats.org/officeDocument/2006/relationships/image" Target="../media/image78.emf"/><Relationship Id="rId20" Type="http://schemas.openxmlformats.org/officeDocument/2006/relationships/image" Target="../media/image82.png"/><Relationship Id="rId1" Type="http://schemas.openxmlformats.org/officeDocument/2006/relationships/tags" Target="../tags/tag76.xml"/><Relationship Id="rId6" Type="http://schemas.openxmlformats.org/officeDocument/2006/relationships/tags" Target="../tags/tag81.xml"/><Relationship Id="rId11" Type="http://schemas.openxmlformats.org/officeDocument/2006/relationships/slideLayout" Target="../slideLayouts/slideLayout12.xml"/><Relationship Id="rId5" Type="http://schemas.openxmlformats.org/officeDocument/2006/relationships/tags" Target="../tags/tag80.xml"/><Relationship Id="rId15" Type="http://schemas.openxmlformats.org/officeDocument/2006/relationships/image" Target="../media/image77.png"/><Relationship Id="rId10" Type="http://schemas.openxmlformats.org/officeDocument/2006/relationships/tags" Target="../tags/tag85.xml"/><Relationship Id="rId19" Type="http://schemas.openxmlformats.org/officeDocument/2006/relationships/image" Target="../media/image81.png"/><Relationship Id="rId4" Type="http://schemas.openxmlformats.org/officeDocument/2006/relationships/tags" Target="../tags/tag79.xml"/><Relationship Id="rId9" Type="http://schemas.openxmlformats.org/officeDocument/2006/relationships/tags" Target="../tags/tag84.xml"/><Relationship Id="rId14" Type="http://schemas.openxmlformats.org/officeDocument/2006/relationships/image" Target="../media/image76.png"/><Relationship Id="rId22" Type="http://schemas.openxmlformats.org/officeDocument/2006/relationships/image" Target="../media/image8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jpeg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5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file:///C:\Users\AS%20Morse\Desktop\chinaplenery\lion.wmv" TargetMode="External"/><Relationship Id="rId1" Type="http://schemas.openxmlformats.org/officeDocument/2006/relationships/tags" Target="../tags/tag6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6835426" y="5794375"/>
            <a:ext cx="162948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rgbClr val="FFFFFF"/>
                </a:solidFill>
              </a:rPr>
              <a:t>Rutgers</a:t>
            </a:r>
            <a:endParaRPr lang="en-US" dirty="0">
              <a:solidFill>
                <a:srgbClr val="FFFFFF"/>
              </a:solidFill>
            </a:endParaRPr>
          </a:p>
          <a:p>
            <a:pPr algn="ctr"/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smtClean="0">
                <a:solidFill>
                  <a:srgbClr val="FFFFFF"/>
                </a:solidFill>
              </a:rPr>
              <a:t>May 25, 2011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5" name="TextBox 14"/>
          <p:cNvSpPr txBox="1"/>
          <p:nvPr>
            <p:custDataLst>
              <p:tags r:id="rId1"/>
            </p:custDataLst>
          </p:nvPr>
        </p:nvSpPr>
        <p:spPr>
          <a:xfrm>
            <a:off x="0" y="7112000"/>
            <a:ext cx="914400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TexPoint fonts used in EMF. 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Read the TexPoint manual before you delete this box.: </a:t>
            </a:r>
            <a:r>
              <a:rPr lang="en-US" dirty="0" smtClean="0">
                <a:solidFill>
                  <a:srgbClr val="FFFFFF"/>
                </a:solidFill>
                <a:latin typeface="CMSY10ORIG"/>
              </a:rPr>
              <a:t>A</a:t>
            </a:r>
            <a:r>
              <a:rPr lang="en-US" dirty="0" smtClean="0">
                <a:solidFill>
                  <a:srgbClr val="FFFFFF"/>
                </a:solidFill>
                <a:latin typeface="CMMI10"/>
              </a:rPr>
              <a:t>A</a:t>
            </a:r>
            <a:r>
              <a:rPr lang="en-US" dirty="0" smtClean="0">
                <a:solidFill>
                  <a:srgbClr val="FFFFFF"/>
                </a:solidFill>
                <a:latin typeface="CMMI5"/>
              </a:rPr>
              <a:t>A</a:t>
            </a:r>
            <a:r>
              <a:rPr lang="en-US" dirty="0" smtClean="0">
                <a:solidFill>
                  <a:srgbClr val="FFFFFF"/>
                </a:solidFill>
                <a:latin typeface="CMEX10"/>
              </a:rPr>
              <a:t>A</a:t>
            </a:r>
            <a:r>
              <a:rPr lang="en-US" dirty="0" smtClean="0">
                <a:solidFill>
                  <a:srgbClr val="FFFFFF"/>
                </a:solidFill>
                <a:latin typeface="CMR10"/>
              </a:rPr>
              <a:t>A</a:t>
            </a:r>
            <a:r>
              <a:rPr lang="en-US" dirty="0" smtClean="0">
                <a:solidFill>
                  <a:srgbClr val="FFFFFF"/>
                </a:solidFill>
                <a:latin typeface="CMR7"/>
              </a:rPr>
              <a:t>A</a:t>
            </a:r>
            <a:r>
              <a:rPr lang="en-US" dirty="0" smtClean="0">
                <a:solidFill>
                  <a:srgbClr val="FFFFFF"/>
                </a:solidFill>
                <a:latin typeface="CMMI7"/>
              </a:rPr>
              <a:t>A</a:t>
            </a:r>
            <a:r>
              <a:rPr lang="en-US" dirty="0" smtClean="0">
                <a:solidFill>
                  <a:srgbClr val="FFFFFF"/>
                </a:solidFill>
                <a:latin typeface="LCMSS8"/>
              </a:rPr>
              <a:t>A</a:t>
            </a:r>
            <a:r>
              <a:rPr lang="en-US" dirty="0" smtClean="0">
                <a:solidFill>
                  <a:srgbClr val="FFFFFF"/>
                </a:solidFill>
                <a:latin typeface="CMMI8"/>
              </a:rPr>
              <a:t>A</a:t>
            </a:r>
            <a:r>
              <a:rPr lang="en-US" dirty="0" smtClean="0">
                <a:solidFill>
                  <a:srgbClr val="FFFFFF"/>
                </a:solidFill>
                <a:latin typeface="CMSY7"/>
              </a:rPr>
              <a:t>A</a:t>
            </a:r>
            <a:r>
              <a:rPr lang="en-US" dirty="0" smtClean="0">
                <a:solidFill>
                  <a:srgbClr val="FFFFFF"/>
                </a:solidFill>
                <a:latin typeface="CMSY8"/>
              </a:rPr>
              <a:t>A</a:t>
            </a:r>
            <a:r>
              <a:rPr lang="en-US" dirty="0" smtClean="0">
                <a:solidFill>
                  <a:srgbClr val="FFFFFF"/>
                </a:solidFill>
                <a:latin typeface="CMBX12"/>
              </a:rPr>
              <a:t>A</a:t>
            </a:r>
            <a:r>
              <a:rPr lang="en-US" dirty="0" smtClean="0">
                <a:solidFill>
                  <a:srgbClr val="FFFFFF"/>
                </a:solidFill>
                <a:latin typeface="EUFM10"/>
              </a:rPr>
              <a:t>A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23525" y="316585"/>
            <a:ext cx="700287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>
                <a:solidFill>
                  <a:srgbClr val="FFFFFF"/>
                </a:solidFill>
              </a:rPr>
              <a:t>DIMACS</a:t>
            </a:r>
            <a:r>
              <a:rPr lang="en-US" dirty="0" smtClean="0">
                <a:solidFill>
                  <a:srgbClr val="FFFFFF"/>
                </a:solidFill>
              </a:rPr>
              <a:t> Workshop</a:t>
            </a:r>
          </a:p>
          <a:p>
            <a:pPr algn="ctr"/>
            <a:r>
              <a:rPr lang="en-US" dirty="0" smtClean="0">
                <a:solidFill>
                  <a:srgbClr val="FFFFFF"/>
                </a:solidFill>
              </a:rPr>
              <a:t> on </a:t>
            </a:r>
          </a:p>
          <a:p>
            <a:pPr algn="ctr"/>
            <a:r>
              <a:rPr lang="en-US" dirty="0" smtClean="0">
                <a:solidFill>
                  <a:srgbClr val="FFFFFF"/>
                </a:solidFill>
              </a:rPr>
              <a:t>Perspectives and Future Directions in Systems and Control Theory</a:t>
            </a:r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6700" y="762000"/>
            <a:ext cx="46089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Consider a group of </a:t>
            </a:r>
            <a:r>
              <a:rPr lang="en-US" i="1" dirty="0" smtClean="0"/>
              <a:t>n</a:t>
            </a:r>
            <a:r>
              <a:rPr lang="en-US" dirty="0" smtClean="0"/>
              <a:t> agents labeled 1 to </a:t>
            </a:r>
            <a:r>
              <a:rPr lang="en-US" i="1" dirty="0" smtClean="0"/>
              <a:t>n</a:t>
            </a:r>
            <a:endParaRPr lang="en-US" i="1" dirty="0"/>
          </a:p>
        </p:txBody>
      </p:sp>
      <p:sp>
        <p:nvSpPr>
          <p:cNvPr id="4" name="TextBox 3"/>
          <p:cNvSpPr txBox="1"/>
          <p:nvPr/>
        </p:nvSpPr>
        <p:spPr>
          <a:xfrm>
            <a:off x="266700" y="4542745"/>
            <a:ext cx="85282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Each agent  </a:t>
            </a:r>
            <a:r>
              <a:rPr lang="en-US" i="1" dirty="0" smtClean="0"/>
              <a:t>i </a:t>
            </a:r>
            <a:r>
              <a:rPr lang="en-US" dirty="0" smtClean="0"/>
              <a:t> controls a real, scalar-valued, time-dependent, quantity </a:t>
            </a:r>
            <a:r>
              <a:rPr lang="en-US" i="1" dirty="0" smtClean="0">
                <a:latin typeface="Arial"/>
              </a:rPr>
              <a:t>x</a:t>
            </a:r>
            <a:r>
              <a:rPr lang="en-US" i="1" baseline="-25000" dirty="0" smtClean="0">
                <a:latin typeface="Arial"/>
              </a:rPr>
              <a:t>i</a:t>
            </a:r>
            <a:r>
              <a:rPr lang="en-US" dirty="0" smtClean="0"/>
              <a:t> called an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agreement variable</a:t>
            </a:r>
            <a:r>
              <a:rPr lang="en-US" dirty="0" smtClean="0"/>
              <a:t>. 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66700" y="3848100"/>
            <a:ext cx="88152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neighbors</a:t>
            </a:r>
            <a:r>
              <a:rPr lang="en-US" dirty="0" smtClean="0"/>
              <a:t> of agent </a:t>
            </a:r>
            <a:r>
              <a:rPr lang="en-US" i="1" dirty="0" smtClean="0"/>
              <a:t>i</a:t>
            </a:r>
            <a:r>
              <a:rPr lang="en-US" dirty="0" smtClean="0"/>
              <a:t>,  correspond to those vertices  which are adjacent to vertex </a:t>
            </a:r>
            <a:r>
              <a:rPr lang="en-US" i="1" dirty="0" smtClean="0"/>
              <a:t>i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266700" y="1257300"/>
            <a:ext cx="8050602" cy="2438400"/>
            <a:chOff x="266700" y="1257300"/>
            <a:chExt cx="8050602" cy="2438400"/>
          </a:xfrm>
        </p:grpSpPr>
        <p:sp>
          <p:nvSpPr>
            <p:cNvPr id="7" name="TextBox 6"/>
            <p:cNvSpPr txBox="1"/>
            <p:nvPr/>
          </p:nvSpPr>
          <p:spPr>
            <a:xfrm>
              <a:off x="266700" y="1257300"/>
              <a:ext cx="805060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The groups’ </a:t>
              </a:r>
              <a:r>
                <a:rPr lang="en-US" dirty="0" smtClean="0">
                  <a:solidFill>
                    <a:srgbClr val="FF0000"/>
                  </a:solidFill>
                </a:rPr>
                <a:t>neighbor graph </a:t>
              </a:r>
              <a:r>
                <a:rPr lang="en-US" dirty="0" smtClean="0">
                  <a:solidFill>
                    <a:srgbClr val="FF0000"/>
                  </a:solidFill>
                  <a:latin typeface="msbm10"/>
                </a:rPr>
                <a:t>N</a:t>
              </a:r>
              <a:r>
                <a:rPr lang="en-US" dirty="0" smtClean="0">
                  <a:solidFill>
                    <a:srgbClr val="FF0000"/>
                  </a:solidFill>
                </a:rPr>
                <a:t> </a:t>
              </a:r>
              <a:r>
                <a:rPr lang="en-US" dirty="0" smtClean="0"/>
                <a:t>is an undirected, connected graph with vertices</a:t>
              </a:r>
            </a:p>
            <a:p>
              <a:r>
                <a:rPr lang="en-US" dirty="0" smtClean="0"/>
                <a:t>labeled 1,2,...,</a:t>
              </a:r>
              <a:r>
                <a:rPr lang="en-US" i="1" dirty="0" smtClean="0"/>
                <a:t>n.</a:t>
              </a: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2705100" y="2057400"/>
              <a:ext cx="2438400" cy="1638300"/>
              <a:chOff x="1025525" y="3981450"/>
              <a:chExt cx="3073401" cy="2028826"/>
            </a:xfrm>
          </p:grpSpPr>
          <p:sp>
            <p:nvSpPr>
              <p:cNvPr id="9" name="Oval 4"/>
              <p:cNvSpPr>
                <a:spLocks noChangeArrowheads="1"/>
              </p:cNvSpPr>
              <p:nvPr/>
            </p:nvSpPr>
            <p:spPr bwMode="auto">
              <a:xfrm>
                <a:off x="1539875" y="5575300"/>
                <a:ext cx="217488" cy="217488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7</a:t>
                </a:r>
              </a:p>
            </p:txBody>
          </p:sp>
          <p:sp>
            <p:nvSpPr>
              <p:cNvPr id="10" name="Oval 7"/>
              <p:cNvSpPr>
                <a:spLocks noChangeArrowheads="1"/>
              </p:cNvSpPr>
              <p:nvPr/>
            </p:nvSpPr>
            <p:spPr bwMode="auto">
              <a:xfrm>
                <a:off x="1025525" y="4972050"/>
                <a:ext cx="217488" cy="217488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4</a:t>
                </a:r>
              </a:p>
            </p:txBody>
          </p:sp>
          <p:sp>
            <p:nvSpPr>
              <p:cNvPr id="11" name="Oval 10"/>
              <p:cNvSpPr>
                <a:spLocks noChangeArrowheads="1"/>
              </p:cNvSpPr>
              <p:nvPr/>
            </p:nvSpPr>
            <p:spPr bwMode="auto">
              <a:xfrm>
                <a:off x="2124075" y="3981450"/>
                <a:ext cx="217488" cy="217488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1</a:t>
                </a:r>
              </a:p>
            </p:txBody>
          </p:sp>
          <p:sp>
            <p:nvSpPr>
              <p:cNvPr id="12" name="Oval 13"/>
              <p:cNvSpPr>
                <a:spLocks noChangeArrowheads="1"/>
              </p:cNvSpPr>
              <p:nvPr/>
            </p:nvSpPr>
            <p:spPr bwMode="auto">
              <a:xfrm>
                <a:off x="1757363" y="4524375"/>
                <a:ext cx="217488" cy="217488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3</a:t>
                </a:r>
              </a:p>
            </p:txBody>
          </p:sp>
          <p:sp>
            <p:nvSpPr>
              <p:cNvPr id="13" name="Oval 16"/>
              <p:cNvSpPr>
                <a:spLocks noChangeArrowheads="1"/>
              </p:cNvSpPr>
              <p:nvPr/>
            </p:nvSpPr>
            <p:spPr bwMode="auto">
              <a:xfrm>
                <a:off x="2232025" y="5357813"/>
                <a:ext cx="217488" cy="217488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5</a:t>
                </a:r>
              </a:p>
            </p:txBody>
          </p:sp>
          <p:sp>
            <p:nvSpPr>
              <p:cNvPr id="14" name="Oval 19"/>
              <p:cNvSpPr>
                <a:spLocks noChangeArrowheads="1"/>
              </p:cNvSpPr>
              <p:nvPr/>
            </p:nvSpPr>
            <p:spPr bwMode="auto">
              <a:xfrm>
                <a:off x="3881438" y="4306888"/>
                <a:ext cx="217488" cy="217488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2</a:t>
                </a:r>
              </a:p>
            </p:txBody>
          </p:sp>
          <p:sp>
            <p:nvSpPr>
              <p:cNvPr id="15" name="Oval 22"/>
              <p:cNvSpPr>
                <a:spLocks noChangeArrowheads="1"/>
              </p:cNvSpPr>
              <p:nvPr/>
            </p:nvSpPr>
            <p:spPr bwMode="auto">
              <a:xfrm>
                <a:off x="3646488" y="5792788"/>
                <a:ext cx="217488" cy="217488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6</a:t>
                </a:r>
              </a:p>
            </p:txBody>
          </p:sp>
          <p:cxnSp>
            <p:nvCxnSpPr>
              <p:cNvPr id="16" name="Straight Connector 15"/>
              <p:cNvCxnSpPr/>
              <p:nvPr/>
            </p:nvCxnSpPr>
            <p:spPr>
              <a:xfrm rot="16200000" flipH="1">
                <a:off x="2959000" y="3489225"/>
                <a:ext cx="273150" cy="1571725"/>
              </a:xfrm>
              <a:prstGeom prst="line">
                <a:avLst/>
              </a:prstGeom>
              <a:ln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>
                <a:stCxn id="12" idx="6"/>
                <a:endCxn id="14" idx="2"/>
              </p:cNvCxnSpPr>
              <p:nvPr/>
            </p:nvCxnSpPr>
            <p:spPr>
              <a:xfrm flipV="1">
                <a:off x="1974851" y="4415632"/>
                <a:ext cx="1906587" cy="217487"/>
              </a:xfrm>
              <a:prstGeom prst="line">
                <a:avLst/>
              </a:prstGeom>
              <a:ln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 rot="5400000">
                <a:off x="3197920" y="5072063"/>
                <a:ext cx="1332112" cy="234950"/>
              </a:xfrm>
              <a:prstGeom prst="line">
                <a:avLst/>
              </a:prstGeom>
              <a:ln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/>
              <p:nvPr/>
            </p:nvCxnSpPr>
            <p:spPr>
              <a:xfrm rot="5400000">
                <a:off x="1330723" y="4612778"/>
                <a:ext cx="370781" cy="5462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/>
              <p:nvPr/>
            </p:nvCxnSpPr>
            <p:spPr>
              <a:xfrm rot="16200000" flipH="1">
                <a:off x="1779984" y="4849316"/>
                <a:ext cx="647800" cy="39776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>
                <a:endCxn id="15" idx="2"/>
              </p:cNvCxnSpPr>
              <p:nvPr/>
            </p:nvCxnSpPr>
            <p:spPr>
              <a:xfrm>
                <a:off x="2449513" y="5508625"/>
                <a:ext cx="1196975" cy="39290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/>
              <p:nvPr/>
            </p:nvCxnSpPr>
            <p:spPr>
              <a:xfrm flipV="1">
                <a:off x="1725514" y="5524500"/>
                <a:ext cx="538361" cy="17155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3" name="TextBox 22"/>
          <p:cNvSpPr txBox="1"/>
          <p:nvPr/>
        </p:nvSpPr>
        <p:spPr>
          <a:xfrm>
            <a:off x="228600" y="5355804"/>
            <a:ext cx="89819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 goal of a consensus process is for all </a:t>
            </a:r>
            <a:r>
              <a:rPr lang="en-US" i="1" dirty="0" smtClean="0"/>
              <a:t>n</a:t>
            </a:r>
            <a:r>
              <a:rPr lang="en-US" dirty="0" smtClean="0"/>
              <a:t> agents to ultimately reach a consensus by</a:t>
            </a:r>
          </a:p>
          <a:p>
            <a:r>
              <a:rPr lang="en-US" dirty="0" smtClean="0"/>
              <a:t>adjusting their individual agreement variables to a common value.  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266700" y="6085499"/>
            <a:ext cx="82766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This is to be accomplished over time by sharing information among neighbors in</a:t>
            </a:r>
          </a:p>
          <a:p>
            <a:r>
              <a:rPr lang="en-US" dirty="0" smtClean="0"/>
              <a:t>a distributed manner.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3076575" y="190500"/>
            <a:ext cx="2236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Consensus Process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23" grpId="0"/>
      <p:bldP spid="24" grpId="0"/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Edittex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/>
          <a:stretch>
            <a:fillRect/>
          </a:stretch>
        </p:blipFill>
        <p:spPr bwMode="auto">
          <a:xfrm>
            <a:off x="1692849" y="2814520"/>
            <a:ext cx="5181237" cy="1075351"/>
          </a:xfrm>
          <a:prstGeom prst="rect">
            <a:avLst/>
          </a:prstGeom>
          <a:noFill/>
          <a:ln/>
          <a:effectLst/>
        </p:spPr>
      </p:pic>
      <p:sp>
        <p:nvSpPr>
          <p:cNvPr id="2" name="TextBox 1"/>
          <p:cNvSpPr txBox="1"/>
          <p:nvPr/>
        </p:nvSpPr>
        <p:spPr>
          <a:xfrm>
            <a:off x="114300" y="762000"/>
            <a:ext cx="87768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 consensus process is a recursive process which evolves with respect to a discrete</a:t>
            </a:r>
          </a:p>
          <a:p>
            <a:r>
              <a:rPr lang="en-US" dirty="0" smtClean="0"/>
              <a:t>time scale.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14300" y="1447800"/>
            <a:ext cx="903324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 a standard consensus process, agent </a:t>
            </a:r>
            <a:r>
              <a:rPr lang="en-US" i="1" dirty="0" smtClean="0"/>
              <a:t>i</a:t>
            </a:r>
            <a:r>
              <a:rPr lang="en-US" dirty="0" smtClean="0"/>
              <a:t>  sets the value of its agreement variable  at </a:t>
            </a:r>
          </a:p>
          <a:p>
            <a:r>
              <a:rPr lang="en-US" dirty="0" smtClean="0"/>
              <a:t>time </a:t>
            </a:r>
            <a:r>
              <a:rPr lang="en-US" i="1" dirty="0" smtClean="0"/>
              <a:t>t</a:t>
            </a:r>
            <a:r>
              <a:rPr lang="en-US" dirty="0" smtClean="0"/>
              <a:t> +1 equal to the average of the  current value of its own agreement variable </a:t>
            </a:r>
          </a:p>
          <a:p>
            <a:r>
              <a:rPr lang="en-US" dirty="0" smtClean="0"/>
              <a:t>and the current values of its neighbors’ agreement variables. 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76200" y="2353660"/>
            <a:ext cx="9134424" cy="3972311"/>
            <a:chOff x="76200" y="2353660"/>
            <a:chExt cx="9134424" cy="3972311"/>
          </a:xfrm>
        </p:grpSpPr>
        <p:grpSp>
          <p:nvGrpSpPr>
            <p:cNvPr id="16" name="Group 15"/>
            <p:cNvGrpSpPr/>
            <p:nvPr/>
          </p:nvGrpSpPr>
          <p:grpSpPr>
            <a:xfrm>
              <a:off x="76200" y="2353660"/>
              <a:ext cx="9134424" cy="3972311"/>
              <a:chOff x="76200" y="2353660"/>
              <a:chExt cx="9134424" cy="3972311"/>
            </a:xfrm>
          </p:grpSpPr>
          <p:sp>
            <p:nvSpPr>
              <p:cNvPr id="5" name="Oval 41"/>
              <p:cNvSpPr>
                <a:spLocks noChangeArrowheads="1"/>
              </p:cNvSpPr>
              <p:nvPr/>
            </p:nvSpPr>
            <p:spPr bwMode="auto">
              <a:xfrm>
                <a:off x="3112610" y="2353660"/>
                <a:ext cx="4339765" cy="2124075"/>
              </a:xfrm>
              <a:prstGeom prst="ellipse">
                <a:avLst/>
              </a:prstGeom>
              <a:noFill/>
              <a:ln w="2857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6" name="Text Box 42"/>
              <p:cNvSpPr txBox="1">
                <a:spLocks noChangeArrowheads="1"/>
              </p:cNvSpPr>
              <p:nvPr/>
            </p:nvSpPr>
            <p:spPr bwMode="auto">
              <a:xfrm>
                <a:off x="76200" y="5618085"/>
                <a:ext cx="9134424" cy="7078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 dirty="0">
                    <a:solidFill>
                      <a:schemeClr val="accent2"/>
                    </a:solidFill>
                  </a:rPr>
                  <a:t>Average at time </a:t>
                </a:r>
                <a:r>
                  <a:rPr lang="en-US" sz="2000" i="1" dirty="0">
                    <a:solidFill>
                      <a:schemeClr val="accent2"/>
                    </a:solidFill>
                  </a:rPr>
                  <a:t>t</a:t>
                </a:r>
                <a:r>
                  <a:rPr lang="en-US" sz="2000" dirty="0">
                    <a:solidFill>
                      <a:schemeClr val="accent2"/>
                    </a:solidFill>
                  </a:rPr>
                  <a:t> of </a:t>
                </a:r>
                <a:r>
                  <a:rPr lang="en-US" sz="2000" dirty="0" smtClean="0">
                    <a:solidFill>
                      <a:schemeClr val="accent2"/>
                    </a:solidFill>
                  </a:rPr>
                  <a:t>values of agreement variables of agent </a:t>
                </a:r>
                <a:r>
                  <a:rPr lang="en-US" sz="2000" i="1" dirty="0" smtClean="0">
                    <a:solidFill>
                      <a:schemeClr val="accent2"/>
                    </a:solidFill>
                  </a:rPr>
                  <a:t>i </a:t>
                </a:r>
                <a:r>
                  <a:rPr lang="en-US" sz="2000" dirty="0" smtClean="0">
                    <a:solidFill>
                      <a:schemeClr val="accent2"/>
                    </a:solidFill>
                  </a:rPr>
                  <a:t>and the neighbors</a:t>
                </a:r>
              </a:p>
              <a:p>
                <a:r>
                  <a:rPr lang="en-US" sz="2000" dirty="0" smtClean="0">
                    <a:solidFill>
                      <a:schemeClr val="accent2"/>
                    </a:solidFill>
                  </a:rPr>
                  <a:t>of </a:t>
                </a:r>
                <a:r>
                  <a:rPr lang="en-US" sz="2000" dirty="0">
                    <a:solidFill>
                      <a:schemeClr val="accent2"/>
                    </a:solidFill>
                  </a:rPr>
                  <a:t>agent </a:t>
                </a:r>
                <a:r>
                  <a:rPr lang="en-US" sz="2000" i="1" dirty="0">
                    <a:solidFill>
                      <a:schemeClr val="accent2"/>
                    </a:solidFill>
                  </a:rPr>
                  <a:t>i.</a:t>
                </a:r>
                <a:r>
                  <a:rPr lang="en-US" sz="2000" dirty="0">
                    <a:solidFill>
                      <a:schemeClr val="accent2"/>
                    </a:solidFill>
                  </a:rPr>
                  <a:t> </a:t>
                </a:r>
              </a:p>
            </p:txBody>
          </p:sp>
        </p:grpSp>
        <p:sp>
          <p:nvSpPr>
            <p:cNvPr id="7" name="Line 43"/>
            <p:cNvSpPr>
              <a:spLocks noChangeShapeType="1"/>
            </p:cNvSpPr>
            <p:nvPr/>
          </p:nvSpPr>
          <p:spPr bwMode="auto">
            <a:xfrm flipV="1">
              <a:off x="3092451" y="4391025"/>
              <a:ext cx="1079501" cy="134620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912620" y="4347448"/>
            <a:ext cx="4328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msy10"/>
              </a:rPr>
              <a:t>N</a:t>
            </a:r>
            <a:r>
              <a:rPr lang="en-US" i="1" baseline="-25000" dirty="0" smtClean="0">
                <a:latin typeface="Arial"/>
              </a:rPr>
              <a:t>i</a:t>
            </a:r>
            <a:r>
              <a:rPr lang="en-US" dirty="0" smtClean="0"/>
              <a:t> = set of indices of agent </a:t>
            </a:r>
            <a:r>
              <a:rPr lang="en-US" i="1" dirty="0" smtClean="0"/>
              <a:t>i</a:t>
            </a:r>
            <a:r>
              <a:rPr lang="en-US" i="1" baseline="30000" dirty="0" smtClean="0">
                <a:latin typeface="cmsy10"/>
              </a:rPr>
              <a:t>0</a:t>
            </a:r>
            <a:r>
              <a:rPr lang="en-US" dirty="0" smtClean="0"/>
              <a:t>s neighbors.</a:t>
            </a:r>
            <a:endParaRPr lang="en-US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1973580" y="5002768"/>
            <a:ext cx="30380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latin typeface="Arial"/>
              </a:rPr>
              <a:t>d</a:t>
            </a:r>
            <a:r>
              <a:rPr lang="en-US" i="1" baseline="-25000" dirty="0" smtClean="0">
                <a:latin typeface="Arial"/>
              </a:rPr>
              <a:t>i</a:t>
            </a:r>
            <a:r>
              <a:rPr lang="en-US" dirty="0" smtClean="0"/>
              <a:t> = number of indices in </a:t>
            </a:r>
            <a:r>
              <a:rPr lang="en-US" dirty="0" smtClean="0">
                <a:latin typeface="cmsy10"/>
              </a:rPr>
              <a:t>N</a:t>
            </a:r>
            <a:r>
              <a:rPr lang="en-US" i="1" baseline="-25000" dirty="0" smtClean="0">
                <a:latin typeface="Arial"/>
              </a:rPr>
              <a:t>i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076575" y="190500"/>
            <a:ext cx="2236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Consensus Process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5425" y="663840"/>
            <a:ext cx="88024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An </a:t>
            </a:r>
            <a:r>
              <a:rPr lang="en-US" dirty="0" smtClean="0">
                <a:solidFill>
                  <a:srgbClr val="FF0000"/>
                </a:solidFill>
              </a:rPr>
              <a:t>averaging process </a:t>
            </a:r>
            <a:r>
              <a:rPr lang="en-US" dirty="0" smtClean="0"/>
              <a:t>is a  consensus process in which  the common value  to </a:t>
            </a:r>
          </a:p>
          <a:p>
            <a:r>
              <a:rPr lang="en-US" dirty="0" smtClean="0"/>
              <a:t>which each agreement variable is suppose to converge, is the </a:t>
            </a:r>
            <a:r>
              <a:rPr lang="en-US" dirty="0" smtClean="0">
                <a:solidFill>
                  <a:srgbClr val="FF0000"/>
                </a:solidFill>
              </a:rPr>
              <a:t>average</a:t>
            </a:r>
            <a:r>
              <a:rPr lang="en-US" dirty="0" smtClean="0"/>
              <a:t> of the initial</a:t>
            </a:r>
          </a:p>
          <a:p>
            <a:r>
              <a:rPr lang="en-US" dirty="0" smtClean="0"/>
              <a:t>values of all agreement variables: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146364" y="190500"/>
            <a:ext cx="211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Averaging Process</a:t>
            </a:r>
            <a:endParaRPr lang="en-US" dirty="0"/>
          </a:p>
        </p:txBody>
      </p:sp>
      <p:pic>
        <p:nvPicPr>
          <p:cNvPr id="15" name="Picture 14" descr="TP_tmp.emf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3304635" y="1585560"/>
            <a:ext cx="2355924" cy="73600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93830" y="2622495"/>
            <a:ext cx="5275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Application:   distributed temperature calculation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55425" y="3044950"/>
            <a:ext cx="1851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Generalizations: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189420" y="3121760"/>
            <a:ext cx="541686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Time-varying case - </a:t>
            </a:r>
            <a:r>
              <a:rPr lang="en-US" dirty="0" smtClean="0">
                <a:latin typeface="msbm10"/>
              </a:rPr>
              <a:t>N</a:t>
            </a:r>
            <a:r>
              <a:rPr lang="en-US" dirty="0" smtClean="0"/>
              <a:t> depends on time</a:t>
            </a:r>
          </a:p>
          <a:p>
            <a:r>
              <a:rPr lang="en-US" dirty="0" smtClean="0"/>
              <a:t>Integer-valued case -  </a:t>
            </a:r>
            <a:r>
              <a:rPr lang="en-US" i="1" dirty="0" smtClean="0">
                <a:latin typeface="Arial"/>
              </a:rPr>
              <a:t>x</a:t>
            </a:r>
            <a:r>
              <a:rPr lang="en-US" i="1" baseline="-25000" dirty="0" smtClean="0">
                <a:latin typeface="Arial"/>
              </a:rPr>
              <a:t>i</a:t>
            </a:r>
            <a:r>
              <a:rPr lang="en-US" dirty="0" smtClean="0">
                <a:latin typeface="Arial"/>
              </a:rPr>
              <a:t>(</a:t>
            </a:r>
            <a:r>
              <a:rPr lang="en-US" i="1" dirty="0" smtClean="0">
                <a:latin typeface="Arial"/>
              </a:rPr>
              <a:t>t</a:t>
            </a:r>
            <a:r>
              <a:rPr lang="en-US" dirty="0" smtClean="0"/>
              <a:t>) is to be integer-value</a:t>
            </a:r>
          </a:p>
          <a:p>
            <a:r>
              <a:rPr lang="en-US" dirty="0" smtClean="0"/>
              <a:t>Asynchronous case -  each agent has its own clock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155425" y="4273910"/>
            <a:ext cx="2621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Implementation Issues: 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3189420" y="4273910"/>
            <a:ext cx="58272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How much network information does each agent need?</a:t>
            </a:r>
          </a:p>
          <a:p>
            <a:r>
              <a:rPr lang="en-US" dirty="0" smtClean="0"/>
              <a:t>To what extent is the protocol robust?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159366" y="5733300"/>
            <a:ext cx="2108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General Approach: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3207256" y="5771705"/>
            <a:ext cx="15183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Probabilistic</a:t>
            </a:r>
          </a:p>
          <a:p>
            <a:r>
              <a:rPr lang="en-US" dirty="0" smtClean="0"/>
              <a:t>Deterministic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55425" y="6488668"/>
            <a:ext cx="57503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Standing Assumption:             </a:t>
            </a:r>
            <a:r>
              <a:rPr lang="en-US" dirty="0" smtClean="0">
                <a:latin typeface="msbm10"/>
              </a:rPr>
              <a:t>N</a:t>
            </a:r>
            <a:r>
              <a:rPr lang="en-US" dirty="0" smtClean="0"/>
              <a:t>  is a connected graph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155425" y="5080415"/>
            <a:ext cx="2377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Performance metrics: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3189420" y="5080415"/>
            <a:ext cx="36343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Convergence rate</a:t>
            </a:r>
          </a:p>
          <a:p>
            <a:r>
              <a:rPr lang="en-US" dirty="0" smtClean="0"/>
              <a:t>Number of transmissions needed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6" grpId="0"/>
      <p:bldP spid="17" grpId="0"/>
      <p:bldP spid="2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35065" y="202980"/>
            <a:ext cx="135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ROADMAP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53385" y="1333500"/>
            <a:ext cx="2993127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Consensus and averaging  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Linear iterations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Gossiping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Double linear iterations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 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Edittex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 cstate="print"/>
          <a:stretch>
            <a:fillRect/>
          </a:stretch>
        </p:blipFill>
        <p:spPr bwMode="auto">
          <a:xfrm>
            <a:off x="2020820" y="932675"/>
            <a:ext cx="4416250" cy="697671"/>
          </a:xfrm>
          <a:prstGeom prst="rect">
            <a:avLst/>
          </a:prstGeom>
          <a:noFill/>
          <a:ln/>
          <a:effectLst/>
        </p:spPr>
      </p:pic>
      <p:sp>
        <p:nvSpPr>
          <p:cNvPr id="9" name="TextBox 8"/>
          <p:cNvSpPr txBox="1"/>
          <p:nvPr/>
        </p:nvSpPr>
        <p:spPr>
          <a:xfrm>
            <a:off x="2037270" y="1739180"/>
            <a:ext cx="43979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msy10"/>
              </a:rPr>
              <a:t>N</a:t>
            </a:r>
            <a:r>
              <a:rPr lang="en-US" i="1" baseline="-25000" dirty="0" smtClean="0">
                <a:latin typeface="Arial"/>
              </a:rPr>
              <a:t>i</a:t>
            </a:r>
            <a:r>
              <a:rPr lang="en-US" dirty="0" smtClean="0"/>
              <a:t> = set of indices of agent  </a:t>
            </a:r>
            <a:r>
              <a:rPr lang="en-US" i="1" dirty="0" smtClean="0"/>
              <a:t>i</a:t>
            </a:r>
            <a:r>
              <a:rPr lang="en-US" dirty="0" smtClean="0"/>
              <a:t>’s neighbors.</a:t>
            </a:r>
            <a:endParaRPr lang="en-US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2393439" y="2200040"/>
            <a:ext cx="3215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latin typeface="Arial"/>
              </a:rPr>
              <a:t>w</a:t>
            </a:r>
            <a:r>
              <a:rPr lang="en-US" i="1" baseline="-25000" dirty="0" smtClean="0">
                <a:latin typeface="Arial"/>
              </a:rPr>
              <a:t> j </a:t>
            </a:r>
            <a:r>
              <a:rPr lang="en-US" dirty="0" smtClean="0"/>
              <a:t>= suitably defined weights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117286" y="190500"/>
            <a:ext cx="1723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Linear Iteration</a:t>
            </a:r>
            <a:endParaRPr lang="en-US" dirty="0"/>
          </a:p>
        </p:txBody>
      </p:sp>
      <p:pic>
        <p:nvPicPr>
          <p:cNvPr id="15" name="Picture 14" descr="TP_tmp.emf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 cstate="print"/>
          <a:stretch>
            <a:fillRect/>
          </a:stretch>
        </p:blipFill>
        <p:spPr bwMode="auto">
          <a:xfrm>
            <a:off x="7145135" y="251145"/>
            <a:ext cx="1785803" cy="1219200"/>
          </a:xfrm>
          <a:prstGeom prst="rect">
            <a:avLst/>
          </a:prstGeom>
          <a:noFill/>
          <a:ln/>
          <a:effectLst/>
        </p:spPr>
      </p:pic>
      <p:pic>
        <p:nvPicPr>
          <p:cNvPr id="19" name="Picture 18" descr="TP_tmp.emf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3" cstate="print"/>
          <a:stretch>
            <a:fillRect/>
          </a:stretch>
        </p:blipFill>
        <p:spPr bwMode="auto">
          <a:xfrm>
            <a:off x="2896786" y="2776115"/>
            <a:ext cx="1982454" cy="330311"/>
          </a:xfrm>
          <a:prstGeom prst="rect">
            <a:avLst/>
          </a:prstGeom>
          <a:noFill/>
          <a:ln/>
          <a:effectLst/>
        </p:spPr>
      </p:pic>
      <p:pic>
        <p:nvPicPr>
          <p:cNvPr id="18" name="Picture 17" descr="TP_tmp.emf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 cstate="print"/>
          <a:stretch>
            <a:fillRect/>
          </a:stretch>
        </p:blipFill>
        <p:spPr>
          <a:xfrm>
            <a:off x="7145135" y="1740625"/>
            <a:ext cx="1853933" cy="3442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814560" y="3275380"/>
            <a:ext cx="2218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Want   </a:t>
            </a:r>
            <a:r>
              <a:rPr lang="en-US" i="1" dirty="0" smtClean="0"/>
              <a:t>x</a:t>
            </a:r>
            <a:r>
              <a:rPr lang="en-US" dirty="0" smtClean="0"/>
              <a:t>(</a:t>
            </a:r>
            <a:r>
              <a:rPr lang="en-US" i="1" dirty="0" smtClean="0"/>
              <a:t>t</a:t>
            </a:r>
            <a:r>
              <a:rPr lang="en-US" dirty="0" smtClean="0"/>
              <a:t>) </a:t>
            </a:r>
            <a:r>
              <a:rPr lang="en-US" dirty="0" smtClean="0">
                <a:latin typeface="cmsy10"/>
              </a:rPr>
              <a:t>!</a:t>
            </a:r>
            <a:r>
              <a:rPr lang="en-US" dirty="0" smtClean="0"/>
              <a:t>  </a:t>
            </a:r>
            <a:r>
              <a:rPr lang="en-US" i="1" dirty="0" smtClean="0">
                <a:latin typeface="Arial"/>
              </a:rPr>
              <a:t>x</a:t>
            </a:r>
            <a:r>
              <a:rPr lang="en-US" i="1" baseline="-25000" dirty="0" smtClean="0">
                <a:latin typeface="Arial"/>
              </a:rPr>
              <a:t>avg</a:t>
            </a:r>
            <a:r>
              <a:rPr lang="en-US" dirty="0" smtClean="0">
                <a:solidFill>
                  <a:srgbClr val="0D29F7"/>
                </a:solidFill>
                <a:latin typeface="Arial"/>
              </a:rPr>
              <a:t>1</a:t>
            </a:r>
            <a:r>
              <a:rPr lang="en-US" b="1" dirty="0" smtClean="0">
                <a:solidFill>
                  <a:srgbClr val="0D29F7"/>
                </a:solidFill>
              </a:rPr>
              <a:t> </a:t>
            </a:r>
            <a:endParaRPr lang="en-US" dirty="0">
              <a:solidFill>
                <a:srgbClr val="0D29F7"/>
              </a:solidFill>
            </a:endParaRPr>
          </a:p>
        </p:txBody>
      </p:sp>
      <p:pic>
        <p:nvPicPr>
          <p:cNvPr id="21" name="Picture 20" descr="TP_tmp.emf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 cstate="print"/>
          <a:stretch>
            <a:fillRect/>
          </a:stretch>
        </p:blipFill>
        <p:spPr>
          <a:xfrm>
            <a:off x="7806255" y="2776115"/>
            <a:ext cx="1028700" cy="923406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93830" y="3928265"/>
            <a:ext cx="875111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If </a:t>
            </a:r>
            <a:r>
              <a:rPr lang="en-US" i="1" dirty="0" smtClean="0"/>
              <a:t>A</a:t>
            </a:r>
            <a:r>
              <a:rPr lang="en-US" dirty="0" smtClean="0"/>
              <a:t> is a real </a:t>
            </a:r>
            <a:r>
              <a:rPr lang="en-US" i="1" dirty="0" smtClean="0"/>
              <a:t>n</a:t>
            </a:r>
            <a:r>
              <a:rPr lang="en-US" dirty="0" smtClean="0"/>
              <a:t> </a:t>
            </a:r>
            <a:r>
              <a:rPr lang="en-US" dirty="0" smtClean="0">
                <a:latin typeface="cmsy10"/>
              </a:rPr>
              <a:t>£</a:t>
            </a:r>
            <a:r>
              <a:rPr lang="en-US" dirty="0" smtClean="0"/>
              <a:t> </a:t>
            </a:r>
            <a:r>
              <a:rPr lang="en-US" i="1" dirty="0" smtClean="0"/>
              <a:t>n</a:t>
            </a:r>
            <a:r>
              <a:rPr lang="en-US" dirty="0" smtClean="0"/>
              <a:t> matrix,  then  </a:t>
            </a:r>
            <a:r>
              <a:rPr lang="en-US" i="1" dirty="0" smtClean="0">
                <a:latin typeface="Arial"/>
              </a:rPr>
              <a:t>A</a:t>
            </a:r>
            <a:r>
              <a:rPr lang="en-US" i="1" baseline="30000" dirty="0" smtClean="0">
                <a:latin typeface="Arial"/>
              </a:rPr>
              <a:t>t </a:t>
            </a:r>
            <a:r>
              <a:rPr lang="en-US" dirty="0" smtClean="0">
                <a:latin typeface="Arial"/>
              </a:rPr>
              <a:t> </a:t>
            </a:r>
            <a:r>
              <a:rPr lang="en-US" dirty="0" smtClean="0"/>
              <a:t>  converges to a rank one matrix of the form </a:t>
            </a:r>
            <a:r>
              <a:rPr lang="en-US" i="1" dirty="0" smtClean="0">
                <a:latin typeface="Arial"/>
              </a:rPr>
              <a:t>qp</a:t>
            </a:r>
            <a:r>
              <a:rPr lang="en-US" i="1" baseline="30000" dirty="0" smtClean="0">
                <a:latin typeface="cmsy10"/>
              </a:rPr>
              <a:t>0</a:t>
            </a:r>
            <a:r>
              <a:rPr lang="en-US" i="1" dirty="0" smtClean="0">
                <a:latin typeface="Arial"/>
              </a:rPr>
              <a:t> </a:t>
            </a:r>
            <a:r>
              <a:rPr lang="en-US" dirty="0" smtClean="0"/>
              <a:t> </a:t>
            </a:r>
          </a:p>
          <a:p>
            <a:r>
              <a:rPr lang="en-US" dirty="0" smtClean="0"/>
              <a:t>if and only if  </a:t>
            </a:r>
            <a:r>
              <a:rPr lang="en-US" i="1" dirty="0" smtClean="0"/>
              <a:t>A</a:t>
            </a:r>
            <a:r>
              <a:rPr lang="en-US" dirty="0" smtClean="0"/>
              <a:t> has exactly  one eigenvalue at value 1 and all remaining </a:t>
            </a:r>
            <a:r>
              <a:rPr lang="en-US" i="1" dirty="0" smtClean="0"/>
              <a:t>n </a:t>
            </a:r>
            <a:r>
              <a:rPr lang="en-US" dirty="0" smtClean="0"/>
              <a:t>-1</a:t>
            </a:r>
          </a:p>
          <a:p>
            <a:r>
              <a:rPr lang="en-US" dirty="0" smtClean="0"/>
              <a:t>eigenvalues are strictly smaller than 1 in magnitude.  </a:t>
            </a:r>
          </a:p>
          <a:p>
            <a:endParaRPr lang="en-US" dirty="0" smtClean="0"/>
          </a:p>
        </p:txBody>
      </p:sp>
      <p:sp>
        <p:nvSpPr>
          <p:cNvPr id="13" name="TextBox 12"/>
          <p:cNvSpPr txBox="1"/>
          <p:nvPr/>
        </p:nvSpPr>
        <p:spPr>
          <a:xfrm>
            <a:off x="232235" y="4965200"/>
            <a:ext cx="5734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If </a:t>
            </a:r>
            <a:r>
              <a:rPr lang="en-US" i="1" dirty="0" smtClean="0"/>
              <a:t>A</a:t>
            </a:r>
            <a:r>
              <a:rPr lang="en-US" dirty="0" smtClean="0"/>
              <a:t> so converges, then </a:t>
            </a:r>
            <a:r>
              <a:rPr lang="en-US" i="1" dirty="0" smtClean="0"/>
              <a:t>Aq </a:t>
            </a:r>
            <a:r>
              <a:rPr lang="en-US" dirty="0" smtClean="0"/>
              <a:t>= </a:t>
            </a:r>
            <a:r>
              <a:rPr lang="en-US" i="1" dirty="0" smtClean="0"/>
              <a:t>q</a:t>
            </a:r>
            <a:r>
              <a:rPr lang="en-US" dirty="0" smtClean="0"/>
              <a:t>,  </a:t>
            </a:r>
            <a:r>
              <a:rPr lang="en-US" i="1" dirty="0" smtClean="0"/>
              <a:t>A</a:t>
            </a:r>
            <a:r>
              <a:rPr lang="en-US" baseline="30000" dirty="0" smtClean="0">
                <a:latin typeface="cmsy10"/>
              </a:rPr>
              <a:t>0</a:t>
            </a:r>
            <a:r>
              <a:rPr lang="en-US" i="1" dirty="0" smtClean="0"/>
              <a:t>p</a:t>
            </a:r>
            <a:r>
              <a:rPr lang="en-US" dirty="0" smtClean="0"/>
              <a:t> = </a:t>
            </a:r>
            <a:r>
              <a:rPr lang="en-US" i="1" dirty="0" smtClean="0"/>
              <a:t>p   </a:t>
            </a:r>
            <a:r>
              <a:rPr lang="en-US" dirty="0" smtClean="0"/>
              <a:t>and</a:t>
            </a:r>
            <a:r>
              <a:rPr lang="en-US" i="1" dirty="0" smtClean="0"/>
              <a:t>  p</a:t>
            </a:r>
            <a:r>
              <a:rPr lang="en-US" i="1" baseline="30000" dirty="0" smtClean="0">
                <a:latin typeface="cmsy10"/>
              </a:rPr>
              <a:t>0</a:t>
            </a:r>
            <a:r>
              <a:rPr lang="en-US" i="1" dirty="0" smtClean="0"/>
              <a:t>q = 1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58" name="Picture 57" descr="TP_tmp.emf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 cstate="print"/>
          <a:stretch>
            <a:fillRect/>
          </a:stretch>
        </p:blipFill>
        <p:spPr bwMode="auto">
          <a:xfrm>
            <a:off x="2350334" y="5963730"/>
            <a:ext cx="3104981" cy="576399"/>
          </a:xfrm>
          <a:prstGeom prst="rect">
            <a:avLst/>
          </a:prstGeom>
          <a:noFill/>
          <a:ln/>
          <a:effectLst/>
        </p:spPr>
      </p:pic>
      <p:grpSp>
        <p:nvGrpSpPr>
          <p:cNvPr id="28" name="Group 27"/>
          <p:cNvGrpSpPr/>
          <p:nvPr/>
        </p:nvGrpSpPr>
        <p:grpSpPr>
          <a:xfrm>
            <a:off x="193830" y="5349250"/>
            <a:ext cx="7571303" cy="576075"/>
            <a:chOff x="193830" y="5349250"/>
            <a:chExt cx="7571303" cy="576075"/>
          </a:xfrm>
        </p:grpSpPr>
        <p:sp>
          <p:nvSpPr>
            <p:cNvPr id="16" name="TextBox 15"/>
            <p:cNvSpPr txBox="1"/>
            <p:nvPr/>
          </p:nvSpPr>
          <p:spPr>
            <a:xfrm>
              <a:off x="193830" y="5440778"/>
              <a:ext cx="75713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Thus if W is such a matrix and </a:t>
              </a:r>
              <a:r>
                <a:rPr lang="en-US" i="1" dirty="0" smtClean="0"/>
                <a:t>             </a:t>
              </a:r>
              <a:r>
                <a:rPr lang="en-US" dirty="0" smtClean="0"/>
                <a:t>                   then                         </a:t>
              </a:r>
            </a:p>
          </p:txBody>
        </p:sp>
        <p:pic>
          <p:nvPicPr>
            <p:cNvPr id="25" name="Picture 24" descr="TP_tmp.emf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7" cstate="print"/>
            <a:stretch>
              <a:fillRect/>
            </a:stretch>
          </p:blipFill>
          <p:spPr>
            <a:xfrm>
              <a:off x="5992985" y="5349250"/>
              <a:ext cx="1372092" cy="576075"/>
            </a:xfrm>
            <a:prstGeom prst="rect">
              <a:avLst/>
            </a:prstGeom>
          </p:spPr>
        </p:pic>
        <p:pic>
          <p:nvPicPr>
            <p:cNvPr id="27" name="Picture 26" descr="TP_tmp.emf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18" cstate="print"/>
            <a:stretch>
              <a:fillRect/>
            </a:stretch>
          </p:blipFill>
          <p:spPr bwMode="auto">
            <a:xfrm>
              <a:off x="3471494" y="5349250"/>
              <a:ext cx="1714986" cy="517796"/>
            </a:xfrm>
            <a:prstGeom prst="rect">
              <a:avLst/>
            </a:prstGeom>
            <a:noFill/>
            <a:ln/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20" grpId="0"/>
      <p:bldP spid="22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52485" y="1485063"/>
            <a:ext cx="44508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Linear Iteration with Nonnegative Weights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47450" y="126170"/>
            <a:ext cx="880144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                                                  x</a:t>
            </a:r>
            <a:r>
              <a:rPr lang="en-US" dirty="0" smtClean="0"/>
              <a:t>(</a:t>
            </a:r>
            <a:r>
              <a:rPr lang="en-US" i="1" dirty="0" smtClean="0"/>
              <a:t>t</a:t>
            </a:r>
            <a:r>
              <a:rPr lang="en-US" dirty="0" smtClean="0"/>
              <a:t>)  </a:t>
            </a:r>
            <a:r>
              <a:rPr lang="en-US" dirty="0" smtClean="0">
                <a:latin typeface="cmsy10"/>
              </a:rPr>
              <a:t>!</a:t>
            </a:r>
            <a:r>
              <a:rPr lang="en-US" dirty="0" smtClean="0"/>
              <a:t> </a:t>
            </a:r>
            <a:r>
              <a:rPr lang="en-US" i="1" dirty="0" smtClean="0">
                <a:latin typeface="Arial"/>
              </a:rPr>
              <a:t>x</a:t>
            </a:r>
            <a:r>
              <a:rPr lang="en-US" i="1" baseline="-25000" dirty="0" smtClean="0">
                <a:latin typeface="Arial"/>
              </a:rPr>
              <a:t>avg</a:t>
            </a:r>
            <a:r>
              <a:rPr lang="en-US" dirty="0" smtClean="0">
                <a:solidFill>
                  <a:srgbClr val="0D29F7"/>
                </a:solidFill>
                <a:latin typeface="Arial"/>
              </a:rPr>
              <a:t>1 </a:t>
            </a:r>
            <a:r>
              <a:rPr lang="en-US" dirty="0" smtClean="0"/>
              <a:t> </a:t>
            </a:r>
          </a:p>
          <a:p>
            <a:endParaRPr lang="en-US" dirty="0" smtClean="0"/>
          </a:p>
          <a:p>
            <a:r>
              <a:rPr lang="en-US" dirty="0" smtClean="0"/>
              <a:t>iff  </a:t>
            </a:r>
            <a:r>
              <a:rPr lang="en-US" i="1" dirty="0" smtClean="0"/>
              <a:t>W</a:t>
            </a:r>
            <a:r>
              <a:rPr lang="en-US" dirty="0" smtClean="0">
                <a:solidFill>
                  <a:srgbClr val="0D29F7"/>
                </a:solidFill>
              </a:rPr>
              <a:t>1</a:t>
            </a:r>
            <a:r>
              <a:rPr lang="en-US" dirty="0" smtClean="0"/>
              <a:t> = </a:t>
            </a:r>
            <a:r>
              <a:rPr lang="en-US" dirty="0" smtClean="0">
                <a:solidFill>
                  <a:srgbClr val="0D29F7"/>
                </a:solidFill>
              </a:rPr>
              <a:t>1</a:t>
            </a:r>
            <a:r>
              <a:rPr lang="en-US" dirty="0" smtClean="0"/>
              <a:t>, </a:t>
            </a:r>
            <a:r>
              <a:rPr lang="en-US" i="1" dirty="0" smtClean="0"/>
              <a:t>W</a:t>
            </a:r>
            <a:r>
              <a:rPr lang="en-US" i="1" baseline="30000" dirty="0" smtClean="0">
                <a:latin typeface="cmsy10"/>
              </a:rPr>
              <a:t>0</a:t>
            </a:r>
            <a:r>
              <a:rPr lang="en-US" dirty="0" smtClean="0">
                <a:solidFill>
                  <a:srgbClr val="0D29F7"/>
                </a:solidFill>
              </a:rPr>
              <a:t>1</a:t>
            </a:r>
            <a:r>
              <a:rPr lang="en-US" dirty="0" smtClean="0"/>
              <a:t> =</a:t>
            </a:r>
            <a:r>
              <a:rPr lang="en-US" dirty="0" smtClean="0">
                <a:solidFill>
                  <a:srgbClr val="0D29F7"/>
                </a:solidFill>
              </a:rPr>
              <a:t>1</a:t>
            </a:r>
            <a:r>
              <a:rPr lang="en-US" dirty="0" smtClean="0"/>
              <a:t>  and all </a:t>
            </a:r>
            <a:r>
              <a:rPr lang="en-US" i="1" dirty="0" smtClean="0"/>
              <a:t>n </a:t>
            </a:r>
            <a:r>
              <a:rPr lang="en-US" dirty="0" smtClean="0"/>
              <a:t>- 1 eigenvalues of </a:t>
            </a:r>
            <a:r>
              <a:rPr lang="en-US" i="1" dirty="0" smtClean="0"/>
              <a:t>W</a:t>
            </a:r>
            <a:r>
              <a:rPr lang="en-US" dirty="0" smtClean="0"/>
              <a:t>, except for </a:t>
            </a:r>
            <a:r>
              <a:rPr lang="en-US" i="1" dirty="0" smtClean="0"/>
              <a:t>W’</a:t>
            </a:r>
            <a:r>
              <a:rPr lang="en-US" dirty="0" smtClean="0"/>
              <a:t>s  single eigenvalue </a:t>
            </a:r>
          </a:p>
          <a:p>
            <a:r>
              <a:rPr lang="en-US" dirty="0" smtClean="0"/>
              <a:t>at value 1, have magnitudes less than 1.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418380" y="2084825"/>
            <a:ext cx="486549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 square matrix </a:t>
            </a:r>
            <a:r>
              <a:rPr lang="en-US" i="1" dirty="0" smtClean="0"/>
              <a:t>S</a:t>
            </a:r>
            <a:r>
              <a:rPr lang="en-US" dirty="0" smtClean="0"/>
              <a:t> is </a:t>
            </a:r>
            <a:r>
              <a:rPr lang="en-US" dirty="0" smtClean="0">
                <a:solidFill>
                  <a:srgbClr val="FF0000"/>
                </a:solidFill>
              </a:rPr>
              <a:t>doubly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stochastic</a:t>
            </a:r>
            <a:r>
              <a:rPr lang="en-US" dirty="0" smtClean="0"/>
              <a:t> if it has</a:t>
            </a:r>
          </a:p>
          <a:p>
            <a:r>
              <a:rPr lang="en-US" dirty="0" smtClean="0"/>
              <a:t>only nonnegative entries and if its </a:t>
            </a:r>
            <a:r>
              <a:rPr lang="en-US" dirty="0" smtClean="0">
                <a:solidFill>
                  <a:srgbClr val="0D29F7"/>
                </a:solidFill>
              </a:rPr>
              <a:t>row  and </a:t>
            </a:r>
          </a:p>
          <a:p>
            <a:r>
              <a:rPr lang="en-US" dirty="0" smtClean="0">
                <a:solidFill>
                  <a:srgbClr val="0D29F7"/>
                </a:solidFill>
              </a:rPr>
              <a:t>column sums all equal 1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805" y="2084825"/>
            <a:ext cx="41858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 square matrix </a:t>
            </a:r>
            <a:r>
              <a:rPr lang="en-US" i="1" dirty="0" smtClean="0"/>
              <a:t>S</a:t>
            </a:r>
            <a:r>
              <a:rPr lang="en-US" dirty="0" smtClean="0"/>
              <a:t> is  </a:t>
            </a:r>
            <a:r>
              <a:rPr lang="en-US" dirty="0" smtClean="0">
                <a:solidFill>
                  <a:srgbClr val="FF0000"/>
                </a:solidFill>
              </a:rPr>
              <a:t>stochastic</a:t>
            </a:r>
            <a:r>
              <a:rPr lang="en-US" dirty="0" smtClean="0"/>
              <a:t> if it has</a:t>
            </a:r>
          </a:p>
          <a:p>
            <a:r>
              <a:rPr lang="en-US" dirty="0" smtClean="0"/>
              <a:t>only nonnegative entries and if its 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</a:p>
          <a:p>
            <a:r>
              <a:rPr lang="en-US" dirty="0" smtClean="0">
                <a:solidFill>
                  <a:srgbClr val="0D29F7"/>
                </a:solidFill>
              </a:rPr>
              <a:t>row sums all equal 1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85120" y="3083355"/>
            <a:ext cx="85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S</a:t>
            </a:r>
            <a:r>
              <a:rPr lang="en-US" b="1" dirty="0" smtClean="0">
                <a:solidFill>
                  <a:srgbClr val="0D29F7"/>
                </a:solidFill>
              </a:rPr>
              <a:t>1</a:t>
            </a:r>
            <a:r>
              <a:rPr lang="en-US" dirty="0" smtClean="0"/>
              <a:t> = </a:t>
            </a:r>
            <a:r>
              <a:rPr lang="en-US" b="1" dirty="0" smtClean="0">
                <a:solidFill>
                  <a:srgbClr val="0D29F7"/>
                </a:solidFill>
              </a:rPr>
              <a:t>1</a:t>
            </a:r>
            <a:endParaRPr lang="en-US" b="1" dirty="0">
              <a:solidFill>
                <a:srgbClr val="0D29F7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55315" y="3160165"/>
            <a:ext cx="2278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S</a:t>
            </a:r>
            <a:r>
              <a:rPr lang="en-US" b="1" dirty="0" smtClean="0">
                <a:solidFill>
                  <a:srgbClr val="0D29F7"/>
                </a:solidFill>
              </a:rPr>
              <a:t>1</a:t>
            </a:r>
            <a:r>
              <a:rPr lang="en-US" dirty="0" smtClean="0"/>
              <a:t> = </a:t>
            </a:r>
            <a:r>
              <a:rPr lang="en-US" b="1" dirty="0" smtClean="0">
                <a:solidFill>
                  <a:srgbClr val="0D29F7"/>
                </a:solidFill>
              </a:rPr>
              <a:t>1</a:t>
            </a:r>
            <a:r>
              <a:rPr lang="en-US" dirty="0" smtClean="0"/>
              <a:t>   and  </a:t>
            </a:r>
            <a:r>
              <a:rPr lang="en-US" i="1" dirty="0" smtClean="0"/>
              <a:t>S</a:t>
            </a:r>
            <a:r>
              <a:rPr lang="en-US" i="1" baseline="30000" dirty="0" smtClean="0">
                <a:latin typeface="cmsy10"/>
              </a:rPr>
              <a:t>0</a:t>
            </a:r>
            <a:r>
              <a:rPr lang="en-US" b="1" dirty="0" smtClean="0">
                <a:solidFill>
                  <a:srgbClr val="0D29F7"/>
                </a:solidFill>
              </a:rPr>
              <a:t>1</a:t>
            </a:r>
            <a:r>
              <a:rPr lang="en-US" dirty="0" smtClean="0"/>
              <a:t> = </a:t>
            </a:r>
            <a:r>
              <a:rPr lang="en-US" b="1" dirty="0" smtClean="0">
                <a:solidFill>
                  <a:srgbClr val="0D29F7"/>
                </a:solidFill>
              </a:rPr>
              <a:t>1</a:t>
            </a:r>
            <a:endParaRPr lang="en-US" b="1" dirty="0">
              <a:solidFill>
                <a:srgbClr val="0D29F7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0640" y="4965200"/>
            <a:ext cx="75200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For the nonnegative weight case,</a:t>
            </a:r>
            <a:r>
              <a:rPr lang="en-US" i="1" dirty="0" smtClean="0"/>
              <a:t> x</a:t>
            </a:r>
            <a:r>
              <a:rPr lang="en-US" dirty="0" smtClean="0"/>
              <a:t>(</a:t>
            </a:r>
            <a:r>
              <a:rPr lang="en-US" i="1" dirty="0" smtClean="0"/>
              <a:t>t</a:t>
            </a:r>
            <a:r>
              <a:rPr lang="en-US" dirty="0" smtClean="0"/>
              <a:t>)  converges to </a:t>
            </a:r>
            <a:r>
              <a:rPr lang="en-US" i="1" dirty="0" smtClean="0">
                <a:latin typeface="Arial"/>
              </a:rPr>
              <a:t>x</a:t>
            </a:r>
            <a:r>
              <a:rPr lang="en-US" i="1" baseline="-25000" dirty="0" smtClean="0">
                <a:latin typeface="Arial"/>
              </a:rPr>
              <a:t>avg</a:t>
            </a:r>
            <a:r>
              <a:rPr lang="en-US" dirty="0" smtClean="0">
                <a:solidFill>
                  <a:srgbClr val="0D29F7"/>
                </a:solidFill>
                <a:latin typeface="Arial"/>
              </a:rPr>
              <a:t>1</a:t>
            </a:r>
            <a:r>
              <a:rPr lang="en-US" dirty="0" smtClean="0"/>
              <a:t> if and only if  </a:t>
            </a:r>
          </a:p>
          <a:p>
            <a:r>
              <a:rPr lang="en-US" dirty="0" smtClean="0"/>
              <a:t>W is doubly stochastic   and its single eigenvalue  at 1 has multiplicity 1.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270640" y="6155755"/>
            <a:ext cx="7100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How does one choose the </a:t>
            </a:r>
            <a:r>
              <a:rPr lang="en-US" i="1" dirty="0" smtClean="0">
                <a:latin typeface="Arial"/>
              </a:rPr>
              <a:t>w</a:t>
            </a:r>
            <a:r>
              <a:rPr lang="en-US" i="1" baseline="-25000" dirty="0" smtClean="0">
                <a:latin typeface="Arial"/>
              </a:rPr>
              <a:t>ij</a:t>
            </a:r>
            <a:r>
              <a:rPr lang="en-US" i="1" dirty="0" smtClean="0"/>
              <a:t> </a:t>
            </a:r>
            <a:r>
              <a:rPr lang="en-US" dirty="0" smtClean="0">
                <a:latin typeface="cmsy10"/>
              </a:rPr>
              <a:t>¸</a:t>
            </a:r>
            <a:r>
              <a:rPr lang="en-US" dirty="0" smtClean="0"/>
              <a:t> 0 so that  </a:t>
            </a:r>
            <a:r>
              <a:rPr lang="en-US" i="1" dirty="0" smtClean="0"/>
              <a:t>W</a:t>
            </a:r>
            <a:r>
              <a:rPr lang="en-US" dirty="0" smtClean="0"/>
              <a:t>  has these properties? 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85120" y="3889860"/>
            <a:ext cx="1120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||</a:t>
            </a:r>
            <a:r>
              <a:rPr lang="en-US" i="1" dirty="0" smtClean="0"/>
              <a:t>S</a:t>
            </a:r>
            <a:r>
              <a:rPr lang="en-US" dirty="0" smtClean="0"/>
              <a:t>||</a:t>
            </a:r>
            <a:r>
              <a:rPr lang="en-US" baseline="-25000" dirty="0" smtClean="0">
                <a:latin typeface="cmsy10"/>
              </a:rPr>
              <a:t>1</a:t>
            </a:r>
            <a:r>
              <a:rPr lang="en-US" dirty="0" smtClean="0"/>
              <a:t> = 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690155" y="3928265"/>
            <a:ext cx="48526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Spectrum </a:t>
            </a:r>
            <a:r>
              <a:rPr lang="en-US" i="1" dirty="0" smtClean="0"/>
              <a:t>S</a:t>
            </a:r>
            <a:r>
              <a:rPr lang="en-US" dirty="0" smtClean="0"/>
              <a:t> contained in the closed unit circle</a:t>
            </a:r>
          </a:p>
          <a:p>
            <a:r>
              <a:rPr lang="en-US" dirty="0" smtClean="0"/>
              <a:t> All eignvalue of value 1 have multiplicity 1</a:t>
            </a:r>
            <a:endParaRPr lang="en-US" dirty="0"/>
          </a:p>
        </p:txBody>
      </p:sp>
      <p:cxnSp>
        <p:nvCxnSpPr>
          <p:cNvPr id="13" name="Straight Arrow Connector 12"/>
          <p:cNvCxnSpPr/>
          <p:nvPr/>
        </p:nvCxnSpPr>
        <p:spPr>
          <a:xfrm rot="16200000" flipH="1">
            <a:off x="347450" y="3160164"/>
            <a:ext cx="883315" cy="499265"/>
          </a:xfrm>
          <a:prstGeom prst="straightConnector1">
            <a:avLst/>
          </a:prstGeom>
          <a:ln w="25400">
            <a:solidFill>
              <a:srgbClr val="0D29F7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1"/>
      <p:bldP spid="5" grpId="0"/>
      <p:bldP spid="6" grpId="0"/>
      <p:bldP spid="7" grpId="0"/>
      <p:bldP spid="9" grpId="0"/>
      <p:bldP spid="11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916175" y="2507280"/>
            <a:ext cx="2400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FF0000"/>
                </a:solidFill>
              </a:rPr>
              <a:t>g</a:t>
            </a:r>
            <a:r>
              <a:rPr lang="en-US" dirty="0" smtClean="0">
                <a:solidFill>
                  <a:srgbClr val="FF0000"/>
                </a:solidFill>
              </a:rPr>
              <a:t> &gt;  max {</a:t>
            </a:r>
            <a:r>
              <a:rPr lang="en-US" i="1" dirty="0" smtClean="0">
                <a:solidFill>
                  <a:srgbClr val="FF0000"/>
                </a:solidFill>
                <a:latin typeface="Arial"/>
              </a:rPr>
              <a:t>d</a:t>
            </a:r>
            <a:r>
              <a:rPr lang="en-US" baseline="-25000" dirty="0" smtClean="0">
                <a:solidFill>
                  <a:srgbClr val="FF0000"/>
                </a:solidFill>
                <a:latin typeface="Arial"/>
              </a:rPr>
              <a:t>1</a:t>
            </a:r>
            <a:r>
              <a:rPr lang="en-US" dirty="0" smtClean="0">
                <a:solidFill>
                  <a:srgbClr val="FF0000"/>
                </a:solidFill>
                <a:latin typeface="Arial"/>
              </a:rPr>
              <a:t>,</a:t>
            </a:r>
            <a:r>
              <a:rPr lang="en-US" i="1" dirty="0" smtClean="0">
                <a:solidFill>
                  <a:srgbClr val="FF0000"/>
                </a:solidFill>
                <a:latin typeface="Arial"/>
              </a:rPr>
              <a:t>d</a:t>
            </a:r>
            <a:r>
              <a:rPr lang="en-US" baseline="-25000" dirty="0" smtClean="0">
                <a:solidFill>
                  <a:srgbClr val="FF0000"/>
                </a:solidFill>
                <a:latin typeface="Arial"/>
              </a:rPr>
              <a:t>2 </a:t>
            </a:r>
            <a:r>
              <a:rPr lang="en-US" dirty="0" smtClean="0">
                <a:solidFill>
                  <a:srgbClr val="FF0000"/>
                </a:solidFill>
              </a:rPr>
              <a:t>,…</a:t>
            </a:r>
            <a:r>
              <a:rPr lang="en-US" i="1" dirty="0" smtClean="0">
                <a:solidFill>
                  <a:srgbClr val="FF0000"/>
                </a:solidFill>
                <a:latin typeface="Arial"/>
              </a:rPr>
              <a:t>d</a:t>
            </a:r>
            <a:r>
              <a:rPr lang="en-US" i="1" baseline="-25000" dirty="0" smtClean="0">
                <a:solidFill>
                  <a:srgbClr val="FF0000"/>
                </a:solidFill>
                <a:latin typeface="Arial"/>
              </a:rPr>
              <a:t>n</a:t>
            </a:r>
            <a:r>
              <a:rPr lang="en-US" dirty="0" smtClean="0">
                <a:solidFill>
                  <a:srgbClr val="FF0000"/>
                </a:solidFill>
              </a:rPr>
              <a:t>}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" name="Picture 4" descr="TP_tmp.emf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 cstate="print"/>
          <a:stretch>
            <a:fillRect/>
          </a:stretch>
        </p:blipFill>
        <p:spPr>
          <a:xfrm>
            <a:off x="2613345" y="356600"/>
            <a:ext cx="3353091" cy="73582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452375" y="332913"/>
            <a:ext cx="1101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L</a:t>
            </a:r>
            <a:r>
              <a:rPr lang="en-US" dirty="0" smtClean="0"/>
              <a:t> = </a:t>
            </a:r>
            <a:r>
              <a:rPr lang="en-US" i="1" dirty="0" smtClean="0"/>
              <a:t>D</a:t>
            </a:r>
            <a:r>
              <a:rPr lang="en-US" dirty="0" smtClean="0"/>
              <a:t> - </a:t>
            </a:r>
            <a:r>
              <a:rPr lang="en-US" i="1" dirty="0" smtClean="0"/>
              <a:t>A</a:t>
            </a:r>
            <a:endParaRPr lang="en-US" i="1" dirty="0"/>
          </a:p>
        </p:txBody>
      </p:sp>
      <p:pic>
        <p:nvPicPr>
          <p:cNvPr id="27" name="Picture 26" descr="TP_tmp.emf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 cstate="print"/>
          <a:stretch>
            <a:fillRect/>
          </a:stretch>
        </p:blipFill>
        <p:spPr bwMode="auto">
          <a:xfrm>
            <a:off x="155425" y="1124700"/>
            <a:ext cx="2618599" cy="1140343"/>
          </a:xfrm>
          <a:prstGeom prst="rect">
            <a:avLst/>
          </a:prstGeom>
          <a:noFill/>
          <a:ln/>
          <a:effectLst/>
        </p:spPr>
      </p:pic>
      <p:sp>
        <p:nvSpPr>
          <p:cNvPr id="12" name="TextBox 11"/>
          <p:cNvSpPr txBox="1"/>
          <p:nvPr/>
        </p:nvSpPr>
        <p:spPr>
          <a:xfrm>
            <a:off x="3358442" y="1547155"/>
            <a:ext cx="57855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Adjacency matrix of </a:t>
            </a:r>
            <a:r>
              <a:rPr lang="en-US" dirty="0" smtClean="0">
                <a:solidFill>
                  <a:srgbClr val="FF0000"/>
                </a:solidFill>
                <a:latin typeface="msbm10"/>
              </a:rPr>
              <a:t>N</a:t>
            </a:r>
            <a:r>
              <a:rPr lang="en-US" dirty="0" smtClean="0">
                <a:solidFill>
                  <a:srgbClr val="FF0000"/>
                </a:solidFill>
              </a:rPr>
              <a:t>: </a:t>
            </a:r>
            <a:r>
              <a:rPr lang="en-US" dirty="0" smtClean="0"/>
              <a:t> matrix of ones and zeros</a:t>
            </a:r>
          </a:p>
          <a:p>
            <a:r>
              <a:rPr lang="en-US" dirty="0" smtClean="0"/>
              <a:t> with  </a:t>
            </a:r>
            <a:r>
              <a:rPr lang="en-US" i="1" dirty="0" smtClean="0">
                <a:latin typeface="Arial"/>
              </a:rPr>
              <a:t>a</a:t>
            </a:r>
            <a:r>
              <a:rPr lang="en-US" i="1" baseline="-25000" dirty="0" smtClean="0">
                <a:latin typeface="Arial"/>
              </a:rPr>
              <a:t>ij</a:t>
            </a:r>
            <a:r>
              <a:rPr lang="en-US" dirty="0" smtClean="0"/>
              <a:t> = 1 if  </a:t>
            </a:r>
            <a:r>
              <a:rPr lang="en-US" dirty="0" smtClean="0">
                <a:latin typeface="msbm10"/>
              </a:rPr>
              <a:t>N</a:t>
            </a:r>
            <a:r>
              <a:rPr lang="en-US" dirty="0" smtClean="0"/>
              <a:t> has an edge between vertices </a:t>
            </a:r>
            <a:r>
              <a:rPr lang="en-US" i="1" dirty="0" smtClean="0"/>
              <a:t>i</a:t>
            </a:r>
            <a:r>
              <a:rPr lang="en-US" dirty="0" smtClean="0"/>
              <a:t> and </a:t>
            </a:r>
            <a:r>
              <a:rPr lang="en-US" i="1" dirty="0" smtClean="0"/>
              <a:t>j</a:t>
            </a:r>
            <a:r>
              <a:rPr lang="en-US" dirty="0" smtClean="0"/>
              <a:t>.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96660" y="3813050"/>
            <a:ext cx="1152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L</a:t>
            </a:r>
            <a:r>
              <a:rPr lang="en-US" b="1" dirty="0" smtClean="0">
                <a:solidFill>
                  <a:srgbClr val="0D29F7"/>
                </a:solidFill>
              </a:rPr>
              <a:t>1</a:t>
            </a:r>
            <a:r>
              <a:rPr lang="en-US" dirty="0" smtClean="0"/>
              <a:t> = 0     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384385" y="6078945"/>
            <a:ext cx="6664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Each agent  needs to know </a:t>
            </a:r>
            <a:r>
              <a:rPr lang="en-US" i="1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max {</a:t>
            </a:r>
            <a:r>
              <a:rPr lang="en-US" i="1" dirty="0" smtClean="0">
                <a:solidFill>
                  <a:srgbClr val="FF0000"/>
                </a:solidFill>
                <a:latin typeface="Arial"/>
              </a:rPr>
              <a:t>d</a:t>
            </a:r>
            <a:r>
              <a:rPr lang="en-US" baseline="-25000" dirty="0" smtClean="0">
                <a:solidFill>
                  <a:srgbClr val="FF0000"/>
                </a:solidFill>
                <a:latin typeface="Arial"/>
              </a:rPr>
              <a:t>1</a:t>
            </a:r>
            <a:r>
              <a:rPr lang="en-US" dirty="0" smtClean="0">
                <a:solidFill>
                  <a:srgbClr val="FF0000"/>
                </a:solidFill>
                <a:latin typeface="Arial"/>
              </a:rPr>
              <a:t>,</a:t>
            </a:r>
            <a:r>
              <a:rPr lang="en-US" i="1" dirty="0" smtClean="0">
                <a:solidFill>
                  <a:srgbClr val="FF0000"/>
                </a:solidFill>
                <a:latin typeface="Arial"/>
              </a:rPr>
              <a:t>d</a:t>
            </a:r>
            <a:r>
              <a:rPr lang="en-US" baseline="-25000" dirty="0" smtClean="0">
                <a:solidFill>
                  <a:srgbClr val="FF0000"/>
                </a:solidFill>
                <a:latin typeface="Arial"/>
              </a:rPr>
              <a:t>2 </a:t>
            </a:r>
            <a:r>
              <a:rPr lang="en-US" dirty="0" smtClean="0">
                <a:solidFill>
                  <a:srgbClr val="FF0000"/>
                </a:solidFill>
              </a:rPr>
              <a:t>,…</a:t>
            </a:r>
            <a:r>
              <a:rPr lang="en-US" i="1" dirty="0" smtClean="0">
                <a:solidFill>
                  <a:srgbClr val="FF0000"/>
                </a:solidFill>
                <a:latin typeface="Arial"/>
              </a:rPr>
              <a:t>d</a:t>
            </a:r>
            <a:r>
              <a:rPr lang="en-US" i="1" baseline="-25000" dirty="0" smtClean="0">
                <a:solidFill>
                  <a:srgbClr val="FF0000"/>
                </a:solidFill>
                <a:latin typeface="Arial"/>
              </a:rPr>
              <a:t>n</a:t>
            </a:r>
            <a:r>
              <a:rPr lang="en-US" dirty="0" smtClean="0">
                <a:solidFill>
                  <a:srgbClr val="FF0000"/>
                </a:solidFill>
              </a:rPr>
              <a:t>} </a:t>
            </a:r>
            <a:r>
              <a:rPr lang="en-US" dirty="0" smtClean="0"/>
              <a:t> to implement this </a:t>
            </a:r>
            <a:endParaRPr lang="en-US" dirty="0"/>
          </a:p>
        </p:txBody>
      </p:sp>
      <p:pic>
        <p:nvPicPr>
          <p:cNvPr id="20" name="Picture 19" descr="TP_tmp.b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 cstate="print"/>
          <a:stretch>
            <a:fillRect/>
          </a:stretch>
        </p:blipFill>
        <p:spPr>
          <a:xfrm>
            <a:off x="3304635" y="2507280"/>
            <a:ext cx="1348738" cy="406836"/>
          </a:xfrm>
          <a:prstGeom prst="rect">
            <a:avLst/>
          </a:prstGeom>
        </p:spPr>
      </p:pic>
      <p:pic>
        <p:nvPicPr>
          <p:cNvPr id="22" name="Picture 21" descr="TP_tmp.b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 cstate="print"/>
          <a:stretch>
            <a:fillRect/>
          </a:stretch>
        </p:blipFill>
        <p:spPr bwMode="auto">
          <a:xfrm>
            <a:off x="2498130" y="3275380"/>
            <a:ext cx="3282784" cy="406913"/>
          </a:xfrm>
          <a:prstGeom prst="rect">
            <a:avLst/>
          </a:prstGeom>
          <a:noFill/>
          <a:ln/>
          <a:effectLst/>
        </p:spPr>
      </p:pic>
      <p:cxnSp>
        <p:nvCxnSpPr>
          <p:cNvPr id="19" name="Straight Arrow Connector 18"/>
          <p:cNvCxnSpPr/>
          <p:nvPr/>
        </p:nvCxnSpPr>
        <p:spPr>
          <a:xfrm flipV="1">
            <a:off x="4648810" y="625435"/>
            <a:ext cx="3610070" cy="883315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2882180" y="587029"/>
            <a:ext cx="4954245" cy="921721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Group 31"/>
          <p:cNvGrpSpPr/>
          <p:nvPr/>
        </p:nvGrpSpPr>
        <p:grpSpPr>
          <a:xfrm>
            <a:off x="4802429" y="971080"/>
            <a:ext cx="3682607" cy="3326517"/>
            <a:chOff x="4802429" y="971080"/>
            <a:chExt cx="3682607" cy="3326517"/>
          </a:xfrm>
        </p:grpSpPr>
        <p:cxnSp>
          <p:nvCxnSpPr>
            <p:cNvPr id="26" name="Straight Arrow Connector 25"/>
            <p:cNvCxnSpPr/>
            <p:nvPr/>
          </p:nvCxnSpPr>
          <p:spPr>
            <a:xfrm rot="16200000" flipV="1">
              <a:off x="4091937" y="1681572"/>
              <a:ext cx="3072400" cy="1651415"/>
            </a:xfrm>
            <a:prstGeom prst="straightConnector1">
              <a:avLst/>
            </a:prstGeom>
            <a:ln w="28575">
              <a:solidFill>
                <a:srgbClr val="00B0F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6530655" y="3928265"/>
              <a:ext cx="19543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B0F0"/>
                  </a:solidFill>
                </a:rPr>
                <a:t>doubly stochastic</a:t>
              </a:r>
              <a:endParaRPr lang="en-US" dirty="0">
                <a:solidFill>
                  <a:srgbClr val="00B0F0"/>
                </a:solidFill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109148" y="4465935"/>
            <a:ext cx="586994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 eigenvalue of </a:t>
            </a:r>
            <a:r>
              <a:rPr lang="en-US" i="1" dirty="0" smtClean="0"/>
              <a:t>L</a:t>
            </a:r>
            <a:r>
              <a:rPr lang="en-US" dirty="0" smtClean="0"/>
              <a:t> at 0 has multiplicity 1 because </a:t>
            </a:r>
            <a:r>
              <a:rPr lang="en-US" dirty="0" smtClean="0">
                <a:latin typeface="msbm10"/>
              </a:rPr>
              <a:t>N</a:t>
            </a:r>
            <a:r>
              <a:rPr lang="en-US" dirty="0" smtClean="0"/>
              <a:t> is </a:t>
            </a:r>
          </a:p>
          <a:p>
            <a:r>
              <a:rPr lang="en-US" dirty="0" smtClean="0"/>
              <a:t>connected</a:t>
            </a:r>
          </a:p>
          <a:p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6569060" y="4273910"/>
            <a:ext cx="24801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F0"/>
                </a:solidFill>
              </a:rPr>
              <a:t>single eigenvalue at 1 </a:t>
            </a:r>
          </a:p>
          <a:p>
            <a:r>
              <a:rPr lang="en-US" dirty="0" smtClean="0">
                <a:solidFill>
                  <a:srgbClr val="00B0F0"/>
                </a:solidFill>
              </a:rPr>
              <a:t>has multiplicity 1</a:t>
            </a:r>
            <a:endParaRPr lang="en-US" dirty="0">
              <a:solidFill>
                <a:srgbClr val="00B0F0"/>
              </a:solidFill>
            </a:endParaRPr>
          </a:p>
        </p:txBody>
      </p:sp>
      <p:pic>
        <p:nvPicPr>
          <p:cNvPr id="31" name="Picture 30" descr="TP_tmp.emf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/>
          <a:stretch>
            <a:fillRect/>
          </a:stretch>
        </p:blipFill>
        <p:spPr bwMode="auto">
          <a:xfrm>
            <a:off x="2267700" y="5118820"/>
            <a:ext cx="4888666" cy="753813"/>
          </a:xfrm>
          <a:prstGeom prst="rect">
            <a:avLst/>
          </a:prstGeom>
          <a:noFill/>
          <a:ln/>
          <a:effectLst/>
        </p:spPr>
      </p:pic>
      <p:pic>
        <p:nvPicPr>
          <p:cNvPr id="33" name="Picture 32" descr="TP_tmp.b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/>
          <a:stretch>
            <a:fillRect/>
          </a:stretch>
        </p:blipFill>
        <p:spPr bwMode="auto">
          <a:xfrm>
            <a:off x="218501" y="3198570"/>
            <a:ext cx="1857174" cy="406853"/>
          </a:xfrm>
          <a:prstGeom prst="rect">
            <a:avLst/>
          </a:prstGeom>
          <a:noFill/>
          <a:ln/>
          <a:effectLst/>
        </p:spPr>
      </p:pic>
      <p:pic>
        <p:nvPicPr>
          <p:cNvPr id="35" name="Picture 34" descr="TP_tmp.b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 cstate="print"/>
          <a:stretch>
            <a:fillRect/>
          </a:stretch>
        </p:blipFill>
        <p:spPr bwMode="auto">
          <a:xfrm>
            <a:off x="294357" y="3751842"/>
            <a:ext cx="1704508" cy="406853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12" grpId="0"/>
      <p:bldP spid="13" grpId="0"/>
      <p:bldP spid="16" grpId="0"/>
      <p:bldP spid="29" grpId="0"/>
      <p:bldP spid="3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462665" y="4903108"/>
            <a:ext cx="8174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Each agent  needs to know  the number of neighbors of each of its neighbors. 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090299" y="3044950"/>
            <a:ext cx="24802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Metropolis Algorithm</a:t>
            </a: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765495" y="548625"/>
            <a:ext cx="969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 = QQ’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354414" y="854255"/>
            <a:ext cx="878958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Q</a:t>
            </a:r>
            <a:r>
              <a:rPr lang="en-US" dirty="0" smtClean="0"/>
              <a:t> is a -1,1,0 matrix with  rows indexed by vertex labels in </a:t>
            </a:r>
            <a:r>
              <a:rPr lang="en-US" dirty="0" smtClean="0">
                <a:latin typeface="msbm10"/>
              </a:rPr>
              <a:t>N</a:t>
            </a:r>
            <a:r>
              <a:rPr lang="en-US" dirty="0" smtClean="0"/>
              <a:t> and columns indexed by</a:t>
            </a:r>
          </a:p>
          <a:p>
            <a:r>
              <a:rPr lang="en-US" dirty="0" smtClean="0"/>
              <a:t>edge labels such that  </a:t>
            </a:r>
            <a:r>
              <a:rPr lang="en-US" i="1" dirty="0" smtClean="0">
                <a:latin typeface="Arial"/>
              </a:rPr>
              <a:t>q</a:t>
            </a:r>
            <a:r>
              <a:rPr lang="en-US" baseline="-25000" dirty="0" smtClean="0">
                <a:latin typeface="Arial"/>
              </a:rPr>
              <a:t>ij</a:t>
            </a:r>
            <a:r>
              <a:rPr lang="en-US" dirty="0" smtClean="0"/>
              <a:t> = 1 if  edge </a:t>
            </a:r>
            <a:r>
              <a:rPr lang="en-US" i="1" dirty="0" smtClean="0"/>
              <a:t>j</a:t>
            </a:r>
            <a:r>
              <a:rPr lang="en-US" dirty="0" smtClean="0"/>
              <a:t> is incident  on vertex </a:t>
            </a:r>
            <a:r>
              <a:rPr lang="en-US" i="1" dirty="0" smtClean="0"/>
              <a:t>i, </a:t>
            </a:r>
            <a:r>
              <a:rPr lang="en-US" dirty="0" smtClean="0"/>
              <a:t>and</a:t>
            </a:r>
            <a:r>
              <a:rPr lang="en-US" i="1" dirty="0" smtClean="0"/>
              <a:t> -1 </a:t>
            </a:r>
            <a:r>
              <a:rPr lang="en-US" dirty="0" smtClean="0"/>
              <a:t>if edge i is</a:t>
            </a:r>
          </a:p>
          <a:p>
            <a:r>
              <a:rPr lang="en-US" dirty="0" smtClean="0"/>
              <a:t>incident on vertex  </a:t>
            </a:r>
            <a:r>
              <a:rPr lang="en-US" i="1" dirty="0" smtClean="0"/>
              <a:t>j</a:t>
            </a:r>
            <a:r>
              <a:rPr lang="en-US" dirty="0" smtClean="0"/>
              <a:t>  and 0 otherwise.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3535065" y="1869113"/>
            <a:ext cx="1152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I</a:t>
            </a:r>
            <a:r>
              <a:rPr lang="en-US" dirty="0" smtClean="0"/>
              <a:t> – </a:t>
            </a:r>
            <a:r>
              <a:rPr lang="en-US" i="1" dirty="0" smtClean="0"/>
              <a:t>Q</a:t>
            </a:r>
            <a:r>
              <a:rPr lang="en-US" dirty="0" smtClean="0">
                <a:latin typeface="cmmi10"/>
              </a:rPr>
              <a:t>¤</a:t>
            </a:r>
            <a:r>
              <a:rPr lang="en-US" dirty="0" smtClean="0"/>
              <a:t> </a:t>
            </a:r>
            <a:r>
              <a:rPr lang="en-US" i="1" dirty="0" smtClean="0"/>
              <a:t>Q</a:t>
            </a:r>
            <a:r>
              <a:rPr lang="en-US" i="1" baseline="30000" dirty="0" smtClean="0">
                <a:latin typeface="cmsy10"/>
              </a:rPr>
              <a:t>0</a:t>
            </a:r>
            <a:endParaRPr lang="en-US" i="1" baseline="30000" dirty="0">
              <a:latin typeface="cmsy10"/>
            </a:endParaRPr>
          </a:p>
        </p:txBody>
      </p:sp>
      <p:pic>
        <p:nvPicPr>
          <p:cNvPr id="29" name="Picture 28" descr="TP_tmp.emf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 cstate="print"/>
          <a:stretch>
            <a:fillRect/>
          </a:stretch>
        </p:blipFill>
        <p:spPr bwMode="auto">
          <a:xfrm>
            <a:off x="5609139" y="1931205"/>
            <a:ext cx="2843365" cy="270900"/>
          </a:xfrm>
          <a:prstGeom prst="rect">
            <a:avLst/>
          </a:prstGeom>
          <a:noFill/>
          <a:ln/>
          <a:effectLst/>
        </p:spPr>
      </p:pic>
      <p:pic>
        <p:nvPicPr>
          <p:cNvPr id="28" name="Picture 27" descr="TP_tmp.emf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 cstate="print"/>
          <a:stretch>
            <a:fillRect/>
          </a:stretch>
        </p:blipFill>
        <p:spPr bwMode="auto">
          <a:xfrm>
            <a:off x="248734" y="1751020"/>
            <a:ext cx="2734885" cy="640414"/>
          </a:xfrm>
          <a:prstGeom prst="rect">
            <a:avLst/>
          </a:prstGeom>
          <a:noFill/>
          <a:ln/>
          <a:effectLst/>
        </p:spPr>
      </p:pic>
      <p:pic>
        <p:nvPicPr>
          <p:cNvPr id="26" name="Picture 25" descr="TP_tmp.emf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 cstate="print"/>
          <a:stretch>
            <a:fillRect/>
          </a:stretch>
        </p:blipFill>
        <p:spPr bwMode="auto">
          <a:xfrm>
            <a:off x="385855" y="3621025"/>
            <a:ext cx="8387728" cy="754905"/>
          </a:xfrm>
          <a:prstGeom prst="rect">
            <a:avLst/>
          </a:prstGeom>
          <a:noFill/>
          <a:ln/>
          <a:effectLst/>
        </p:spPr>
      </p:pic>
      <p:sp>
        <p:nvSpPr>
          <p:cNvPr id="11" name="TextBox 10"/>
          <p:cNvSpPr txBox="1"/>
          <p:nvPr/>
        </p:nvSpPr>
        <p:spPr>
          <a:xfrm>
            <a:off x="3360140" y="164575"/>
            <a:ext cx="1903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 Better Solution</a:t>
            </a:r>
            <a:endParaRPr lang="en-US" dirty="0"/>
          </a:p>
        </p:txBody>
      </p:sp>
      <p:pic>
        <p:nvPicPr>
          <p:cNvPr id="15" name="Picture 14" descr="TP_tmp.b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 cstate="print"/>
          <a:stretch>
            <a:fillRect/>
          </a:stretch>
        </p:blipFill>
        <p:spPr>
          <a:xfrm>
            <a:off x="2805370" y="2468875"/>
            <a:ext cx="3048306" cy="255472"/>
          </a:xfrm>
          <a:prstGeom prst="rect">
            <a:avLst/>
          </a:prstGeom>
        </p:spPr>
      </p:pic>
      <p:grpSp>
        <p:nvGrpSpPr>
          <p:cNvPr id="25" name="Group 24"/>
          <p:cNvGrpSpPr/>
          <p:nvPr/>
        </p:nvGrpSpPr>
        <p:grpSpPr>
          <a:xfrm>
            <a:off x="424260" y="5618085"/>
            <a:ext cx="8257075" cy="652884"/>
            <a:chOff x="424260" y="5618085"/>
            <a:chExt cx="8257075" cy="652884"/>
          </a:xfrm>
        </p:grpSpPr>
        <p:sp>
          <p:nvSpPr>
            <p:cNvPr id="16" name="TextBox 15"/>
            <p:cNvSpPr txBox="1"/>
            <p:nvPr/>
          </p:nvSpPr>
          <p:spPr>
            <a:xfrm>
              <a:off x="424260" y="5748018"/>
              <a:ext cx="42627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Total number of transmissions/iteration: </a:t>
              </a:r>
              <a:endParaRPr lang="en-US" baseline="-25000" dirty="0">
                <a:latin typeface="Arial"/>
              </a:endParaRPr>
            </a:p>
          </p:txBody>
        </p:sp>
        <p:pic>
          <p:nvPicPr>
            <p:cNvPr id="21" name="Picture 20" descr="TP_tmp.emf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3" cstate="print"/>
            <a:stretch>
              <a:fillRect/>
            </a:stretch>
          </p:blipFill>
          <p:spPr>
            <a:xfrm>
              <a:off x="4687215" y="5618085"/>
              <a:ext cx="1626756" cy="652884"/>
            </a:xfrm>
            <a:prstGeom prst="rect">
              <a:avLst/>
            </a:prstGeom>
          </p:spPr>
        </p:pic>
        <p:pic>
          <p:nvPicPr>
            <p:cNvPr id="23" name="Picture 22" descr="TP_tmp.emf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4" cstate="print"/>
            <a:stretch>
              <a:fillRect/>
            </a:stretch>
          </p:blipFill>
          <p:spPr bwMode="auto">
            <a:xfrm>
              <a:off x="6996038" y="5618085"/>
              <a:ext cx="1685297" cy="652563"/>
            </a:xfrm>
            <a:prstGeom prst="rect">
              <a:avLst/>
            </a:prstGeom>
            <a:noFill/>
            <a:ln/>
            <a:effectLst/>
          </p:spPr>
        </p:pic>
      </p:grpSp>
      <p:sp>
        <p:nvSpPr>
          <p:cNvPr id="27" name="TextBox 26"/>
          <p:cNvSpPr txBox="1"/>
          <p:nvPr/>
        </p:nvSpPr>
        <p:spPr>
          <a:xfrm>
            <a:off x="7337160" y="126170"/>
            <a:ext cx="13644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{Boyd et al}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  <p:bldP spid="18" grpId="0"/>
      <p:bldP spid="19" grpId="0"/>
      <p:bldP spid="20" grpId="0"/>
      <p:bldP spid="11" grpId="0"/>
      <p:bldP spid="2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308" y="142403"/>
            <a:ext cx="6126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Agent </a:t>
            </a:r>
            <a:r>
              <a:rPr lang="en-US" i="1" dirty="0" smtClean="0"/>
              <a:t>i</a:t>
            </a:r>
            <a:r>
              <a:rPr lang="en-US" dirty="0" smtClean="0"/>
              <a:t>’s </a:t>
            </a:r>
            <a:r>
              <a:rPr lang="en-US" dirty="0" smtClean="0">
                <a:solidFill>
                  <a:srgbClr val="FF0000"/>
                </a:solidFill>
              </a:rPr>
              <a:t>queue</a:t>
            </a:r>
            <a:r>
              <a:rPr lang="en-US" dirty="0" smtClean="0"/>
              <a:t> is a  list </a:t>
            </a:r>
            <a:r>
              <a:rPr lang="en-US" i="1" dirty="0" smtClean="0"/>
              <a:t>q</a:t>
            </a:r>
            <a:r>
              <a:rPr lang="en-US" dirty="0" smtClean="0"/>
              <a:t>_</a:t>
            </a:r>
            <a:r>
              <a:rPr lang="en-US" i="1" dirty="0" smtClean="0"/>
              <a:t>i</a:t>
            </a:r>
            <a:r>
              <a:rPr lang="en-US" dirty="0" smtClean="0"/>
              <a:t>(t) of agent </a:t>
            </a:r>
            <a:r>
              <a:rPr lang="en-US" i="1" dirty="0" smtClean="0"/>
              <a:t>i</a:t>
            </a:r>
            <a:r>
              <a:rPr lang="en-US" dirty="0" smtClean="0"/>
              <a:t>’s neighbor labels.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903" y="575813"/>
            <a:ext cx="8708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Agent </a:t>
            </a:r>
            <a:r>
              <a:rPr lang="en-US" i="1" dirty="0" smtClean="0"/>
              <a:t>i</a:t>
            </a:r>
            <a:r>
              <a:rPr lang="en-US" dirty="0" smtClean="0"/>
              <a:t>’s </a:t>
            </a:r>
            <a:r>
              <a:rPr lang="en-US" dirty="0" smtClean="0">
                <a:solidFill>
                  <a:srgbClr val="FF0000"/>
                </a:solidFill>
              </a:rPr>
              <a:t>preferred neighbor </a:t>
            </a:r>
            <a:r>
              <a:rPr lang="en-US" dirty="0" smtClean="0"/>
              <a:t>at time </a:t>
            </a:r>
            <a:r>
              <a:rPr lang="en-US" i="1" dirty="0" smtClean="0"/>
              <a:t>t</a:t>
            </a:r>
            <a:r>
              <a:rPr lang="en-US" dirty="0" smtClean="0"/>
              <a:t>, is that agent whose label is in the front of </a:t>
            </a:r>
            <a:r>
              <a:rPr lang="en-US" i="1" dirty="0" smtClean="0"/>
              <a:t>q</a:t>
            </a:r>
            <a:r>
              <a:rPr lang="en-US" dirty="0" smtClean="0"/>
              <a:t>(</a:t>
            </a:r>
            <a:r>
              <a:rPr lang="en-US" i="1" dirty="0" smtClean="0"/>
              <a:t>t</a:t>
            </a:r>
            <a:r>
              <a:rPr lang="en-US" dirty="0" smtClean="0"/>
              <a:t>).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6308" y="2011516"/>
            <a:ext cx="7205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Between times </a:t>
            </a:r>
            <a:r>
              <a:rPr lang="en-US" i="1" dirty="0" smtClean="0"/>
              <a:t>t</a:t>
            </a:r>
            <a:r>
              <a:rPr lang="en-US" dirty="0" smtClean="0"/>
              <a:t> and </a:t>
            </a:r>
            <a:r>
              <a:rPr lang="en-US" i="1" dirty="0" smtClean="0"/>
              <a:t>t</a:t>
            </a:r>
            <a:r>
              <a:rPr lang="en-US" dirty="0" smtClean="0"/>
              <a:t>+1 the following  steps are carried out in order.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14408" y="2342443"/>
            <a:ext cx="55018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  </a:t>
            </a:r>
            <a:r>
              <a:rPr lang="en-US" dirty="0" smtClean="0"/>
              <a:t>Agent </a:t>
            </a:r>
            <a:r>
              <a:rPr lang="en-US" i="1" dirty="0" smtClean="0"/>
              <a:t>i</a:t>
            </a:r>
            <a:r>
              <a:rPr lang="en-US" dirty="0" smtClean="0"/>
              <a:t>  transmits its label </a:t>
            </a:r>
            <a:r>
              <a:rPr lang="en-US" i="1" dirty="0" smtClean="0"/>
              <a:t>i</a:t>
            </a:r>
            <a:r>
              <a:rPr lang="en-US" dirty="0" smtClean="0"/>
              <a:t> </a:t>
            </a:r>
            <a:r>
              <a:rPr lang="en-US" smtClean="0"/>
              <a:t>and  </a:t>
            </a:r>
            <a:r>
              <a:rPr lang="en-US" i="1" dirty="0" smtClean="0">
                <a:latin typeface="Arial"/>
              </a:rPr>
              <a:t>x</a:t>
            </a:r>
            <a:r>
              <a:rPr lang="en-US" i="1" baseline="-25000" dirty="0" smtClean="0">
                <a:latin typeface="Arial"/>
              </a:rPr>
              <a:t>i</a:t>
            </a:r>
            <a:r>
              <a:rPr lang="en-US" dirty="0" smtClean="0">
                <a:latin typeface="Arial"/>
              </a:rPr>
              <a:t>(</a:t>
            </a:r>
            <a:r>
              <a:rPr lang="en-US" i="1" dirty="0" smtClean="0">
                <a:latin typeface="Arial"/>
              </a:rPr>
              <a:t>t</a:t>
            </a:r>
            <a:r>
              <a:rPr lang="en-US" dirty="0" smtClean="0"/>
              <a:t>) to its  current </a:t>
            </a:r>
          </a:p>
          <a:p>
            <a:r>
              <a:rPr lang="en-US" dirty="0" smtClean="0"/>
              <a:t>  preferred neighbor.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29623" y="3023959"/>
            <a:ext cx="825097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At the same time agent </a:t>
            </a:r>
            <a:r>
              <a:rPr lang="en-US" i="1" dirty="0" smtClean="0"/>
              <a:t>i </a:t>
            </a:r>
            <a:r>
              <a:rPr lang="en-US" dirty="0" smtClean="0"/>
              <a:t>receives the  labels  and  agreement variable values of</a:t>
            </a:r>
          </a:p>
          <a:p>
            <a:r>
              <a:rPr lang="en-US" dirty="0" smtClean="0"/>
              <a:t>those agents for whom agent </a:t>
            </a:r>
            <a:r>
              <a:rPr lang="en-US" i="1" dirty="0" smtClean="0"/>
              <a:t>i</a:t>
            </a:r>
            <a:r>
              <a:rPr lang="en-US" dirty="0" smtClean="0"/>
              <a:t> is their current preferred neighbor.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13719" y="3801833"/>
            <a:ext cx="87657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             </a:t>
            </a:r>
            <a:r>
              <a:rPr lang="en-US" dirty="0" smtClean="0"/>
              <a:t>Agent </a:t>
            </a:r>
            <a:r>
              <a:rPr lang="en-US" i="1" dirty="0" smtClean="0"/>
              <a:t>i</a:t>
            </a:r>
            <a:r>
              <a:rPr lang="en-US" dirty="0" smtClean="0"/>
              <a:t> transmits  </a:t>
            </a:r>
            <a:r>
              <a:rPr lang="en-US" i="1" dirty="0" smtClean="0">
                <a:latin typeface="Arial"/>
              </a:rPr>
              <a:t>m</a:t>
            </a:r>
            <a:r>
              <a:rPr lang="en-US" i="1" baseline="-25000" dirty="0" smtClean="0">
                <a:latin typeface="Arial"/>
              </a:rPr>
              <a:t>i</a:t>
            </a:r>
            <a:r>
              <a:rPr lang="en-US" dirty="0" smtClean="0">
                <a:latin typeface="Arial"/>
              </a:rPr>
              <a:t>(</a:t>
            </a:r>
            <a:r>
              <a:rPr lang="en-US" i="1" dirty="0" smtClean="0">
                <a:latin typeface="Arial"/>
              </a:rPr>
              <a:t>t</a:t>
            </a:r>
            <a:r>
              <a:rPr lang="en-US" dirty="0" smtClean="0"/>
              <a:t>)  and its  current agreement variable value  to each</a:t>
            </a:r>
          </a:p>
          <a:p>
            <a:r>
              <a:rPr lang="en-US" dirty="0" smtClean="0"/>
              <a:t>             neighbor with a label in </a:t>
            </a:r>
            <a:r>
              <a:rPr lang="en-US" dirty="0" smtClean="0">
                <a:latin typeface="cmsy10"/>
              </a:rPr>
              <a:t>M</a:t>
            </a:r>
            <a:r>
              <a:rPr lang="en-US" i="1" baseline="-25000" dirty="0" smtClean="0"/>
              <a:t>i</a:t>
            </a:r>
            <a:r>
              <a:rPr lang="en-US" dirty="0" smtClean="0"/>
              <a:t>(</a:t>
            </a:r>
            <a:r>
              <a:rPr lang="en-US" i="1" dirty="0" smtClean="0"/>
              <a:t>t</a:t>
            </a:r>
            <a:r>
              <a:rPr lang="en-US" dirty="0" smtClean="0"/>
              <a:t>). </a:t>
            </a:r>
          </a:p>
          <a:p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903" y="977634"/>
            <a:ext cx="83535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msy10"/>
              </a:rPr>
              <a:t>M</a:t>
            </a:r>
            <a:r>
              <a:rPr lang="en-US" i="1" baseline="-25000" dirty="0" smtClean="0">
                <a:latin typeface="Arial"/>
              </a:rPr>
              <a:t>i</a:t>
            </a:r>
            <a:r>
              <a:rPr lang="en-US" dirty="0" smtClean="0">
                <a:latin typeface="Arial"/>
              </a:rPr>
              <a:t>(</a:t>
            </a:r>
            <a:r>
              <a:rPr lang="en-US" i="1" dirty="0" smtClean="0">
                <a:latin typeface="Arial"/>
              </a:rPr>
              <a:t>t</a:t>
            </a:r>
            <a:r>
              <a:rPr lang="en-US" dirty="0" smtClean="0">
                <a:latin typeface="Arial"/>
              </a:rPr>
              <a:t>)</a:t>
            </a:r>
            <a:r>
              <a:rPr lang="en-US" dirty="0" smtClean="0"/>
              <a:t> =  is the set of the label of agent </a:t>
            </a:r>
            <a:r>
              <a:rPr lang="en-US" i="1" dirty="0" smtClean="0"/>
              <a:t>i</a:t>
            </a:r>
            <a:r>
              <a:rPr lang="en-US" dirty="0" smtClean="0"/>
              <a:t>’s preferred neighbor together with the</a:t>
            </a:r>
          </a:p>
          <a:p>
            <a:r>
              <a:rPr lang="en-US" dirty="0" smtClean="0"/>
              <a:t> labels of all neighbors  who send agent </a:t>
            </a:r>
            <a:r>
              <a:rPr lang="en-US" i="1" dirty="0" smtClean="0"/>
              <a:t>i</a:t>
            </a:r>
            <a:r>
              <a:rPr lang="en-US" dirty="0" smtClean="0"/>
              <a:t> their agreement  variables at time </a:t>
            </a:r>
            <a:r>
              <a:rPr lang="en-US" i="1" dirty="0" smtClean="0"/>
              <a:t>t</a:t>
            </a:r>
            <a:r>
              <a:rPr lang="en-US" dirty="0" smtClean="0"/>
              <a:t>.    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729" y="1638683"/>
            <a:ext cx="3818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latin typeface="Arial"/>
              </a:rPr>
              <a:t>m</a:t>
            </a:r>
            <a:r>
              <a:rPr lang="en-US" i="1" baseline="-25000" dirty="0" smtClean="0">
                <a:latin typeface="Arial"/>
              </a:rPr>
              <a:t>i</a:t>
            </a:r>
            <a:r>
              <a:rPr lang="en-US" dirty="0" smtClean="0">
                <a:latin typeface="Arial"/>
              </a:rPr>
              <a:t>(</a:t>
            </a:r>
            <a:r>
              <a:rPr lang="en-US" i="1" dirty="0" smtClean="0">
                <a:latin typeface="Arial"/>
              </a:rPr>
              <a:t>t</a:t>
            </a:r>
            <a:r>
              <a:rPr lang="en-US" dirty="0" smtClean="0"/>
              <a:t>) = the number of labels in </a:t>
            </a:r>
            <a:r>
              <a:rPr lang="en-US" dirty="0" smtClean="0">
                <a:latin typeface="cmsy10"/>
              </a:rPr>
              <a:t>M</a:t>
            </a:r>
            <a:r>
              <a:rPr lang="en-US" i="1" baseline="-25000" dirty="0" smtClean="0">
                <a:latin typeface="Arial"/>
              </a:rPr>
              <a:t>i</a:t>
            </a:r>
            <a:r>
              <a:rPr lang="en-US" dirty="0" smtClean="0">
                <a:latin typeface="Arial"/>
              </a:rPr>
              <a:t>(</a:t>
            </a:r>
            <a:r>
              <a:rPr lang="en-US" i="1" dirty="0" smtClean="0">
                <a:latin typeface="Arial"/>
              </a:rPr>
              <a:t>t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891218" y="4542745"/>
            <a:ext cx="79437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Agent  </a:t>
            </a:r>
            <a:r>
              <a:rPr lang="en-US" i="1" dirty="0" smtClean="0"/>
              <a:t>i </a:t>
            </a:r>
            <a:r>
              <a:rPr lang="en-US" dirty="0" smtClean="0"/>
              <a:t> then moves the labels in </a:t>
            </a:r>
            <a:r>
              <a:rPr lang="en-US" dirty="0" smtClean="0">
                <a:latin typeface="cmsy10"/>
              </a:rPr>
              <a:t>M</a:t>
            </a:r>
            <a:r>
              <a:rPr lang="en-US" dirty="0" smtClean="0">
                <a:latin typeface="Arial"/>
              </a:rPr>
              <a:t> </a:t>
            </a:r>
            <a:r>
              <a:rPr lang="en-US" i="1" baseline="-25000" dirty="0" smtClean="0">
                <a:latin typeface="Arial"/>
              </a:rPr>
              <a:t>i</a:t>
            </a:r>
            <a:r>
              <a:rPr lang="en-US" dirty="0" smtClean="0">
                <a:latin typeface="Arial"/>
              </a:rPr>
              <a:t>(</a:t>
            </a:r>
            <a:r>
              <a:rPr lang="en-US" i="1" dirty="0" smtClean="0">
                <a:latin typeface="Arial"/>
              </a:rPr>
              <a:t>t</a:t>
            </a:r>
            <a:r>
              <a:rPr lang="en-US" dirty="0" smtClean="0"/>
              <a:t>) to the end of its queue  maintaining their relative order and updates as follows: </a:t>
            </a:r>
            <a:endParaRPr lang="en-US" dirty="0"/>
          </a:p>
        </p:txBody>
      </p:sp>
      <p:pic>
        <p:nvPicPr>
          <p:cNvPr id="17" name="Picture 16" descr="TP_tmp.emf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/>
          <a:stretch>
            <a:fillRect/>
          </a:stretch>
        </p:blipFill>
        <p:spPr bwMode="auto">
          <a:xfrm>
            <a:off x="430358" y="5338033"/>
            <a:ext cx="8619963" cy="702507"/>
          </a:xfrm>
          <a:prstGeom prst="rect">
            <a:avLst/>
          </a:prstGeom>
          <a:noFill/>
          <a:ln/>
          <a:effectLst/>
        </p:spPr>
      </p:pic>
      <p:pic>
        <p:nvPicPr>
          <p:cNvPr id="18" name="Picture 17" descr="TP_tmp.emf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/>
          <a:stretch>
            <a:fillRect/>
          </a:stretch>
        </p:blipFill>
        <p:spPr bwMode="auto">
          <a:xfrm>
            <a:off x="391953" y="6117350"/>
            <a:ext cx="7081956" cy="637385"/>
          </a:xfrm>
          <a:prstGeom prst="rect">
            <a:avLst/>
          </a:prstGeom>
          <a:noFill/>
          <a:ln/>
          <a:effectLst/>
        </p:spPr>
      </p:pic>
      <p:sp>
        <p:nvSpPr>
          <p:cNvPr id="19" name="TextBox 18"/>
          <p:cNvSpPr txBox="1"/>
          <p:nvPr/>
        </p:nvSpPr>
        <p:spPr>
          <a:xfrm>
            <a:off x="7957738" y="6194160"/>
            <a:ext cx="6880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C00000"/>
                </a:solidFill>
                <a:latin typeface="Arial"/>
              </a:rPr>
              <a:t>nd</a:t>
            </a:r>
            <a:r>
              <a:rPr lang="en-US" i="1" baseline="-25000" dirty="0" smtClean="0">
                <a:solidFill>
                  <a:srgbClr val="C00000"/>
                </a:solidFill>
                <a:latin typeface="Arial"/>
              </a:rPr>
              <a:t>avg</a:t>
            </a:r>
            <a:endParaRPr lang="en-US" i="1" baseline="-25000" dirty="0">
              <a:solidFill>
                <a:srgbClr val="C00000"/>
              </a:solidFill>
              <a:latin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034548" y="5195630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3</a:t>
            </a:r>
            <a:r>
              <a:rPr lang="en-US" i="1" dirty="0" smtClean="0">
                <a:solidFill>
                  <a:srgbClr val="C00000"/>
                </a:solidFill>
              </a:rPr>
              <a:t>n</a:t>
            </a:r>
            <a:r>
              <a:rPr lang="en-US" dirty="0" smtClean="0">
                <a:solidFill>
                  <a:srgbClr val="316B73"/>
                </a:solidFill>
              </a:rPr>
              <a:t> </a:t>
            </a:r>
            <a:endParaRPr lang="en-US" dirty="0">
              <a:solidFill>
                <a:srgbClr val="316B73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384603" y="4965200"/>
            <a:ext cx="950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C00000"/>
                </a:solidFill>
                <a:latin typeface="Arial"/>
              </a:rPr>
              <a:t>d</a:t>
            </a:r>
            <a:r>
              <a:rPr lang="en-US" i="1" baseline="-25000" dirty="0" smtClean="0">
                <a:solidFill>
                  <a:srgbClr val="C00000"/>
                </a:solidFill>
                <a:latin typeface="Arial"/>
              </a:rPr>
              <a:t>avg</a:t>
            </a:r>
            <a:r>
              <a:rPr lang="en-US" dirty="0" smtClean="0">
                <a:solidFill>
                  <a:srgbClr val="C00000"/>
                </a:solidFill>
              </a:rPr>
              <a:t> &gt; 3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914705" y="64078"/>
            <a:ext cx="1544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D29F7"/>
                </a:solidFill>
              </a:rPr>
              <a:t>Modification</a:t>
            </a:r>
            <a:endParaRPr lang="en-US" b="1" dirty="0">
              <a:solidFill>
                <a:srgbClr val="0D29F7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607465" y="2507280"/>
            <a:ext cx="1787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C00000"/>
                </a:solidFill>
              </a:rPr>
              <a:t>n</a:t>
            </a:r>
            <a:r>
              <a:rPr lang="en-US" dirty="0" smtClean="0">
                <a:solidFill>
                  <a:srgbClr val="C00000"/>
                </a:solidFill>
              </a:rPr>
              <a:t> transmissions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533595" y="4158695"/>
            <a:ext cx="2736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at most </a:t>
            </a:r>
            <a:r>
              <a:rPr lang="en-US" i="1" dirty="0" smtClean="0">
                <a:solidFill>
                  <a:srgbClr val="C00000"/>
                </a:solidFill>
              </a:rPr>
              <a:t>2n</a:t>
            </a:r>
            <a:r>
              <a:rPr lang="en-US" dirty="0" smtClean="0">
                <a:solidFill>
                  <a:srgbClr val="C00000"/>
                </a:solidFill>
              </a:rPr>
              <a:t> transmissions</a:t>
            </a:r>
            <a:endParaRPr lang="en-US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9" grpId="0"/>
      <p:bldP spid="10" grpId="0"/>
      <p:bldP spid="11" grpId="0"/>
      <p:bldP spid="12" grpId="0"/>
      <p:bldP spid="14" grpId="0"/>
      <p:bldP spid="15" grpId="0"/>
      <p:bldP spid="16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orse\Desktop\RT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61194" y="1009485"/>
            <a:ext cx="6376171" cy="491584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151014" y="6078945"/>
            <a:ext cx="51846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Randomly chosen graphs with 200 vertices.  </a:t>
            </a:r>
          </a:p>
          <a:p>
            <a:r>
              <a:rPr lang="en-US" dirty="0" smtClean="0"/>
              <a:t>10 random graphs  for each average degree.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998865" y="164575"/>
            <a:ext cx="5660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Metropolis Algorithm vs Modified Metropolis Algorithm</a:t>
            </a:r>
            <a:endParaRPr lang="en-US" dirty="0"/>
          </a:p>
        </p:txBody>
      </p:sp>
      <p:pic>
        <p:nvPicPr>
          <p:cNvPr id="6" name="Picture 5" descr="TP_tmp.b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/>
          <a:stretch>
            <a:fillRect/>
          </a:stretch>
        </p:blipFill>
        <p:spPr>
          <a:xfrm>
            <a:off x="501070" y="5810110"/>
            <a:ext cx="1538942" cy="960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4449469" y="2437024"/>
            <a:ext cx="18473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endParaRPr lang="en-US" sz="3600" b="1" dirty="0" smtClean="0">
              <a:solidFill>
                <a:srgbClr val="FFFFFF"/>
              </a:solidFill>
            </a:endParaRPr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3611875" y="4465935"/>
            <a:ext cx="18796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ctr"/>
            <a:r>
              <a:rPr lang="en-US" sz="2000" dirty="0">
                <a:solidFill>
                  <a:srgbClr val="FFFFFF"/>
                </a:solidFill>
              </a:rPr>
              <a:t>A. S. Morse</a:t>
            </a:r>
          </a:p>
          <a:p>
            <a:pPr marL="342900" indent="-342900" algn="ctr"/>
            <a:endParaRPr lang="en-US" sz="2000" dirty="0">
              <a:solidFill>
                <a:srgbClr val="FFFFFF"/>
              </a:solidFill>
            </a:endParaRPr>
          </a:p>
          <a:p>
            <a:pPr marL="342900" indent="-342900" algn="ctr"/>
            <a:r>
              <a:rPr lang="en-US" sz="2000" dirty="0">
                <a:solidFill>
                  <a:srgbClr val="FFFFFF"/>
                </a:solidFill>
              </a:rPr>
              <a:t>Yale University</a:t>
            </a:r>
          </a:p>
        </p:txBody>
      </p:sp>
      <p:sp>
        <p:nvSpPr>
          <p:cNvPr id="15" name="TextBox 14"/>
          <p:cNvSpPr txBox="1"/>
          <p:nvPr>
            <p:custDataLst>
              <p:tags r:id="rId1"/>
            </p:custDataLst>
          </p:nvPr>
        </p:nvSpPr>
        <p:spPr>
          <a:xfrm>
            <a:off x="0" y="7112000"/>
            <a:ext cx="914400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TexPoint fonts used in EMF. 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Read the TexPoint manual before you delete this box.: </a:t>
            </a:r>
            <a:r>
              <a:rPr lang="en-US" dirty="0" smtClean="0">
                <a:solidFill>
                  <a:srgbClr val="FFFFFF"/>
                </a:solidFill>
                <a:latin typeface="CMSY10ORIG"/>
              </a:rPr>
              <a:t>A</a:t>
            </a:r>
            <a:r>
              <a:rPr lang="en-US" dirty="0" smtClean="0">
                <a:solidFill>
                  <a:srgbClr val="FFFFFF"/>
                </a:solidFill>
                <a:latin typeface="CMMI10"/>
              </a:rPr>
              <a:t>A</a:t>
            </a:r>
            <a:r>
              <a:rPr lang="en-US" dirty="0" smtClean="0">
                <a:solidFill>
                  <a:srgbClr val="FFFFFF"/>
                </a:solidFill>
                <a:latin typeface="CMMI5"/>
              </a:rPr>
              <a:t>A</a:t>
            </a:r>
            <a:r>
              <a:rPr lang="en-US" dirty="0" smtClean="0">
                <a:solidFill>
                  <a:srgbClr val="FFFFFF"/>
                </a:solidFill>
                <a:latin typeface="CMEX10"/>
              </a:rPr>
              <a:t>A</a:t>
            </a:r>
            <a:r>
              <a:rPr lang="en-US" dirty="0" smtClean="0">
                <a:solidFill>
                  <a:srgbClr val="FFFFFF"/>
                </a:solidFill>
                <a:latin typeface="CMR10"/>
              </a:rPr>
              <a:t>A</a:t>
            </a:r>
            <a:r>
              <a:rPr lang="en-US" dirty="0" smtClean="0">
                <a:solidFill>
                  <a:srgbClr val="FFFFFF"/>
                </a:solidFill>
                <a:latin typeface="CMR7"/>
              </a:rPr>
              <a:t>A</a:t>
            </a:r>
            <a:r>
              <a:rPr lang="en-US" dirty="0" smtClean="0">
                <a:solidFill>
                  <a:srgbClr val="FFFFFF"/>
                </a:solidFill>
                <a:latin typeface="CMMI7"/>
              </a:rPr>
              <a:t>A</a:t>
            </a:r>
            <a:r>
              <a:rPr lang="en-US" dirty="0" smtClean="0">
                <a:solidFill>
                  <a:srgbClr val="FFFFFF"/>
                </a:solidFill>
                <a:latin typeface="LCMSS8"/>
              </a:rPr>
              <a:t>A</a:t>
            </a:r>
            <a:r>
              <a:rPr lang="en-US" dirty="0" smtClean="0">
                <a:solidFill>
                  <a:srgbClr val="FFFFFF"/>
                </a:solidFill>
                <a:latin typeface="CMMI8"/>
              </a:rPr>
              <a:t>A</a:t>
            </a:r>
            <a:r>
              <a:rPr lang="en-US" dirty="0" smtClean="0">
                <a:solidFill>
                  <a:srgbClr val="FFFFFF"/>
                </a:solidFill>
                <a:latin typeface="CMSY7"/>
              </a:rPr>
              <a:t>A</a:t>
            </a:r>
            <a:r>
              <a:rPr lang="en-US" dirty="0" smtClean="0">
                <a:solidFill>
                  <a:srgbClr val="FFFFFF"/>
                </a:solidFill>
                <a:latin typeface="CMSY8"/>
              </a:rPr>
              <a:t>A</a:t>
            </a:r>
            <a:r>
              <a:rPr lang="en-US" dirty="0" smtClean="0">
                <a:solidFill>
                  <a:srgbClr val="FFFFFF"/>
                </a:solidFill>
                <a:latin typeface="CMBX12"/>
              </a:rPr>
              <a:t>A</a:t>
            </a:r>
            <a:r>
              <a:rPr lang="en-US" dirty="0" smtClean="0">
                <a:solidFill>
                  <a:srgbClr val="FFFFFF"/>
                </a:solidFill>
                <a:latin typeface="EUFM10"/>
              </a:rPr>
              <a:t>A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23525" y="316585"/>
            <a:ext cx="700287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>
                <a:solidFill>
                  <a:srgbClr val="FFFFFF"/>
                </a:solidFill>
              </a:rPr>
              <a:t>DIMACS</a:t>
            </a:r>
            <a:r>
              <a:rPr lang="en-US" dirty="0" smtClean="0">
                <a:solidFill>
                  <a:srgbClr val="FFFFFF"/>
                </a:solidFill>
              </a:rPr>
              <a:t> Workshop</a:t>
            </a:r>
          </a:p>
          <a:p>
            <a:pPr algn="ctr"/>
            <a:r>
              <a:rPr lang="en-US" dirty="0" smtClean="0">
                <a:solidFill>
                  <a:srgbClr val="FFFFFF"/>
                </a:solidFill>
              </a:rPr>
              <a:t> on </a:t>
            </a:r>
          </a:p>
          <a:p>
            <a:pPr algn="ctr"/>
            <a:r>
              <a:rPr lang="en-US" dirty="0" smtClean="0">
                <a:solidFill>
                  <a:srgbClr val="FFFFFF"/>
                </a:solidFill>
              </a:rPr>
              <a:t>Perspectives and Future Directions in Systems and Control Theory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6835426" y="5794375"/>
            <a:ext cx="162948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rgbClr val="FFFFFF"/>
                </a:solidFill>
              </a:rPr>
              <a:t>Rutgers</a:t>
            </a:r>
            <a:endParaRPr lang="en-US" dirty="0">
              <a:solidFill>
                <a:srgbClr val="FFFFFF"/>
              </a:solidFill>
            </a:endParaRPr>
          </a:p>
          <a:p>
            <a:pPr algn="ctr"/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smtClean="0">
                <a:solidFill>
                  <a:srgbClr val="FFFFFF"/>
                </a:solidFill>
              </a:rPr>
              <a:t>May 25, 2011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58255" y="1892800"/>
            <a:ext cx="203132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7200" smtClean="0">
                <a:solidFill>
                  <a:srgbClr val="FFFFFF"/>
                </a:solidFill>
              </a:rPr>
              <a:t>你好</a:t>
            </a:r>
            <a:endParaRPr lang="en-US" sz="7200" dirty="0">
              <a:solidFill>
                <a:srgbClr val="FFFFFF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04635" y="2161635"/>
            <a:ext cx="25186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FFFFFF"/>
                </a:solidFill>
              </a:rPr>
              <a:t>Good Day!</a:t>
            </a:r>
            <a:endParaRPr lang="en-US" sz="36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0" grpId="0"/>
      <p:bldP spid="12" grpId="0"/>
      <p:bldP spid="12" grpId="1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35065" y="202980"/>
            <a:ext cx="135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ROADMAP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53385" y="1333500"/>
            <a:ext cx="2993127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Consensus and averaging  </a:t>
            </a:r>
          </a:p>
          <a:p>
            <a:endParaRPr lang="en-US" dirty="0" smtClean="0">
              <a:solidFill>
                <a:srgbClr val="FFFFFF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Linear iterations</a:t>
            </a:r>
          </a:p>
          <a:p>
            <a:endParaRPr lang="en-US" dirty="0" smtClean="0">
              <a:solidFill>
                <a:srgbClr val="FFFFFF"/>
              </a:solidFill>
            </a:endParaRPr>
          </a:p>
          <a:p>
            <a:r>
              <a:rPr lang="en-US" dirty="0" smtClean="0">
                <a:solidFill>
                  <a:srgbClr val="FFFFFF"/>
                </a:solidFill>
              </a:rPr>
              <a:t>Gossiping</a:t>
            </a:r>
            <a:endParaRPr lang="en-US" dirty="0" smtClean="0">
              <a:solidFill>
                <a:srgbClr val="FFFFFF"/>
              </a:solidFill>
            </a:endParaRPr>
          </a:p>
          <a:p>
            <a:endParaRPr lang="en-US" dirty="0" smtClean="0">
              <a:solidFill>
                <a:srgbClr val="FFFFFF"/>
              </a:solidFill>
            </a:endParaRPr>
          </a:p>
          <a:p>
            <a:r>
              <a:rPr lang="en-US" dirty="0" smtClean="0">
                <a:solidFill>
                  <a:srgbClr val="FFFFFF"/>
                </a:solidFill>
              </a:rPr>
              <a:t>Double linear iterations</a:t>
            </a:r>
          </a:p>
          <a:p>
            <a:endParaRPr lang="en-US" dirty="0" smtClean="0">
              <a:solidFill>
                <a:srgbClr val="FFFFFF"/>
              </a:solidFill>
            </a:endParaRPr>
          </a:p>
          <a:p>
            <a:r>
              <a:rPr lang="en-US" dirty="0" smtClean="0">
                <a:solidFill>
                  <a:srgbClr val="FFFFFF"/>
                </a:solidFill>
              </a:rPr>
              <a:t> </a:t>
            </a:r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62300" y="266700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Gossip Process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52400" y="1028700"/>
            <a:ext cx="87254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 </a:t>
            </a:r>
            <a:r>
              <a:rPr lang="en-US" dirty="0" smtClean="0">
                <a:solidFill>
                  <a:srgbClr val="FF0000"/>
                </a:solidFill>
              </a:rPr>
              <a:t>gossip process </a:t>
            </a:r>
            <a:r>
              <a:rPr lang="en-US" dirty="0" smtClean="0"/>
              <a:t>is a consensus process in which at each clock time, each agent </a:t>
            </a:r>
          </a:p>
          <a:p>
            <a:r>
              <a:rPr lang="en-US" dirty="0" smtClean="0"/>
              <a:t>is allowed to average its agreement variable  with the agreement variable of </a:t>
            </a:r>
            <a:r>
              <a:rPr lang="en-US" dirty="0" smtClean="0">
                <a:solidFill>
                  <a:srgbClr val="00B0F0"/>
                </a:solidFill>
              </a:rPr>
              <a:t>at most</a:t>
            </a:r>
          </a:p>
          <a:p>
            <a:r>
              <a:rPr lang="en-US" dirty="0" smtClean="0">
                <a:solidFill>
                  <a:srgbClr val="00B0F0"/>
                </a:solidFill>
              </a:rPr>
              <a:t>one of its neighbors.  </a:t>
            </a:r>
            <a:endParaRPr lang="en-US" dirty="0">
              <a:solidFill>
                <a:srgbClr val="00B0F0"/>
              </a:solidFill>
            </a:endParaRPr>
          </a:p>
        </p:txBody>
      </p:sp>
      <p:pic>
        <p:nvPicPr>
          <p:cNvPr id="14" name="Picture 13" descr="Edittex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/>
          <a:stretch>
            <a:fillRect/>
          </a:stretch>
        </p:blipFill>
        <p:spPr bwMode="auto">
          <a:xfrm>
            <a:off x="2779247" y="2133600"/>
            <a:ext cx="3490656" cy="614357"/>
          </a:xfrm>
          <a:prstGeom prst="rect">
            <a:avLst/>
          </a:prstGeom>
          <a:noFill/>
          <a:ln/>
          <a:effectLst/>
        </p:spPr>
      </p:pic>
      <p:sp>
        <p:nvSpPr>
          <p:cNvPr id="6" name="TextBox 5"/>
          <p:cNvSpPr txBox="1"/>
          <p:nvPr/>
        </p:nvSpPr>
        <p:spPr>
          <a:xfrm>
            <a:off x="114300" y="3402568"/>
            <a:ext cx="7494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 index of the  neighbor of agent </a:t>
            </a:r>
            <a:r>
              <a:rPr lang="en-US" i="1" dirty="0" smtClean="0"/>
              <a:t>i</a:t>
            </a:r>
            <a:r>
              <a:rPr lang="en-US" dirty="0" smtClean="0"/>
              <a:t> which agent </a:t>
            </a:r>
            <a:r>
              <a:rPr lang="en-US" i="1" dirty="0" smtClean="0"/>
              <a:t>i</a:t>
            </a:r>
            <a:r>
              <a:rPr lang="en-US" dirty="0" smtClean="0"/>
              <a:t> gossips with at time </a:t>
            </a:r>
            <a:r>
              <a:rPr lang="en-US" i="1" dirty="0" smtClean="0"/>
              <a:t>t.</a:t>
            </a:r>
            <a:endParaRPr lang="en-US" i="1" dirty="0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4686300" y="2667000"/>
            <a:ext cx="990600" cy="7239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60223" y="5240589"/>
            <a:ext cx="82979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 the most commonly studied version of gossiping, the specific sequence of </a:t>
            </a:r>
          </a:p>
          <a:p>
            <a:r>
              <a:rPr lang="en-US" dirty="0" smtClean="0"/>
              <a:t>gossips which  occurs during a gossiping process is determined </a:t>
            </a:r>
            <a:r>
              <a:rPr lang="en-US" dirty="0" smtClean="0">
                <a:solidFill>
                  <a:srgbClr val="FF0000"/>
                </a:solidFill>
              </a:rPr>
              <a:t>probabilistically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57416" y="6008689"/>
            <a:ext cx="81483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 a </a:t>
            </a:r>
            <a:r>
              <a:rPr lang="en-US" dirty="0" smtClean="0">
                <a:solidFill>
                  <a:srgbClr val="FF0000"/>
                </a:solidFill>
              </a:rPr>
              <a:t>deterministic </a:t>
            </a:r>
            <a:r>
              <a:rPr lang="en-US" dirty="0" smtClean="0"/>
              <a:t>gossiping process, the sequence of gossips which occurs is </a:t>
            </a:r>
          </a:p>
          <a:p>
            <a:r>
              <a:rPr lang="en-US" dirty="0" smtClean="0"/>
              <a:t>determined by a pre-specified protocol.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14300" y="4711083"/>
            <a:ext cx="4839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This is called a </a:t>
            </a:r>
            <a:r>
              <a:rPr lang="en-US" dirty="0" smtClean="0">
                <a:solidFill>
                  <a:srgbClr val="FF0000"/>
                </a:solidFill>
              </a:rPr>
              <a:t>gossip </a:t>
            </a:r>
            <a:r>
              <a:rPr lang="en-US" dirty="0" smtClean="0"/>
              <a:t>and is denoted by (</a:t>
            </a:r>
            <a:r>
              <a:rPr lang="en-US" i="1" dirty="0" smtClean="0"/>
              <a:t>i</a:t>
            </a:r>
            <a:r>
              <a:rPr lang="en-US" dirty="0" smtClean="0"/>
              <a:t>, </a:t>
            </a:r>
            <a:r>
              <a:rPr lang="en-US" i="1" dirty="0" smtClean="0"/>
              <a:t>j</a:t>
            </a:r>
            <a:r>
              <a:rPr lang="en-US" dirty="0" smtClean="0"/>
              <a:t>).</a:t>
            </a:r>
            <a:endParaRPr lang="en-US" dirty="0"/>
          </a:p>
        </p:txBody>
      </p:sp>
      <p:pic>
        <p:nvPicPr>
          <p:cNvPr id="11" name="Picture 10" descr="Edittex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/>
          <a:stretch>
            <a:fillRect/>
          </a:stretch>
        </p:blipFill>
        <p:spPr bwMode="auto">
          <a:xfrm>
            <a:off x="2766965" y="2891330"/>
            <a:ext cx="3490662" cy="614358"/>
          </a:xfrm>
          <a:prstGeom prst="rect">
            <a:avLst/>
          </a:prstGeom>
          <a:noFill/>
          <a:ln/>
          <a:effectLst/>
        </p:spPr>
      </p:pic>
      <p:sp>
        <p:nvSpPr>
          <p:cNvPr id="15" name="TextBox 14"/>
          <p:cNvSpPr txBox="1"/>
          <p:nvPr/>
        </p:nvSpPr>
        <p:spPr>
          <a:xfrm>
            <a:off x="136076" y="3934819"/>
            <a:ext cx="81612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If agent </a:t>
            </a:r>
            <a:r>
              <a:rPr lang="en-US" i="1" dirty="0" smtClean="0"/>
              <a:t>i</a:t>
            </a:r>
            <a:r>
              <a:rPr lang="en-US" dirty="0" smtClean="0"/>
              <a:t> gossips with  neighbor </a:t>
            </a:r>
            <a:r>
              <a:rPr lang="en-US" i="1" dirty="0" smtClean="0"/>
              <a:t>j</a:t>
            </a:r>
            <a:r>
              <a:rPr lang="en-US" dirty="0" smtClean="0"/>
              <a:t> at time </a:t>
            </a:r>
            <a:r>
              <a:rPr lang="en-US" i="1" dirty="0" smtClean="0"/>
              <a:t>t</a:t>
            </a:r>
            <a:r>
              <a:rPr lang="en-US" dirty="0" smtClean="0"/>
              <a:t>, then agent </a:t>
            </a:r>
            <a:r>
              <a:rPr lang="en-US" i="1" dirty="0" smtClean="0"/>
              <a:t>j</a:t>
            </a:r>
            <a:r>
              <a:rPr lang="en-US" dirty="0" smtClean="0"/>
              <a:t> must gossip with agent</a:t>
            </a:r>
          </a:p>
          <a:p>
            <a:r>
              <a:rPr lang="en-US" i="1" dirty="0" smtClean="0"/>
              <a:t>i</a:t>
            </a:r>
            <a:r>
              <a:rPr lang="en-US" dirty="0" smtClean="0"/>
              <a:t> at time </a:t>
            </a:r>
            <a:r>
              <a:rPr lang="en-US" i="1" dirty="0" smtClean="0"/>
              <a:t>t.</a:t>
            </a:r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6" grpId="1"/>
      <p:bldP spid="12" grpId="0"/>
      <p:bldP spid="13" grpId="0"/>
      <p:bldP spid="10" grpId="0"/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62300" y="266700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Gossip Process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52400" y="1028700"/>
            <a:ext cx="87254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 </a:t>
            </a:r>
            <a:r>
              <a:rPr lang="en-US" dirty="0" smtClean="0">
                <a:solidFill>
                  <a:srgbClr val="FF0000"/>
                </a:solidFill>
              </a:rPr>
              <a:t>gossip process </a:t>
            </a:r>
            <a:r>
              <a:rPr lang="en-US" dirty="0" smtClean="0"/>
              <a:t>is a consensus process in which at each clock time, each agent </a:t>
            </a:r>
          </a:p>
          <a:p>
            <a:r>
              <a:rPr lang="en-US" dirty="0" smtClean="0"/>
              <a:t>is allowed to average its agreement variable  with the agreement variable of </a:t>
            </a:r>
            <a:r>
              <a:rPr lang="en-US" dirty="0" smtClean="0">
                <a:solidFill>
                  <a:srgbClr val="00B0F0"/>
                </a:solidFill>
              </a:rPr>
              <a:t>at most</a:t>
            </a:r>
          </a:p>
          <a:p>
            <a:r>
              <a:rPr lang="en-US" dirty="0" smtClean="0">
                <a:solidFill>
                  <a:srgbClr val="00B0F0"/>
                </a:solidFill>
              </a:rPr>
              <a:t>one of its neighbors.  </a:t>
            </a:r>
            <a:endParaRPr lang="en-US" dirty="0">
              <a:solidFill>
                <a:srgbClr val="00B0F0"/>
              </a:solidFill>
            </a:endParaRPr>
          </a:p>
        </p:txBody>
      </p:sp>
      <p:pic>
        <p:nvPicPr>
          <p:cNvPr id="14" name="Picture 13" descr="Edittex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/>
          <a:stretch>
            <a:fillRect/>
          </a:stretch>
        </p:blipFill>
        <p:spPr bwMode="auto">
          <a:xfrm>
            <a:off x="2779247" y="2133600"/>
            <a:ext cx="3490656" cy="614357"/>
          </a:xfrm>
          <a:prstGeom prst="rect">
            <a:avLst/>
          </a:prstGeom>
          <a:noFill/>
          <a:ln/>
          <a:effectLst/>
        </p:spPr>
      </p:pic>
      <p:sp>
        <p:nvSpPr>
          <p:cNvPr id="16" name="TextBox 15"/>
          <p:cNvSpPr txBox="1"/>
          <p:nvPr/>
        </p:nvSpPr>
        <p:spPr>
          <a:xfrm>
            <a:off x="685507" y="4677370"/>
            <a:ext cx="8182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1.  The sum total of all agreement variables remains constant at all clock steps.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685800" y="5248870"/>
            <a:ext cx="79816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2.  Thus if a consensus is reached in that all agreement variables reach the</a:t>
            </a:r>
          </a:p>
          <a:p>
            <a:r>
              <a:rPr lang="en-US" dirty="0" smtClean="0"/>
              <a:t>     same value, then this value must be the </a:t>
            </a:r>
            <a:r>
              <a:rPr lang="en-US" dirty="0" smtClean="0">
                <a:solidFill>
                  <a:srgbClr val="FF0000"/>
                </a:solidFill>
              </a:rPr>
              <a:t>average</a:t>
            </a:r>
            <a:r>
              <a:rPr lang="en-US" dirty="0" smtClean="0"/>
              <a:t> of the initial values of all</a:t>
            </a:r>
          </a:p>
          <a:p>
            <a:r>
              <a:rPr lang="en-US" dirty="0" smtClean="0"/>
              <a:t>     gossip variables. 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85800" y="6210300"/>
            <a:ext cx="6143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3.  This is </a:t>
            </a:r>
            <a:r>
              <a:rPr lang="en-US" dirty="0" smtClean="0">
                <a:solidFill>
                  <a:srgbClr val="FF0000"/>
                </a:solidFill>
              </a:rPr>
              <a:t>not</a:t>
            </a:r>
            <a:r>
              <a:rPr lang="en-US" dirty="0" smtClean="0"/>
              <a:t>  the case for a standard consensus process.</a:t>
            </a:r>
            <a:endParaRPr lang="en-US" dirty="0"/>
          </a:p>
        </p:txBody>
      </p:sp>
      <p:pic>
        <p:nvPicPr>
          <p:cNvPr id="20" name="Picture 19" descr="Edittex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/>
          <a:stretch>
            <a:fillRect/>
          </a:stretch>
        </p:blipFill>
        <p:spPr bwMode="auto">
          <a:xfrm>
            <a:off x="2766965" y="2891330"/>
            <a:ext cx="3490662" cy="614358"/>
          </a:xfrm>
          <a:prstGeom prst="rect">
            <a:avLst/>
          </a:prstGeom>
          <a:noFill/>
          <a:ln/>
          <a:effectLst/>
        </p:spPr>
      </p:pic>
      <p:pic>
        <p:nvPicPr>
          <p:cNvPr id="22" name="Picture 21" descr="Edittex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/>
          <a:stretch>
            <a:fillRect/>
          </a:stretch>
        </p:blipFill>
        <p:spPr bwMode="auto">
          <a:xfrm>
            <a:off x="1333500" y="3924300"/>
            <a:ext cx="4509944" cy="321141"/>
          </a:xfrm>
          <a:prstGeom prst="rect">
            <a:avLst/>
          </a:prstGeom>
          <a:noFill/>
          <a:ln/>
          <a:effectLst/>
        </p:spPr>
      </p:pic>
      <p:cxnSp>
        <p:nvCxnSpPr>
          <p:cNvPr id="11" name="Straight Connector 10"/>
          <p:cNvCxnSpPr/>
          <p:nvPr/>
        </p:nvCxnSpPr>
        <p:spPr>
          <a:xfrm>
            <a:off x="1333500" y="3695700"/>
            <a:ext cx="54102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95600" y="228600"/>
            <a:ext cx="2133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State Space Model</a:t>
            </a:r>
            <a:endParaRPr lang="en-US" dirty="0"/>
          </a:p>
        </p:txBody>
      </p:sp>
      <p:pic>
        <p:nvPicPr>
          <p:cNvPr id="5" name="Picture 4" descr="TP_tmp.emf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 cstate="print"/>
          <a:stretch>
            <a:fillRect/>
          </a:stretch>
        </p:blipFill>
        <p:spPr bwMode="auto">
          <a:xfrm>
            <a:off x="2819400" y="1333500"/>
            <a:ext cx="1785803" cy="1219200"/>
          </a:xfrm>
          <a:prstGeom prst="rect">
            <a:avLst/>
          </a:prstGeom>
          <a:noFill/>
          <a:ln/>
          <a:effectLst/>
        </p:spPr>
      </p:pic>
      <p:pic>
        <p:nvPicPr>
          <p:cNvPr id="15" name="Picture 14" descr="TP_tmp.emf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 cstate="print"/>
          <a:stretch>
            <a:fillRect/>
          </a:stretch>
        </p:blipFill>
        <p:spPr bwMode="auto">
          <a:xfrm>
            <a:off x="2857500" y="838200"/>
            <a:ext cx="2263144" cy="330013"/>
          </a:xfrm>
          <a:prstGeom prst="rect">
            <a:avLst/>
          </a:prstGeom>
          <a:noFill/>
          <a:ln/>
          <a:effectLst/>
        </p:spPr>
      </p:pic>
      <p:pic>
        <p:nvPicPr>
          <p:cNvPr id="18" name="Picture 17" descr="Edittex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 cstate="print"/>
          <a:stretch>
            <a:fillRect/>
          </a:stretch>
        </p:blipFill>
        <p:spPr bwMode="auto">
          <a:xfrm>
            <a:off x="5812271" y="787664"/>
            <a:ext cx="3214708" cy="567466"/>
          </a:xfrm>
          <a:prstGeom prst="rect">
            <a:avLst/>
          </a:prstGeom>
          <a:noFill/>
          <a:ln/>
          <a:effectLst/>
        </p:spPr>
      </p:pic>
      <p:pic>
        <p:nvPicPr>
          <p:cNvPr id="19" name="Picture 18" descr="Edittex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 cstate="print"/>
          <a:stretch>
            <a:fillRect/>
          </a:stretch>
        </p:blipFill>
        <p:spPr bwMode="auto">
          <a:xfrm>
            <a:off x="5800960" y="1440548"/>
            <a:ext cx="3214713" cy="567467"/>
          </a:xfrm>
          <a:prstGeom prst="rect">
            <a:avLst/>
          </a:prstGeom>
          <a:noFill/>
          <a:ln/>
          <a:effectLst/>
        </p:spPr>
      </p:pic>
      <p:sp>
        <p:nvSpPr>
          <p:cNvPr id="21" name="TextBox 20"/>
          <p:cNvSpPr txBox="1"/>
          <p:nvPr/>
        </p:nvSpPr>
        <p:spPr>
          <a:xfrm>
            <a:off x="808310" y="3160165"/>
            <a:ext cx="2255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For </a:t>
            </a:r>
            <a:r>
              <a:rPr lang="en-US" i="1" dirty="0" smtClean="0"/>
              <a:t>n</a:t>
            </a:r>
            <a:r>
              <a:rPr lang="en-US" dirty="0" smtClean="0"/>
              <a:t> = 7</a:t>
            </a:r>
            <a:r>
              <a:rPr lang="en-US" i="1" dirty="0" smtClean="0"/>
              <a:t>, i</a:t>
            </a:r>
            <a:r>
              <a:rPr lang="en-US" dirty="0" smtClean="0"/>
              <a:t> = 2</a:t>
            </a:r>
            <a:r>
              <a:rPr lang="en-US" i="1" dirty="0" smtClean="0"/>
              <a:t>, j</a:t>
            </a:r>
            <a:r>
              <a:rPr lang="en-US" dirty="0" smtClean="0"/>
              <a:t> = 5</a:t>
            </a:r>
            <a:endParaRPr lang="en-US" dirty="0"/>
          </a:p>
        </p:txBody>
      </p:sp>
      <p:pic>
        <p:nvPicPr>
          <p:cNvPr id="23" name="Picture 22" descr="TP_tmp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 cstate="print"/>
          <a:stretch>
            <a:fillRect/>
          </a:stretch>
        </p:blipFill>
        <p:spPr bwMode="auto">
          <a:xfrm>
            <a:off x="117020" y="3966670"/>
            <a:ext cx="3226020" cy="1850820"/>
          </a:xfrm>
          <a:prstGeom prst="rect">
            <a:avLst/>
          </a:prstGeom>
          <a:noFill/>
          <a:ln/>
          <a:effectLst/>
        </p:spPr>
      </p:pic>
      <p:pic>
        <p:nvPicPr>
          <p:cNvPr id="12" name="Picture 11" descr="TP_tmp.pn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 cstate="print"/>
          <a:stretch>
            <a:fillRect/>
          </a:stretch>
        </p:blipFill>
        <p:spPr>
          <a:xfrm>
            <a:off x="5800960" y="2266793"/>
            <a:ext cx="3022098" cy="278892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6530655" y="241385"/>
            <a:ext cx="1569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  gossip (</a:t>
            </a:r>
            <a:r>
              <a:rPr lang="en-US" i="1" dirty="0" smtClean="0"/>
              <a:t>i</a:t>
            </a:r>
            <a:r>
              <a:rPr lang="en-US" dirty="0" smtClean="0"/>
              <a:t>, </a:t>
            </a:r>
            <a:r>
              <a:rPr lang="en-US" i="1" dirty="0" smtClean="0"/>
              <a:t>j</a:t>
            </a:r>
            <a:r>
              <a:rPr lang="en-US" dirty="0" smtClean="0"/>
              <a:t>)</a:t>
            </a:r>
            <a:endParaRPr lang="en-US" dirty="0"/>
          </a:p>
        </p:txBody>
      </p:sp>
      <p:grpSp>
        <p:nvGrpSpPr>
          <p:cNvPr id="28" name="Group 27"/>
          <p:cNvGrpSpPr/>
          <p:nvPr/>
        </p:nvGrpSpPr>
        <p:grpSpPr>
          <a:xfrm>
            <a:off x="-75005" y="140888"/>
            <a:ext cx="4064077" cy="697312"/>
            <a:chOff x="-75005" y="140888"/>
            <a:chExt cx="4064077" cy="697312"/>
          </a:xfrm>
        </p:grpSpPr>
        <p:sp>
          <p:nvSpPr>
            <p:cNvPr id="20" name="TextBox 19"/>
            <p:cNvSpPr txBox="1"/>
            <p:nvPr/>
          </p:nvSpPr>
          <p:spPr>
            <a:xfrm>
              <a:off x="-75005" y="140888"/>
              <a:ext cx="28809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 primitive gossip matrix </a:t>
              </a:r>
              <a:r>
                <a:rPr lang="en-US" i="1" dirty="0" smtClean="0">
                  <a:solidFill>
                    <a:srgbClr val="FF0000"/>
                  </a:solidFill>
                  <a:latin typeface="Arial"/>
                </a:rPr>
                <a:t>P</a:t>
              </a:r>
              <a:r>
                <a:rPr lang="en-US" i="1" baseline="-25000" dirty="0" smtClean="0">
                  <a:solidFill>
                    <a:srgbClr val="FF0000"/>
                  </a:solidFill>
                  <a:latin typeface="Arial"/>
                </a:rPr>
                <a:t>ij</a:t>
              </a:r>
              <a:r>
                <a:rPr lang="en-US" dirty="0" smtClean="0">
                  <a:solidFill>
                    <a:srgbClr val="FF0000"/>
                  </a:solidFill>
                </a:rPr>
                <a:t> 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cxnSp>
          <p:nvCxnSpPr>
            <p:cNvPr id="27" name="Straight Arrow Connector 26"/>
            <p:cNvCxnSpPr>
              <a:endCxn id="15" idx="0"/>
            </p:cNvCxnSpPr>
            <p:nvPr/>
          </p:nvCxnSpPr>
          <p:spPr>
            <a:xfrm>
              <a:off x="1922055" y="471815"/>
              <a:ext cx="2067017" cy="366385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TextBox 28"/>
          <p:cNvSpPr txBox="1"/>
          <p:nvPr/>
        </p:nvSpPr>
        <p:spPr>
          <a:xfrm>
            <a:off x="577880" y="6040540"/>
            <a:ext cx="28521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 doubly stochastic matrix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1" grpId="0"/>
      <p:bldP spid="24" grpId="0"/>
      <p:bldP spid="2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3"/>
          <p:cNvGrpSpPr/>
          <p:nvPr/>
        </p:nvGrpSpPr>
        <p:grpSpPr>
          <a:xfrm>
            <a:off x="6377035" y="164575"/>
            <a:ext cx="2438393" cy="1621898"/>
            <a:chOff x="2843775" y="3406996"/>
            <a:chExt cx="2438393" cy="1621898"/>
          </a:xfrm>
        </p:grpSpPr>
        <p:sp>
          <p:nvSpPr>
            <p:cNvPr id="26" name="Oval 4"/>
            <p:cNvSpPr>
              <a:spLocks noChangeArrowheads="1"/>
            </p:cNvSpPr>
            <p:nvPr/>
          </p:nvSpPr>
          <p:spPr bwMode="auto">
            <a:xfrm>
              <a:off x="3251853" y="4677646"/>
              <a:ext cx="172552" cy="175624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7</a:t>
              </a:r>
            </a:p>
          </p:txBody>
        </p:sp>
        <p:sp>
          <p:nvSpPr>
            <p:cNvPr id="27" name="Oval 7"/>
            <p:cNvSpPr>
              <a:spLocks noChangeArrowheads="1"/>
            </p:cNvSpPr>
            <p:nvPr/>
          </p:nvSpPr>
          <p:spPr bwMode="auto">
            <a:xfrm>
              <a:off x="2843775" y="4190515"/>
              <a:ext cx="172552" cy="175624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4</a:t>
              </a:r>
            </a:p>
          </p:txBody>
        </p:sp>
        <p:sp>
          <p:nvSpPr>
            <p:cNvPr id="28" name="Oval 27"/>
            <p:cNvSpPr>
              <a:spLocks noChangeArrowheads="1"/>
            </p:cNvSpPr>
            <p:nvPr/>
          </p:nvSpPr>
          <p:spPr bwMode="auto">
            <a:xfrm>
              <a:off x="3715349" y="3406996"/>
              <a:ext cx="172552" cy="175624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29" name="Oval 13"/>
            <p:cNvSpPr>
              <a:spLocks noChangeArrowheads="1"/>
            </p:cNvSpPr>
            <p:nvPr/>
          </p:nvSpPr>
          <p:spPr bwMode="auto">
            <a:xfrm>
              <a:off x="3424405" y="3829013"/>
              <a:ext cx="172552" cy="175624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30" name="Oval 16"/>
            <p:cNvSpPr>
              <a:spLocks noChangeArrowheads="1"/>
            </p:cNvSpPr>
            <p:nvPr/>
          </p:nvSpPr>
          <p:spPr bwMode="auto">
            <a:xfrm>
              <a:off x="3800995" y="4502023"/>
              <a:ext cx="172552" cy="175624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5</a:t>
              </a:r>
            </a:p>
          </p:txBody>
        </p:sp>
        <p:sp>
          <p:nvSpPr>
            <p:cNvPr id="31" name="Oval 19"/>
            <p:cNvSpPr>
              <a:spLocks noChangeArrowheads="1"/>
            </p:cNvSpPr>
            <p:nvPr/>
          </p:nvSpPr>
          <p:spPr bwMode="auto">
            <a:xfrm>
              <a:off x="5109616" y="3653390"/>
              <a:ext cx="172552" cy="175624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32" name="Oval 22"/>
            <p:cNvSpPr>
              <a:spLocks noChangeArrowheads="1"/>
            </p:cNvSpPr>
            <p:nvPr/>
          </p:nvSpPr>
          <p:spPr bwMode="auto">
            <a:xfrm>
              <a:off x="4923210" y="4853270"/>
              <a:ext cx="172552" cy="175624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6</a:t>
              </a:r>
            </a:p>
          </p:txBody>
        </p:sp>
        <p:cxnSp>
          <p:nvCxnSpPr>
            <p:cNvPr id="33" name="Straight Connector 32"/>
            <p:cNvCxnSpPr/>
            <p:nvPr/>
          </p:nvCxnSpPr>
          <p:spPr>
            <a:xfrm rot="16200000" flipH="1">
              <a:off x="4375838" y="3004218"/>
              <a:ext cx="220572" cy="124698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V="1">
              <a:off x="3596957" y="3730638"/>
              <a:ext cx="1512659" cy="17562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5400000">
              <a:off x="4557915" y="4272936"/>
              <a:ext cx="1075695" cy="18640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3083296" y="3904257"/>
              <a:ext cx="299410" cy="43334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3431304" y="4094215"/>
              <a:ext cx="523106" cy="3155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>
              <a:endCxn id="32" idx="2"/>
            </p:cNvCxnSpPr>
            <p:nvPr/>
          </p:nvCxnSpPr>
          <p:spPr>
            <a:xfrm>
              <a:off x="3973547" y="4623805"/>
              <a:ext cx="949663" cy="31727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flipV="1">
              <a:off x="3399136" y="4636625"/>
              <a:ext cx="427128" cy="13852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4" name="Picture 113" descr="TP_tmp.emf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/>
          <a:stretch>
            <a:fillRect/>
          </a:stretch>
        </p:blipFill>
        <p:spPr bwMode="auto">
          <a:xfrm>
            <a:off x="2805370" y="4235505"/>
            <a:ext cx="2834019" cy="303555"/>
          </a:xfrm>
          <a:prstGeom prst="rect">
            <a:avLst/>
          </a:prstGeom>
          <a:noFill/>
          <a:ln/>
          <a:effectLst/>
        </p:spPr>
      </p:pic>
      <p:grpSp>
        <p:nvGrpSpPr>
          <p:cNvPr id="131" name="Group 130"/>
          <p:cNvGrpSpPr/>
          <p:nvPr/>
        </p:nvGrpSpPr>
        <p:grpSpPr>
          <a:xfrm>
            <a:off x="-36600" y="2084825"/>
            <a:ext cx="9178795" cy="384050"/>
            <a:chOff x="-36600" y="2084825"/>
            <a:chExt cx="9178795" cy="384050"/>
          </a:xfrm>
        </p:grpSpPr>
        <p:sp>
          <p:nvSpPr>
            <p:cNvPr id="91" name="TextBox 90"/>
            <p:cNvSpPr txBox="1"/>
            <p:nvPr/>
          </p:nvSpPr>
          <p:spPr>
            <a:xfrm>
              <a:off x="8418920" y="2084825"/>
              <a:ext cx="7232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(5,6) </a:t>
              </a:r>
              <a:endParaRPr lang="en-US" dirty="0"/>
            </a:p>
          </p:txBody>
        </p:sp>
        <p:grpSp>
          <p:nvGrpSpPr>
            <p:cNvPr id="130" name="Group 129"/>
            <p:cNvGrpSpPr/>
            <p:nvPr/>
          </p:nvGrpSpPr>
          <p:grpSpPr>
            <a:xfrm>
              <a:off x="-36600" y="2084825"/>
              <a:ext cx="8449100" cy="384050"/>
              <a:chOff x="-36600" y="2084825"/>
              <a:chExt cx="8449100" cy="384050"/>
            </a:xfrm>
          </p:grpSpPr>
          <p:sp>
            <p:nvSpPr>
              <p:cNvPr id="63" name="TextBox 62"/>
              <p:cNvSpPr txBox="1"/>
              <p:nvPr/>
            </p:nvSpPr>
            <p:spPr>
              <a:xfrm>
                <a:off x="-36600" y="2084825"/>
                <a:ext cx="65915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(5,7)</a:t>
                </a:r>
                <a:endParaRPr lang="en-US" dirty="0"/>
              </a:p>
            </p:txBody>
          </p:sp>
          <p:sp>
            <p:nvSpPr>
              <p:cNvPr id="64" name="TextBox 63"/>
              <p:cNvSpPr txBox="1"/>
              <p:nvPr/>
            </p:nvSpPr>
            <p:spPr>
              <a:xfrm>
                <a:off x="654690" y="2084825"/>
                <a:ext cx="72327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(5,6) </a:t>
                </a:r>
                <a:endParaRPr lang="en-US" dirty="0"/>
              </a:p>
            </p:txBody>
          </p:sp>
          <p:sp>
            <p:nvSpPr>
              <p:cNvPr id="65" name="TextBox 64"/>
              <p:cNvSpPr txBox="1"/>
              <p:nvPr/>
            </p:nvSpPr>
            <p:spPr>
              <a:xfrm>
                <a:off x="1307575" y="2084825"/>
                <a:ext cx="65915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(3,2)</a:t>
                </a:r>
                <a:endParaRPr lang="en-US" dirty="0"/>
              </a:p>
            </p:txBody>
          </p:sp>
          <p:sp>
            <p:nvSpPr>
              <p:cNvPr id="66" name="TextBox 65"/>
              <p:cNvSpPr txBox="1"/>
              <p:nvPr/>
            </p:nvSpPr>
            <p:spPr>
              <a:xfrm>
                <a:off x="1998865" y="2084825"/>
                <a:ext cx="65915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(3,5)</a:t>
                </a:r>
                <a:endParaRPr lang="en-US" dirty="0"/>
              </a:p>
            </p:txBody>
          </p:sp>
          <p:sp>
            <p:nvSpPr>
              <p:cNvPr id="67" name="TextBox 66"/>
              <p:cNvSpPr txBox="1"/>
              <p:nvPr/>
            </p:nvSpPr>
            <p:spPr>
              <a:xfrm>
                <a:off x="2613345" y="2099543"/>
                <a:ext cx="65915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(3,4)</a:t>
                </a:r>
                <a:endParaRPr lang="en-US" dirty="0"/>
              </a:p>
            </p:txBody>
          </p:sp>
          <p:sp>
            <p:nvSpPr>
              <p:cNvPr id="68" name="TextBox 67"/>
              <p:cNvSpPr txBox="1"/>
              <p:nvPr/>
            </p:nvSpPr>
            <p:spPr>
              <a:xfrm>
                <a:off x="3266230" y="2099543"/>
                <a:ext cx="69129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(1,2)</a:t>
                </a:r>
                <a:endParaRPr lang="en-US" dirty="0"/>
              </a:p>
            </p:txBody>
          </p:sp>
          <p:sp>
            <p:nvSpPr>
              <p:cNvPr id="81" name="TextBox 80"/>
              <p:cNvSpPr txBox="1"/>
              <p:nvPr/>
            </p:nvSpPr>
            <p:spPr>
              <a:xfrm>
                <a:off x="4501610" y="2084825"/>
                <a:ext cx="72327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(5,6) </a:t>
                </a:r>
                <a:endParaRPr lang="en-US" dirty="0"/>
              </a:p>
            </p:txBody>
          </p:sp>
          <p:sp>
            <p:nvSpPr>
              <p:cNvPr id="83" name="TextBox 82"/>
              <p:cNvSpPr txBox="1"/>
              <p:nvPr/>
            </p:nvSpPr>
            <p:spPr>
              <a:xfrm>
                <a:off x="5148075" y="2084825"/>
                <a:ext cx="65915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(3,2)</a:t>
                </a:r>
                <a:endParaRPr lang="en-US" dirty="0"/>
              </a:p>
            </p:txBody>
          </p:sp>
          <p:sp>
            <p:nvSpPr>
              <p:cNvPr id="85" name="TextBox 84"/>
              <p:cNvSpPr txBox="1"/>
              <p:nvPr/>
            </p:nvSpPr>
            <p:spPr>
              <a:xfrm>
                <a:off x="5839365" y="2084825"/>
                <a:ext cx="65915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(3,5)</a:t>
                </a:r>
                <a:endParaRPr lang="en-US" dirty="0"/>
              </a:p>
            </p:txBody>
          </p:sp>
          <p:sp>
            <p:nvSpPr>
              <p:cNvPr id="87" name="TextBox 86"/>
              <p:cNvSpPr txBox="1"/>
              <p:nvPr/>
            </p:nvSpPr>
            <p:spPr>
              <a:xfrm>
                <a:off x="6453845" y="2099543"/>
                <a:ext cx="65915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(3,4)</a:t>
                </a:r>
                <a:endParaRPr lang="en-US" dirty="0"/>
              </a:p>
            </p:txBody>
          </p:sp>
          <p:sp>
            <p:nvSpPr>
              <p:cNvPr id="89" name="TextBox 88"/>
              <p:cNvSpPr txBox="1"/>
              <p:nvPr/>
            </p:nvSpPr>
            <p:spPr>
              <a:xfrm>
                <a:off x="7106730" y="2099543"/>
                <a:ext cx="69129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(1,2)  </a:t>
                </a:r>
                <a:endParaRPr lang="en-US" dirty="0"/>
              </a:p>
            </p:txBody>
          </p:sp>
          <p:sp>
            <p:nvSpPr>
              <p:cNvPr id="96" name="TextBox 95"/>
              <p:cNvSpPr txBox="1"/>
              <p:nvPr/>
            </p:nvSpPr>
            <p:spPr>
              <a:xfrm>
                <a:off x="7753345" y="2099543"/>
                <a:ext cx="65915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(5,7)</a:t>
                </a:r>
                <a:endParaRPr lang="en-US" dirty="0"/>
              </a:p>
            </p:txBody>
          </p:sp>
          <p:sp>
            <p:nvSpPr>
              <p:cNvPr id="97" name="TextBox 96"/>
              <p:cNvSpPr txBox="1"/>
              <p:nvPr/>
            </p:nvSpPr>
            <p:spPr>
              <a:xfrm>
                <a:off x="3874440" y="2084825"/>
                <a:ext cx="65915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(5,7)</a:t>
                </a:r>
                <a:endParaRPr lang="en-US" dirty="0"/>
              </a:p>
            </p:txBody>
          </p:sp>
        </p:grpSp>
      </p:grpSp>
      <p:grpSp>
        <p:nvGrpSpPr>
          <p:cNvPr id="104" name="Group 103"/>
          <p:cNvGrpSpPr/>
          <p:nvPr/>
        </p:nvGrpSpPr>
        <p:grpSpPr>
          <a:xfrm>
            <a:off x="6530655" y="279790"/>
            <a:ext cx="2130299" cy="1420985"/>
            <a:chOff x="6530655" y="279790"/>
            <a:chExt cx="2130299" cy="1420985"/>
          </a:xfrm>
        </p:grpSpPr>
        <p:cxnSp>
          <p:nvCxnSpPr>
            <p:cNvPr id="98" name="Straight Connector 97"/>
            <p:cNvCxnSpPr/>
            <p:nvPr/>
          </p:nvCxnSpPr>
          <p:spPr>
            <a:xfrm flipV="1">
              <a:off x="6953110" y="1393535"/>
              <a:ext cx="427128" cy="13852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/>
            <p:cNvCxnSpPr/>
            <p:nvPr/>
          </p:nvCxnSpPr>
          <p:spPr>
            <a:xfrm>
              <a:off x="7490780" y="1383498"/>
              <a:ext cx="949663" cy="317277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/>
            <p:nvPr/>
          </p:nvCxnSpPr>
          <p:spPr>
            <a:xfrm flipV="1">
              <a:off x="7130271" y="488217"/>
              <a:ext cx="1512659" cy="175623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/>
            <p:cNvCxnSpPr/>
            <p:nvPr/>
          </p:nvCxnSpPr>
          <p:spPr>
            <a:xfrm rot="16200000" flipH="1">
              <a:off x="6956220" y="844411"/>
              <a:ext cx="523106" cy="315584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/>
            <p:nvPr/>
          </p:nvCxnSpPr>
          <p:spPr>
            <a:xfrm rot="5400000">
              <a:off x="6597624" y="673682"/>
              <a:ext cx="299410" cy="433347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/>
            <p:nvPr/>
          </p:nvCxnSpPr>
          <p:spPr>
            <a:xfrm rot="16200000" flipH="1">
              <a:off x="7927176" y="-233416"/>
              <a:ext cx="220572" cy="1246984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6" name="Left Brace 105"/>
          <p:cNvSpPr/>
          <p:nvPr/>
        </p:nvSpPr>
        <p:spPr>
          <a:xfrm rot="16200000">
            <a:off x="1786736" y="797355"/>
            <a:ext cx="268836" cy="3842306"/>
          </a:xfrm>
          <a:prstGeom prst="leftBrace">
            <a:avLst/>
          </a:prstGeom>
          <a:ln>
            <a:solidFill>
              <a:srgbClr val="0D29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7" name="Left Brace 106"/>
          <p:cNvSpPr/>
          <p:nvPr/>
        </p:nvSpPr>
        <p:spPr>
          <a:xfrm rot="16200000">
            <a:off x="5629040" y="797355"/>
            <a:ext cx="268836" cy="3842306"/>
          </a:xfrm>
          <a:prstGeom prst="leftBrace">
            <a:avLst/>
          </a:prstGeom>
          <a:ln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8" name="Left Brace 107"/>
          <p:cNvSpPr/>
          <p:nvPr/>
        </p:nvSpPr>
        <p:spPr>
          <a:xfrm rot="16200000">
            <a:off x="9469540" y="797355"/>
            <a:ext cx="268836" cy="3842306"/>
          </a:xfrm>
          <a:prstGeom prst="leftBrace">
            <a:avLst/>
          </a:prstGeom>
          <a:ln>
            <a:solidFill>
              <a:srgbClr val="0D29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5" name="Picture 114" descr="TP_tmp.emf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/>
          <a:stretch>
            <a:fillRect/>
          </a:stretch>
        </p:blipFill>
        <p:spPr bwMode="auto">
          <a:xfrm>
            <a:off x="2267700" y="3774645"/>
            <a:ext cx="4173064" cy="328690"/>
          </a:xfrm>
          <a:prstGeom prst="rect">
            <a:avLst/>
          </a:prstGeom>
          <a:noFill/>
          <a:ln/>
          <a:effectLst/>
        </p:spPr>
      </p:pic>
      <p:pic>
        <p:nvPicPr>
          <p:cNvPr id="116" name="Picture 115" descr="TP_tmp.emf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 cstate="print"/>
          <a:stretch>
            <a:fillRect/>
          </a:stretch>
        </p:blipFill>
        <p:spPr bwMode="auto">
          <a:xfrm>
            <a:off x="2766965" y="4734770"/>
            <a:ext cx="3058742" cy="353799"/>
          </a:xfrm>
          <a:prstGeom prst="rect">
            <a:avLst/>
          </a:prstGeom>
          <a:noFill/>
          <a:ln/>
          <a:effectLst/>
        </p:spPr>
      </p:pic>
      <p:sp>
        <p:nvSpPr>
          <p:cNvPr id="123" name="TextBox 122"/>
          <p:cNvSpPr txBox="1"/>
          <p:nvPr/>
        </p:nvSpPr>
        <p:spPr>
          <a:xfrm>
            <a:off x="3842305" y="3198570"/>
            <a:ext cx="7126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T</a:t>
            </a:r>
            <a:r>
              <a:rPr lang="en-US" dirty="0" smtClean="0"/>
              <a:t> = 6</a:t>
            </a:r>
            <a:endParaRPr lang="en-US" dirty="0"/>
          </a:p>
        </p:txBody>
      </p:sp>
      <p:sp>
        <p:nvSpPr>
          <p:cNvPr id="124" name="TextBox 123"/>
          <p:cNvSpPr txBox="1"/>
          <p:nvPr/>
        </p:nvSpPr>
        <p:spPr>
          <a:xfrm>
            <a:off x="1768435" y="2929735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T</a:t>
            </a:r>
            <a:endParaRPr lang="en-US" i="1" dirty="0"/>
          </a:p>
        </p:txBody>
      </p:sp>
      <p:sp>
        <p:nvSpPr>
          <p:cNvPr id="125" name="TextBox 124"/>
          <p:cNvSpPr txBox="1"/>
          <p:nvPr/>
        </p:nvSpPr>
        <p:spPr>
          <a:xfrm>
            <a:off x="5608935" y="2867643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T</a:t>
            </a:r>
            <a:endParaRPr lang="en-US" i="1" dirty="0"/>
          </a:p>
        </p:txBody>
      </p:sp>
      <p:sp>
        <p:nvSpPr>
          <p:cNvPr id="126" name="TextBox 125"/>
          <p:cNvSpPr txBox="1"/>
          <p:nvPr/>
        </p:nvSpPr>
        <p:spPr>
          <a:xfrm>
            <a:off x="2958990" y="6324093"/>
            <a:ext cx="2230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convergence rate = </a:t>
            </a:r>
            <a:endParaRPr lang="en-US" dirty="0"/>
          </a:p>
        </p:txBody>
      </p:sp>
      <p:pic>
        <p:nvPicPr>
          <p:cNvPr id="129" name="Picture 128" descr="TP_tmp.emf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/>
          <a:stretch>
            <a:fillRect/>
          </a:stretch>
        </p:blipFill>
        <p:spPr bwMode="auto">
          <a:xfrm>
            <a:off x="5059368" y="6347780"/>
            <a:ext cx="608999" cy="380512"/>
          </a:xfrm>
          <a:prstGeom prst="rect">
            <a:avLst/>
          </a:prstGeom>
          <a:noFill/>
          <a:ln/>
          <a:effectLst/>
        </p:spPr>
      </p:pic>
      <p:sp>
        <p:nvSpPr>
          <p:cNvPr id="132" name="TextBox 131"/>
          <p:cNvSpPr txBox="1"/>
          <p:nvPr/>
        </p:nvSpPr>
        <p:spPr>
          <a:xfrm>
            <a:off x="2766965" y="241385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Periodic Gossiping</a:t>
            </a:r>
            <a:endParaRPr lang="en-US" dirty="0"/>
          </a:p>
        </p:txBody>
      </p:sp>
      <p:grpSp>
        <p:nvGrpSpPr>
          <p:cNvPr id="58" name="Group 57"/>
          <p:cNvGrpSpPr/>
          <p:nvPr/>
        </p:nvGrpSpPr>
        <p:grpSpPr>
          <a:xfrm>
            <a:off x="-459055" y="5118820"/>
            <a:ext cx="9711842" cy="1075340"/>
            <a:chOff x="-459055" y="5118820"/>
            <a:chExt cx="9711842" cy="1075340"/>
          </a:xfrm>
        </p:grpSpPr>
        <p:pic>
          <p:nvPicPr>
            <p:cNvPr id="118" name="Picture 117" descr="TP_tmp.emf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2" cstate="print"/>
            <a:stretch>
              <a:fillRect/>
            </a:stretch>
          </p:blipFill>
          <p:spPr>
            <a:xfrm>
              <a:off x="3343040" y="5467815"/>
              <a:ext cx="1243988" cy="380700"/>
            </a:xfrm>
            <a:prstGeom prst="rect">
              <a:avLst/>
            </a:prstGeom>
          </p:spPr>
        </p:pic>
        <p:sp>
          <p:nvSpPr>
            <p:cNvPr id="121" name="TextBox 120"/>
            <p:cNvSpPr txBox="1"/>
            <p:nvPr/>
          </p:nvSpPr>
          <p:spPr>
            <a:xfrm>
              <a:off x="-459055" y="5824828"/>
              <a:ext cx="88168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          as fast as </a:t>
              </a:r>
              <a:r>
                <a:rPr lang="en-US" dirty="0" smtClean="0">
                  <a:latin typeface="cmmi10"/>
                </a:rPr>
                <a:t>¸</a:t>
              </a:r>
              <a:r>
                <a:rPr lang="en-US" baseline="30000" dirty="0" smtClean="0">
                  <a:latin typeface="cmmi10"/>
                </a:rPr>
                <a:t>i</a:t>
              </a:r>
              <a:r>
                <a:rPr lang="en-US" dirty="0" smtClean="0"/>
                <a:t> </a:t>
              </a:r>
              <a:r>
                <a:rPr lang="en-US" dirty="0" smtClean="0">
                  <a:latin typeface="cmsy10"/>
                </a:rPr>
                <a:t>!</a:t>
              </a:r>
              <a:r>
                <a:rPr lang="en-US" dirty="0" smtClean="0"/>
                <a:t> 0 where </a:t>
              </a:r>
              <a:r>
                <a:rPr lang="en-US" dirty="0" smtClean="0">
                  <a:latin typeface="cmmi10"/>
                </a:rPr>
                <a:t>¸</a:t>
              </a:r>
              <a:r>
                <a:rPr lang="en-US" dirty="0" smtClean="0"/>
                <a:t> is the second largest eigenvalue {in magnitude} of </a:t>
              </a:r>
              <a:r>
                <a:rPr lang="en-US" i="1" dirty="0" smtClean="0"/>
                <a:t>A.</a:t>
              </a:r>
              <a:endParaRPr lang="en-US" i="1" dirty="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155425" y="5118820"/>
              <a:ext cx="90973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Can be shown that because </a:t>
              </a:r>
              <a:r>
                <a:rPr lang="en-US" dirty="0" smtClean="0"/>
                <a:t> </a:t>
              </a:r>
              <a:r>
                <a:rPr lang="en-US" dirty="0" smtClean="0"/>
                <a:t>the </a:t>
              </a:r>
              <a:r>
                <a:rPr lang="en-US" dirty="0" err="1" smtClean="0"/>
                <a:t>subgraph</a:t>
              </a:r>
              <a:r>
                <a:rPr lang="en-US" dirty="0" smtClean="0"/>
                <a:t> in re is a connected spanning </a:t>
              </a:r>
              <a:r>
                <a:rPr lang="en-US" dirty="0" err="1" smtClean="0"/>
                <a:t>subgraph</a:t>
              </a:r>
              <a:r>
                <a:rPr lang="en-US" dirty="0" smtClean="0"/>
                <a:t> </a:t>
              </a:r>
              <a:r>
                <a:rPr lang="en-US" smtClean="0"/>
                <a:t>of </a:t>
              </a:r>
              <a:r>
                <a:rPr lang="en-US" smtClean="0">
                  <a:latin typeface="msbm10"/>
                </a:rPr>
                <a:t>N</a:t>
              </a:r>
              <a:endParaRPr lang="en-US" dirty="0">
                <a:latin typeface="msbm1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" grpId="0" animBg="1"/>
      <p:bldP spid="107" grpId="0" animBg="1"/>
      <p:bldP spid="108" grpId="0" animBg="1"/>
      <p:bldP spid="123" grpId="0"/>
      <p:bldP spid="124" grpId="0"/>
      <p:bldP spid="125" grpId="0"/>
      <p:bldP spid="126" grpId="0"/>
      <p:bldP spid="13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3"/>
          <p:cNvGrpSpPr/>
          <p:nvPr/>
        </p:nvGrpSpPr>
        <p:grpSpPr>
          <a:xfrm>
            <a:off x="6377035" y="164575"/>
            <a:ext cx="2438393" cy="1621898"/>
            <a:chOff x="2843775" y="3406996"/>
            <a:chExt cx="2438393" cy="1621898"/>
          </a:xfrm>
        </p:grpSpPr>
        <p:sp>
          <p:nvSpPr>
            <p:cNvPr id="26" name="Oval 4"/>
            <p:cNvSpPr>
              <a:spLocks noChangeArrowheads="1"/>
            </p:cNvSpPr>
            <p:nvPr/>
          </p:nvSpPr>
          <p:spPr bwMode="auto">
            <a:xfrm>
              <a:off x="3251853" y="4677646"/>
              <a:ext cx="172552" cy="175624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7</a:t>
              </a:r>
            </a:p>
          </p:txBody>
        </p:sp>
        <p:sp>
          <p:nvSpPr>
            <p:cNvPr id="27" name="Oval 7"/>
            <p:cNvSpPr>
              <a:spLocks noChangeArrowheads="1"/>
            </p:cNvSpPr>
            <p:nvPr/>
          </p:nvSpPr>
          <p:spPr bwMode="auto">
            <a:xfrm>
              <a:off x="2843775" y="4190515"/>
              <a:ext cx="172552" cy="175624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4</a:t>
              </a:r>
            </a:p>
          </p:txBody>
        </p:sp>
        <p:sp>
          <p:nvSpPr>
            <p:cNvPr id="28" name="Oval 27"/>
            <p:cNvSpPr>
              <a:spLocks noChangeArrowheads="1"/>
            </p:cNvSpPr>
            <p:nvPr/>
          </p:nvSpPr>
          <p:spPr bwMode="auto">
            <a:xfrm>
              <a:off x="3715349" y="3406996"/>
              <a:ext cx="172552" cy="175624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29" name="Oval 13"/>
            <p:cNvSpPr>
              <a:spLocks noChangeArrowheads="1"/>
            </p:cNvSpPr>
            <p:nvPr/>
          </p:nvSpPr>
          <p:spPr bwMode="auto">
            <a:xfrm>
              <a:off x="3424405" y="3829013"/>
              <a:ext cx="172552" cy="175624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30" name="Oval 16"/>
            <p:cNvSpPr>
              <a:spLocks noChangeArrowheads="1"/>
            </p:cNvSpPr>
            <p:nvPr/>
          </p:nvSpPr>
          <p:spPr bwMode="auto">
            <a:xfrm>
              <a:off x="3800995" y="4502023"/>
              <a:ext cx="172552" cy="175624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5</a:t>
              </a:r>
            </a:p>
          </p:txBody>
        </p:sp>
        <p:sp>
          <p:nvSpPr>
            <p:cNvPr id="31" name="Oval 19"/>
            <p:cNvSpPr>
              <a:spLocks noChangeArrowheads="1"/>
            </p:cNvSpPr>
            <p:nvPr/>
          </p:nvSpPr>
          <p:spPr bwMode="auto">
            <a:xfrm>
              <a:off x="5109616" y="3653390"/>
              <a:ext cx="172552" cy="175624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32" name="Oval 22"/>
            <p:cNvSpPr>
              <a:spLocks noChangeArrowheads="1"/>
            </p:cNvSpPr>
            <p:nvPr/>
          </p:nvSpPr>
          <p:spPr bwMode="auto">
            <a:xfrm>
              <a:off x="4923210" y="4853270"/>
              <a:ext cx="172552" cy="175624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6</a:t>
              </a:r>
            </a:p>
          </p:txBody>
        </p:sp>
        <p:cxnSp>
          <p:nvCxnSpPr>
            <p:cNvPr id="33" name="Straight Connector 32"/>
            <p:cNvCxnSpPr/>
            <p:nvPr/>
          </p:nvCxnSpPr>
          <p:spPr>
            <a:xfrm rot="16200000" flipH="1">
              <a:off x="4375838" y="3004218"/>
              <a:ext cx="220572" cy="1246984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V="1">
              <a:off x="3596957" y="3730638"/>
              <a:ext cx="1512659" cy="17562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5400000">
              <a:off x="4557915" y="4272936"/>
              <a:ext cx="1075695" cy="186406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3083296" y="3904257"/>
              <a:ext cx="299410" cy="43334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3431304" y="4094215"/>
              <a:ext cx="523106" cy="3155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>
              <a:endCxn id="32" idx="2"/>
            </p:cNvCxnSpPr>
            <p:nvPr/>
          </p:nvCxnSpPr>
          <p:spPr>
            <a:xfrm>
              <a:off x="3973547" y="4623805"/>
              <a:ext cx="949663" cy="31727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flipV="1">
              <a:off x="3399136" y="4636625"/>
              <a:ext cx="427128" cy="13852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TextBox 62"/>
          <p:cNvSpPr txBox="1"/>
          <p:nvPr/>
        </p:nvSpPr>
        <p:spPr>
          <a:xfrm>
            <a:off x="-36600" y="2084825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(5,7)</a:t>
            </a:r>
            <a:endParaRPr lang="en-US" dirty="0"/>
          </a:p>
        </p:txBody>
      </p:sp>
      <p:sp>
        <p:nvSpPr>
          <p:cNvPr id="64" name="TextBox 63"/>
          <p:cNvSpPr txBox="1"/>
          <p:nvPr/>
        </p:nvSpPr>
        <p:spPr>
          <a:xfrm>
            <a:off x="654690" y="2084825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(5,6) </a:t>
            </a:r>
            <a:endParaRPr lang="en-US" dirty="0"/>
          </a:p>
        </p:txBody>
      </p:sp>
      <p:sp>
        <p:nvSpPr>
          <p:cNvPr id="65" name="TextBox 64"/>
          <p:cNvSpPr txBox="1"/>
          <p:nvPr/>
        </p:nvSpPr>
        <p:spPr>
          <a:xfrm>
            <a:off x="1307575" y="2084825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(3,2)</a:t>
            </a:r>
            <a:endParaRPr lang="en-US" dirty="0"/>
          </a:p>
        </p:txBody>
      </p:sp>
      <p:sp>
        <p:nvSpPr>
          <p:cNvPr id="66" name="TextBox 65"/>
          <p:cNvSpPr txBox="1"/>
          <p:nvPr/>
        </p:nvSpPr>
        <p:spPr>
          <a:xfrm>
            <a:off x="1998865" y="2084825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(3,5)</a:t>
            </a:r>
            <a:endParaRPr lang="en-US" dirty="0"/>
          </a:p>
        </p:txBody>
      </p:sp>
      <p:sp>
        <p:nvSpPr>
          <p:cNvPr id="67" name="TextBox 66"/>
          <p:cNvSpPr txBox="1"/>
          <p:nvPr/>
        </p:nvSpPr>
        <p:spPr>
          <a:xfrm>
            <a:off x="2613345" y="2099543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(3,4)</a:t>
            </a:r>
            <a:endParaRPr lang="en-US" dirty="0"/>
          </a:p>
        </p:txBody>
      </p:sp>
      <p:sp>
        <p:nvSpPr>
          <p:cNvPr id="68" name="TextBox 67"/>
          <p:cNvSpPr txBox="1"/>
          <p:nvPr/>
        </p:nvSpPr>
        <p:spPr>
          <a:xfrm>
            <a:off x="3266230" y="2099543"/>
            <a:ext cx="691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(1,2)</a:t>
            </a:r>
            <a:endParaRPr lang="en-US" dirty="0"/>
          </a:p>
        </p:txBody>
      </p:sp>
      <p:pic>
        <p:nvPicPr>
          <p:cNvPr id="114" name="Picture 113" descr="TP_tmp.emf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/>
          <a:stretch>
            <a:fillRect/>
          </a:stretch>
        </p:blipFill>
        <p:spPr bwMode="auto">
          <a:xfrm>
            <a:off x="2805370" y="4235505"/>
            <a:ext cx="2834019" cy="303555"/>
          </a:xfrm>
          <a:prstGeom prst="rect">
            <a:avLst/>
          </a:prstGeom>
          <a:noFill/>
          <a:ln/>
          <a:effectLst/>
        </p:spPr>
      </p:pic>
      <p:sp>
        <p:nvSpPr>
          <p:cNvPr id="81" name="TextBox 80"/>
          <p:cNvSpPr txBox="1"/>
          <p:nvPr/>
        </p:nvSpPr>
        <p:spPr>
          <a:xfrm>
            <a:off x="4501610" y="2084825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(5,6) </a:t>
            </a:r>
            <a:endParaRPr lang="en-US" dirty="0"/>
          </a:p>
        </p:txBody>
      </p:sp>
      <p:sp>
        <p:nvSpPr>
          <p:cNvPr id="83" name="TextBox 82"/>
          <p:cNvSpPr txBox="1"/>
          <p:nvPr/>
        </p:nvSpPr>
        <p:spPr>
          <a:xfrm>
            <a:off x="5148075" y="2084825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(3,2)</a:t>
            </a:r>
            <a:endParaRPr lang="en-US" dirty="0"/>
          </a:p>
        </p:txBody>
      </p:sp>
      <p:sp>
        <p:nvSpPr>
          <p:cNvPr id="85" name="TextBox 84"/>
          <p:cNvSpPr txBox="1"/>
          <p:nvPr/>
        </p:nvSpPr>
        <p:spPr>
          <a:xfrm>
            <a:off x="5839365" y="2084825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(3,5)</a:t>
            </a:r>
            <a:endParaRPr lang="en-US" dirty="0"/>
          </a:p>
        </p:txBody>
      </p:sp>
      <p:sp>
        <p:nvSpPr>
          <p:cNvPr id="87" name="TextBox 86"/>
          <p:cNvSpPr txBox="1"/>
          <p:nvPr/>
        </p:nvSpPr>
        <p:spPr>
          <a:xfrm>
            <a:off x="6453845" y="2099543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(3,4)</a:t>
            </a:r>
            <a:endParaRPr lang="en-US" dirty="0"/>
          </a:p>
        </p:txBody>
      </p:sp>
      <p:sp>
        <p:nvSpPr>
          <p:cNvPr id="89" name="TextBox 88"/>
          <p:cNvSpPr txBox="1"/>
          <p:nvPr/>
        </p:nvSpPr>
        <p:spPr>
          <a:xfrm>
            <a:off x="7106730" y="2099543"/>
            <a:ext cx="691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(1,2)  </a:t>
            </a:r>
            <a:endParaRPr lang="en-US" dirty="0"/>
          </a:p>
        </p:txBody>
      </p:sp>
      <p:sp>
        <p:nvSpPr>
          <p:cNvPr id="91" name="TextBox 90"/>
          <p:cNvSpPr txBox="1"/>
          <p:nvPr/>
        </p:nvSpPr>
        <p:spPr>
          <a:xfrm>
            <a:off x="8418920" y="2084825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(5,6) </a:t>
            </a:r>
            <a:endParaRPr lang="en-US" dirty="0"/>
          </a:p>
        </p:txBody>
      </p:sp>
      <p:sp>
        <p:nvSpPr>
          <p:cNvPr id="96" name="TextBox 95"/>
          <p:cNvSpPr txBox="1"/>
          <p:nvPr/>
        </p:nvSpPr>
        <p:spPr>
          <a:xfrm>
            <a:off x="7753345" y="2099543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(5,7)</a:t>
            </a:r>
            <a:endParaRPr lang="en-US" dirty="0"/>
          </a:p>
        </p:txBody>
      </p:sp>
      <p:sp>
        <p:nvSpPr>
          <p:cNvPr id="97" name="TextBox 96"/>
          <p:cNvSpPr txBox="1"/>
          <p:nvPr/>
        </p:nvSpPr>
        <p:spPr>
          <a:xfrm>
            <a:off x="3874440" y="2084825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(5,7)</a:t>
            </a:r>
            <a:endParaRPr lang="en-US" dirty="0"/>
          </a:p>
        </p:txBody>
      </p:sp>
      <p:grpSp>
        <p:nvGrpSpPr>
          <p:cNvPr id="3" name="Group 103"/>
          <p:cNvGrpSpPr/>
          <p:nvPr/>
        </p:nvGrpSpPr>
        <p:grpSpPr>
          <a:xfrm>
            <a:off x="6530655" y="279790"/>
            <a:ext cx="2130299" cy="1420985"/>
            <a:chOff x="6530655" y="279790"/>
            <a:chExt cx="2130299" cy="1420985"/>
          </a:xfrm>
        </p:grpSpPr>
        <p:cxnSp>
          <p:nvCxnSpPr>
            <p:cNvPr id="98" name="Straight Connector 97"/>
            <p:cNvCxnSpPr/>
            <p:nvPr/>
          </p:nvCxnSpPr>
          <p:spPr>
            <a:xfrm flipV="1">
              <a:off x="6953110" y="1393535"/>
              <a:ext cx="427128" cy="13852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/>
            <p:cNvCxnSpPr/>
            <p:nvPr/>
          </p:nvCxnSpPr>
          <p:spPr>
            <a:xfrm>
              <a:off x="7490780" y="1383498"/>
              <a:ext cx="949663" cy="317277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/>
            <p:nvPr/>
          </p:nvCxnSpPr>
          <p:spPr>
            <a:xfrm flipV="1">
              <a:off x="7130271" y="488217"/>
              <a:ext cx="1512659" cy="175623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/>
            <p:cNvCxnSpPr/>
            <p:nvPr/>
          </p:nvCxnSpPr>
          <p:spPr>
            <a:xfrm rot="16200000" flipH="1">
              <a:off x="6956220" y="844411"/>
              <a:ext cx="523106" cy="315584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/>
            <p:nvPr/>
          </p:nvCxnSpPr>
          <p:spPr>
            <a:xfrm rot="5400000">
              <a:off x="6597624" y="673682"/>
              <a:ext cx="299410" cy="433347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/>
            <p:nvPr/>
          </p:nvCxnSpPr>
          <p:spPr>
            <a:xfrm rot="16200000" flipH="1">
              <a:off x="7927176" y="-233416"/>
              <a:ext cx="220572" cy="1246984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6" name="Left Brace 105"/>
          <p:cNvSpPr/>
          <p:nvPr/>
        </p:nvSpPr>
        <p:spPr>
          <a:xfrm rot="16200000">
            <a:off x="1786736" y="797355"/>
            <a:ext cx="268836" cy="3842306"/>
          </a:xfrm>
          <a:prstGeom prst="leftBrace">
            <a:avLst/>
          </a:prstGeom>
          <a:ln>
            <a:solidFill>
              <a:srgbClr val="0D29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7" name="Left Brace 106"/>
          <p:cNvSpPr/>
          <p:nvPr/>
        </p:nvSpPr>
        <p:spPr>
          <a:xfrm rot="16200000">
            <a:off x="5629040" y="797355"/>
            <a:ext cx="268836" cy="3842306"/>
          </a:xfrm>
          <a:prstGeom prst="leftBrace">
            <a:avLst/>
          </a:prstGeom>
          <a:ln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8" name="Left Brace 107"/>
          <p:cNvSpPr/>
          <p:nvPr/>
        </p:nvSpPr>
        <p:spPr>
          <a:xfrm rot="16200000">
            <a:off x="9469540" y="797355"/>
            <a:ext cx="268836" cy="3842306"/>
          </a:xfrm>
          <a:prstGeom prst="leftBrace">
            <a:avLst/>
          </a:prstGeom>
          <a:ln>
            <a:solidFill>
              <a:srgbClr val="0D29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4" name="TextBox 123"/>
          <p:cNvSpPr txBox="1"/>
          <p:nvPr/>
        </p:nvSpPr>
        <p:spPr>
          <a:xfrm>
            <a:off x="1768435" y="292973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125" name="TextBox 124"/>
          <p:cNvSpPr txBox="1"/>
          <p:nvPr/>
        </p:nvSpPr>
        <p:spPr>
          <a:xfrm>
            <a:off x="5608935" y="286764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6</a:t>
            </a:r>
            <a:endParaRPr lang="en-US" dirty="0"/>
          </a:p>
        </p:txBody>
      </p:sp>
      <p:grpSp>
        <p:nvGrpSpPr>
          <p:cNvPr id="127" name="Group 126"/>
          <p:cNvGrpSpPr/>
          <p:nvPr/>
        </p:nvGrpSpPr>
        <p:grpSpPr>
          <a:xfrm>
            <a:off x="-75005" y="3352190"/>
            <a:ext cx="9103205" cy="384050"/>
            <a:chOff x="-75005" y="3352190"/>
            <a:chExt cx="9103205" cy="384050"/>
          </a:xfrm>
        </p:grpSpPr>
        <p:sp>
          <p:nvSpPr>
            <p:cNvPr id="53" name="TextBox 52"/>
            <p:cNvSpPr txBox="1"/>
            <p:nvPr/>
          </p:nvSpPr>
          <p:spPr>
            <a:xfrm>
              <a:off x="-75005" y="3352190"/>
              <a:ext cx="6591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(5,7)</a:t>
              </a:r>
              <a:endParaRPr lang="en-US" dirty="0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616285" y="3352190"/>
              <a:ext cx="7232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(3,4) </a:t>
              </a:r>
              <a:endParaRPr lang="en-US" dirty="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1269170" y="3352190"/>
              <a:ext cx="6591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(1,2)</a:t>
              </a:r>
              <a:endParaRPr lang="en-US" dirty="0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960460" y="3352190"/>
              <a:ext cx="6591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(3,2)</a:t>
              </a:r>
              <a:endParaRPr lang="en-US" dirty="0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2574940" y="3366908"/>
              <a:ext cx="6591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(5,6)</a:t>
              </a:r>
              <a:endParaRPr lang="en-US" dirty="0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3227825" y="3366908"/>
              <a:ext cx="6912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(3,5)</a:t>
              </a:r>
              <a:endParaRPr lang="en-US" dirty="0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4463205" y="3352190"/>
              <a:ext cx="7232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(3,4) </a:t>
              </a:r>
              <a:endParaRPr lang="en-US" dirty="0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5109670" y="3352190"/>
              <a:ext cx="6591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(1,2)</a:t>
              </a:r>
              <a:endParaRPr lang="en-US" dirty="0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5800960" y="3352190"/>
              <a:ext cx="6591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(3,2)</a:t>
              </a:r>
              <a:endParaRPr lang="en-US" dirty="0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6415440" y="3366908"/>
              <a:ext cx="6591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(5,6)</a:t>
              </a:r>
              <a:endParaRPr lang="en-US" dirty="0"/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7068325" y="3366908"/>
              <a:ext cx="6912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(3,5)  </a:t>
              </a:r>
              <a:endParaRPr lang="en-US" dirty="0"/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7714940" y="3366908"/>
              <a:ext cx="6591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(5,7)</a:t>
              </a:r>
              <a:endParaRPr lang="en-US" dirty="0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3836035" y="3352190"/>
              <a:ext cx="6591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(5,7)</a:t>
              </a:r>
              <a:endParaRPr lang="en-US" dirty="0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8304925" y="3352190"/>
              <a:ext cx="7232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(3,4) </a:t>
              </a:r>
              <a:endParaRPr lang="en-US" dirty="0"/>
            </a:p>
          </p:txBody>
        </p:sp>
      </p:grpSp>
      <p:pic>
        <p:nvPicPr>
          <p:cNvPr id="128" name="Picture 127" descr="TP_tmp.emf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/>
          <a:stretch>
            <a:fillRect/>
          </a:stretch>
        </p:blipFill>
        <p:spPr bwMode="auto">
          <a:xfrm>
            <a:off x="2853818" y="4965200"/>
            <a:ext cx="2831230" cy="303256"/>
          </a:xfrm>
          <a:prstGeom prst="rect">
            <a:avLst/>
          </a:prstGeom>
          <a:noFill/>
          <a:ln/>
          <a:effectLst/>
        </p:spPr>
      </p:pic>
      <p:sp>
        <p:nvSpPr>
          <p:cNvPr id="122" name="TextBox 121"/>
          <p:cNvSpPr txBox="1"/>
          <p:nvPr/>
        </p:nvSpPr>
        <p:spPr>
          <a:xfrm>
            <a:off x="1230765" y="5387655"/>
            <a:ext cx="6724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How are the second largest eigenvalues {in magnitude} related?</a:t>
            </a:r>
            <a:endParaRPr lang="en-US" dirty="0"/>
          </a:p>
        </p:txBody>
      </p:sp>
      <p:sp>
        <p:nvSpPr>
          <p:cNvPr id="131" name="TextBox 130"/>
          <p:cNvSpPr txBox="1"/>
          <p:nvPr/>
        </p:nvSpPr>
        <p:spPr>
          <a:xfrm>
            <a:off x="462665" y="5934670"/>
            <a:ext cx="71737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D29F7"/>
                </a:solidFill>
              </a:rPr>
              <a:t>If the neighbor graph </a:t>
            </a:r>
            <a:r>
              <a:rPr lang="en-US" dirty="0" smtClean="0">
                <a:solidFill>
                  <a:srgbClr val="0D29F7"/>
                </a:solidFill>
                <a:latin typeface="msbm10"/>
              </a:rPr>
              <a:t>N</a:t>
            </a:r>
            <a:r>
              <a:rPr lang="en-US" dirty="0" smtClean="0">
                <a:solidFill>
                  <a:srgbClr val="0D29F7"/>
                </a:solidFill>
              </a:rPr>
              <a:t> is a tree, then the spectrums of all possible  </a:t>
            </a:r>
          </a:p>
          <a:p>
            <a:r>
              <a:rPr lang="en-US" dirty="0" smtClean="0">
                <a:solidFill>
                  <a:srgbClr val="0D29F7"/>
                </a:solidFill>
              </a:rPr>
              <a:t>minimally complete gossip matrices determined by </a:t>
            </a:r>
            <a:r>
              <a:rPr lang="en-US" dirty="0" smtClean="0">
                <a:solidFill>
                  <a:srgbClr val="0D29F7"/>
                </a:solidFill>
                <a:latin typeface="msbm10"/>
              </a:rPr>
              <a:t>N</a:t>
            </a:r>
            <a:r>
              <a:rPr lang="en-US" dirty="0" smtClean="0">
                <a:solidFill>
                  <a:srgbClr val="0D29F7"/>
                </a:solidFill>
              </a:rPr>
              <a:t> are the same! </a:t>
            </a:r>
          </a:p>
          <a:p>
            <a:endParaRPr lang="en-US" dirty="0">
              <a:solidFill>
                <a:srgbClr val="0D29F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" grpId="0"/>
      <p:bldP spid="13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89420" y="318195"/>
            <a:ext cx="2441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Modified Gossip Rule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47450" y="894270"/>
            <a:ext cx="48782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Suppose agents </a:t>
            </a:r>
            <a:r>
              <a:rPr lang="en-US" i="1" dirty="0" smtClean="0"/>
              <a:t>i</a:t>
            </a:r>
            <a:r>
              <a:rPr lang="en-US" dirty="0" smtClean="0"/>
              <a:t> and </a:t>
            </a:r>
            <a:r>
              <a:rPr lang="en-US" i="1" dirty="0" smtClean="0"/>
              <a:t>j</a:t>
            </a:r>
            <a:r>
              <a:rPr lang="en-US" dirty="0" smtClean="0"/>
              <a:t> are to gossip at time</a:t>
            </a:r>
            <a:r>
              <a:rPr lang="en-US" i="1" dirty="0" smtClean="0"/>
              <a:t> t</a:t>
            </a:r>
            <a:r>
              <a:rPr lang="en-US" dirty="0" smtClean="0"/>
              <a:t>.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347450" y="1469136"/>
            <a:ext cx="5958128" cy="1230169"/>
            <a:chOff x="347450" y="1469136"/>
            <a:chExt cx="5958128" cy="1230169"/>
          </a:xfrm>
        </p:grpSpPr>
        <p:sp>
          <p:nvSpPr>
            <p:cNvPr id="3" name="TextBox 2"/>
            <p:cNvSpPr txBox="1"/>
            <p:nvPr/>
          </p:nvSpPr>
          <p:spPr>
            <a:xfrm>
              <a:off x="347450" y="1815990"/>
              <a:ext cx="24673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Standard update rule: </a:t>
              </a:r>
              <a:endParaRPr lang="en-US" dirty="0"/>
            </a:p>
          </p:txBody>
        </p:sp>
        <p:pic>
          <p:nvPicPr>
            <p:cNvPr id="9" name="Picture 8" descr="TP_tmp.emf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5" cstate="print"/>
            <a:stretch>
              <a:fillRect/>
            </a:stretch>
          </p:blipFill>
          <p:spPr bwMode="auto">
            <a:xfrm>
              <a:off x="2958990" y="1469136"/>
              <a:ext cx="3346588" cy="1230169"/>
            </a:xfrm>
            <a:prstGeom prst="rect">
              <a:avLst/>
            </a:prstGeom>
            <a:noFill/>
            <a:ln/>
            <a:effectLst/>
          </p:spPr>
        </p:pic>
      </p:grpSp>
      <p:grpSp>
        <p:nvGrpSpPr>
          <p:cNvPr id="12" name="Group 11"/>
          <p:cNvGrpSpPr/>
          <p:nvPr/>
        </p:nvGrpSpPr>
        <p:grpSpPr>
          <a:xfrm>
            <a:off x="347450" y="3275380"/>
            <a:ext cx="6500381" cy="1011229"/>
            <a:chOff x="347450" y="3275380"/>
            <a:chExt cx="6500381" cy="1011229"/>
          </a:xfrm>
        </p:grpSpPr>
        <p:pic>
          <p:nvPicPr>
            <p:cNvPr id="11" name="Picture 10" descr="TP_tmp.emf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6" cstate="print"/>
            <a:stretch>
              <a:fillRect/>
            </a:stretch>
          </p:blipFill>
          <p:spPr bwMode="auto">
            <a:xfrm>
              <a:off x="2882180" y="3275380"/>
              <a:ext cx="3965651" cy="1011229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7" name="TextBox 6"/>
            <p:cNvSpPr txBox="1"/>
            <p:nvPr/>
          </p:nvSpPr>
          <p:spPr>
            <a:xfrm>
              <a:off x="347450" y="3544215"/>
              <a:ext cx="23006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Modified gossip rule:</a:t>
              </a:r>
              <a:endParaRPr lang="en-US" dirty="0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3727090" y="4773175"/>
            <a:ext cx="1136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 &lt; </a:t>
            </a:r>
            <a:r>
              <a:rPr lang="en-US" dirty="0" smtClean="0">
                <a:latin typeface="cmmi10"/>
              </a:rPr>
              <a:t>®</a:t>
            </a:r>
            <a:r>
              <a:rPr lang="en-US" dirty="0" smtClean="0"/>
              <a:t> &lt; 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900" name="Picture 12"/>
          <p:cNvPicPr>
            <a:picLocks noChangeAspect="1" noChangeArrowheads="1"/>
          </p:cNvPicPr>
          <p:nvPr/>
        </p:nvPicPr>
        <p:blipFill>
          <a:blip r:embed="rId3" cstate="print"/>
          <a:srcRect l="3877" t="8926" r="17523" b="21333"/>
          <a:stretch>
            <a:fillRect/>
          </a:stretch>
        </p:blipFill>
        <p:spPr bwMode="auto">
          <a:xfrm>
            <a:off x="330200" y="942975"/>
            <a:ext cx="7808913" cy="433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789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227825" y="126170"/>
            <a:ext cx="2150680" cy="688975"/>
          </a:xfrm>
        </p:spPr>
        <p:txBody>
          <a:bodyPr/>
          <a:lstStyle/>
          <a:p>
            <a:pPr algn="l" eaLnBrk="1" hangingPunct="1"/>
            <a:r>
              <a:rPr lang="en-US" sz="3200" dirty="0" smtClean="0">
                <a:solidFill>
                  <a:schemeClr val="bg1"/>
                </a:solidFill>
              </a:rPr>
              <a:t>|</a:t>
            </a:r>
            <a:r>
              <a:rPr lang="en-US" sz="3200" dirty="0" smtClean="0">
                <a:solidFill>
                  <a:schemeClr val="bg1"/>
                </a:solidFill>
                <a:latin typeface="cmmi10"/>
              </a:rPr>
              <a:t>¸</a:t>
            </a:r>
            <a:r>
              <a:rPr lang="en-US" sz="3200" baseline="-25000" dirty="0" smtClean="0">
                <a:solidFill>
                  <a:schemeClr val="bg1"/>
                </a:solidFill>
                <a:latin typeface="cmmi10"/>
              </a:rPr>
              <a:t>2</a:t>
            </a:r>
            <a:r>
              <a:rPr lang="en-US" sz="3200" dirty="0" smtClean="0">
                <a:solidFill>
                  <a:schemeClr val="bg1"/>
                </a:solidFill>
              </a:rPr>
              <a:t>|   vs  </a:t>
            </a:r>
            <a:r>
              <a:rPr lang="en-US" sz="3200" dirty="0" smtClean="0">
                <a:solidFill>
                  <a:schemeClr val="bg1"/>
                </a:solidFill>
                <a:latin typeface="cmmi10"/>
              </a:rPr>
              <a:t>®</a:t>
            </a:r>
          </a:p>
        </p:txBody>
      </p:sp>
      <p:cxnSp>
        <p:nvCxnSpPr>
          <p:cNvPr id="9" name="Straight Connector 8"/>
          <p:cNvCxnSpPr/>
          <p:nvPr/>
        </p:nvCxnSpPr>
        <p:spPr>
          <a:xfrm rot="5400000" flipH="1" flipV="1">
            <a:off x="3400648" y="3832253"/>
            <a:ext cx="1728225" cy="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 flipH="1" flipV="1">
            <a:off x="4936849" y="4139493"/>
            <a:ext cx="1267365" cy="1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35065" y="202980"/>
            <a:ext cx="135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ROADMAP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53385" y="1333500"/>
            <a:ext cx="2993127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Consensus and averaging  </a:t>
            </a:r>
          </a:p>
          <a:p>
            <a:endParaRPr lang="en-US" dirty="0" smtClean="0">
              <a:solidFill>
                <a:srgbClr val="FFFFFF"/>
              </a:solidFill>
            </a:endParaRPr>
          </a:p>
          <a:p>
            <a:r>
              <a:rPr lang="en-US" dirty="0" smtClean="0">
                <a:solidFill>
                  <a:srgbClr val="FFFFFF"/>
                </a:solidFill>
              </a:rPr>
              <a:t>Linear </a:t>
            </a:r>
            <a:r>
              <a:rPr lang="en-US" dirty="0" smtClean="0">
                <a:solidFill>
                  <a:srgbClr val="FFFFFF"/>
                </a:solidFill>
              </a:rPr>
              <a:t>iterations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rgbClr val="FFFFFF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G</a:t>
            </a:r>
            <a:r>
              <a:rPr lang="en-US" dirty="0" smtClean="0">
                <a:solidFill>
                  <a:srgbClr val="FF0000"/>
                </a:solidFill>
              </a:rPr>
              <a:t>ossiping</a:t>
            </a:r>
            <a:endParaRPr lang="en-US" dirty="0" smtClean="0">
              <a:solidFill>
                <a:srgbClr val="FF0000"/>
              </a:solidFill>
            </a:endParaRPr>
          </a:p>
          <a:p>
            <a:endParaRPr lang="en-US" dirty="0" smtClean="0">
              <a:solidFill>
                <a:srgbClr val="FFFFFF"/>
              </a:solidFill>
            </a:endParaRPr>
          </a:p>
          <a:p>
            <a:r>
              <a:rPr lang="en-US" dirty="0" smtClean="0">
                <a:solidFill>
                  <a:srgbClr val="FFFFFF"/>
                </a:solidFill>
              </a:rPr>
              <a:t>Double linear iterations</a:t>
            </a:r>
          </a:p>
          <a:p>
            <a:endParaRPr lang="en-US" dirty="0" smtClean="0">
              <a:solidFill>
                <a:srgbClr val="FFFFFF"/>
              </a:solidFill>
            </a:endParaRPr>
          </a:p>
          <a:p>
            <a:r>
              <a:rPr lang="en-US" dirty="0" smtClean="0">
                <a:solidFill>
                  <a:srgbClr val="FFFFFF"/>
                </a:solidFill>
              </a:rPr>
              <a:t> </a:t>
            </a:r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66230" y="395005"/>
            <a:ext cx="2518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Double Linear Iteration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722680" y="1092849"/>
            <a:ext cx="23391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316B73"/>
                </a:solidFill>
              </a:rPr>
              <a:t>       </a:t>
            </a:r>
            <a:r>
              <a:rPr lang="en-US" dirty="0" smtClean="0">
                <a:solidFill>
                  <a:srgbClr val="316B73"/>
                </a:solidFill>
              </a:rPr>
              <a:t>left stochastic</a:t>
            </a:r>
          </a:p>
          <a:p>
            <a:r>
              <a:rPr lang="en-US" dirty="0" smtClean="0">
                <a:solidFill>
                  <a:srgbClr val="316B73"/>
                </a:solidFill>
              </a:rPr>
              <a:t>      </a:t>
            </a:r>
            <a:r>
              <a:rPr lang="en-US" i="1" dirty="0" smtClean="0">
                <a:solidFill>
                  <a:srgbClr val="316B73"/>
                </a:solidFill>
              </a:rPr>
              <a:t>S</a:t>
            </a:r>
            <a:r>
              <a:rPr lang="en-US" baseline="30000" dirty="0" smtClean="0">
                <a:solidFill>
                  <a:srgbClr val="316B73"/>
                </a:solidFill>
                <a:latin typeface="cmsy10"/>
              </a:rPr>
              <a:t>0</a:t>
            </a:r>
            <a:r>
              <a:rPr lang="en-US" dirty="0" smtClean="0">
                <a:solidFill>
                  <a:srgbClr val="316B73"/>
                </a:solidFill>
                <a:latin typeface="+mj-lt"/>
              </a:rPr>
              <a:t>(</a:t>
            </a:r>
            <a:r>
              <a:rPr lang="en-US" i="1" dirty="0" smtClean="0">
                <a:solidFill>
                  <a:srgbClr val="316B73"/>
                </a:solidFill>
                <a:latin typeface="+mj-lt"/>
              </a:rPr>
              <a:t>t</a:t>
            </a:r>
            <a:r>
              <a:rPr lang="en-US" dirty="0" smtClean="0">
                <a:solidFill>
                  <a:srgbClr val="316B73"/>
                </a:solidFill>
                <a:latin typeface="+mj-lt"/>
              </a:rPr>
              <a:t>)</a:t>
            </a:r>
            <a:r>
              <a:rPr lang="en-US" dirty="0" smtClean="0">
                <a:solidFill>
                  <a:srgbClr val="316B73"/>
                </a:solidFill>
              </a:rPr>
              <a:t> = stochastic</a:t>
            </a:r>
          </a:p>
        </p:txBody>
      </p:sp>
      <p:pic>
        <p:nvPicPr>
          <p:cNvPr id="9" name="Picture 8" descr="TP_tmp.emf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 cstate="print"/>
          <a:stretch>
            <a:fillRect/>
          </a:stretch>
        </p:blipFill>
        <p:spPr>
          <a:xfrm>
            <a:off x="2536535" y="2752428"/>
            <a:ext cx="3910321" cy="440105"/>
          </a:xfrm>
          <a:prstGeom prst="rect">
            <a:avLst/>
          </a:prstGeom>
        </p:spPr>
      </p:pic>
      <p:pic>
        <p:nvPicPr>
          <p:cNvPr id="13" name="Picture 12" descr="TP_tmp.emf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 cstate="print"/>
          <a:stretch>
            <a:fillRect/>
          </a:stretch>
        </p:blipFill>
        <p:spPr bwMode="auto">
          <a:xfrm>
            <a:off x="2229295" y="1792303"/>
            <a:ext cx="4799012" cy="685371"/>
          </a:xfrm>
          <a:prstGeom prst="rect">
            <a:avLst/>
          </a:prstGeom>
          <a:noFill/>
          <a:ln/>
          <a:effectLst/>
        </p:spPr>
      </p:pic>
      <p:pic>
        <p:nvPicPr>
          <p:cNvPr id="21" name="Picture 20" descr="TP_tmp.emf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 cstate="print"/>
          <a:stretch>
            <a:fillRect/>
          </a:stretch>
        </p:blipFill>
        <p:spPr bwMode="auto">
          <a:xfrm>
            <a:off x="3012067" y="3520527"/>
            <a:ext cx="2395564" cy="439523"/>
          </a:xfrm>
          <a:prstGeom prst="rect">
            <a:avLst/>
          </a:prstGeom>
          <a:noFill/>
          <a:ln/>
          <a:effectLst/>
        </p:spPr>
      </p:pic>
      <p:pic>
        <p:nvPicPr>
          <p:cNvPr id="26" name="Picture 25" descr="TP_tmp.emf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9" cstate="print"/>
          <a:stretch>
            <a:fillRect/>
          </a:stretch>
        </p:blipFill>
        <p:spPr bwMode="auto">
          <a:xfrm>
            <a:off x="2997395" y="3981388"/>
            <a:ext cx="1980220" cy="439306"/>
          </a:xfrm>
          <a:prstGeom prst="rect">
            <a:avLst/>
          </a:prstGeom>
          <a:noFill/>
          <a:ln/>
          <a:effectLst/>
        </p:spPr>
      </p:pic>
      <p:cxnSp>
        <p:nvCxnSpPr>
          <p:cNvPr id="20" name="Straight Arrow Connector 19"/>
          <p:cNvCxnSpPr/>
          <p:nvPr/>
        </p:nvCxnSpPr>
        <p:spPr>
          <a:xfrm rot="10800000" flipV="1">
            <a:off x="4341570" y="1323278"/>
            <a:ext cx="2841970" cy="384050"/>
          </a:xfrm>
          <a:prstGeom prst="straightConnector1">
            <a:avLst/>
          </a:prstGeom>
          <a:ln w="28575">
            <a:solidFill>
              <a:srgbClr val="316B73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 descr="TP_tmp.emf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/>
          <a:stretch>
            <a:fillRect/>
          </a:stretch>
        </p:blipFill>
        <p:spPr bwMode="auto">
          <a:xfrm>
            <a:off x="5476880" y="3646288"/>
            <a:ext cx="1140152" cy="219885"/>
          </a:xfrm>
          <a:prstGeom prst="rect">
            <a:avLst/>
          </a:prstGeom>
          <a:noFill/>
          <a:ln/>
          <a:effectLst/>
        </p:spPr>
      </p:pic>
      <p:pic>
        <p:nvPicPr>
          <p:cNvPr id="27" name="Picture 26" descr="TP_tmp.emf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1" cstate="print"/>
          <a:stretch>
            <a:fillRect/>
          </a:stretch>
        </p:blipFill>
        <p:spPr bwMode="auto">
          <a:xfrm>
            <a:off x="5169640" y="4081678"/>
            <a:ext cx="634857" cy="206950"/>
          </a:xfrm>
          <a:prstGeom prst="rect">
            <a:avLst/>
          </a:prstGeom>
          <a:noFill/>
          <a:ln/>
          <a:effectLst/>
        </p:spPr>
      </p:pic>
      <p:sp>
        <p:nvSpPr>
          <p:cNvPr id="28" name="TextBox 27"/>
          <p:cNvSpPr txBox="1"/>
          <p:nvPr/>
        </p:nvSpPr>
        <p:spPr>
          <a:xfrm>
            <a:off x="3573470" y="5397269"/>
            <a:ext cx="1742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Suppose  </a:t>
            </a:r>
            <a:r>
              <a:rPr lang="en-US" i="1" dirty="0" smtClean="0">
                <a:solidFill>
                  <a:srgbClr val="FF0000"/>
                </a:solidFill>
              </a:rPr>
              <a:t>q</a:t>
            </a:r>
            <a:r>
              <a:rPr lang="en-US" dirty="0" smtClean="0">
                <a:solidFill>
                  <a:srgbClr val="FF0000"/>
                </a:solidFill>
              </a:rPr>
              <a:t> &gt; 0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000335" y="2714023"/>
            <a:ext cx="1159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Suppose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5647340" y="4826298"/>
            <a:ext cx="2012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z</a:t>
            </a:r>
            <a:r>
              <a:rPr lang="en-US" dirty="0" smtClean="0"/>
              <a:t>(</a:t>
            </a:r>
            <a:r>
              <a:rPr lang="en-US" i="1" dirty="0" smtClean="0"/>
              <a:t>t</a:t>
            </a:r>
            <a:r>
              <a:rPr lang="en-US" dirty="0" smtClean="0"/>
              <a:t>)  &gt; 0   </a:t>
            </a:r>
            <a:r>
              <a:rPr lang="en-US" dirty="0" smtClean="0">
                <a:latin typeface="cmsy10"/>
              </a:rPr>
              <a:t>8  </a:t>
            </a:r>
            <a:r>
              <a:rPr lang="en-US" i="1" dirty="0" smtClean="0">
                <a:latin typeface="+mj-lt"/>
              </a:rPr>
              <a:t>t</a:t>
            </a:r>
            <a:r>
              <a:rPr lang="en-US" dirty="0" smtClean="0">
                <a:latin typeface="+mj-lt"/>
              </a:rPr>
              <a:t> &lt; </a:t>
            </a:r>
            <a:r>
              <a:rPr lang="en-US" dirty="0" smtClean="0">
                <a:latin typeface="cmsy10"/>
              </a:rPr>
              <a:t>1</a:t>
            </a:r>
            <a:endParaRPr lang="en-US" dirty="0">
              <a:latin typeface="cmsy1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923525" y="4864703"/>
            <a:ext cx="44935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Suppose  each </a:t>
            </a:r>
            <a:r>
              <a:rPr lang="en-US" i="1" dirty="0" smtClean="0">
                <a:solidFill>
                  <a:srgbClr val="FF0000"/>
                </a:solidFill>
              </a:rPr>
              <a:t>S</a:t>
            </a:r>
            <a:r>
              <a:rPr lang="en-US" dirty="0" smtClean="0">
                <a:solidFill>
                  <a:srgbClr val="FF0000"/>
                </a:solidFill>
              </a:rPr>
              <a:t>(</a:t>
            </a:r>
            <a:r>
              <a:rPr lang="en-US" i="1" dirty="0" smtClean="0">
                <a:solidFill>
                  <a:srgbClr val="FF0000"/>
                </a:solidFill>
              </a:rPr>
              <a:t>t</a:t>
            </a:r>
            <a:r>
              <a:rPr lang="en-US" dirty="0" smtClean="0">
                <a:solidFill>
                  <a:srgbClr val="FF0000"/>
                </a:solidFill>
              </a:rPr>
              <a:t>) has positive diagonals</a:t>
            </a:r>
            <a:endParaRPr lang="en-US" i="1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153228" y="49360"/>
            <a:ext cx="39907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Benezit, Blondel, Thiran, Tsitsiklis, Vetterli -2010</a:t>
            </a:r>
            <a:endParaRPr lang="en-US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5647340" y="5349250"/>
            <a:ext cx="2056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z</a:t>
            </a:r>
            <a:r>
              <a:rPr lang="en-US" dirty="0" smtClean="0"/>
              <a:t>(</a:t>
            </a:r>
            <a:r>
              <a:rPr lang="en-US" i="1" dirty="0" smtClean="0"/>
              <a:t>t</a:t>
            </a:r>
            <a:r>
              <a:rPr lang="en-US" dirty="0" smtClean="0"/>
              <a:t>)  &gt; 0   </a:t>
            </a:r>
            <a:r>
              <a:rPr lang="en-US" dirty="0" smtClean="0">
                <a:latin typeface="cmsy10"/>
              </a:rPr>
              <a:t>8  </a:t>
            </a:r>
            <a:r>
              <a:rPr lang="en-US" i="1" dirty="0" smtClean="0">
                <a:latin typeface="+mj-lt"/>
              </a:rPr>
              <a:t>t</a:t>
            </a:r>
            <a:r>
              <a:rPr lang="en-US" dirty="0" smtClean="0">
                <a:latin typeface="+mj-lt"/>
              </a:rPr>
              <a:t> </a:t>
            </a:r>
            <a:r>
              <a:rPr lang="en-US" dirty="0" smtClean="0">
                <a:latin typeface="cmsy10"/>
              </a:rPr>
              <a:t>·</a:t>
            </a:r>
            <a:r>
              <a:rPr lang="en-US" dirty="0" smtClean="0">
                <a:latin typeface="+mj-lt"/>
              </a:rPr>
              <a:t> </a:t>
            </a:r>
            <a:r>
              <a:rPr lang="en-US" dirty="0" smtClean="0">
                <a:latin typeface="cmsy10"/>
              </a:rPr>
              <a:t>1</a:t>
            </a:r>
            <a:endParaRPr lang="en-US" dirty="0">
              <a:latin typeface="cmsy1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690155" y="824014"/>
            <a:ext cx="35766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latin typeface="Arial"/>
              </a:rPr>
              <a:t>y</a:t>
            </a:r>
            <a:r>
              <a:rPr lang="en-US" i="1" baseline="-25000" dirty="0" smtClean="0">
                <a:latin typeface="Arial"/>
              </a:rPr>
              <a:t>i</a:t>
            </a:r>
            <a:r>
              <a:rPr lang="en-US" dirty="0" smtClean="0"/>
              <a:t> = unscaled agreement variable</a:t>
            </a:r>
          </a:p>
          <a:p>
            <a:r>
              <a:rPr lang="en-US" i="1" dirty="0" smtClean="0">
                <a:latin typeface="Arial"/>
              </a:rPr>
              <a:t>z</a:t>
            </a:r>
            <a:r>
              <a:rPr lang="en-US" i="1" baseline="-25000" dirty="0" smtClean="0">
                <a:latin typeface="Arial"/>
              </a:rPr>
              <a:t>i</a:t>
            </a:r>
            <a:r>
              <a:rPr lang="en-US" dirty="0" smtClean="0"/>
              <a:t> = scaling variable</a:t>
            </a:r>
            <a:endParaRPr lang="en-US" dirty="0"/>
          </a:p>
        </p:txBody>
      </p:sp>
      <p:pic>
        <p:nvPicPr>
          <p:cNvPr id="24" name="Picture 23" descr="TP_tmp.emf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2" cstate="print"/>
          <a:stretch>
            <a:fillRect/>
          </a:stretch>
        </p:blipFill>
        <p:spPr bwMode="auto">
          <a:xfrm>
            <a:off x="117020" y="1815990"/>
            <a:ext cx="1591382" cy="658729"/>
          </a:xfrm>
          <a:prstGeom prst="rect">
            <a:avLst/>
          </a:prstGeom>
          <a:noFill/>
          <a:ln/>
          <a:effectLst/>
        </p:spPr>
      </p:pic>
      <p:pic>
        <p:nvPicPr>
          <p:cNvPr id="22" name="Picture 21" descr="TP_tmp.emf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3" cstate="print"/>
          <a:stretch>
            <a:fillRect/>
          </a:stretch>
        </p:blipFill>
        <p:spPr bwMode="auto">
          <a:xfrm>
            <a:off x="4111140" y="6117350"/>
            <a:ext cx="1241442" cy="581754"/>
          </a:xfrm>
          <a:prstGeom prst="rect">
            <a:avLst/>
          </a:prstGeom>
          <a:noFill/>
          <a:ln/>
          <a:effectLst/>
        </p:spPr>
      </p:pic>
      <p:pic>
        <p:nvPicPr>
          <p:cNvPr id="23" name="Picture 22" descr="TP_tmp.emf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4" cstate="print"/>
          <a:stretch>
            <a:fillRect/>
          </a:stretch>
        </p:blipFill>
        <p:spPr bwMode="auto">
          <a:xfrm>
            <a:off x="5416910" y="6232565"/>
            <a:ext cx="3257184" cy="310116"/>
          </a:xfrm>
          <a:prstGeom prst="rect">
            <a:avLst/>
          </a:prstGeom>
          <a:noFill/>
          <a:ln/>
          <a:effectLst/>
        </p:spPr>
      </p:pic>
      <p:pic>
        <p:nvPicPr>
          <p:cNvPr id="32" name="Picture 31" descr="TP_tmp.emf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5" cstate="print"/>
          <a:stretch>
            <a:fillRect/>
          </a:stretch>
        </p:blipFill>
        <p:spPr bwMode="auto">
          <a:xfrm>
            <a:off x="2536535" y="6034428"/>
            <a:ext cx="1499338" cy="658997"/>
          </a:xfrm>
          <a:prstGeom prst="rect">
            <a:avLst/>
          </a:prstGeom>
          <a:noFill/>
          <a:ln/>
          <a:effectLst/>
        </p:spPr>
      </p:pic>
      <p:pic>
        <p:nvPicPr>
          <p:cNvPr id="34" name="Picture 33" descr="TP_tmp.emf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6" cstate="print"/>
          <a:stretch>
            <a:fillRect/>
          </a:stretch>
        </p:blipFill>
        <p:spPr bwMode="auto">
          <a:xfrm>
            <a:off x="1244536" y="6232565"/>
            <a:ext cx="1176784" cy="413692"/>
          </a:xfrm>
          <a:prstGeom prst="rect">
            <a:avLst/>
          </a:prstGeom>
          <a:noFill/>
          <a:ln/>
          <a:effectLst/>
        </p:spPr>
      </p:pic>
      <p:grpSp>
        <p:nvGrpSpPr>
          <p:cNvPr id="40" name="Group 39"/>
          <p:cNvGrpSpPr/>
          <p:nvPr/>
        </p:nvGrpSpPr>
        <p:grpSpPr>
          <a:xfrm>
            <a:off x="117020" y="49360"/>
            <a:ext cx="1382580" cy="1598823"/>
            <a:chOff x="117020" y="49360"/>
            <a:chExt cx="1382580" cy="1598823"/>
          </a:xfrm>
        </p:grpSpPr>
        <p:pic>
          <p:nvPicPr>
            <p:cNvPr id="37" name="Picture 36" descr="TP_tmp.emf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27" cstate="print"/>
            <a:stretch>
              <a:fillRect/>
            </a:stretch>
          </p:blipFill>
          <p:spPr bwMode="auto">
            <a:xfrm>
              <a:off x="117020" y="49360"/>
              <a:ext cx="1356885" cy="729695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39" name="Picture 38" descr="TP_tmp.emf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28" cstate="print"/>
            <a:stretch>
              <a:fillRect/>
            </a:stretch>
          </p:blipFill>
          <p:spPr bwMode="auto">
            <a:xfrm>
              <a:off x="117020" y="894271"/>
              <a:ext cx="1382580" cy="753912"/>
            </a:xfrm>
            <a:prstGeom prst="rect">
              <a:avLst/>
            </a:prstGeom>
            <a:noFill/>
            <a:ln/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8" grpId="0"/>
      <p:bldP spid="29" grpId="0"/>
      <p:bldP spid="30" grpId="0"/>
      <p:bldP spid="31" grpId="0"/>
      <p:bldP spid="18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1845245" y="2897884"/>
            <a:ext cx="54938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FFFF"/>
                </a:solidFill>
              </a:rPr>
              <a:t>Deterministic Gossiping</a:t>
            </a:r>
          </a:p>
        </p:txBody>
      </p:sp>
      <p:sp>
        <p:nvSpPr>
          <p:cNvPr id="15" name="TextBox 14"/>
          <p:cNvSpPr txBox="1"/>
          <p:nvPr>
            <p:custDataLst>
              <p:tags r:id="rId1"/>
            </p:custDataLst>
          </p:nvPr>
        </p:nvSpPr>
        <p:spPr>
          <a:xfrm>
            <a:off x="0" y="7112000"/>
            <a:ext cx="914400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TexPoint fonts used in EMF. 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Read the TexPoint manual before you delete this box.: </a:t>
            </a:r>
            <a:r>
              <a:rPr lang="en-US" dirty="0" smtClean="0">
                <a:solidFill>
                  <a:srgbClr val="FFFFFF"/>
                </a:solidFill>
                <a:latin typeface="CMSY10ORIG"/>
              </a:rPr>
              <a:t>A</a:t>
            </a:r>
            <a:r>
              <a:rPr lang="en-US" dirty="0" smtClean="0">
                <a:solidFill>
                  <a:srgbClr val="FFFFFF"/>
                </a:solidFill>
                <a:latin typeface="CMMI10"/>
              </a:rPr>
              <a:t>A</a:t>
            </a:r>
            <a:r>
              <a:rPr lang="en-US" dirty="0" smtClean="0">
                <a:solidFill>
                  <a:srgbClr val="FFFFFF"/>
                </a:solidFill>
                <a:latin typeface="CMMI5"/>
              </a:rPr>
              <a:t>A</a:t>
            </a:r>
            <a:r>
              <a:rPr lang="en-US" dirty="0" smtClean="0">
                <a:solidFill>
                  <a:srgbClr val="FFFFFF"/>
                </a:solidFill>
                <a:latin typeface="CMEX10"/>
              </a:rPr>
              <a:t>A</a:t>
            </a:r>
            <a:r>
              <a:rPr lang="en-US" dirty="0" smtClean="0">
                <a:solidFill>
                  <a:srgbClr val="FFFFFF"/>
                </a:solidFill>
                <a:latin typeface="CMR10"/>
              </a:rPr>
              <a:t>A</a:t>
            </a:r>
            <a:r>
              <a:rPr lang="en-US" dirty="0" smtClean="0">
                <a:solidFill>
                  <a:srgbClr val="FFFFFF"/>
                </a:solidFill>
                <a:latin typeface="CMR7"/>
              </a:rPr>
              <a:t>A</a:t>
            </a:r>
            <a:r>
              <a:rPr lang="en-US" dirty="0" smtClean="0">
                <a:solidFill>
                  <a:srgbClr val="FFFFFF"/>
                </a:solidFill>
                <a:latin typeface="CMMI7"/>
              </a:rPr>
              <a:t>A</a:t>
            </a:r>
            <a:r>
              <a:rPr lang="en-US" dirty="0" smtClean="0">
                <a:solidFill>
                  <a:srgbClr val="FFFFFF"/>
                </a:solidFill>
                <a:latin typeface="LCMSS8"/>
              </a:rPr>
              <a:t>A</a:t>
            </a:r>
            <a:r>
              <a:rPr lang="en-US" dirty="0" smtClean="0">
                <a:solidFill>
                  <a:srgbClr val="FFFFFF"/>
                </a:solidFill>
                <a:latin typeface="CMMI8"/>
              </a:rPr>
              <a:t>A</a:t>
            </a:r>
            <a:r>
              <a:rPr lang="en-US" dirty="0" smtClean="0">
                <a:solidFill>
                  <a:srgbClr val="FFFFFF"/>
                </a:solidFill>
                <a:latin typeface="CMSY7"/>
              </a:rPr>
              <a:t>A</a:t>
            </a:r>
            <a:r>
              <a:rPr lang="en-US" dirty="0" smtClean="0">
                <a:solidFill>
                  <a:srgbClr val="FFFFFF"/>
                </a:solidFill>
                <a:latin typeface="CMSY8"/>
              </a:rPr>
              <a:t>A</a:t>
            </a:r>
            <a:r>
              <a:rPr lang="en-US" dirty="0" smtClean="0">
                <a:solidFill>
                  <a:srgbClr val="FFFFFF"/>
                </a:solidFill>
                <a:latin typeface="CMBX12"/>
              </a:rPr>
              <a:t>A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3611875" y="4465935"/>
            <a:ext cx="18796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ctr"/>
            <a:r>
              <a:rPr lang="en-US" sz="2000" dirty="0">
                <a:solidFill>
                  <a:srgbClr val="000000"/>
                </a:solidFill>
              </a:rPr>
              <a:t>A. S. Morse</a:t>
            </a:r>
          </a:p>
          <a:p>
            <a:pPr marL="342900" indent="-342900" algn="ctr"/>
            <a:endParaRPr lang="en-US" sz="2000" dirty="0">
              <a:solidFill>
                <a:srgbClr val="000000"/>
              </a:solidFill>
            </a:endParaRPr>
          </a:p>
          <a:p>
            <a:pPr marL="342900" indent="-342900" algn="ctr"/>
            <a:r>
              <a:rPr lang="en-US" sz="2000" dirty="0">
                <a:solidFill>
                  <a:srgbClr val="000000"/>
                </a:solidFill>
              </a:rPr>
              <a:t>Yale University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654690" y="2891330"/>
            <a:ext cx="802437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FFFF"/>
                </a:solidFill>
              </a:rPr>
              <a:t>Deterministic Distributed Averaging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23525" y="316585"/>
            <a:ext cx="700287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>
                <a:solidFill>
                  <a:srgbClr val="FFFFFF"/>
                </a:solidFill>
              </a:rPr>
              <a:t>DIMACS</a:t>
            </a:r>
            <a:r>
              <a:rPr lang="en-US" dirty="0" smtClean="0">
                <a:solidFill>
                  <a:srgbClr val="FFFFFF"/>
                </a:solidFill>
              </a:rPr>
              <a:t> Workshop</a:t>
            </a:r>
          </a:p>
          <a:p>
            <a:pPr algn="ctr"/>
            <a:r>
              <a:rPr lang="en-US" dirty="0" smtClean="0">
                <a:solidFill>
                  <a:srgbClr val="FFFFFF"/>
                </a:solidFill>
              </a:rPr>
              <a:t> on </a:t>
            </a:r>
          </a:p>
          <a:p>
            <a:pPr algn="ctr"/>
            <a:r>
              <a:rPr lang="en-US" dirty="0" smtClean="0">
                <a:solidFill>
                  <a:srgbClr val="FFFFFF"/>
                </a:solidFill>
              </a:rPr>
              <a:t>Perspectives and Future Directions in Systems and Control Theory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6835426" y="5794375"/>
            <a:ext cx="162948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rgbClr val="FFFFFF"/>
                </a:solidFill>
              </a:rPr>
              <a:t>Rutgers</a:t>
            </a:r>
            <a:endParaRPr lang="en-US" dirty="0">
              <a:solidFill>
                <a:srgbClr val="FFFFFF"/>
              </a:solidFill>
            </a:endParaRPr>
          </a:p>
          <a:p>
            <a:pPr algn="ctr"/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smtClean="0">
                <a:solidFill>
                  <a:srgbClr val="FFFFFF"/>
                </a:solidFill>
              </a:rPr>
              <a:t>May 25, 2011</a:t>
            </a:r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/>
      <p:bldP spid="13316" grpId="1"/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96660" y="126170"/>
            <a:ext cx="1954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Broadcast-Based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266230" y="543521"/>
            <a:ext cx="2582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Double Linear Iteration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7020" y="1086295"/>
            <a:ext cx="5966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rial"/>
              </a:rPr>
              <a:t>Initialization:</a:t>
            </a:r>
            <a:r>
              <a:rPr lang="en-US" dirty="0" smtClean="0">
                <a:latin typeface="Arial"/>
              </a:rPr>
              <a:t>                          </a:t>
            </a:r>
            <a:r>
              <a:rPr lang="en-US" i="1" dirty="0" err="1" smtClean="0">
                <a:latin typeface="Arial"/>
              </a:rPr>
              <a:t>y</a:t>
            </a:r>
            <a:r>
              <a:rPr lang="en-US" i="1" baseline="-25000" dirty="0" err="1" smtClean="0">
                <a:latin typeface="Arial"/>
              </a:rPr>
              <a:t>i</a:t>
            </a:r>
            <a:r>
              <a:rPr lang="en-US" dirty="0" smtClean="0">
                <a:latin typeface="Arial"/>
              </a:rPr>
              <a:t>(0</a:t>
            </a:r>
            <a:r>
              <a:rPr lang="en-US" dirty="0" smtClean="0"/>
              <a:t>) = </a:t>
            </a:r>
            <a:r>
              <a:rPr lang="en-US" i="1" dirty="0" smtClean="0">
                <a:latin typeface="Arial"/>
              </a:rPr>
              <a:t>x</a:t>
            </a:r>
            <a:r>
              <a:rPr lang="en-US" i="1" baseline="-25000" dirty="0" smtClean="0">
                <a:latin typeface="Arial"/>
              </a:rPr>
              <a:t>i</a:t>
            </a:r>
            <a:r>
              <a:rPr lang="en-US" dirty="0" smtClean="0">
                <a:latin typeface="Arial"/>
              </a:rPr>
              <a:t>(0</a:t>
            </a:r>
            <a:r>
              <a:rPr lang="en-US" dirty="0" smtClean="0"/>
              <a:t>)              </a:t>
            </a:r>
            <a:r>
              <a:rPr lang="en-US" i="1" dirty="0" err="1" smtClean="0">
                <a:latin typeface="Arial"/>
              </a:rPr>
              <a:t>z</a:t>
            </a:r>
            <a:r>
              <a:rPr lang="en-US" i="1" baseline="-25000" dirty="0" err="1" smtClean="0">
                <a:latin typeface="Arial"/>
              </a:rPr>
              <a:t>i</a:t>
            </a:r>
            <a:r>
              <a:rPr lang="en-US" dirty="0" smtClean="0">
                <a:latin typeface="Arial"/>
              </a:rPr>
              <a:t>(0</a:t>
            </a:r>
            <a:r>
              <a:rPr lang="en-US" dirty="0" smtClean="0"/>
              <a:t>) = 1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8615" y="1777585"/>
            <a:ext cx="8643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Transmission:          </a:t>
            </a:r>
            <a:r>
              <a:rPr lang="en-US" dirty="0" smtClean="0"/>
              <a:t>Agent </a:t>
            </a:r>
            <a:r>
              <a:rPr lang="en-US" i="1" dirty="0" err="1" smtClean="0"/>
              <a:t>i</a:t>
            </a:r>
            <a:r>
              <a:rPr lang="en-US" dirty="0" smtClean="0"/>
              <a:t> broadcasts the pair {</a:t>
            </a:r>
            <a:r>
              <a:rPr lang="en-US" i="1" dirty="0" err="1" smtClean="0">
                <a:latin typeface="Arial"/>
              </a:rPr>
              <a:t>y</a:t>
            </a:r>
            <a:r>
              <a:rPr lang="en-US" i="1" baseline="-25000" dirty="0" err="1" smtClean="0">
                <a:latin typeface="Arial"/>
              </a:rPr>
              <a:t>i</a:t>
            </a:r>
            <a:r>
              <a:rPr lang="en-US" dirty="0" smtClean="0">
                <a:latin typeface="Arial"/>
              </a:rPr>
              <a:t>(</a:t>
            </a:r>
            <a:r>
              <a:rPr lang="en-US" i="1" dirty="0" smtClean="0">
                <a:latin typeface="Arial"/>
              </a:rPr>
              <a:t>t</a:t>
            </a:r>
            <a:r>
              <a:rPr lang="en-US" dirty="0" smtClean="0"/>
              <a:t>),  </a:t>
            </a:r>
            <a:r>
              <a:rPr lang="en-US" i="1" dirty="0" err="1" smtClean="0">
                <a:latin typeface="Arial"/>
              </a:rPr>
              <a:t>z</a:t>
            </a:r>
            <a:r>
              <a:rPr lang="en-US" i="1" baseline="-25000" dirty="0" err="1" smtClean="0">
                <a:latin typeface="Arial"/>
              </a:rPr>
              <a:t>i</a:t>
            </a:r>
            <a:r>
              <a:rPr lang="en-US" dirty="0" smtClean="0">
                <a:latin typeface="Arial"/>
              </a:rPr>
              <a:t>(</a:t>
            </a:r>
            <a:r>
              <a:rPr lang="en-US" i="1" dirty="0" smtClean="0">
                <a:latin typeface="Arial"/>
              </a:rPr>
              <a:t>t</a:t>
            </a:r>
            <a:r>
              <a:rPr lang="en-US" dirty="0" smtClean="0"/>
              <a:t>)} to each of its neighbors.</a:t>
            </a:r>
            <a:endParaRPr lang="en-US" dirty="0"/>
          </a:p>
        </p:txBody>
      </p:sp>
      <p:grpSp>
        <p:nvGrpSpPr>
          <p:cNvPr id="22" name="Group 21"/>
          <p:cNvGrpSpPr/>
          <p:nvPr/>
        </p:nvGrpSpPr>
        <p:grpSpPr>
          <a:xfrm>
            <a:off x="152376" y="2276850"/>
            <a:ext cx="8218670" cy="1495727"/>
            <a:chOff x="152376" y="2276850"/>
            <a:chExt cx="8218670" cy="1495727"/>
          </a:xfrm>
        </p:grpSpPr>
        <p:sp>
          <p:nvSpPr>
            <p:cNvPr id="9" name="TextBox 8"/>
            <p:cNvSpPr txBox="1"/>
            <p:nvPr/>
          </p:nvSpPr>
          <p:spPr>
            <a:xfrm>
              <a:off x="152376" y="2752428"/>
              <a:ext cx="9925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Update: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pic>
          <p:nvPicPr>
            <p:cNvPr id="10" name="Picture 9" descr="Edittex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6" cstate="print"/>
            <a:stretch>
              <a:fillRect/>
            </a:stretch>
          </p:blipFill>
          <p:spPr bwMode="auto">
            <a:xfrm>
              <a:off x="3458255" y="2276850"/>
              <a:ext cx="4912791" cy="1495727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11" name="Picture 10" descr="TP_tmp.emf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7" cstate="print"/>
            <a:stretch>
              <a:fillRect/>
            </a:stretch>
          </p:blipFill>
          <p:spPr bwMode="auto">
            <a:xfrm>
              <a:off x="1227716" y="2616651"/>
              <a:ext cx="1591382" cy="658729"/>
            </a:xfrm>
            <a:prstGeom prst="rect">
              <a:avLst/>
            </a:prstGeom>
            <a:noFill/>
            <a:ln/>
            <a:effectLst/>
          </p:spPr>
        </p:pic>
      </p:grpSp>
      <p:sp>
        <p:nvSpPr>
          <p:cNvPr id="12" name="TextBox 11"/>
          <p:cNvSpPr txBox="1"/>
          <p:nvPr/>
        </p:nvSpPr>
        <p:spPr>
          <a:xfrm>
            <a:off x="193830" y="3889860"/>
            <a:ext cx="60026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316B73"/>
                </a:solidFill>
              </a:rPr>
              <a:t>Agent’s require same  network information as  Metropolis</a:t>
            </a:r>
          </a:p>
          <a:p>
            <a:r>
              <a:rPr lang="en-US" i="1" dirty="0" smtClean="0">
                <a:solidFill>
                  <a:srgbClr val="316B73"/>
                </a:solidFill>
              </a:rPr>
              <a:t>n</a:t>
            </a:r>
            <a:r>
              <a:rPr lang="en-US" dirty="0" smtClean="0">
                <a:solidFill>
                  <a:srgbClr val="316B73"/>
                </a:solidFill>
              </a:rPr>
              <a:t> transmissions/iteration </a:t>
            </a:r>
          </a:p>
          <a:p>
            <a:r>
              <a:rPr lang="en-US" dirty="0" smtClean="0">
                <a:solidFill>
                  <a:srgbClr val="316B73"/>
                </a:solidFill>
              </a:rPr>
              <a:t>Works  if </a:t>
            </a:r>
            <a:r>
              <a:rPr lang="en-US" dirty="0" smtClean="0">
                <a:solidFill>
                  <a:srgbClr val="316B73"/>
                </a:solidFill>
                <a:latin typeface="msbm10"/>
              </a:rPr>
              <a:t>N</a:t>
            </a:r>
            <a:r>
              <a:rPr lang="en-US" dirty="0" smtClean="0">
                <a:solidFill>
                  <a:srgbClr val="316B73"/>
                </a:solidFill>
              </a:rPr>
              <a:t> depends on </a:t>
            </a:r>
            <a:r>
              <a:rPr lang="en-US" i="1" dirty="0" smtClean="0">
                <a:solidFill>
                  <a:srgbClr val="316B73"/>
                </a:solidFill>
              </a:rPr>
              <a:t>t</a:t>
            </a:r>
            <a:endParaRPr lang="en-US" i="1" dirty="0">
              <a:solidFill>
                <a:srgbClr val="316B73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66230" y="4696365"/>
            <a:ext cx="2069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Why does it work?</a:t>
            </a:r>
            <a:endParaRPr lang="en-US" dirty="0"/>
          </a:p>
        </p:txBody>
      </p:sp>
      <p:grpSp>
        <p:nvGrpSpPr>
          <p:cNvPr id="14" name="Group 34"/>
          <p:cNvGrpSpPr/>
          <p:nvPr/>
        </p:nvGrpSpPr>
        <p:grpSpPr>
          <a:xfrm>
            <a:off x="2920585" y="5195630"/>
            <a:ext cx="4161428" cy="791725"/>
            <a:chOff x="2997395" y="3044950"/>
            <a:chExt cx="4161428" cy="791725"/>
          </a:xfrm>
        </p:grpSpPr>
        <p:pic>
          <p:nvPicPr>
            <p:cNvPr id="15" name="Picture 14" descr="Edittex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8" cstate="print"/>
            <a:stretch>
              <a:fillRect/>
            </a:stretch>
          </p:blipFill>
          <p:spPr bwMode="auto">
            <a:xfrm>
              <a:off x="2997395" y="3083355"/>
              <a:ext cx="2441313" cy="753320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16" name="TextBox 15"/>
            <p:cNvSpPr txBox="1"/>
            <p:nvPr/>
          </p:nvSpPr>
          <p:spPr>
            <a:xfrm>
              <a:off x="5916175" y="3044950"/>
              <a:ext cx="12426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/>
                <a:t>y</a:t>
              </a:r>
              <a:r>
                <a:rPr lang="en-US" dirty="0" smtClean="0"/>
                <a:t>(0) = </a:t>
              </a:r>
              <a:r>
                <a:rPr lang="en-US" i="1" dirty="0" smtClean="0"/>
                <a:t>x</a:t>
              </a:r>
              <a:r>
                <a:rPr lang="en-US" dirty="0" smtClean="0"/>
                <a:t>(0)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954580" y="3429000"/>
              <a:ext cx="9733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/>
                <a:t>z</a:t>
              </a:r>
              <a:r>
                <a:rPr lang="en-US" dirty="0" smtClean="0"/>
                <a:t>(0) = </a:t>
              </a:r>
              <a:r>
                <a:rPr lang="en-US" b="1" dirty="0" smtClean="0">
                  <a:solidFill>
                    <a:srgbClr val="0D29F7"/>
                  </a:solidFill>
                </a:rPr>
                <a:t>1</a:t>
              </a: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3419850" y="6117350"/>
            <a:ext cx="18966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S</a:t>
            </a:r>
            <a:r>
              <a:rPr lang="en-US" dirty="0" smtClean="0"/>
              <a:t> = (</a:t>
            </a:r>
            <a:r>
              <a:rPr lang="en-US" i="1" dirty="0" smtClean="0"/>
              <a:t>I</a:t>
            </a:r>
            <a:r>
              <a:rPr lang="en-US" dirty="0" smtClean="0"/>
              <a:t>+</a:t>
            </a:r>
            <a:r>
              <a:rPr lang="en-US" i="1" dirty="0" smtClean="0"/>
              <a:t>A</a:t>
            </a:r>
            <a:r>
              <a:rPr lang="en-US" dirty="0" smtClean="0"/>
              <a:t>) (</a:t>
            </a:r>
            <a:r>
              <a:rPr lang="en-US" i="1" dirty="0" smtClean="0"/>
              <a:t>I</a:t>
            </a:r>
            <a:r>
              <a:rPr lang="en-US" dirty="0" smtClean="0"/>
              <a:t>+</a:t>
            </a:r>
            <a:r>
              <a:rPr lang="en-US" i="1" dirty="0" smtClean="0"/>
              <a:t>D</a:t>
            </a:r>
            <a:r>
              <a:rPr lang="en-US" dirty="0" smtClean="0">
                <a:latin typeface="Arial"/>
              </a:rPr>
              <a:t>)</a:t>
            </a:r>
            <a:r>
              <a:rPr lang="en-US" baseline="30000" dirty="0" smtClean="0">
                <a:latin typeface="Arial"/>
              </a:rPr>
              <a:t>-</a:t>
            </a:r>
            <a:r>
              <a:rPr lang="en-US" baseline="30000" dirty="0" smtClean="0"/>
              <a:t>1</a:t>
            </a:r>
            <a:endParaRPr lang="en-US" baseline="30000" dirty="0"/>
          </a:p>
        </p:txBody>
      </p:sp>
      <p:sp>
        <p:nvSpPr>
          <p:cNvPr id="19" name="TextBox 18"/>
          <p:cNvSpPr txBox="1"/>
          <p:nvPr/>
        </p:nvSpPr>
        <p:spPr>
          <a:xfrm>
            <a:off x="270640" y="6155755"/>
            <a:ext cx="28713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FF0000"/>
                </a:solidFill>
              </a:rPr>
              <a:t>A</a:t>
            </a:r>
            <a:r>
              <a:rPr lang="en-US" dirty="0" smtClean="0">
                <a:solidFill>
                  <a:srgbClr val="FF0000"/>
                </a:solidFill>
              </a:rPr>
              <a:t> = adjacency matrix of </a:t>
            </a:r>
            <a:r>
              <a:rPr lang="en-US" dirty="0" smtClean="0">
                <a:solidFill>
                  <a:srgbClr val="FF0000"/>
                </a:solidFill>
                <a:latin typeface="msbm10"/>
              </a:rPr>
              <a:t>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954580" y="6155755"/>
            <a:ext cx="2576346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FF0000"/>
                </a:solidFill>
              </a:rPr>
              <a:t>D</a:t>
            </a:r>
            <a:r>
              <a:rPr lang="en-US" dirty="0" smtClean="0">
                <a:solidFill>
                  <a:srgbClr val="FF0000"/>
                </a:solidFill>
              </a:rPr>
              <a:t> = degree matrix of </a:t>
            </a:r>
            <a:r>
              <a:rPr lang="en-US" dirty="0" smtClean="0">
                <a:solidFill>
                  <a:srgbClr val="FF0000"/>
                </a:solidFill>
                <a:latin typeface="msbm10"/>
              </a:rPr>
              <a:t>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419850" y="6462995"/>
            <a:ext cx="43717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S</a:t>
            </a:r>
            <a:r>
              <a:rPr lang="en-US" dirty="0" smtClean="0"/>
              <a:t> = left stochastic with positive diagonals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13" grpId="0"/>
      <p:bldP spid="19" grpId="0"/>
      <p:bldP spid="20" grpId="0" animBg="1"/>
      <p:bldP spid="2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4"/>
          <p:cNvGrpSpPr/>
          <p:nvPr/>
        </p:nvGrpSpPr>
        <p:grpSpPr>
          <a:xfrm>
            <a:off x="2920585" y="5195630"/>
            <a:ext cx="4161428" cy="791725"/>
            <a:chOff x="2997395" y="3044950"/>
            <a:chExt cx="4161428" cy="791725"/>
          </a:xfrm>
        </p:grpSpPr>
        <p:pic>
          <p:nvPicPr>
            <p:cNvPr id="3" name="Picture 2" descr="Edittex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7" cstate="print"/>
            <a:stretch>
              <a:fillRect/>
            </a:stretch>
          </p:blipFill>
          <p:spPr bwMode="auto">
            <a:xfrm>
              <a:off x="2997395" y="3083355"/>
              <a:ext cx="2441313" cy="753320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4" name="TextBox 3"/>
            <p:cNvSpPr txBox="1"/>
            <p:nvPr/>
          </p:nvSpPr>
          <p:spPr>
            <a:xfrm>
              <a:off x="5916175" y="3044950"/>
              <a:ext cx="12426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/>
                <a:t>y</a:t>
              </a:r>
              <a:r>
                <a:rPr lang="en-US" dirty="0" smtClean="0"/>
                <a:t>(0) = </a:t>
              </a:r>
              <a:r>
                <a:rPr lang="en-US" i="1" dirty="0" smtClean="0"/>
                <a:t>x</a:t>
              </a:r>
              <a:r>
                <a:rPr lang="en-US" dirty="0" smtClean="0"/>
                <a:t>(0)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954580" y="3429000"/>
              <a:ext cx="9733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/>
                <a:t>z</a:t>
              </a:r>
              <a:r>
                <a:rPr lang="en-US" dirty="0" smtClean="0"/>
                <a:t>(0) = </a:t>
              </a:r>
              <a:r>
                <a:rPr lang="en-US" b="1" dirty="0" smtClean="0">
                  <a:solidFill>
                    <a:srgbClr val="0D29F7"/>
                  </a:solidFill>
                </a:rPr>
                <a:t>1</a:t>
              </a: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3419850" y="6462995"/>
            <a:ext cx="43717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S</a:t>
            </a:r>
            <a:r>
              <a:rPr lang="en-US" dirty="0" smtClean="0"/>
              <a:t> = left stochastic with positive diagonals</a:t>
            </a:r>
            <a:endParaRPr lang="en-US" dirty="0"/>
          </a:p>
        </p:txBody>
      </p:sp>
      <p:pic>
        <p:nvPicPr>
          <p:cNvPr id="7" name="Picture 6" descr="TP_tmp.b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/>
          <a:stretch>
            <a:fillRect/>
          </a:stretch>
        </p:blipFill>
        <p:spPr>
          <a:xfrm>
            <a:off x="2470703" y="410172"/>
            <a:ext cx="1064362" cy="31576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187950" y="356600"/>
            <a:ext cx="2646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because </a:t>
            </a:r>
            <a:r>
              <a:rPr lang="en-US" dirty="0" smtClean="0">
                <a:latin typeface="msbm10"/>
              </a:rPr>
              <a:t>N</a:t>
            </a:r>
            <a:r>
              <a:rPr lang="en-US" dirty="0" smtClean="0"/>
              <a:t> is connected</a:t>
            </a:r>
            <a:endParaRPr lang="en-US" dirty="0"/>
          </a:p>
        </p:txBody>
      </p:sp>
      <p:pic>
        <p:nvPicPr>
          <p:cNvPr id="9" name="Picture 8" descr="TP_tmp.b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/>
          <a:stretch>
            <a:fillRect/>
          </a:stretch>
        </p:blipFill>
        <p:spPr bwMode="auto">
          <a:xfrm>
            <a:off x="2459725" y="971080"/>
            <a:ext cx="3195120" cy="1036935"/>
          </a:xfrm>
          <a:prstGeom prst="rect">
            <a:avLst/>
          </a:prstGeom>
          <a:noFill/>
          <a:ln/>
          <a:effectLst/>
        </p:spPr>
      </p:pic>
      <p:grpSp>
        <p:nvGrpSpPr>
          <p:cNvPr id="18" name="Group 17"/>
          <p:cNvGrpSpPr/>
          <p:nvPr/>
        </p:nvGrpSpPr>
        <p:grpSpPr>
          <a:xfrm>
            <a:off x="2419930" y="2415752"/>
            <a:ext cx="5645535" cy="384050"/>
            <a:chOff x="2419930" y="2415752"/>
            <a:chExt cx="5645535" cy="384050"/>
          </a:xfrm>
        </p:grpSpPr>
        <p:sp>
          <p:nvSpPr>
            <p:cNvPr id="11" name="TextBox 10"/>
            <p:cNvSpPr txBox="1"/>
            <p:nvPr/>
          </p:nvSpPr>
          <p:spPr>
            <a:xfrm>
              <a:off x="2419930" y="2415752"/>
              <a:ext cx="19800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/>
                <a:t>z</a:t>
              </a:r>
              <a:r>
                <a:rPr lang="en-US" dirty="0" smtClean="0"/>
                <a:t>(</a:t>
              </a:r>
              <a:r>
                <a:rPr lang="en-US" i="1" dirty="0" smtClean="0"/>
                <a:t>t</a:t>
              </a:r>
              <a:r>
                <a:rPr lang="en-US" dirty="0" smtClean="0"/>
                <a:t>) &gt; 0 ,  </a:t>
              </a:r>
              <a:r>
                <a:rPr lang="en-US" dirty="0" smtClean="0">
                  <a:latin typeface="cmsy10"/>
                </a:rPr>
                <a:t>8</a:t>
              </a:r>
              <a:r>
                <a:rPr lang="en-US" dirty="0" smtClean="0"/>
                <a:t> </a:t>
              </a:r>
              <a:r>
                <a:rPr lang="en-US" i="1" dirty="0" smtClean="0"/>
                <a:t>t  </a:t>
              </a:r>
              <a:r>
                <a:rPr lang="en-US" dirty="0" smtClean="0"/>
                <a:t>&lt; </a:t>
              </a:r>
              <a:r>
                <a:rPr lang="en-US" dirty="0" smtClean="0">
                  <a:latin typeface="cmsy10"/>
                </a:rPr>
                <a:t>1</a:t>
              </a:r>
              <a:endParaRPr lang="en-US" i="1" dirty="0">
                <a:latin typeface="cmsy1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456785" y="2430470"/>
              <a:ext cx="36086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because </a:t>
              </a:r>
              <a:r>
                <a:rPr lang="en-US" i="1" dirty="0" smtClean="0"/>
                <a:t>S</a:t>
              </a:r>
              <a:r>
                <a:rPr lang="en-US" dirty="0" smtClean="0"/>
                <a:t> has positive diagonals</a:t>
              </a:r>
              <a:endParaRPr lang="en-US" dirty="0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2421320" y="3083355"/>
            <a:ext cx="5554109" cy="369332"/>
            <a:chOff x="2421320" y="3083355"/>
            <a:chExt cx="5554109" cy="369332"/>
          </a:xfrm>
        </p:grpSpPr>
        <p:sp>
          <p:nvSpPr>
            <p:cNvPr id="13" name="TextBox 12"/>
            <p:cNvSpPr txBox="1"/>
            <p:nvPr/>
          </p:nvSpPr>
          <p:spPr>
            <a:xfrm>
              <a:off x="2421320" y="3083355"/>
              <a:ext cx="20249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/>
                <a:t>z</a:t>
              </a:r>
              <a:r>
                <a:rPr lang="en-US" dirty="0" smtClean="0"/>
                <a:t>(</a:t>
              </a:r>
              <a:r>
                <a:rPr lang="en-US" i="1" dirty="0" smtClean="0"/>
                <a:t>t</a:t>
              </a:r>
              <a:r>
                <a:rPr lang="en-US" dirty="0" smtClean="0"/>
                <a:t>) &gt; 0 ,  </a:t>
              </a:r>
              <a:r>
                <a:rPr lang="en-US" dirty="0" smtClean="0">
                  <a:latin typeface="cmsy10"/>
                </a:rPr>
                <a:t>8</a:t>
              </a:r>
              <a:r>
                <a:rPr lang="en-US" dirty="0" smtClean="0"/>
                <a:t> </a:t>
              </a:r>
              <a:r>
                <a:rPr lang="en-US" i="1" dirty="0" smtClean="0"/>
                <a:t>t  </a:t>
              </a:r>
              <a:r>
                <a:rPr lang="en-US" dirty="0" smtClean="0">
                  <a:latin typeface="cmsy10"/>
                </a:rPr>
                <a:t>·</a:t>
              </a:r>
              <a:r>
                <a:rPr lang="en-US" dirty="0" smtClean="0"/>
                <a:t> </a:t>
              </a:r>
              <a:r>
                <a:rPr lang="en-US" dirty="0" smtClean="0">
                  <a:latin typeface="cmsy10"/>
                </a:rPr>
                <a:t>1</a:t>
              </a:r>
              <a:endParaRPr lang="en-US" i="1" dirty="0">
                <a:latin typeface="cmsy1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610405" y="3083355"/>
              <a:ext cx="33650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because </a:t>
              </a:r>
              <a:r>
                <a:rPr lang="en-US" i="1" dirty="0" smtClean="0"/>
                <a:t>z</a:t>
              </a:r>
              <a:r>
                <a:rPr lang="en-US" dirty="0" smtClean="0"/>
                <a:t>(</a:t>
              </a:r>
              <a:r>
                <a:rPr lang="en-US" dirty="0" smtClean="0">
                  <a:latin typeface="cmsy10"/>
                </a:rPr>
                <a:t>1</a:t>
              </a:r>
              <a:r>
                <a:rPr lang="en-US" dirty="0" smtClean="0"/>
                <a:t>) = </a:t>
              </a:r>
              <a:r>
                <a:rPr lang="en-US" i="1" dirty="0" err="1" smtClean="0"/>
                <a:t>nq</a:t>
              </a:r>
              <a:r>
                <a:rPr lang="en-US" dirty="0" smtClean="0"/>
                <a:t>   and  </a:t>
              </a:r>
              <a:r>
                <a:rPr lang="en-US" i="1" dirty="0" smtClean="0"/>
                <a:t>q</a:t>
              </a:r>
              <a:r>
                <a:rPr lang="en-US" dirty="0" smtClean="0"/>
                <a:t> &gt; 0</a:t>
              </a:r>
              <a:endParaRPr lang="en-US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2498313" y="3884016"/>
            <a:ext cx="4301177" cy="658729"/>
            <a:chOff x="2574940" y="3884016"/>
            <a:chExt cx="4301177" cy="658729"/>
          </a:xfrm>
        </p:grpSpPr>
        <p:pic>
          <p:nvPicPr>
            <p:cNvPr id="15" name="Picture 14" descr="TP_tmp.emf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10" cstate="print"/>
            <a:stretch>
              <a:fillRect/>
            </a:stretch>
          </p:blipFill>
          <p:spPr bwMode="auto">
            <a:xfrm>
              <a:off x="3249453" y="3884016"/>
              <a:ext cx="1591382" cy="658729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16" name="TextBox 15"/>
            <p:cNvSpPr txBox="1"/>
            <p:nvPr/>
          </p:nvSpPr>
          <p:spPr>
            <a:xfrm>
              <a:off x="2574940" y="4005075"/>
              <a:ext cx="43011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So                                     is well-defined</a:t>
              </a:r>
              <a:endParaRPr 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37270" y="318195"/>
            <a:ext cx="4839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Metropolis Iteration vs </a:t>
            </a:r>
            <a:r>
              <a:rPr lang="en-US" dirty="0" smtClean="0">
                <a:solidFill>
                  <a:srgbClr val="996633"/>
                </a:solidFill>
              </a:rPr>
              <a:t>Double Linear Iteration</a:t>
            </a:r>
            <a:endParaRPr lang="en-US" dirty="0">
              <a:solidFill>
                <a:srgbClr val="996633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92985" y="5963730"/>
            <a:ext cx="2749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30 vertex random graphs</a:t>
            </a:r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1614815" y="1163105"/>
            <a:ext cx="5476750" cy="4312428"/>
            <a:chOff x="1614815" y="1163105"/>
            <a:chExt cx="5476750" cy="4312428"/>
          </a:xfrm>
        </p:grpSpPr>
        <p:pic>
          <p:nvPicPr>
            <p:cNvPr id="1026" name="Picture 2" descr="C:\Down\Work\chinetalks\chinaplenery\eig_compare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614815" y="1163105"/>
              <a:ext cx="5476750" cy="4312428"/>
            </a:xfrm>
            <a:prstGeom prst="rect">
              <a:avLst/>
            </a:prstGeom>
            <a:noFill/>
          </p:spPr>
        </p:pic>
        <p:sp>
          <p:nvSpPr>
            <p:cNvPr id="5" name="TextBox 4"/>
            <p:cNvSpPr txBox="1"/>
            <p:nvPr/>
          </p:nvSpPr>
          <p:spPr>
            <a:xfrm>
              <a:off x="4687215" y="2329973"/>
              <a:ext cx="12490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Metropolis</a:t>
              </a:r>
              <a:endParaRPr lang="en-US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882180" y="3467405"/>
              <a:ext cx="16209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996633"/>
                  </a:solidFill>
                </a:rPr>
                <a:t>Double Linear</a:t>
              </a:r>
              <a:endParaRPr lang="en-US" dirty="0">
                <a:solidFill>
                  <a:srgbClr val="996633"/>
                </a:solidFill>
              </a:endParaRPr>
            </a:p>
          </p:txBody>
        </p:sp>
        <p:cxnSp>
          <p:nvCxnSpPr>
            <p:cNvPr id="8" name="Straight Arrow Connector 7"/>
            <p:cNvCxnSpPr/>
            <p:nvPr/>
          </p:nvCxnSpPr>
          <p:spPr>
            <a:xfrm flipV="1">
              <a:off x="3458255" y="3083355"/>
              <a:ext cx="460860" cy="422455"/>
            </a:xfrm>
            <a:prstGeom prst="straightConnector1">
              <a:avLst/>
            </a:prstGeom>
            <a:ln>
              <a:solidFill>
                <a:srgbClr val="996633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 rot="5400000">
              <a:off x="4764025" y="2660900"/>
              <a:ext cx="230430" cy="23043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0890" y="87765"/>
            <a:ext cx="47884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Round Robin - Based Double Linear Iteration</a:t>
            </a:r>
            <a:endParaRPr lang="en-US" dirty="0"/>
          </a:p>
        </p:txBody>
      </p:sp>
      <p:grpSp>
        <p:nvGrpSpPr>
          <p:cNvPr id="17" name="Group 16"/>
          <p:cNvGrpSpPr/>
          <p:nvPr/>
        </p:nvGrpSpPr>
        <p:grpSpPr>
          <a:xfrm>
            <a:off x="576075" y="2123230"/>
            <a:ext cx="8950170" cy="2031325"/>
            <a:chOff x="385855" y="2857065"/>
            <a:chExt cx="8950170" cy="2031325"/>
          </a:xfrm>
        </p:grpSpPr>
        <p:sp>
          <p:nvSpPr>
            <p:cNvPr id="8" name="TextBox 7"/>
            <p:cNvSpPr txBox="1"/>
            <p:nvPr/>
          </p:nvSpPr>
          <p:spPr>
            <a:xfrm>
              <a:off x="385855" y="2857065"/>
              <a:ext cx="8950170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At the same time agent </a:t>
              </a:r>
              <a:r>
                <a:rPr lang="en-US" i="1" dirty="0" smtClean="0"/>
                <a:t>i </a:t>
              </a:r>
              <a:r>
                <a:rPr lang="en-US" dirty="0" smtClean="0"/>
                <a:t>receives the  values</a:t>
              </a:r>
            </a:p>
            <a:p>
              <a:endParaRPr lang="en-US" dirty="0" smtClean="0"/>
            </a:p>
            <a:p>
              <a:endParaRPr lang="en-US" dirty="0" smtClean="0"/>
            </a:p>
            <a:p>
              <a:r>
                <a:rPr lang="en-US" dirty="0" smtClean="0"/>
                <a:t>from the agents </a:t>
              </a:r>
              <a:r>
                <a:rPr lang="en-US" i="1" dirty="0" smtClean="0">
                  <a:latin typeface="Arial"/>
                </a:rPr>
                <a:t>j</a:t>
              </a:r>
              <a:r>
                <a:rPr lang="en-US" baseline="-25000" dirty="0" smtClean="0">
                  <a:latin typeface="Arial"/>
                </a:rPr>
                <a:t>1</a:t>
              </a:r>
              <a:r>
                <a:rPr lang="en-US" dirty="0" smtClean="0"/>
                <a:t>, </a:t>
              </a:r>
              <a:r>
                <a:rPr lang="en-US" i="1" dirty="0" smtClean="0">
                  <a:latin typeface="Arial"/>
                </a:rPr>
                <a:t>j</a:t>
              </a:r>
              <a:r>
                <a:rPr lang="en-US" baseline="-25000" dirty="0" smtClean="0">
                  <a:latin typeface="Arial"/>
                </a:rPr>
                <a:t>2</a:t>
              </a:r>
              <a:r>
                <a:rPr lang="en-US" dirty="0" smtClean="0"/>
                <a:t>, … </a:t>
              </a:r>
              <a:r>
                <a:rPr lang="en-US" i="1" dirty="0" smtClean="0">
                  <a:latin typeface="Arial"/>
                </a:rPr>
                <a:t>j</a:t>
              </a:r>
              <a:r>
                <a:rPr lang="en-US" i="1" baseline="-25000" dirty="0" smtClean="0">
                  <a:latin typeface="Arial"/>
                </a:rPr>
                <a:t>k</a:t>
              </a:r>
              <a:r>
                <a:rPr lang="en-US" dirty="0" smtClean="0"/>
                <a:t>   who have chosen agent </a:t>
              </a:r>
              <a:r>
                <a:rPr lang="en-US" i="1" dirty="0" smtClean="0"/>
                <a:t>i</a:t>
              </a:r>
              <a:r>
                <a:rPr lang="en-US" dirty="0" smtClean="0"/>
                <a:t>  as their current preferred neighbor.</a:t>
              </a:r>
            </a:p>
            <a:p>
              <a:endParaRPr lang="en-US" dirty="0" smtClean="0"/>
            </a:p>
            <a:p>
              <a:endParaRPr lang="en-US" dirty="0"/>
            </a:p>
          </p:txBody>
        </p:sp>
        <p:pic>
          <p:nvPicPr>
            <p:cNvPr id="15" name="Picture 14" descr="Edittex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6" cstate="print"/>
            <a:stretch>
              <a:fillRect/>
            </a:stretch>
          </p:blipFill>
          <p:spPr bwMode="auto">
            <a:xfrm>
              <a:off x="1614815" y="3275380"/>
              <a:ext cx="5320800" cy="321202"/>
            </a:xfrm>
            <a:prstGeom prst="rect">
              <a:avLst/>
            </a:prstGeom>
            <a:noFill/>
            <a:ln/>
            <a:effectLst/>
          </p:spPr>
        </p:pic>
      </p:grpSp>
      <p:sp>
        <p:nvSpPr>
          <p:cNvPr id="11" name="TextBox 10"/>
          <p:cNvSpPr txBox="1"/>
          <p:nvPr/>
        </p:nvSpPr>
        <p:spPr>
          <a:xfrm>
            <a:off x="193830" y="6117350"/>
            <a:ext cx="34676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No required network information</a:t>
            </a:r>
          </a:p>
          <a:p>
            <a:r>
              <a:rPr lang="en-US" i="1" dirty="0" smtClean="0">
                <a:solidFill>
                  <a:srgbClr val="00B050"/>
                </a:solidFill>
              </a:rPr>
              <a:t>n</a:t>
            </a:r>
            <a:r>
              <a:rPr lang="en-US" dirty="0" smtClean="0">
                <a:solidFill>
                  <a:srgbClr val="00B050"/>
                </a:solidFill>
              </a:rPr>
              <a:t> transmissions/iteration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7020" y="3928265"/>
            <a:ext cx="82125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Update:    </a:t>
            </a:r>
            <a:r>
              <a:rPr lang="en-US" dirty="0" smtClean="0"/>
              <a:t>Agent </a:t>
            </a:r>
            <a:r>
              <a:rPr lang="en-US" i="1" dirty="0" smtClean="0"/>
              <a:t>i</a:t>
            </a:r>
            <a:r>
              <a:rPr lang="en-US" dirty="0" smtClean="0"/>
              <a:t>  then moves the label of its current preferred neighbor to the </a:t>
            </a:r>
          </a:p>
          <a:p>
            <a:r>
              <a:rPr lang="en-US" dirty="0" smtClean="0"/>
              <a:t>                end of its queue and  sets</a:t>
            </a:r>
            <a:endParaRPr lang="en-US" dirty="0"/>
          </a:p>
        </p:txBody>
      </p:sp>
      <p:grpSp>
        <p:nvGrpSpPr>
          <p:cNvPr id="28" name="Group 27"/>
          <p:cNvGrpSpPr/>
          <p:nvPr/>
        </p:nvGrpSpPr>
        <p:grpSpPr>
          <a:xfrm>
            <a:off x="138648" y="4619555"/>
            <a:ext cx="8773117" cy="1312828"/>
            <a:chOff x="138648" y="4619555"/>
            <a:chExt cx="8773117" cy="1312828"/>
          </a:xfrm>
        </p:grpSpPr>
        <p:pic>
          <p:nvPicPr>
            <p:cNvPr id="21" name="Picture 20" descr="Edittex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7" cstate="print"/>
            <a:stretch>
              <a:fillRect/>
            </a:stretch>
          </p:blipFill>
          <p:spPr bwMode="auto">
            <a:xfrm>
              <a:off x="2193993" y="4619555"/>
              <a:ext cx="6717772" cy="1312828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23" name="Picture 22" descr="TP_tmp.emf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8" cstate="print"/>
            <a:stretch>
              <a:fillRect/>
            </a:stretch>
          </p:blipFill>
          <p:spPr bwMode="auto">
            <a:xfrm>
              <a:off x="138648" y="5042010"/>
              <a:ext cx="1591382" cy="658729"/>
            </a:xfrm>
            <a:prstGeom prst="rect">
              <a:avLst/>
            </a:prstGeom>
            <a:noFill/>
            <a:ln/>
            <a:effectLst/>
          </p:spPr>
        </p:pic>
      </p:grpSp>
      <p:sp>
        <p:nvSpPr>
          <p:cNvPr id="22" name="TextBox 21"/>
          <p:cNvSpPr txBox="1"/>
          <p:nvPr/>
        </p:nvSpPr>
        <p:spPr>
          <a:xfrm>
            <a:off x="78615" y="1508750"/>
            <a:ext cx="8322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Transmission:          </a:t>
            </a:r>
            <a:r>
              <a:rPr lang="en-US" dirty="0" smtClean="0"/>
              <a:t>Agent </a:t>
            </a:r>
            <a:r>
              <a:rPr lang="en-US" i="1" dirty="0" err="1" smtClean="0"/>
              <a:t>i</a:t>
            </a:r>
            <a:r>
              <a:rPr lang="en-US" dirty="0" smtClean="0"/>
              <a:t> transmits the pair {</a:t>
            </a:r>
            <a:r>
              <a:rPr lang="en-US" i="1" dirty="0" err="1" smtClean="0">
                <a:latin typeface="Arial"/>
              </a:rPr>
              <a:t>y</a:t>
            </a:r>
            <a:r>
              <a:rPr lang="en-US" i="1" baseline="-25000" dirty="0" err="1" smtClean="0">
                <a:latin typeface="Arial"/>
              </a:rPr>
              <a:t>i</a:t>
            </a:r>
            <a:r>
              <a:rPr lang="en-US" dirty="0" smtClean="0">
                <a:latin typeface="Arial"/>
              </a:rPr>
              <a:t>(</a:t>
            </a:r>
            <a:r>
              <a:rPr lang="en-US" i="1" dirty="0" smtClean="0">
                <a:latin typeface="Arial"/>
              </a:rPr>
              <a:t>t</a:t>
            </a:r>
            <a:r>
              <a:rPr lang="en-US" dirty="0" smtClean="0"/>
              <a:t>),  </a:t>
            </a:r>
            <a:r>
              <a:rPr lang="en-US" i="1" dirty="0" err="1" smtClean="0">
                <a:latin typeface="Arial"/>
              </a:rPr>
              <a:t>z</a:t>
            </a:r>
            <a:r>
              <a:rPr lang="en-US" i="1" baseline="-25000" dirty="0" err="1" smtClean="0">
                <a:latin typeface="Arial"/>
              </a:rPr>
              <a:t>i</a:t>
            </a:r>
            <a:r>
              <a:rPr lang="en-US" dirty="0" smtClean="0">
                <a:latin typeface="Arial"/>
              </a:rPr>
              <a:t>(</a:t>
            </a:r>
            <a:r>
              <a:rPr lang="en-US" i="1" dirty="0" smtClean="0">
                <a:latin typeface="Arial"/>
              </a:rPr>
              <a:t>t</a:t>
            </a:r>
            <a:r>
              <a:rPr lang="en-US" dirty="0" smtClean="0"/>
              <a:t>)}  its  preferred neighbor.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117020" y="855865"/>
            <a:ext cx="5966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rial"/>
              </a:rPr>
              <a:t>Initialization:                          </a:t>
            </a:r>
            <a:r>
              <a:rPr lang="en-US" i="1" dirty="0" err="1" smtClean="0">
                <a:latin typeface="Arial"/>
              </a:rPr>
              <a:t>y</a:t>
            </a:r>
            <a:r>
              <a:rPr lang="en-US" i="1" baseline="-25000" dirty="0" err="1" smtClean="0">
                <a:latin typeface="Arial"/>
              </a:rPr>
              <a:t>i</a:t>
            </a:r>
            <a:r>
              <a:rPr lang="en-US" dirty="0" smtClean="0">
                <a:latin typeface="Arial"/>
              </a:rPr>
              <a:t>(0</a:t>
            </a:r>
            <a:r>
              <a:rPr lang="en-US" dirty="0" smtClean="0"/>
              <a:t>) = </a:t>
            </a:r>
            <a:r>
              <a:rPr lang="en-US" i="1" dirty="0" smtClean="0">
                <a:latin typeface="Arial"/>
              </a:rPr>
              <a:t>x</a:t>
            </a:r>
            <a:r>
              <a:rPr lang="en-US" i="1" baseline="-25000" dirty="0" smtClean="0">
                <a:latin typeface="Arial"/>
              </a:rPr>
              <a:t>i</a:t>
            </a:r>
            <a:r>
              <a:rPr lang="en-US" dirty="0" smtClean="0">
                <a:latin typeface="Arial"/>
              </a:rPr>
              <a:t>(0</a:t>
            </a:r>
            <a:r>
              <a:rPr lang="en-US" dirty="0" smtClean="0"/>
              <a:t>)              </a:t>
            </a:r>
            <a:r>
              <a:rPr lang="en-US" i="1" dirty="0" err="1" smtClean="0">
                <a:latin typeface="Arial"/>
              </a:rPr>
              <a:t>z</a:t>
            </a:r>
            <a:r>
              <a:rPr lang="en-US" i="1" baseline="-25000" dirty="0" err="1" smtClean="0">
                <a:latin typeface="Arial"/>
              </a:rPr>
              <a:t>i</a:t>
            </a:r>
            <a:r>
              <a:rPr lang="en-US" dirty="0" smtClean="0">
                <a:latin typeface="Arial"/>
              </a:rPr>
              <a:t>(0</a:t>
            </a:r>
            <a:r>
              <a:rPr lang="en-US" dirty="0" smtClean="0"/>
              <a:t>) = 1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5532125" y="6309375"/>
            <a:ext cx="2069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Why does it work?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/>
      <p:bldP spid="22" grpId="0"/>
      <p:bldP spid="26" grpId="0"/>
      <p:bldP spid="2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1311815" y="779055"/>
            <a:ext cx="65630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S</a:t>
            </a:r>
            <a:r>
              <a:rPr lang="en-US" dirty="0" smtClean="0"/>
              <a:t>(0), </a:t>
            </a:r>
            <a:r>
              <a:rPr lang="en-US" i="1" dirty="0" smtClean="0"/>
              <a:t>S</a:t>
            </a:r>
            <a:r>
              <a:rPr lang="en-US" dirty="0" smtClean="0"/>
              <a:t>(1), ...is periodic with period </a:t>
            </a:r>
            <a:r>
              <a:rPr lang="en-US" i="1" dirty="0" smtClean="0"/>
              <a:t>T</a:t>
            </a:r>
            <a:r>
              <a:rPr lang="en-US" dirty="0" smtClean="0"/>
              <a:t>  =  lcm  {</a:t>
            </a:r>
            <a:r>
              <a:rPr lang="en-US" i="1" dirty="0" smtClean="0">
                <a:latin typeface="Arial"/>
              </a:rPr>
              <a:t>d</a:t>
            </a:r>
            <a:r>
              <a:rPr lang="en-US" baseline="-25000" dirty="0" smtClean="0">
                <a:latin typeface="Arial"/>
              </a:rPr>
              <a:t>1</a:t>
            </a:r>
            <a:r>
              <a:rPr lang="en-US" dirty="0" smtClean="0">
                <a:latin typeface="Arial"/>
              </a:rPr>
              <a:t>,  </a:t>
            </a:r>
            <a:r>
              <a:rPr lang="en-US" i="1" dirty="0" smtClean="0">
                <a:latin typeface="Arial"/>
              </a:rPr>
              <a:t>d</a:t>
            </a:r>
            <a:r>
              <a:rPr lang="en-US" baseline="-25000" dirty="0" smtClean="0">
                <a:latin typeface="Arial"/>
              </a:rPr>
              <a:t>2</a:t>
            </a:r>
            <a:r>
              <a:rPr lang="en-US" dirty="0" smtClean="0"/>
              <a:t>, ...,  </a:t>
            </a:r>
            <a:r>
              <a:rPr lang="en-US" i="1" dirty="0" smtClean="0">
                <a:latin typeface="Arial"/>
              </a:rPr>
              <a:t>d</a:t>
            </a:r>
            <a:r>
              <a:rPr lang="en-US" i="1" baseline="-25000" dirty="0" smtClean="0">
                <a:latin typeface="Arial"/>
              </a:rPr>
              <a:t>n</a:t>
            </a:r>
            <a:r>
              <a:rPr lang="en-US" dirty="0" smtClean="0"/>
              <a:t>}.   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5416910" y="3098073"/>
            <a:ext cx="2672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i="1" dirty="0" err="1" smtClean="0">
                <a:latin typeface="Arial"/>
              </a:rPr>
              <a:t>P</a:t>
            </a:r>
            <a:r>
              <a:rPr lang="en-US" baseline="-25000" dirty="0" err="1" smtClean="0">
                <a:latin typeface="cmmi10"/>
              </a:rPr>
              <a:t>¿</a:t>
            </a:r>
            <a:r>
              <a:rPr lang="en-US" i="1" baseline="30000" dirty="0" err="1" smtClean="0">
                <a:latin typeface="Arial"/>
              </a:rPr>
              <a:t>k</a:t>
            </a:r>
            <a:r>
              <a:rPr lang="en-US" dirty="0" smtClean="0"/>
              <a:t>  &gt; 0  for some </a:t>
            </a:r>
            <a:r>
              <a:rPr lang="en-US" i="1" dirty="0" smtClean="0"/>
              <a:t>k </a:t>
            </a:r>
            <a:r>
              <a:rPr lang="en-US" dirty="0" smtClean="0"/>
              <a:t>&gt; 0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0210" y="55914"/>
            <a:ext cx="23455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316B73"/>
                </a:solidFill>
              </a:rPr>
              <a:t>S</a:t>
            </a:r>
            <a:r>
              <a:rPr lang="en-US" dirty="0" smtClean="0">
                <a:solidFill>
                  <a:srgbClr val="316B73"/>
                </a:solidFill>
              </a:rPr>
              <a:t>(</a:t>
            </a:r>
            <a:r>
              <a:rPr lang="en-US" i="1" dirty="0" smtClean="0">
                <a:solidFill>
                  <a:srgbClr val="316B73"/>
                </a:solidFill>
              </a:rPr>
              <a:t>t</a:t>
            </a:r>
            <a:r>
              <a:rPr lang="en-US" dirty="0" smtClean="0">
                <a:solidFill>
                  <a:srgbClr val="316B73"/>
                </a:solidFill>
              </a:rPr>
              <a:t>) = left stochastic, </a:t>
            </a:r>
          </a:p>
          <a:p>
            <a:r>
              <a:rPr lang="en-US" dirty="0" smtClean="0">
                <a:solidFill>
                  <a:srgbClr val="316B73"/>
                </a:solidFill>
              </a:rPr>
              <a:t>positive diagonals</a:t>
            </a:r>
            <a:endParaRPr lang="en-US" dirty="0">
              <a:solidFill>
                <a:srgbClr val="316B73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381445" y="3083355"/>
            <a:ext cx="1752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FF0000"/>
                </a:solidFill>
              </a:rPr>
              <a:t>P</a:t>
            </a:r>
            <a:r>
              <a:rPr lang="en-US" baseline="-25000" dirty="0" smtClean="0">
                <a:solidFill>
                  <a:srgbClr val="FF0000"/>
                </a:solidFill>
                <a:latin typeface="cmmi10"/>
              </a:rPr>
              <a:t>¿</a:t>
            </a:r>
            <a:r>
              <a:rPr lang="en-US" dirty="0" smtClean="0">
                <a:solidFill>
                  <a:srgbClr val="FF0000"/>
                </a:solidFill>
              </a:rPr>
              <a:t>  is  primitive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922055" y="5426060"/>
            <a:ext cx="217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z</a:t>
            </a:r>
            <a:r>
              <a:rPr lang="en-US" dirty="0" smtClean="0"/>
              <a:t>(</a:t>
            </a:r>
            <a:r>
              <a:rPr lang="en-US" i="1" dirty="0" smtClean="0"/>
              <a:t>t</a:t>
            </a:r>
            <a:r>
              <a:rPr lang="en-US" dirty="0" smtClean="0"/>
              <a:t>)  &gt;  0,   </a:t>
            </a:r>
            <a:r>
              <a:rPr lang="en-US" dirty="0" smtClean="0">
                <a:latin typeface="cmsy10"/>
              </a:rPr>
              <a:t>8</a:t>
            </a:r>
            <a:r>
              <a:rPr lang="en-US" dirty="0" smtClean="0"/>
              <a:t> </a:t>
            </a:r>
            <a:r>
              <a:rPr lang="en-US" i="1" dirty="0" smtClean="0"/>
              <a:t>t</a:t>
            </a:r>
            <a:r>
              <a:rPr lang="en-US" dirty="0" smtClean="0"/>
              <a:t>  &lt;  </a:t>
            </a:r>
            <a:r>
              <a:rPr lang="en-US" dirty="0" smtClean="0">
                <a:latin typeface="cmsy10"/>
              </a:rPr>
              <a:t>1</a:t>
            </a:r>
            <a:endParaRPr lang="en-US" i="1" dirty="0">
              <a:latin typeface="cmsy1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149545" y="5387655"/>
            <a:ext cx="44550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because  each </a:t>
            </a:r>
            <a:r>
              <a:rPr lang="en-US" i="1" dirty="0" smtClean="0"/>
              <a:t>S</a:t>
            </a:r>
            <a:r>
              <a:rPr lang="en-US" dirty="0" smtClean="0"/>
              <a:t>(</a:t>
            </a:r>
            <a:r>
              <a:rPr lang="en-US" i="1" dirty="0" smtClean="0"/>
              <a:t>t</a:t>
            </a:r>
            <a:r>
              <a:rPr lang="en-US" dirty="0" smtClean="0"/>
              <a:t>) has positive diagonals</a:t>
            </a:r>
            <a:endParaRPr lang="en-US" dirty="0"/>
          </a:p>
        </p:txBody>
      </p:sp>
      <p:pic>
        <p:nvPicPr>
          <p:cNvPr id="48" name="Picture 47" descr="TP_tmp.b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3" cstate="print"/>
          <a:stretch>
            <a:fillRect/>
          </a:stretch>
        </p:blipFill>
        <p:spPr bwMode="auto">
          <a:xfrm>
            <a:off x="2603509" y="4005074"/>
            <a:ext cx="3311475" cy="378455"/>
          </a:xfrm>
          <a:prstGeom prst="rect">
            <a:avLst/>
          </a:prstGeom>
          <a:noFill/>
          <a:ln/>
          <a:effectLst/>
        </p:spPr>
      </p:pic>
      <p:sp>
        <p:nvSpPr>
          <p:cNvPr id="29" name="TextBox 28"/>
          <p:cNvSpPr txBox="1"/>
          <p:nvPr/>
        </p:nvSpPr>
        <p:spPr>
          <a:xfrm>
            <a:off x="7874830" y="3582620"/>
            <a:ext cx="997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q</a:t>
            </a:r>
            <a:r>
              <a:rPr lang="en-US" baseline="-25000" dirty="0" smtClean="0">
                <a:latin typeface="cmmi10"/>
              </a:rPr>
              <a:t>¿</a:t>
            </a:r>
            <a:r>
              <a:rPr lang="en-US" dirty="0" smtClean="0"/>
              <a:t> </a:t>
            </a:r>
            <a:r>
              <a:rPr lang="en-US" i="1" dirty="0" smtClean="0">
                <a:latin typeface="Arial"/>
              </a:rPr>
              <a:t> &gt;  </a:t>
            </a:r>
            <a:r>
              <a:rPr lang="en-US" dirty="0" smtClean="0">
                <a:latin typeface="Arial"/>
              </a:rPr>
              <a:t>0 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-36600" y="3582620"/>
            <a:ext cx="2044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</a:rPr>
              <a:t>Perron-Frobenius: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2114080" y="3582620"/>
            <a:ext cx="5660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P</a:t>
            </a:r>
            <a:r>
              <a:rPr lang="en-US" baseline="-25000" dirty="0" smtClean="0">
                <a:latin typeface="cmmi10"/>
              </a:rPr>
              <a:t>¿</a:t>
            </a:r>
            <a:r>
              <a:rPr lang="en-US" dirty="0" smtClean="0"/>
              <a:t> has single eigenvalue at 1 and it has multiplicity 1.</a:t>
            </a:r>
            <a:endParaRPr lang="en-US" dirty="0"/>
          </a:p>
        </p:txBody>
      </p:sp>
      <p:pic>
        <p:nvPicPr>
          <p:cNvPr id="38" name="Picture 37" descr="TP_tmp.b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4" cstate="print"/>
          <a:stretch>
            <a:fillRect/>
          </a:stretch>
        </p:blipFill>
        <p:spPr>
          <a:xfrm>
            <a:off x="2613345" y="49360"/>
            <a:ext cx="4633735" cy="590353"/>
          </a:xfrm>
          <a:prstGeom prst="rect">
            <a:avLst/>
          </a:prstGeom>
        </p:spPr>
      </p:pic>
      <p:pic>
        <p:nvPicPr>
          <p:cNvPr id="45" name="Picture 44" descr="TP_tmp.b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5" cstate="print"/>
          <a:stretch>
            <a:fillRect/>
          </a:stretch>
        </p:blipFill>
        <p:spPr bwMode="auto">
          <a:xfrm>
            <a:off x="2421320" y="2392065"/>
            <a:ext cx="4239696" cy="644005"/>
          </a:xfrm>
          <a:prstGeom prst="rect">
            <a:avLst/>
          </a:prstGeom>
          <a:noFill/>
          <a:ln/>
          <a:effectLst/>
        </p:spPr>
      </p:pic>
      <p:pic>
        <p:nvPicPr>
          <p:cNvPr id="27" name="Picture 26" descr="TP_tmp.emf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 cstate="print"/>
          <a:stretch>
            <a:fillRect/>
          </a:stretch>
        </p:blipFill>
        <p:spPr bwMode="auto">
          <a:xfrm>
            <a:off x="1845245" y="6155755"/>
            <a:ext cx="6093825" cy="658729"/>
          </a:xfrm>
          <a:prstGeom prst="rect">
            <a:avLst/>
          </a:prstGeom>
          <a:noFill/>
          <a:ln/>
          <a:effectLst/>
        </p:spPr>
      </p:pic>
      <p:grpSp>
        <p:nvGrpSpPr>
          <p:cNvPr id="2" name="Group 33"/>
          <p:cNvGrpSpPr/>
          <p:nvPr/>
        </p:nvGrpSpPr>
        <p:grpSpPr>
          <a:xfrm>
            <a:off x="1960460" y="5848515"/>
            <a:ext cx="7004827" cy="369332"/>
            <a:chOff x="2421320" y="3083355"/>
            <a:chExt cx="7004827" cy="369332"/>
          </a:xfrm>
        </p:grpSpPr>
        <p:sp>
          <p:nvSpPr>
            <p:cNvPr id="35" name="TextBox 34"/>
            <p:cNvSpPr txBox="1"/>
            <p:nvPr/>
          </p:nvSpPr>
          <p:spPr>
            <a:xfrm>
              <a:off x="2421320" y="3083355"/>
              <a:ext cx="21531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/>
                <a:t>z</a:t>
              </a:r>
              <a:r>
                <a:rPr lang="en-US" dirty="0" smtClean="0"/>
                <a:t>(</a:t>
              </a:r>
              <a:r>
                <a:rPr lang="en-US" i="1" dirty="0" smtClean="0"/>
                <a:t>t</a:t>
              </a:r>
              <a:r>
                <a:rPr lang="en-US" dirty="0" smtClean="0"/>
                <a:t>)  &gt;  0 ,  </a:t>
              </a:r>
              <a:r>
                <a:rPr lang="en-US" dirty="0" smtClean="0">
                  <a:latin typeface="cmsy10"/>
                </a:rPr>
                <a:t>8</a:t>
              </a:r>
              <a:r>
                <a:rPr lang="en-US" dirty="0" smtClean="0"/>
                <a:t> </a:t>
              </a:r>
              <a:r>
                <a:rPr lang="en-US" i="1" dirty="0" smtClean="0"/>
                <a:t>t  </a:t>
              </a:r>
              <a:r>
                <a:rPr lang="en-US" dirty="0" smtClean="0">
                  <a:latin typeface="cmsy10"/>
                </a:rPr>
                <a:t>·</a:t>
              </a:r>
              <a:r>
                <a:rPr lang="en-US" dirty="0" smtClean="0"/>
                <a:t> </a:t>
              </a:r>
              <a:r>
                <a:rPr lang="en-US" dirty="0" smtClean="0">
                  <a:latin typeface="cmsy10"/>
                </a:rPr>
                <a:t>1</a:t>
              </a:r>
              <a:endParaRPr lang="en-US" i="1" dirty="0">
                <a:latin typeface="cmsy1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4610405" y="3083355"/>
              <a:ext cx="48157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because </a:t>
              </a:r>
              <a:r>
                <a:rPr lang="en-US" i="1" dirty="0" smtClean="0"/>
                <a:t>z</a:t>
              </a:r>
              <a:r>
                <a:rPr lang="en-US" dirty="0" smtClean="0"/>
                <a:t>(</a:t>
              </a:r>
              <a:r>
                <a:rPr lang="en-US" i="1" dirty="0" smtClean="0"/>
                <a:t>t</a:t>
              </a:r>
              <a:r>
                <a:rPr lang="en-US" dirty="0" smtClean="0"/>
                <a:t>)  </a:t>
              </a:r>
              <a:r>
                <a:rPr lang="en-US" dirty="0" smtClean="0">
                  <a:latin typeface="cmsy10"/>
                </a:rPr>
                <a:t>!</a:t>
              </a:r>
              <a:r>
                <a:rPr lang="en-US" dirty="0" smtClean="0"/>
                <a:t> {</a:t>
              </a:r>
              <a:r>
                <a:rPr lang="en-US" i="1" dirty="0" smtClean="0">
                  <a:latin typeface="Arial"/>
                </a:rPr>
                <a:t>nq</a:t>
              </a:r>
              <a:r>
                <a:rPr lang="en-US" baseline="-25000" dirty="0" smtClean="0">
                  <a:latin typeface="Arial"/>
                </a:rPr>
                <a:t>1</a:t>
              </a:r>
              <a:r>
                <a:rPr lang="en-US" dirty="0" smtClean="0"/>
                <a:t>, </a:t>
              </a:r>
              <a:r>
                <a:rPr lang="en-US" i="1" dirty="0" smtClean="0">
                  <a:latin typeface="Arial"/>
                </a:rPr>
                <a:t>nq</a:t>
              </a:r>
              <a:r>
                <a:rPr lang="en-US" baseline="-25000" dirty="0" smtClean="0">
                  <a:latin typeface="Arial"/>
                </a:rPr>
                <a:t>2</a:t>
              </a:r>
              <a:r>
                <a:rPr lang="en-US" dirty="0" smtClean="0"/>
                <a:t>, ... ,</a:t>
              </a:r>
              <a:r>
                <a:rPr lang="en-US" i="1" dirty="0" err="1" smtClean="0">
                  <a:latin typeface="Arial"/>
                </a:rPr>
                <a:t>nq</a:t>
              </a:r>
              <a:r>
                <a:rPr lang="en-US" i="1" baseline="-25000" dirty="0" err="1" smtClean="0">
                  <a:latin typeface="Arial"/>
                </a:rPr>
                <a:t>T</a:t>
              </a:r>
              <a:r>
                <a:rPr lang="en-US" dirty="0" smtClean="0">
                  <a:latin typeface="Arial"/>
                </a:rPr>
                <a:t>} and</a:t>
              </a:r>
              <a:r>
                <a:rPr lang="en-US" dirty="0" smtClean="0"/>
                <a:t>  </a:t>
              </a:r>
              <a:r>
                <a:rPr lang="en-US" i="1" dirty="0" smtClean="0"/>
                <a:t>q</a:t>
              </a:r>
              <a:r>
                <a:rPr lang="en-US" baseline="-25000" dirty="0" smtClean="0">
                  <a:latin typeface="cmmi10"/>
                </a:rPr>
                <a:t>¿</a:t>
              </a:r>
              <a:r>
                <a:rPr lang="en-US" dirty="0" smtClean="0"/>
                <a:t> &gt; 0</a:t>
              </a:r>
              <a:endParaRPr lang="en-US" dirty="0"/>
            </a:p>
          </p:txBody>
        </p:sp>
      </p:grpSp>
      <p:pic>
        <p:nvPicPr>
          <p:cNvPr id="30" name="Picture 29" descr="TP_tmp.b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 cstate="print"/>
          <a:stretch>
            <a:fillRect/>
          </a:stretch>
        </p:blipFill>
        <p:spPr bwMode="auto">
          <a:xfrm>
            <a:off x="347450" y="1201510"/>
            <a:ext cx="3523320" cy="233418"/>
          </a:xfrm>
          <a:prstGeom prst="rect">
            <a:avLst/>
          </a:prstGeom>
          <a:noFill/>
          <a:ln/>
          <a:effectLst/>
        </p:spPr>
      </p:pic>
      <p:pic>
        <p:nvPicPr>
          <p:cNvPr id="34" name="Picture 33" descr="TP_tmp.b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 cstate="print"/>
          <a:stretch>
            <a:fillRect/>
          </a:stretch>
        </p:blipFill>
        <p:spPr bwMode="auto">
          <a:xfrm>
            <a:off x="347450" y="1508750"/>
            <a:ext cx="3055776" cy="233441"/>
          </a:xfrm>
          <a:prstGeom prst="rect">
            <a:avLst/>
          </a:prstGeom>
          <a:noFill/>
          <a:ln/>
          <a:effectLst/>
        </p:spPr>
      </p:pic>
      <p:grpSp>
        <p:nvGrpSpPr>
          <p:cNvPr id="56" name="Group 55"/>
          <p:cNvGrpSpPr/>
          <p:nvPr/>
        </p:nvGrpSpPr>
        <p:grpSpPr>
          <a:xfrm>
            <a:off x="385855" y="1767528"/>
            <a:ext cx="6979236" cy="567736"/>
            <a:chOff x="385855" y="1767528"/>
            <a:chExt cx="6979236" cy="567736"/>
          </a:xfrm>
        </p:grpSpPr>
        <p:pic>
          <p:nvPicPr>
            <p:cNvPr id="37" name="Picture 36" descr="TP_tmp.bmp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9" cstate="print"/>
            <a:stretch>
              <a:fillRect/>
            </a:stretch>
          </p:blipFill>
          <p:spPr bwMode="auto">
            <a:xfrm>
              <a:off x="385855" y="2084825"/>
              <a:ext cx="6979236" cy="250439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40" name="Picture 39" descr="TP_tmp.bmp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20" cstate="print"/>
            <a:stretch>
              <a:fillRect/>
            </a:stretch>
          </p:blipFill>
          <p:spPr>
            <a:xfrm>
              <a:off x="1538005" y="1767528"/>
              <a:ext cx="76200" cy="278892"/>
            </a:xfrm>
            <a:prstGeom prst="rect">
              <a:avLst/>
            </a:prstGeom>
          </p:spPr>
        </p:pic>
      </p:grpSp>
      <p:pic>
        <p:nvPicPr>
          <p:cNvPr id="47" name="Picture 46" descr="TP_tmp.b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1" cstate="print"/>
          <a:stretch>
            <a:fillRect/>
          </a:stretch>
        </p:blipFill>
        <p:spPr bwMode="auto">
          <a:xfrm>
            <a:off x="7068325" y="2584090"/>
            <a:ext cx="1786221" cy="250451"/>
          </a:xfrm>
          <a:prstGeom prst="rect">
            <a:avLst/>
          </a:prstGeom>
          <a:noFill/>
          <a:ln/>
          <a:effectLst/>
        </p:spPr>
      </p:pic>
      <p:pic>
        <p:nvPicPr>
          <p:cNvPr id="55" name="Picture 54" descr="TP_tmp.b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2" cstate="print"/>
          <a:stretch>
            <a:fillRect/>
          </a:stretch>
        </p:blipFill>
        <p:spPr bwMode="auto">
          <a:xfrm>
            <a:off x="1576410" y="4427530"/>
            <a:ext cx="6021901" cy="829674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21" grpId="0"/>
      <p:bldP spid="23" grpId="0"/>
      <p:bldP spid="25" grpId="0"/>
      <p:bldP spid="26" grpId="0"/>
      <p:bldP spid="29" grpId="0"/>
      <p:bldP spid="33" grpId="0"/>
      <p:bldP spid="2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S Morse\Desktop\Rutgers\sontagpics\Table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4533595" cy="3400197"/>
          </a:xfrm>
          <a:prstGeom prst="rect">
            <a:avLst/>
          </a:prstGeom>
          <a:noFill/>
        </p:spPr>
      </p:pic>
      <p:pic>
        <p:nvPicPr>
          <p:cNvPr id="1027" name="Picture 3" descr="C:\Users\AS Morse\Desktop\Rutgers\sontagpics\Img2003-06-09_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6600" y="3429000"/>
            <a:ext cx="4572000" cy="3429001"/>
          </a:xfrm>
          <a:prstGeom prst="rect">
            <a:avLst/>
          </a:prstGeom>
          <a:noFill/>
        </p:spPr>
      </p:pic>
      <p:pic>
        <p:nvPicPr>
          <p:cNvPr id="1028" name="Picture 4" descr="C:\Users\AS Morse\Desktop\Rutgers\sontagpics\Img2003-06-10_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84802" y="-27450"/>
            <a:ext cx="4557394" cy="3418045"/>
          </a:xfrm>
          <a:prstGeom prst="rect">
            <a:avLst/>
          </a:prstGeom>
          <a:noFill/>
        </p:spPr>
      </p:pic>
      <p:pic>
        <p:nvPicPr>
          <p:cNvPr id="1029" name="Picture 5" descr="C:\Users\AS Morse\Desktop\Rutgers\sontagpics\2010-06-20 14.30.5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7965" y="3429000"/>
            <a:ext cx="4572636" cy="3418045"/>
          </a:xfrm>
          <a:prstGeom prst="rect">
            <a:avLst/>
          </a:prstGeom>
          <a:noFill/>
        </p:spPr>
      </p:pic>
      <p:pic>
        <p:nvPicPr>
          <p:cNvPr id="1030" name="Picture 6" descr="C:\Users\AS Morse\Desktop\Rutgers\sontagpics\e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51015" y="1961526"/>
            <a:ext cx="2744036" cy="2888459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1269170" y="5386314"/>
            <a:ext cx="649408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</a:rPr>
              <a:t>Happy Birthday Eduardo!</a:t>
            </a:r>
            <a:endParaRPr lang="en-US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AS Morse\Desktop\Rutgers\sontagpics\e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11875" y="2276850"/>
            <a:ext cx="1574605" cy="165748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930995" y="395005"/>
            <a:ext cx="302358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FFFF"/>
                </a:solidFill>
              </a:rPr>
              <a:t>Dedicated to</a:t>
            </a:r>
          </a:p>
          <a:p>
            <a:pPr algn="ctr"/>
            <a:endParaRPr lang="en-US" dirty="0" smtClean="0">
              <a:solidFill>
                <a:srgbClr val="FFFFFF"/>
              </a:solidFill>
            </a:endParaRPr>
          </a:p>
          <a:p>
            <a:pPr algn="ctr"/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sz="2800" b="1" dirty="0" smtClean="0">
                <a:solidFill>
                  <a:srgbClr val="FFFFFF"/>
                </a:solidFill>
              </a:rPr>
              <a:t>Eduardo Sontag</a:t>
            </a:r>
            <a:endParaRPr lang="en-US" b="1" dirty="0">
              <a:solidFill>
                <a:srgbClr val="FFFFFF"/>
              </a:solidFill>
            </a:endParaRPr>
          </a:p>
        </p:txBody>
      </p:sp>
      <p:pic>
        <p:nvPicPr>
          <p:cNvPr id="10" name="Picture 2" descr="C:\Users\AS Morse\Desktop\Rutgers\sontagpics\e2.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1211" y="0"/>
            <a:ext cx="9155211" cy="6309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1.11111E-6 L 0.36962 1.11111E-6 " pathEditMode="relative" ptsTypes="AA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583026" y="4465935"/>
            <a:ext cx="1454244" cy="2020747"/>
            <a:chOff x="6991515" y="2660900"/>
            <a:chExt cx="1454244" cy="2020747"/>
          </a:xfrm>
        </p:grpSpPr>
        <p:pic>
          <p:nvPicPr>
            <p:cNvPr id="1028" name="Picture 4" descr="C:\Users\morse\Desktop\IMG_0333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029920" y="2660900"/>
              <a:ext cx="1228960" cy="1638614"/>
            </a:xfrm>
            <a:prstGeom prst="rect">
              <a:avLst/>
            </a:prstGeom>
            <a:noFill/>
          </p:spPr>
        </p:pic>
        <p:sp>
          <p:nvSpPr>
            <p:cNvPr id="17" name="TextBox 16"/>
            <p:cNvSpPr txBox="1"/>
            <p:nvPr/>
          </p:nvSpPr>
          <p:spPr>
            <a:xfrm>
              <a:off x="6991515" y="4312315"/>
              <a:ext cx="14542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Fenghua He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93249" y="2353660"/>
            <a:ext cx="1290401" cy="1828722"/>
            <a:chOff x="2344510" y="318195"/>
            <a:chExt cx="1290401" cy="1828722"/>
          </a:xfrm>
        </p:grpSpPr>
        <p:pic>
          <p:nvPicPr>
            <p:cNvPr id="485392" name="Picture 16" descr="mi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344510" y="318195"/>
              <a:ext cx="1290401" cy="1420985"/>
            </a:xfrm>
            <a:prstGeom prst="rect">
              <a:avLst/>
            </a:prstGeom>
            <a:noFill/>
            <a:ln w="76200">
              <a:solidFill>
                <a:schemeClr val="tx2"/>
              </a:solidFill>
              <a:miter lim="800000"/>
              <a:headEnd/>
              <a:tailEnd/>
            </a:ln>
          </p:spPr>
        </p:pic>
        <p:sp>
          <p:nvSpPr>
            <p:cNvPr id="24" name="TextBox 23"/>
            <p:cNvSpPr txBox="1"/>
            <p:nvPr/>
          </p:nvSpPr>
          <p:spPr>
            <a:xfrm>
              <a:off x="2421320" y="1777585"/>
              <a:ext cx="11721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Ming Cao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505615" y="126170"/>
            <a:ext cx="1762085" cy="2174367"/>
            <a:chOff x="4572000" y="2008015"/>
            <a:chExt cx="1762085" cy="2174367"/>
          </a:xfrm>
        </p:grpSpPr>
        <p:pic>
          <p:nvPicPr>
            <p:cNvPr id="485389" name="Picture 13" descr="brian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840835" y="2008015"/>
              <a:ext cx="1188831" cy="1812628"/>
            </a:xfrm>
            <a:prstGeom prst="rect">
              <a:avLst/>
            </a:prstGeom>
            <a:noFill/>
            <a:ln w="76200">
              <a:solidFill>
                <a:schemeClr val="tx2"/>
              </a:solidFill>
              <a:miter lim="800000"/>
              <a:headEnd/>
              <a:tailEnd/>
            </a:ln>
          </p:spPr>
        </p:pic>
        <p:sp>
          <p:nvSpPr>
            <p:cNvPr id="28" name="TextBox 27"/>
            <p:cNvSpPr txBox="1"/>
            <p:nvPr/>
          </p:nvSpPr>
          <p:spPr>
            <a:xfrm>
              <a:off x="4572000" y="3813050"/>
              <a:ext cx="17620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Brian Anderson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995685" y="4542745"/>
            <a:ext cx="1228960" cy="2059152"/>
            <a:chOff x="1000335" y="1854395"/>
            <a:chExt cx="1228960" cy="2059152"/>
          </a:xfrm>
        </p:grpSpPr>
        <p:pic>
          <p:nvPicPr>
            <p:cNvPr id="1026" name="Picture 2" descr="C:\Users\morse\Desktop\IMG_0336.JP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000335" y="1854395"/>
              <a:ext cx="1228960" cy="1638614"/>
            </a:xfrm>
            <a:prstGeom prst="rect">
              <a:avLst/>
            </a:prstGeom>
            <a:noFill/>
          </p:spPr>
        </p:pic>
        <p:sp>
          <p:nvSpPr>
            <p:cNvPr id="22" name="TextBox 21"/>
            <p:cNvSpPr txBox="1"/>
            <p:nvPr/>
          </p:nvSpPr>
          <p:spPr>
            <a:xfrm>
              <a:off x="1230765" y="3544215"/>
              <a:ext cx="7232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Ji Liu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6572119" y="241385"/>
            <a:ext cx="1774845" cy="2174850"/>
            <a:chOff x="7145135" y="441091"/>
            <a:chExt cx="1774845" cy="2174850"/>
          </a:xfrm>
        </p:grpSpPr>
        <p:pic>
          <p:nvPicPr>
            <p:cNvPr id="1031" name="Picture 7" descr="C:\Users\morse\Desktop\Work\pics\ParticipantImageServlet.prf.jp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375565" y="441091"/>
              <a:ext cx="1273766" cy="1528519"/>
            </a:xfrm>
            <a:prstGeom prst="rect">
              <a:avLst/>
            </a:prstGeom>
            <a:noFill/>
          </p:spPr>
        </p:pic>
        <p:sp>
          <p:nvSpPr>
            <p:cNvPr id="36" name="TextBox 35"/>
            <p:cNvSpPr txBox="1"/>
            <p:nvPr/>
          </p:nvSpPr>
          <p:spPr>
            <a:xfrm>
              <a:off x="7145135" y="1969610"/>
              <a:ext cx="177484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Oren Mangoubi</a:t>
              </a:r>
            </a:p>
            <a:p>
              <a:endParaRPr lang="en-US" dirty="0"/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6397767" y="4329824"/>
            <a:ext cx="2206758" cy="2528176"/>
            <a:chOff x="6320957" y="241385"/>
            <a:chExt cx="2206758" cy="2528176"/>
          </a:xfrm>
        </p:grpSpPr>
        <p:pic>
          <p:nvPicPr>
            <p:cNvPr id="50" name="Picture 6" descr="C:\Users\morse\Desktop\Work\pics\184.jp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6722680" y="241385"/>
              <a:ext cx="1228960" cy="1783073"/>
            </a:xfrm>
            <a:prstGeom prst="rect">
              <a:avLst/>
            </a:prstGeom>
            <a:noFill/>
          </p:spPr>
        </p:pic>
        <p:sp>
          <p:nvSpPr>
            <p:cNvPr id="51" name="TextBox 50"/>
            <p:cNvSpPr txBox="1"/>
            <p:nvPr/>
          </p:nvSpPr>
          <p:spPr>
            <a:xfrm>
              <a:off x="6320957" y="2123230"/>
              <a:ext cx="220675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Changbin {Brad} Yu</a:t>
              </a:r>
            </a:p>
            <a:p>
              <a:endParaRPr lang="en-US" dirty="0"/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3859738" y="2468875"/>
            <a:ext cx="1749197" cy="1828722"/>
            <a:chOff x="3343040" y="3966670"/>
            <a:chExt cx="1749197" cy="1828722"/>
          </a:xfrm>
        </p:grpSpPr>
        <p:pic>
          <p:nvPicPr>
            <p:cNvPr id="57" name="Picture 6" descr="arch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343040" y="3966670"/>
              <a:ext cx="1692508" cy="1422414"/>
            </a:xfrm>
            <a:prstGeom prst="rect">
              <a:avLst/>
            </a:prstGeom>
            <a:noFill/>
            <a:ln w="76200">
              <a:solidFill>
                <a:schemeClr val="tx2"/>
              </a:solidFill>
              <a:miter lim="800000"/>
              <a:headEnd/>
              <a:tailEnd/>
            </a:ln>
          </p:spPr>
        </p:pic>
        <p:sp>
          <p:nvSpPr>
            <p:cNvPr id="58" name="TextBox 57"/>
            <p:cNvSpPr txBox="1"/>
            <p:nvPr/>
          </p:nvSpPr>
          <p:spPr>
            <a:xfrm>
              <a:off x="3343040" y="5426060"/>
              <a:ext cx="17491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Jie {Archer} Lin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3859738" y="241385"/>
            <a:ext cx="1569660" cy="2097557"/>
            <a:chOff x="3419850" y="279790"/>
            <a:chExt cx="1569660" cy="2097557"/>
          </a:xfrm>
        </p:grpSpPr>
        <p:pic>
          <p:nvPicPr>
            <p:cNvPr id="60" name="Picture 14" descr="jadbabai1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3611875" y="279790"/>
              <a:ext cx="1258453" cy="1706054"/>
            </a:xfrm>
            <a:prstGeom prst="rect">
              <a:avLst/>
            </a:prstGeom>
            <a:noFill/>
            <a:ln w="76200">
              <a:solidFill>
                <a:schemeClr val="tx2"/>
              </a:solidFill>
              <a:miter lim="800000"/>
              <a:headEnd/>
              <a:tailEnd/>
            </a:ln>
          </p:spPr>
        </p:pic>
        <p:sp>
          <p:nvSpPr>
            <p:cNvPr id="61" name="TextBox 60"/>
            <p:cNvSpPr txBox="1"/>
            <p:nvPr/>
          </p:nvSpPr>
          <p:spPr>
            <a:xfrm>
              <a:off x="3419850" y="2008015"/>
              <a:ext cx="15696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bg1"/>
                  </a:solidFill>
                </a:rPr>
                <a:t>Ali Jadbabaie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6533714" y="2161635"/>
            <a:ext cx="1787669" cy="2381110"/>
            <a:chOff x="6533714" y="2161635"/>
            <a:chExt cx="1787669" cy="2381110"/>
          </a:xfrm>
        </p:grpSpPr>
        <p:sp>
          <p:nvSpPr>
            <p:cNvPr id="32" name="TextBox 31"/>
            <p:cNvSpPr txBox="1"/>
            <p:nvPr/>
          </p:nvSpPr>
          <p:spPr>
            <a:xfrm>
              <a:off x="6533714" y="3896414"/>
              <a:ext cx="178766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Shaoshuai Mou</a:t>
              </a:r>
            </a:p>
            <a:p>
              <a:endParaRPr lang="en-US" dirty="0"/>
            </a:p>
          </p:txBody>
        </p:sp>
        <p:pic>
          <p:nvPicPr>
            <p:cNvPr id="2" name="Picture 2" descr="C:\Users\AS Morse\Desktop\shaoshuai1.jpg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6799490" y="2161635"/>
              <a:ext cx="1305770" cy="1741027"/>
            </a:xfrm>
            <a:prstGeom prst="rect">
              <a:avLst/>
            </a:prstGeom>
            <a:noFill/>
          </p:spPr>
        </p:pic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3470" y="241385"/>
            <a:ext cx="1531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Prior work by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59725" y="1086295"/>
            <a:ext cx="468541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Boyd, Ghosh, Prabhakar, Shan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Cao, Spielman, Yeh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Muthukrishnan, Ghosh, Schultz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Olshevsky, Tsitsiklis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Liu,  Anderson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Mehyar, Spanos, Pongsajapan, Low, Murray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Benezit, Blondel, Thiran, Tsitsiklis, Vetterli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and many others 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 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35065" y="202980"/>
            <a:ext cx="135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ROADMAP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53385" y="1333500"/>
            <a:ext cx="2993127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Consensus and averaging  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Linear iterations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Gossiping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Double linear iterations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 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6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2636838" y="142875"/>
            <a:ext cx="6430962" cy="1360488"/>
            <a:chOff x="2636838" y="142875"/>
            <a:chExt cx="6430962" cy="1360488"/>
          </a:xfrm>
        </p:grpSpPr>
        <p:sp>
          <p:nvSpPr>
            <p:cNvPr id="352259" name="Text Box 3"/>
            <p:cNvSpPr txBox="1">
              <a:spLocks noChangeArrowheads="1"/>
            </p:cNvSpPr>
            <p:nvPr/>
          </p:nvSpPr>
          <p:spPr bwMode="auto">
            <a:xfrm>
              <a:off x="2636838" y="274638"/>
              <a:ext cx="38608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FFFFFF"/>
                  </a:solidFill>
                  <a:latin typeface="Arial" pitchFamily="34" charset="0"/>
                </a:rPr>
                <a:t>CRAIG REYNOLDS - 1987</a:t>
              </a:r>
            </a:p>
          </p:txBody>
        </p:sp>
        <p:pic>
          <p:nvPicPr>
            <p:cNvPr id="352260" name="Picture 4" descr="reynolds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877175" y="142875"/>
              <a:ext cx="1190625" cy="1360488"/>
            </a:xfrm>
            <a:prstGeom prst="rect">
              <a:avLst/>
            </a:prstGeom>
            <a:noFill/>
          </p:spPr>
        </p:pic>
      </p:grpSp>
      <p:sp>
        <p:nvSpPr>
          <p:cNvPr id="352261" name="Text Box 5"/>
          <p:cNvSpPr txBox="1">
            <a:spLocks noChangeArrowheads="1"/>
          </p:cNvSpPr>
          <p:nvPr/>
        </p:nvSpPr>
        <p:spPr bwMode="auto">
          <a:xfrm>
            <a:off x="4021138" y="771525"/>
            <a:ext cx="130968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9900"/>
                </a:solidFill>
                <a:latin typeface="Arial" pitchFamily="34" charset="0"/>
              </a:rPr>
              <a:t>BOIDS</a:t>
            </a:r>
          </a:p>
        </p:txBody>
      </p:sp>
      <p:sp>
        <p:nvSpPr>
          <p:cNvPr id="352262" name="Text Box 6"/>
          <p:cNvSpPr txBox="1">
            <a:spLocks noChangeArrowheads="1"/>
          </p:cNvSpPr>
          <p:nvPr/>
        </p:nvSpPr>
        <p:spPr bwMode="auto">
          <a:xfrm>
            <a:off x="3708400" y="6230938"/>
            <a:ext cx="2151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FFFFFF"/>
                </a:solidFill>
                <a:latin typeface="Arial" pitchFamily="34" charset="0"/>
              </a:rPr>
              <a:t> The Lion King</a:t>
            </a:r>
          </a:p>
        </p:txBody>
      </p:sp>
      <p:pic>
        <p:nvPicPr>
          <p:cNvPr id="352264" name="lion.wmv">
            <a:hlinkClick r:id="" action="ppaction://media"/>
          </p:cNvPr>
          <p:cNvPicPr>
            <a:picLocks noRot="1" noChangeAspect="1" noChangeArrowheads="1"/>
          </p:cNvPicPr>
          <p:nvPr>
            <a:videoFile r:link="rId2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38300" y="1504950"/>
            <a:ext cx="6096000" cy="45720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advTm="176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132" fill="hold"/>
                                        <p:tgtEl>
                                          <p:spTgt spid="35226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" dur="1" fill="hold"/>
                                        <p:tgtEl>
                                          <p:spTgt spid="35226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52264"/>
                </p:tgtEl>
              </p:cMediaNode>
            </p:video>
          </p:childTnLst>
        </p:cTn>
      </p:par>
    </p:tnLst>
    <p:bldLst>
      <p:bldP spid="352261" grpId="0"/>
      <p:bldP spid="35226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2PSBATCH" val="latex --interaction=nonstopmode $(base).tex; dvips -D $(res) -E -o $(base).ps $(base).dvi"/>
  <p:tag name="PREAMBLE" val="\documentclass{slides}&#10;\textwidth 11.in&#10;\pagestyle{empty}&#10;\usepackage{xspace,amssymb,amsfonts}&#10;\usepackage{TeX4PPT}&#10;\input{c:/AAA/steve.lib}&#10;\usepackage{graphics}&#10;\usepackage{psfrag}&#10;\usepackage{latexsym}&#10;\usepackage{graphicx}&#10;\usepackage{psfig}&#10;\usepackage{color}&#10;"/>
  <p:tag name="MAGPC" val="90"/>
  <p:tag name="FONTSIZE" val="12"/>
  <p:tag name="USEAMSFONTS" val="True"/>
  <p:tag name="USEBOLDAMS" val="True"/>
  <p:tag name="TEX2PS" val="latex $(base).tex; dvips -D $(res) -E -o $(base).ps $(base).dvi"/>
  <p:tag name="EXTERNALEDITCOMMAND" val="notepad %"/>
  <p:tag name="GHOSTSCRIPTCOMMAND" val="gswin32c"/>
  <p:tag name="DEFAULTFONTSIZE" val="10"/>
  <p:tag name="DEFAULTBITMAP" val="png256"/>
  <p:tag name="DEFAULTBLEND" val="False"/>
  <p:tag name="DEFAULTTRANSPARENT" val="False"/>
  <p:tag name="DEFAULTWORKAROUNDTRANSPARENCYBUG" val="False"/>
  <p:tag name="DEFAULTRESOLUTION" val="1200"/>
  <p:tag name="DEFAULTMAGNIFICATION" val="0.9"/>
  <p:tag name="DEFAULTWIDTH" val="348"/>
  <p:tag name="DEFAULTHEIGHT" val="600"/>
  <p:tag name="FIRSTMORSE@QIKIKHNFUVWYY5H6" val="3498"/>
  <p:tag name="DEFAULTDISPLAYSOURCE" val="\documentclass{slides}[10pt]\pagestyle{empty}&#10;\input{c:/AAA/steve.lib}&#10;\usepackage{amsfonts}&#10;\usepackage{graphics}&#10;\usepackage{latexsym}&#10;\usepackage{graphicx}&#10;\usepackage{color}&#10;&#10;\begin{document}&#10;\tiny&#10;&#10;\end{document}&#10;"/>
  <p:tag name="EMBEDFONTS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[12pt]\pagestyle{empty}&#10;\input{c:/AAA/steve.lib}&#10;\usepackage{amsfonts}&#10;\usepackage{graphics}&#10;\usepackage{latexsym}&#10;\usepackage{graphicx}&#10;\usepackage{color}&#10;&#10;\begin{document}&#10;$$x(t) = \matt{x_1(t)\cr x_2(t)\cr \vdots\cr\ x_n(t)}$$&#10;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155"/>
  <p:tag name="PICTUREFILESIZE" val="1212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x(t+1) = Wx(t)  template TPT1  env TPENV1  fore 0  back 16777215  eqnno 1"/>
  <p:tag name="FILENAME" val="TP_tmp"/>
  <p:tag name="ORIGWIDTH" val="78"/>
  <p:tag name="PICTUREFILESIZE" val="485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[12pt]\pagestyle{empty}&#10;\input{c:/AAA/steve.lib}&#10;\usepackage{amsfonts}&#10;\usepackage{graphics}&#10;\usepackage{latexsym}&#10;\usepackage{graphicx}&#10;\usepackage{color}&#10;&#10;\begin{document}&#10;$$W=\matt{w_{ij}}_{n\times n}$$&#10;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140"/>
  <p:tag name="PICTUREFILESIZE" val="446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[12pt]\pagestyle{empty}&#10;\input{c:/AAA/steve.lib}&#10;\usepackage{amsfonts}&#10;\usepackage{graphics}&#10;\usepackage{latexsym}&#10;\usepackage{graphicx}&#10;\usepackage{color}&#10;&#10;\begin{document}&#10;&#10;$$\textcolor{blue}{\mathbf{1}} = \matt{1\cr 1\cr\vdots\cr1}_{n\times 1}$$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119"/>
  <p:tag name="PICTUREFILESIZE" val="571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[12pt]\pagestyle{empty}&#10;\input{c:/AAA/steve.lib}&#10;\usepackage{amsfonts}&#10;\usepackage{graphics}&#10;\usepackage{latexsym}&#10;\usepackage{graphicx}&#10;\usepackage{color}&#10;&#10;\begin{document}&#10;$$x(t)\rightarrow \frac{1}{n}&#10; \textcolor{blue}{\mathbf{1}} \textcolor{blue}{\mathbf{1}}'x(0) = &#10; \textcolor{blue}{\mathbf{1}}x_{avg}&#10;$$&#10;&#10;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242"/>
  <p:tag name="PICTUREFILESIZE" val="804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[12pt]\pagestyle{empty}&#10;\input{c:/AAA/steve.lib}&#10;\usepackage{amsfonts}&#10;\usepackage{graphics}&#10;\usepackage{latexsym}&#10;\usepackage{graphicx}&#10;\usepackage{color}&#10;&#10;\begin{document}&#10;$$W^t\rightarrow \frac{1}{n}&#10; \textcolor{blue}{\mathbf{1}} \textcolor{blue}{\mathbf{1}}'$$&#10;&#10;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107"/>
  <p:tag name="PICTUREFILESIZE" val="406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[12pt]\pagestyle{empty}&#10;\input{c:/AAA/steve.lib}&#10;\usepackage{amsfonts}&#10;\usepackage{graphics}&#10;\usepackage{latexsym}&#10;\usepackage{graphicx}&#10;\usepackage{color}&#10;&#10;\begin{document}&#10;$$q = \textcolor{blue}{\mathbf{1}},\;\;\;p = \frac{1}{n}\textcolor{blue}{\mathbf{1}}  $$&#10;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149"/>
  <p:tag name="PICTUREFILESIZE" val="416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[12pt]\pagestyle{empty}&#10;\input{c:/AAA/steve.lib}&#10;\usepackage{amsfonts}&#10;\usepackage{graphics}&#10;\usepackage{latexsym}&#10;\usepackage{graphicx}&#10;\usepackage{color}&#10;&#10;\begin{document}&#10;$$x(t+1) =\left  (I-\frac{1}{g}L\right )x(t)$$&#10;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246"/>
  <p:tag name="PICTUREFILESIZE" val="785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[12pt]\pagestyle{empty}&#10;\input{c:/AAA/steve.lib}&#10;\usepackage{amsfonts}&#10;\usepackage{graphics}&#10;\usepackage{latexsym}&#10;\usepackage{graphicx}&#10;\usepackage{color}&#10;&#10;\begin{document}&#10;&#10;$$ D = \matt{d_1 &amp; 0 &amp;\cdots &amp;0\cr&#10;0 &amp;d_2 &amp;\cdots &amp;0\cr&#10;\vdots &amp; \vdots&amp;\ddots &amp;\vdots \cr&#10;0 &amp;0&amp; \cdots &amp;  d_n}&#10;$$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243"/>
  <p:tag name="PICTUREFILESIZE" val="1125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I-\frac{1}{g}D  \geq 0  template TPT2  env TPENV1  fore 0  back 16777215  eqnno 1"/>
  <p:tag name="FILENAME" val="TP_tmp"/>
  <p:tag name="ORIGWIDTH" val="106"/>
  <p:tag name="PICTUREFILESIZE" val="94342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DENFONTSHAPE" val="tru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I-\frac{1}{g}L    = I-\frac{1}{g}D +  \frac{1}{g}A  \geq 0  template TPT2  env TPENV1  fore 0  back 16777215  eqnno 1"/>
  <p:tag name="FILENAME" val="TP_tmp"/>
  <p:tag name="ORIGWIDTH" val="258"/>
  <p:tag name="PICTUREFILESIZE" val="2292978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[12pt]\pagestyle{empty}&#10;\input{c:/AAA/steve.lib}&#10;\usepackage{amsfonts}&#10;\usepackage{graphics}&#10;\usepackage{latexsym}&#10;\usepackage{graphicx}&#10;\usepackage{color}&#10;&#10;\begin{document}&#10;$$x_{i}(t+1)= \left ( 1- \frac{d_i}{g}\right )x_i(t)+\frac{1}{g}\sum_{j\in\scr{N}_i}x_j(t)$$&#10;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389"/>
  <p:tag name="PICTUREFILESIZE" val="1473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\textcolor{blue}{\mathbf{1}}'(I-\frac{1}{g}L )  = \textcolor{blue}{\mathbf{1}}'  template TPT2  env TPENV1  fore 0  back 16777215  eqnno 1"/>
  <p:tag name="FILENAME" val="TP_tmp"/>
  <p:tag name="ORIGWIDTH" val="146"/>
  <p:tag name="PICTUREFILESIZE" val="129946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(I-\frac{1}{g}L )\textcolor{blue}{\mathbf{1}}  = \textcolor{blue}{\mathbf{1}}  template TPT2  env TPENV1  fore 0  back 16777215  eqnno 1"/>
  <p:tag name="FILENAME" val="TP_tmp"/>
  <p:tag name="ORIGWIDTH" val="134"/>
  <p:tag name="PICTUREFILESIZE" val="1192866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[12pt]\pagestyle{empty}&#10;\input{c:/AAA/steve.lib}&#10;\usepackage{amsfonts}&#10;\usepackage{graphics}&#10;\usepackage{latexsym}&#10;\usepackage{graphicx}&#10;\usepackage{color}&#10;&#10;\begin{document}&#10;&#10;$$ \Lambda  = {\rm diagonal}\{\lambda_1,\lambda_2,\ldots \}$$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241"/>
  <p:tag name="PICTUREFILESIZE" val="552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[12pt]\pagestyle{empty}&#10;\input{c:/AAA/steve.lib}&#10;\usepackage{amsfonts}&#10;\usepackage{graphics}&#10;\usepackage{latexsym}&#10;\usepackage{graphicx}&#10;\usepackage{color}&#10;&#10;\begin{document}&#10;&#10;$$\lambda_i = \frac{1}{(1+\max \{d_i,d_j\})}$$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222"/>
  <p:tag name="PICTUREFILESIZE" val="623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[12pt]\pagestyle{empty}&#10;\input{c:/AAA/steve.lib}&#10;\usepackage{amsfonts}&#10;\usepackage{graphics}&#10;\usepackage{latexsym}&#10;\usepackage{graphicx}&#10;\usepackage{color}&#10;&#10;\begin{document}&#10;$$x_{i}(t+1)= \left ( 1- \sum_{j\in\scr{N}_i}\frac{1}{ (1+\max\{d_i,d_j\})}    &#10;    \right )x_i(t)+&#10;\sum_{j\in\scr{N}_i}\frac{1}{(1+\max\{d_i,d_j\})}x_j(t)$$&#10;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720"/>
  <p:tag name="PICTUREFILESIZE" val="2427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[10pt]\pagestyle{empty}&#10;\input{c:/AAA/steve.lib}&#10;\usepackage{amsfonts}&#10;\usepackage{graphics}&#10;\usepackage{latexsym}&#10;\usepackage{graphicx}&#10;\usepackage{color}&#10;&#10;\begin{document}&#10;\tiny&#10;$$x(t+1) =(I- Q\Lambda Q')x(t)$$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79"/>
  <p:tag name="PICTUREFILESIZE" val="747078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[12pt]\pagestyle{empty}&#10;\input{c:/AAA/steve.lib}&#10;\usepackage{amsfonts}&#10;\usepackage{graphics}&#10;\usepackage{latexsym}&#10;\usepackage{graphicx}&#10;\usepackage{color}&#10;&#10;\begin{document}&#10;$$\sum_{i=1}^nd_i = nd_{avg}$$&#10;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137"/>
  <p:tag name="PICTUREFILESIZE" val="516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[12pt]\pagestyle{empty}&#10;\input{c:/AAA/steve.lib}&#10;\usepackage{amsfonts}&#10;\usepackage{graphics}&#10;\usepackage{latexsym}&#10;\usepackage{graphicx}&#10;\usepackage{color}&#10;&#10;\begin{document}&#10;$$d_{avg}=\frac{1}{n}\sum_{i=1}^nd_i $$&#10;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142"/>
  <p:tag name="PICTUREFILESIZE" val="585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DENFONTSHAPE" val="tru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[12pt]\pagestyle{empty}&#10;\input{c:/AAA/steve.lib}&#10;\usepackage{amsfonts}&#10;\usepackage{graphics}&#10;\usepackage{latexsym}&#10;\usepackage{graphicx}&#10;\usepackage{color}&#10;&#10;\begin{document}&#10;$$x_{i}(t+1)= \left ( 1- \sum_{j\in\scr{M}_i(t)}\frac{1}{ (1+\max\{m_i(t),m_j(t)\})}    &#10;    \right )x_i(t)+&#10;\sum_{j\in\scr{M}_i(t)}\frac{1}{(1+\max\{m_i(t),m_j(t)\})}x_j(t)$$&#10;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720"/>
  <p:tag name="PICTUREFILESIZE" val="3346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[12pt]\pagestyle{empty}&#10;\input{c:/AAA/steve.lib}&#10;\usepackage{amsfonts}&#10;\usepackage{graphics}&#10;\usepackage{latexsym}&#10;\usepackage{graphicx}&#10;\usepackage{color}&#10;&#10;\begin{document}&#10;$$x_{i}(t+1)= \left ( 1- \sum_{j\in\scr{N}_i}\frac{1}{ (1+\max\{d_i,d_j\})}    &#10;    \right )x_i(t)+&#10;\sum_{j\in\scr{N}_i}\frac{1}{(1+\max\{d_i,d_j\})}x_j(t)$$&#10;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720"/>
  <p:tag name="PICTUREFILESIZE" val="2427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[10pt]\pagestyle{empty}&#10;\input{c:/AAA/steve.lib}&#10;\usepackage{amsfonts}&#10;\usepackage{graphics}&#10;\usepackage{latexsym}&#10;\usepackage{graphicx}&#10;\usepackage{color}&#10;&#10;\begin{document}&#10;\tiny&#10;&#10;&#10;&#10;$$x(0) = \matt{1\cr 2\cr\vdots\cr 200}$$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01"/>
  <p:tag name="PICTUREFILESIZE" val="1769278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def\R{{\rm I\!R}}&#10;\def\scr#1{{\cal #1}}&#10;\newcommand{\matt}[1]{\left[ \matrix{#1} \right]}&#10;\begin{document}&#10;&#10;&#10;$$x_i(t+1) = \frac{1}{2}&#10;(x_i(t)+x_{j}(t))$$&#10;&#10;&#10;\end{document}&#10;"/>
  <p:tag name="FILENAME" val="Edittex"/>
  <p:tag name="FORMAT" val="bmpmono"/>
  <p:tag name="RES" val="300"/>
  <p:tag name="BLEND" val="0"/>
  <p:tag name="TRANSPARENT" val="0"/>
  <p:tag name="TBUG" val="0"/>
  <p:tag name="ALLOWFS" val="0"/>
  <p:tag name="ORIGWIDTH" val="120"/>
  <p:tag name="PICTUREFILESIZE" val="569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def\R{{\rm I\!R}}&#10;\def\scr#1{{\cal #1}}&#10;\newcommand{\matt}[1]{\left[ \matrix{#1} \right]}&#10;\begin{document}&#10;&#10;&#10;$$x_j(t+1) = \frac{1}{2}&#10;(x_i(t)+x_{j}(t))$$&#10;&#10;&#10;\end{document}&#10;"/>
  <p:tag name="FILENAME" val="Edittex"/>
  <p:tag name="FORMAT" val="bmpmono"/>
  <p:tag name="RES" val="300"/>
  <p:tag name="BLEND" val="0"/>
  <p:tag name="TRANSPARENT" val="0"/>
  <p:tag name="TBUG" val="0"/>
  <p:tag name="ALLOWFS" val="0"/>
  <p:tag name="ORIGWIDTH" val="120"/>
  <p:tag name="PICTUREFILESIZE" val="569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def\R{{\rm I\!R}}&#10;\def\scr#1{{\cal #1}}&#10;\newcommand{\matt}[1]{\left[ \matrix{#1} \right]}&#10;\begin{document}&#10;&#10;&#10;$$x_i(t+1) = \frac{1}{2}&#10;(x_i(t)+x_{j}(t))$$&#10;&#10;&#10;\end{document}&#10;"/>
  <p:tag name="FILENAME" val="Edittex"/>
  <p:tag name="FORMAT" val="bmpmono"/>
  <p:tag name="RES" val="300"/>
  <p:tag name="BLEND" val="0"/>
  <p:tag name="TRANSPARENT" val="0"/>
  <p:tag name="TBUG" val="0"/>
  <p:tag name="ALLOWFS" val="0"/>
  <p:tag name="ORIGWIDTH" val="120"/>
  <p:tag name="PICTUREFILESIZE" val="569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def\R{{\rm I\!R}}&#10;\def\scr#1{{\cal #1}}&#10;\newcommand{\matt}[1]{\left[ \matrix{#1} \right]}&#10;\begin{document}&#10;&#10;&#10;$$x_j(t+1) = \frac{1}{2}&#10;(x_i(t)+x_{j}(t))$$&#10;&#10;&#10;\end{document}&#10;"/>
  <p:tag name="FILENAME" val="Edittex"/>
  <p:tag name="FORMAT" val="bmpmono"/>
  <p:tag name="RES" val="300"/>
  <p:tag name="BLEND" val="0"/>
  <p:tag name="TRANSPARENT" val="0"/>
  <p:tag name="TBUG" val="0"/>
  <p:tag name="ALLOWFS" val="0"/>
  <p:tag name="ORIGWIDTH" val="120"/>
  <p:tag name="PICTUREFILESIZE" val="569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def\R{{\rm I\!R}}&#10;\def\scr#1{{\cal #1}}&#10;\newcommand{\matt}[1]{\left[ \matrix{#1} \right]}&#10;\begin{document}&#10;&#10;&#10;$$x_i(t+1)+x_j(t+1) = &#10;x_i(t)+x_{j}(t)$$&#10;&#10;&#10;\end{document}&#10;"/>
  <p:tag name="FILENAME" val="Edittex"/>
  <p:tag name="FORMAT" val="bmpmono"/>
  <p:tag name="RES" val="300"/>
  <p:tag name="BLEND" val="0"/>
  <p:tag name="TRANSPARENT" val="0"/>
  <p:tag name="TBUG" val="0"/>
  <p:tag name="ALLOWFS" val="0"/>
  <p:tag name="ORIGWIDTH" val="155"/>
  <p:tag name="PICTUREFILESIZE" val="3926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[12pt]\pagestyle{empty}&#10;\input{c:/AAA/steve.lib}&#10;\usepackage{amsfonts}&#10;\usepackage{graphics}&#10;\usepackage{latexsym}&#10;\usepackage{graphicx}&#10;\usepackage{color}&#10;&#10;\begin{document}&#10;$$x(t) = \matt{x_1(t)\cr x_2(t)\cr \vdots\cr\ x_n(t)}$$&#10;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155"/>
  <p:tag name="PICTUREFILESIZE" val="12120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x(t+1) = M(t)x(t)  template TPT1  env TPENV1  fore 0  back 16777215  eqnno 1"/>
  <p:tag name="FILENAME" val="TP_tmp"/>
  <p:tag name="ORIGWIDTH" val="89"/>
  <p:tag name="PICTUREFILESIZE" val="675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DENFONTSHAPE" val="tru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def\R{{\rm I\!R}}&#10;\def\scr#1{{\cal #1}}&#10;\newcommand{\matt}[1]{\left[ \matrix{#1} \right]}&#10;\begin{document}&#10;&#10;&#10;$$x_i(t+1) = \frac{1}{2}&#10;(x_i(t)+x_{j}(t))$$&#10;&#10;&#10;\end{document}&#10;"/>
  <p:tag name="FILENAME" val="Edittex"/>
  <p:tag name="FORMAT" val="bmpmono"/>
  <p:tag name="RES" val="300"/>
  <p:tag name="BLEND" val="0"/>
  <p:tag name="TRANSPARENT" val="0"/>
  <p:tag name="TBUG" val="0"/>
  <p:tag name="ALLOWFS" val="0"/>
  <p:tag name="ORIGWIDTH" val="120"/>
  <p:tag name="PICTUREFILESIZE" val="569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def\R{{\rm I\!R}}&#10;\def\scr#1{{\cal #1}}&#10;\newcommand{\matt}[1]{\left[ \matrix{#1} \right]}&#10;\begin{document}&#10;&#10;&#10;$$x_j(t+1) = \frac{1}{2}&#10;(x_i(t)+x_{j}(t))$$&#10;&#10;&#10;\end{document}&#10;"/>
  <p:tag name="FILENAME" val="Edittex"/>
  <p:tag name="FORMAT" val="bmpmono"/>
  <p:tag name="RES" val="300"/>
  <p:tag name="BLEND" val="0"/>
  <p:tag name="TRANSPARENT" val="0"/>
  <p:tag name="TBUG" val="0"/>
  <p:tag name="ALLOWFS" val="0"/>
  <p:tag name="ORIGWIDTH" val="120"/>
  <p:tag name="PICTUREFILESIZE" val="569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[12pt]\pagestyle{empty}&#10;\input{c:/AAA/steve.lib}&#10;\usepackage{amsfonts}&#10;\usepackage{graphics}&#10;\usepackage{latexsym}&#10;\usepackage{graphicx}&#10;\usepackage{color}&#10;&#10;\begin{document}&#10;&#10;&#10;$$P_{25} = \matt{1 &amp; 0 &amp;  0 &amp; 0 &amp; 0&amp; 0 &amp; 0\cr&#10;0 &amp; \frac{1}{2} &amp;  0 &amp; 0 &amp; \frac{1}{2}&amp; 0 &amp; 0\cr&#10;0 &amp; 0 &amp;  1 &amp; 0 &amp; 0&amp; 0 &amp; 0\cr&#10;0 &amp; 0 &amp;  0 &amp; 1 &amp; 0&amp; 0 &amp; 0\cr&#10;0 &amp;  \frac{1}{2} &amp;  0 &amp; 0 &amp;  \frac{1}{2}&amp; 0 &amp; 0\cr&#10;0 &amp; 0 &amp;  0 &amp; 0 &amp; 0&amp; 1 &amp; 0\cr&#10;0 &amp; 0 &amp;  0 &amp; 0 &amp; 0&amp; 0 &amp; 1}  $$&#10;&#10;&#10;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326"/>
  <p:tag name="PICTUREFILESIZE" val="93220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x_k(t+1) = x_k(t),\;\;\;k\neq i,j  template TPT1  env TPENV1  fore 0  back 16777215  eqnno 1"/>
  <p:tag name="FILENAME" val="TP_tmp"/>
  <p:tag name="ORIGWIDTH" val="119"/>
  <p:tag name="PICTUREFILESIZE" val="7332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A =P_{12}P_{34}P_{35} P_{32}P_{56}P_{57}  template TPT1  env TPENV1  fore 0  back 16777215  eqnno 1"/>
  <p:tag name="FILENAME" val="TP_tmp"/>
  <p:tag name="ORIGWIDTH" val="112"/>
  <p:tag name="PICTUREFILESIZE" val="804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x(iT+1) =Ax((i-1)T+1),\;\;\;i\geq 1  template TPT1  env TPENV1  fore 0  back 16777215  eqnno 1"/>
  <p:tag name="FILENAME" val="TP_tmp"/>
  <p:tag name="ORIGWIDTH" val="165"/>
  <p:tag name="PICTUREFILESIZE" val="8428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x(iT+1) =A^ix(1),\;\;\;i\geq 1  template TPT1  env TPENV1  fore 0  back 16777215  eqnno 1"/>
  <p:tag name="FILENAME" val="TP_tmp"/>
  <p:tag name="ORIGWIDTH" val="121"/>
  <p:tag name="PICTUREFILESIZE" val="6640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\sqrt[T]{|\lambda |}  template TPT1  env TPENV1  fore 0  back 16777215  eqnno 3"/>
  <p:tag name="FILENAME" val="TP_tmp"/>
  <p:tag name="ORIGWIDTH" val="24"/>
  <p:tag name="PICTUREFILESIZE" val="3160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A^i\rightarrow\frac{1}{n} \textcolor{blue}{1}\textcolor{blue}{1}'  template TPT1  env TPENV1  fore 0  back 16777215  eqnno 1"/>
  <p:tag name="FILENAME" val="TP_tmp"/>
  <p:tag name="ORIGWIDTH" val="49"/>
  <p:tag name="PICTUREFILESIZE" val="4256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A =P_{12}P_{34}P_{35} P_{32}P_{56}P_{57}  template TPT1  env TPENV1  fore 0  back 16777215  eqnno 1"/>
  <p:tag name="FILENAME" val="TP_tmp"/>
  <p:tag name="ORIGWIDTH" val="112"/>
  <p:tag name="PICTUREFILESIZE" val="804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7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B =P_{35}P_{56}P_{35} P_{12}P_{34}P_{57}  template TPT1  env TPENV1  fore 0  back 16777215  eqnno 1"/>
  <p:tag name="FILENAME" val="TP_tmp"/>
  <p:tag name="ORIGWIDTH" val="112"/>
  <p:tag name="PICTUREFILESIZE" val="804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[12pt]\pagestyle{empty}&#10;\input{c:/AAA/steve.lib}&#10;\usepackage{amsfonts}&#10;\usepackage{graphics}&#10;\usepackage{latexsym}&#10;\usepackage{graphicx}&#10;\usepackage{color}&#10;&#10;\begin{document}&#10;\begin{eqnarray*}x_i(t+1) &amp;=&amp; \alpha x_i(t) +(1-\alpha)x_j(t)\\ \\&#10;x_j(t+1) &amp;=&amp; (1-\alpha )x_i(t) +\alpha x_j(t)\end{eqnarray*}&#10;&#10;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345"/>
  <p:tag name="PICTUREFILESIZE" val="19620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[12pt]\pagestyle{empty}&#10;\input{c:/AAA/steve.lib}&#10;\usepackage{amsfonts}&#10;\usepackage{graphics}&#10;\usepackage{latexsym}&#10;\usepackage{graphicx}&#10;\usepackage{color}&#10;&#10;\begin{document}&#10;\begin{eqnarray*}x_i(t+1) &amp;=&amp; \frac{1}{2}x_i(t) +\frac{1}{2}x_j(t)\\ \\&#10;x_j(t+1) &amp;=&amp; \frac{1}{2}x_i(t) +\frac{1}{2}x_j(t)\end{eqnarray*}&#10;&#10;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291"/>
  <p:tag name="PICTUREFILESIZE" val="17580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[12pt]\pagestyle{empty}&#10;\input{c:/AAA/steve.lib}&#10;\usepackage{amsfonts}&#10;\usepackage{graphics}&#10;\usepackage{latexsym}&#10;\usepackage{graphicx}&#10;\usepackage{color}&#10;&#10;\begin{document}&#10;$$\lim_{t\rightarrow\infty}S(t)S(t-1)\cdots S(1) = q\textcolor{blue}{\mathbf{1}}'$$&#10;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302"/>
  <p:tag name="PICTUREFILESIZE" val="10140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[12pt]\pagestyle{empty}&#10;\input{c:/AAA/steve.lib}&#10;\usepackage{amsfonts}&#10;\usepackage{graphics}&#10;\usepackage{latexsym}&#10;\usepackage{graphicx}&#10;\usepackage{color}&#10;&#10;\begin{document}&#10;\begin{eqnarray*}y(t+1)&amp;=&amp; S(t)y(t),\;\;\;\;\;\;y(0) = x(0)\\&#10;z(t+1) &amp;=&amp;S(t)z(t),\;\;\;\;\;\;z(0) = \textcolor{blue}{\mathbf{1}}\end{eqnarray*}&#10;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371"/>
  <p:tag name="PICTUREFILESIZE" val="17312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[12pt]\pagestyle{empty}&#10;\input{c:/AAA/steve.lib}&#10;\usepackage{amsfonts}&#10;\usepackage{graphics}&#10;\usepackage{latexsym}&#10;\usepackage{graphicx}&#10;\usepackage{color}&#10;&#10;\begin{document}&#10;$$\lim_{t\rightarrow\infty}y(t) = q\textcolor{blue}{\mathbf{1}}'x(0) $$&#10;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185"/>
  <p:tag name="PICTUREFILESIZE" val="6852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[12pt]\pagestyle{empty}&#10;\input{c:/AAA/steve.lib}&#10;\usepackage{amsfonts}&#10;\usepackage{graphics}&#10;\usepackage{latexsym}&#10;\usepackage{graphicx}&#10;\usepackage{color}&#10;&#10;\begin{document}&#10;$$\lim_{t\rightarrow\infty}z(t) =&#10; q\textcolor{blue}{\mathbf{1}}'\textcolor{blue}{\mathbf{1}}$$&#10;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153"/>
  <p:tag name="PICTUREFILESIZE" val="6160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[12pt]\pagestyle{empty}&#10;\input{c:/AAA/steve.lib}&#10;\usepackage{amsfonts}&#10;\usepackage{graphics}&#10;\usepackage{latexsym}&#10;\usepackage{graphicx}&#10;\usepackage{color}&#10;&#10;\begin{document}&#10;$$= qnx_{avg}$$&#10;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88"/>
  <p:tag name="PICTUREFILESIZE" val="2160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[12pt]\pagestyle{empty}&#10;\input{c:/AAA/steve.lib}&#10;\usepackage{amsfonts}&#10;\usepackage{graphics}&#10;\usepackage{latexsym}&#10;\usepackage{graphicx}&#10;\usepackage{color}&#10;&#10;\begin{document}&#10;$$ =&#10; qn$$&#10;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49"/>
  <p:tag name="PICTUREFILESIZE" val="1372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[12pt]\pagestyle{empty}&#10;\input{c:/AAA/steve.lib}&#10;\usepackage{amsfonts}&#10;\usepackage{graphics}&#10;\usepackage{latexsym}&#10;\usepackage{graphicx}&#10;\usepackage{color}&#10;&#10;\begin{document}&#10;$$x_i(t) = \frac{y_i(t)} {z_i(t)}&#10;$$&#10;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123"/>
  <p:tag name="PICTUREFILESIZE" val="806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1.1|0.1|11.6|6.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[12pt]\pagestyle{empty}&#10;\input{c:/AAA/steve.lib}&#10;\usepackage{amsfonts}&#10;\usepackage{graphics}&#10;\usepackage{latexsym}&#10;\usepackage{graphicx}&#10;\usepackage{color}&#10;&#10;\begin{document}&#10;$$&#10;= \frac{q_inx_{avg}}{ q_in}&#10; $$&#10;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96"/>
  <p:tag name="PICTUREFILESIZE" val="4756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[12pt]\pagestyle{empty}&#10;\input{c:/AAA/steve.lib}&#10;\usepackage{amsfonts}&#10;\usepackage{graphics}&#10;\usepackage{latexsym}&#10;\usepackage{graphicx}&#10;\usepackage{color}&#10;&#10;\begin{document}&#10;$$&#10;= x_{avg},\;\;\;\;\;i\in\{1,2,\ldots, n\}&#10; $$&#10;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252"/>
  <p:tag name="PICTUREFILESIZE" val="6140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[12pt]\pagestyle{empty}&#10;\input{c:/AAA/steve.lib}&#10;\usepackage{amsfonts}&#10;\usepackage{graphics}&#10;\usepackage{latexsym}&#10;\usepackage{graphicx}&#10;\usepackage{color}&#10;&#10;\begin{document}&#10;$$=\lim_{t\rightarrow\infty}\frac{y_i(t)} {z_i(t)}&#10; $$&#10;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116"/>
  <p:tag name="PICTUREFILESIZE" val="735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[12pt]\pagestyle{empty}&#10;\input{c:/AAA/steve.lib}&#10;\usepackage{amsfonts}&#10;\usepackage{graphics}&#10;\usepackage{latexsym}&#10;\usepackage{graphicx}&#10;\usepackage{color}&#10;&#10;\begin{document}&#10;$$\lim_{t\rightarrow\infty}x_i(t) &#10; $$&#10;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91"/>
  <p:tag name="PICTUREFILESIZE" val="456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[12pt]\pagestyle{empty}&#10;\input{c:/AAA/steve.lib}&#10;\usepackage{amsfonts}&#10;\usepackage{graphics}&#10;\usepackage{latexsym}&#10;\usepackage{graphicx}&#10;\usepackage{color}&#10;&#10;\begin{document}&#10;$$y(t) = \matt{y_1(t)\cr  \vdots\cr y_n(t)}$$&#10;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145"/>
  <p:tag name="PICTUREFILESIZE" val="904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[12pt]\pagestyle{empty}&#10;\input{c:/AAA/steve.lib}&#10;\usepackage{amsfonts}&#10;\usepackage{graphics}&#10;\usepackage{latexsym}&#10;\usepackage{graphicx}&#10;\usepackage{color}&#10;&#10;\begin{document}&#10;$$z(t) = \matt{z_1(t)\cr  \vdots\cr z_n(t)}$$&#10;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143"/>
  <p:tag name="PICTUREFILESIZE" val="9044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def\R{{\rm I\!R}}&#10;\def\scr#1{{\cal #1}}&#10;\newcommand{\matt}[1]{\left[ \matrix{#1} \right]}&#10;\begin{document}&#10;&#10;\begin{eqnarray*}&#10;y(t+1) &amp;=&amp; Sy(t)\\&#10;z(t+1) &amp;=&amp;Sz(t)\end{eqnarray*}&#10;&#10;\end{document}&#10;"/>
  <p:tag name="FILENAME" val="Edittex"/>
  <p:tag name="FORMAT" val="bmpmono"/>
  <p:tag name="RES" val="300"/>
  <p:tag name="BLEND" val="0"/>
  <p:tag name="TRANSPARENT" val="0"/>
  <p:tag name="TBUG" val="0"/>
  <p:tag name="ALLOWFS" val="0"/>
  <p:tag name="ORIGWIDTH" val="84"/>
  <p:tag name="PICTUREFILESIZE" val="4814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def\R{{\rm I\!R}}&#10;\def\scr#1{{\cal #1}}&#10;\newcommand{\matt}[1]{\left[ \matrix{#1} \right]}&#10;\begin{document}&#10;&#10;&#10;\begin{eqnarray*}y_i(t+1) &amp;=&amp; \frac{1}{1+d_i} y_i(t)+&#10;\sum_{j\in \scr{N}_i} \frac{1}{1+d_j}y_j(t) \\&#10;z_i(t+1) &amp;=&amp; \frac{1}{1+d_i} z_i(t)+&#10;\sum_{j\in \scr{N}_i} \frac{1}{1+d_j}z_i(t)\end{eqnarray*}&#10;&#10;\end{document}&#10;"/>
  <p:tag name="FILENAME" val="Edittex"/>
  <p:tag name="FORMAT" val="bmpmono"/>
  <p:tag name="RES" val="300"/>
  <p:tag name="BLEND" val="0"/>
  <p:tag name="TRANSPARENT" val="0"/>
  <p:tag name="TBUG" val="0"/>
  <p:tag name="ALLOWFS" val="0"/>
  <p:tag name="ORIGWIDTH" val="194"/>
  <p:tag name="PICTUREFILESIZE" val="25646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[12pt]\pagestyle{empty}&#10;\input{c:/AAA/steve.lib}&#10;\usepackage{amsfonts}&#10;\usepackage{graphics}&#10;\usepackage{latexsym}&#10;\usepackage{graphicx}&#10;\usepackage{color}&#10;&#10;\begin{document}&#10;$$x_i(t) = \frac{y_i(t)} {z_i(t)}&#10;$$&#10;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123"/>
  <p:tag name="PICTUREFILESIZE" val="8064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[10pt]\pagestyle{empty}&#10;\input{c:/AAA/steve.lib}&#10;\usepackage{amsfonts}&#10;\usepackage{graphics}&#10;\usepackage{latexsym}&#10;\usepackage{graphicx}&#10;\usepackage{color}&#10;&#10;\begin{document}&#10;\tiny&#10;&#10;&#10;&#10;$$S^t\rightarrow q\textcolor{blue}{\mathbf{1}}'$$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54"/>
  <p:tag name="PICTUREFILESIZE" val="24137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def\R{{\rm I\!R}}&#10;\def\scr#1{{\cal #1}}&#10;\newcommand{\matt}[1]{\left[ \matrix{#1} \right]}&#10;\begin{document}&#10;&#10;&#10;$$x_i(t+1) = \frac{1}{(1+d_i)}\left (x_i(t)+&#10;\sum_{j\in \scr{N}_i}x_j(t)\right )$$&#10;&#10;&#10;\end{document}&#10;"/>
  <p:tag name="FILENAME" val="Edittex"/>
  <p:tag name="FORMAT" val="bmpmono"/>
  <p:tag name="RES" val="300"/>
  <p:tag name="BLEND" val="0"/>
  <p:tag name="TRANSPARENT" val="0"/>
  <p:tag name="TBUG" val="0"/>
  <p:tag name="ALLOWFS" val="0"/>
  <p:tag name="ORIGWIDTH" val="178"/>
  <p:tag name="PICTUREFILESIZE" val="14846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[10pt]\pagestyle{empty}&#10;\input{c:/AAA/steve.lib}&#10;\usepackage{amsfonts}&#10;\usepackage{graphics}&#10;\usepackage{latexsym}&#10;\usepackage{graphicx}&#10;\usepackage{color}&#10;&#10;\begin{document}&#10;\tiny&#10;$$q = \frac{1}{\sum_{i=1}^n(1+d_i)}\matt{1+d_1\cr1+d_2\cr\vdots \cr 1+d_n}$$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91"/>
  <p:tag name="PICTUREFILESIZE" val="329015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[12pt]\pagestyle{empty}&#10;\input{c:/AAA/steve.lib}&#10;\usepackage{amsfonts}&#10;\usepackage{graphics}&#10;\usepackage{latexsym}&#10;\usepackage{graphicx}&#10;\usepackage{color}&#10;&#10;\begin{document}&#10;$$x_i(t) = \frac{y_i(t)} {z_i(t)}&#10;$$&#10;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123"/>
  <p:tag name="PICTUREFILESIZE" val="8064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def\R{{\rm I\!R}}&#10;\def\scr#1{{\cal #1}}&#10;\newcommand{\matt}[1]{\left[ \matrix{#1} \right]}&#10;\begin{document}&#10;&#10;\begin{eqnarray*}&#10;y(t+1) &amp;=&amp; Sy(t)\\&#10;z(t+1) &amp;=&amp;Sz(t)\end{eqnarray*}&#10;&#10;\end{document}&#10;"/>
  <p:tag name="FILENAME" val="Edittex"/>
  <p:tag name="FORMAT" val="bmpmono"/>
  <p:tag name="RES" val="300"/>
  <p:tag name="BLEND" val="0"/>
  <p:tag name="TRANSPARENT" val="0"/>
  <p:tag name="TBUG" val="0"/>
  <p:tag name="ALLOWFS" val="0"/>
  <p:tag name="ORIGWIDTH" val="84"/>
  <p:tag name="PICTUREFILESIZE" val="4814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def\R{{\rm I\!R}}&#10;\def\scr#1{{\cal #1}}&#10;\newcommand{\matt}[1]{\left[ \matrix{#1} \right]}&#10;\begin{document}&#10;&#10;&#10;\begin{eqnarray*}y_i(t+1)&amp; = &amp;&#10;\frac{1}{2} (y_i(t)+y_{j_1}(t)+y_{j_2}(t)+\cdots +y_{j_k}(t))\\                   &#10;z_i(t+1)&amp; = &amp;&#10;\frac{1}{2} (z_i(t)+z_{j_1}(t)+z_{j_2}(t)+\cdots +z_{j_k}(t))\end{eqnarray*}    &#10;&#10;&#10;&#10;\end{document}&#10;"/>
  <p:tag name="FILENAME" val="Edittex"/>
  <p:tag name="FORMAT" val="bmpmono"/>
  <p:tag name="RES" val="300"/>
  <p:tag name="BLEND" val="0"/>
  <p:tag name="TRANSPARENT" val="0"/>
  <p:tag name="TBUG" val="0"/>
  <p:tag name="ALLOWFS" val="0"/>
  <p:tag name="ORIGWIDTH" val="231"/>
  <p:tag name="PICTUREFILESIZE" val="23374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[12pt]\pagestyle{empty}&#10;\input{c:/AAA/steve.lib}&#10;\usepackage{amsfonts}&#10;\usepackage{graphics}&#10;\usepackage{latexsym}&#10;\usepackage{graphicx}&#10;\usepackage{color}&#10;&#10;\begin{document}&#10;$$x_i(t) = \frac{y_i(t)} {z_i(t)}&#10;$$&#10;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123"/>
  <p:tag name="PICTUREFILESIZE" val="8064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def\R{{\rm I\!R}}&#10;\def\scr#1{{\cal #1}}&#10;\newcommand{\matt}[1]{\left[ \matrix{#1} \right]}&#10;\begin{document}&#10;&#10;&#10;$$y_{j_1}(t),z_{j_1}(t), y_{j_2}(t),z_{j_2}(t),\ldots, y_{j_k}(t),z_{j_k}(t)         $$&#10;&#10;&#10;\end{document}&#10;"/>
  <p:tag name="FILENAME" val="Edittex"/>
  <p:tag name="FORMAT" val="bmpmono"/>
  <p:tag name="RES" val="300"/>
  <p:tag name="BLEND" val="0"/>
  <p:tag name="TRANSPARENT" val="0"/>
  <p:tag name="TBUG" val="0"/>
  <p:tag name="ALLOWFS" val="0"/>
  <p:tag name="ORIGWIDTH" val="183"/>
  <p:tag name="PICTUREFILESIZE" val="4478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[10pt]\pagestyle{empty}&#10;\input{c:/AAA/steve.lib}&#10;\usepackage{amsfonts}&#10;\usepackage{graphics}&#10;\usepackage{latexsym}&#10;\usepackage{graphicx}&#10;\usepackage{color}&#10;&#10;\begin{document}&#10;\tiny&#10;&#10;&#10;$$&#10; \lim_{i\rightarrow\infty}P^{i}_{\tau} = q_{\tau}\textcolor{blue}{\mathbf{1}}' ,\;\;\tau\in\{1,2,\ldots,T\}$$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210"/>
  <p:tag name="PICTUREFILESIZE" val="1401078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[10pt]\pagestyle{empty}&#10;\input{c:/AAA/steve.lib}&#10;\usepackage{amsfonts}&#10;\usepackage{graphics}&#10;\usepackage{latexsym}&#10;\usepackage{graphicx}&#10;\usepackage{color}&#10;&#10;\begin{document}&#10;\tiny&#10;&#10;\begin{eqnarray*}y(t+1) &amp;=&amp;S(t)y(t),\;\;\;\;y(0) = x(0)\\&#10;z(t+1) &amp;=&amp;S(t)z(t),\;\;\;\;z(0)=\textcolor{blue}{\mathbf{1}}\end{eqnarray*}&#10;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259"/>
  <p:tag name="PICTUREFILESIZE" val="2377078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[10pt]\pagestyle{empty}&#10;\input{c:/AAA/steve.lib}&#10;\usepackage{amsfonts}&#10;\usepackage{graphics}&#10;\usepackage{latexsym}&#10;\usepackage{graphicx}&#10;\usepackage{color}&#10;&#10;\begin{document}&#10;\tiny&#10;&#10;\begin{eqnarray*}y(iT+\tau-1) &amp;=&amp;P_{\tau}^iy(0),\;\;\;\;i\geq 0\\&#10;z(iT+\tau - 1) &amp;=&amp;P_{\tau}^iz(0),\;\;\;\;i\geq 0\end{eqnarray*}&#10;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237"/>
  <p:tag name="PICTUREFILESIZE" val="2372278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[12pt]\pagestyle{empty}&#10;\input{c:/AAA/steve.lib}&#10;\usepackage{amsfonts}&#10;\usepackage{graphics}&#10;\usepackage{latexsym}&#10;\usepackage{graphicx}&#10;\usepackage{color}&#10;&#10;\begin{document}&#10;$$\lim_{t\rightarrow\infty}x_i(t)=\lim_{t\rightarrow\infty}\frac{y_i(t)} {z_i(t)}&#10;=x_{avg},\;\;\;\;\;i\in\{1,2,\ldots, n\}&#10; $$&#10;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471"/>
  <p:tag name="PICTUREFILESIZE" val="1669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[12pt]\pagestyle{empty}&#10;\input{c:/AAA/steve.lib}&#10;\usepackage{amsfonts}&#10;\usepackage{graphics}&#10;\usepackage{latexsym}&#10;\usepackage{graphicx}&#10;\usepackage{color}&#10;&#10;\begin{document}&#10;$$x_{avg} = \frac{1}{n}\sum_{i=1}^nx_i(0)$$&#10;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176"/>
  <p:tag name="PICTUREFILESIZE" val="6544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[10pt]\pagestyle{empty}&#10;\input{c:/AAA/steve.lib}&#10;\usepackage{amsfonts}&#10;\usepackage{graphics}&#10;\usepackage{latexsym}&#10;\usepackage{graphicx}&#10;\usepackage{color}&#10;&#10;\begin{document}&#10;\tiny&#10;$$ P_1 = S(T-1)S(T-2)\cdots S(0)$$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211"/>
  <p:tag name="PICTUREFILESIZE" val="821238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[10pt]\pagestyle{empty}&#10;\input{c:/AAA/steve.lib}&#10;\usepackage{amsfonts}&#10;\usepackage{graphics}&#10;\usepackage{latexsym}&#10;\usepackage{graphicx}&#10;\usepackage{color}&#10;&#10;\begin{document}&#10;\tiny&#10;$$ P_2 = S(T)S(T-1)\cdots S(1)$$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83"/>
  <p:tag name="PICTUREFILESIZE" val="712194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[10pt]\pagestyle{empty}&#10;\input{c:/AAA/steve.lib}&#10;\usepackage{amsfonts}&#10;\usepackage{graphics}&#10;\usepackage{latexsym}&#10;\usepackage{graphicx}&#10;\usepackage{color}&#10;&#10;\begin{document}&#10;\tiny&#10;$$ \tau\in\{1,2,\ldots,T\}$$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07"/>
  <p:tag name="PICTUREFILESIZE" val="447078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[10pt]\pagestyle{empty}&#10;\input{c:/AAA/steve.lib}&#10;\usepackage{amsfonts}&#10;\usepackage{graphics}&#10;\usepackage{latexsym}&#10;\usepackage{graphicx}&#10;\usepackage{color}&#10;&#10;\begin{document}&#10;\tiny&#10;$$\matt{y(t)\cr\cr z(t)}\rightarrow&#10;\matt{nx_{avg}&amp;0\cr\cr0&amp;n} \left\{\matt{q_{\tau}\cr\cr q_{\tau}}:\tau\in\{1,2,\ldots,T\}\right\}$$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334"/>
  <p:tag name="PICTUREFILESIZE" val="4271734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[10pt]\pagestyle{empty}&#10;\input{c:/AAA/steve.lib}&#10;\usepackage{amsfonts}&#10;\usepackage{graphics}&#10;\usepackage{latexsym}&#10;\usepackage{graphicx}&#10;\usepackage{color}&#10;&#10;\begin{document}&#10;\tiny&#10;$$ P_{\tau} = S(T-2+\tau)S(T-3+\tau)\cdots S(\tau-1),\;\;\;\tau\in\{1,2,\ldots,T\}$$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418"/>
  <p:tag name="PICTUREFILESIZE" val="1743078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\vdots  template TPT2  env TPENV1  fore 0  back 16777215  eqnno 1"/>
  <p:tag name="FILENAME" val="TP_tmp"/>
  <p:tag name="ORIGWIDTH" val="3"/>
  <p:tag name="PICTUREFILESIZE" val="1059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def\R{{\rm I\!R}}&#10;\def\scr#1{{\cal #1}}&#10;\newcommand{\matt}[1]{\left[ \matrix{#1} \right]}&#10;\begin{document}&#10;&#10;&#10;$$x_i(t+1) = w_{ii}x_i(t)+&#10;\sum_{j\in \scr{N}_i}w_{ij}x_j(t)$$&#10;&#10;&#10;\end{document}&#10;"/>
  <p:tag name="FILENAME" val="Edittex"/>
  <p:tag name="FORMAT" val="bmpmono"/>
  <p:tag name="RES" val="300"/>
  <p:tag name="BLEND" val="0"/>
  <p:tag name="TRANSPARENT" val="0"/>
  <p:tag name="TBUG" val="0"/>
  <p:tag name="ALLOWFS" val="0"/>
  <p:tag name="ORIGWIDTH" val="152"/>
  <p:tag name="PICTUREFILESIZE" val="8062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4_Default Design">
  <a:themeElements>
    <a:clrScheme name="1_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5_Default Design">
  <a:themeElements>
    <a:clrScheme name="1_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censsisslide">
  <a:themeElements>
    <a:clrScheme name="censsisslid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enssisslid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enssisslid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nssisslid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nssisslid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nssisslid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nssisslid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nssisslid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nssisslid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nssisslid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nssisslid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nssisslid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nssisslid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nssisslid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0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11705</TotalTime>
  <Words>2218</Words>
  <Application>Microsoft Office PowerPoint</Application>
  <PresentationFormat>On-screen Show (4:3)</PresentationFormat>
  <Paragraphs>424</Paragraphs>
  <Slides>35</Slides>
  <Notes>35</Notes>
  <HiddenSlides>0</HiddenSlides>
  <MMClips>1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35</vt:i4>
      </vt:variant>
    </vt:vector>
  </HeadingPairs>
  <TitlesOfParts>
    <vt:vector size="61" baseType="lpstr">
      <vt:lpstr>Arial</vt:lpstr>
      <vt:lpstr>CMSY10ORIG</vt:lpstr>
      <vt:lpstr>CMMI10</vt:lpstr>
      <vt:lpstr>CMMI5</vt:lpstr>
      <vt:lpstr>CMEX10</vt:lpstr>
      <vt:lpstr>CMR10</vt:lpstr>
      <vt:lpstr>CMR7</vt:lpstr>
      <vt:lpstr>CMMI7</vt:lpstr>
      <vt:lpstr>LCMSS8</vt:lpstr>
      <vt:lpstr>CMMI8</vt:lpstr>
      <vt:lpstr>CMSY7</vt:lpstr>
      <vt:lpstr>CMSY8</vt:lpstr>
      <vt:lpstr>CMBX12</vt:lpstr>
      <vt:lpstr>EUFM10</vt:lpstr>
      <vt:lpstr>msbm10</vt:lpstr>
      <vt:lpstr>cmsy10</vt:lpstr>
      <vt:lpstr>Times New Roman</vt:lpstr>
      <vt:lpstr>Default Design</vt:lpstr>
      <vt:lpstr>1_Default Design</vt:lpstr>
      <vt:lpstr>4_Default Design</vt:lpstr>
      <vt:lpstr>5_Default Design</vt:lpstr>
      <vt:lpstr>7_Default Design</vt:lpstr>
      <vt:lpstr>censsisslide</vt:lpstr>
      <vt:lpstr>10_Default Design</vt:lpstr>
      <vt:lpstr>3_Default Design</vt:lpstr>
      <vt:lpstr>11_Default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|¸2|   vs  ®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</vt:vector>
  </TitlesOfParts>
  <Company>Yale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 S Morse</dc:creator>
  <cp:lastModifiedBy>AS Morse</cp:lastModifiedBy>
  <cp:revision>1040</cp:revision>
  <dcterms:created xsi:type="dcterms:W3CDTF">2001-12-20T11:57:20Z</dcterms:created>
  <dcterms:modified xsi:type="dcterms:W3CDTF">2011-05-25T12:42:30Z</dcterms:modified>
</cp:coreProperties>
</file>