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10.xml" ContentType="application/vnd.openxmlformats-officedocument.presentationml.notesSlide+xml"/>
  <Override PartName="/ppt/tags/tag21.xml" ContentType="application/vnd.openxmlformats-officedocument.presentationml.tags+xml"/>
  <Override PartName="/ppt/notesSlides/notesSlide11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12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91" r:id="rId3"/>
    <p:sldId id="257" r:id="rId4"/>
    <p:sldId id="258" r:id="rId5"/>
    <p:sldId id="297" r:id="rId6"/>
    <p:sldId id="261" r:id="rId7"/>
    <p:sldId id="285" r:id="rId8"/>
    <p:sldId id="263" r:id="rId9"/>
    <p:sldId id="264" r:id="rId10"/>
    <p:sldId id="268" r:id="rId11"/>
    <p:sldId id="270" r:id="rId12"/>
    <p:sldId id="286" r:id="rId13"/>
    <p:sldId id="288" r:id="rId14"/>
    <p:sldId id="287" r:id="rId15"/>
    <p:sldId id="275" r:id="rId16"/>
    <p:sldId id="277" r:id="rId17"/>
    <p:sldId id="279" r:id="rId18"/>
    <p:sldId id="280" r:id="rId19"/>
    <p:sldId id="281" r:id="rId20"/>
    <p:sldId id="290" r:id="rId21"/>
    <p:sldId id="292" r:id="rId22"/>
    <p:sldId id="293" r:id="rId23"/>
    <p:sldId id="294" r:id="rId24"/>
    <p:sldId id="295" r:id="rId25"/>
    <p:sldId id="296" r:id="rId26"/>
    <p:sldId id="298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5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C7E8F1-D24C-4E82-94FC-7B1D7D2E28F7}" type="datetimeFigureOut">
              <a:rPr lang="en-US" smtClean="0"/>
              <a:t>5/23/2011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DD8777-9F7D-4835-BD44-3C0AB1FF4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766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57ACAF-DF02-467C-A735-0183083FBA86}" type="slidenum">
              <a:rPr lang="en-US"/>
              <a:pPr/>
              <a:t>4</a:t>
            </a:fld>
            <a:endParaRPr lang="en-US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164507-1C23-47B7-A6C6-0BCFF8430C67}" type="slidenum">
              <a:rPr lang="en-US"/>
              <a:pPr/>
              <a:t>19</a:t>
            </a:fld>
            <a:endParaRPr lang="en-US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B3D150-2A66-4778-8A7B-AFAAD35211E1}" type="slidenum">
              <a:rPr lang="en-US"/>
              <a:pPr/>
              <a:t>22</a:t>
            </a:fld>
            <a:endParaRPr lang="en-US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B59B27-288D-4716-BA31-98915DF020C7}" type="slidenum">
              <a:rPr lang="en-US"/>
              <a:pPr/>
              <a:t>23</a:t>
            </a:fld>
            <a:endParaRPr lang="en-US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AF3F80-A486-4132-B9F7-271B33B5DB80}" type="slidenum">
              <a:rPr lang="en-US"/>
              <a:pPr/>
              <a:t>24</a:t>
            </a:fld>
            <a:endParaRPr lang="en-US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9C178A-72AF-4F68-813A-2666564E00D7}" type="slidenum">
              <a:rPr lang="en-US"/>
              <a:pPr/>
              <a:t>25</a:t>
            </a:fld>
            <a:endParaRPr lang="en-US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7B0C30-EEA0-41BF-84D5-F7B6058CF2AE}" type="slidenum">
              <a:rPr lang="en-US"/>
              <a:pPr/>
              <a:t>26</a:t>
            </a:fld>
            <a:endParaRPr lang="en-US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1F2D1A-8612-4101-9D16-C9D8CB9B15F1}" type="slidenum">
              <a:rPr lang="en-US"/>
              <a:pPr/>
              <a:t>5</a:t>
            </a:fld>
            <a:endParaRPr lang="en-US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89263A-6B4B-4B4F-A5EF-244538ECACAB}" type="slidenum">
              <a:rPr lang="en-US"/>
              <a:pPr/>
              <a:t>6</a:t>
            </a:fld>
            <a:endParaRPr lang="en-US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F40EB2-47D0-409A-91F1-13D2E53D2FB6}" type="slidenum">
              <a:rPr lang="en-US"/>
              <a:pPr/>
              <a:t>8</a:t>
            </a:fld>
            <a:endParaRPr lang="en-US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6C5F3A-F898-420D-BEC7-8643192CD65A}" type="slidenum">
              <a:rPr lang="en-US"/>
              <a:pPr/>
              <a:t>9</a:t>
            </a:fld>
            <a:endParaRPr lang="en-US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D84DED-71CD-4E31-9F4B-3156984776D6}" type="slidenum">
              <a:rPr lang="en-US"/>
              <a:pPr/>
              <a:t>10</a:t>
            </a:fld>
            <a:endParaRPr lang="en-US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7ADB9C-FCF9-49D6-95EF-5DFA8DC2D1B7}" type="slidenum">
              <a:rPr lang="en-US"/>
              <a:pPr/>
              <a:t>11</a:t>
            </a:fld>
            <a:endParaRPr lang="en-US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71E973-FB2E-4BE5-A961-2ADB8BE65406}" type="slidenum">
              <a:rPr lang="en-US"/>
              <a:pPr/>
              <a:t>15</a:t>
            </a:fld>
            <a:endParaRPr lang="en-US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5A92AB-4980-471A-89A8-63A4B7E2E145}" type="slidenum">
              <a:rPr lang="en-US"/>
              <a:pPr/>
              <a:t>16</a:t>
            </a:fld>
            <a:endParaRPr lang="en-US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E662-6373-42A7-96F9-0850C1F648EF}" type="datetime1">
              <a:rPr lang="en-US" smtClean="0"/>
              <a:t>5/23/2011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8728A-02E0-4A1D-BD32-933ACD1C0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490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DD3D4-A677-4F67-9845-8F002B448465}" type="datetime1">
              <a:rPr lang="en-US" smtClean="0"/>
              <a:t>5/23/2011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8728A-02E0-4A1D-BD32-933ACD1C0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91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33334-5E8F-45CB-AF52-C1E8E9D12AC3}" type="datetime1">
              <a:rPr lang="en-US" smtClean="0"/>
              <a:t>5/23/2011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8728A-02E0-4A1D-BD32-933ACD1C0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569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55064-6E55-44FF-9FE5-494AFA4220EE}" type="datetime1">
              <a:rPr lang="en-US" smtClean="0"/>
              <a:t>5/23/2011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8728A-02E0-4A1D-BD32-933ACD1C0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36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98B6A-348F-4F35-A0D7-549FDEDC270F}" type="datetime1">
              <a:rPr lang="en-US" smtClean="0"/>
              <a:t>5/23/2011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8728A-02E0-4A1D-BD32-933ACD1C0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803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84857-3A59-4656-8A60-31A4A491A39F}" type="datetime1">
              <a:rPr lang="en-US" smtClean="0"/>
              <a:t>5/23/2011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8728A-02E0-4A1D-BD32-933ACD1C0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702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86BA-9151-45D8-854D-656AB4F3C35B}" type="datetime1">
              <a:rPr lang="en-US" smtClean="0"/>
              <a:t>5/23/2011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8728A-02E0-4A1D-BD32-933ACD1C0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06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C9740-0E80-418C-B5B7-99D7DD976D80}" type="datetime1">
              <a:rPr lang="en-US" smtClean="0"/>
              <a:t>5/23/2011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8728A-02E0-4A1D-BD32-933ACD1C0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297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08B18-3BB2-40C9-A1AF-B77FDB0DE37B}" type="datetime1">
              <a:rPr lang="en-US" smtClean="0"/>
              <a:t>5/23/2011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8728A-02E0-4A1D-BD32-933ACD1C0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823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E337E-06F6-4E65-BE7A-F476933722F5}" type="datetime1">
              <a:rPr lang="en-US" smtClean="0"/>
              <a:t>5/23/2011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8728A-02E0-4A1D-BD32-933ACD1C0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424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1084A-68A9-4725-9151-0169641DFA3F}" type="datetime1">
              <a:rPr lang="en-US" smtClean="0"/>
              <a:t>5/23/2011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8728A-02E0-4A1D-BD32-933ACD1C0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755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43937-A2D2-4A30-94C8-969CA23ABDC9}" type="datetime1">
              <a:rPr lang="en-US" smtClean="0"/>
              <a:t>5/23/2011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8728A-02E0-4A1D-BD32-933ACD1C0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602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2.xml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video" Target="file:///C:\Users\domi\Documents\DATA\Talks\Talk-MIT-ME\brepressilator-01-bwfluor.wmv" TargetMode="External"/><Relationship Id="rId1" Type="http://schemas.microsoft.com/office/2007/relationships/media" Target="file:///C:\Users\domi\Documents\DATA\Talks\Talk-MIT-ME\brepressilator-01-bwfluor.wmv" TargetMode="External"/><Relationship Id="rId6" Type="http://schemas.openxmlformats.org/officeDocument/2006/relationships/notesSlide" Target="../notesSlides/notesSlide6.xml"/><Relationship Id="rId11" Type="http://schemas.openxmlformats.org/officeDocument/2006/relationships/image" Target="../media/image24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23.png"/><Relationship Id="rId4" Type="http://schemas.openxmlformats.org/officeDocument/2006/relationships/tags" Target="../tags/tag3.xml"/><Relationship Id="rId9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6.xml"/><Relationship Id="rId7" Type="http://schemas.openxmlformats.org/officeDocument/2006/relationships/image" Target="../media/image27.pn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26.png"/><Relationship Id="rId11" Type="http://schemas.openxmlformats.org/officeDocument/2006/relationships/image" Target="../media/image31.wmf"/><Relationship Id="rId5" Type="http://schemas.openxmlformats.org/officeDocument/2006/relationships/notesSlide" Target="../notesSlides/notesSlide7.xml"/><Relationship Id="rId10" Type="http://schemas.openxmlformats.org/officeDocument/2006/relationships/image" Target="../media/image30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2.jpeg"/><Relationship Id="rId7" Type="http://schemas.openxmlformats.org/officeDocument/2006/relationships/image" Target="../media/image88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5" Type="http://schemas.openxmlformats.org/officeDocument/2006/relationships/image" Target="../media/image44.jpg"/><Relationship Id="rId4" Type="http://schemas.openxmlformats.org/officeDocument/2006/relationships/image" Target="../media/image4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7" Type="http://schemas.openxmlformats.org/officeDocument/2006/relationships/image" Target="../media/image48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8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15.xml"/><Relationship Id="rId13" Type="http://schemas.openxmlformats.org/officeDocument/2006/relationships/tags" Target="../tags/tag20.xml"/><Relationship Id="rId18" Type="http://schemas.openxmlformats.org/officeDocument/2006/relationships/image" Target="../media/image52.png"/><Relationship Id="rId26" Type="http://schemas.openxmlformats.org/officeDocument/2006/relationships/image" Target="../media/image60.png"/><Relationship Id="rId3" Type="http://schemas.openxmlformats.org/officeDocument/2006/relationships/tags" Target="../tags/tag10.xml"/><Relationship Id="rId21" Type="http://schemas.openxmlformats.org/officeDocument/2006/relationships/image" Target="../media/image55.png"/><Relationship Id="rId7" Type="http://schemas.openxmlformats.org/officeDocument/2006/relationships/tags" Target="../tags/tag14.xml"/><Relationship Id="rId12" Type="http://schemas.openxmlformats.org/officeDocument/2006/relationships/tags" Target="../tags/tag19.xml"/><Relationship Id="rId17" Type="http://schemas.openxmlformats.org/officeDocument/2006/relationships/image" Target="../media/image51.png"/><Relationship Id="rId25" Type="http://schemas.openxmlformats.org/officeDocument/2006/relationships/image" Target="../media/image59.png"/><Relationship Id="rId2" Type="http://schemas.openxmlformats.org/officeDocument/2006/relationships/tags" Target="../tags/tag9.xml"/><Relationship Id="rId16" Type="http://schemas.openxmlformats.org/officeDocument/2006/relationships/image" Target="../media/image50.png"/><Relationship Id="rId20" Type="http://schemas.openxmlformats.org/officeDocument/2006/relationships/image" Target="../media/image54.png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11" Type="http://schemas.openxmlformats.org/officeDocument/2006/relationships/tags" Target="../tags/tag18.xml"/><Relationship Id="rId24" Type="http://schemas.openxmlformats.org/officeDocument/2006/relationships/image" Target="../media/image58.png"/><Relationship Id="rId5" Type="http://schemas.openxmlformats.org/officeDocument/2006/relationships/tags" Target="../tags/tag12.xml"/><Relationship Id="rId15" Type="http://schemas.openxmlformats.org/officeDocument/2006/relationships/notesSlide" Target="../notesSlides/notesSlide10.xml"/><Relationship Id="rId23" Type="http://schemas.openxmlformats.org/officeDocument/2006/relationships/image" Target="../media/image57.png"/><Relationship Id="rId28" Type="http://schemas.openxmlformats.org/officeDocument/2006/relationships/image" Target="../media/image62.png"/><Relationship Id="rId10" Type="http://schemas.openxmlformats.org/officeDocument/2006/relationships/tags" Target="../tags/tag17.xml"/><Relationship Id="rId19" Type="http://schemas.openxmlformats.org/officeDocument/2006/relationships/image" Target="../media/image53.png"/><Relationship Id="rId4" Type="http://schemas.openxmlformats.org/officeDocument/2006/relationships/tags" Target="../tags/tag11.xml"/><Relationship Id="rId9" Type="http://schemas.openxmlformats.org/officeDocument/2006/relationships/tags" Target="../tags/tag16.xml"/><Relationship Id="rId14" Type="http://schemas.openxmlformats.org/officeDocument/2006/relationships/slideLayout" Target="../slideLayouts/slideLayout2.xml"/><Relationship Id="rId22" Type="http://schemas.openxmlformats.org/officeDocument/2006/relationships/image" Target="../media/image56.png"/><Relationship Id="rId27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6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69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2.xml"/><Relationship Id="rId13" Type="http://schemas.openxmlformats.org/officeDocument/2006/relationships/image" Target="../media/image74.wmf"/><Relationship Id="rId18" Type="http://schemas.openxmlformats.org/officeDocument/2006/relationships/image" Target="../media/image79.png"/><Relationship Id="rId3" Type="http://schemas.openxmlformats.org/officeDocument/2006/relationships/tags" Target="../tags/tag24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73.png"/><Relationship Id="rId17" Type="http://schemas.openxmlformats.org/officeDocument/2006/relationships/image" Target="../media/image78.png"/><Relationship Id="rId2" Type="http://schemas.openxmlformats.org/officeDocument/2006/relationships/tags" Target="../tags/tag23.xml"/><Relationship Id="rId16" Type="http://schemas.openxmlformats.org/officeDocument/2006/relationships/image" Target="../media/image77.png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11" Type="http://schemas.openxmlformats.org/officeDocument/2006/relationships/image" Target="../media/image72.png"/><Relationship Id="rId5" Type="http://schemas.openxmlformats.org/officeDocument/2006/relationships/tags" Target="../tags/tag26.xml"/><Relationship Id="rId15" Type="http://schemas.openxmlformats.org/officeDocument/2006/relationships/image" Target="../media/image76.wmf"/><Relationship Id="rId10" Type="http://schemas.openxmlformats.org/officeDocument/2006/relationships/image" Target="../media/image71.png"/><Relationship Id="rId19" Type="http://schemas.openxmlformats.org/officeDocument/2006/relationships/image" Target="../media/image80.png"/><Relationship Id="rId4" Type="http://schemas.openxmlformats.org/officeDocument/2006/relationships/tags" Target="../tags/tag25.xml"/><Relationship Id="rId9" Type="http://schemas.openxmlformats.org/officeDocument/2006/relationships/image" Target="../media/image70.png"/><Relationship Id="rId14" Type="http://schemas.openxmlformats.org/officeDocument/2006/relationships/image" Target="../media/image7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13" Type="http://schemas.openxmlformats.org/officeDocument/2006/relationships/image" Target="../media/image85.wmf"/><Relationship Id="rId3" Type="http://schemas.openxmlformats.org/officeDocument/2006/relationships/tags" Target="../tags/tag29.xml"/><Relationship Id="rId7" Type="http://schemas.openxmlformats.org/officeDocument/2006/relationships/image" Target="../media/image82.png"/><Relationship Id="rId12" Type="http://schemas.openxmlformats.org/officeDocument/2006/relationships/image" Target="../media/image84.png"/><Relationship Id="rId2" Type="http://schemas.openxmlformats.org/officeDocument/2006/relationships/tags" Target="../tags/tag2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5.jpeg"/><Relationship Id="rId11" Type="http://schemas.openxmlformats.org/officeDocument/2006/relationships/image" Target="../media/image83.png"/><Relationship Id="rId5" Type="http://schemas.openxmlformats.org/officeDocument/2006/relationships/notesSlide" Target="../notesSlides/notesSlide13.xml"/><Relationship Id="rId10" Type="http://schemas.openxmlformats.org/officeDocument/2006/relationships/image" Target="../media/image40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81.wmf"/><Relationship Id="rId14" Type="http://schemas.openxmlformats.org/officeDocument/2006/relationships/image" Target="../media/image86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9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video" Target="file:///C:\Users\domi\Documents\DATA\Talks\Talk-MIT-ME\neutrophilchemotaxischasingabacterium.wmv" TargetMode="External"/><Relationship Id="rId1" Type="http://schemas.microsoft.com/office/2007/relationships/media" Target="file:///C:\Users\domi\Documents\DATA\Talks\Talk-MIT-ME\neutrophilchemotaxischasingabacterium.wmv" TargetMode="External"/><Relationship Id="rId6" Type="http://schemas.openxmlformats.org/officeDocument/2006/relationships/image" Target="../media/image4.png"/><Relationship Id="rId5" Type="http://schemas.openxmlformats.org/officeDocument/2006/relationships/hyperlink" Target="http://www.cellsalive.com/index.htm" TargetMode="External"/><Relationship Id="rId4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wmf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288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 to Synthetic Biology: Challenges and Opportunities for Control Theory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Domitilla</a:t>
            </a:r>
            <a:r>
              <a:rPr lang="en-US" sz="2400" dirty="0" smtClean="0">
                <a:solidFill>
                  <a:schemeClr val="tx1"/>
                </a:solidFill>
              </a:rPr>
              <a:t> Del </a:t>
            </a:r>
            <a:r>
              <a:rPr lang="en-US" sz="2400" dirty="0" err="1" smtClean="0">
                <a:solidFill>
                  <a:schemeClr val="tx1"/>
                </a:solidFill>
              </a:rPr>
              <a:t>Vecchio</a:t>
            </a:r>
            <a:endParaRPr lang="en-US" sz="2400" dirty="0" smtClean="0">
              <a:solidFill>
                <a:schemeClr val="tx1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Department of Mechanical Engineering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MIT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5334000"/>
            <a:ext cx="1194816" cy="11734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77000" y="6096000"/>
            <a:ext cx="2627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May 24</a:t>
            </a:r>
            <a:r>
              <a:rPr lang="en-US" baseline="30000" dirty="0" smtClean="0">
                <a:solidFill>
                  <a:schemeClr val="bg1">
                    <a:lumMod val="50000"/>
                  </a:schemeClr>
                </a:solidFill>
              </a:rPr>
              <a:t>th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2011, 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Sontagfest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16675"/>
            <a:ext cx="2133600" cy="365125"/>
          </a:xfrm>
        </p:spPr>
        <p:txBody>
          <a:bodyPr/>
          <a:lstStyle/>
          <a:p>
            <a:fld id="{ED98728A-02E0-4A1D-BD32-933ACD1C01CE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246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-76200" y="0"/>
            <a:ext cx="8229600" cy="1143000"/>
          </a:xfrm>
        </p:spPr>
        <p:txBody>
          <a:bodyPr/>
          <a:lstStyle/>
          <a:p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Loop </a:t>
            </a:r>
            <a:r>
              <a:rPr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oscillators: The </a:t>
            </a:r>
            <a:r>
              <a:rPr lang="en-US" sz="32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repressilator</a:t>
            </a:r>
            <a:endParaRPr lang="en-US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11975" y="152400"/>
            <a:ext cx="1774825" cy="1341438"/>
          </a:xfrm>
          <a:prstGeom prst="rect">
            <a:avLst/>
          </a:prstGeom>
          <a:noFill/>
        </p:spPr>
      </p:pic>
      <p:pic>
        <p:nvPicPr>
          <p:cNvPr id="50055" name="Picture 192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52400" y="1066800"/>
            <a:ext cx="3429000" cy="1827605"/>
          </a:xfrm>
          <a:prstGeom prst="rect">
            <a:avLst/>
          </a:prstGeom>
          <a:noFill/>
        </p:spPr>
      </p:pic>
      <p:pic>
        <p:nvPicPr>
          <p:cNvPr id="50057" name="Picture 192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29200" y="3790495"/>
            <a:ext cx="3640155" cy="2936875"/>
          </a:xfrm>
          <a:prstGeom prst="rect">
            <a:avLst/>
          </a:prstGeom>
          <a:noFill/>
        </p:spPr>
      </p:pic>
      <p:sp>
        <p:nvSpPr>
          <p:cNvPr id="1928" name="Slide Number Placeholder 19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E5DBA-89E0-4EE3-8624-CF709F028FAA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622565" y="6593765"/>
            <a:ext cx="25417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solidFill>
                  <a:srgbClr val="0070C0"/>
                </a:solidFill>
              </a:rPr>
              <a:t>Elowitz</a:t>
            </a:r>
            <a:r>
              <a:rPr lang="en-US" sz="1400" dirty="0" smtClean="0">
                <a:solidFill>
                  <a:srgbClr val="0070C0"/>
                </a:solidFill>
              </a:rPr>
              <a:t> and </a:t>
            </a:r>
            <a:r>
              <a:rPr lang="en-US" sz="1400" dirty="0" err="1" smtClean="0">
                <a:solidFill>
                  <a:srgbClr val="0070C0"/>
                </a:solidFill>
              </a:rPr>
              <a:t>Leibler</a:t>
            </a:r>
            <a:r>
              <a:rPr lang="en-US" sz="1400" dirty="0" smtClean="0">
                <a:solidFill>
                  <a:srgbClr val="0070C0"/>
                </a:solidFill>
              </a:rPr>
              <a:t>, Nature 2000</a:t>
            </a:r>
            <a:endParaRPr lang="en-US" sz="1400" dirty="0">
              <a:solidFill>
                <a:srgbClr val="0070C0"/>
              </a:solidFill>
            </a:endParaRPr>
          </a:p>
        </p:txBody>
      </p:sp>
      <p:pic>
        <p:nvPicPr>
          <p:cNvPr id="10" name="brepressilator-01-bwfluor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257800" y="1477175"/>
            <a:ext cx="3200400" cy="2289281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21089" y="4162484"/>
            <a:ext cx="4274711" cy="2695516"/>
            <a:chOff x="221089" y="4162484"/>
            <a:chExt cx="4274711" cy="2695516"/>
          </a:xfrm>
        </p:grpSpPr>
        <p:grpSp>
          <p:nvGrpSpPr>
            <p:cNvPr id="12" name="Group 4250"/>
            <p:cNvGrpSpPr>
              <a:grpSpLocks/>
            </p:cNvGrpSpPr>
            <p:nvPr/>
          </p:nvGrpSpPr>
          <p:grpSpPr bwMode="auto">
            <a:xfrm>
              <a:off x="2211835" y="4162484"/>
              <a:ext cx="2283965" cy="2619316"/>
              <a:chOff x="1947" y="1417"/>
              <a:chExt cx="2293" cy="2806"/>
            </a:xfrm>
          </p:grpSpPr>
          <p:grpSp>
            <p:nvGrpSpPr>
              <p:cNvPr id="13" name="Group 2533"/>
              <p:cNvGrpSpPr>
                <a:grpSpLocks/>
              </p:cNvGrpSpPr>
              <p:nvPr/>
            </p:nvGrpSpPr>
            <p:grpSpPr bwMode="auto">
              <a:xfrm>
                <a:off x="2563" y="1562"/>
                <a:ext cx="665" cy="2412"/>
                <a:chOff x="2453" y="1562"/>
                <a:chExt cx="665" cy="2412"/>
              </a:xfrm>
            </p:grpSpPr>
            <p:sp>
              <p:nvSpPr>
                <p:cNvPr id="1728" name="Line 2333"/>
                <p:cNvSpPr>
                  <a:spLocks noChangeShapeType="1"/>
                </p:cNvSpPr>
                <p:nvPr/>
              </p:nvSpPr>
              <p:spPr bwMode="auto">
                <a:xfrm flipV="1">
                  <a:off x="2453" y="246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29" name="Line 2334"/>
                <p:cNvSpPr>
                  <a:spLocks noChangeShapeType="1"/>
                </p:cNvSpPr>
                <p:nvPr/>
              </p:nvSpPr>
              <p:spPr bwMode="auto">
                <a:xfrm flipV="1">
                  <a:off x="2453" y="244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30" name="Line 2335"/>
                <p:cNvSpPr>
                  <a:spLocks noChangeShapeType="1"/>
                </p:cNvSpPr>
                <p:nvPr/>
              </p:nvSpPr>
              <p:spPr bwMode="auto">
                <a:xfrm flipV="1">
                  <a:off x="2453" y="242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31" name="Line 2336"/>
                <p:cNvSpPr>
                  <a:spLocks noChangeShapeType="1"/>
                </p:cNvSpPr>
                <p:nvPr/>
              </p:nvSpPr>
              <p:spPr bwMode="auto">
                <a:xfrm flipV="1">
                  <a:off x="2453" y="2405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32" name="Line 2337"/>
                <p:cNvSpPr>
                  <a:spLocks noChangeShapeType="1"/>
                </p:cNvSpPr>
                <p:nvPr/>
              </p:nvSpPr>
              <p:spPr bwMode="auto">
                <a:xfrm flipV="1">
                  <a:off x="2453" y="2385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33" name="Line 2338"/>
                <p:cNvSpPr>
                  <a:spLocks noChangeShapeType="1"/>
                </p:cNvSpPr>
                <p:nvPr/>
              </p:nvSpPr>
              <p:spPr bwMode="auto">
                <a:xfrm flipV="1">
                  <a:off x="2453" y="2365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34" name="Line 2339"/>
                <p:cNvSpPr>
                  <a:spLocks noChangeShapeType="1"/>
                </p:cNvSpPr>
                <p:nvPr/>
              </p:nvSpPr>
              <p:spPr bwMode="auto">
                <a:xfrm flipV="1">
                  <a:off x="2453" y="234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35" name="Line 2340"/>
                <p:cNvSpPr>
                  <a:spLocks noChangeShapeType="1"/>
                </p:cNvSpPr>
                <p:nvPr/>
              </p:nvSpPr>
              <p:spPr bwMode="auto">
                <a:xfrm flipV="1">
                  <a:off x="2453" y="232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36" name="Line 2341"/>
                <p:cNvSpPr>
                  <a:spLocks noChangeShapeType="1"/>
                </p:cNvSpPr>
                <p:nvPr/>
              </p:nvSpPr>
              <p:spPr bwMode="auto">
                <a:xfrm flipV="1">
                  <a:off x="2453" y="230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37" name="Line 2342"/>
                <p:cNvSpPr>
                  <a:spLocks noChangeShapeType="1"/>
                </p:cNvSpPr>
                <p:nvPr/>
              </p:nvSpPr>
              <p:spPr bwMode="auto">
                <a:xfrm flipV="1">
                  <a:off x="2453" y="228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38" name="Line 2343"/>
                <p:cNvSpPr>
                  <a:spLocks noChangeShapeType="1"/>
                </p:cNvSpPr>
                <p:nvPr/>
              </p:nvSpPr>
              <p:spPr bwMode="auto">
                <a:xfrm flipV="1">
                  <a:off x="2453" y="226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39" name="Line 2344"/>
                <p:cNvSpPr>
                  <a:spLocks noChangeShapeType="1"/>
                </p:cNvSpPr>
                <p:nvPr/>
              </p:nvSpPr>
              <p:spPr bwMode="auto">
                <a:xfrm flipV="1">
                  <a:off x="2453" y="224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0" name="Line 2345"/>
                <p:cNvSpPr>
                  <a:spLocks noChangeShapeType="1"/>
                </p:cNvSpPr>
                <p:nvPr/>
              </p:nvSpPr>
              <p:spPr bwMode="auto">
                <a:xfrm flipV="1">
                  <a:off x="2453" y="222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1" name="Line 2346"/>
                <p:cNvSpPr>
                  <a:spLocks noChangeShapeType="1"/>
                </p:cNvSpPr>
                <p:nvPr/>
              </p:nvSpPr>
              <p:spPr bwMode="auto">
                <a:xfrm flipV="1">
                  <a:off x="2453" y="220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2" name="Line 2347"/>
                <p:cNvSpPr>
                  <a:spLocks noChangeShapeType="1"/>
                </p:cNvSpPr>
                <p:nvPr/>
              </p:nvSpPr>
              <p:spPr bwMode="auto">
                <a:xfrm flipV="1">
                  <a:off x="2453" y="218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3" name="Line 2348"/>
                <p:cNvSpPr>
                  <a:spLocks noChangeShapeType="1"/>
                </p:cNvSpPr>
                <p:nvPr/>
              </p:nvSpPr>
              <p:spPr bwMode="auto">
                <a:xfrm flipV="1">
                  <a:off x="2453" y="2164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4" name="Line 2349"/>
                <p:cNvSpPr>
                  <a:spLocks noChangeShapeType="1"/>
                </p:cNvSpPr>
                <p:nvPr/>
              </p:nvSpPr>
              <p:spPr bwMode="auto">
                <a:xfrm flipV="1">
                  <a:off x="2453" y="2144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5" name="Line 2350"/>
                <p:cNvSpPr>
                  <a:spLocks noChangeShapeType="1"/>
                </p:cNvSpPr>
                <p:nvPr/>
              </p:nvSpPr>
              <p:spPr bwMode="auto">
                <a:xfrm flipV="1">
                  <a:off x="2453" y="2124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6" name="Line 2351"/>
                <p:cNvSpPr>
                  <a:spLocks noChangeShapeType="1"/>
                </p:cNvSpPr>
                <p:nvPr/>
              </p:nvSpPr>
              <p:spPr bwMode="auto">
                <a:xfrm flipV="1">
                  <a:off x="2453" y="210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7" name="Line 2352"/>
                <p:cNvSpPr>
                  <a:spLocks noChangeShapeType="1"/>
                </p:cNvSpPr>
                <p:nvPr/>
              </p:nvSpPr>
              <p:spPr bwMode="auto">
                <a:xfrm flipV="1">
                  <a:off x="2453" y="208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8" name="Line 2353"/>
                <p:cNvSpPr>
                  <a:spLocks noChangeShapeType="1"/>
                </p:cNvSpPr>
                <p:nvPr/>
              </p:nvSpPr>
              <p:spPr bwMode="auto">
                <a:xfrm flipV="1">
                  <a:off x="2453" y="206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9" name="Line 2354"/>
                <p:cNvSpPr>
                  <a:spLocks noChangeShapeType="1"/>
                </p:cNvSpPr>
                <p:nvPr/>
              </p:nvSpPr>
              <p:spPr bwMode="auto">
                <a:xfrm flipV="1">
                  <a:off x="2453" y="204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0" name="Line 2355"/>
                <p:cNvSpPr>
                  <a:spLocks noChangeShapeType="1"/>
                </p:cNvSpPr>
                <p:nvPr/>
              </p:nvSpPr>
              <p:spPr bwMode="auto">
                <a:xfrm flipV="1">
                  <a:off x="2453" y="202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1" name="Line 2356"/>
                <p:cNvSpPr>
                  <a:spLocks noChangeShapeType="1"/>
                </p:cNvSpPr>
                <p:nvPr/>
              </p:nvSpPr>
              <p:spPr bwMode="auto">
                <a:xfrm flipV="1">
                  <a:off x="2453" y="200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2" name="Line 2357"/>
                <p:cNvSpPr>
                  <a:spLocks noChangeShapeType="1"/>
                </p:cNvSpPr>
                <p:nvPr/>
              </p:nvSpPr>
              <p:spPr bwMode="auto">
                <a:xfrm flipV="1">
                  <a:off x="2453" y="198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3" name="Line 2358"/>
                <p:cNvSpPr>
                  <a:spLocks noChangeShapeType="1"/>
                </p:cNvSpPr>
                <p:nvPr/>
              </p:nvSpPr>
              <p:spPr bwMode="auto">
                <a:xfrm flipV="1">
                  <a:off x="2453" y="196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4" name="Line 2359"/>
                <p:cNvSpPr>
                  <a:spLocks noChangeShapeType="1"/>
                </p:cNvSpPr>
                <p:nvPr/>
              </p:nvSpPr>
              <p:spPr bwMode="auto">
                <a:xfrm flipV="1">
                  <a:off x="2453" y="194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5" name="Line 2360"/>
                <p:cNvSpPr>
                  <a:spLocks noChangeShapeType="1"/>
                </p:cNvSpPr>
                <p:nvPr/>
              </p:nvSpPr>
              <p:spPr bwMode="auto">
                <a:xfrm flipV="1">
                  <a:off x="2453" y="1923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6" name="Line 2361"/>
                <p:cNvSpPr>
                  <a:spLocks noChangeShapeType="1"/>
                </p:cNvSpPr>
                <p:nvPr/>
              </p:nvSpPr>
              <p:spPr bwMode="auto">
                <a:xfrm flipV="1">
                  <a:off x="2453" y="1903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7" name="Line 2362"/>
                <p:cNvSpPr>
                  <a:spLocks noChangeShapeType="1"/>
                </p:cNvSpPr>
                <p:nvPr/>
              </p:nvSpPr>
              <p:spPr bwMode="auto">
                <a:xfrm flipV="1">
                  <a:off x="2453" y="188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8" name="Line 2363"/>
                <p:cNvSpPr>
                  <a:spLocks noChangeShapeType="1"/>
                </p:cNvSpPr>
                <p:nvPr/>
              </p:nvSpPr>
              <p:spPr bwMode="auto">
                <a:xfrm flipV="1">
                  <a:off x="2453" y="186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9" name="Line 2364"/>
                <p:cNvSpPr>
                  <a:spLocks noChangeShapeType="1"/>
                </p:cNvSpPr>
                <p:nvPr/>
              </p:nvSpPr>
              <p:spPr bwMode="auto">
                <a:xfrm flipV="1">
                  <a:off x="2453" y="184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60" name="Line 2365"/>
                <p:cNvSpPr>
                  <a:spLocks noChangeShapeType="1"/>
                </p:cNvSpPr>
                <p:nvPr/>
              </p:nvSpPr>
              <p:spPr bwMode="auto">
                <a:xfrm flipV="1">
                  <a:off x="2453" y="182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61" name="Line 2366"/>
                <p:cNvSpPr>
                  <a:spLocks noChangeShapeType="1"/>
                </p:cNvSpPr>
                <p:nvPr/>
              </p:nvSpPr>
              <p:spPr bwMode="auto">
                <a:xfrm flipV="1">
                  <a:off x="2453" y="180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62" name="Line 2367"/>
                <p:cNvSpPr>
                  <a:spLocks noChangeShapeType="1"/>
                </p:cNvSpPr>
                <p:nvPr/>
              </p:nvSpPr>
              <p:spPr bwMode="auto">
                <a:xfrm flipV="1">
                  <a:off x="2453" y="178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63" name="Line 2368"/>
                <p:cNvSpPr>
                  <a:spLocks noChangeShapeType="1"/>
                </p:cNvSpPr>
                <p:nvPr/>
              </p:nvSpPr>
              <p:spPr bwMode="auto">
                <a:xfrm flipV="1">
                  <a:off x="2453" y="176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64" name="Line 2369"/>
                <p:cNvSpPr>
                  <a:spLocks noChangeShapeType="1"/>
                </p:cNvSpPr>
                <p:nvPr/>
              </p:nvSpPr>
              <p:spPr bwMode="auto">
                <a:xfrm flipV="1">
                  <a:off x="2453" y="174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65" name="Line 2370"/>
                <p:cNvSpPr>
                  <a:spLocks noChangeShapeType="1"/>
                </p:cNvSpPr>
                <p:nvPr/>
              </p:nvSpPr>
              <p:spPr bwMode="auto">
                <a:xfrm flipV="1">
                  <a:off x="2453" y="172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66" name="Line 2371"/>
                <p:cNvSpPr>
                  <a:spLocks noChangeShapeType="1"/>
                </p:cNvSpPr>
                <p:nvPr/>
              </p:nvSpPr>
              <p:spPr bwMode="auto">
                <a:xfrm flipV="1">
                  <a:off x="2453" y="1702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67" name="Line 2372"/>
                <p:cNvSpPr>
                  <a:spLocks noChangeShapeType="1"/>
                </p:cNvSpPr>
                <p:nvPr/>
              </p:nvSpPr>
              <p:spPr bwMode="auto">
                <a:xfrm flipV="1">
                  <a:off x="2453" y="1682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68" name="Line 2373"/>
                <p:cNvSpPr>
                  <a:spLocks noChangeShapeType="1"/>
                </p:cNvSpPr>
                <p:nvPr/>
              </p:nvSpPr>
              <p:spPr bwMode="auto">
                <a:xfrm flipV="1">
                  <a:off x="2453" y="1662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69" name="Line 2374"/>
                <p:cNvSpPr>
                  <a:spLocks noChangeShapeType="1"/>
                </p:cNvSpPr>
                <p:nvPr/>
              </p:nvSpPr>
              <p:spPr bwMode="auto">
                <a:xfrm flipV="1">
                  <a:off x="2453" y="164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70" name="Line 2375"/>
                <p:cNvSpPr>
                  <a:spLocks noChangeShapeType="1"/>
                </p:cNvSpPr>
                <p:nvPr/>
              </p:nvSpPr>
              <p:spPr bwMode="auto">
                <a:xfrm flipV="1">
                  <a:off x="2453" y="162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71" name="Line 2376"/>
                <p:cNvSpPr>
                  <a:spLocks noChangeShapeType="1"/>
                </p:cNvSpPr>
                <p:nvPr/>
              </p:nvSpPr>
              <p:spPr bwMode="auto">
                <a:xfrm flipV="1">
                  <a:off x="2453" y="160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72" name="Line 2377"/>
                <p:cNvSpPr>
                  <a:spLocks noChangeShapeType="1"/>
                </p:cNvSpPr>
                <p:nvPr/>
              </p:nvSpPr>
              <p:spPr bwMode="auto">
                <a:xfrm flipV="1">
                  <a:off x="2453" y="158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73" name="Line 2378"/>
                <p:cNvSpPr>
                  <a:spLocks noChangeShapeType="1"/>
                </p:cNvSpPr>
                <p:nvPr/>
              </p:nvSpPr>
              <p:spPr bwMode="auto">
                <a:xfrm flipV="1">
                  <a:off x="2453" y="156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74" name="Line 2379"/>
                <p:cNvSpPr>
                  <a:spLocks noChangeShapeType="1"/>
                </p:cNvSpPr>
                <p:nvPr/>
              </p:nvSpPr>
              <p:spPr bwMode="auto">
                <a:xfrm flipV="1">
                  <a:off x="2786" y="397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75" name="Line 2380"/>
                <p:cNvSpPr>
                  <a:spLocks noChangeShapeType="1"/>
                </p:cNvSpPr>
                <p:nvPr/>
              </p:nvSpPr>
              <p:spPr bwMode="auto">
                <a:xfrm flipV="1">
                  <a:off x="2786" y="395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76" name="Line 2381"/>
                <p:cNvSpPr>
                  <a:spLocks noChangeShapeType="1"/>
                </p:cNvSpPr>
                <p:nvPr/>
              </p:nvSpPr>
              <p:spPr bwMode="auto">
                <a:xfrm flipV="1">
                  <a:off x="2786" y="393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77" name="Line 2382"/>
                <p:cNvSpPr>
                  <a:spLocks noChangeShapeType="1"/>
                </p:cNvSpPr>
                <p:nvPr/>
              </p:nvSpPr>
              <p:spPr bwMode="auto">
                <a:xfrm flipV="1">
                  <a:off x="2786" y="391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78" name="Line 2383"/>
                <p:cNvSpPr>
                  <a:spLocks noChangeShapeType="1"/>
                </p:cNvSpPr>
                <p:nvPr/>
              </p:nvSpPr>
              <p:spPr bwMode="auto">
                <a:xfrm flipV="1">
                  <a:off x="2786" y="389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79" name="Line 2384"/>
                <p:cNvSpPr>
                  <a:spLocks noChangeShapeType="1"/>
                </p:cNvSpPr>
                <p:nvPr/>
              </p:nvSpPr>
              <p:spPr bwMode="auto">
                <a:xfrm flipV="1">
                  <a:off x="2786" y="387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80" name="Line 2385"/>
                <p:cNvSpPr>
                  <a:spLocks noChangeShapeType="1"/>
                </p:cNvSpPr>
                <p:nvPr/>
              </p:nvSpPr>
              <p:spPr bwMode="auto">
                <a:xfrm flipV="1">
                  <a:off x="2786" y="385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81" name="Line 2386"/>
                <p:cNvSpPr>
                  <a:spLocks noChangeShapeType="1"/>
                </p:cNvSpPr>
                <p:nvPr/>
              </p:nvSpPr>
              <p:spPr bwMode="auto">
                <a:xfrm flipV="1">
                  <a:off x="2786" y="383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82" name="Line 2387"/>
                <p:cNvSpPr>
                  <a:spLocks noChangeShapeType="1"/>
                </p:cNvSpPr>
                <p:nvPr/>
              </p:nvSpPr>
              <p:spPr bwMode="auto">
                <a:xfrm flipV="1">
                  <a:off x="2786" y="3811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83" name="Line 2388"/>
                <p:cNvSpPr>
                  <a:spLocks noChangeShapeType="1"/>
                </p:cNvSpPr>
                <p:nvPr/>
              </p:nvSpPr>
              <p:spPr bwMode="auto">
                <a:xfrm flipV="1">
                  <a:off x="2786" y="3791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84" name="Line 2389"/>
                <p:cNvSpPr>
                  <a:spLocks noChangeShapeType="1"/>
                </p:cNvSpPr>
                <p:nvPr/>
              </p:nvSpPr>
              <p:spPr bwMode="auto">
                <a:xfrm flipV="1">
                  <a:off x="2786" y="3771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85" name="Line 2390"/>
                <p:cNvSpPr>
                  <a:spLocks noChangeShapeType="1"/>
                </p:cNvSpPr>
                <p:nvPr/>
              </p:nvSpPr>
              <p:spPr bwMode="auto">
                <a:xfrm flipV="1">
                  <a:off x="2786" y="375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86" name="Line 2391"/>
                <p:cNvSpPr>
                  <a:spLocks noChangeShapeType="1"/>
                </p:cNvSpPr>
                <p:nvPr/>
              </p:nvSpPr>
              <p:spPr bwMode="auto">
                <a:xfrm flipV="1">
                  <a:off x="2786" y="373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87" name="Line 2392"/>
                <p:cNvSpPr>
                  <a:spLocks noChangeShapeType="1"/>
                </p:cNvSpPr>
                <p:nvPr/>
              </p:nvSpPr>
              <p:spPr bwMode="auto">
                <a:xfrm flipV="1">
                  <a:off x="2786" y="371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88" name="Line 2393"/>
                <p:cNvSpPr>
                  <a:spLocks noChangeShapeType="1"/>
                </p:cNvSpPr>
                <p:nvPr/>
              </p:nvSpPr>
              <p:spPr bwMode="auto">
                <a:xfrm flipV="1">
                  <a:off x="2786" y="369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89" name="Line 2394"/>
                <p:cNvSpPr>
                  <a:spLocks noChangeShapeType="1"/>
                </p:cNvSpPr>
                <p:nvPr/>
              </p:nvSpPr>
              <p:spPr bwMode="auto">
                <a:xfrm flipV="1">
                  <a:off x="2786" y="367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90" name="Line 2395"/>
                <p:cNvSpPr>
                  <a:spLocks noChangeShapeType="1"/>
                </p:cNvSpPr>
                <p:nvPr/>
              </p:nvSpPr>
              <p:spPr bwMode="auto">
                <a:xfrm flipV="1">
                  <a:off x="2786" y="365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91" name="Line 2396"/>
                <p:cNvSpPr>
                  <a:spLocks noChangeShapeType="1"/>
                </p:cNvSpPr>
                <p:nvPr/>
              </p:nvSpPr>
              <p:spPr bwMode="auto">
                <a:xfrm flipV="1">
                  <a:off x="2786" y="363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92" name="Line 2397"/>
                <p:cNvSpPr>
                  <a:spLocks noChangeShapeType="1"/>
                </p:cNvSpPr>
                <p:nvPr/>
              </p:nvSpPr>
              <p:spPr bwMode="auto">
                <a:xfrm flipV="1">
                  <a:off x="2786" y="361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93" name="Line 2398"/>
                <p:cNvSpPr>
                  <a:spLocks noChangeShapeType="1"/>
                </p:cNvSpPr>
                <p:nvPr/>
              </p:nvSpPr>
              <p:spPr bwMode="auto">
                <a:xfrm flipV="1">
                  <a:off x="2786" y="359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94" name="Line 2399"/>
                <p:cNvSpPr>
                  <a:spLocks noChangeShapeType="1"/>
                </p:cNvSpPr>
                <p:nvPr/>
              </p:nvSpPr>
              <p:spPr bwMode="auto">
                <a:xfrm flipV="1">
                  <a:off x="2786" y="3570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95" name="Line 2400"/>
                <p:cNvSpPr>
                  <a:spLocks noChangeShapeType="1"/>
                </p:cNvSpPr>
                <p:nvPr/>
              </p:nvSpPr>
              <p:spPr bwMode="auto">
                <a:xfrm flipV="1">
                  <a:off x="2786" y="3550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96" name="Line 2401"/>
                <p:cNvSpPr>
                  <a:spLocks noChangeShapeType="1"/>
                </p:cNvSpPr>
                <p:nvPr/>
              </p:nvSpPr>
              <p:spPr bwMode="auto">
                <a:xfrm flipV="1">
                  <a:off x="2786" y="3530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97" name="Line 2402"/>
                <p:cNvSpPr>
                  <a:spLocks noChangeShapeType="1"/>
                </p:cNvSpPr>
                <p:nvPr/>
              </p:nvSpPr>
              <p:spPr bwMode="auto">
                <a:xfrm flipV="1">
                  <a:off x="2786" y="3510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98" name="Line 2403"/>
                <p:cNvSpPr>
                  <a:spLocks noChangeShapeType="1"/>
                </p:cNvSpPr>
                <p:nvPr/>
              </p:nvSpPr>
              <p:spPr bwMode="auto">
                <a:xfrm flipV="1">
                  <a:off x="2786" y="3490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99" name="Line 2404"/>
                <p:cNvSpPr>
                  <a:spLocks noChangeShapeType="1"/>
                </p:cNvSpPr>
                <p:nvPr/>
              </p:nvSpPr>
              <p:spPr bwMode="auto">
                <a:xfrm flipV="1">
                  <a:off x="2786" y="3470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00" name="Line 2405"/>
                <p:cNvSpPr>
                  <a:spLocks noChangeShapeType="1"/>
                </p:cNvSpPr>
                <p:nvPr/>
              </p:nvSpPr>
              <p:spPr bwMode="auto">
                <a:xfrm flipV="1">
                  <a:off x="2786" y="3450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01" name="Line 2406"/>
                <p:cNvSpPr>
                  <a:spLocks noChangeShapeType="1"/>
                </p:cNvSpPr>
                <p:nvPr/>
              </p:nvSpPr>
              <p:spPr bwMode="auto">
                <a:xfrm flipV="1">
                  <a:off x="2786" y="3430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02" name="Line 2407"/>
                <p:cNvSpPr>
                  <a:spLocks noChangeShapeType="1"/>
                </p:cNvSpPr>
                <p:nvPr/>
              </p:nvSpPr>
              <p:spPr bwMode="auto">
                <a:xfrm flipV="1">
                  <a:off x="2786" y="3410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03" name="Line 2408"/>
                <p:cNvSpPr>
                  <a:spLocks noChangeShapeType="1"/>
                </p:cNvSpPr>
                <p:nvPr/>
              </p:nvSpPr>
              <p:spPr bwMode="auto">
                <a:xfrm flipV="1">
                  <a:off x="2786" y="3390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04" name="Line 2409"/>
                <p:cNvSpPr>
                  <a:spLocks noChangeShapeType="1"/>
                </p:cNvSpPr>
                <p:nvPr/>
              </p:nvSpPr>
              <p:spPr bwMode="auto">
                <a:xfrm flipV="1">
                  <a:off x="2786" y="3370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05" name="Line 2410"/>
                <p:cNvSpPr>
                  <a:spLocks noChangeShapeType="1"/>
                </p:cNvSpPr>
                <p:nvPr/>
              </p:nvSpPr>
              <p:spPr bwMode="auto">
                <a:xfrm flipV="1">
                  <a:off x="2786" y="3349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06" name="Line 2411"/>
                <p:cNvSpPr>
                  <a:spLocks noChangeShapeType="1"/>
                </p:cNvSpPr>
                <p:nvPr/>
              </p:nvSpPr>
              <p:spPr bwMode="auto">
                <a:xfrm flipV="1">
                  <a:off x="2786" y="3329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07" name="Line 2412"/>
                <p:cNvSpPr>
                  <a:spLocks noChangeShapeType="1"/>
                </p:cNvSpPr>
                <p:nvPr/>
              </p:nvSpPr>
              <p:spPr bwMode="auto">
                <a:xfrm flipV="1">
                  <a:off x="2786" y="3309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08" name="Line 2413"/>
                <p:cNvSpPr>
                  <a:spLocks noChangeShapeType="1"/>
                </p:cNvSpPr>
                <p:nvPr/>
              </p:nvSpPr>
              <p:spPr bwMode="auto">
                <a:xfrm flipV="1">
                  <a:off x="2786" y="328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09" name="Line 2414"/>
                <p:cNvSpPr>
                  <a:spLocks noChangeShapeType="1"/>
                </p:cNvSpPr>
                <p:nvPr/>
              </p:nvSpPr>
              <p:spPr bwMode="auto">
                <a:xfrm flipV="1">
                  <a:off x="2786" y="326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10" name="Line 2415"/>
                <p:cNvSpPr>
                  <a:spLocks noChangeShapeType="1"/>
                </p:cNvSpPr>
                <p:nvPr/>
              </p:nvSpPr>
              <p:spPr bwMode="auto">
                <a:xfrm flipV="1">
                  <a:off x="2786" y="324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11" name="Line 2416"/>
                <p:cNvSpPr>
                  <a:spLocks noChangeShapeType="1"/>
                </p:cNvSpPr>
                <p:nvPr/>
              </p:nvSpPr>
              <p:spPr bwMode="auto">
                <a:xfrm flipV="1">
                  <a:off x="2786" y="322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12" name="Line 2417"/>
                <p:cNvSpPr>
                  <a:spLocks noChangeShapeType="1"/>
                </p:cNvSpPr>
                <p:nvPr/>
              </p:nvSpPr>
              <p:spPr bwMode="auto">
                <a:xfrm flipV="1">
                  <a:off x="2786" y="320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13" name="Line 2418"/>
                <p:cNvSpPr>
                  <a:spLocks noChangeShapeType="1"/>
                </p:cNvSpPr>
                <p:nvPr/>
              </p:nvSpPr>
              <p:spPr bwMode="auto">
                <a:xfrm flipV="1">
                  <a:off x="2786" y="318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14" name="Line 2419"/>
                <p:cNvSpPr>
                  <a:spLocks noChangeShapeType="1"/>
                </p:cNvSpPr>
                <p:nvPr/>
              </p:nvSpPr>
              <p:spPr bwMode="auto">
                <a:xfrm flipV="1">
                  <a:off x="2786" y="316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15" name="Line 2420"/>
                <p:cNvSpPr>
                  <a:spLocks noChangeShapeType="1"/>
                </p:cNvSpPr>
                <p:nvPr/>
              </p:nvSpPr>
              <p:spPr bwMode="auto">
                <a:xfrm flipV="1">
                  <a:off x="2786" y="314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16" name="Line 2421"/>
                <p:cNvSpPr>
                  <a:spLocks noChangeShapeType="1"/>
                </p:cNvSpPr>
                <p:nvPr/>
              </p:nvSpPr>
              <p:spPr bwMode="auto">
                <a:xfrm flipV="1">
                  <a:off x="2786" y="312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17" name="Line 2422"/>
                <p:cNvSpPr>
                  <a:spLocks noChangeShapeType="1"/>
                </p:cNvSpPr>
                <p:nvPr/>
              </p:nvSpPr>
              <p:spPr bwMode="auto">
                <a:xfrm flipV="1">
                  <a:off x="2786" y="3108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18" name="Line 2423"/>
                <p:cNvSpPr>
                  <a:spLocks noChangeShapeType="1"/>
                </p:cNvSpPr>
                <p:nvPr/>
              </p:nvSpPr>
              <p:spPr bwMode="auto">
                <a:xfrm flipV="1">
                  <a:off x="2786" y="3088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19" name="Line 2424"/>
                <p:cNvSpPr>
                  <a:spLocks noChangeShapeType="1"/>
                </p:cNvSpPr>
                <p:nvPr/>
              </p:nvSpPr>
              <p:spPr bwMode="auto">
                <a:xfrm flipV="1">
                  <a:off x="2786" y="3068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20" name="Line 2425"/>
                <p:cNvSpPr>
                  <a:spLocks noChangeShapeType="1"/>
                </p:cNvSpPr>
                <p:nvPr/>
              </p:nvSpPr>
              <p:spPr bwMode="auto">
                <a:xfrm flipV="1">
                  <a:off x="2786" y="304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21" name="Line 2426"/>
                <p:cNvSpPr>
                  <a:spLocks noChangeShapeType="1"/>
                </p:cNvSpPr>
                <p:nvPr/>
              </p:nvSpPr>
              <p:spPr bwMode="auto">
                <a:xfrm flipV="1">
                  <a:off x="2786" y="302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22" name="Line 2427"/>
                <p:cNvSpPr>
                  <a:spLocks noChangeShapeType="1"/>
                </p:cNvSpPr>
                <p:nvPr/>
              </p:nvSpPr>
              <p:spPr bwMode="auto">
                <a:xfrm flipV="1">
                  <a:off x="2786" y="300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23" name="Line 2428"/>
                <p:cNvSpPr>
                  <a:spLocks noChangeShapeType="1"/>
                </p:cNvSpPr>
                <p:nvPr/>
              </p:nvSpPr>
              <p:spPr bwMode="auto">
                <a:xfrm flipV="1">
                  <a:off x="2786" y="298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24" name="Line 2429"/>
                <p:cNvSpPr>
                  <a:spLocks noChangeShapeType="1"/>
                </p:cNvSpPr>
                <p:nvPr/>
              </p:nvSpPr>
              <p:spPr bwMode="auto">
                <a:xfrm flipV="1">
                  <a:off x="2786" y="296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25" name="Line 2430"/>
                <p:cNvSpPr>
                  <a:spLocks noChangeShapeType="1"/>
                </p:cNvSpPr>
                <p:nvPr/>
              </p:nvSpPr>
              <p:spPr bwMode="auto">
                <a:xfrm flipV="1">
                  <a:off x="2786" y="294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26" name="Line 2431"/>
                <p:cNvSpPr>
                  <a:spLocks noChangeShapeType="1"/>
                </p:cNvSpPr>
                <p:nvPr/>
              </p:nvSpPr>
              <p:spPr bwMode="auto">
                <a:xfrm flipV="1">
                  <a:off x="2786" y="292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27" name="Line 2432"/>
                <p:cNvSpPr>
                  <a:spLocks noChangeShapeType="1"/>
                </p:cNvSpPr>
                <p:nvPr/>
              </p:nvSpPr>
              <p:spPr bwMode="auto">
                <a:xfrm flipV="1">
                  <a:off x="2786" y="290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28" name="Line 2433"/>
                <p:cNvSpPr>
                  <a:spLocks noChangeShapeType="1"/>
                </p:cNvSpPr>
                <p:nvPr/>
              </p:nvSpPr>
              <p:spPr bwMode="auto">
                <a:xfrm flipV="1">
                  <a:off x="2786" y="288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29" name="Line 2434"/>
                <p:cNvSpPr>
                  <a:spLocks noChangeShapeType="1"/>
                </p:cNvSpPr>
                <p:nvPr/>
              </p:nvSpPr>
              <p:spPr bwMode="auto">
                <a:xfrm flipV="1">
                  <a:off x="2786" y="2867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30" name="Line 2435"/>
                <p:cNvSpPr>
                  <a:spLocks noChangeShapeType="1"/>
                </p:cNvSpPr>
                <p:nvPr/>
              </p:nvSpPr>
              <p:spPr bwMode="auto">
                <a:xfrm flipV="1">
                  <a:off x="2786" y="2847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31" name="Line 2436"/>
                <p:cNvSpPr>
                  <a:spLocks noChangeShapeType="1"/>
                </p:cNvSpPr>
                <p:nvPr/>
              </p:nvSpPr>
              <p:spPr bwMode="auto">
                <a:xfrm flipV="1">
                  <a:off x="2786" y="2827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32" name="Line 2437"/>
                <p:cNvSpPr>
                  <a:spLocks noChangeShapeType="1"/>
                </p:cNvSpPr>
                <p:nvPr/>
              </p:nvSpPr>
              <p:spPr bwMode="auto">
                <a:xfrm flipV="1">
                  <a:off x="2786" y="280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33" name="Line 2438"/>
                <p:cNvSpPr>
                  <a:spLocks noChangeShapeType="1"/>
                </p:cNvSpPr>
                <p:nvPr/>
              </p:nvSpPr>
              <p:spPr bwMode="auto">
                <a:xfrm flipV="1">
                  <a:off x="2786" y="278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34" name="Line 2439"/>
                <p:cNvSpPr>
                  <a:spLocks noChangeShapeType="1"/>
                </p:cNvSpPr>
                <p:nvPr/>
              </p:nvSpPr>
              <p:spPr bwMode="auto">
                <a:xfrm flipV="1">
                  <a:off x="2786" y="276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35" name="Line 2440"/>
                <p:cNvSpPr>
                  <a:spLocks noChangeShapeType="1"/>
                </p:cNvSpPr>
                <p:nvPr/>
              </p:nvSpPr>
              <p:spPr bwMode="auto">
                <a:xfrm flipV="1">
                  <a:off x="2786" y="274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36" name="Line 2441"/>
                <p:cNvSpPr>
                  <a:spLocks noChangeShapeType="1"/>
                </p:cNvSpPr>
                <p:nvPr/>
              </p:nvSpPr>
              <p:spPr bwMode="auto">
                <a:xfrm flipV="1">
                  <a:off x="2786" y="272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37" name="Line 2442"/>
                <p:cNvSpPr>
                  <a:spLocks noChangeShapeType="1"/>
                </p:cNvSpPr>
                <p:nvPr/>
              </p:nvSpPr>
              <p:spPr bwMode="auto">
                <a:xfrm flipV="1">
                  <a:off x="2786" y="270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38" name="Line 2443"/>
                <p:cNvSpPr>
                  <a:spLocks noChangeShapeType="1"/>
                </p:cNvSpPr>
                <p:nvPr/>
              </p:nvSpPr>
              <p:spPr bwMode="auto">
                <a:xfrm flipV="1">
                  <a:off x="2786" y="268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39" name="Line 2444"/>
                <p:cNvSpPr>
                  <a:spLocks noChangeShapeType="1"/>
                </p:cNvSpPr>
                <p:nvPr/>
              </p:nvSpPr>
              <p:spPr bwMode="auto">
                <a:xfrm flipV="1">
                  <a:off x="2786" y="266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40" name="Line 2445"/>
                <p:cNvSpPr>
                  <a:spLocks noChangeShapeType="1"/>
                </p:cNvSpPr>
                <p:nvPr/>
              </p:nvSpPr>
              <p:spPr bwMode="auto">
                <a:xfrm flipV="1">
                  <a:off x="2786" y="264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41" name="Line 2446"/>
                <p:cNvSpPr>
                  <a:spLocks noChangeShapeType="1"/>
                </p:cNvSpPr>
                <p:nvPr/>
              </p:nvSpPr>
              <p:spPr bwMode="auto">
                <a:xfrm flipV="1">
                  <a:off x="2786" y="2626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42" name="Line 2447"/>
                <p:cNvSpPr>
                  <a:spLocks noChangeShapeType="1"/>
                </p:cNvSpPr>
                <p:nvPr/>
              </p:nvSpPr>
              <p:spPr bwMode="auto">
                <a:xfrm flipV="1">
                  <a:off x="2786" y="2606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43" name="Line 2448"/>
                <p:cNvSpPr>
                  <a:spLocks noChangeShapeType="1"/>
                </p:cNvSpPr>
                <p:nvPr/>
              </p:nvSpPr>
              <p:spPr bwMode="auto">
                <a:xfrm flipV="1">
                  <a:off x="2786" y="258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44" name="Line 2449"/>
                <p:cNvSpPr>
                  <a:spLocks noChangeShapeType="1"/>
                </p:cNvSpPr>
                <p:nvPr/>
              </p:nvSpPr>
              <p:spPr bwMode="auto">
                <a:xfrm flipV="1">
                  <a:off x="2786" y="256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45" name="Line 2450"/>
                <p:cNvSpPr>
                  <a:spLocks noChangeShapeType="1"/>
                </p:cNvSpPr>
                <p:nvPr/>
              </p:nvSpPr>
              <p:spPr bwMode="auto">
                <a:xfrm flipV="1">
                  <a:off x="2786" y="254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46" name="Line 2451"/>
                <p:cNvSpPr>
                  <a:spLocks noChangeShapeType="1"/>
                </p:cNvSpPr>
                <p:nvPr/>
              </p:nvSpPr>
              <p:spPr bwMode="auto">
                <a:xfrm flipV="1">
                  <a:off x="2786" y="252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47" name="Line 2452"/>
                <p:cNvSpPr>
                  <a:spLocks noChangeShapeType="1"/>
                </p:cNvSpPr>
                <p:nvPr/>
              </p:nvSpPr>
              <p:spPr bwMode="auto">
                <a:xfrm flipV="1">
                  <a:off x="2786" y="250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48" name="Line 2453"/>
                <p:cNvSpPr>
                  <a:spLocks noChangeShapeType="1"/>
                </p:cNvSpPr>
                <p:nvPr/>
              </p:nvSpPr>
              <p:spPr bwMode="auto">
                <a:xfrm flipV="1">
                  <a:off x="2786" y="248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49" name="Line 2454"/>
                <p:cNvSpPr>
                  <a:spLocks noChangeShapeType="1"/>
                </p:cNvSpPr>
                <p:nvPr/>
              </p:nvSpPr>
              <p:spPr bwMode="auto">
                <a:xfrm flipV="1">
                  <a:off x="2786" y="246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0" name="Line 2455"/>
                <p:cNvSpPr>
                  <a:spLocks noChangeShapeType="1"/>
                </p:cNvSpPr>
                <p:nvPr/>
              </p:nvSpPr>
              <p:spPr bwMode="auto">
                <a:xfrm flipV="1">
                  <a:off x="2786" y="244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1" name="Line 2456"/>
                <p:cNvSpPr>
                  <a:spLocks noChangeShapeType="1"/>
                </p:cNvSpPr>
                <p:nvPr/>
              </p:nvSpPr>
              <p:spPr bwMode="auto">
                <a:xfrm flipV="1">
                  <a:off x="2786" y="242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2" name="Line 2457"/>
                <p:cNvSpPr>
                  <a:spLocks noChangeShapeType="1"/>
                </p:cNvSpPr>
                <p:nvPr/>
              </p:nvSpPr>
              <p:spPr bwMode="auto">
                <a:xfrm flipV="1">
                  <a:off x="2786" y="2405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3" name="Line 2458"/>
                <p:cNvSpPr>
                  <a:spLocks noChangeShapeType="1"/>
                </p:cNvSpPr>
                <p:nvPr/>
              </p:nvSpPr>
              <p:spPr bwMode="auto">
                <a:xfrm flipV="1">
                  <a:off x="2786" y="2385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4" name="Line 2459"/>
                <p:cNvSpPr>
                  <a:spLocks noChangeShapeType="1"/>
                </p:cNvSpPr>
                <p:nvPr/>
              </p:nvSpPr>
              <p:spPr bwMode="auto">
                <a:xfrm flipV="1">
                  <a:off x="2786" y="2365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5" name="Line 2460"/>
                <p:cNvSpPr>
                  <a:spLocks noChangeShapeType="1"/>
                </p:cNvSpPr>
                <p:nvPr/>
              </p:nvSpPr>
              <p:spPr bwMode="auto">
                <a:xfrm flipV="1">
                  <a:off x="2786" y="234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6" name="Line 2461"/>
                <p:cNvSpPr>
                  <a:spLocks noChangeShapeType="1"/>
                </p:cNvSpPr>
                <p:nvPr/>
              </p:nvSpPr>
              <p:spPr bwMode="auto">
                <a:xfrm flipV="1">
                  <a:off x="2786" y="232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7" name="Line 2462"/>
                <p:cNvSpPr>
                  <a:spLocks noChangeShapeType="1"/>
                </p:cNvSpPr>
                <p:nvPr/>
              </p:nvSpPr>
              <p:spPr bwMode="auto">
                <a:xfrm flipV="1">
                  <a:off x="2786" y="230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8" name="Line 2463"/>
                <p:cNvSpPr>
                  <a:spLocks noChangeShapeType="1"/>
                </p:cNvSpPr>
                <p:nvPr/>
              </p:nvSpPr>
              <p:spPr bwMode="auto">
                <a:xfrm flipV="1">
                  <a:off x="2786" y="228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9" name="Line 2464"/>
                <p:cNvSpPr>
                  <a:spLocks noChangeShapeType="1"/>
                </p:cNvSpPr>
                <p:nvPr/>
              </p:nvSpPr>
              <p:spPr bwMode="auto">
                <a:xfrm flipV="1">
                  <a:off x="2786" y="226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0" name="Line 2465"/>
                <p:cNvSpPr>
                  <a:spLocks noChangeShapeType="1"/>
                </p:cNvSpPr>
                <p:nvPr/>
              </p:nvSpPr>
              <p:spPr bwMode="auto">
                <a:xfrm flipV="1">
                  <a:off x="2786" y="224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1" name="Line 2466"/>
                <p:cNvSpPr>
                  <a:spLocks noChangeShapeType="1"/>
                </p:cNvSpPr>
                <p:nvPr/>
              </p:nvSpPr>
              <p:spPr bwMode="auto">
                <a:xfrm flipV="1">
                  <a:off x="2786" y="222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2" name="Line 2467"/>
                <p:cNvSpPr>
                  <a:spLocks noChangeShapeType="1"/>
                </p:cNvSpPr>
                <p:nvPr/>
              </p:nvSpPr>
              <p:spPr bwMode="auto">
                <a:xfrm flipV="1">
                  <a:off x="2786" y="220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3" name="Line 2468"/>
                <p:cNvSpPr>
                  <a:spLocks noChangeShapeType="1"/>
                </p:cNvSpPr>
                <p:nvPr/>
              </p:nvSpPr>
              <p:spPr bwMode="auto">
                <a:xfrm flipV="1">
                  <a:off x="2786" y="218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4" name="Line 2469"/>
                <p:cNvSpPr>
                  <a:spLocks noChangeShapeType="1"/>
                </p:cNvSpPr>
                <p:nvPr/>
              </p:nvSpPr>
              <p:spPr bwMode="auto">
                <a:xfrm flipV="1">
                  <a:off x="2786" y="2164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5" name="Line 2470"/>
                <p:cNvSpPr>
                  <a:spLocks noChangeShapeType="1"/>
                </p:cNvSpPr>
                <p:nvPr/>
              </p:nvSpPr>
              <p:spPr bwMode="auto">
                <a:xfrm flipV="1">
                  <a:off x="2786" y="2144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6" name="Line 2471"/>
                <p:cNvSpPr>
                  <a:spLocks noChangeShapeType="1"/>
                </p:cNvSpPr>
                <p:nvPr/>
              </p:nvSpPr>
              <p:spPr bwMode="auto">
                <a:xfrm flipV="1">
                  <a:off x="2786" y="2124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7" name="Line 2472"/>
                <p:cNvSpPr>
                  <a:spLocks noChangeShapeType="1"/>
                </p:cNvSpPr>
                <p:nvPr/>
              </p:nvSpPr>
              <p:spPr bwMode="auto">
                <a:xfrm flipV="1">
                  <a:off x="2786" y="210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8" name="Line 2473"/>
                <p:cNvSpPr>
                  <a:spLocks noChangeShapeType="1"/>
                </p:cNvSpPr>
                <p:nvPr/>
              </p:nvSpPr>
              <p:spPr bwMode="auto">
                <a:xfrm flipV="1">
                  <a:off x="2786" y="208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9" name="Line 2474"/>
                <p:cNvSpPr>
                  <a:spLocks noChangeShapeType="1"/>
                </p:cNvSpPr>
                <p:nvPr/>
              </p:nvSpPr>
              <p:spPr bwMode="auto">
                <a:xfrm flipV="1">
                  <a:off x="2786" y="206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0" name="Line 2475"/>
                <p:cNvSpPr>
                  <a:spLocks noChangeShapeType="1"/>
                </p:cNvSpPr>
                <p:nvPr/>
              </p:nvSpPr>
              <p:spPr bwMode="auto">
                <a:xfrm flipV="1">
                  <a:off x="2786" y="204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1" name="Line 2476"/>
                <p:cNvSpPr>
                  <a:spLocks noChangeShapeType="1"/>
                </p:cNvSpPr>
                <p:nvPr/>
              </p:nvSpPr>
              <p:spPr bwMode="auto">
                <a:xfrm flipV="1">
                  <a:off x="2786" y="202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2" name="Line 2477"/>
                <p:cNvSpPr>
                  <a:spLocks noChangeShapeType="1"/>
                </p:cNvSpPr>
                <p:nvPr/>
              </p:nvSpPr>
              <p:spPr bwMode="auto">
                <a:xfrm flipV="1">
                  <a:off x="2786" y="200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3" name="Line 2478"/>
                <p:cNvSpPr>
                  <a:spLocks noChangeShapeType="1"/>
                </p:cNvSpPr>
                <p:nvPr/>
              </p:nvSpPr>
              <p:spPr bwMode="auto">
                <a:xfrm flipV="1">
                  <a:off x="2786" y="198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4" name="Line 2479"/>
                <p:cNvSpPr>
                  <a:spLocks noChangeShapeType="1"/>
                </p:cNvSpPr>
                <p:nvPr/>
              </p:nvSpPr>
              <p:spPr bwMode="auto">
                <a:xfrm flipV="1">
                  <a:off x="2786" y="196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5" name="Line 2480"/>
                <p:cNvSpPr>
                  <a:spLocks noChangeShapeType="1"/>
                </p:cNvSpPr>
                <p:nvPr/>
              </p:nvSpPr>
              <p:spPr bwMode="auto">
                <a:xfrm flipV="1">
                  <a:off x="2786" y="194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6" name="Line 2481"/>
                <p:cNvSpPr>
                  <a:spLocks noChangeShapeType="1"/>
                </p:cNvSpPr>
                <p:nvPr/>
              </p:nvSpPr>
              <p:spPr bwMode="auto">
                <a:xfrm flipV="1">
                  <a:off x="2786" y="1923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7" name="Line 2482"/>
                <p:cNvSpPr>
                  <a:spLocks noChangeShapeType="1"/>
                </p:cNvSpPr>
                <p:nvPr/>
              </p:nvSpPr>
              <p:spPr bwMode="auto">
                <a:xfrm flipV="1">
                  <a:off x="2786" y="1903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8" name="Line 2483"/>
                <p:cNvSpPr>
                  <a:spLocks noChangeShapeType="1"/>
                </p:cNvSpPr>
                <p:nvPr/>
              </p:nvSpPr>
              <p:spPr bwMode="auto">
                <a:xfrm flipV="1">
                  <a:off x="2786" y="188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9" name="Line 2484"/>
                <p:cNvSpPr>
                  <a:spLocks noChangeShapeType="1"/>
                </p:cNvSpPr>
                <p:nvPr/>
              </p:nvSpPr>
              <p:spPr bwMode="auto">
                <a:xfrm flipV="1">
                  <a:off x="2786" y="186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0" name="Line 2485"/>
                <p:cNvSpPr>
                  <a:spLocks noChangeShapeType="1"/>
                </p:cNvSpPr>
                <p:nvPr/>
              </p:nvSpPr>
              <p:spPr bwMode="auto">
                <a:xfrm flipV="1">
                  <a:off x="2786" y="184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1" name="Line 2486"/>
                <p:cNvSpPr>
                  <a:spLocks noChangeShapeType="1"/>
                </p:cNvSpPr>
                <p:nvPr/>
              </p:nvSpPr>
              <p:spPr bwMode="auto">
                <a:xfrm flipV="1">
                  <a:off x="2786" y="182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2" name="Line 2487"/>
                <p:cNvSpPr>
                  <a:spLocks noChangeShapeType="1"/>
                </p:cNvSpPr>
                <p:nvPr/>
              </p:nvSpPr>
              <p:spPr bwMode="auto">
                <a:xfrm flipV="1">
                  <a:off x="2786" y="180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3" name="Line 2488"/>
                <p:cNvSpPr>
                  <a:spLocks noChangeShapeType="1"/>
                </p:cNvSpPr>
                <p:nvPr/>
              </p:nvSpPr>
              <p:spPr bwMode="auto">
                <a:xfrm flipV="1">
                  <a:off x="2786" y="178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4" name="Line 2489"/>
                <p:cNvSpPr>
                  <a:spLocks noChangeShapeType="1"/>
                </p:cNvSpPr>
                <p:nvPr/>
              </p:nvSpPr>
              <p:spPr bwMode="auto">
                <a:xfrm flipV="1">
                  <a:off x="2786" y="176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5" name="Line 2490"/>
                <p:cNvSpPr>
                  <a:spLocks noChangeShapeType="1"/>
                </p:cNvSpPr>
                <p:nvPr/>
              </p:nvSpPr>
              <p:spPr bwMode="auto">
                <a:xfrm flipV="1">
                  <a:off x="2786" y="174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6" name="Line 2491"/>
                <p:cNvSpPr>
                  <a:spLocks noChangeShapeType="1"/>
                </p:cNvSpPr>
                <p:nvPr/>
              </p:nvSpPr>
              <p:spPr bwMode="auto">
                <a:xfrm flipV="1">
                  <a:off x="2786" y="172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7" name="Line 2492"/>
                <p:cNvSpPr>
                  <a:spLocks noChangeShapeType="1"/>
                </p:cNvSpPr>
                <p:nvPr/>
              </p:nvSpPr>
              <p:spPr bwMode="auto">
                <a:xfrm flipV="1">
                  <a:off x="2786" y="1702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8" name="Line 2493"/>
                <p:cNvSpPr>
                  <a:spLocks noChangeShapeType="1"/>
                </p:cNvSpPr>
                <p:nvPr/>
              </p:nvSpPr>
              <p:spPr bwMode="auto">
                <a:xfrm flipV="1">
                  <a:off x="2786" y="1682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9" name="Line 2494"/>
                <p:cNvSpPr>
                  <a:spLocks noChangeShapeType="1"/>
                </p:cNvSpPr>
                <p:nvPr/>
              </p:nvSpPr>
              <p:spPr bwMode="auto">
                <a:xfrm flipV="1">
                  <a:off x="2786" y="1662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90" name="Line 2495"/>
                <p:cNvSpPr>
                  <a:spLocks noChangeShapeType="1"/>
                </p:cNvSpPr>
                <p:nvPr/>
              </p:nvSpPr>
              <p:spPr bwMode="auto">
                <a:xfrm flipV="1">
                  <a:off x="2786" y="164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91" name="Line 2496"/>
                <p:cNvSpPr>
                  <a:spLocks noChangeShapeType="1"/>
                </p:cNvSpPr>
                <p:nvPr/>
              </p:nvSpPr>
              <p:spPr bwMode="auto">
                <a:xfrm flipV="1">
                  <a:off x="2786" y="162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92" name="Line 2497"/>
                <p:cNvSpPr>
                  <a:spLocks noChangeShapeType="1"/>
                </p:cNvSpPr>
                <p:nvPr/>
              </p:nvSpPr>
              <p:spPr bwMode="auto">
                <a:xfrm flipV="1">
                  <a:off x="2786" y="160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93" name="Line 2498"/>
                <p:cNvSpPr>
                  <a:spLocks noChangeShapeType="1"/>
                </p:cNvSpPr>
                <p:nvPr/>
              </p:nvSpPr>
              <p:spPr bwMode="auto">
                <a:xfrm flipV="1">
                  <a:off x="2786" y="158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94" name="Line 2499"/>
                <p:cNvSpPr>
                  <a:spLocks noChangeShapeType="1"/>
                </p:cNvSpPr>
                <p:nvPr/>
              </p:nvSpPr>
              <p:spPr bwMode="auto">
                <a:xfrm flipV="1">
                  <a:off x="2786" y="156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95" name="Line 2500"/>
                <p:cNvSpPr>
                  <a:spLocks noChangeShapeType="1"/>
                </p:cNvSpPr>
                <p:nvPr/>
              </p:nvSpPr>
              <p:spPr bwMode="auto">
                <a:xfrm flipV="1">
                  <a:off x="3117" y="397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96" name="Line 2501"/>
                <p:cNvSpPr>
                  <a:spLocks noChangeShapeType="1"/>
                </p:cNvSpPr>
                <p:nvPr/>
              </p:nvSpPr>
              <p:spPr bwMode="auto">
                <a:xfrm flipV="1">
                  <a:off x="3117" y="395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97" name="Line 2502"/>
                <p:cNvSpPr>
                  <a:spLocks noChangeShapeType="1"/>
                </p:cNvSpPr>
                <p:nvPr/>
              </p:nvSpPr>
              <p:spPr bwMode="auto">
                <a:xfrm flipV="1">
                  <a:off x="3117" y="393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98" name="Line 2503"/>
                <p:cNvSpPr>
                  <a:spLocks noChangeShapeType="1"/>
                </p:cNvSpPr>
                <p:nvPr/>
              </p:nvSpPr>
              <p:spPr bwMode="auto">
                <a:xfrm flipV="1">
                  <a:off x="3117" y="391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99" name="Line 2504"/>
                <p:cNvSpPr>
                  <a:spLocks noChangeShapeType="1"/>
                </p:cNvSpPr>
                <p:nvPr/>
              </p:nvSpPr>
              <p:spPr bwMode="auto">
                <a:xfrm flipV="1">
                  <a:off x="3117" y="389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00" name="Line 2505"/>
                <p:cNvSpPr>
                  <a:spLocks noChangeShapeType="1"/>
                </p:cNvSpPr>
                <p:nvPr/>
              </p:nvSpPr>
              <p:spPr bwMode="auto">
                <a:xfrm flipV="1">
                  <a:off x="3117" y="387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01" name="Line 2506"/>
                <p:cNvSpPr>
                  <a:spLocks noChangeShapeType="1"/>
                </p:cNvSpPr>
                <p:nvPr/>
              </p:nvSpPr>
              <p:spPr bwMode="auto">
                <a:xfrm flipV="1">
                  <a:off x="3117" y="385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02" name="Line 2507"/>
                <p:cNvSpPr>
                  <a:spLocks noChangeShapeType="1"/>
                </p:cNvSpPr>
                <p:nvPr/>
              </p:nvSpPr>
              <p:spPr bwMode="auto">
                <a:xfrm flipV="1">
                  <a:off x="3117" y="383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03" name="Line 2508"/>
                <p:cNvSpPr>
                  <a:spLocks noChangeShapeType="1"/>
                </p:cNvSpPr>
                <p:nvPr/>
              </p:nvSpPr>
              <p:spPr bwMode="auto">
                <a:xfrm flipV="1">
                  <a:off x="3117" y="3811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04" name="Line 2509"/>
                <p:cNvSpPr>
                  <a:spLocks noChangeShapeType="1"/>
                </p:cNvSpPr>
                <p:nvPr/>
              </p:nvSpPr>
              <p:spPr bwMode="auto">
                <a:xfrm flipV="1">
                  <a:off x="3117" y="3791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05" name="Line 2510"/>
                <p:cNvSpPr>
                  <a:spLocks noChangeShapeType="1"/>
                </p:cNvSpPr>
                <p:nvPr/>
              </p:nvSpPr>
              <p:spPr bwMode="auto">
                <a:xfrm flipV="1">
                  <a:off x="3117" y="3771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06" name="Line 2511"/>
                <p:cNvSpPr>
                  <a:spLocks noChangeShapeType="1"/>
                </p:cNvSpPr>
                <p:nvPr/>
              </p:nvSpPr>
              <p:spPr bwMode="auto">
                <a:xfrm flipV="1">
                  <a:off x="3117" y="375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07" name="Line 2512"/>
                <p:cNvSpPr>
                  <a:spLocks noChangeShapeType="1"/>
                </p:cNvSpPr>
                <p:nvPr/>
              </p:nvSpPr>
              <p:spPr bwMode="auto">
                <a:xfrm flipV="1">
                  <a:off x="3117" y="373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08" name="Line 2513"/>
                <p:cNvSpPr>
                  <a:spLocks noChangeShapeType="1"/>
                </p:cNvSpPr>
                <p:nvPr/>
              </p:nvSpPr>
              <p:spPr bwMode="auto">
                <a:xfrm flipV="1">
                  <a:off x="3117" y="371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09" name="Line 2514"/>
                <p:cNvSpPr>
                  <a:spLocks noChangeShapeType="1"/>
                </p:cNvSpPr>
                <p:nvPr/>
              </p:nvSpPr>
              <p:spPr bwMode="auto">
                <a:xfrm flipV="1">
                  <a:off x="3117" y="369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10" name="Line 2515"/>
                <p:cNvSpPr>
                  <a:spLocks noChangeShapeType="1"/>
                </p:cNvSpPr>
                <p:nvPr/>
              </p:nvSpPr>
              <p:spPr bwMode="auto">
                <a:xfrm flipV="1">
                  <a:off x="3117" y="367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11" name="Line 2516"/>
                <p:cNvSpPr>
                  <a:spLocks noChangeShapeType="1"/>
                </p:cNvSpPr>
                <p:nvPr/>
              </p:nvSpPr>
              <p:spPr bwMode="auto">
                <a:xfrm flipV="1">
                  <a:off x="3117" y="365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12" name="Line 2517"/>
                <p:cNvSpPr>
                  <a:spLocks noChangeShapeType="1"/>
                </p:cNvSpPr>
                <p:nvPr/>
              </p:nvSpPr>
              <p:spPr bwMode="auto">
                <a:xfrm flipV="1">
                  <a:off x="3117" y="363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13" name="Line 2518"/>
                <p:cNvSpPr>
                  <a:spLocks noChangeShapeType="1"/>
                </p:cNvSpPr>
                <p:nvPr/>
              </p:nvSpPr>
              <p:spPr bwMode="auto">
                <a:xfrm flipV="1">
                  <a:off x="3117" y="361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14" name="Line 2519"/>
                <p:cNvSpPr>
                  <a:spLocks noChangeShapeType="1"/>
                </p:cNvSpPr>
                <p:nvPr/>
              </p:nvSpPr>
              <p:spPr bwMode="auto">
                <a:xfrm flipV="1">
                  <a:off x="3117" y="359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15" name="Line 2520"/>
                <p:cNvSpPr>
                  <a:spLocks noChangeShapeType="1"/>
                </p:cNvSpPr>
                <p:nvPr/>
              </p:nvSpPr>
              <p:spPr bwMode="auto">
                <a:xfrm flipV="1">
                  <a:off x="3117" y="3570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16" name="Line 2521"/>
                <p:cNvSpPr>
                  <a:spLocks noChangeShapeType="1"/>
                </p:cNvSpPr>
                <p:nvPr/>
              </p:nvSpPr>
              <p:spPr bwMode="auto">
                <a:xfrm flipV="1">
                  <a:off x="3117" y="3550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17" name="Line 2522"/>
                <p:cNvSpPr>
                  <a:spLocks noChangeShapeType="1"/>
                </p:cNvSpPr>
                <p:nvPr/>
              </p:nvSpPr>
              <p:spPr bwMode="auto">
                <a:xfrm flipV="1">
                  <a:off x="3117" y="3530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18" name="Line 2523"/>
                <p:cNvSpPr>
                  <a:spLocks noChangeShapeType="1"/>
                </p:cNvSpPr>
                <p:nvPr/>
              </p:nvSpPr>
              <p:spPr bwMode="auto">
                <a:xfrm flipV="1">
                  <a:off x="3117" y="3510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19" name="Line 2524"/>
                <p:cNvSpPr>
                  <a:spLocks noChangeShapeType="1"/>
                </p:cNvSpPr>
                <p:nvPr/>
              </p:nvSpPr>
              <p:spPr bwMode="auto">
                <a:xfrm flipV="1">
                  <a:off x="3117" y="3490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20" name="Line 2525"/>
                <p:cNvSpPr>
                  <a:spLocks noChangeShapeType="1"/>
                </p:cNvSpPr>
                <p:nvPr/>
              </p:nvSpPr>
              <p:spPr bwMode="auto">
                <a:xfrm flipV="1">
                  <a:off x="3117" y="3470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21" name="Line 2526"/>
                <p:cNvSpPr>
                  <a:spLocks noChangeShapeType="1"/>
                </p:cNvSpPr>
                <p:nvPr/>
              </p:nvSpPr>
              <p:spPr bwMode="auto">
                <a:xfrm flipV="1">
                  <a:off x="3117" y="3450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22" name="Line 2527"/>
                <p:cNvSpPr>
                  <a:spLocks noChangeShapeType="1"/>
                </p:cNvSpPr>
                <p:nvPr/>
              </p:nvSpPr>
              <p:spPr bwMode="auto">
                <a:xfrm flipV="1">
                  <a:off x="3117" y="3430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23" name="Line 2528"/>
                <p:cNvSpPr>
                  <a:spLocks noChangeShapeType="1"/>
                </p:cNvSpPr>
                <p:nvPr/>
              </p:nvSpPr>
              <p:spPr bwMode="auto">
                <a:xfrm flipV="1">
                  <a:off x="3117" y="3410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24" name="Line 2529"/>
                <p:cNvSpPr>
                  <a:spLocks noChangeShapeType="1"/>
                </p:cNvSpPr>
                <p:nvPr/>
              </p:nvSpPr>
              <p:spPr bwMode="auto">
                <a:xfrm flipV="1">
                  <a:off x="3117" y="3390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25" name="Line 2530"/>
                <p:cNvSpPr>
                  <a:spLocks noChangeShapeType="1"/>
                </p:cNvSpPr>
                <p:nvPr/>
              </p:nvSpPr>
              <p:spPr bwMode="auto">
                <a:xfrm flipV="1">
                  <a:off x="3117" y="3370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26" name="Line 2531"/>
                <p:cNvSpPr>
                  <a:spLocks noChangeShapeType="1"/>
                </p:cNvSpPr>
                <p:nvPr/>
              </p:nvSpPr>
              <p:spPr bwMode="auto">
                <a:xfrm flipV="1">
                  <a:off x="3117" y="3349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27" name="Line 2532"/>
                <p:cNvSpPr>
                  <a:spLocks noChangeShapeType="1"/>
                </p:cNvSpPr>
                <p:nvPr/>
              </p:nvSpPr>
              <p:spPr bwMode="auto">
                <a:xfrm flipV="1">
                  <a:off x="3117" y="3329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" name="Group 2734"/>
              <p:cNvGrpSpPr>
                <a:grpSpLocks/>
              </p:cNvGrpSpPr>
              <p:nvPr/>
            </p:nvGrpSpPr>
            <p:grpSpPr bwMode="auto">
              <a:xfrm>
                <a:off x="3227" y="1562"/>
                <a:ext cx="334" cy="2412"/>
                <a:chOff x="3117" y="1562"/>
                <a:chExt cx="334" cy="2412"/>
              </a:xfrm>
            </p:grpSpPr>
            <p:sp>
              <p:nvSpPr>
                <p:cNvPr id="1528" name="Line 2534"/>
                <p:cNvSpPr>
                  <a:spLocks noChangeShapeType="1"/>
                </p:cNvSpPr>
                <p:nvPr/>
              </p:nvSpPr>
              <p:spPr bwMode="auto">
                <a:xfrm flipV="1">
                  <a:off x="3117" y="3309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29" name="Line 2535"/>
                <p:cNvSpPr>
                  <a:spLocks noChangeShapeType="1"/>
                </p:cNvSpPr>
                <p:nvPr/>
              </p:nvSpPr>
              <p:spPr bwMode="auto">
                <a:xfrm flipV="1">
                  <a:off x="3117" y="328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0" name="Line 2536"/>
                <p:cNvSpPr>
                  <a:spLocks noChangeShapeType="1"/>
                </p:cNvSpPr>
                <p:nvPr/>
              </p:nvSpPr>
              <p:spPr bwMode="auto">
                <a:xfrm flipV="1">
                  <a:off x="3117" y="326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1" name="Line 2537"/>
                <p:cNvSpPr>
                  <a:spLocks noChangeShapeType="1"/>
                </p:cNvSpPr>
                <p:nvPr/>
              </p:nvSpPr>
              <p:spPr bwMode="auto">
                <a:xfrm flipV="1">
                  <a:off x="3117" y="324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2" name="Line 2538"/>
                <p:cNvSpPr>
                  <a:spLocks noChangeShapeType="1"/>
                </p:cNvSpPr>
                <p:nvPr/>
              </p:nvSpPr>
              <p:spPr bwMode="auto">
                <a:xfrm flipV="1">
                  <a:off x="3117" y="322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3" name="Line 2539"/>
                <p:cNvSpPr>
                  <a:spLocks noChangeShapeType="1"/>
                </p:cNvSpPr>
                <p:nvPr/>
              </p:nvSpPr>
              <p:spPr bwMode="auto">
                <a:xfrm flipV="1">
                  <a:off x="3117" y="320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4" name="Line 2540"/>
                <p:cNvSpPr>
                  <a:spLocks noChangeShapeType="1"/>
                </p:cNvSpPr>
                <p:nvPr/>
              </p:nvSpPr>
              <p:spPr bwMode="auto">
                <a:xfrm flipV="1">
                  <a:off x="3117" y="318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5" name="Line 2541"/>
                <p:cNvSpPr>
                  <a:spLocks noChangeShapeType="1"/>
                </p:cNvSpPr>
                <p:nvPr/>
              </p:nvSpPr>
              <p:spPr bwMode="auto">
                <a:xfrm flipV="1">
                  <a:off x="3117" y="316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6" name="Line 2542"/>
                <p:cNvSpPr>
                  <a:spLocks noChangeShapeType="1"/>
                </p:cNvSpPr>
                <p:nvPr/>
              </p:nvSpPr>
              <p:spPr bwMode="auto">
                <a:xfrm flipV="1">
                  <a:off x="3117" y="314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7" name="Line 2543"/>
                <p:cNvSpPr>
                  <a:spLocks noChangeShapeType="1"/>
                </p:cNvSpPr>
                <p:nvPr/>
              </p:nvSpPr>
              <p:spPr bwMode="auto">
                <a:xfrm flipV="1">
                  <a:off x="3117" y="312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8" name="Line 2544"/>
                <p:cNvSpPr>
                  <a:spLocks noChangeShapeType="1"/>
                </p:cNvSpPr>
                <p:nvPr/>
              </p:nvSpPr>
              <p:spPr bwMode="auto">
                <a:xfrm flipV="1">
                  <a:off x="3117" y="3108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9" name="Line 2545"/>
                <p:cNvSpPr>
                  <a:spLocks noChangeShapeType="1"/>
                </p:cNvSpPr>
                <p:nvPr/>
              </p:nvSpPr>
              <p:spPr bwMode="auto">
                <a:xfrm flipV="1">
                  <a:off x="3117" y="3088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0" name="Line 2546"/>
                <p:cNvSpPr>
                  <a:spLocks noChangeShapeType="1"/>
                </p:cNvSpPr>
                <p:nvPr/>
              </p:nvSpPr>
              <p:spPr bwMode="auto">
                <a:xfrm flipV="1">
                  <a:off x="3117" y="3068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1" name="Line 2547"/>
                <p:cNvSpPr>
                  <a:spLocks noChangeShapeType="1"/>
                </p:cNvSpPr>
                <p:nvPr/>
              </p:nvSpPr>
              <p:spPr bwMode="auto">
                <a:xfrm flipV="1">
                  <a:off x="3117" y="304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2" name="Line 2548"/>
                <p:cNvSpPr>
                  <a:spLocks noChangeShapeType="1"/>
                </p:cNvSpPr>
                <p:nvPr/>
              </p:nvSpPr>
              <p:spPr bwMode="auto">
                <a:xfrm flipV="1">
                  <a:off x="3117" y="302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3" name="Line 2549"/>
                <p:cNvSpPr>
                  <a:spLocks noChangeShapeType="1"/>
                </p:cNvSpPr>
                <p:nvPr/>
              </p:nvSpPr>
              <p:spPr bwMode="auto">
                <a:xfrm flipV="1">
                  <a:off x="3117" y="300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4" name="Line 2550"/>
                <p:cNvSpPr>
                  <a:spLocks noChangeShapeType="1"/>
                </p:cNvSpPr>
                <p:nvPr/>
              </p:nvSpPr>
              <p:spPr bwMode="auto">
                <a:xfrm flipV="1">
                  <a:off x="3117" y="298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5" name="Line 2551"/>
                <p:cNvSpPr>
                  <a:spLocks noChangeShapeType="1"/>
                </p:cNvSpPr>
                <p:nvPr/>
              </p:nvSpPr>
              <p:spPr bwMode="auto">
                <a:xfrm flipV="1">
                  <a:off x="3117" y="296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6" name="Line 2552"/>
                <p:cNvSpPr>
                  <a:spLocks noChangeShapeType="1"/>
                </p:cNvSpPr>
                <p:nvPr/>
              </p:nvSpPr>
              <p:spPr bwMode="auto">
                <a:xfrm flipV="1">
                  <a:off x="3117" y="294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7" name="Line 2553"/>
                <p:cNvSpPr>
                  <a:spLocks noChangeShapeType="1"/>
                </p:cNvSpPr>
                <p:nvPr/>
              </p:nvSpPr>
              <p:spPr bwMode="auto">
                <a:xfrm flipV="1">
                  <a:off x="3117" y="292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8" name="Line 2554"/>
                <p:cNvSpPr>
                  <a:spLocks noChangeShapeType="1"/>
                </p:cNvSpPr>
                <p:nvPr/>
              </p:nvSpPr>
              <p:spPr bwMode="auto">
                <a:xfrm flipV="1">
                  <a:off x="3117" y="290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9" name="Line 2555"/>
                <p:cNvSpPr>
                  <a:spLocks noChangeShapeType="1"/>
                </p:cNvSpPr>
                <p:nvPr/>
              </p:nvSpPr>
              <p:spPr bwMode="auto">
                <a:xfrm flipV="1">
                  <a:off x="3117" y="288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0" name="Line 2556"/>
                <p:cNvSpPr>
                  <a:spLocks noChangeShapeType="1"/>
                </p:cNvSpPr>
                <p:nvPr/>
              </p:nvSpPr>
              <p:spPr bwMode="auto">
                <a:xfrm flipV="1">
                  <a:off x="3117" y="2867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1" name="Line 2557"/>
                <p:cNvSpPr>
                  <a:spLocks noChangeShapeType="1"/>
                </p:cNvSpPr>
                <p:nvPr/>
              </p:nvSpPr>
              <p:spPr bwMode="auto">
                <a:xfrm flipV="1">
                  <a:off x="3117" y="2847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2" name="Line 2558"/>
                <p:cNvSpPr>
                  <a:spLocks noChangeShapeType="1"/>
                </p:cNvSpPr>
                <p:nvPr/>
              </p:nvSpPr>
              <p:spPr bwMode="auto">
                <a:xfrm flipV="1">
                  <a:off x="3117" y="2827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3" name="Line 2559"/>
                <p:cNvSpPr>
                  <a:spLocks noChangeShapeType="1"/>
                </p:cNvSpPr>
                <p:nvPr/>
              </p:nvSpPr>
              <p:spPr bwMode="auto">
                <a:xfrm flipV="1">
                  <a:off x="3117" y="280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4" name="Line 2560"/>
                <p:cNvSpPr>
                  <a:spLocks noChangeShapeType="1"/>
                </p:cNvSpPr>
                <p:nvPr/>
              </p:nvSpPr>
              <p:spPr bwMode="auto">
                <a:xfrm flipV="1">
                  <a:off x="3117" y="278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5" name="Line 2561"/>
                <p:cNvSpPr>
                  <a:spLocks noChangeShapeType="1"/>
                </p:cNvSpPr>
                <p:nvPr/>
              </p:nvSpPr>
              <p:spPr bwMode="auto">
                <a:xfrm flipV="1">
                  <a:off x="3117" y="276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6" name="Line 2562"/>
                <p:cNvSpPr>
                  <a:spLocks noChangeShapeType="1"/>
                </p:cNvSpPr>
                <p:nvPr/>
              </p:nvSpPr>
              <p:spPr bwMode="auto">
                <a:xfrm flipV="1">
                  <a:off x="3117" y="274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7" name="Line 2563"/>
                <p:cNvSpPr>
                  <a:spLocks noChangeShapeType="1"/>
                </p:cNvSpPr>
                <p:nvPr/>
              </p:nvSpPr>
              <p:spPr bwMode="auto">
                <a:xfrm flipV="1">
                  <a:off x="3117" y="272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8" name="Line 2564"/>
                <p:cNvSpPr>
                  <a:spLocks noChangeShapeType="1"/>
                </p:cNvSpPr>
                <p:nvPr/>
              </p:nvSpPr>
              <p:spPr bwMode="auto">
                <a:xfrm flipV="1">
                  <a:off x="3117" y="270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9" name="Line 2565"/>
                <p:cNvSpPr>
                  <a:spLocks noChangeShapeType="1"/>
                </p:cNvSpPr>
                <p:nvPr/>
              </p:nvSpPr>
              <p:spPr bwMode="auto">
                <a:xfrm flipV="1">
                  <a:off x="3117" y="268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60" name="Line 2566"/>
                <p:cNvSpPr>
                  <a:spLocks noChangeShapeType="1"/>
                </p:cNvSpPr>
                <p:nvPr/>
              </p:nvSpPr>
              <p:spPr bwMode="auto">
                <a:xfrm flipV="1">
                  <a:off x="3117" y="266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61" name="Line 2567"/>
                <p:cNvSpPr>
                  <a:spLocks noChangeShapeType="1"/>
                </p:cNvSpPr>
                <p:nvPr/>
              </p:nvSpPr>
              <p:spPr bwMode="auto">
                <a:xfrm flipV="1">
                  <a:off x="3117" y="264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62" name="Line 2568"/>
                <p:cNvSpPr>
                  <a:spLocks noChangeShapeType="1"/>
                </p:cNvSpPr>
                <p:nvPr/>
              </p:nvSpPr>
              <p:spPr bwMode="auto">
                <a:xfrm flipV="1">
                  <a:off x="3117" y="2626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63" name="Line 2569"/>
                <p:cNvSpPr>
                  <a:spLocks noChangeShapeType="1"/>
                </p:cNvSpPr>
                <p:nvPr/>
              </p:nvSpPr>
              <p:spPr bwMode="auto">
                <a:xfrm flipV="1">
                  <a:off x="3117" y="2606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64" name="Line 2570"/>
                <p:cNvSpPr>
                  <a:spLocks noChangeShapeType="1"/>
                </p:cNvSpPr>
                <p:nvPr/>
              </p:nvSpPr>
              <p:spPr bwMode="auto">
                <a:xfrm flipV="1">
                  <a:off x="3117" y="258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65" name="Line 2571"/>
                <p:cNvSpPr>
                  <a:spLocks noChangeShapeType="1"/>
                </p:cNvSpPr>
                <p:nvPr/>
              </p:nvSpPr>
              <p:spPr bwMode="auto">
                <a:xfrm flipV="1">
                  <a:off x="3117" y="256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66" name="Line 2572"/>
                <p:cNvSpPr>
                  <a:spLocks noChangeShapeType="1"/>
                </p:cNvSpPr>
                <p:nvPr/>
              </p:nvSpPr>
              <p:spPr bwMode="auto">
                <a:xfrm flipV="1">
                  <a:off x="3117" y="254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67" name="Line 2573"/>
                <p:cNvSpPr>
                  <a:spLocks noChangeShapeType="1"/>
                </p:cNvSpPr>
                <p:nvPr/>
              </p:nvSpPr>
              <p:spPr bwMode="auto">
                <a:xfrm flipV="1">
                  <a:off x="3117" y="252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68" name="Line 2574"/>
                <p:cNvSpPr>
                  <a:spLocks noChangeShapeType="1"/>
                </p:cNvSpPr>
                <p:nvPr/>
              </p:nvSpPr>
              <p:spPr bwMode="auto">
                <a:xfrm flipV="1">
                  <a:off x="3117" y="250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69" name="Line 2575"/>
                <p:cNvSpPr>
                  <a:spLocks noChangeShapeType="1"/>
                </p:cNvSpPr>
                <p:nvPr/>
              </p:nvSpPr>
              <p:spPr bwMode="auto">
                <a:xfrm flipV="1">
                  <a:off x="3117" y="248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70" name="Line 2576"/>
                <p:cNvSpPr>
                  <a:spLocks noChangeShapeType="1"/>
                </p:cNvSpPr>
                <p:nvPr/>
              </p:nvSpPr>
              <p:spPr bwMode="auto">
                <a:xfrm flipV="1">
                  <a:off x="3117" y="246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71" name="Line 2577"/>
                <p:cNvSpPr>
                  <a:spLocks noChangeShapeType="1"/>
                </p:cNvSpPr>
                <p:nvPr/>
              </p:nvSpPr>
              <p:spPr bwMode="auto">
                <a:xfrm flipV="1">
                  <a:off x="3117" y="244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72" name="Line 2578"/>
                <p:cNvSpPr>
                  <a:spLocks noChangeShapeType="1"/>
                </p:cNvSpPr>
                <p:nvPr/>
              </p:nvSpPr>
              <p:spPr bwMode="auto">
                <a:xfrm flipV="1">
                  <a:off x="3117" y="242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73" name="Line 2579"/>
                <p:cNvSpPr>
                  <a:spLocks noChangeShapeType="1"/>
                </p:cNvSpPr>
                <p:nvPr/>
              </p:nvSpPr>
              <p:spPr bwMode="auto">
                <a:xfrm flipV="1">
                  <a:off x="3117" y="2405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74" name="Line 2580"/>
                <p:cNvSpPr>
                  <a:spLocks noChangeShapeType="1"/>
                </p:cNvSpPr>
                <p:nvPr/>
              </p:nvSpPr>
              <p:spPr bwMode="auto">
                <a:xfrm flipV="1">
                  <a:off x="3117" y="2385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75" name="Line 2581"/>
                <p:cNvSpPr>
                  <a:spLocks noChangeShapeType="1"/>
                </p:cNvSpPr>
                <p:nvPr/>
              </p:nvSpPr>
              <p:spPr bwMode="auto">
                <a:xfrm flipV="1">
                  <a:off x="3117" y="2365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76" name="Line 2582"/>
                <p:cNvSpPr>
                  <a:spLocks noChangeShapeType="1"/>
                </p:cNvSpPr>
                <p:nvPr/>
              </p:nvSpPr>
              <p:spPr bwMode="auto">
                <a:xfrm flipV="1">
                  <a:off x="3117" y="234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77" name="Line 2583"/>
                <p:cNvSpPr>
                  <a:spLocks noChangeShapeType="1"/>
                </p:cNvSpPr>
                <p:nvPr/>
              </p:nvSpPr>
              <p:spPr bwMode="auto">
                <a:xfrm flipV="1">
                  <a:off x="3117" y="232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78" name="Line 2584"/>
                <p:cNvSpPr>
                  <a:spLocks noChangeShapeType="1"/>
                </p:cNvSpPr>
                <p:nvPr/>
              </p:nvSpPr>
              <p:spPr bwMode="auto">
                <a:xfrm flipV="1">
                  <a:off x="3117" y="230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79" name="Line 2585"/>
                <p:cNvSpPr>
                  <a:spLocks noChangeShapeType="1"/>
                </p:cNvSpPr>
                <p:nvPr/>
              </p:nvSpPr>
              <p:spPr bwMode="auto">
                <a:xfrm flipV="1">
                  <a:off x="3117" y="228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80" name="Line 2586"/>
                <p:cNvSpPr>
                  <a:spLocks noChangeShapeType="1"/>
                </p:cNvSpPr>
                <p:nvPr/>
              </p:nvSpPr>
              <p:spPr bwMode="auto">
                <a:xfrm flipV="1">
                  <a:off x="3117" y="226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81" name="Line 2587"/>
                <p:cNvSpPr>
                  <a:spLocks noChangeShapeType="1"/>
                </p:cNvSpPr>
                <p:nvPr/>
              </p:nvSpPr>
              <p:spPr bwMode="auto">
                <a:xfrm flipV="1">
                  <a:off x="3117" y="224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82" name="Line 2588"/>
                <p:cNvSpPr>
                  <a:spLocks noChangeShapeType="1"/>
                </p:cNvSpPr>
                <p:nvPr/>
              </p:nvSpPr>
              <p:spPr bwMode="auto">
                <a:xfrm flipV="1">
                  <a:off x="3117" y="222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83" name="Line 2589"/>
                <p:cNvSpPr>
                  <a:spLocks noChangeShapeType="1"/>
                </p:cNvSpPr>
                <p:nvPr/>
              </p:nvSpPr>
              <p:spPr bwMode="auto">
                <a:xfrm flipV="1">
                  <a:off x="3117" y="220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84" name="Line 2590"/>
                <p:cNvSpPr>
                  <a:spLocks noChangeShapeType="1"/>
                </p:cNvSpPr>
                <p:nvPr/>
              </p:nvSpPr>
              <p:spPr bwMode="auto">
                <a:xfrm flipV="1">
                  <a:off x="3117" y="218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85" name="Line 2591"/>
                <p:cNvSpPr>
                  <a:spLocks noChangeShapeType="1"/>
                </p:cNvSpPr>
                <p:nvPr/>
              </p:nvSpPr>
              <p:spPr bwMode="auto">
                <a:xfrm flipV="1">
                  <a:off x="3117" y="2164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86" name="Line 2592"/>
                <p:cNvSpPr>
                  <a:spLocks noChangeShapeType="1"/>
                </p:cNvSpPr>
                <p:nvPr/>
              </p:nvSpPr>
              <p:spPr bwMode="auto">
                <a:xfrm flipV="1">
                  <a:off x="3117" y="2144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87" name="Line 2593"/>
                <p:cNvSpPr>
                  <a:spLocks noChangeShapeType="1"/>
                </p:cNvSpPr>
                <p:nvPr/>
              </p:nvSpPr>
              <p:spPr bwMode="auto">
                <a:xfrm flipV="1">
                  <a:off x="3117" y="2124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88" name="Line 2594"/>
                <p:cNvSpPr>
                  <a:spLocks noChangeShapeType="1"/>
                </p:cNvSpPr>
                <p:nvPr/>
              </p:nvSpPr>
              <p:spPr bwMode="auto">
                <a:xfrm flipV="1">
                  <a:off x="3117" y="210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89" name="Line 2595"/>
                <p:cNvSpPr>
                  <a:spLocks noChangeShapeType="1"/>
                </p:cNvSpPr>
                <p:nvPr/>
              </p:nvSpPr>
              <p:spPr bwMode="auto">
                <a:xfrm flipV="1">
                  <a:off x="3117" y="208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90" name="Line 2596"/>
                <p:cNvSpPr>
                  <a:spLocks noChangeShapeType="1"/>
                </p:cNvSpPr>
                <p:nvPr/>
              </p:nvSpPr>
              <p:spPr bwMode="auto">
                <a:xfrm flipV="1">
                  <a:off x="3117" y="206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91" name="Line 2597"/>
                <p:cNvSpPr>
                  <a:spLocks noChangeShapeType="1"/>
                </p:cNvSpPr>
                <p:nvPr/>
              </p:nvSpPr>
              <p:spPr bwMode="auto">
                <a:xfrm flipV="1">
                  <a:off x="3117" y="204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92" name="Line 2598"/>
                <p:cNvSpPr>
                  <a:spLocks noChangeShapeType="1"/>
                </p:cNvSpPr>
                <p:nvPr/>
              </p:nvSpPr>
              <p:spPr bwMode="auto">
                <a:xfrm flipV="1">
                  <a:off x="3117" y="202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93" name="Line 2599"/>
                <p:cNvSpPr>
                  <a:spLocks noChangeShapeType="1"/>
                </p:cNvSpPr>
                <p:nvPr/>
              </p:nvSpPr>
              <p:spPr bwMode="auto">
                <a:xfrm flipV="1">
                  <a:off x="3117" y="200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94" name="Line 2600"/>
                <p:cNvSpPr>
                  <a:spLocks noChangeShapeType="1"/>
                </p:cNvSpPr>
                <p:nvPr/>
              </p:nvSpPr>
              <p:spPr bwMode="auto">
                <a:xfrm flipV="1">
                  <a:off x="3117" y="198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95" name="Line 2601"/>
                <p:cNvSpPr>
                  <a:spLocks noChangeShapeType="1"/>
                </p:cNvSpPr>
                <p:nvPr/>
              </p:nvSpPr>
              <p:spPr bwMode="auto">
                <a:xfrm flipV="1">
                  <a:off x="3117" y="196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96" name="Line 2602"/>
                <p:cNvSpPr>
                  <a:spLocks noChangeShapeType="1"/>
                </p:cNvSpPr>
                <p:nvPr/>
              </p:nvSpPr>
              <p:spPr bwMode="auto">
                <a:xfrm flipV="1">
                  <a:off x="3117" y="194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97" name="Line 2603"/>
                <p:cNvSpPr>
                  <a:spLocks noChangeShapeType="1"/>
                </p:cNvSpPr>
                <p:nvPr/>
              </p:nvSpPr>
              <p:spPr bwMode="auto">
                <a:xfrm flipV="1">
                  <a:off x="3117" y="1923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98" name="Line 2604"/>
                <p:cNvSpPr>
                  <a:spLocks noChangeShapeType="1"/>
                </p:cNvSpPr>
                <p:nvPr/>
              </p:nvSpPr>
              <p:spPr bwMode="auto">
                <a:xfrm flipV="1">
                  <a:off x="3117" y="1903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99" name="Line 2605"/>
                <p:cNvSpPr>
                  <a:spLocks noChangeShapeType="1"/>
                </p:cNvSpPr>
                <p:nvPr/>
              </p:nvSpPr>
              <p:spPr bwMode="auto">
                <a:xfrm flipV="1">
                  <a:off x="3117" y="188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00" name="Line 2606"/>
                <p:cNvSpPr>
                  <a:spLocks noChangeShapeType="1"/>
                </p:cNvSpPr>
                <p:nvPr/>
              </p:nvSpPr>
              <p:spPr bwMode="auto">
                <a:xfrm flipV="1">
                  <a:off x="3117" y="186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01" name="Line 2607"/>
                <p:cNvSpPr>
                  <a:spLocks noChangeShapeType="1"/>
                </p:cNvSpPr>
                <p:nvPr/>
              </p:nvSpPr>
              <p:spPr bwMode="auto">
                <a:xfrm flipV="1">
                  <a:off x="3117" y="184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02" name="Line 2608"/>
                <p:cNvSpPr>
                  <a:spLocks noChangeShapeType="1"/>
                </p:cNvSpPr>
                <p:nvPr/>
              </p:nvSpPr>
              <p:spPr bwMode="auto">
                <a:xfrm flipV="1">
                  <a:off x="3117" y="182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03" name="Line 2609"/>
                <p:cNvSpPr>
                  <a:spLocks noChangeShapeType="1"/>
                </p:cNvSpPr>
                <p:nvPr/>
              </p:nvSpPr>
              <p:spPr bwMode="auto">
                <a:xfrm flipV="1">
                  <a:off x="3117" y="180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04" name="Line 2610"/>
                <p:cNvSpPr>
                  <a:spLocks noChangeShapeType="1"/>
                </p:cNvSpPr>
                <p:nvPr/>
              </p:nvSpPr>
              <p:spPr bwMode="auto">
                <a:xfrm flipV="1">
                  <a:off x="3117" y="178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05" name="Line 2611"/>
                <p:cNvSpPr>
                  <a:spLocks noChangeShapeType="1"/>
                </p:cNvSpPr>
                <p:nvPr/>
              </p:nvSpPr>
              <p:spPr bwMode="auto">
                <a:xfrm flipV="1">
                  <a:off x="3117" y="176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06" name="Line 2612"/>
                <p:cNvSpPr>
                  <a:spLocks noChangeShapeType="1"/>
                </p:cNvSpPr>
                <p:nvPr/>
              </p:nvSpPr>
              <p:spPr bwMode="auto">
                <a:xfrm flipV="1">
                  <a:off x="3117" y="174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07" name="Line 2613"/>
                <p:cNvSpPr>
                  <a:spLocks noChangeShapeType="1"/>
                </p:cNvSpPr>
                <p:nvPr/>
              </p:nvSpPr>
              <p:spPr bwMode="auto">
                <a:xfrm flipV="1">
                  <a:off x="3117" y="172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08" name="Line 2614"/>
                <p:cNvSpPr>
                  <a:spLocks noChangeShapeType="1"/>
                </p:cNvSpPr>
                <p:nvPr/>
              </p:nvSpPr>
              <p:spPr bwMode="auto">
                <a:xfrm flipV="1">
                  <a:off x="3117" y="1702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09" name="Line 2615"/>
                <p:cNvSpPr>
                  <a:spLocks noChangeShapeType="1"/>
                </p:cNvSpPr>
                <p:nvPr/>
              </p:nvSpPr>
              <p:spPr bwMode="auto">
                <a:xfrm flipV="1">
                  <a:off x="3117" y="1682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10" name="Line 2616"/>
                <p:cNvSpPr>
                  <a:spLocks noChangeShapeType="1"/>
                </p:cNvSpPr>
                <p:nvPr/>
              </p:nvSpPr>
              <p:spPr bwMode="auto">
                <a:xfrm flipV="1">
                  <a:off x="3117" y="1662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11" name="Line 2617"/>
                <p:cNvSpPr>
                  <a:spLocks noChangeShapeType="1"/>
                </p:cNvSpPr>
                <p:nvPr/>
              </p:nvSpPr>
              <p:spPr bwMode="auto">
                <a:xfrm flipV="1">
                  <a:off x="3117" y="164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12" name="Line 2618"/>
                <p:cNvSpPr>
                  <a:spLocks noChangeShapeType="1"/>
                </p:cNvSpPr>
                <p:nvPr/>
              </p:nvSpPr>
              <p:spPr bwMode="auto">
                <a:xfrm flipV="1">
                  <a:off x="3117" y="162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13" name="Line 2619"/>
                <p:cNvSpPr>
                  <a:spLocks noChangeShapeType="1"/>
                </p:cNvSpPr>
                <p:nvPr/>
              </p:nvSpPr>
              <p:spPr bwMode="auto">
                <a:xfrm flipV="1">
                  <a:off x="3117" y="160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14" name="Line 2620"/>
                <p:cNvSpPr>
                  <a:spLocks noChangeShapeType="1"/>
                </p:cNvSpPr>
                <p:nvPr/>
              </p:nvSpPr>
              <p:spPr bwMode="auto">
                <a:xfrm flipV="1">
                  <a:off x="3117" y="158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15" name="Line 2621"/>
                <p:cNvSpPr>
                  <a:spLocks noChangeShapeType="1"/>
                </p:cNvSpPr>
                <p:nvPr/>
              </p:nvSpPr>
              <p:spPr bwMode="auto">
                <a:xfrm flipV="1">
                  <a:off x="3117" y="156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16" name="Line 2622"/>
                <p:cNvSpPr>
                  <a:spLocks noChangeShapeType="1"/>
                </p:cNvSpPr>
                <p:nvPr/>
              </p:nvSpPr>
              <p:spPr bwMode="auto">
                <a:xfrm flipV="1">
                  <a:off x="3450" y="397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17" name="Line 2623"/>
                <p:cNvSpPr>
                  <a:spLocks noChangeShapeType="1"/>
                </p:cNvSpPr>
                <p:nvPr/>
              </p:nvSpPr>
              <p:spPr bwMode="auto">
                <a:xfrm flipV="1">
                  <a:off x="3450" y="395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18" name="Line 2624"/>
                <p:cNvSpPr>
                  <a:spLocks noChangeShapeType="1"/>
                </p:cNvSpPr>
                <p:nvPr/>
              </p:nvSpPr>
              <p:spPr bwMode="auto">
                <a:xfrm flipV="1">
                  <a:off x="3450" y="393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19" name="Line 2625"/>
                <p:cNvSpPr>
                  <a:spLocks noChangeShapeType="1"/>
                </p:cNvSpPr>
                <p:nvPr/>
              </p:nvSpPr>
              <p:spPr bwMode="auto">
                <a:xfrm flipV="1">
                  <a:off x="3450" y="391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20" name="Line 2626"/>
                <p:cNvSpPr>
                  <a:spLocks noChangeShapeType="1"/>
                </p:cNvSpPr>
                <p:nvPr/>
              </p:nvSpPr>
              <p:spPr bwMode="auto">
                <a:xfrm flipV="1">
                  <a:off x="3450" y="389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21" name="Line 2627"/>
                <p:cNvSpPr>
                  <a:spLocks noChangeShapeType="1"/>
                </p:cNvSpPr>
                <p:nvPr/>
              </p:nvSpPr>
              <p:spPr bwMode="auto">
                <a:xfrm flipV="1">
                  <a:off x="3450" y="387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22" name="Line 2628"/>
                <p:cNvSpPr>
                  <a:spLocks noChangeShapeType="1"/>
                </p:cNvSpPr>
                <p:nvPr/>
              </p:nvSpPr>
              <p:spPr bwMode="auto">
                <a:xfrm flipV="1">
                  <a:off x="3450" y="385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23" name="Line 2629"/>
                <p:cNvSpPr>
                  <a:spLocks noChangeShapeType="1"/>
                </p:cNvSpPr>
                <p:nvPr/>
              </p:nvSpPr>
              <p:spPr bwMode="auto">
                <a:xfrm flipV="1">
                  <a:off x="3450" y="383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24" name="Line 2630"/>
                <p:cNvSpPr>
                  <a:spLocks noChangeShapeType="1"/>
                </p:cNvSpPr>
                <p:nvPr/>
              </p:nvSpPr>
              <p:spPr bwMode="auto">
                <a:xfrm flipV="1">
                  <a:off x="3450" y="3811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25" name="Line 2631"/>
                <p:cNvSpPr>
                  <a:spLocks noChangeShapeType="1"/>
                </p:cNvSpPr>
                <p:nvPr/>
              </p:nvSpPr>
              <p:spPr bwMode="auto">
                <a:xfrm flipV="1">
                  <a:off x="3450" y="3791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26" name="Line 2632"/>
                <p:cNvSpPr>
                  <a:spLocks noChangeShapeType="1"/>
                </p:cNvSpPr>
                <p:nvPr/>
              </p:nvSpPr>
              <p:spPr bwMode="auto">
                <a:xfrm flipV="1">
                  <a:off x="3450" y="3771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27" name="Line 2633"/>
                <p:cNvSpPr>
                  <a:spLocks noChangeShapeType="1"/>
                </p:cNvSpPr>
                <p:nvPr/>
              </p:nvSpPr>
              <p:spPr bwMode="auto">
                <a:xfrm flipV="1">
                  <a:off x="3450" y="375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28" name="Line 2634"/>
                <p:cNvSpPr>
                  <a:spLocks noChangeShapeType="1"/>
                </p:cNvSpPr>
                <p:nvPr/>
              </p:nvSpPr>
              <p:spPr bwMode="auto">
                <a:xfrm flipV="1">
                  <a:off x="3450" y="373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29" name="Line 2635"/>
                <p:cNvSpPr>
                  <a:spLocks noChangeShapeType="1"/>
                </p:cNvSpPr>
                <p:nvPr/>
              </p:nvSpPr>
              <p:spPr bwMode="auto">
                <a:xfrm flipV="1">
                  <a:off x="3450" y="371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30" name="Line 2636"/>
                <p:cNvSpPr>
                  <a:spLocks noChangeShapeType="1"/>
                </p:cNvSpPr>
                <p:nvPr/>
              </p:nvSpPr>
              <p:spPr bwMode="auto">
                <a:xfrm flipV="1">
                  <a:off x="3450" y="369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31" name="Line 2637"/>
                <p:cNvSpPr>
                  <a:spLocks noChangeShapeType="1"/>
                </p:cNvSpPr>
                <p:nvPr/>
              </p:nvSpPr>
              <p:spPr bwMode="auto">
                <a:xfrm flipV="1">
                  <a:off x="3450" y="367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32" name="Line 2638"/>
                <p:cNvSpPr>
                  <a:spLocks noChangeShapeType="1"/>
                </p:cNvSpPr>
                <p:nvPr/>
              </p:nvSpPr>
              <p:spPr bwMode="auto">
                <a:xfrm flipV="1">
                  <a:off x="3450" y="365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33" name="Line 2639"/>
                <p:cNvSpPr>
                  <a:spLocks noChangeShapeType="1"/>
                </p:cNvSpPr>
                <p:nvPr/>
              </p:nvSpPr>
              <p:spPr bwMode="auto">
                <a:xfrm flipV="1">
                  <a:off x="3450" y="363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34" name="Line 2640"/>
                <p:cNvSpPr>
                  <a:spLocks noChangeShapeType="1"/>
                </p:cNvSpPr>
                <p:nvPr/>
              </p:nvSpPr>
              <p:spPr bwMode="auto">
                <a:xfrm flipV="1">
                  <a:off x="3450" y="361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35" name="Line 2641"/>
                <p:cNvSpPr>
                  <a:spLocks noChangeShapeType="1"/>
                </p:cNvSpPr>
                <p:nvPr/>
              </p:nvSpPr>
              <p:spPr bwMode="auto">
                <a:xfrm flipV="1">
                  <a:off x="3450" y="359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36" name="Line 2642"/>
                <p:cNvSpPr>
                  <a:spLocks noChangeShapeType="1"/>
                </p:cNvSpPr>
                <p:nvPr/>
              </p:nvSpPr>
              <p:spPr bwMode="auto">
                <a:xfrm flipV="1">
                  <a:off x="3450" y="3570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37" name="Line 2643"/>
                <p:cNvSpPr>
                  <a:spLocks noChangeShapeType="1"/>
                </p:cNvSpPr>
                <p:nvPr/>
              </p:nvSpPr>
              <p:spPr bwMode="auto">
                <a:xfrm flipV="1">
                  <a:off x="3450" y="3550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38" name="Line 2644"/>
                <p:cNvSpPr>
                  <a:spLocks noChangeShapeType="1"/>
                </p:cNvSpPr>
                <p:nvPr/>
              </p:nvSpPr>
              <p:spPr bwMode="auto">
                <a:xfrm flipV="1">
                  <a:off x="3450" y="3530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39" name="Line 2645"/>
                <p:cNvSpPr>
                  <a:spLocks noChangeShapeType="1"/>
                </p:cNvSpPr>
                <p:nvPr/>
              </p:nvSpPr>
              <p:spPr bwMode="auto">
                <a:xfrm flipV="1">
                  <a:off x="3450" y="3510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0" name="Line 2646"/>
                <p:cNvSpPr>
                  <a:spLocks noChangeShapeType="1"/>
                </p:cNvSpPr>
                <p:nvPr/>
              </p:nvSpPr>
              <p:spPr bwMode="auto">
                <a:xfrm flipV="1">
                  <a:off x="3450" y="3490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1" name="Line 2647"/>
                <p:cNvSpPr>
                  <a:spLocks noChangeShapeType="1"/>
                </p:cNvSpPr>
                <p:nvPr/>
              </p:nvSpPr>
              <p:spPr bwMode="auto">
                <a:xfrm flipV="1">
                  <a:off x="3450" y="3470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2" name="Line 2648"/>
                <p:cNvSpPr>
                  <a:spLocks noChangeShapeType="1"/>
                </p:cNvSpPr>
                <p:nvPr/>
              </p:nvSpPr>
              <p:spPr bwMode="auto">
                <a:xfrm flipV="1">
                  <a:off x="3450" y="3450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3" name="Line 2649"/>
                <p:cNvSpPr>
                  <a:spLocks noChangeShapeType="1"/>
                </p:cNvSpPr>
                <p:nvPr/>
              </p:nvSpPr>
              <p:spPr bwMode="auto">
                <a:xfrm flipV="1">
                  <a:off x="3450" y="3430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4" name="Line 2650"/>
                <p:cNvSpPr>
                  <a:spLocks noChangeShapeType="1"/>
                </p:cNvSpPr>
                <p:nvPr/>
              </p:nvSpPr>
              <p:spPr bwMode="auto">
                <a:xfrm flipV="1">
                  <a:off x="3450" y="3410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5" name="Line 2651"/>
                <p:cNvSpPr>
                  <a:spLocks noChangeShapeType="1"/>
                </p:cNvSpPr>
                <p:nvPr/>
              </p:nvSpPr>
              <p:spPr bwMode="auto">
                <a:xfrm flipV="1">
                  <a:off x="3450" y="3390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6" name="Line 2652"/>
                <p:cNvSpPr>
                  <a:spLocks noChangeShapeType="1"/>
                </p:cNvSpPr>
                <p:nvPr/>
              </p:nvSpPr>
              <p:spPr bwMode="auto">
                <a:xfrm flipV="1">
                  <a:off x="3450" y="3370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7" name="Line 2653"/>
                <p:cNvSpPr>
                  <a:spLocks noChangeShapeType="1"/>
                </p:cNvSpPr>
                <p:nvPr/>
              </p:nvSpPr>
              <p:spPr bwMode="auto">
                <a:xfrm flipV="1">
                  <a:off x="3450" y="3349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8" name="Line 2654"/>
                <p:cNvSpPr>
                  <a:spLocks noChangeShapeType="1"/>
                </p:cNvSpPr>
                <p:nvPr/>
              </p:nvSpPr>
              <p:spPr bwMode="auto">
                <a:xfrm flipV="1">
                  <a:off x="3450" y="3329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9" name="Line 2655"/>
                <p:cNvSpPr>
                  <a:spLocks noChangeShapeType="1"/>
                </p:cNvSpPr>
                <p:nvPr/>
              </p:nvSpPr>
              <p:spPr bwMode="auto">
                <a:xfrm flipV="1">
                  <a:off x="3450" y="3309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0" name="Line 2656"/>
                <p:cNvSpPr>
                  <a:spLocks noChangeShapeType="1"/>
                </p:cNvSpPr>
                <p:nvPr/>
              </p:nvSpPr>
              <p:spPr bwMode="auto">
                <a:xfrm flipV="1">
                  <a:off x="3450" y="328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1" name="Line 2657"/>
                <p:cNvSpPr>
                  <a:spLocks noChangeShapeType="1"/>
                </p:cNvSpPr>
                <p:nvPr/>
              </p:nvSpPr>
              <p:spPr bwMode="auto">
                <a:xfrm flipV="1">
                  <a:off x="3450" y="326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2" name="Line 2658"/>
                <p:cNvSpPr>
                  <a:spLocks noChangeShapeType="1"/>
                </p:cNvSpPr>
                <p:nvPr/>
              </p:nvSpPr>
              <p:spPr bwMode="auto">
                <a:xfrm flipV="1">
                  <a:off x="3450" y="324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3" name="Line 2659"/>
                <p:cNvSpPr>
                  <a:spLocks noChangeShapeType="1"/>
                </p:cNvSpPr>
                <p:nvPr/>
              </p:nvSpPr>
              <p:spPr bwMode="auto">
                <a:xfrm flipV="1">
                  <a:off x="3450" y="322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4" name="Line 2660"/>
                <p:cNvSpPr>
                  <a:spLocks noChangeShapeType="1"/>
                </p:cNvSpPr>
                <p:nvPr/>
              </p:nvSpPr>
              <p:spPr bwMode="auto">
                <a:xfrm flipV="1">
                  <a:off x="3450" y="320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5" name="Line 2661"/>
                <p:cNvSpPr>
                  <a:spLocks noChangeShapeType="1"/>
                </p:cNvSpPr>
                <p:nvPr/>
              </p:nvSpPr>
              <p:spPr bwMode="auto">
                <a:xfrm flipV="1">
                  <a:off x="3450" y="318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6" name="Line 2662"/>
                <p:cNvSpPr>
                  <a:spLocks noChangeShapeType="1"/>
                </p:cNvSpPr>
                <p:nvPr/>
              </p:nvSpPr>
              <p:spPr bwMode="auto">
                <a:xfrm flipV="1">
                  <a:off x="3450" y="316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7" name="Line 2663"/>
                <p:cNvSpPr>
                  <a:spLocks noChangeShapeType="1"/>
                </p:cNvSpPr>
                <p:nvPr/>
              </p:nvSpPr>
              <p:spPr bwMode="auto">
                <a:xfrm flipV="1">
                  <a:off x="3450" y="314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8" name="Line 2664"/>
                <p:cNvSpPr>
                  <a:spLocks noChangeShapeType="1"/>
                </p:cNvSpPr>
                <p:nvPr/>
              </p:nvSpPr>
              <p:spPr bwMode="auto">
                <a:xfrm flipV="1">
                  <a:off x="3450" y="312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9" name="Line 2665"/>
                <p:cNvSpPr>
                  <a:spLocks noChangeShapeType="1"/>
                </p:cNvSpPr>
                <p:nvPr/>
              </p:nvSpPr>
              <p:spPr bwMode="auto">
                <a:xfrm flipV="1">
                  <a:off x="3450" y="3108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60" name="Line 2666"/>
                <p:cNvSpPr>
                  <a:spLocks noChangeShapeType="1"/>
                </p:cNvSpPr>
                <p:nvPr/>
              </p:nvSpPr>
              <p:spPr bwMode="auto">
                <a:xfrm flipV="1">
                  <a:off x="3450" y="3088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61" name="Line 2667"/>
                <p:cNvSpPr>
                  <a:spLocks noChangeShapeType="1"/>
                </p:cNvSpPr>
                <p:nvPr/>
              </p:nvSpPr>
              <p:spPr bwMode="auto">
                <a:xfrm flipV="1">
                  <a:off x="3450" y="3068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62" name="Line 2668"/>
                <p:cNvSpPr>
                  <a:spLocks noChangeShapeType="1"/>
                </p:cNvSpPr>
                <p:nvPr/>
              </p:nvSpPr>
              <p:spPr bwMode="auto">
                <a:xfrm flipV="1">
                  <a:off x="3450" y="304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63" name="Line 2669"/>
                <p:cNvSpPr>
                  <a:spLocks noChangeShapeType="1"/>
                </p:cNvSpPr>
                <p:nvPr/>
              </p:nvSpPr>
              <p:spPr bwMode="auto">
                <a:xfrm flipV="1">
                  <a:off x="3450" y="302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64" name="Line 2670"/>
                <p:cNvSpPr>
                  <a:spLocks noChangeShapeType="1"/>
                </p:cNvSpPr>
                <p:nvPr/>
              </p:nvSpPr>
              <p:spPr bwMode="auto">
                <a:xfrm flipV="1">
                  <a:off x="3450" y="300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65" name="Line 2671"/>
                <p:cNvSpPr>
                  <a:spLocks noChangeShapeType="1"/>
                </p:cNvSpPr>
                <p:nvPr/>
              </p:nvSpPr>
              <p:spPr bwMode="auto">
                <a:xfrm flipV="1">
                  <a:off x="3450" y="298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66" name="Line 2672"/>
                <p:cNvSpPr>
                  <a:spLocks noChangeShapeType="1"/>
                </p:cNvSpPr>
                <p:nvPr/>
              </p:nvSpPr>
              <p:spPr bwMode="auto">
                <a:xfrm flipV="1">
                  <a:off x="3450" y="296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67" name="Line 2673"/>
                <p:cNvSpPr>
                  <a:spLocks noChangeShapeType="1"/>
                </p:cNvSpPr>
                <p:nvPr/>
              </p:nvSpPr>
              <p:spPr bwMode="auto">
                <a:xfrm flipV="1">
                  <a:off x="3450" y="294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68" name="Line 2674"/>
                <p:cNvSpPr>
                  <a:spLocks noChangeShapeType="1"/>
                </p:cNvSpPr>
                <p:nvPr/>
              </p:nvSpPr>
              <p:spPr bwMode="auto">
                <a:xfrm flipV="1">
                  <a:off x="3450" y="292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69" name="Line 2675"/>
                <p:cNvSpPr>
                  <a:spLocks noChangeShapeType="1"/>
                </p:cNvSpPr>
                <p:nvPr/>
              </p:nvSpPr>
              <p:spPr bwMode="auto">
                <a:xfrm flipV="1">
                  <a:off x="3450" y="290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70" name="Line 2676"/>
                <p:cNvSpPr>
                  <a:spLocks noChangeShapeType="1"/>
                </p:cNvSpPr>
                <p:nvPr/>
              </p:nvSpPr>
              <p:spPr bwMode="auto">
                <a:xfrm flipV="1">
                  <a:off x="3450" y="288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71" name="Line 2677"/>
                <p:cNvSpPr>
                  <a:spLocks noChangeShapeType="1"/>
                </p:cNvSpPr>
                <p:nvPr/>
              </p:nvSpPr>
              <p:spPr bwMode="auto">
                <a:xfrm flipV="1">
                  <a:off x="3450" y="2867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72" name="Line 2678"/>
                <p:cNvSpPr>
                  <a:spLocks noChangeShapeType="1"/>
                </p:cNvSpPr>
                <p:nvPr/>
              </p:nvSpPr>
              <p:spPr bwMode="auto">
                <a:xfrm flipV="1">
                  <a:off x="3450" y="2847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73" name="Line 2679"/>
                <p:cNvSpPr>
                  <a:spLocks noChangeShapeType="1"/>
                </p:cNvSpPr>
                <p:nvPr/>
              </p:nvSpPr>
              <p:spPr bwMode="auto">
                <a:xfrm flipV="1">
                  <a:off x="3450" y="2827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74" name="Line 2680"/>
                <p:cNvSpPr>
                  <a:spLocks noChangeShapeType="1"/>
                </p:cNvSpPr>
                <p:nvPr/>
              </p:nvSpPr>
              <p:spPr bwMode="auto">
                <a:xfrm flipV="1">
                  <a:off x="3450" y="280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75" name="Line 2681"/>
                <p:cNvSpPr>
                  <a:spLocks noChangeShapeType="1"/>
                </p:cNvSpPr>
                <p:nvPr/>
              </p:nvSpPr>
              <p:spPr bwMode="auto">
                <a:xfrm flipV="1">
                  <a:off x="3450" y="278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76" name="Line 2682"/>
                <p:cNvSpPr>
                  <a:spLocks noChangeShapeType="1"/>
                </p:cNvSpPr>
                <p:nvPr/>
              </p:nvSpPr>
              <p:spPr bwMode="auto">
                <a:xfrm flipV="1">
                  <a:off x="3450" y="276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77" name="Line 2683"/>
                <p:cNvSpPr>
                  <a:spLocks noChangeShapeType="1"/>
                </p:cNvSpPr>
                <p:nvPr/>
              </p:nvSpPr>
              <p:spPr bwMode="auto">
                <a:xfrm flipV="1">
                  <a:off x="3450" y="274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78" name="Line 2684"/>
                <p:cNvSpPr>
                  <a:spLocks noChangeShapeType="1"/>
                </p:cNvSpPr>
                <p:nvPr/>
              </p:nvSpPr>
              <p:spPr bwMode="auto">
                <a:xfrm flipV="1">
                  <a:off x="3450" y="272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79" name="Line 2685"/>
                <p:cNvSpPr>
                  <a:spLocks noChangeShapeType="1"/>
                </p:cNvSpPr>
                <p:nvPr/>
              </p:nvSpPr>
              <p:spPr bwMode="auto">
                <a:xfrm flipV="1">
                  <a:off x="3450" y="270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80" name="Line 2686"/>
                <p:cNvSpPr>
                  <a:spLocks noChangeShapeType="1"/>
                </p:cNvSpPr>
                <p:nvPr/>
              </p:nvSpPr>
              <p:spPr bwMode="auto">
                <a:xfrm flipV="1">
                  <a:off x="3450" y="268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81" name="Line 2687"/>
                <p:cNvSpPr>
                  <a:spLocks noChangeShapeType="1"/>
                </p:cNvSpPr>
                <p:nvPr/>
              </p:nvSpPr>
              <p:spPr bwMode="auto">
                <a:xfrm flipV="1">
                  <a:off x="3450" y="266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82" name="Line 2688"/>
                <p:cNvSpPr>
                  <a:spLocks noChangeShapeType="1"/>
                </p:cNvSpPr>
                <p:nvPr/>
              </p:nvSpPr>
              <p:spPr bwMode="auto">
                <a:xfrm flipV="1">
                  <a:off x="3450" y="264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83" name="Line 2689"/>
                <p:cNvSpPr>
                  <a:spLocks noChangeShapeType="1"/>
                </p:cNvSpPr>
                <p:nvPr/>
              </p:nvSpPr>
              <p:spPr bwMode="auto">
                <a:xfrm flipV="1">
                  <a:off x="3450" y="2626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84" name="Line 2690"/>
                <p:cNvSpPr>
                  <a:spLocks noChangeShapeType="1"/>
                </p:cNvSpPr>
                <p:nvPr/>
              </p:nvSpPr>
              <p:spPr bwMode="auto">
                <a:xfrm flipV="1">
                  <a:off x="3450" y="2606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85" name="Line 2691"/>
                <p:cNvSpPr>
                  <a:spLocks noChangeShapeType="1"/>
                </p:cNvSpPr>
                <p:nvPr/>
              </p:nvSpPr>
              <p:spPr bwMode="auto">
                <a:xfrm flipV="1">
                  <a:off x="3450" y="258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86" name="Line 2692"/>
                <p:cNvSpPr>
                  <a:spLocks noChangeShapeType="1"/>
                </p:cNvSpPr>
                <p:nvPr/>
              </p:nvSpPr>
              <p:spPr bwMode="auto">
                <a:xfrm flipV="1">
                  <a:off x="3450" y="256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87" name="Line 2693"/>
                <p:cNvSpPr>
                  <a:spLocks noChangeShapeType="1"/>
                </p:cNvSpPr>
                <p:nvPr/>
              </p:nvSpPr>
              <p:spPr bwMode="auto">
                <a:xfrm flipV="1">
                  <a:off x="3450" y="254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88" name="Line 2694"/>
                <p:cNvSpPr>
                  <a:spLocks noChangeShapeType="1"/>
                </p:cNvSpPr>
                <p:nvPr/>
              </p:nvSpPr>
              <p:spPr bwMode="auto">
                <a:xfrm flipV="1">
                  <a:off x="3450" y="252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89" name="Line 2695"/>
                <p:cNvSpPr>
                  <a:spLocks noChangeShapeType="1"/>
                </p:cNvSpPr>
                <p:nvPr/>
              </p:nvSpPr>
              <p:spPr bwMode="auto">
                <a:xfrm flipV="1">
                  <a:off x="3450" y="250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90" name="Line 2696"/>
                <p:cNvSpPr>
                  <a:spLocks noChangeShapeType="1"/>
                </p:cNvSpPr>
                <p:nvPr/>
              </p:nvSpPr>
              <p:spPr bwMode="auto">
                <a:xfrm flipV="1">
                  <a:off x="3450" y="248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91" name="Line 2697"/>
                <p:cNvSpPr>
                  <a:spLocks noChangeShapeType="1"/>
                </p:cNvSpPr>
                <p:nvPr/>
              </p:nvSpPr>
              <p:spPr bwMode="auto">
                <a:xfrm flipV="1">
                  <a:off x="3450" y="246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92" name="Line 2698"/>
                <p:cNvSpPr>
                  <a:spLocks noChangeShapeType="1"/>
                </p:cNvSpPr>
                <p:nvPr/>
              </p:nvSpPr>
              <p:spPr bwMode="auto">
                <a:xfrm flipV="1">
                  <a:off x="3450" y="244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93" name="Line 2699"/>
                <p:cNvSpPr>
                  <a:spLocks noChangeShapeType="1"/>
                </p:cNvSpPr>
                <p:nvPr/>
              </p:nvSpPr>
              <p:spPr bwMode="auto">
                <a:xfrm flipV="1">
                  <a:off x="3450" y="242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94" name="Line 2700"/>
                <p:cNvSpPr>
                  <a:spLocks noChangeShapeType="1"/>
                </p:cNvSpPr>
                <p:nvPr/>
              </p:nvSpPr>
              <p:spPr bwMode="auto">
                <a:xfrm flipV="1">
                  <a:off x="3450" y="2405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95" name="Line 2701"/>
                <p:cNvSpPr>
                  <a:spLocks noChangeShapeType="1"/>
                </p:cNvSpPr>
                <p:nvPr/>
              </p:nvSpPr>
              <p:spPr bwMode="auto">
                <a:xfrm flipV="1">
                  <a:off x="3450" y="2385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96" name="Line 2702"/>
                <p:cNvSpPr>
                  <a:spLocks noChangeShapeType="1"/>
                </p:cNvSpPr>
                <p:nvPr/>
              </p:nvSpPr>
              <p:spPr bwMode="auto">
                <a:xfrm flipV="1">
                  <a:off x="3450" y="2365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97" name="Line 2703"/>
                <p:cNvSpPr>
                  <a:spLocks noChangeShapeType="1"/>
                </p:cNvSpPr>
                <p:nvPr/>
              </p:nvSpPr>
              <p:spPr bwMode="auto">
                <a:xfrm flipV="1">
                  <a:off x="3450" y="234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98" name="Line 2704"/>
                <p:cNvSpPr>
                  <a:spLocks noChangeShapeType="1"/>
                </p:cNvSpPr>
                <p:nvPr/>
              </p:nvSpPr>
              <p:spPr bwMode="auto">
                <a:xfrm flipV="1">
                  <a:off x="3450" y="232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99" name="Line 2705"/>
                <p:cNvSpPr>
                  <a:spLocks noChangeShapeType="1"/>
                </p:cNvSpPr>
                <p:nvPr/>
              </p:nvSpPr>
              <p:spPr bwMode="auto">
                <a:xfrm flipV="1">
                  <a:off x="3450" y="230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00" name="Line 2706"/>
                <p:cNvSpPr>
                  <a:spLocks noChangeShapeType="1"/>
                </p:cNvSpPr>
                <p:nvPr/>
              </p:nvSpPr>
              <p:spPr bwMode="auto">
                <a:xfrm flipV="1">
                  <a:off x="3450" y="228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01" name="Line 2707"/>
                <p:cNvSpPr>
                  <a:spLocks noChangeShapeType="1"/>
                </p:cNvSpPr>
                <p:nvPr/>
              </p:nvSpPr>
              <p:spPr bwMode="auto">
                <a:xfrm flipV="1">
                  <a:off x="3450" y="226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02" name="Line 2708"/>
                <p:cNvSpPr>
                  <a:spLocks noChangeShapeType="1"/>
                </p:cNvSpPr>
                <p:nvPr/>
              </p:nvSpPr>
              <p:spPr bwMode="auto">
                <a:xfrm flipV="1">
                  <a:off x="3450" y="224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03" name="Line 2709"/>
                <p:cNvSpPr>
                  <a:spLocks noChangeShapeType="1"/>
                </p:cNvSpPr>
                <p:nvPr/>
              </p:nvSpPr>
              <p:spPr bwMode="auto">
                <a:xfrm flipV="1">
                  <a:off x="3450" y="222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04" name="Line 2710"/>
                <p:cNvSpPr>
                  <a:spLocks noChangeShapeType="1"/>
                </p:cNvSpPr>
                <p:nvPr/>
              </p:nvSpPr>
              <p:spPr bwMode="auto">
                <a:xfrm flipV="1">
                  <a:off x="3450" y="220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05" name="Line 2711"/>
                <p:cNvSpPr>
                  <a:spLocks noChangeShapeType="1"/>
                </p:cNvSpPr>
                <p:nvPr/>
              </p:nvSpPr>
              <p:spPr bwMode="auto">
                <a:xfrm flipV="1">
                  <a:off x="3450" y="218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06" name="Line 2712"/>
                <p:cNvSpPr>
                  <a:spLocks noChangeShapeType="1"/>
                </p:cNvSpPr>
                <p:nvPr/>
              </p:nvSpPr>
              <p:spPr bwMode="auto">
                <a:xfrm flipV="1">
                  <a:off x="3450" y="2164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07" name="Line 2713"/>
                <p:cNvSpPr>
                  <a:spLocks noChangeShapeType="1"/>
                </p:cNvSpPr>
                <p:nvPr/>
              </p:nvSpPr>
              <p:spPr bwMode="auto">
                <a:xfrm flipV="1">
                  <a:off x="3450" y="2144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08" name="Line 2714"/>
                <p:cNvSpPr>
                  <a:spLocks noChangeShapeType="1"/>
                </p:cNvSpPr>
                <p:nvPr/>
              </p:nvSpPr>
              <p:spPr bwMode="auto">
                <a:xfrm flipV="1">
                  <a:off x="3450" y="2124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09" name="Line 2715"/>
                <p:cNvSpPr>
                  <a:spLocks noChangeShapeType="1"/>
                </p:cNvSpPr>
                <p:nvPr/>
              </p:nvSpPr>
              <p:spPr bwMode="auto">
                <a:xfrm flipV="1">
                  <a:off x="3450" y="210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10" name="Line 2716"/>
                <p:cNvSpPr>
                  <a:spLocks noChangeShapeType="1"/>
                </p:cNvSpPr>
                <p:nvPr/>
              </p:nvSpPr>
              <p:spPr bwMode="auto">
                <a:xfrm flipV="1">
                  <a:off x="3450" y="208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11" name="Line 2717"/>
                <p:cNvSpPr>
                  <a:spLocks noChangeShapeType="1"/>
                </p:cNvSpPr>
                <p:nvPr/>
              </p:nvSpPr>
              <p:spPr bwMode="auto">
                <a:xfrm flipV="1">
                  <a:off x="3450" y="206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12" name="Line 2718"/>
                <p:cNvSpPr>
                  <a:spLocks noChangeShapeType="1"/>
                </p:cNvSpPr>
                <p:nvPr/>
              </p:nvSpPr>
              <p:spPr bwMode="auto">
                <a:xfrm flipV="1">
                  <a:off x="3450" y="204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13" name="Line 2719"/>
                <p:cNvSpPr>
                  <a:spLocks noChangeShapeType="1"/>
                </p:cNvSpPr>
                <p:nvPr/>
              </p:nvSpPr>
              <p:spPr bwMode="auto">
                <a:xfrm flipV="1">
                  <a:off x="3450" y="202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14" name="Line 2720"/>
                <p:cNvSpPr>
                  <a:spLocks noChangeShapeType="1"/>
                </p:cNvSpPr>
                <p:nvPr/>
              </p:nvSpPr>
              <p:spPr bwMode="auto">
                <a:xfrm flipV="1">
                  <a:off x="3450" y="200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15" name="Line 2721"/>
                <p:cNvSpPr>
                  <a:spLocks noChangeShapeType="1"/>
                </p:cNvSpPr>
                <p:nvPr/>
              </p:nvSpPr>
              <p:spPr bwMode="auto">
                <a:xfrm flipV="1">
                  <a:off x="3450" y="198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16" name="Line 2722"/>
                <p:cNvSpPr>
                  <a:spLocks noChangeShapeType="1"/>
                </p:cNvSpPr>
                <p:nvPr/>
              </p:nvSpPr>
              <p:spPr bwMode="auto">
                <a:xfrm flipV="1">
                  <a:off x="3450" y="196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17" name="Line 2723"/>
                <p:cNvSpPr>
                  <a:spLocks noChangeShapeType="1"/>
                </p:cNvSpPr>
                <p:nvPr/>
              </p:nvSpPr>
              <p:spPr bwMode="auto">
                <a:xfrm flipV="1">
                  <a:off x="3450" y="194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18" name="Line 2724"/>
                <p:cNvSpPr>
                  <a:spLocks noChangeShapeType="1"/>
                </p:cNvSpPr>
                <p:nvPr/>
              </p:nvSpPr>
              <p:spPr bwMode="auto">
                <a:xfrm flipV="1">
                  <a:off x="3450" y="1923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19" name="Line 2725"/>
                <p:cNvSpPr>
                  <a:spLocks noChangeShapeType="1"/>
                </p:cNvSpPr>
                <p:nvPr/>
              </p:nvSpPr>
              <p:spPr bwMode="auto">
                <a:xfrm flipV="1">
                  <a:off x="3450" y="1903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20" name="Line 2726"/>
                <p:cNvSpPr>
                  <a:spLocks noChangeShapeType="1"/>
                </p:cNvSpPr>
                <p:nvPr/>
              </p:nvSpPr>
              <p:spPr bwMode="auto">
                <a:xfrm flipV="1">
                  <a:off x="3450" y="188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21" name="Line 2727"/>
                <p:cNvSpPr>
                  <a:spLocks noChangeShapeType="1"/>
                </p:cNvSpPr>
                <p:nvPr/>
              </p:nvSpPr>
              <p:spPr bwMode="auto">
                <a:xfrm flipV="1">
                  <a:off x="3450" y="186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22" name="Line 2728"/>
                <p:cNvSpPr>
                  <a:spLocks noChangeShapeType="1"/>
                </p:cNvSpPr>
                <p:nvPr/>
              </p:nvSpPr>
              <p:spPr bwMode="auto">
                <a:xfrm flipV="1">
                  <a:off x="3450" y="184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23" name="Line 2729"/>
                <p:cNvSpPr>
                  <a:spLocks noChangeShapeType="1"/>
                </p:cNvSpPr>
                <p:nvPr/>
              </p:nvSpPr>
              <p:spPr bwMode="auto">
                <a:xfrm flipV="1">
                  <a:off x="3450" y="182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24" name="Line 2730"/>
                <p:cNvSpPr>
                  <a:spLocks noChangeShapeType="1"/>
                </p:cNvSpPr>
                <p:nvPr/>
              </p:nvSpPr>
              <p:spPr bwMode="auto">
                <a:xfrm flipV="1">
                  <a:off x="3450" y="180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25" name="Line 2731"/>
                <p:cNvSpPr>
                  <a:spLocks noChangeShapeType="1"/>
                </p:cNvSpPr>
                <p:nvPr/>
              </p:nvSpPr>
              <p:spPr bwMode="auto">
                <a:xfrm flipV="1">
                  <a:off x="3450" y="178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26" name="Line 2732"/>
                <p:cNvSpPr>
                  <a:spLocks noChangeShapeType="1"/>
                </p:cNvSpPr>
                <p:nvPr/>
              </p:nvSpPr>
              <p:spPr bwMode="auto">
                <a:xfrm flipV="1">
                  <a:off x="3450" y="176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27" name="Line 2733"/>
                <p:cNvSpPr>
                  <a:spLocks noChangeShapeType="1"/>
                </p:cNvSpPr>
                <p:nvPr/>
              </p:nvSpPr>
              <p:spPr bwMode="auto">
                <a:xfrm flipV="1">
                  <a:off x="3450" y="174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" name="Group 2935"/>
              <p:cNvGrpSpPr>
                <a:grpSpLocks/>
              </p:cNvGrpSpPr>
              <p:nvPr/>
            </p:nvGrpSpPr>
            <p:grpSpPr bwMode="auto">
              <a:xfrm>
                <a:off x="3560" y="1562"/>
                <a:ext cx="664" cy="2412"/>
                <a:chOff x="3450" y="1562"/>
                <a:chExt cx="664" cy="2412"/>
              </a:xfrm>
            </p:grpSpPr>
            <p:sp>
              <p:nvSpPr>
                <p:cNvPr id="1328" name="Line 2735"/>
                <p:cNvSpPr>
                  <a:spLocks noChangeShapeType="1"/>
                </p:cNvSpPr>
                <p:nvPr/>
              </p:nvSpPr>
              <p:spPr bwMode="auto">
                <a:xfrm flipV="1">
                  <a:off x="3450" y="172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29" name="Line 2736"/>
                <p:cNvSpPr>
                  <a:spLocks noChangeShapeType="1"/>
                </p:cNvSpPr>
                <p:nvPr/>
              </p:nvSpPr>
              <p:spPr bwMode="auto">
                <a:xfrm flipV="1">
                  <a:off x="3450" y="1702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30" name="Line 2737"/>
                <p:cNvSpPr>
                  <a:spLocks noChangeShapeType="1"/>
                </p:cNvSpPr>
                <p:nvPr/>
              </p:nvSpPr>
              <p:spPr bwMode="auto">
                <a:xfrm flipV="1">
                  <a:off x="3450" y="1682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31" name="Line 2738"/>
                <p:cNvSpPr>
                  <a:spLocks noChangeShapeType="1"/>
                </p:cNvSpPr>
                <p:nvPr/>
              </p:nvSpPr>
              <p:spPr bwMode="auto">
                <a:xfrm flipV="1">
                  <a:off x="3450" y="1662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32" name="Line 2739"/>
                <p:cNvSpPr>
                  <a:spLocks noChangeShapeType="1"/>
                </p:cNvSpPr>
                <p:nvPr/>
              </p:nvSpPr>
              <p:spPr bwMode="auto">
                <a:xfrm flipV="1">
                  <a:off x="3450" y="164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33" name="Line 2740"/>
                <p:cNvSpPr>
                  <a:spLocks noChangeShapeType="1"/>
                </p:cNvSpPr>
                <p:nvPr/>
              </p:nvSpPr>
              <p:spPr bwMode="auto">
                <a:xfrm flipV="1">
                  <a:off x="3450" y="162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34" name="Line 2741"/>
                <p:cNvSpPr>
                  <a:spLocks noChangeShapeType="1"/>
                </p:cNvSpPr>
                <p:nvPr/>
              </p:nvSpPr>
              <p:spPr bwMode="auto">
                <a:xfrm flipV="1">
                  <a:off x="3450" y="160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35" name="Line 2742"/>
                <p:cNvSpPr>
                  <a:spLocks noChangeShapeType="1"/>
                </p:cNvSpPr>
                <p:nvPr/>
              </p:nvSpPr>
              <p:spPr bwMode="auto">
                <a:xfrm flipV="1">
                  <a:off x="3450" y="158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36" name="Line 2743"/>
                <p:cNvSpPr>
                  <a:spLocks noChangeShapeType="1"/>
                </p:cNvSpPr>
                <p:nvPr/>
              </p:nvSpPr>
              <p:spPr bwMode="auto">
                <a:xfrm flipV="1">
                  <a:off x="3450" y="156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37" name="Line 2744"/>
                <p:cNvSpPr>
                  <a:spLocks noChangeShapeType="1"/>
                </p:cNvSpPr>
                <p:nvPr/>
              </p:nvSpPr>
              <p:spPr bwMode="auto">
                <a:xfrm flipV="1">
                  <a:off x="3781" y="397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38" name="Line 2745"/>
                <p:cNvSpPr>
                  <a:spLocks noChangeShapeType="1"/>
                </p:cNvSpPr>
                <p:nvPr/>
              </p:nvSpPr>
              <p:spPr bwMode="auto">
                <a:xfrm flipV="1">
                  <a:off x="3781" y="395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39" name="Line 2746"/>
                <p:cNvSpPr>
                  <a:spLocks noChangeShapeType="1"/>
                </p:cNvSpPr>
                <p:nvPr/>
              </p:nvSpPr>
              <p:spPr bwMode="auto">
                <a:xfrm flipV="1">
                  <a:off x="3781" y="393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40" name="Line 2747"/>
                <p:cNvSpPr>
                  <a:spLocks noChangeShapeType="1"/>
                </p:cNvSpPr>
                <p:nvPr/>
              </p:nvSpPr>
              <p:spPr bwMode="auto">
                <a:xfrm flipV="1">
                  <a:off x="3781" y="391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41" name="Line 2748"/>
                <p:cNvSpPr>
                  <a:spLocks noChangeShapeType="1"/>
                </p:cNvSpPr>
                <p:nvPr/>
              </p:nvSpPr>
              <p:spPr bwMode="auto">
                <a:xfrm flipV="1">
                  <a:off x="3781" y="389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42" name="Line 2749"/>
                <p:cNvSpPr>
                  <a:spLocks noChangeShapeType="1"/>
                </p:cNvSpPr>
                <p:nvPr/>
              </p:nvSpPr>
              <p:spPr bwMode="auto">
                <a:xfrm flipV="1">
                  <a:off x="3781" y="387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43" name="Line 2750"/>
                <p:cNvSpPr>
                  <a:spLocks noChangeShapeType="1"/>
                </p:cNvSpPr>
                <p:nvPr/>
              </p:nvSpPr>
              <p:spPr bwMode="auto">
                <a:xfrm flipV="1">
                  <a:off x="3781" y="385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44" name="Line 2751"/>
                <p:cNvSpPr>
                  <a:spLocks noChangeShapeType="1"/>
                </p:cNvSpPr>
                <p:nvPr/>
              </p:nvSpPr>
              <p:spPr bwMode="auto">
                <a:xfrm flipV="1">
                  <a:off x="3781" y="383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45" name="Line 2752"/>
                <p:cNvSpPr>
                  <a:spLocks noChangeShapeType="1"/>
                </p:cNvSpPr>
                <p:nvPr/>
              </p:nvSpPr>
              <p:spPr bwMode="auto">
                <a:xfrm flipV="1">
                  <a:off x="3781" y="3811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46" name="Line 2753"/>
                <p:cNvSpPr>
                  <a:spLocks noChangeShapeType="1"/>
                </p:cNvSpPr>
                <p:nvPr/>
              </p:nvSpPr>
              <p:spPr bwMode="auto">
                <a:xfrm flipV="1">
                  <a:off x="3781" y="3791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47" name="Line 2754"/>
                <p:cNvSpPr>
                  <a:spLocks noChangeShapeType="1"/>
                </p:cNvSpPr>
                <p:nvPr/>
              </p:nvSpPr>
              <p:spPr bwMode="auto">
                <a:xfrm flipV="1">
                  <a:off x="3781" y="3771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48" name="Line 2755"/>
                <p:cNvSpPr>
                  <a:spLocks noChangeShapeType="1"/>
                </p:cNvSpPr>
                <p:nvPr/>
              </p:nvSpPr>
              <p:spPr bwMode="auto">
                <a:xfrm flipV="1">
                  <a:off x="3781" y="375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49" name="Line 2756"/>
                <p:cNvSpPr>
                  <a:spLocks noChangeShapeType="1"/>
                </p:cNvSpPr>
                <p:nvPr/>
              </p:nvSpPr>
              <p:spPr bwMode="auto">
                <a:xfrm flipV="1">
                  <a:off x="3781" y="373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50" name="Line 2757"/>
                <p:cNvSpPr>
                  <a:spLocks noChangeShapeType="1"/>
                </p:cNvSpPr>
                <p:nvPr/>
              </p:nvSpPr>
              <p:spPr bwMode="auto">
                <a:xfrm flipV="1">
                  <a:off x="3781" y="371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51" name="Line 2758"/>
                <p:cNvSpPr>
                  <a:spLocks noChangeShapeType="1"/>
                </p:cNvSpPr>
                <p:nvPr/>
              </p:nvSpPr>
              <p:spPr bwMode="auto">
                <a:xfrm flipV="1">
                  <a:off x="3781" y="369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52" name="Line 2759"/>
                <p:cNvSpPr>
                  <a:spLocks noChangeShapeType="1"/>
                </p:cNvSpPr>
                <p:nvPr/>
              </p:nvSpPr>
              <p:spPr bwMode="auto">
                <a:xfrm flipV="1">
                  <a:off x="3781" y="367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53" name="Line 2760"/>
                <p:cNvSpPr>
                  <a:spLocks noChangeShapeType="1"/>
                </p:cNvSpPr>
                <p:nvPr/>
              </p:nvSpPr>
              <p:spPr bwMode="auto">
                <a:xfrm flipV="1">
                  <a:off x="3781" y="365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54" name="Line 2761"/>
                <p:cNvSpPr>
                  <a:spLocks noChangeShapeType="1"/>
                </p:cNvSpPr>
                <p:nvPr/>
              </p:nvSpPr>
              <p:spPr bwMode="auto">
                <a:xfrm flipV="1">
                  <a:off x="3781" y="363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55" name="Line 2762"/>
                <p:cNvSpPr>
                  <a:spLocks noChangeShapeType="1"/>
                </p:cNvSpPr>
                <p:nvPr/>
              </p:nvSpPr>
              <p:spPr bwMode="auto">
                <a:xfrm flipV="1">
                  <a:off x="3781" y="361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56" name="Line 2763"/>
                <p:cNvSpPr>
                  <a:spLocks noChangeShapeType="1"/>
                </p:cNvSpPr>
                <p:nvPr/>
              </p:nvSpPr>
              <p:spPr bwMode="auto">
                <a:xfrm flipV="1">
                  <a:off x="3781" y="359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57" name="Line 2764"/>
                <p:cNvSpPr>
                  <a:spLocks noChangeShapeType="1"/>
                </p:cNvSpPr>
                <p:nvPr/>
              </p:nvSpPr>
              <p:spPr bwMode="auto">
                <a:xfrm flipV="1">
                  <a:off x="3781" y="3570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58" name="Line 2765"/>
                <p:cNvSpPr>
                  <a:spLocks noChangeShapeType="1"/>
                </p:cNvSpPr>
                <p:nvPr/>
              </p:nvSpPr>
              <p:spPr bwMode="auto">
                <a:xfrm flipV="1">
                  <a:off x="3781" y="3550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59" name="Line 2766"/>
                <p:cNvSpPr>
                  <a:spLocks noChangeShapeType="1"/>
                </p:cNvSpPr>
                <p:nvPr/>
              </p:nvSpPr>
              <p:spPr bwMode="auto">
                <a:xfrm flipV="1">
                  <a:off x="3781" y="3530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0" name="Line 2767"/>
                <p:cNvSpPr>
                  <a:spLocks noChangeShapeType="1"/>
                </p:cNvSpPr>
                <p:nvPr/>
              </p:nvSpPr>
              <p:spPr bwMode="auto">
                <a:xfrm flipV="1">
                  <a:off x="3781" y="3510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1" name="Line 2768"/>
                <p:cNvSpPr>
                  <a:spLocks noChangeShapeType="1"/>
                </p:cNvSpPr>
                <p:nvPr/>
              </p:nvSpPr>
              <p:spPr bwMode="auto">
                <a:xfrm flipV="1">
                  <a:off x="3781" y="3490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2" name="Line 2769"/>
                <p:cNvSpPr>
                  <a:spLocks noChangeShapeType="1"/>
                </p:cNvSpPr>
                <p:nvPr/>
              </p:nvSpPr>
              <p:spPr bwMode="auto">
                <a:xfrm flipV="1">
                  <a:off x="3781" y="3470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3" name="Line 2770"/>
                <p:cNvSpPr>
                  <a:spLocks noChangeShapeType="1"/>
                </p:cNvSpPr>
                <p:nvPr/>
              </p:nvSpPr>
              <p:spPr bwMode="auto">
                <a:xfrm flipV="1">
                  <a:off x="3781" y="3450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" name="Line 2771"/>
                <p:cNvSpPr>
                  <a:spLocks noChangeShapeType="1"/>
                </p:cNvSpPr>
                <p:nvPr/>
              </p:nvSpPr>
              <p:spPr bwMode="auto">
                <a:xfrm flipV="1">
                  <a:off x="3781" y="3430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5" name="Line 2772"/>
                <p:cNvSpPr>
                  <a:spLocks noChangeShapeType="1"/>
                </p:cNvSpPr>
                <p:nvPr/>
              </p:nvSpPr>
              <p:spPr bwMode="auto">
                <a:xfrm flipV="1">
                  <a:off x="3781" y="3410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6" name="Line 2773"/>
                <p:cNvSpPr>
                  <a:spLocks noChangeShapeType="1"/>
                </p:cNvSpPr>
                <p:nvPr/>
              </p:nvSpPr>
              <p:spPr bwMode="auto">
                <a:xfrm flipV="1">
                  <a:off x="3781" y="3390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7" name="Line 2774"/>
                <p:cNvSpPr>
                  <a:spLocks noChangeShapeType="1"/>
                </p:cNvSpPr>
                <p:nvPr/>
              </p:nvSpPr>
              <p:spPr bwMode="auto">
                <a:xfrm flipV="1">
                  <a:off x="3781" y="3370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8" name="Line 2775"/>
                <p:cNvSpPr>
                  <a:spLocks noChangeShapeType="1"/>
                </p:cNvSpPr>
                <p:nvPr/>
              </p:nvSpPr>
              <p:spPr bwMode="auto">
                <a:xfrm flipV="1">
                  <a:off x="3781" y="3349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9" name="Line 2776"/>
                <p:cNvSpPr>
                  <a:spLocks noChangeShapeType="1"/>
                </p:cNvSpPr>
                <p:nvPr/>
              </p:nvSpPr>
              <p:spPr bwMode="auto">
                <a:xfrm flipV="1">
                  <a:off x="3781" y="3329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70" name="Line 2777"/>
                <p:cNvSpPr>
                  <a:spLocks noChangeShapeType="1"/>
                </p:cNvSpPr>
                <p:nvPr/>
              </p:nvSpPr>
              <p:spPr bwMode="auto">
                <a:xfrm flipV="1">
                  <a:off x="3781" y="3309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71" name="Line 2778"/>
                <p:cNvSpPr>
                  <a:spLocks noChangeShapeType="1"/>
                </p:cNvSpPr>
                <p:nvPr/>
              </p:nvSpPr>
              <p:spPr bwMode="auto">
                <a:xfrm flipV="1">
                  <a:off x="3781" y="328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72" name="Line 2779"/>
                <p:cNvSpPr>
                  <a:spLocks noChangeShapeType="1"/>
                </p:cNvSpPr>
                <p:nvPr/>
              </p:nvSpPr>
              <p:spPr bwMode="auto">
                <a:xfrm flipV="1">
                  <a:off x="3781" y="326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73" name="Line 2780"/>
                <p:cNvSpPr>
                  <a:spLocks noChangeShapeType="1"/>
                </p:cNvSpPr>
                <p:nvPr/>
              </p:nvSpPr>
              <p:spPr bwMode="auto">
                <a:xfrm flipV="1">
                  <a:off x="3781" y="324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74" name="Line 2781"/>
                <p:cNvSpPr>
                  <a:spLocks noChangeShapeType="1"/>
                </p:cNvSpPr>
                <p:nvPr/>
              </p:nvSpPr>
              <p:spPr bwMode="auto">
                <a:xfrm flipV="1">
                  <a:off x="3781" y="322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75" name="Line 2782"/>
                <p:cNvSpPr>
                  <a:spLocks noChangeShapeType="1"/>
                </p:cNvSpPr>
                <p:nvPr/>
              </p:nvSpPr>
              <p:spPr bwMode="auto">
                <a:xfrm flipV="1">
                  <a:off x="3781" y="320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76" name="Line 2783"/>
                <p:cNvSpPr>
                  <a:spLocks noChangeShapeType="1"/>
                </p:cNvSpPr>
                <p:nvPr/>
              </p:nvSpPr>
              <p:spPr bwMode="auto">
                <a:xfrm flipV="1">
                  <a:off x="3781" y="318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77" name="Line 2784"/>
                <p:cNvSpPr>
                  <a:spLocks noChangeShapeType="1"/>
                </p:cNvSpPr>
                <p:nvPr/>
              </p:nvSpPr>
              <p:spPr bwMode="auto">
                <a:xfrm flipV="1">
                  <a:off x="3781" y="316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78" name="Line 2785"/>
                <p:cNvSpPr>
                  <a:spLocks noChangeShapeType="1"/>
                </p:cNvSpPr>
                <p:nvPr/>
              </p:nvSpPr>
              <p:spPr bwMode="auto">
                <a:xfrm flipV="1">
                  <a:off x="3781" y="314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79" name="Line 2786"/>
                <p:cNvSpPr>
                  <a:spLocks noChangeShapeType="1"/>
                </p:cNvSpPr>
                <p:nvPr/>
              </p:nvSpPr>
              <p:spPr bwMode="auto">
                <a:xfrm flipV="1">
                  <a:off x="3781" y="312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80" name="Line 2787"/>
                <p:cNvSpPr>
                  <a:spLocks noChangeShapeType="1"/>
                </p:cNvSpPr>
                <p:nvPr/>
              </p:nvSpPr>
              <p:spPr bwMode="auto">
                <a:xfrm flipV="1">
                  <a:off x="3781" y="3108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81" name="Line 2788"/>
                <p:cNvSpPr>
                  <a:spLocks noChangeShapeType="1"/>
                </p:cNvSpPr>
                <p:nvPr/>
              </p:nvSpPr>
              <p:spPr bwMode="auto">
                <a:xfrm flipV="1">
                  <a:off x="3781" y="3088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82" name="Line 2789"/>
                <p:cNvSpPr>
                  <a:spLocks noChangeShapeType="1"/>
                </p:cNvSpPr>
                <p:nvPr/>
              </p:nvSpPr>
              <p:spPr bwMode="auto">
                <a:xfrm flipV="1">
                  <a:off x="3781" y="3068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83" name="Line 2790"/>
                <p:cNvSpPr>
                  <a:spLocks noChangeShapeType="1"/>
                </p:cNvSpPr>
                <p:nvPr/>
              </p:nvSpPr>
              <p:spPr bwMode="auto">
                <a:xfrm flipV="1">
                  <a:off x="3781" y="304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84" name="Line 2791"/>
                <p:cNvSpPr>
                  <a:spLocks noChangeShapeType="1"/>
                </p:cNvSpPr>
                <p:nvPr/>
              </p:nvSpPr>
              <p:spPr bwMode="auto">
                <a:xfrm flipV="1">
                  <a:off x="3781" y="302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85" name="Line 2792"/>
                <p:cNvSpPr>
                  <a:spLocks noChangeShapeType="1"/>
                </p:cNvSpPr>
                <p:nvPr/>
              </p:nvSpPr>
              <p:spPr bwMode="auto">
                <a:xfrm flipV="1">
                  <a:off x="3781" y="300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86" name="Line 2793"/>
                <p:cNvSpPr>
                  <a:spLocks noChangeShapeType="1"/>
                </p:cNvSpPr>
                <p:nvPr/>
              </p:nvSpPr>
              <p:spPr bwMode="auto">
                <a:xfrm flipV="1">
                  <a:off x="3781" y="298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87" name="Line 2794"/>
                <p:cNvSpPr>
                  <a:spLocks noChangeShapeType="1"/>
                </p:cNvSpPr>
                <p:nvPr/>
              </p:nvSpPr>
              <p:spPr bwMode="auto">
                <a:xfrm flipV="1">
                  <a:off x="3781" y="296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88" name="Line 2795"/>
                <p:cNvSpPr>
                  <a:spLocks noChangeShapeType="1"/>
                </p:cNvSpPr>
                <p:nvPr/>
              </p:nvSpPr>
              <p:spPr bwMode="auto">
                <a:xfrm flipV="1">
                  <a:off x="3781" y="294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89" name="Line 2796"/>
                <p:cNvSpPr>
                  <a:spLocks noChangeShapeType="1"/>
                </p:cNvSpPr>
                <p:nvPr/>
              </p:nvSpPr>
              <p:spPr bwMode="auto">
                <a:xfrm flipV="1">
                  <a:off x="3781" y="292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90" name="Line 2797"/>
                <p:cNvSpPr>
                  <a:spLocks noChangeShapeType="1"/>
                </p:cNvSpPr>
                <p:nvPr/>
              </p:nvSpPr>
              <p:spPr bwMode="auto">
                <a:xfrm flipV="1">
                  <a:off x="3781" y="290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91" name="Line 2798"/>
                <p:cNvSpPr>
                  <a:spLocks noChangeShapeType="1"/>
                </p:cNvSpPr>
                <p:nvPr/>
              </p:nvSpPr>
              <p:spPr bwMode="auto">
                <a:xfrm flipV="1">
                  <a:off x="3781" y="288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92" name="Line 2799"/>
                <p:cNvSpPr>
                  <a:spLocks noChangeShapeType="1"/>
                </p:cNvSpPr>
                <p:nvPr/>
              </p:nvSpPr>
              <p:spPr bwMode="auto">
                <a:xfrm flipV="1">
                  <a:off x="3781" y="2867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93" name="Line 2800"/>
                <p:cNvSpPr>
                  <a:spLocks noChangeShapeType="1"/>
                </p:cNvSpPr>
                <p:nvPr/>
              </p:nvSpPr>
              <p:spPr bwMode="auto">
                <a:xfrm flipV="1">
                  <a:off x="3781" y="2847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94" name="Line 2801"/>
                <p:cNvSpPr>
                  <a:spLocks noChangeShapeType="1"/>
                </p:cNvSpPr>
                <p:nvPr/>
              </p:nvSpPr>
              <p:spPr bwMode="auto">
                <a:xfrm flipV="1">
                  <a:off x="3781" y="2827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95" name="Line 2802"/>
                <p:cNvSpPr>
                  <a:spLocks noChangeShapeType="1"/>
                </p:cNvSpPr>
                <p:nvPr/>
              </p:nvSpPr>
              <p:spPr bwMode="auto">
                <a:xfrm flipV="1">
                  <a:off x="3781" y="280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96" name="Line 2803"/>
                <p:cNvSpPr>
                  <a:spLocks noChangeShapeType="1"/>
                </p:cNvSpPr>
                <p:nvPr/>
              </p:nvSpPr>
              <p:spPr bwMode="auto">
                <a:xfrm flipV="1">
                  <a:off x="3781" y="278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97" name="Line 2804"/>
                <p:cNvSpPr>
                  <a:spLocks noChangeShapeType="1"/>
                </p:cNvSpPr>
                <p:nvPr/>
              </p:nvSpPr>
              <p:spPr bwMode="auto">
                <a:xfrm flipV="1">
                  <a:off x="3781" y="276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98" name="Line 2805"/>
                <p:cNvSpPr>
                  <a:spLocks noChangeShapeType="1"/>
                </p:cNvSpPr>
                <p:nvPr/>
              </p:nvSpPr>
              <p:spPr bwMode="auto">
                <a:xfrm flipV="1">
                  <a:off x="3781" y="274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99" name="Line 2806"/>
                <p:cNvSpPr>
                  <a:spLocks noChangeShapeType="1"/>
                </p:cNvSpPr>
                <p:nvPr/>
              </p:nvSpPr>
              <p:spPr bwMode="auto">
                <a:xfrm flipV="1">
                  <a:off x="3781" y="272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00" name="Line 2807"/>
                <p:cNvSpPr>
                  <a:spLocks noChangeShapeType="1"/>
                </p:cNvSpPr>
                <p:nvPr/>
              </p:nvSpPr>
              <p:spPr bwMode="auto">
                <a:xfrm flipV="1">
                  <a:off x="3781" y="270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01" name="Line 2808"/>
                <p:cNvSpPr>
                  <a:spLocks noChangeShapeType="1"/>
                </p:cNvSpPr>
                <p:nvPr/>
              </p:nvSpPr>
              <p:spPr bwMode="auto">
                <a:xfrm flipV="1">
                  <a:off x="3781" y="268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02" name="Line 2809"/>
                <p:cNvSpPr>
                  <a:spLocks noChangeShapeType="1"/>
                </p:cNvSpPr>
                <p:nvPr/>
              </p:nvSpPr>
              <p:spPr bwMode="auto">
                <a:xfrm flipV="1">
                  <a:off x="3781" y="266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03" name="Line 2810"/>
                <p:cNvSpPr>
                  <a:spLocks noChangeShapeType="1"/>
                </p:cNvSpPr>
                <p:nvPr/>
              </p:nvSpPr>
              <p:spPr bwMode="auto">
                <a:xfrm flipV="1">
                  <a:off x="3781" y="264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04" name="Line 2811"/>
                <p:cNvSpPr>
                  <a:spLocks noChangeShapeType="1"/>
                </p:cNvSpPr>
                <p:nvPr/>
              </p:nvSpPr>
              <p:spPr bwMode="auto">
                <a:xfrm flipV="1">
                  <a:off x="3781" y="2626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05" name="Line 2812"/>
                <p:cNvSpPr>
                  <a:spLocks noChangeShapeType="1"/>
                </p:cNvSpPr>
                <p:nvPr/>
              </p:nvSpPr>
              <p:spPr bwMode="auto">
                <a:xfrm flipV="1">
                  <a:off x="3781" y="2606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06" name="Line 2813"/>
                <p:cNvSpPr>
                  <a:spLocks noChangeShapeType="1"/>
                </p:cNvSpPr>
                <p:nvPr/>
              </p:nvSpPr>
              <p:spPr bwMode="auto">
                <a:xfrm flipV="1">
                  <a:off x="3781" y="258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07" name="Line 2814"/>
                <p:cNvSpPr>
                  <a:spLocks noChangeShapeType="1"/>
                </p:cNvSpPr>
                <p:nvPr/>
              </p:nvSpPr>
              <p:spPr bwMode="auto">
                <a:xfrm flipV="1">
                  <a:off x="3781" y="256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08" name="Line 2815"/>
                <p:cNvSpPr>
                  <a:spLocks noChangeShapeType="1"/>
                </p:cNvSpPr>
                <p:nvPr/>
              </p:nvSpPr>
              <p:spPr bwMode="auto">
                <a:xfrm flipV="1">
                  <a:off x="3781" y="254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09" name="Line 2816"/>
                <p:cNvSpPr>
                  <a:spLocks noChangeShapeType="1"/>
                </p:cNvSpPr>
                <p:nvPr/>
              </p:nvSpPr>
              <p:spPr bwMode="auto">
                <a:xfrm flipV="1">
                  <a:off x="3781" y="252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10" name="Line 2817"/>
                <p:cNvSpPr>
                  <a:spLocks noChangeShapeType="1"/>
                </p:cNvSpPr>
                <p:nvPr/>
              </p:nvSpPr>
              <p:spPr bwMode="auto">
                <a:xfrm flipV="1">
                  <a:off x="3781" y="250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11" name="Line 2818"/>
                <p:cNvSpPr>
                  <a:spLocks noChangeShapeType="1"/>
                </p:cNvSpPr>
                <p:nvPr/>
              </p:nvSpPr>
              <p:spPr bwMode="auto">
                <a:xfrm flipV="1">
                  <a:off x="3781" y="248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12" name="Line 2819"/>
                <p:cNvSpPr>
                  <a:spLocks noChangeShapeType="1"/>
                </p:cNvSpPr>
                <p:nvPr/>
              </p:nvSpPr>
              <p:spPr bwMode="auto">
                <a:xfrm flipV="1">
                  <a:off x="3781" y="246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13" name="Line 2820"/>
                <p:cNvSpPr>
                  <a:spLocks noChangeShapeType="1"/>
                </p:cNvSpPr>
                <p:nvPr/>
              </p:nvSpPr>
              <p:spPr bwMode="auto">
                <a:xfrm flipV="1">
                  <a:off x="3781" y="244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14" name="Line 2821"/>
                <p:cNvSpPr>
                  <a:spLocks noChangeShapeType="1"/>
                </p:cNvSpPr>
                <p:nvPr/>
              </p:nvSpPr>
              <p:spPr bwMode="auto">
                <a:xfrm flipV="1">
                  <a:off x="3781" y="242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15" name="Line 2822"/>
                <p:cNvSpPr>
                  <a:spLocks noChangeShapeType="1"/>
                </p:cNvSpPr>
                <p:nvPr/>
              </p:nvSpPr>
              <p:spPr bwMode="auto">
                <a:xfrm flipV="1">
                  <a:off x="3781" y="2405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16" name="Line 2823"/>
                <p:cNvSpPr>
                  <a:spLocks noChangeShapeType="1"/>
                </p:cNvSpPr>
                <p:nvPr/>
              </p:nvSpPr>
              <p:spPr bwMode="auto">
                <a:xfrm flipV="1">
                  <a:off x="3781" y="2385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17" name="Line 2824"/>
                <p:cNvSpPr>
                  <a:spLocks noChangeShapeType="1"/>
                </p:cNvSpPr>
                <p:nvPr/>
              </p:nvSpPr>
              <p:spPr bwMode="auto">
                <a:xfrm flipV="1">
                  <a:off x="3781" y="2365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18" name="Line 2825"/>
                <p:cNvSpPr>
                  <a:spLocks noChangeShapeType="1"/>
                </p:cNvSpPr>
                <p:nvPr/>
              </p:nvSpPr>
              <p:spPr bwMode="auto">
                <a:xfrm flipV="1">
                  <a:off x="3781" y="234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19" name="Line 2826"/>
                <p:cNvSpPr>
                  <a:spLocks noChangeShapeType="1"/>
                </p:cNvSpPr>
                <p:nvPr/>
              </p:nvSpPr>
              <p:spPr bwMode="auto">
                <a:xfrm flipV="1">
                  <a:off x="3781" y="232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20" name="Line 2827"/>
                <p:cNvSpPr>
                  <a:spLocks noChangeShapeType="1"/>
                </p:cNvSpPr>
                <p:nvPr/>
              </p:nvSpPr>
              <p:spPr bwMode="auto">
                <a:xfrm flipV="1">
                  <a:off x="3781" y="230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21" name="Line 2828"/>
                <p:cNvSpPr>
                  <a:spLocks noChangeShapeType="1"/>
                </p:cNvSpPr>
                <p:nvPr/>
              </p:nvSpPr>
              <p:spPr bwMode="auto">
                <a:xfrm flipV="1">
                  <a:off x="3781" y="228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22" name="Line 2829"/>
                <p:cNvSpPr>
                  <a:spLocks noChangeShapeType="1"/>
                </p:cNvSpPr>
                <p:nvPr/>
              </p:nvSpPr>
              <p:spPr bwMode="auto">
                <a:xfrm flipV="1">
                  <a:off x="3781" y="226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23" name="Line 2830"/>
                <p:cNvSpPr>
                  <a:spLocks noChangeShapeType="1"/>
                </p:cNvSpPr>
                <p:nvPr/>
              </p:nvSpPr>
              <p:spPr bwMode="auto">
                <a:xfrm flipV="1">
                  <a:off x="3781" y="224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24" name="Line 2831"/>
                <p:cNvSpPr>
                  <a:spLocks noChangeShapeType="1"/>
                </p:cNvSpPr>
                <p:nvPr/>
              </p:nvSpPr>
              <p:spPr bwMode="auto">
                <a:xfrm flipV="1">
                  <a:off x="3781" y="222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25" name="Line 2832"/>
                <p:cNvSpPr>
                  <a:spLocks noChangeShapeType="1"/>
                </p:cNvSpPr>
                <p:nvPr/>
              </p:nvSpPr>
              <p:spPr bwMode="auto">
                <a:xfrm flipV="1">
                  <a:off x="3781" y="220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26" name="Line 2833"/>
                <p:cNvSpPr>
                  <a:spLocks noChangeShapeType="1"/>
                </p:cNvSpPr>
                <p:nvPr/>
              </p:nvSpPr>
              <p:spPr bwMode="auto">
                <a:xfrm flipV="1">
                  <a:off x="3781" y="218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27" name="Line 2834"/>
                <p:cNvSpPr>
                  <a:spLocks noChangeShapeType="1"/>
                </p:cNvSpPr>
                <p:nvPr/>
              </p:nvSpPr>
              <p:spPr bwMode="auto">
                <a:xfrm flipV="1">
                  <a:off x="3781" y="2164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28" name="Line 2835"/>
                <p:cNvSpPr>
                  <a:spLocks noChangeShapeType="1"/>
                </p:cNvSpPr>
                <p:nvPr/>
              </p:nvSpPr>
              <p:spPr bwMode="auto">
                <a:xfrm flipV="1">
                  <a:off x="3781" y="2144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29" name="Line 2836"/>
                <p:cNvSpPr>
                  <a:spLocks noChangeShapeType="1"/>
                </p:cNvSpPr>
                <p:nvPr/>
              </p:nvSpPr>
              <p:spPr bwMode="auto">
                <a:xfrm flipV="1">
                  <a:off x="3781" y="2124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30" name="Line 2837"/>
                <p:cNvSpPr>
                  <a:spLocks noChangeShapeType="1"/>
                </p:cNvSpPr>
                <p:nvPr/>
              </p:nvSpPr>
              <p:spPr bwMode="auto">
                <a:xfrm flipV="1">
                  <a:off x="3781" y="210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31" name="Line 2838"/>
                <p:cNvSpPr>
                  <a:spLocks noChangeShapeType="1"/>
                </p:cNvSpPr>
                <p:nvPr/>
              </p:nvSpPr>
              <p:spPr bwMode="auto">
                <a:xfrm flipV="1">
                  <a:off x="3781" y="208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32" name="Line 2839"/>
                <p:cNvSpPr>
                  <a:spLocks noChangeShapeType="1"/>
                </p:cNvSpPr>
                <p:nvPr/>
              </p:nvSpPr>
              <p:spPr bwMode="auto">
                <a:xfrm flipV="1">
                  <a:off x="3781" y="206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33" name="Line 2840"/>
                <p:cNvSpPr>
                  <a:spLocks noChangeShapeType="1"/>
                </p:cNvSpPr>
                <p:nvPr/>
              </p:nvSpPr>
              <p:spPr bwMode="auto">
                <a:xfrm flipV="1">
                  <a:off x="3781" y="204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34" name="Line 2841"/>
                <p:cNvSpPr>
                  <a:spLocks noChangeShapeType="1"/>
                </p:cNvSpPr>
                <p:nvPr/>
              </p:nvSpPr>
              <p:spPr bwMode="auto">
                <a:xfrm flipV="1">
                  <a:off x="3781" y="202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35" name="Line 2842"/>
                <p:cNvSpPr>
                  <a:spLocks noChangeShapeType="1"/>
                </p:cNvSpPr>
                <p:nvPr/>
              </p:nvSpPr>
              <p:spPr bwMode="auto">
                <a:xfrm flipV="1">
                  <a:off x="3781" y="200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36" name="Line 2843"/>
                <p:cNvSpPr>
                  <a:spLocks noChangeShapeType="1"/>
                </p:cNvSpPr>
                <p:nvPr/>
              </p:nvSpPr>
              <p:spPr bwMode="auto">
                <a:xfrm flipV="1">
                  <a:off x="3781" y="198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37" name="Line 2844"/>
                <p:cNvSpPr>
                  <a:spLocks noChangeShapeType="1"/>
                </p:cNvSpPr>
                <p:nvPr/>
              </p:nvSpPr>
              <p:spPr bwMode="auto">
                <a:xfrm flipV="1">
                  <a:off x="3781" y="196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38" name="Line 2845"/>
                <p:cNvSpPr>
                  <a:spLocks noChangeShapeType="1"/>
                </p:cNvSpPr>
                <p:nvPr/>
              </p:nvSpPr>
              <p:spPr bwMode="auto">
                <a:xfrm flipV="1">
                  <a:off x="3781" y="194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39" name="Line 2846"/>
                <p:cNvSpPr>
                  <a:spLocks noChangeShapeType="1"/>
                </p:cNvSpPr>
                <p:nvPr/>
              </p:nvSpPr>
              <p:spPr bwMode="auto">
                <a:xfrm flipV="1">
                  <a:off x="3781" y="1923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0" name="Line 2847"/>
                <p:cNvSpPr>
                  <a:spLocks noChangeShapeType="1"/>
                </p:cNvSpPr>
                <p:nvPr/>
              </p:nvSpPr>
              <p:spPr bwMode="auto">
                <a:xfrm flipV="1">
                  <a:off x="3781" y="1903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1" name="Line 2848"/>
                <p:cNvSpPr>
                  <a:spLocks noChangeShapeType="1"/>
                </p:cNvSpPr>
                <p:nvPr/>
              </p:nvSpPr>
              <p:spPr bwMode="auto">
                <a:xfrm flipV="1">
                  <a:off x="3781" y="188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2" name="Line 2849"/>
                <p:cNvSpPr>
                  <a:spLocks noChangeShapeType="1"/>
                </p:cNvSpPr>
                <p:nvPr/>
              </p:nvSpPr>
              <p:spPr bwMode="auto">
                <a:xfrm flipV="1">
                  <a:off x="3781" y="186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3" name="Line 2850"/>
                <p:cNvSpPr>
                  <a:spLocks noChangeShapeType="1"/>
                </p:cNvSpPr>
                <p:nvPr/>
              </p:nvSpPr>
              <p:spPr bwMode="auto">
                <a:xfrm flipV="1">
                  <a:off x="3781" y="184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4" name="Line 2851"/>
                <p:cNvSpPr>
                  <a:spLocks noChangeShapeType="1"/>
                </p:cNvSpPr>
                <p:nvPr/>
              </p:nvSpPr>
              <p:spPr bwMode="auto">
                <a:xfrm flipV="1">
                  <a:off x="3781" y="182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5" name="Line 2852"/>
                <p:cNvSpPr>
                  <a:spLocks noChangeShapeType="1"/>
                </p:cNvSpPr>
                <p:nvPr/>
              </p:nvSpPr>
              <p:spPr bwMode="auto">
                <a:xfrm flipV="1">
                  <a:off x="3781" y="180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6" name="Line 2853"/>
                <p:cNvSpPr>
                  <a:spLocks noChangeShapeType="1"/>
                </p:cNvSpPr>
                <p:nvPr/>
              </p:nvSpPr>
              <p:spPr bwMode="auto">
                <a:xfrm flipV="1">
                  <a:off x="3781" y="178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7" name="Line 2854"/>
                <p:cNvSpPr>
                  <a:spLocks noChangeShapeType="1"/>
                </p:cNvSpPr>
                <p:nvPr/>
              </p:nvSpPr>
              <p:spPr bwMode="auto">
                <a:xfrm flipV="1">
                  <a:off x="3781" y="176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8" name="Line 2855"/>
                <p:cNvSpPr>
                  <a:spLocks noChangeShapeType="1"/>
                </p:cNvSpPr>
                <p:nvPr/>
              </p:nvSpPr>
              <p:spPr bwMode="auto">
                <a:xfrm flipV="1">
                  <a:off x="3781" y="174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9" name="Line 2856"/>
                <p:cNvSpPr>
                  <a:spLocks noChangeShapeType="1"/>
                </p:cNvSpPr>
                <p:nvPr/>
              </p:nvSpPr>
              <p:spPr bwMode="auto">
                <a:xfrm flipV="1">
                  <a:off x="3781" y="172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0" name="Line 2857"/>
                <p:cNvSpPr>
                  <a:spLocks noChangeShapeType="1"/>
                </p:cNvSpPr>
                <p:nvPr/>
              </p:nvSpPr>
              <p:spPr bwMode="auto">
                <a:xfrm flipV="1">
                  <a:off x="3781" y="1702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1" name="Line 2858"/>
                <p:cNvSpPr>
                  <a:spLocks noChangeShapeType="1"/>
                </p:cNvSpPr>
                <p:nvPr/>
              </p:nvSpPr>
              <p:spPr bwMode="auto">
                <a:xfrm flipV="1">
                  <a:off x="3781" y="1682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2" name="Line 2859"/>
                <p:cNvSpPr>
                  <a:spLocks noChangeShapeType="1"/>
                </p:cNvSpPr>
                <p:nvPr/>
              </p:nvSpPr>
              <p:spPr bwMode="auto">
                <a:xfrm flipV="1">
                  <a:off x="3781" y="1662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3" name="Line 2860"/>
                <p:cNvSpPr>
                  <a:spLocks noChangeShapeType="1"/>
                </p:cNvSpPr>
                <p:nvPr/>
              </p:nvSpPr>
              <p:spPr bwMode="auto">
                <a:xfrm flipV="1">
                  <a:off x="3781" y="164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4" name="Line 2861"/>
                <p:cNvSpPr>
                  <a:spLocks noChangeShapeType="1"/>
                </p:cNvSpPr>
                <p:nvPr/>
              </p:nvSpPr>
              <p:spPr bwMode="auto">
                <a:xfrm flipV="1">
                  <a:off x="3781" y="162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5" name="Line 2862"/>
                <p:cNvSpPr>
                  <a:spLocks noChangeShapeType="1"/>
                </p:cNvSpPr>
                <p:nvPr/>
              </p:nvSpPr>
              <p:spPr bwMode="auto">
                <a:xfrm flipV="1">
                  <a:off x="3781" y="160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6" name="Line 2863"/>
                <p:cNvSpPr>
                  <a:spLocks noChangeShapeType="1"/>
                </p:cNvSpPr>
                <p:nvPr/>
              </p:nvSpPr>
              <p:spPr bwMode="auto">
                <a:xfrm flipV="1">
                  <a:off x="3781" y="158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7" name="Line 2864"/>
                <p:cNvSpPr>
                  <a:spLocks noChangeShapeType="1"/>
                </p:cNvSpPr>
                <p:nvPr/>
              </p:nvSpPr>
              <p:spPr bwMode="auto">
                <a:xfrm flipV="1">
                  <a:off x="3781" y="156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8" name="Line 2865"/>
                <p:cNvSpPr>
                  <a:spLocks noChangeShapeType="1"/>
                </p:cNvSpPr>
                <p:nvPr/>
              </p:nvSpPr>
              <p:spPr bwMode="auto">
                <a:xfrm flipV="1">
                  <a:off x="4113" y="397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9" name="Line 2866"/>
                <p:cNvSpPr>
                  <a:spLocks noChangeShapeType="1"/>
                </p:cNvSpPr>
                <p:nvPr/>
              </p:nvSpPr>
              <p:spPr bwMode="auto">
                <a:xfrm flipV="1">
                  <a:off x="4113" y="395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0" name="Line 2867"/>
                <p:cNvSpPr>
                  <a:spLocks noChangeShapeType="1"/>
                </p:cNvSpPr>
                <p:nvPr/>
              </p:nvSpPr>
              <p:spPr bwMode="auto">
                <a:xfrm flipV="1">
                  <a:off x="4113" y="393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1" name="Line 2868"/>
                <p:cNvSpPr>
                  <a:spLocks noChangeShapeType="1"/>
                </p:cNvSpPr>
                <p:nvPr/>
              </p:nvSpPr>
              <p:spPr bwMode="auto">
                <a:xfrm flipV="1">
                  <a:off x="4113" y="391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2" name="Line 2869"/>
                <p:cNvSpPr>
                  <a:spLocks noChangeShapeType="1"/>
                </p:cNvSpPr>
                <p:nvPr/>
              </p:nvSpPr>
              <p:spPr bwMode="auto">
                <a:xfrm flipV="1">
                  <a:off x="4113" y="389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3" name="Line 2870"/>
                <p:cNvSpPr>
                  <a:spLocks noChangeShapeType="1"/>
                </p:cNvSpPr>
                <p:nvPr/>
              </p:nvSpPr>
              <p:spPr bwMode="auto">
                <a:xfrm flipV="1">
                  <a:off x="4113" y="387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4" name="Line 2871"/>
                <p:cNvSpPr>
                  <a:spLocks noChangeShapeType="1"/>
                </p:cNvSpPr>
                <p:nvPr/>
              </p:nvSpPr>
              <p:spPr bwMode="auto">
                <a:xfrm flipV="1">
                  <a:off x="4113" y="385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5" name="Line 2872"/>
                <p:cNvSpPr>
                  <a:spLocks noChangeShapeType="1"/>
                </p:cNvSpPr>
                <p:nvPr/>
              </p:nvSpPr>
              <p:spPr bwMode="auto">
                <a:xfrm flipV="1">
                  <a:off x="4113" y="383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6" name="Line 2873"/>
                <p:cNvSpPr>
                  <a:spLocks noChangeShapeType="1"/>
                </p:cNvSpPr>
                <p:nvPr/>
              </p:nvSpPr>
              <p:spPr bwMode="auto">
                <a:xfrm flipV="1">
                  <a:off x="4113" y="3811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7" name="Line 2874"/>
                <p:cNvSpPr>
                  <a:spLocks noChangeShapeType="1"/>
                </p:cNvSpPr>
                <p:nvPr/>
              </p:nvSpPr>
              <p:spPr bwMode="auto">
                <a:xfrm flipV="1">
                  <a:off x="4113" y="3791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8" name="Line 2875"/>
                <p:cNvSpPr>
                  <a:spLocks noChangeShapeType="1"/>
                </p:cNvSpPr>
                <p:nvPr/>
              </p:nvSpPr>
              <p:spPr bwMode="auto">
                <a:xfrm flipV="1">
                  <a:off x="4113" y="3771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9" name="Line 2876"/>
                <p:cNvSpPr>
                  <a:spLocks noChangeShapeType="1"/>
                </p:cNvSpPr>
                <p:nvPr/>
              </p:nvSpPr>
              <p:spPr bwMode="auto">
                <a:xfrm flipV="1">
                  <a:off x="4113" y="375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70" name="Line 2877"/>
                <p:cNvSpPr>
                  <a:spLocks noChangeShapeType="1"/>
                </p:cNvSpPr>
                <p:nvPr/>
              </p:nvSpPr>
              <p:spPr bwMode="auto">
                <a:xfrm flipV="1">
                  <a:off x="4113" y="373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71" name="Line 2878"/>
                <p:cNvSpPr>
                  <a:spLocks noChangeShapeType="1"/>
                </p:cNvSpPr>
                <p:nvPr/>
              </p:nvSpPr>
              <p:spPr bwMode="auto">
                <a:xfrm flipV="1">
                  <a:off x="4113" y="371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72" name="Line 2879"/>
                <p:cNvSpPr>
                  <a:spLocks noChangeShapeType="1"/>
                </p:cNvSpPr>
                <p:nvPr/>
              </p:nvSpPr>
              <p:spPr bwMode="auto">
                <a:xfrm flipV="1">
                  <a:off x="4113" y="369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73" name="Line 2880"/>
                <p:cNvSpPr>
                  <a:spLocks noChangeShapeType="1"/>
                </p:cNvSpPr>
                <p:nvPr/>
              </p:nvSpPr>
              <p:spPr bwMode="auto">
                <a:xfrm flipV="1">
                  <a:off x="4113" y="367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74" name="Line 2881"/>
                <p:cNvSpPr>
                  <a:spLocks noChangeShapeType="1"/>
                </p:cNvSpPr>
                <p:nvPr/>
              </p:nvSpPr>
              <p:spPr bwMode="auto">
                <a:xfrm flipV="1">
                  <a:off x="4113" y="365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75" name="Line 2882"/>
                <p:cNvSpPr>
                  <a:spLocks noChangeShapeType="1"/>
                </p:cNvSpPr>
                <p:nvPr/>
              </p:nvSpPr>
              <p:spPr bwMode="auto">
                <a:xfrm flipV="1">
                  <a:off x="4113" y="363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76" name="Line 2883"/>
                <p:cNvSpPr>
                  <a:spLocks noChangeShapeType="1"/>
                </p:cNvSpPr>
                <p:nvPr/>
              </p:nvSpPr>
              <p:spPr bwMode="auto">
                <a:xfrm flipV="1">
                  <a:off x="4113" y="361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77" name="Line 2884"/>
                <p:cNvSpPr>
                  <a:spLocks noChangeShapeType="1"/>
                </p:cNvSpPr>
                <p:nvPr/>
              </p:nvSpPr>
              <p:spPr bwMode="auto">
                <a:xfrm flipV="1">
                  <a:off x="4113" y="3591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78" name="Line 2885"/>
                <p:cNvSpPr>
                  <a:spLocks noChangeShapeType="1"/>
                </p:cNvSpPr>
                <p:nvPr/>
              </p:nvSpPr>
              <p:spPr bwMode="auto">
                <a:xfrm flipV="1">
                  <a:off x="4113" y="3570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79" name="Line 2886"/>
                <p:cNvSpPr>
                  <a:spLocks noChangeShapeType="1"/>
                </p:cNvSpPr>
                <p:nvPr/>
              </p:nvSpPr>
              <p:spPr bwMode="auto">
                <a:xfrm flipV="1">
                  <a:off x="4113" y="3550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80" name="Line 2887"/>
                <p:cNvSpPr>
                  <a:spLocks noChangeShapeType="1"/>
                </p:cNvSpPr>
                <p:nvPr/>
              </p:nvSpPr>
              <p:spPr bwMode="auto">
                <a:xfrm flipV="1">
                  <a:off x="4113" y="3530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81" name="Line 2888"/>
                <p:cNvSpPr>
                  <a:spLocks noChangeShapeType="1"/>
                </p:cNvSpPr>
                <p:nvPr/>
              </p:nvSpPr>
              <p:spPr bwMode="auto">
                <a:xfrm flipV="1">
                  <a:off x="4113" y="3510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82" name="Line 2889"/>
                <p:cNvSpPr>
                  <a:spLocks noChangeShapeType="1"/>
                </p:cNvSpPr>
                <p:nvPr/>
              </p:nvSpPr>
              <p:spPr bwMode="auto">
                <a:xfrm flipV="1">
                  <a:off x="4113" y="3490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83" name="Line 2890"/>
                <p:cNvSpPr>
                  <a:spLocks noChangeShapeType="1"/>
                </p:cNvSpPr>
                <p:nvPr/>
              </p:nvSpPr>
              <p:spPr bwMode="auto">
                <a:xfrm flipV="1">
                  <a:off x="4113" y="3470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84" name="Line 2891"/>
                <p:cNvSpPr>
                  <a:spLocks noChangeShapeType="1"/>
                </p:cNvSpPr>
                <p:nvPr/>
              </p:nvSpPr>
              <p:spPr bwMode="auto">
                <a:xfrm flipV="1">
                  <a:off x="4113" y="3450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85" name="Line 2892"/>
                <p:cNvSpPr>
                  <a:spLocks noChangeShapeType="1"/>
                </p:cNvSpPr>
                <p:nvPr/>
              </p:nvSpPr>
              <p:spPr bwMode="auto">
                <a:xfrm flipV="1">
                  <a:off x="4113" y="3430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86" name="Line 2893"/>
                <p:cNvSpPr>
                  <a:spLocks noChangeShapeType="1"/>
                </p:cNvSpPr>
                <p:nvPr/>
              </p:nvSpPr>
              <p:spPr bwMode="auto">
                <a:xfrm flipV="1">
                  <a:off x="4113" y="3410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87" name="Line 2894"/>
                <p:cNvSpPr>
                  <a:spLocks noChangeShapeType="1"/>
                </p:cNvSpPr>
                <p:nvPr/>
              </p:nvSpPr>
              <p:spPr bwMode="auto">
                <a:xfrm flipV="1">
                  <a:off x="4113" y="3390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88" name="Line 2895"/>
                <p:cNvSpPr>
                  <a:spLocks noChangeShapeType="1"/>
                </p:cNvSpPr>
                <p:nvPr/>
              </p:nvSpPr>
              <p:spPr bwMode="auto">
                <a:xfrm flipV="1">
                  <a:off x="4113" y="3370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89" name="Line 2896"/>
                <p:cNvSpPr>
                  <a:spLocks noChangeShapeType="1"/>
                </p:cNvSpPr>
                <p:nvPr/>
              </p:nvSpPr>
              <p:spPr bwMode="auto">
                <a:xfrm flipV="1">
                  <a:off x="4113" y="3349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0" name="Line 2897"/>
                <p:cNvSpPr>
                  <a:spLocks noChangeShapeType="1"/>
                </p:cNvSpPr>
                <p:nvPr/>
              </p:nvSpPr>
              <p:spPr bwMode="auto">
                <a:xfrm flipV="1">
                  <a:off x="4113" y="3329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1" name="Line 2898"/>
                <p:cNvSpPr>
                  <a:spLocks noChangeShapeType="1"/>
                </p:cNvSpPr>
                <p:nvPr/>
              </p:nvSpPr>
              <p:spPr bwMode="auto">
                <a:xfrm flipV="1">
                  <a:off x="4113" y="3309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2" name="Line 2899"/>
                <p:cNvSpPr>
                  <a:spLocks noChangeShapeType="1"/>
                </p:cNvSpPr>
                <p:nvPr/>
              </p:nvSpPr>
              <p:spPr bwMode="auto">
                <a:xfrm flipV="1">
                  <a:off x="4113" y="328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3" name="Line 2900"/>
                <p:cNvSpPr>
                  <a:spLocks noChangeShapeType="1"/>
                </p:cNvSpPr>
                <p:nvPr/>
              </p:nvSpPr>
              <p:spPr bwMode="auto">
                <a:xfrm flipV="1">
                  <a:off x="4113" y="326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4" name="Line 2901"/>
                <p:cNvSpPr>
                  <a:spLocks noChangeShapeType="1"/>
                </p:cNvSpPr>
                <p:nvPr/>
              </p:nvSpPr>
              <p:spPr bwMode="auto">
                <a:xfrm flipV="1">
                  <a:off x="4113" y="324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5" name="Line 2902"/>
                <p:cNvSpPr>
                  <a:spLocks noChangeShapeType="1"/>
                </p:cNvSpPr>
                <p:nvPr/>
              </p:nvSpPr>
              <p:spPr bwMode="auto">
                <a:xfrm flipV="1">
                  <a:off x="4113" y="322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6" name="Line 2903"/>
                <p:cNvSpPr>
                  <a:spLocks noChangeShapeType="1"/>
                </p:cNvSpPr>
                <p:nvPr/>
              </p:nvSpPr>
              <p:spPr bwMode="auto">
                <a:xfrm flipV="1">
                  <a:off x="4113" y="320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7" name="Line 2904"/>
                <p:cNvSpPr>
                  <a:spLocks noChangeShapeType="1"/>
                </p:cNvSpPr>
                <p:nvPr/>
              </p:nvSpPr>
              <p:spPr bwMode="auto">
                <a:xfrm flipV="1">
                  <a:off x="4113" y="318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8" name="Line 2905"/>
                <p:cNvSpPr>
                  <a:spLocks noChangeShapeType="1"/>
                </p:cNvSpPr>
                <p:nvPr/>
              </p:nvSpPr>
              <p:spPr bwMode="auto">
                <a:xfrm flipV="1">
                  <a:off x="4113" y="316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9" name="Line 2906"/>
                <p:cNvSpPr>
                  <a:spLocks noChangeShapeType="1"/>
                </p:cNvSpPr>
                <p:nvPr/>
              </p:nvSpPr>
              <p:spPr bwMode="auto">
                <a:xfrm flipV="1">
                  <a:off x="4113" y="314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0" name="Line 2907"/>
                <p:cNvSpPr>
                  <a:spLocks noChangeShapeType="1"/>
                </p:cNvSpPr>
                <p:nvPr/>
              </p:nvSpPr>
              <p:spPr bwMode="auto">
                <a:xfrm flipV="1">
                  <a:off x="4113" y="3129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1" name="Line 2908"/>
                <p:cNvSpPr>
                  <a:spLocks noChangeShapeType="1"/>
                </p:cNvSpPr>
                <p:nvPr/>
              </p:nvSpPr>
              <p:spPr bwMode="auto">
                <a:xfrm flipV="1">
                  <a:off x="4113" y="3108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2" name="Line 2909"/>
                <p:cNvSpPr>
                  <a:spLocks noChangeShapeType="1"/>
                </p:cNvSpPr>
                <p:nvPr/>
              </p:nvSpPr>
              <p:spPr bwMode="auto">
                <a:xfrm flipV="1">
                  <a:off x="4113" y="3088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3" name="Line 2910"/>
                <p:cNvSpPr>
                  <a:spLocks noChangeShapeType="1"/>
                </p:cNvSpPr>
                <p:nvPr/>
              </p:nvSpPr>
              <p:spPr bwMode="auto">
                <a:xfrm flipV="1">
                  <a:off x="4113" y="3068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4" name="Line 2911"/>
                <p:cNvSpPr>
                  <a:spLocks noChangeShapeType="1"/>
                </p:cNvSpPr>
                <p:nvPr/>
              </p:nvSpPr>
              <p:spPr bwMode="auto">
                <a:xfrm flipV="1">
                  <a:off x="4113" y="304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5" name="Line 2912"/>
                <p:cNvSpPr>
                  <a:spLocks noChangeShapeType="1"/>
                </p:cNvSpPr>
                <p:nvPr/>
              </p:nvSpPr>
              <p:spPr bwMode="auto">
                <a:xfrm flipV="1">
                  <a:off x="4113" y="302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6" name="Line 2913"/>
                <p:cNvSpPr>
                  <a:spLocks noChangeShapeType="1"/>
                </p:cNvSpPr>
                <p:nvPr/>
              </p:nvSpPr>
              <p:spPr bwMode="auto">
                <a:xfrm flipV="1">
                  <a:off x="4113" y="300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7" name="Line 2914"/>
                <p:cNvSpPr>
                  <a:spLocks noChangeShapeType="1"/>
                </p:cNvSpPr>
                <p:nvPr/>
              </p:nvSpPr>
              <p:spPr bwMode="auto">
                <a:xfrm flipV="1">
                  <a:off x="4113" y="298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8" name="Line 2915"/>
                <p:cNvSpPr>
                  <a:spLocks noChangeShapeType="1"/>
                </p:cNvSpPr>
                <p:nvPr/>
              </p:nvSpPr>
              <p:spPr bwMode="auto">
                <a:xfrm flipV="1">
                  <a:off x="4113" y="296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9" name="Line 2916"/>
                <p:cNvSpPr>
                  <a:spLocks noChangeShapeType="1"/>
                </p:cNvSpPr>
                <p:nvPr/>
              </p:nvSpPr>
              <p:spPr bwMode="auto">
                <a:xfrm flipV="1">
                  <a:off x="4113" y="294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10" name="Line 2917"/>
                <p:cNvSpPr>
                  <a:spLocks noChangeShapeType="1"/>
                </p:cNvSpPr>
                <p:nvPr/>
              </p:nvSpPr>
              <p:spPr bwMode="auto">
                <a:xfrm flipV="1">
                  <a:off x="4113" y="292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11" name="Line 2918"/>
                <p:cNvSpPr>
                  <a:spLocks noChangeShapeType="1"/>
                </p:cNvSpPr>
                <p:nvPr/>
              </p:nvSpPr>
              <p:spPr bwMode="auto">
                <a:xfrm flipV="1">
                  <a:off x="4113" y="290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12" name="Line 2919"/>
                <p:cNvSpPr>
                  <a:spLocks noChangeShapeType="1"/>
                </p:cNvSpPr>
                <p:nvPr/>
              </p:nvSpPr>
              <p:spPr bwMode="auto">
                <a:xfrm flipV="1">
                  <a:off x="4113" y="2888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13" name="Line 2920"/>
                <p:cNvSpPr>
                  <a:spLocks noChangeShapeType="1"/>
                </p:cNvSpPr>
                <p:nvPr/>
              </p:nvSpPr>
              <p:spPr bwMode="auto">
                <a:xfrm flipV="1">
                  <a:off x="4113" y="2867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14" name="Line 2921"/>
                <p:cNvSpPr>
                  <a:spLocks noChangeShapeType="1"/>
                </p:cNvSpPr>
                <p:nvPr/>
              </p:nvSpPr>
              <p:spPr bwMode="auto">
                <a:xfrm flipV="1">
                  <a:off x="4113" y="2847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15" name="Line 2922"/>
                <p:cNvSpPr>
                  <a:spLocks noChangeShapeType="1"/>
                </p:cNvSpPr>
                <p:nvPr/>
              </p:nvSpPr>
              <p:spPr bwMode="auto">
                <a:xfrm flipV="1">
                  <a:off x="4113" y="2827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16" name="Line 2923"/>
                <p:cNvSpPr>
                  <a:spLocks noChangeShapeType="1"/>
                </p:cNvSpPr>
                <p:nvPr/>
              </p:nvSpPr>
              <p:spPr bwMode="auto">
                <a:xfrm flipV="1">
                  <a:off x="4113" y="280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17" name="Line 2924"/>
                <p:cNvSpPr>
                  <a:spLocks noChangeShapeType="1"/>
                </p:cNvSpPr>
                <p:nvPr/>
              </p:nvSpPr>
              <p:spPr bwMode="auto">
                <a:xfrm flipV="1">
                  <a:off x="4113" y="278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18" name="Line 2925"/>
                <p:cNvSpPr>
                  <a:spLocks noChangeShapeType="1"/>
                </p:cNvSpPr>
                <p:nvPr/>
              </p:nvSpPr>
              <p:spPr bwMode="auto">
                <a:xfrm flipV="1">
                  <a:off x="4113" y="276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19" name="Line 2926"/>
                <p:cNvSpPr>
                  <a:spLocks noChangeShapeType="1"/>
                </p:cNvSpPr>
                <p:nvPr/>
              </p:nvSpPr>
              <p:spPr bwMode="auto">
                <a:xfrm flipV="1">
                  <a:off x="4113" y="274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20" name="Line 2927"/>
                <p:cNvSpPr>
                  <a:spLocks noChangeShapeType="1"/>
                </p:cNvSpPr>
                <p:nvPr/>
              </p:nvSpPr>
              <p:spPr bwMode="auto">
                <a:xfrm flipV="1">
                  <a:off x="4113" y="272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21" name="Line 2928"/>
                <p:cNvSpPr>
                  <a:spLocks noChangeShapeType="1"/>
                </p:cNvSpPr>
                <p:nvPr/>
              </p:nvSpPr>
              <p:spPr bwMode="auto">
                <a:xfrm flipV="1">
                  <a:off x="4113" y="270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22" name="Line 2929"/>
                <p:cNvSpPr>
                  <a:spLocks noChangeShapeType="1"/>
                </p:cNvSpPr>
                <p:nvPr/>
              </p:nvSpPr>
              <p:spPr bwMode="auto">
                <a:xfrm flipV="1">
                  <a:off x="4113" y="268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23" name="Line 2930"/>
                <p:cNvSpPr>
                  <a:spLocks noChangeShapeType="1"/>
                </p:cNvSpPr>
                <p:nvPr/>
              </p:nvSpPr>
              <p:spPr bwMode="auto">
                <a:xfrm flipV="1">
                  <a:off x="4113" y="266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24" name="Line 2931"/>
                <p:cNvSpPr>
                  <a:spLocks noChangeShapeType="1"/>
                </p:cNvSpPr>
                <p:nvPr/>
              </p:nvSpPr>
              <p:spPr bwMode="auto">
                <a:xfrm flipV="1">
                  <a:off x="4113" y="2647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25" name="Line 2932"/>
                <p:cNvSpPr>
                  <a:spLocks noChangeShapeType="1"/>
                </p:cNvSpPr>
                <p:nvPr/>
              </p:nvSpPr>
              <p:spPr bwMode="auto">
                <a:xfrm flipV="1">
                  <a:off x="4113" y="2626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26" name="Line 2933"/>
                <p:cNvSpPr>
                  <a:spLocks noChangeShapeType="1"/>
                </p:cNvSpPr>
                <p:nvPr/>
              </p:nvSpPr>
              <p:spPr bwMode="auto">
                <a:xfrm flipV="1">
                  <a:off x="4113" y="2606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27" name="Line 2934"/>
                <p:cNvSpPr>
                  <a:spLocks noChangeShapeType="1"/>
                </p:cNvSpPr>
                <p:nvPr/>
              </p:nvSpPr>
              <p:spPr bwMode="auto">
                <a:xfrm flipV="1">
                  <a:off x="4113" y="258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6" name="Group 3136"/>
              <p:cNvGrpSpPr>
                <a:grpSpLocks/>
              </p:cNvGrpSpPr>
              <p:nvPr/>
            </p:nvGrpSpPr>
            <p:grpSpPr bwMode="auto">
              <a:xfrm>
                <a:off x="2231" y="1562"/>
                <a:ext cx="1993" cy="2413"/>
                <a:chOff x="2121" y="1562"/>
                <a:chExt cx="1993" cy="2413"/>
              </a:xfrm>
            </p:grpSpPr>
            <p:sp>
              <p:nvSpPr>
                <p:cNvPr id="1128" name="Line 2936"/>
                <p:cNvSpPr>
                  <a:spLocks noChangeShapeType="1"/>
                </p:cNvSpPr>
                <p:nvPr/>
              </p:nvSpPr>
              <p:spPr bwMode="auto">
                <a:xfrm flipV="1">
                  <a:off x="4113" y="256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" name="Line 2937"/>
                <p:cNvSpPr>
                  <a:spLocks noChangeShapeType="1"/>
                </p:cNvSpPr>
                <p:nvPr/>
              </p:nvSpPr>
              <p:spPr bwMode="auto">
                <a:xfrm flipV="1">
                  <a:off x="4113" y="254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0" name="Line 2938"/>
                <p:cNvSpPr>
                  <a:spLocks noChangeShapeType="1"/>
                </p:cNvSpPr>
                <p:nvPr/>
              </p:nvSpPr>
              <p:spPr bwMode="auto">
                <a:xfrm flipV="1">
                  <a:off x="4113" y="252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1" name="Line 2939"/>
                <p:cNvSpPr>
                  <a:spLocks noChangeShapeType="1"/>
                </p:cNvSpPr>
                <p:nvPr/>
              </p:nvSpPr>
              <p:spPr bwMode="auto">
                <a:xfrm flipV="1">
                  <a:off x="4113" y="250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2" name="Line 2940"/>
                <p:cNvSpPr>
                  <a:spLocks noChangeShapeType="1"/>
                </p:cNvSpPr>
                <p:nvPr/>
              </p:nvSpPr>
              <p:spPr bwMode="auto">
                <a:xfrm flipV="1">
                  <a:off x="4113" y="248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3" name="Line 2941"/>
                <p:cNvSpPr>
                  <a:spLocks noChangeShapeType="1"/>
                </p:cNvSpPr>
                <p:nvPr/>
              </p:nvSpPr>
              <p:spPr bwMode="auto">
                <a:xfrm flipV="1">
                  <a:off x="4113" y="246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4" name="Line 2942"/>
                <p:cNvSpPr>
                  <a:spLocks noChangeShapeType="1"/>
                </p:cNvSpPr>
                <p:nvPr/>
              </p:nvSpPr>
              <p:spPr bwMode="auto">
                <a:xfrm flipV="1">
                  <a:off x="4113" y="244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5" name="Line 2943"/>
                <p:cNvSpPr>
                  <a:spLocks noChangeShapeType="1"/>
                </p:cNvSpPr>
                <p:nvPr/>
              </p:nvSpPr>
              <p:spPr bwMode="auto">
                <a:xfrm flipV="1">
                  <a:off x="4113" y="2426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6" name="Line 2944"/>
                <p:cNvSpPr>
                  <a:spLocks noChangeShapeType="1"/>
                </p:cNvSpPr>
                <p:nvPr/>
              </p:nvSpPr>
              <p:spPr bwMode="auto">
                <a:xfrm flipV="1">
                  <a:off x="4113" y="2405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7" name="Line 2945"/>
                <p:cNvSpPr>
                  <a:spLocks noChangeShapeType="1"/>
                </p:cNvSpPr>
                <p:nvPr/>
              </p:nvSpPr>
              <p:spPr bwMode="auto">
                <a:xfrm flipV="1">
                  <a:off x="4113" y="2385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8" name="Line 2946"/>
                <p:cNvSpPr>
                  <a:spLocks noChangeShapeType="1"/>
                </p:cNvSpPr>
                <p:nvPr/>
              </p:nvSpPr>
              <p:spPr bwMode="auto">
                <a:xfrm flipV="1">
                  <a:off x="4113" y="2365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9" name="Line 2947"/>
                <p:cNvSpPr>
                  <a:spLocks noChangeShapeType="1"/>
                </p:cNvSpPr>
                <p:nvPr/>
              </p:nvSpPr>
              <p:spPr bwMode="auto">
                <a:xfrm flipV="1">
                  <a:off x="4113" y="234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40" name="Line 2948"/>
                <p:cNvSpPr>
                  <a:spLocks noChangeShapeType="1"/>
                </p:cNvSpPr>
                <p:nvPr/>
              </p:nvSpPr>
              <p:spPr bwMode="auto">
                <a:xfrm flipV="1">
                  <a:off x="4113" y="232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41" name="Line 2949"/>
                <p:cNvSpPr>
                  <a:spLocks noChangeShapeType="1"/>
                </p:cNvSpPr>
                <p:nvPr/>
              </p:nvSpPr>
              <p:spPr bwMode="auto">
                <a:xfrm flipV="1">
                  <a:off x="4113" y="230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42" name="Line 2950"/>
                <p:cNvSpPr>
                  <a:spLocks noChangeShapeType="1"/>
                </p:cNvSpPr>
                <p:nvPr/>
              </p:nvSpPr>
              <p:spPr bwMode="auto">
                <a:xfrm flipV="1">
                  <a:off x="4113" y="228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43" name="Line 2951"/>
                <p:cNvSpPr>
                  <a:spLocks noChangeShapeType="1"/>
                </p:cNvSpPr>
                <p:nvPr/>
              </p:nvSpPr>
              <p:spPr bwMode="auto">
                <a:xfrm flipV="1">
                  <a:off x="4113" y="226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44" name="Line 2952"/>
                <p:cNvSpPr>
                  <a:spLocks noChangeShapeType="1"/>
                </p:cNvSpPr>
                <p:nvPr/>
              </p:nvSpPr>
              <p:spPr bwMode="auto">
                <a:xfrm flipV="1">
                  <a:off x="4113" y="224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45" name="Line 2953"/>
                <p:cNvSpPr>
                  <a:spLocks noChangeShapeType="1"/>
                </p:cNvSpPr>
                <p:nvPr/>
              </p:nvSpPr>
              <p:spPr bwMode="auto">
                <a:xfrm flipV="1">
                  <a:off x="4113" y="222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46" name="Line 2954"/>
                <p:cNvSpPr>
                  <a:spLocks noChangeShapeType="1"/>
                </p:cNvSpPr>
                <p:nvPr/>
              </p:nvSpPr>
              <p:spPr bwMode="auto">
                <a:xfrm flipV="1">
                  <a:off x="4113" y="220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47" name="Line 2955"/>
                <p:cNvSpPr>
                  <a:spLocks noChangeShapeType="1"/>
                </p:cNvSpPr>
                <p:nvPr/>
              </p:nvSpPr>
              <p:spPr bwMode="auto">
                <a:xfrm flipV="1">
                  <a:off x="4113" y="2185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48" name="Line 2956"/>
                <p:cNvSpPr>
                  <a:spLocks noChangeShapeType="1"/>
                </p:cNvSpPr>
                <p:nvPr/>
              </p:nvSpPr>
              <p:spPr bwMode="auto">
                <a:xfrm flipV="1">
                  <a:off x="4113" y="2164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49" name="Line 2957"/>
                <p:cNvSpPr>
                  <a:spLocks noChangeShapeType="1"/>
                </p:cNvSpPr>
                <p:nvPr/>
              </p:nvSpPr>
              <p:spPr bwMode="auto">
                <a:xfrm flipV="1">
                  <a:off x="4113" y="2144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50" name="Line 2958"/>
                <p:cNvSpPr>
                  <a:spLocks noChangeShapeType="1"/>
                </p:cNvSpPr>
                <p:nvPr/>
              </p:nvSpPr>
              <p:spPr bwMode="auto">
                <a:xfrm flipV="1">
                  <a:off x="4113" y="2124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51" name="Line 2959"/>
                <p:cNvSpPr>
                  <a:spLocks noChangeShapeType="1"/>
                </p:cNvSpPr>
                <p:nvPr/>
              </p:nvSpPr>
              <p:spPr bwMode="auto">
                <a:xfrm flipV="1">
                  <a:off x="4113" y="210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52" name="Line 2960"/>
                <p:cNvSpPr>
                  <a:spLocks noChangeShapeType="1"/>
                </p:cNvSpPr>
                <p:nvPr/>
              </p:nvSpPr>
              <p:spPr bwMode="auto">
                <a:xfrm flipV="1">
                  <a:off x="4113" y="208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53" name="Line 2961"/>
                <p:cNvSpPr>
                  <a:spLocks noChangeShapeType="1"/>
                </p:cNvSpPr>
                <p:nvPr/>
              </p:nvSpPr>
              <p:spPr bwMode="auto">
                <a:xfrm flipV="1">
                  <a:off x="4113" y="206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54" name="Line 2962"/>
                <p:cNvSpPr>
                  <a:spLocks noChangeShapeType="1"/>
                </p:cNvSpPr>
                <p:nvPr/>
              </p:nvSpPr>
              <p:spPr bwMode="auto">
                <a:xfrm flipV="1">
                  <a:off x="4113" y="204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55" name="Line 2963"/>
                <p:cNvSpPr>
                  <a:spLocks noChangeShapeType="1"/>
                </p:cNvSpPr>
                <p:nvPr/>
              </p:nvSpPr>
              <p:spPr bwMode="auto">
                <a:xfrm flipV="1">
                  <a:off x="4113" y="202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56" name="Line 2964"/>
                <p:cNvSpPr>
                  <a:spLocks noChangeShapeType="1"/>
                </p:cNvSpPr>
                <p:nvPr/>
              </p:nvSpPr>
              <p:spPr bwMode="auto">
                <a:xfrm flipV="1">
                  <a:off x="4113" y="200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57" name="Line 2965"/>
                <p:cNvSpPr>
                  <a:spLocks noChangeShapeType="1"/>
                </p:cNvSpPr>
                <p:nvPr/>
              </p:nvSpPr>
              <p:spPr bwMode="auto">
                <a:xfrm flipV="1">
                  <a:off x="4113" y="198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58" name="Line 2966"/>
                <p:cNvSpPr>
                  <a:spLocks noChangeShapeType="1"/>
                </p:cNvSpPr>
                <p:nvPr/>
              </p:nvSpPr>
              <p:spPr bwMode="auto">
                <a:xfrm flipV="1">
                  <a:off x="4113" y="196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59" name="Line 2967"/>
                <p:cNvSpPr>
                  <a:spLocks noChangeShapeType="1"/>
                </p:cNvSpPr>
                <p:nvPr/>
              </p:nvSpPr>
              <p:spPr bwMode="auto">
                <a:xfrm flipV="1">
                  <a:off x="4113" y="1944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60" name="Line 2968"/>
                <p:cNvSpPr>
                  <a:spLocks noChangeShapeType="1"/>
                </p:cNvSpPr>
                <p:nvPr/>
              </p:nvSpPr>
              <p:spPr bwMode="auto">
                <a:xfrm flipV="1">
                  <a:off x="4113" y="1923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61" name="Line 2969"/>
                <p:cNvSpPr>
                  <a:spLocks noChangeShapeType="1"/>
                </p:cNvSpPr>
                <p:nvPr/>
              </p:nvSpPr>
              <p:spPr bwMode="auto">
                <a:xfrm flipV="1">
                  <a:off x="4113" y="1903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62" name="Line 2970"/>
                <p:cNvSpPr>
                  <a:spLocks noChangeShapeType="1"/>
                </p:cNvSpPr>
                <p:nvPr/>
              </p:nvSpPr>
              <p:spPr bwMode="auto">
                <a:xfrm flipV="1">
                  <a:off x="4113" y="188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63" name="Line 2971"/>
                <p:cNvSpPr>
                  <a:spLocks noChangeShapeType="1"/>
                </p:cNvSpPr>
                <p:nvPr/>
              </p:nvSpPr>
              <p:spPr bwMode="auto">
                <a:xfrm flipV="1">
                  <a:off x="4113" y="186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64" name="Line 2972"/>
                <p:cNvSpPr>
                  <a:spLocks noChangeShapeType="1"/>
                </p:cNvSpPr>
                <p:nvPr/>
              </p:nvSpPr>
              <p:spPr bwMode="auto">
                <a:xfrm flipV="1">
                  <a:off x="4113" y="184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65" name="Line 2973"/>
                <p:cNvSpPr>
                  <a:spLocks noChangeShapeType="1"/>
                </p:cNvSpPr>
                <p:nvPr/>
              </p:nvSpPr>
              <p:spPr bwMode="auto">
                <a:xfrm flipV="1">
                  <a:off x="4113" y="182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66" name="Line 2974"/>
                <p:cNvSpPr>
                  <a:spLocks noChangeShapeType="1"/>
                </p:cNvSpPr>
                <p:nvPr/>
              </p:nvSpPr>
              <p:spPr bwMode="auto">
                <a:xfrm flipV="1">
                  <a:off x="4113" y="180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67" name="Line 2975"/>
                <p:cNvSpPr>
                  <a:spLocks noChangeShapeType="1"/>
                </p:cNvSpPr>
                <p:nvPr/>
              </p:nvSpPr>
              <p:spPr bwMode="auto">
                <a:xfrm flipV="1">
                  <a:off x="4113" y="178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68" name="Line 2976"/>
                <p:cNvSpPr>
                  <a:spLocks noChangeShapeType="1"/>
                </p:cNvSpPr>
                <p:nvPr/>
              </p:nvSpPr>
              <p:spPr bwMode="auto">
                <a:xfrm flipV="1">
                  <a:off x="4113" y="176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69" name="Line 2977"/>
                <p:cNvSpPr>
                  <a:spLocks noChangeShapeType="1"/>
                </p:cNvSpPr>
                <p:nvPr/>
              </p:nvSpPr>
              <p:spPr bwMode="auto">
                <a:xfrm flipV="1">
                  <a:off x="4113" y="174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70" name="Line 2978"/>
                <p:cNvSpPr>
                  <a:spLocks noChangeShapeType="1"/>
                </p:cNvSpPr>
                <p:nvPr/>
              </p:nvSpPr>
              <p:spPr bwMode="auto">
                <a:xfrm flipV="1">
                  <a:off x="4113" y="1723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71" name="Line 2979"/>
                <p:cNvSpPr>
                  <a:spLocks noChangeShapeType="1"/>
                </p:cNvSpPr>
                <p:nvPr/>
              </p:nvSpPr>
              <p:spPr bwMode="auto">
                <a:xfrm flipV="1">
                  <a:off x="4113" y="1702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72" name="Line 2980"/>
                <p:cNvSpPr>
                  <a:spLocks noChangeShapeType="1"/>
                </p:cNvSpPr>
                <p:nvPr/>
              </p:nvSpPr>
              <p:spPr bwMode="auto">
                <a:xfrm flipV="1">
                  <a:off x="4113" y="1682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73" name="Line 2981"/>
                <p:cNvSpPr>
                  <a:spLocks noChangeShapeType="1"/>
                </p:cNvSpPr>
                <p:nvPr/>
              </p:nvSpPr>
              <p:spPr bwMode="auto">
                <a:xfrm flipV="1">
                  <a:off x="4113" y="1662"/>
                  <a:ext cx="1" cy="3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74" name="Line 2982"/>
                <p:cNvSpPr>
                  <a:spLocks noChangeShapeType="1"/>
                </p:cNvSpPr>
                <p:nvPr/>
              </p:nvSpPr>
              <p:spPr bwMode="auto">
                <a:xfrm flipV="1">
                  <a:off x="4113" y="164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75" name="Line 2983"/>
                <p:cNvSpPr>
                  <a:spLocks noChangeShapeType="1"/>
                </p:cNvSpPr>
                <p:nvPr/>
              </p:nvSpPr>
              <p:spPr bwMode="auto">
                <a:xfrm flipV="1">
                  <a:off x="4113" y="162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76" name="Line 2984"/>
                <p:cNvSpPr>
                  <a:spLocks noChangeShapeType="1"/>
                </p:cNvSpPr>
                <p:nvPr/>
              </p:nvSpPr>
              <p:spPr bwMode="auto">
                <a:xfrm flipV="1">
                  <a:off x="4113" y="160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77" name="Line 2985"/>
                <p:cNvSpPr>
                  <a:spLocks noChangeShapeType="1"/>
                </p:cNvSpPr>
                <p:nvPr/>
              </p:nvSpPr>
              <p:spPr bwMode="auto">
                <a:xfrm flipV="1">
                  <a:off x="4113" y="158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78" name="Line 2986"/>
                <p:cNvSpPr>
                  <a:spLocks noChangeShapeType="1"/>
                </p:cNvSpPr>
                <p:nvPr/>
              </p:nvSpPr>
              <p:spPr bwMode="auto">
                <a:xfrm flipV="1">
                  <a:off x="4113" y="1562"/>
                  <a:ext cx="1" cy="2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79" name="Line 2987"/>
                <p:cNvSpPr>
                  <a:spLocks noChangeShapeType="1"/>
                </p:cNvSpPr>
                <p:nvPr/>
              </p:nvSpPr>
              <p:spPr bwMode="auto">
                <a:xfrm>
                  <a:off x="2121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80" name="Line 2988"/>
                <p:cNvSpPr>
                  <a:spLocks noChangeShapeType="1"/>
                </p:cNvSpPr>
                <p:nvPr/>
              </p:nvSpPr>
              <p:spPr bwMode="auto">
                <a:xfrm>
                  <a:off x="2141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81" name="Line 2989"/>
                <p:cNvSpPr>
                  <a:spLocks noChangeShapeType="1"/>
                </p:cNvSpPr>
                <p:nvPr/>
              </p:nvSpPr>
              <p:spPr bwMode="auto">
                <a:xfrm>
                  <a:off x="2161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82" name="Line 2990"/>
                <p:cNvSpPr>
                  <a:spLocks noChangeShapeType="1"/>
                </p:cNvSpPr>
                <p:nvPr/>
              </p:nvSpPr>
              <p:spPr bwMode="auto">
                <a:xfrm>
                  <a:off x="2181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83" name="Line 2991"/>
                <p:cNvSpPr>
                  <a:spLocks noChangeShapeType="1"/>
                </p:cNvSpPr>
                <p:nvPr/>
              </p:nvSpPr>
              <p:spPr bwMode="auto">
                <a:xfrm>
                  <a:off x="2201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84" name="Line 2992"/>
                <p:cNvSpPr>
                  <a:spLocks noChangeShapeType="1"/>
                </p:cNvSpPr>
                <p:nvPr/>
              </p:nvSpPr>
              <p:spPr bwMode="auto">
                <a:xfrm>
                  <a:off x="2221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85" name="Line 2993"/>
                <p:cNvSpPr>
                  <a:spLocks noChangeShapeType="1"/>
                </p:cNvSpPr>
                <p:nvPr/>
              </p:nvSpPr>
              <p:spPr bwMode="auto">
                <a:xfrm>
                  <a:off x="2241" y="39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86" name="Line 2994"/>
                <p:cNvSpPr>
                  <a:spLocks noChangeShapeType="1"/>
                </p:cNvSpPr>
                <p:nvPr/>
              </p:nvSpPr>
              <p:spPr bwMode="auto">
                <a:xfrm>
                  <a:off x="2261" y="39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87" name="Line 2995"/>
                <p:cNvSpPr>
                  <a:spLocks noChangeShapeType="1"/>
                </p:cNvSpPr>
                <p:nvPr/>
              </p:nvSpPr>
              <p:spPr bwMode="auto">
                <a:xfrm>
                  <a:off x="2281" y="39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88" name="Line 2996"/>
                <p:cNvSpPr>
                  <a:spLocks noChangeShapeType="1"/>
                </p:cNvSpPr>
                <p:nvPr/>
              </p:nvSpPr>
              <p:spPr bwMode="auto">
                <a:xfrm>
                  <a:off x="2302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89" name="Line 2997"/>
                <p:cNvSpPr>
                  <a:spLocks noChangeShapeType="1"/>
                </p:cNvSpPr>
                <p:nvPr/>
              </p:nvSpPr>
              <p:spPr bwMode="auto">
                <a:xfrm>
                  <a:off x="2322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90" name="Line 2998"/>
                <p:cNvSpPr>
                  <a:spLocks noChangeShapeType="1"/>
                </p:cNvSpPr>
                <p:nvPr/>
              </p:nvSpPr>
              <p:spPr bwMode="auto">
                <a:xfrm>
                  <a:off x="2342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91" name="Line 2999"/>
                <p:cNvSpPr>
                  <a:spLocks noChangeShapeType="1"/>
                </p:cNvSpPr>
                <p:nvPr/>
              </p:nvSpPr>
              <p:spPr bwMode="auto">
                <a:xfrm>
                  <a:off x="2362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92" name="Line 3000"/>
                <p:cNvSpPr>
                  <a:spLocks noChangeShapeType="1"/>
                </p:cNvSpPr>
                <p:nvPr/>
              </p:nvSpPr>
              <p:spPr bwMode="auto">
                <a:xfrm>
                  <a:off x="2382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93" name="Line 3001"/>
                <p:cNvSpPr>
                  <a:spLocks noChangeShapeType="1"/>
                </p:cNvSpPr>
                <p:nvPr/>
              </p:nvSpPr>
              <p:spPr bwMode="auto">
                <a:xfrm>
                  <a:off x="2402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94" name="Line 3002"/>
                <p:cNvSpPr>
                  <a:spLocks noChangeShapeType="1"/>
                </p:cNvSpPr>
                <p:nvPr/>
              </p:nvSpPr>
              <p:spPr bwMode="auto">
                <a:xfrm>
                  <a:off x="2422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95" name="Line 3003"/>
                <p:cNvSpPr>
                  <a:spLocks noChangeShapeType="1"/>
                </p:cNvSpPr>
                <p:nvPr/>
              </p:nvSpPr>
              <p:spPr bwMode="auto">
                <a:xfrm>
                  <a:off x="2442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96" name="Line 3004"/>
                <p:cNvSpPr>
                  <a:spLocks noChangeShapeType="1"/>
                </p:cNvSpPr>
                <p:nvPr/>
              </p:nvSpPr>
              <p:spPr bwMode="auto">
                <a:xfrm>
                  <a:off x="2462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97" name="Line 3005"/>
                <p:cNvSpPr>
                  <a:spLocks noChangeShapeType="1"/>
                </p:cNvSpPr>
                <p:nvPr/>
              </p:nvSpPr>
              <p:spPr bwMode="auto">
                <a:xfrm>
                  <a:off x="2482" y="39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98" name="Line 3006"/>
                <p:cNvSpPr>
                  <a:spLocks noChangeShapeType="1"/>
                </p:cNvSpPr>
                <p:nvPr/>
              </p:nvSpPr>
              <p:spPr bwMode="auto">
                <a:xfrm>
                  <a:off x="2502" y="39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99" name="Line 3007"/>
                <p:cNvSpPr>
                  <a:spLocks noChangeShapeType="1"/>
                </p:cNvSpPr>
                <p:nvPr/>
              </p:nvSpPr>
              <p:spPr bwMode="auto">
                <a:xfrm>
                  <a:off x="2522" y="39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00" name="Line 3008"/>
                <p:cNvSpPr>
                  <a:spLocks noChangeShapeType="1"/>
                </p:cNvSpPr>
                <p:nvPr/>
              </p:nvSpPr>
              <p:spPr bwMode="auto">
                <a:xfrm>
                  <a:off x="2543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01" name="Line 3009"/>
                <p:cNvSpPr>
                  <a:spLocks noChangeShapeType="1"/>
                </p:cNvSpPr>
                <p:nvPr/>
              </p:nvSpPr>
              <p:spPr bwMode="auto">
                <a:xfrm>
                  <a:off x="2563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02" name="Line 3010"/>
                <p:cNvSpPr>
                  <a:spLocks noChangeShapeType="1"/>
                </p:cNvSpPr>
                <p:nvPr/>
              </p:nvSpPr>
              <p:spPr bwMode="auto">
                <a:xfrm>
                  <a:off x="2583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03" name="Line 3011"/>
                <p:cNvSpPr>
                  <a:spLocks noChangeShapeType="1"/>
                </p:cNvSpPr>
                <p:nvPr/>
              </p:nvSpPr>
              <p:spPr bwMode="auto">
                <a:xfrm>
                  <a:off x="2603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04" name="Line 3012"/>
                <p:cNvSpPr>
                  <a:spLocks noChangeShapeType="1"/>
                </p:cNvSpPr>
                <p:nvPr/>
              </p:nvSpPr>
              <p:spPr bwMode="auto">
                <a:xfrm>
                  <a:off x="2623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05" name="Line 3013"/>
                <p:cNvSpPr>
                  <a:spLocks noChangeShapeType="1"/>
                </p:cNvSpPr>
                <p:nvPr/>
              </p:nvSpPr>
              <p:spPr bwMode="auto">
                <a:xfrm>
                  <a:off x="2643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06" name="Line 3014"/>
                <p:cNvSpPr>
                  <a:spLocks noChangeShapeType="1"/>
                </p:cNvSpPr>
                <p:nvPr/>
              </p:nvSpPr>
              <p:spPr bwMode="auto">
                <a:xfrm>
                  <a:off x="2663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07" name="Line 3015"/>
                <p:cNvSpPr>
                  <a:spLocks noChangeShapeType="1"/>
                </p:cNvSpPr>
                <p:nvPr/>
              </p:nvSpPr>
              <p:spPr bwMode="auto">
                <a:xfrm>
                  <a:off x="2683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08" name="Line 3016"/>
                <p:cNvSpPr>
                  <a:spLocks noChangeShapeType="1"/>
                </p:cNvSpPr>
                <p:nvPr/>
              </p:nvSpPr>
              <p:spPr bwMode="auto">
                <a:xfrm>
                  <a:off x="2703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09" name="Line 3017"/>
                <p:cNvSpPr>
                  <a:spLocks noChangeShapeType="1"/>
                </p:cNvSpPr>
                <p:nvPr/>
              </p:nvSpPr>
              <p:spPr bwMode="auto">
                <a:xfrm>
                  <a:off x="2723" y="39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10" name="Line 3018"/>
                <p:cNvSpPr>
                  <a:spLocks noChangeShapeType="1"/>
                </p:cNvSpPr>
                <p:nvPr/>
              </p:nvSpPr>
              <p:spPr bwMode="auto">
                <a:xfrm>
                  <a:off x="2743" y="39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11" name="Line 3019"/>
                <p:cNvSpPr>
                  <a:spLocks noChangeShapeType="1"/>
                </p:cNvSpPr>
                <p:nvPr/>
              </p:nvSpPr>
              <p:spPr bwMode="auto">
                <a:xfrm>
                  <a:off x="2763" y="39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12" name="Line 3020"/>
                <p:cNvSpPr>
                  <a:spLocks noChangeShapeType="1"/>
                </p:cNvSpPr>
                <p:nvPr/>
              </p:nvSpPr>
              <p:spPr bwMode="auto">
                <a:xfrm>
                  <a:off x="2784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13" name="Line 3021"/>
                <p:cNvSpPr>
                  <a:spLocks noChangeShapeType="1"/>
                </p:cNvSpPr>
                <p:nvPr/>
              </p:nvSpPr>
              <p:spPr bwMode="auto">
                <a:xfrm>
                  <a:off x="2804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14" name="Line 3022"/>
                <p:cNvSpPr>
                  <a:spLocks noChangeShapeType="1"/>
                </p:cNvSpPr>
                <p:nvPr/>
              </p:nvSpPr>
              <p:spPr bwMode="auto">
                <a:xfrm>
                  <a:off x="2824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15" name="Line 3023"/>
                <p:cNvSpPr>
                  <a:spLocks noChangeShapeType="1"/>
                </p:cNvSpPr>
                <p:nvPr/>
              </p:nvSpPr>
              <p:spPr bwMode="auto">
                <a:xfrm>
                  <a:off x="2844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16" name="Line 3024"/>
                <p:cNvSpPr>
                  <a:spLocks noChangeShapeType="1"/>
                </p:cNvSpPr>
                <p:nvPr/>
              </p:nvSpPr>
              <p:spPr bwMode="auto">
                <a:xfrm>
                  <a:off x="2864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17" name="Line 3025"/>
                <p:cNvSpPr>
                  <a:spLocks noChangeShapeType="1"/>
                </p:cNvSpPr>
                <p:nvPr/>
              </p:nvSpPr>
              <p:spPr bwMode="auto">
                <a:xfrm>
                  <a:off x="2884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18" name="Line 3026"/>
                <p:cNvSpPr>
                  <a:spLocks noChangeShapeType="1"/>
                </p:cNvSpPr>
                <p:nvPr/>
              </p:nvSpPr>
              <p:spPr bwMode="auto">
                <a:xfrm>
                  <a:off x="2904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19" name="Line 3027"/>
                <p:cNvSpPr>
                  <a:spLocks noChangeShapeType="1"/>
                </p:cNvSpPr>
                <p:nvPr/>
              </p:nvSpPr>
              <p:spPr bwMode="auto">
                <a:xfrm>
                  <a:off x="2924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20" name="Line 3028"/>
                <p:cNvSpPr>
                  <a:spLocks noChangeShapeType="1"/>
                </p:cNvSpPr>
                <p:nvPr/>
              </p:nvSpPr>
              <p:spPr bwMode="auto">
                <a:xfrm>
                  <a:off x="2944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21" name="Line 3029"/>
                <p:cNvSpPr>
                  <a:spLocks noChangeShapeType="1"/>
                </p:cNvSpPr>
                <p:nvPr/>
              </p:nvSpPr>
              <p:spPr bwMode="auto">
                <a:xfrm>
                  <a:off x="2964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22" name="Line 3030"/>
                <p:cNvSpPr>
                  <a:spLocks noChangeShapeType="1"/>
                </p:cNvSpPr>
                <p:nvPr/>
              </p:nvSpPr>
              <p:spPr bwMode="auto">
                <a:xfrm>
                  <a:off x="2984" y="39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23" name="Line 3031"/>
                <p:cNvSpPr>
                  <a:spLocks noChangeShapeType="1"/>
                </p:cNvSpPr>
                <p:nvPr/>
              </p:nvSpPr>
              <p:spPr bwMode="auto">
                <a:xfrm>
                  <a:off x="3004" y="39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24" name="Line 3032"/>
                <p:cNvSpPr>
                  <a:spLocks noChangeShapeType="1"/>
                </p:cNvSpPr>
                <p:nvPr/>
              </p:nvSpPr>
              <p:spPr bwMode="auto">
                <a:xfrm>
                  <a:off x="3025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25" name="Line 3033"/>
                <p:cNvSpPr>
                  <a:spLocks noChangeShapeType="1"/>
                </p:cNvSpPr>
                <p:nvPr/>
              </p:nvSpPr>
              <p:spPr bwMode="auto">
                <a:xfrm>
                  <a:off x="3045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26" name="Line 3034"/>
                <p:cNvSpPr>
                  <a:spLocks noChangeShapeType="1"/>
                </p:cNvSpPr>
                <p:nvPr/>
              </p:nvSpPr>
              <p:spPr bwMode="auto">
                <a:xfrm>
                  <a:off x="3065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27" name="Line 3035"/>
                <p:cNvSpPr>
                  <a:spLocks noChangeShapeType="1"/>
                </p:cNvSpPr>
                <p:nvPr/>
              </p:nvSpPr>
              <p:spPr bwMode="auto">
                <a:xfrm>
                  <a:off x="3085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28" name="Line 3036"/>
                <p:cNvSpPr>
                  <a:spLocks noChangeShapeType="1"/>
                </p:cNvSpPr>
                <p:nvPr/>
              </p:nvSpPr>
              <p:spPr bwMode="auto">
                <a:xfrm>
                  <a:off x="3105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29" name="Line 3037"/>
                <p:cNvSpPr>
                  <a:spLocks noChangeShapeType="1"/>
                </p:cNvSpPr>
                <p:nvPr/>
              </p:nvSpPr>
              <p:spPr bwMode="auto">
                <a:xfrm>
                  <a:off x="3125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0" name="Line 3038"/>
                <p:cNvSpPr>
                  <a:spLocks noChangeShapeType="1"/>
                </p:cNvSpPr>
                <p:nvPr/>
              </p:nvSpPr>
              <p:spPr bwMode="auto">
                <a:xfrm>
                  <a:off x="3145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1" name="Line 3039"/>
                <p:cNvSpPr>
                  <a:spLocks noChangeShapeType="1"/>
                </p:cNvSpPr>
                <p:nvPr/>
              </p:nvSpPr>
              <p:spPr bwMode="auto">
                <a:xfrm>
                  <a:off x="3165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2" name="Line 3040"/>
                <p:cNvSpPr>
                  <a:spLocks noChangeShapeType="1"/>
                </p:cNvSpPr>
                <p:nvPr/>
              </p:nvSpPr>
              <p:spPr bwMode="auto">
                <a:xfrm>
                  <a:off x="3185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3" name="Line 3041"/>
                <p:cNvSpPr>
                  <a:spLocks noChangeShapeType="1"/>
                </p:cNvSpPr>
                <p:nvPr/>
              </p:nvSpPr>
              <p:spPr bwMode="auto">
                <a:xfrm>
                  <a:off x="3205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4" name="Line 3042"/>
                <p:cNvSpPr>
                  <a:spLocks noChangeShapeType="1"/>
                </p:cNvSpPr>
                <p:nvPr/>
              </p:nvSpPr>
              <p:spPr bwMode="auto">
                <a:xfrm>
                  <a:off x="3225" y="39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5" name="Line 3043"/>
                <p:cNvSpPr>
                  <a:spLocks noChangeShapeType="1"/>
                </p:cNvSpPr>
                <p:nvPr/>
              </p:nvSpPr>
              <p:spPr bwMode="auto">
                <a:xfrm>
                  <a:off x="3245" y="39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6" name="Line 3044"/>
                <p:cNvSpPr>
                  <a:spLocks noChangeShapeType="1"/>
                </p:cNvSpPr>
                <p:nvPr/>
              </p:nvSpPr>
              <p:spPr bwMode="auto">
                <a:xfrm>
                  <a:off x="3265" y="39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7" name="Line 3045"/>
                <p:cNvSpPr>
                  <a:spLocks noChangeShapeType="1"/>
                </p:cNvSpPr>
                <p:nvPr/>
              </p:nvSpPr>
              <p:spPr bwMode="auto">
                <a:xfrm>
                  <a:off x="3286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8" name="Line 3046"/>
                <p:cNvSpPr>
                  <a:spLocks noChangeShapeType="1"/>
                </p:cNvSpPr>
                <p:nvPr/>
              </p:nvSpPr>
              <p:spPr bwMode="auto">
                <a:xfrm>
                  <a:off x="3306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9" name="Line 3047"/>
                <p:cNvSpPr>
                  <a:spLocks noChangeShapeType="1"/>
                </p:cNvSpPr>
                <p:nvPr/>
              </p:nvSpPr>
              <p:spPr bwMode="auto">
                <a:xfrm>
                  <a:off x="3326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40" name="Line 3048"/>
                <p:cNvSpPr>
                  <a:spLocks noChangeShapeType="1"/>
                </p:cNvSpPr>
                <p:nvPr/>
              </p:nvSpPr>
              <p:spPr bwMode="auto">
                <a:xfrm>
                  <a:off x="3346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41" name="Line 3049"/>
                <p:cNvSpPr>
                  <a:spLocks noChangeShapeType="1"/>
                </p:cNvSpPr>
                <p:nvPr/>
              </p:nvSpPr>
              <p:spPr bwMode="auto">
                <a:xfrm>
                  <a:off x="3366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42" name="Line 3050"/>
                <p:cNvSpPr>
                  <a:spLocks noChangeShapeType="1"/>
                </p:cNvSpPr>
                <p:nvPr/>
              </p:nvSpPr>
              <p:spPr bwMode="auto">
                <a:xfrm>
                  <a:off x="3386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43" name="Line 3051"/>
                <p:cNvSpPr>
                  <a:spLocks noChangeShapeType="1"/>
                </p:cNvSpPr>
                <p:nvPr/>
              </p:nvSpPr>
              <p:spPr bwMode="auto">
                <a:xfrm>
                  <a:off x="3406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44" name="Line 3052"/>
                <p:cNvSpPr>
                  <a:spLocks noChangeShapeType="1"/>
                </p:cNvSpPr>
                <p:nvPr/>
              </p:nvSpPr>
              <p:spPr bwMode="auto">
                <a:xfrm>
                  <a:off x="3426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45" name="Line 3053"/>
                <p:cNvSpPr>
                  <a:spLocks noChangeShapeType="1"/>
                </p:cNvSpPr>
                <p:nvPr/>
              </p:nvSpPr>
              <p:spPr bwMode="auto">
                <a:xfrm>
                  <a:off x="3446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46" name="Line 3054"/>
                <p:cNvSpPr>
                  <a:spLocks noChangeShapeType="1"/>
                </p:cNvSpPr>
                <p:nvPr/>
              </p:nvSpPr>
              <p:spPr bwMode="auto">
                <a:xfrm>
                  <a:off x="3466" y="39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47" name="Line 3055"/>
                <p:cNvSpPr>
                  <a:spLocks noChangeShapeType="1"/>
                </p:cNvSpPr>
                <p:nvPr/>
              </p:nvSpPr>
              <p:spPr bwMode="auto">
                <a:xfrm>
                  <a:off x="3486" y="39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48" name="Line 3056"/>
                <p:cNvSpPr>
                  <a:spLocks noChangeShapeType="1"/>
                </p:cNvSpPr>
                <p:nvPr/>
              </p:nvSpPr>
              <p:spPr bwMode="auto">
                <a:xfrm>
                  <a:off x="3506" y="39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49" name="Line 3057"/>
                <p:cNvSpPr>
                  <a:spLocks noChangeShapeType="1"/>
                </p:cNvSpPr>
                <p:nvPr/>
              </p:nvSpPr>
              <p:spPr bwMode="auto">
                <a:xfrm>
                  <a:off x="3527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50" name="Line 3058"/>
                <p:cNvSpPr>
                  <a:spLocks noChangeShapeType="1"/>
                </p:cNvSpPr>
                <p:nvPr/>
              </p:nvSpPr>
              <p:spPr bwMode="auto">
                <a:xfrm>
                  <a:off x="3547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51" name="Line 3059"/>
                <p:cNvSpPr>
                  <a:spLocks noChangeShapeType="1"/>
                </p:cNvSpPr>
                <p:nvPr/>
              </p:nvSpPr>
              <p:spPr bwMode="auto">
                <a:xfrm>
                  <a:off x="3567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52" name="Line 3060"/>
                <p:cNvSpPr>
                  <a:spLocks noChangeShapeType="1"/>
                </p:cNvSpPr>
                <p:nvPr/>
              </p:nvSpPr>
              <p:spPr bwMode="auto">
                <a:xfrm>
                  <a:off x="3587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53" name="Line 3061"/>
                <p:cNvSpPr>
                  <a:spLocks noChangeShapeType="1"/>
                </p:cNvSpPr>
                <p:nvPr/>
              </p:nvSpPr>
              <p:spPr bwMode="auto">
                <a:xfrm>
                  <a:off x="3607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54" name="Line 3062"/>
                <p:cNvSpPr>
                  <a:spLocks noChangeShapeType="1"/>
                </p:cNvSpPr>
                <p:nvPr/>
              </p:nvSpPr>
              <p:spPr bwMode="auto">
                <a:xfrm>
                  <a:off x="3627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55" name="Line 3063"/>
                <p:cNvSpPr>
                  <a:spLocks noChangeShapeType="1"/>
                </p:cNvSpPr>
                <p:nvPr/>
              </p:nvSpPr>
              <p:spPr bwMode="auto">
                <a:xfrm>
                  <a:off x="3647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56" name="Line 3064"/>
                <p:cNvSpPr>
                  <a:spLocks noChangeShapeType="1"/>
                </p:cNvSpPr>
                <p:nvPr/>
              </p:nvSpPr>
              <p:spPr bwMode="auto">
                <a:xfrm>
                  <a:off x="3667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57" name="Line 3065"/>
                <p:cNvSpPr>
                  <a:spLocks noChangeShapeType="1"/>
                </p:cNvSpPr>
                <p:nvPr/>
              </p:nvSpPr>
              <p:spPr bwMode="auto">
                <a:xfrm>
                  <a:off x="3687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58" name="Line 3066"/>
                <p:cNvSpPr>
                  <a:spLocks noChangeShapeType="1"/>
                </p:cNvSpPr>
                <p:nvPr/>
              </p:nvSpPr>
              <p:spPr bwMode="auto">
                <a:xfrm>
                  <a:off x="3707" y="39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59" name="Line 3067"/>
                <p:cNvSpPr>
                  <a:spLocks noChangeShapeType="1"/>
                </p:cNvSpPr>
                <p:nvPr/>
              </p:nvSpPr>
              <p:spPr bwMode="auto">
                <a:xfrm>
                  <a:off x="3727" y="39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60" name="Line 3068"/>
                <p:cNvSpPr>
                  <a:spLocks noChangeShapeType="1"/>
                </p:cNvSpPr>
                <p:nvPr/>
              </p:nvSpPr>
              <p:spPr bwMode="auto">
                <a:xfrm>
                  <a:off x="3747" y="39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61" name="Line 3069"/>
                <p:cNvSpPr>
                  <a:spLocks noChangeShapeType="1"/>
                </p:cNvSpPr>
                <p:nvPr/>
              </p:nvSpPr>
              <p:spPr bwMode="auto">
                <a:xfrm>
                  <a:off x="3768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62" name="Line 3070"/>
                <p:cNvSpPr>
                  <a:spLocks noChangeShapeType="1"/>
                </p:cNvSpPr>
                <p:nvPr/>
              </p:nvSpPr>
              <p:spPr bwMode="auto">
                <a:xfrm>
                  <a:off x="3788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63" name="Line 3071"/>
                <p:cNvSpPr>
                  <a:spLocks noChangeShapeType="1"/>
                </p:cNvSpPr>
                <p:nvPr/>
              </p:nvSpPr>
              <p:spPr bwMode="auto">
                <a:xfrm>
                  <a:off x="3808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64" name="Line 3072"/>
                <p:cNvSpPr>
                  <a:spLocks noChangeShapeType="1"/>
                </p:cNvSpPr>
                <p:nvPr/>
              </p:nvSpPr>
              <p:spPr bwMode="auto">
                <a:xfrm>
                  <a:off x="3828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65" name="Line 3073"/>
                <p:cNvSpPr>
                  <a:spLocks noChangeShapeType="1"/>
                </p:cNvSpPr>
                <p:nvPr/>
              </p:nvSpPr>
              <p:spPr bwMode="auto">
                <a:xfrm>
                  <a:off x="3848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66" name="Line 3074"/>
                <p:cNvSpPr>
                  <a:spLocks noChangeShapeType="1"/>
                </p:cNvSpPr>
                <p:nvPr/>
              </p:nvSpPr>
              <p:spPr bwMode="auto">
                <a:xfrm>
                  <a:off x="3868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67" name="Line 3075"/>
                <p:cNvSpPr>
                  <a:spLocks noChangeShapeType="1"/>
                </p:cNvSpPr>
                <p:nvPr/>
              </p:nvSpPr>
              <p:spPr bwMode="auto">
                <a:xfrm>
                  <a:off x="3888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68" name="Line 3076"/>
                <p:cNvSpPr>
                  <a:spLocks noChangeShapeType="1"/>
                </p:cNvSpPr>
                <p:nvPr/>
              </p:nvSpPr>
              <p:spPr bwMode="auto">
                <a:xfrm>
                  <a:off x="3908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69" name="Line 3077"/>
                <p:cNvSpPr>
                  <a:spLocks noChangeShapeType="1"/>
                </p:cNvSpPr>
                <p:nvPr/>
              </p:nvSpPr>
              <p:spPr bwMode="auto">
                <a:xfrm>
                  <a:off x="3928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70" name="Line 3078"/>
                <p:cNvSpPr>
                  <a:spLocks noChangeShapeType="1"/>
                </p:cNvSpPr>
                <p:nvPr/>
              </p:nvSpPr>
              <p:spPr bwMode="auto">
                <a:xfrm>
                  <a:off x="3948" y="39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71" name="Line 3079"/>
                <p:cNvSpPr>
                  <a:spLocks noChangeShapeType="1"/>
                </p:cNvSpPr>
                <p:nvPr/>
              </p:nvSpPr>
              <p:spPr bwMode="auto">
                <a:xfrm>
                  <a:off x="3968" y="39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72" name="Line 3080"/>
                <p:cNvSpPr>
                  <a:spLocks noChangeShapeType="1"/>
                </p:cNvSpPr>
                <p:nvPr/>
              </p:nvSpPr>
              <p:spPr bwMode="auto">
                <a:xfrm>
                  <a:off x="3988" y="39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73" name="Line 3081"/>
                <p:cNvSpPr>
                  <a:spLocks noChangeShapeType="1"/>
                </p:cNvSpPr>
                <p:nvPr/>
              </p:nvSpPr>
              <p:spPr bwMode="auto">
                <a:xfrm>
                  <a:off x="4009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74" name="Line 3082"/>
                <p:cNvSpPr>
                  <a:spLocks noChangeShapeType="1"/>
                </p:cNvSpPr>
                <p:nvPr/>
              </p:nvSpPr>
              <p:spPr bwMode="auto">
                <a:xfrm>
                  <a:off x="4029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75" name="Line 3083"/>
                <p:cNvSpPr>
                  <a:spLocks noChangeShapeType="1"/>
                </p:cNvSpPr>
                <p:nvPr/>
              </p:nvSpPr>
              <p:spPr bwMode="auto">
                <a:xfrm>
                  <a:off x="4049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76" name="Line 3084"/>
                <p:cNvSpPr>
                  <a:spLocks noChangeShapeType="1"/>
                </p:cNvSpPr>
                <p:nvPr/>
              </p:nvSpPr>
              <p:spPr bwMode="auto">
                <a:xfrm>
                  <a:off x="4069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77" name="Line 3085"/>
                <p:cNvSpPr>
                  <a:spLocks noChangeShapeType="1"/>
                </p:cNvSpPr>
                <p:nvPr/>
              </p:nvSpPr>
              <p:spPr bwMode="auto">
                <a:xfrm>
                  <a:off x="4089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78" name="Line 3086"/>
                <p:cNvSpPr>
                  <a:spLocks noChangeShapeType="1"/>
                </p:cNvSpPr>
                <p:nvPr/>
              </p:nvSpPr>
              <p:spPr bwMode="auto">
                <a:xfrm>
                  <a:off x="4109" y="39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79" name="Line 3087"/>
                <p:cNvSpPr>
                  <a:spLocks noChangeShapeType="1"/>
                </p:cNvSpPr>
                <p:nvPr/>
              </p:nvSpPr>
              <p:spPr bwMode="auto">
                <a:xfrm>
                  <a:off x="2121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80" name="Line 3088"/>
                <p:cNvSpPr>
                  <a:spLocks noChangeShapeType="1"/>
                </p:cNvSpPr>
                <p:nvPr/>
              </p:nvSpPr>
              <p:spPr bwMode="auto">
                <a:xfrm>
                  <a:off x="2141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81" name="Line 3089"/>
                <p:cNvSpPr>
                  <a:spLocks noChangeShapeType="1"/>
                </p:cNvSpPr>
                <p:nvPr/>
              </p:nvSpPr>
              <p:spPr bwMode="auto">
                <a:xfrm>
                  <a:off x="2161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82" name="Line 3090"/>
                <p:cNvSpPr>
                  <a:spLocks noChangeShapeType="1"/>
                </p:cNvSpPr>
                <p:nvPr/>
              </p:nvSpPr>
              <p:spPr bwMode="auto">
                <a:xfrm>
                  <a:off x="2181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83" name="Line 3091"/>
                <p:cNvSpPr>
                  <a:spLocks noChangeShapeType="1"/>
                </p:cNvSpPr>
                <p:nvPr/>
              </p:nvSpPr>
              <p:spPr bwMode="auto">
                <a:xfrm>
                  <a:off x="2201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84" name="Line 3092"/>
                <p:cNvSpPr>
                  <a:spLocks noChangeShapeType="1"/>
                </p:cNvSpPr>
                <p:nvPr/>
              </p:nvSpPr>
              <p:spPr bwMode="auto">
                <a:xfrm>
                  <a:off x="2221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85" name="Line 3093"/>
                <p:cNvSpPr>
                  <a:spLocks noChangeShapeType="1"/>
                </p:cNvSpPr>
                <p:nvPr/>
              </p:nvSpPr>
              <p:spPr bwMode="auto">
                <a:xfrm>
                  <a:off x="2241" y="3731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86" name="Line 3094"/>
                <p:cNvSpPr>
                  <a:spLocks noChangeShapeType="1"/>
                </p:cNvSpPr>
                <p:nvPr/>
              </p:nvSpPr>
              <p:spPr bwMode="auto">
                <a:xfrm>
                  <a:off x="2261" y="3731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87" name="Line 3095"/>
                <p:cNvSpPr>
                  <a:spLocks noChangeShapeType="1"/>
                </p:cNvSpPr>
                <p:nvPr/>
              </p:nvSpPr>
              <p:spPr bwMode="auto">
                <a:xfrm>
                  <a:off x="2281" y="3731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88" name="Line 3096"/>
                <p:cNvSpPr>
                  <a:spLocks noChangeShapeType="1"/>
                </p:cNvSpPr>
                <p:nvPr/>
              </p:nvSpPr>
              <p:spPr bwMode="auto">
                <a:xfrm>
                  <a:off x="2302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89" name="Line 3097"/>
                <p:cNvSpPr>
                  <a:spLocks noChangeShapeType="1"/>
                </p:cNvSpPr>
                <p:nvPr/>
              </p:nvSpPr>
              <p:spPr bwMode="auto">
                <a:xfrm>
                  <a:off x="2322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90" name="Line 3098"/>
                <p:cNvSpPr>
                  <a:spLocks noChangeShapeType="1"/>
                </p:cNvSpPr>
                <p:nvPr/>
              </p:nvSpPr>
              <p:spPr bwMode="auto">
                <a:xfrm>
                  <a:off x="2342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91" name="Line 3099"/>
                <p:cNvSpPr>
                  <a:spLocks noChangeShapeType="1"/>
                </p:cNvSpPr>
                <p:nvPr/>
              </p:nvSpPr>
              <p:spPr bwMode="auto">
                <a:xfrm>
                  <a:off x="2362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92" name="Line 3100"/>
                <p:cNvSpPr>
                  <a:spLocks noChangeShapeType="1"/>
                </p:cNvSpPr>
                <p:nvPr/>
              </p:nvSpPr>
              <p:spPr bwMode="auto">
                <a:xfrm>
                  <a:off x="2382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93" name="Line 3101"/>
                <p:cNvSpPr>
                  <a:spLocks noChangeShapeType="1"/>
                </p:cNvSpPr>
                <p:nvPr/>
              </p:nvSpPr>
              <p:spPr bwMode="auto">
                <a:xfrm>
                  <a:off x="2402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94" name="Line 3102"/>
                <p:cNvSpPr>
                  <a:spLocks noChangeShapeType="1"/>
                </p:cNvSpPr>
                <p:nvPr/>
              </p:nvSpPr>
              <p:spPr bwMode="auto">
                <a:xfrm>
                  <a:off x="2422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95" name="Line 3103"/>
                <p:cNvSpPr>
                  <a:spLocks noChangeShapeType="1"/>
                </p:cNvSpPr>
                <p:nvPr/>
              </p:nvSpPr>
              <p:spPr bwMode="auto">
                <a:xfrm>
                  <a:off x="2442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96" name="Line 3104"/>
                <p:cNvSpPr>
                  <a:spLocks noChangeShapeType="1"/>
                </p:cNvSpPr>
                <p:nvPr/>
              </p:nvSpPr>
              <p:spPr bwMode="auto">
                <a:xfrm>
                  <a:off x="2462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97" name="Line 3105"/>
                <p:cNvSpPr>
                  <a:spLocks noChangeShapeType="1"/>
                </p:cNvSpPr>
                <p:nvPr/>
              </p:nvSpPr>
              <p:spPr bwMode="auto">
                <a:xfrm>
                  <a:off x="2482" y="3731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98" name="Line 3106"/>
                <p:cNvSpPr>
                  <a:spLocks noChangeShapeType="1"/>
                </p:cNvSpPr>
                <p:nvPr/>
              </p:nvSpPr>
              <p:spPr bwMode="auto">
                <a:xfrm>
                  <a:off x="2502" y="3731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99" name="Line 3107"/>
                <p:cNvSpPr>
                  <a:spLocks noChangeShapeType="1"/>
                </p:cNvSpPr>
                <p:nvPr/>
              </p:nvSpPr>
              <p:spPr bwMode="auto">
                <a:xfrm>
                  <a:off x="2522" y="3731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00" name="Line 3108"/>
                <p:cNvSpPr>
                  <a:spLocks noChangeShapeType="1"/>
                </p:cNvSpPr>
                <p:nvPr/>
              </p:nvSpPr>
              <p:spPr bwMode="auto">
                <a:xfrm>
                  <a:off x="2543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01" name="Line 3109"/>
                <p:cNvSpPr>
                  <a:spLocks noChangeShapeType="1"/>
                </p:cNvSpPr>
                <p:nvPr/>
              </p:nvSpPr>
              <p:spPr bwMode="auto">
                <a:xfrm>
                  <a:off x="2563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02" name="Line 3110"/>
                <p:cNvSpPr>
                  <a:spLocks noChangeShapeType="1"/>
                </p:cNvSpPr>
                <p:nvPr/>
              </p:nvSpPr>
              <p:spPr bwMode="auto">
                <a:xfrm>
                  <a:off x="2583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03" name="Line 3111"/>
                <p:cNvSpPr>
                  <a:spLocks noChangeShapeType="1"/>
                </p:cNvSpPr>
                <p:nvPr/>
              </p:nvSpPr>
              <p:spPr bwMode="auto">
                <a:xfrm>
                  <a:off x="2603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04" name="Line 3112"/>
                <p:cNvSpPr>
                  <a:spLocks noChangeShapeType="1"/>
                </p:cNvSpPr>
                <p:nvPr/>
              </p:nvSpPr>
              <p:spPr bwMode="auto">
                <a:xfrm>
                  <a:off x="2623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05" name="Line 3113"/>
                <p:cNvSpPr>
                  <a:spLocks noChangeShapeType="1"/>
                </p:cNvSpPr>
                <p:nvPr/>
              </p:nvSpPr>
              <p:spPr bwMode="auto">
                <a:xfrm>
                  <a:off x="2643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06" name="Line 3114"/>
                <p:cNvSpPr>
                  <a:spLocks noChangeShapeType="1"/>
                </p:cNvSpPr>
                <p:nvPr/>
              </p:nvSpPr>
              <p:spPr bwMode="auto">
                <a:xfrm>
                  <a:off x="2663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07" name="Line 3115"/>
                <p:cNvSpPr>
                  <a:spLocks noChangeShapeType="1"/>
                </p:cNvSpPr>
                <p:nvPr/>
              </p:nvSpPr>
              <p:spPr bwMode="auto">
                <a:xfrm>
                  <a:off x="2683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08" name="Line 3116"/>
                <p:cNvSpPr>
                  <a:spLocks noChangeShapeType="1"/>
                </p:cNvSpPr>
                <p:nvPr/>
              </p:nvSpPr>
              <p:spPr bwMode="auto">
                <a:xfrm>
                  <a:off x="2703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09" name="Line 3117"/>
                <p:cNvSpPr>
                  <a:spLocks noChangeShapeType="1"/>
                </p:cNvSpPr>
                <p:nvPr/>
              </p:nvSpPr>
              <p:spPr bwMode="auto">
                <a:xfrm>
                  <a:off x="2723" y="3731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10" name="Line 3118"/>
                <p:cNvSpPr>
                  <a:spLocks noChangeShapeType="1"/>
                </p:cNvSpPr>
                <p:nvPr/>
              </p:nvSpPr>
              <p:spPr bwMode="auto">
                <a:xfrm>
                  <a:off x="2743" y="3731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11" name="Line 3119"/>
                <p:cNvSpPr>
                  <a:spLocks noChangeShapeType="1"/>
                </p:cNvSpPr>
                <p:nvPr/>
              </p:nvSpPr>
              <p:spPr bwMode="auto">
                <a:xfrm>
                  <a:off x="2763" y="3731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12" name="Line 3120"/>
                <p:cNvSpPr>
                  <a:spLocks noChangeShapeType="1"/>
                </p:cNvSpPr>
                <p:nvPr/>
              </p:nvSpPr>
              <p:spPr bwMode="auto">
                <a:xfrm>
                  <a:off x="2784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13" name="Line 3121"/>
                <p:cNvSpPr>
                  <a:spLocks noChangeShapeType="1"/>
                </p:cNvSpPr>
                <p:nvPr/>
              </p:nvSpPr>
              <p:spPr bwMode="auto">
                <a:xfrm>
                  <a:off x="2804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14" name="Line 3122"/>
                <p:cNvSpPr>
                  <a:spLocks noChangeShapeType="1"/>
                </p:cNvSpPr>
                <p:nvPr/>
              </p:nvSpPr>
              <p:spPr bwMode="auto">
                <a:xfrm>
                  <a:off x="2824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15" name="Line 3123"/>
                <p:cNvSpPr>
                  <a:spLocks noChangeShapeType="1"/>
                </p:cNvSpPr>
                <p:nvPr/>
              </p:nvSpPr>
              <p:spPr bwMode="auto">
                <a:xfrm>
                  <a:off x="2844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16" name="Line 3124"/>
                <p:cNvSpPr>
                  <a:spLocks noChangeShapeType="1"/>
                </p:cNvSpPr>
                <p:nvPr/>
              </p:nvSpPr>
              <p:spPr bwMode="auto">
                <a:xfrm>
                  <a:off x="2864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17" name="Line 3125"/>
                <p:cNvSpPr>
                  <a:spLocks noChangeShapeType="1"/>
                </p:cNvSpPr>
                <p:nvPr/>
              </p:nvSpPr>
              <p:spPr bwMode="auto">
                <a:xfrm>
                  <a:off x="2884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18" name="Line 3126"/>
                <p:cNvSpPr>
                  <a:spLocks noChangeShapeType="1"/>
                </p:cNvSpPr>
                <p:nvPr/>
              </p:nvSpPr>
              <p:spPr bwMode="auto">
                <a:xfrm>
                  <a:off x="2904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19" name="Line 3127"/>
                <p:cNvSpPr>
                  <a:spLocks noChangeShapeType="1"/>
                </p:cNvSpPr>
                <p:nvPr/>
              </p:nvSpPr>
              <p:spPr bwMode="auto">
                <a:xfrm>
                  <a:off x="2924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20" name="Line 3128"/>
                <p:cNvSpPr>
                  <a:spLocks noChangeShapeType="1"/>
                </p:cNvSpPr>
                <p:nvPr/>
              </p:nvSpPr>
              <p:spPr bwMode="auto">
                <a:xfrm>
                  <a:off x="2944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21" name="Line 3129"/>
                <p:cNvSpPr>
                  <a:spLocks noChangeShapeType="1"/>
                </p:cNvSpPr>
                <p:nvPr/>
              </p:nvSpPr>
              <p:spPr bwMode="auto">
                <a:xfrm>
                  <a:off x="2964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22" name="Line 3130"/>
                <p:cNvSpPr>
                  <a:spLocks noChangeShapeType="1"/>
                </p:cNvSpPr>
                <p:nvPr/>
              </p:nvSpPr>
              <p:spPr bwMode="auto">
                <a:xfrm>
                  <a:off x="2984" y="3731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23" name="Line 3131"/>
                <p:cNvSpPr>
                  <a:spLocks noChangeShapeType="1"/>
                </p:cNvSpPr>
                <p:nvPr/>
              </p:nvSpPr>
              <p:spPr bwMode="auto">
                <a:xfrm>
                  <a:off x="3004" y="3731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24" name="Line 3132"/>
                <p:cNvSpPr>
                  <a:spLocks noChangeShapeType="1"/>
                </p:cNvSpPr>
                <p:nvPr/>
              </p:nvSpPr>
              <p:spPr bwMode="auto">
                <a:xfrm>
                  <a:off x="3025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25" name="Line 3133"/>
                <p:cNvSpPr>
                  <a:spLocks noChangeShapeType="1"/>
                </p:cNvSpPr>
                <p:nvPr/>
              </p:nvSpPr>
              <p:spPr bwMode="auto">
                <a:xfrm>
                  <a:off x="3045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26" name="Line 3134"/>
                <p:cNvSpPr>
                  <a:spLocks noChangeShapeType="1"/>
                </p:cNvSpPr>
                <p:nvPr/>
              </p:nvSpPr>
              <p:spPr bwMode="auto">
                <a:xfrm>
                  <a:off x="3065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27" name="Line 3135"/>
                <p:cNvSpPr>
                  <a:spLocks noChangeShapeType="1"/>
                </p:cNvSpPr>
                <p:nvPr/>
              </p:nvSpPr>
              <p:spPr bwMode="auto">
                <a:xfrm>
                  <a:off x="3085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7" name="Group 3337"/>
              <p:cNvGrpSpPr>
                <a:grpSpLocks/>
              </p:cNvGrpSpPr>
              <p:nvPr/>
            </p:nvGrpSpPr>
            <p:grpSpPr bwMode="auto">
              <a:xfrm>
                <a:off x="2231" y="3246"/>
                <a:ext cx="1990" cy="486"/>
                <a:chOff x="2121" y="3246"/>
                <a:chExt cx="1990" cy="486"/>
              </a:xfrm>
            </p:grpSpPr>
            <p:sp>
              <p:nvSpPr>
                <p:cNvPr id="928" name="Line 3137"/>
                <p:cNvSpPr>
                  <a:spLocks noChangeShapeType="1"/>
                </p:cNvSpPr>
                <p:nvPr/>
              </p:nvSpPr>
              <p:spPr bwMode="auto">
                <a:xfrm>
                  <a:off x="3105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9" name="Line 3138"/>
                <p:cNvSpPr>
                  <a:spLocks noChangeShapeType="1"/>
                </p:cNvSpPr>
                <p:nvPr/>
              </p:nvSpPr>
              <p:spPr bwMode="auto">
                <a:xfrm>
                  <a:off x="3125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30" name="Line 3139"/>
                <p:cNvSpPr>
                  <a:spLocks noChangeShapeType="1"/>
                </p:cNvSpPr>
                <p:nvPr/>
              </p:nvSpPr>
              <p:spPr bwMode="auto">
                <a:xfrm>
                  <a:off x="3145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31" name="Line 3140"/>
                <p:cNvSpPr>
                  <a:spLocks noChangeShapeType="1"/>
                </p:cNvSpPr>
                <p:nvPr/>
              </p:nvSpPr>
              <p:spPr bwMode="auto">
                <a:xfrm>
                  <a:off x="3165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32" name="Line 3141"/>
                <p:cNvSpPr>
                  <a:spLocks noChangeShapeType="1"/>
                </p:cNvSpPr>
                <p:nvPr/>
              </p:nvSpPr>
              <p:spPr bwMode="auto">
                <a:xfrm>
                  <a:off x="3185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33" name="Line 3142"/>
                <p:cNvSpPr>
                  <a:spLocks noChangeShapeType="1"/>
                </p:cNvSpPr>
                <p:nvPr/>
              </p:nvSpPr>
              <p:spPr bwMode="auto">
                <a:xfrm>
                  <a:off x="3205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34" name="Line 3143"/>
                <p:cNvSpPr>
                  <a:spLocks noChangeShapeType="1"/>
                </p:cNvSpPr>
                <p:nvPr/>
              </p:nvSpPr>
              <p:spPr bwMode="auto">
                <a:xfrm>
                  <a:off x="3225" y="3731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35" name="Line 3144"/>
                <p:cNvSpPr>
                  <a:spLocks noChangeShapeType="1"/>
                </p:cNvSpPr>
                <p:nvPr/>
              </p:nvSpPr>
              <p:spPr bwMode="auto">
                <a:xfrm>
                  <a:off x="3245" y="3731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36" name="Line 3145"/>
                <p:cNvSpPr>
                  <a:spLocks noChangeShapeType="1"/>
                </p:cNvSpPr>
                <p:nvPr/>
              </p:nvSpPr>
              <p:spPr bwMode="auto">
                <a:xfrm>
                  <a:off x="3265" y="3731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37" name="Line 3146"/>
                <p:cNvSpPr>
                  <a:spLocks noChangeShapeType="1"/>
                </p:cNvSpPr>
                <p:nvPr/>
              </p:nvSpPr>
              <p:spPr bwMode="auto">
                <a:xfrm>
                  <a:off x="3286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38" name="Line 3147"/>
                <p:cNvSpPr>
                  <a:spLocks noChangeShapeType="1"/>
                </p:cNvSpPr>
                <p:nvPr/>
              </p:nvSpPr>
              <p:spPr bwMode="auto">
                <a:xfrm>
                  <a:off x="3306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39" name="Line 3148"/>
                <p:cNvSpPr>
                  <a:spLocks noChangeShapeType="1"/>
                </p:cNvSpPr>
                <p:nvPr/>
              </p:nvSpPr>
              <p:spPr bwMode="auto">
                <a:xfrm>
                  <a:off x="3326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0" name="Line 3149"/>
                <p:cNvSpPr>
                  <a:spLocks noChangeShapeType="1"/>
                </p:cNvSpPr>
                <p:nvPr/>
              </p:nvSpPr>
              <p:spPr bwMode="auto">
                <a:xfrm>
                  <a:off x="3346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1" name="Line 3150"/>
                <p:cNvSpPr>
                  <a:spLocks noChangeShapeType="1"/>
                </p:cNvSpPr>
                <p:nvPr/>
              </p:nvSpPr>
              <p:spPr bwMode="auto">
                <a:xfrm>
                  <a:off x="3366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" name="Line 3151"/>
                <p:cNvSpPr>
                  <a:spLocks noChangeShapeType="1"/>
                </p:cNvSpPr>
                <p:nvPr/>
              </p:nvSpPr>
              <p:spPr bwMode="auto">
                <a:xfrm>
                  <a:off x="3386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" name="Line 3152"/>
                <p:cNvSpPr>
                  <a:spLocks noChangeShapeType="1"/>
                </p:cNvSpPr>
                <p:nvPr/>
              </p:nvSpPr>
              <p:spPr bwMode="auto">
                <a:xfrm>
                  <a:off x="3406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4" name="Line 3153"/>
                <p:cNvSpPr>
                  <a:spLocks noChangeShapeType="1"/>
                </p:cNvSpPr>
                <p:nvPr/>
              </p:nvSpPr>
              <p:spPr bwMode="auto">
                <a:xfrm>
                  <a:off x="3426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5" name="Line 3154"/>
                <p:cNvSpPr>
                  <a:spLocks noChangeShapeType="1"/>
                </p:cNvSpPr>
                <p:nvPr/>
              </p:nvSpPr>
              <p:spPr bwMode="auto">
                <a:xfrm>
                  <a:off x="3446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6" name="Line 3155"/>
                <p:cNvSpPr>
                  <a:spLocks noChangeShapeType="1"/>
                </p:cNvSpPr>
                <p:nvPr/>
              </p:nvSpPr>
              <p:spPr bwMode="auto">
                <a:xfrm>
                  <a:off x="3466" y="3731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7" name="Line 3156"/>
                <p:cNvSpPr>
                  <a:spLocks noChangeShapeType="1"/>
                </p:cNvSpPr>
                <p:nvPr/>
              </p:nvSpPr>
              <p:spPr bwMode="auto">
                <a:xfrm>
                  <a:off x="3486" y="3731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8" name="Line 3157"/>
                <p:cNvSpPr>
                  <a:spLocks noChangeShapeType="1"/>
                </p:cNvSpPr>
                <p:nvPr/>
              </p:nvSpPr>
              <p:spPr bwMode="auto">
                <a:xfrm>
                  <a:off x="3506" y="3731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9" name="Line 3158"/>
                <p:cNvSpPr>
                  <a:spLocks noChangeShapeType="1"/>
                </p:cNvSpPr>
                <p:nvPr/>
              </p:nvSpPr>
              <p:spPr bwMode="auto">
                <a:xfrm>
                  <a:off x="3527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50" name="Line 3159"/>
                <p:cNvSpPr>
                  <a:spLocks noChangeShapeType="1"/>
                </p:cNvSpPr>
                <p:nvPr/>
              </p:nvSpPr>
              <p:spPr bwMode="auto">
                <a:xfrm>
                  <a:off x="3547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51" name="Line 3160"/>
                <p:cNvSpPr>
                  <a:spLocks noChangeShapeType="1"/>
                </p:cNvSpPr>
                <p:nvPr/>
              </p:nvSpPr>
              <p:spPr bwMode="auto">
                <a:xfrm>
                  <a:off x="3567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52" name="Line 3161"/>
                <p:cNvSpPr>
                  <a:spLocks noChangeShapeType="1"/>
                </p:cNvSpPr>
                <p:nvPr/>
              </p:nvSpPr>
              <p:spPr bwMode="auto">
                <a:xfrm>
                  <a:off x="3587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53" name="Line 3162"/>
                <p:cNvSpPr>
                  <a:spLocks noChangeShapeType="1"/>
                </p:cNvSpPr>
                <p:nvPr/>
              </p:nvSpPr>
              <p:spPr bwMode="auto">
                <a:xfrm>
                  <a:off x="3607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54" name="Line 3163"/>
                <p:cNvSpPr>
                  <a:spLocks noChangeShapeType="1"/>
                </p:cNvSpPr>
                <p:nvPr/>
              </p:nvSpPr>
              <p:spPr bwMode="auto">
                <a:xfrm>
                  <a:off x="3627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55" name="Line 3164"/>
                <p:cNvSpPr>
                  <a:spLocks noChangeShapeType="1"/>
                </p:cNvSpPr>
                <p:nvPr/>
              </p:nvSpPr>
              <p:spPr bwMode="auto">
                <a:xfrm>
                  <a:off x="3647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56" name="Line 3165"/>
                <p:cNvSpPr>
                  <a:spLocks noChangeShapeType="1"/>
                </p:cNvSpPr>
                <p:nvPr/>
              </p:nvSpPr>
              <p:spPr bwMode="auto">
                <a:xfrm>
                  <a:off x="3667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57" name="Line 3166"/>
                <p:cNvSpPr>
                  <a:spLocks noChangeShapeType="1"/>
                </p:cNvSpPr>
                <p:nvPr/>
              </p:nvSpPr>
              <p:spPr bwMode="auto">
                <a:xfrm>
                  <a:off x="3687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58" name="Line 3167"/>
                <p:cNvSpPr>
                  <a:spLocks noChangeShapeType="1"/>
                </p:cNvSpPr>
                <p:nvPr/>
              </p:nvSpPr>
              <p:spPr bwMode="auto">
                <a:xfrm>
                  <a:off x="3707" y="3731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59" name="Line 3168"/>
                <p:cNvSpPr>
                  <a:spLocks noChangeShapeType="1"/>
                </p:cNvSpPr>
                <p:nvPr/>
              </p:nvSpPr>
              <p:spPr bwMode="auto">
                <a:xfrm>
                  <a:off x="3727" y="3731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60" name="Line 3169"/>
                <p:cNvSpPr>
                  <a:spLocks noChangeShapeType="1"/>
                </p:cNvSpPr>
                <p:nvPr/>
              </p:nvSpPr>
              <p:spPr bwMode="auto">
                <a:xfrm>
                  <a:off x="3747" y="3731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61" name="Line 3170"/>
                <p:cNvSpPr>
                  <a:spLocks noChangeShapeType="1"/>
                </p:cNvSpPr>
                <p:nvPr/>
              </p:nvSpPr>
              <p:spPr bwMode="auto">
                <a:xfrm>
                  <a:off x="3768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62" name="Line 3171"/>
                <p:cNvSpPr>
                  <a:spLocks noChangeShapeType="1"/>
                </p:cNvSpPr>
                <p:nvPr/>
              </p:nvSpPr>
              <p:spPr bwMode="auto">
                <a:xfrm>
                  <a:off x="3788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63" name="Line 3172"/>
                <p:cNvSpPr>
                  <a:spLocks noChangeShapeType="1"/>
                </p:cNvSpPr>
                <p:nvPr/>
              </p:nvSpPr>
              <p:spPr bwMode="auto">
                <a:xfrm>
                  <a:off x="3808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64" name="Line 3173"/>
                <p:cNvSpPr>
                  <a:spLocks noChangeShapeType="1"/>
                </p:cNvSpPr>
                <p:nvPr/>
              </p:nvSpPr>
              <p:spPr bwMode="auto">
                <a:xfrm>
                  <a:off x="3828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65" name="Line 3174"/>
                <p:cNvSpPr>
                  <a:spLocks noChangeShapeType="1"/>
                </p:cNvSpPr>
                <p:nvPr/>
              </p:nvSpPr>
              <p:spPr bwMode="auto">
                <a:xfrm>
                  <a:off x="3848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66" name="Line 3175"/>
                <p:cNvSpPr>
                  <a:spLocks noChangeShapeType="1"/>
                </p:cNvSpPr>
                <p:nvPr/>
              </p:nvSpPr>
              <p:spPr bwMode="auto">
                <a:xfrm>
                  <a:off x="3868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67" name="Line 3176"/>
                <p:cNvSpPr>
                  <a:spLocks noChangeShapeType="1"/>
                </p:cNvSpPr>
                <p:nvPr/>
              </p:nvSpPr>
              <p:spPr bwMode="auto">
                <a:xfrm>
                  <a:off x="3888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68" name="Line 3177"/>
                <p:cNvSpPr>
                  <a:spLocks noChangeShapeType="1"/>
                </p:cNvSpPr>
                <p:nvPr/>
              </p:nvSpPr>
              <p:spPr bwMode="auto">
                <a:xfrm>
                  <a:off x="3908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69" name="Line 3178"/>
                <p:cNvSpPr>
                  <a:spLocks noChangeShapeType="1"/>
                </p:cNvSpPr>
                <p:nvPr/>
              </p:nvSpPr>
              <p:spPr bwMode="auto">
                <a:xfrm>
                  <a:off x="3928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70" name="Line 3179"/>
                <p:cNvSpPr>
                  <a:spLocks noChangeShapeType="1"/>
                </p:cNvSpPr>
                <p:nvPr/>
              </p:nvSpPr>
              <p:spPr bwMode="auto">
                <a:xfrm>
                  <a:off x="3948" y="3731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71" name="Line 3180"/>
                <p:cNvSpPr>
                  <a:spLocks noChangeShapeType="1"/>
                </p:cNvSpPr>
                <p:nvPr/>
              </p:nvSpPr>
              <p:spPr bwMode="auto">
                <a:xfrm>
                  <a:off x="3968" y="3731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72" name="Line 3181"/>
                <p:cNvSpPr>
                  <a:spLocks noChangeShapeType="1"/>
                </p:cNvSpPr>
                <p:nvPr/>
              </p:nvSpPr>
              <p:spPr bwMode="auto">
                <a:xfrm>
                  <a:off x="3988" y="3731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73" name="Line 3182"/>
                <p:cNvSpPr>
                  <a:spLocks noChangeShapeType="1"/>
                </p:cNvSpPr>
                <p:nvPr/>
              </p:nvSpPr>
              <p:spPr bwMode="auto">
                <a:xfrm>
                  <a:off x="4009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74" name="Line 3183"/>
                <p:cNvSpPr>
                  <a:spLocks noChangeShapeType="1"/>
                </p:cNvSpPr>
                <p:nvPr/>
              </p:nvSpPr>
              <p:spPr bwMode="auto">
                <a:xfrm>
                  <a:off x="4029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75" name="Line 3184"/>
                <p:cNvSpPr>
                  <a:spLocks noChangeShapeType="1"/>
                </p:cNvSpPr>
                <p:nvPr/>
              </p:nvSpPr>
              <p:spPr bwMode="auto">
                <a:xfrm>
                  <a:off x="4049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76" name="Line 3185"/>
                <p:cNvSpPr>
                  <a:spLocks noChangeShapeType="1"/>
                </p:cNvSpPr>
                <p:nvPr/>
              </p:nvSpPr>
              <p:spPr bwMode="auto">
                <a:xfrm>
                  <a:off x="4069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77" name="Line 3186"/>
                <p:cNvSpPr>
                  <a:spLocks noChangeShapeType="1"/>
                </p:cNvSpPr>
                <p:nvPr/>
              </p:nvSpPr>
              <p:spPr bwMode="auto">
                <a:xfrm>
                  <a:off x="4089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78" name="Line 3187"/>
                <p:cNvSpPr>
                  <a:spLocks noChangeShapeType="1"/>
                </p:cNvSpPr>
                <p:nvPr/>
              </p:nvSpPr>
              <p:spPr bwMode="auto">
                <a:xfrm>
                  <a:off x="4109" y="3731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79" name="Line 3188"/>
                <p:cNvSpPr>
                  <a:spLocks noChangeShapeType="1"/>
                </p:cNvSpPr>
                <p:nvPr/>
              </p:nvSpPr>
              <p:spPr bwMode="auto">
                <a:xfrm>
                  <a:off x="2121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80" name="Line 3189"/>
                <p:cNvSpPr>
                  <a:spLocks noChangeShapeType="1"/>
                </p:cNvSpPr>
                <p:nvPr/>
              </p:nvSpPr>
              <p:spPr bwMode="auto">
                <a:xfrm>
                  <a:off x="2141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81" name="Line 3190"/>
                <p:cNvSpPr>
                  <a:spLocks noChangeShapeType="1"/>
                </p:cNvSpPr>
                <p:nvPr/>
              </p:nvSpPr>
              <p:spPr bwMode="auto">
                <a:xfrm>
                  <a:off x="2161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82" name="Line 3191"/>
                <p:cNvSpPr>
                  <a:spLocks noChangeShapeType="1"/>
                </p:cNvSpPr>
                <p:nvPr/>
              </p:nvSpPr>
              <p:spPr bwMode="auto">
                <a:xfrm>
                  <a:off x="2181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83" name="Line 3192"/>
                <p:cNvSpPr>
                  <a:spLocks noChangeShapeType="1"/>
                </p:cNvSpPr>
                <p:nvPr/>
              </p:nvSpPr>
              <p:spPr bwMode="auto">
                <a:xfrm>
                  <a:off x="2201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84" name="Line 3193"/>
                <p:cNvSpPr>
                  <a:spLocks noChangeShapeType="1"/>
                </p:cNvSpPr>
                <p:nvPr/>
              </p:nvSpPr>
              <p:spPr bwMode="auto">
                <a:xfrm>
                  <a:off x="2221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85" name="Line 3194"/>
                <p:cNvSpPr>
                  <a:spLocks noChangeShapeType="1"/>
                </p:cNvSpPr>
                <p:nvPr/>
              </p:nvSpPr>
              <p:spPr bwMode="auto">
                <a:xfrm>
                  <a:off x="2241" y="3489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86" name="Line 3195"/>
                <p:cNvSpPr>
                  <a:spLocks noChangeShapeType="1"/>
                </p:cNvSpPr>
                <p:nvPr/>
              </p:nvSpPr>
              <p:spPr bwMode="auto">
                <a:xfrm>
                  <a:off x="2261" y="3489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87" name="Line 3196"/>
                <p:cNvSpPr>
                  <a:spLocks noChangeShapeType="1"/>
                </p:cNvSpPr>
                <p:nvPr/>
              </p:nvSpPr>
              <p:spPr bwMode="auto">
                <a:xfrm>
                  <a:off x="2281" y="3489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88" name="Line 3197"/>
                <p:cNvSpPr>
                  <a:spLocks noChangeShapeType="1"/>
                </p:cNvSpPr>
                <p:nvPr/>
              </p:nvSpPr>
              <p:spPr bwMode="auto">
                <a:xfrm>
                  <a:off x="2302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89" name="Line 3198"/>
                <p:cNvSpPr>
                  <a:spLocks noChangeShapeType="1"/>
                </p:cNvSpPr>
                <p:nvPr/>
              </p:nvSpPr>
              <p:spPr bwMode="auto">
                <a:xfrm>
                  <a:off x="2322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90" name="Line 3199"/>
                <p:cNvSpPr>
                  <a:spLocks noChangeShapeType="1"/>
                </p:cNvSpPr>
                <p:nvPr/>
              </p:nvSpPr>
              <p:spPr bwMode="auto">
                <a:xfrm>
                  <a:off x="2342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91" name="Line 3200"/>
                <p:cNvSpPr>
                  <a:spLocks noChangeShapeType="1"/>
                </p:cNvSpPr>
                <p:nvPr/>
              </p:nvSpPr>
              <p:spPr bwMode="auto">
                <a:xfrm>
                  <a:off x="2362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92" name="Line 3201"/>
                <p:cNvSpPr>
                  <a:spLocks noChangeShapeType="1"/>
                </p:cNvSpPr>
                <p:nvPr/>
              </p:nvSpPr>
              <p:spPr bwMode="auto">
                <a:xfrm>
                  <a:off x="2382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93" name="Line 3202"/>
                <p:cNvSpPr>
                  <a:spLocks noChangeShapeType="1"/>
                </p:cNvSpPr>
                <p:nvPr/>
              </p:nvSpPr>
              <p:spPr bwMode="auto">
                <a:xfrm>
                  <a:off x="2402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94" name="Line 3203"/>
                <p:cNvSpPr>
                  <a:spLocks noChangeShapeType="1"/>
                </p:cNvSpPr>
                <p:nvPr/>
              </p:nvSpPr>
              <p:spPr bwMode="auto">
                <a:xfrm>
                  <a:off x="2422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95" name="Line 3204"/>
                <p:cNvSpPr>
                  <a:spLocks noChangeShapeType="1"/>
                </p:cNvSpPr>
                <p:nvPr/>
              </p:nvSpPr>
              <p:spPr bwMode="auto">
                <a:xfrm>
                  <a:off x="2442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96" name="Line 3205"/>
                <p:cNvSpPr>
                  <a:spLocks noChangeShapeType="1"/>
                </p:cNvSpPr>
                <p:nvPr/>
              </p:nvSpPr>
              <p:spPr bwMode="auto">
                <a:xfrm>
                  <a:off x="2462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97" name="Line 3206"/>
                <p:cNvSpPr>
                  <a:spLocks noChangeShapeType="1"/>
                </p:cNvSpPr>
                <p:nvPr/>
              </p:nvSpPr>
              <p:spPr bwMode="auto">
                <a:xfrm>
                  <a:off x="2482" y="3489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98" name="Line 3207"/>
                <p:cNvSpPr>
                  <a:spLocks noChangeShapeType="1"/>
                </p:cNvSpPr>
                <p:nvPr/>
              </p:nvSpPr>
              <p:spPr bwMode="auto">
                <a:xfrm>
                  <a:off x="2502" y="3489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99" name="Line 3208"/>
                <p:cNvSpPr>
                  <a:spLocks noChangeShapeType="1"/>
                </p:cNvSpPr>
                <p:nvPr/>
              </p:nvSpPr>
              <p:spPr bwMode="auto">
                <a:xfrm>
                  <a:off x="2522" y="3489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00" name="Line 3209"/>
                <p:cNvSpPr>
                  <a:spLocks noChangeShapeType="1"/>
                </p:cNvSpPr>
                <p:nvPr/>
              </p:nvSpPr>
              <p:spPr bwMode="auto">
                <a:xfrm>
                  <a:off x="2543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01" name="Line 3210"/>
                <p:cNvSpPr>
                  <a:spLocks noChangeShapeType="1"/>
                </p:cNvSpPr>
                <p:nvPr/>
              </p:nvSpPr>
              <p:spPr bwMode="auto">
                <a:xfrm>
                  <a:off x="2563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02" name="Line 3211"/>
                <p:cNvSpPr>
                  <a:spLocks noChangeShapeType="1"/>
                </p:cNvSpPr>
                <p:nvPr/>
              </p:nvSpPr>
              <p:spPr bwMode="auto">
                <a:xfrm>
                  <a:off x="2583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03" name="Line 3212"/>
                <p:cNvSpPr>
                  <a:spLocks noChangeShapeType="1"/>
                </p:cNvSpPr>
                <p:nvPr/>
              </p:nvSpPr>
              <p:spPr bwMode="auto">
                <a:xfrm>
                  <a:off x="2603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04" name="Line 3213"/>
                <p:cNvSpPr>
                  <a:spLocks noChangeShapeType="1"/>
                </p:cNvSpPr>
                <p:nvPr/>
              </p:nvSpPr>
              <p:spPr bwMode="auto">
                <a:xfrm>
                  <a:off x="2623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05" name="Line 3214"/>
                <p:cNvSpPr>
                  <a:spLocks noChangeShapeType="1"/>
                </p:cNvSpPr>
                <p:nvPr/>
              </p:nvSpPr>
              <p:spPr bwMode="auto">
                <a:xfrm>
                  <a:off x="2643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06" name="Line 3215"/>
                <p:cNvSpPr>
                  <a:spLocks noChangeShapeType="1"/>
                </p:cNvSpPr>
                <p:nvPr/>
              </p:nvSpPr>
              <p:spPr bwMode="auto">
                <a:xfrm>
                  <a:off x="2663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07" name="Line 3216"/>
                <p:cNvSpPr>
                  <a:spLocks noChangeShapeType="1"/>
                </p:cNvSpPr>
                <p:nvPr/>
              </p:nvSpPr>
              <p:spPr bwMode="auto">
                <a:xfrm>
                  <a:off x="2683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08" name="Line 3217"/>
                <p:cNvSpPr>
                  <a:spLocks noChangeShapeType="1"/>
                </p:cNvSpPr>
                <p:nvPr/>
              </p:nvSpPr>
              <p:spPr bwMode="auto">
                <a:xfrm>
                  <a:off x="2703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09" name="Line 3218"/>
                <p:cNvSpPr>
                  <a:spLocks noChangeShapeType="1"/>
                </p:cNvSpPr>
                <p:nvPr/>
              </p:nvSpPr>
              <p:spPr bwMode="auto">
                <a:xfrm>
                  <a:off x="2723" y="3489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10" name="Line 3219"/>
                <p:cNvSpPr>
                  <a:spLocks noChangeShapeType="1"/>
                </p:cNvSpPr>
                <p:nvPr/>
              </p:nvSpPr>
              <p:spPr bwMode="auto">
                <a:xfrm>
                  <a:off x="2743" y="3489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11" name="Line 3220"/>
                <p:cNvSpPr>
                  <a:spLocks noChangeShapeType="1"/>
                </p:cNvSpPr>
                <p:nvPr/>
              </p:nvSpPr>
              <p:spPr bwMode="auto">
                <a:xfrm>
                  <a:off x="2763" y="3489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12" name="Line 3221"/>
                <p:cNvSpPr>
                  <a:spLocks noChangeShapeType="1"/>
                </p:cNvSpPr>
                <p:nvPr/>
              </p:nvSpPr>
              <p:spPr bwMode="auto">
                <a:xfrm>
                  <a:off x="2784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13" name="Line 3222"/>
                <p:cNvSpPr>
                  <a:spLocks noChangeShapeType="1"/>
                </p:cNvSpPr>
                <p:nvPr/>
              </p:nvSpPr>
              <p:spPr bwMode="auto">
                <a:xfrm>
                  <a:off x="2804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14" name="Line 3223"/>
                <p:cNvSpPr>
                  <a:spLocks noChangeShapeType="1"/>
                </p:cNvSpPr>
                <p:nvPr/>
              </p:nvSpPr>
              <p:spPr bwMode="auto">
                <a:xfrm>
                  <a:off x="2824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15" name="Line 3224"/>
                <p:cNvSpPr>
                  <a:spLocks noChangeShapeType="1"/>
                </p:cNvSpPr>
                <p:nvPr/>
              </p:nvSpPr>
              <p:spPr bwMode="auto">
                <a:xfrm>
                  <a:off x="2844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16" name="Line 3225"/>
                <p:cNvSpPr>
                  <a:spLocks noChangeShapeType="1"/>
                </p:cNvSpPr>
                <p:nvPr/>
              </p:nvSpPr>
              <p:spPr bwMode="auto">
                <a:xfrm>
                  <a:off x="2864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17" name="Line 3226"/>
                <p:cNvSpPr>
                  <a:spLocks noChangeShapeType="1"/>
                </p:cNvSpPr>
                <p:nvPr/>
              </p:nvSpPr>
              <p:spPr bwMode="auto">
                <a:xfrm>
                  <a:off x="2884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18" name="Line 3227"/>
                <p:cNvSpPr>
                  <a:spLocks noChangeShapeType="1"/>
                </p:cNvSpPr>
                <p:nvPr/>
              </p:nvSpPr>
              <p:spPr bwMode="auto">
                <a:xfrm>
                  <a:off x="2904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19" name="Line 3228"/>
                <p:cNvSpPr>
                  <a:spLocks noChangeShapeType="1"/>
                </p:cNvSpPr>
                <p:nvPr/>
              </p:nvSpPr>
              <p:spPr bwMode="auto">
                <a:xfrm>
                  <a:off x="2924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0" name="Line 3229"/>
                <p:cNvSpPr>
                  <a:spLocks noChangeShapeType="1"/>
                </p:cNvSpPr>
                <p:nvPr/>
              </p:nvSpPr>
              <p:spPr bwMode="auto">
                <a:xfrm>
                  <a:off x="2944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1" name="Line 3230"/>
                <p:cNvSpPr>
                  <a:spLocks noChangeShapeType="1"/>
                </p:cNvSpPr>
                <p:nvPr/>
              </p:nvSpPr>
              <p:spPr bwMode="auto">
                <a:xfrm>
                  <a:off x="2964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2" name="Line 3231"/>
                <p:cNvSpPr>
                  <a:spLocks noChangeShapeType="1"/>
                </p:cNvSpPr>
                <p:nvPr/>
              </p:nvSpPr>
              <p:spPr bwMode="auto">
                <a:xfrm>
                  <a:off x="2984" y="3489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3" name="Line 3232"/>
                <p:cNvSpPr>
                  <a:spLocks noChangeShapeType="1"/>
                </p:cNvSpPr>
                <p:nvPr/>
              </p:nvSpPr>
              <p:spPr bwMode="auto">
                <a:xfrm>
                  <a:off x="3004" y="3489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4" name="Line 3233"/>
                <p:cNvSpPr>
                  <a:spLocks noChangeShapeType="1"/>
                </p:cNvSpPr>
                <p:nvPr/>
              </p:nvSpPr>
              <p:spPr bwMode="auto">
                <a:xfrm>
                  <a:off x="3025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5" name="Line 3234"/>
                <p:cNvSpPr>
                  <a:spLocks noChangeShapeType="1"/>
                </p:cNvSpPr>
                <p:nvPr/>
              </p:nvSpPr>
              <p:spPr bwMode="auto">
                <a:xfrm>
                  <a:off x="3045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6" name="Line 3235"/>
                <p:cNvSpPr>
                  <a:spLocks noChangeShapeType="1"/>
                </p:cNvSpPr>
                <p:nvPr/>
              </p:nvSpPr>
              <p:spPr bwMode="auto">
                <a:xfrm>
                  <a:off x="3065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7" name="Line 3236"/>
                <p:cNvSpPr>
                  <a:spLocks noChangeShapeType="1"/>
                </p:cNvSpPr>
                <p:nvPr/>
              </p:nvSpPr>
              <p:spPr bwMode="auto">
                <a:xfrm>
                  <a:off x="3085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8" name="Line 3237"/>
                <p:cNvSpPr>
                  <a:spLocks noChangeShapeType="1"/>
                </p:cNvSpPr>
                <p:nvPr/>
              </p:nvSpPr>
              <p:spPr bwMode="auto">
                <a:xfrm>
                  <a:off x="3105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9" name="Line 3238"/>
                <p:cNvSpPr>
                  <a:spLocks noChangeShapeType="1"/>
                </p:cNvSpPr>
                <p:nvPr/>
              </p:nvSpPr>
              <p:spPr bwMode="auto">
                <a:xfrm>
                  <a:off x="3125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30" name="Line 3239"/>
                <p:cNvSpPr>
                  <a:spLocks noChangeShapeType="1"/>
                </p:cNvSpPr>
                <p:nvPr/>
              </p:nvSpPr>
              <p:spPr bwMode="auto">
                <a:xfrm>
                  <a:off x="3145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31" name="Line 3240"/>
                <p:cNvSpPr>
                  <a:spLocks noChangeShapeType="1"/>
                </p:cNvSpPr>
                <p:nvPr/>
              </p:nvSpPr>
              <p:spPr bwMode="auto">
                <a:xfrm>
                  <a:off x="3165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32" name="Line 3241"/>
                <p:cNvSpPr>
                  <a:spLocks noChangeShapeType="1"/>
                </p:cNvSpPr>
                <p:nvPr/>
              </p:nvSpPr>
              <p:spPr bwMode="auto">
                <a:xfrm>
                  <a:off x="3185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33" name="Line 3242"/>
                <p:cNvSpPr>
                  <a:spLocks noChangeShapeType="1"/>
                </p:cNvSpPr>
                <p:nvPr/>
              </p:nvSpPr>
              <p:spPr bwMode="auto">
                <a:xfrm>
                  <a:off x="3205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34" name="Line 3243"/>
                <p:cNvSpPr>
                  <a:spLocks noChangeShapeType="1"/>
                </p:cNvSpPr>
                <p:nvPr/>
              </p:nvSpPr>
              <p:spPr bwMode="auto">
                <a:xfrm>
                  <a:off x="3225" y="3489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35" name="Line 3244"/>
                <p:cNvSpPr>
                  <a:spLocks noChangeShapeType="1"/>
                </p:cNvSpPr>
                <p:nvPr/>
              </p:nvSpPr>
              <p:spPr bwMode="auto">
                <a:xfrm>
                  <a:off x="3245" y="3489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36" name="Line 3245"/>
                <p:cNvSpPr>
                  <a:spLocks noChangeShapeType="1"/>
                </p:cNvSpPr>
                <p:nvPr/>
              </p:nvSpPr>
              <p:spPr bwMode="auto">
                <a:xfrm>
                  <a:off x="3265" y="3489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37" name="Line 3246"/>
                <p:cNvSpPr>
                  <a:spLocks noChangeShapeType="1"/>
                </p:cNvSpPr>
                <p:nvPr/>
              </p:nvSpPr>
              <p:spPr bwMode="auto">
                <a:xfrm>
                  <a:off x="3286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38" name="Line 3247"/>
                <p:cNvSpPr>
                  <a:spLocks noChangeShapeType="1"/>
                </p:cNvSpPr>
                <p:nvPr/>
              </p:nvSpPr>
              <p:spPr bwMode="auto">
                <a:xfrm>
                  <a:off x="3306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39" name="Line 3248"/>
                <p:cNvSpPr>
                  <a:spLocks noChangeShapeType="1"/>
                </p:cNvSpPr>
                <p:nvPr/>
              </p:nvSpPr>
              <p:spPr bwMode="auto">
                <a:xfrm>
                  <a:off x="3326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0" name="Line 3249"/>
                <p:cNvSpPr>
                  <a:spLocks noChangeShapeType="1"/>
                </p:cNvSpPr>
                <p:nvPr/>
              </p:nvSpPr>
              <p:spPr bwMode="auto">
                <a:xfrm>
                  <a:off x="3346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1" name="Line 3250"/>
                <p:cNvSpPr>
                  <a:spLocks noChangeShapeType="1"/>
                </p:cNvSpPr>
                <p:nvPr/>
              </p:nvSpPr>
              <p:spPr bwMode="auto">
                <a:xfrm>
                  <a:off x="3366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2" name="Line 3251"/>
                <p:cNvSpPr>
                  <a:spLocks noChangeShapeType="1"/>
                </p:cNvSpPr>
                <p:nvPr/>
              </p:nvSpPr>
              <p:spPr bwMode="auto">
                <a:xfrm>
                  <a:off x="3386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3" name="Line 3252"/>
                <p:cNvSpPr>
                  <a:spLocks noChangeShapeType="1"/>
                </p:cNvSpPr>
                <p:nvPr/>
              </p:nvSpPr>
              <p:spPr bwMode="auto">
                <a:xfrm>
                  <a:off x="3406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4" name="Line 3253"/>
                <p:cNvSpPr>
                  <a:spLocks noChangeShapeType="1"/>
                </p:cNvSpPr>
                <p:nvPr/>
              </p:nvSpPr>
              <p:spPr bwMode="auto">
                <a:xfrm>
                  <a:off x="3426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5" name="Line 3254"/>
                <p:cNvSpPr>
                  <a:spLocks noChangeShapeType="1"/>
                </p:cNvSpPr>
                <p:nvPr/>
              </p:nvSpPr>
              <p:spPr bwMode="auto">
                <a:xfrm>
                  <a:off x="3446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6" name="Line 3255"/>
                <p:cNvSpPr>
                  <a:spLocks noChangeShapeType="1"/>
                </p:cNvSpPr>
                <p:nvPr/>
              </p:nvSpPr>
              <p:spPr bwMode="auto">
                <a:xfrm>
                  <a:off x="3466" y="3489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7" name="Line 3256"/>
                <p:cNvSpPr>
                  <a:spLocks noChangeShapeType="1"/>
                </p:cNvSpPr>
                <p:nvPr/>
              </p:nvSpPr>
              <p:spPr bwMode="auto">
                <a:xfrm>
                  <a:off x="3486" y="3489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8" name="Line 3257"/>
                <p:cNvSpPr>
                  <a:spLocks noChangeShapeType="1"/>
                </p:cNvSpPr>
                <p:nvPr/>
              </p:nvSpPr>
              <p:spPr bwMode="auto">
                <a:xfrm>
                  <a:off x="3506" y="3489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9" name="Line 3258"/>
                <p:cNvSpPr>
                  <a:spLocks noChangeShapeType="1"/>
                </p:cNvSpPr>
                <p:nvPr/>
              </p:nvSpPr>
              <p:spPr bwMode="auto">
                <a:xfrm>
                  <a:off x="3527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50" name="Line 3259"/>
                <p:cNvSpPr>
                  <a:spLocks noChangeShapeType="1"/>
                </p:cNvSpPr>
                <p:nvPr/>
              </p:nvSpPr>
              <p:spPr bwMode="auto">
                <a:xfrm>
                  <a:off x="3547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51" name="Line 3260"/>
                <p:cNvSpPr>
                  <a:spLocks noChangeShapeType="1"/>
                </p:cNvSpPr>
                <p:nvPr/>
              </p:nvSpPr>
              <p:spPr bwMode="auto">
                <a:xfrm>
                  <a:off x="3567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52" name="Line 3261"/>
                <p:cNvSpPr>
                  <a:spLocks noChangeShapeType="1"/>
                </p:cNvSpPr>
                <p:nvPr/>
              </p:nvSpPr>
              <p:spPr bwMode="auto">
                <a:xfrm>
                  <a:off x="3587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53" name="Line 3262"/>
                <p:cNvSpPr>
                  <a:spLocks noChangeShapeType="1"/>
                </p:cNvSpPr>
                <p:nvPr/>
              </p:nvSpPr>
              <p:spPr bwMode="auto">
                <a:xfrm>
                  <a:off x="3607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54" name="Line 3263"/>
                <p:cNvSpPr>
                  <a:spLocks noChangeShapeType="1"/>
                </p:cNvSpPr>
                <p:nvPr/>
              </p:nvSpPr>
              <p:spPr bwMode="auto">
                <a:xfrm>
                  <a:off x="3627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55" name="Line 3264"/>
                <p:cNvSpPr>
                  <a:spLocks noChangeShapeType="1"/>
                </p:cNvSpPr>
                <p:nvPr/>
              </p:nvSpPr>
              <p:spPr bwMode="auto">
                <a:xfrm>
                  <a:off x="3647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56" name="Line 3265"/>
                <p:cNvSpPr>
                  <a:spLocks noChangeShapeType="1"/>
                </p:cNvSpPr>
                <p:nvPr/>
              </p:nvSpPr>
              <p:spPr bwMode="auto">
                <a:xfrm>
                  <a:off x="3667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57" name="Line 3266"/>
                <p:cNvSpPr>
                  <a:spLocks noChangeShapeType="1"/>
                </p:cNvSpPr>
                <p:nvPr/>
              </p:nvSpPr>
              <p:spPr bwMode="auto">
                <a:xfrm>
                  <a:off x="3687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58" name="Line 3267"/>
                <p:cNvSpPr>
                  <a:spLocks noChangeShapeType="1"/>
                </p:cNvSpPr>
                <p:nvPr/>
              </p:nvSpPr>
              <p:spPr bwMode="auto">
                <a:xfrm>
                  <a:off x="3707" y="3489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59" name="Line 3268"/>
                <p:cNvSpPr>
                  <a:spLocks noChangeShapeType="1"/>
                </p:cNvSpPr>
                <p:nvPr/>
              </p:nvSpPr>
              <p:spPr bwMode="auto">
                <a:xfrm>
                  <a:off x="3727" y="3489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60" name="Line 3269"/>
                <p:cNvSpPr>
                  <a:spLocks noChangeShapeType="1"/>
                </p:cNvSpPr>
                <p:nvPr/>
              </p:nvSpPr>
              <p:spPr bwMode="auto">
                <a:xfrm>
                  <a:off x="3747" y="3489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61" name="Line 3270"/>
                <p:cNvSpPr>
                  <a:spLocks noChangeShapeType="1"/>
                </p:cNvSpPr>
                <p:nvPr/>
              </p:nvSpPr>
              <p:spPr bwMode="auto">
                <a:xfrm>
                  <a:off x="3768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62" name="Line 3271"/>
                <p:cNvSpPr>
                  <a:spLocks noChangeShapeType="1"/>
                </p:cNvSpPr>
                <p:nvPr/>
              </p:nvSpPr>
              <p:spPr bwMode="auto">
                <a:xfrm>
                  <a:off x="3788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63" name="Line 3272"/>
                <p:cNvSpPr>
                  <a:spLocks noChangeShapeType="1"/>
                </p:cNvSpPr>
                <p:nvPr/>
              </p:nvSpPr>
              <p:spPr bwMode="auto">
                <a:xfrm>
                  <a:off x="3808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64" name="Line 3273"/>
                <p:cNvSpPr>
                  <a:spLocks noChangeShapeType="1"/>
                </p:cNvSpPr>
                <p:nvPr/>
              </p:nvSpPr>
              <p:spPr bwMode="auto">
                <a:xfrm>
                  <a:off x="3828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65" name="Line 3274"/>
                <p:cNvSpPr>
                  <a:spLocks noChangeShapeType="1"/>
                </p:cNvSpPr>
                <p:nvPr/>
              </p:nvSpPr>
              <p:spPr bwMode="auto">
                <a:xfrm>
                  <a:off x="3848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66" name="Line 3275"/>
                <p:cNvSpPr>
                  <a:spLocks noChangeShapeType="1"/>
                </p:cNvSpPr>
                <p:nvPr/>
              </p:nvSpPr>
              <p:spPr bwMode="auto">
                <a:xfrm>
                  <a:off x="3868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67" name="Line 3276"/>
                <p:cNvSpPr>
                  <a:spLocks noChangeShapeType="1"/>
                </p:cNvSpPr>
                <p:nvPr/>
              </p:nvSpPr>
              <p:spPr bwMode="auto">
                <a:xfrm>
                  <a:off x="3888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68" name="Line 3277"/>
                <p:cNvSpPr>
                  <a:spLocks noChangeShapeType="1"/>
                </p:cNvSpPr>
                <p:nvPr/>
              </p:nvSpPr>
              <p:spPr bwMode="auto">
                <a:xfrm>
                  <a:off x="3908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69" name="Line 3278"/>
                <p:cNvSpPr>
                  <a:spLocks noChangeShapeType="1"/>
                </p:cNvSpPr>
                <p:nvPr/>
              </p:nvSpPr>
              <p:spPr bwMode="auto">
                <a:xfrm>
                  <a:off x="3928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0" name="Line 3279"/>
                <p:cNvSpPr>
                  <a:spLocks noChangeShapeType="1"/>
                </p:cNvSpPr>
                <p:nvPr/>
              </p:nvSpPr>
              <p:spPr bwMode="auto">
                <a:xfrm>
                  <a:off x="3948" y="3489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1" name="Line 3280"/>
                <p:cNvSpPr>
                  <a:spLocks noChangeShapeType="1"/>
                </p:cNvSpPr>
                <p:nvPr/>
              </p:nvSpPr>
              <p:spPr bwMode="auto">
                <a:xfrm>
                  <a:off x="3968" y="3489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2" name="Line 3281"/>
                <p:cNvSpPr>
                  <a:spLocks noChangeShapeType="1"/>
                </p:cNvSpPr>
                <p:nvPr/>
              </p:nvSpPr>
              <p:spPr bwMode="auto">
                <a:xfrm>
                  <a:off x="3988" y="3489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3" name="Line 3282"/>
                <p:cNvSpPr>
                  <a:spLocks noChangeShapeType="1"/>
                </p:cNvSpPr>
                <p:nvPr/>
              </p:nvSpPr>
              <p:spPr bwMode="auto">
                <a:xfrm>
                  <a:off x="4009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4" name="Line 3283"/>
                <p:cNvSpPr>
                  <a:spLocks noChangeShapeType="1"/>
                </p:cNvSpPr>
                <p:nvPr/>
              </p:nvSpPr>
              <p:spPr bwMode="auto">
                <a:xfrm>
                  <a:off x="4029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5" name="Line 3284"/>
                <p:cNvSpPr>
                  <a:spLocks noChangeShapeType="1"/>
                </p:cNvSpPr>
                <p:nvPr/>
              </p:nvSpPr>
              <p:spPr bwMode="auto">
                <a:xfrm>
                  <a:off x="4049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6" name="Line 3285"/>
                <p:cNvSpPr>
                  <a:spLocks noChangeShapeType="1"/>
                </p:cNvSpPr>
                <p:nvPr/>
              </p:nvSpPr>
              <p:spPr bwMode="auto">
                <a:xfrm>
                  <a:off x="4069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7" name="Line 3286"/>
                <p:cNvSpPr>
                  <a:spLocks noChangeShapeType="1"/>
                </p:cNvSpPr>
                <p:nvPr/>
              </p:nvSpPr>
              <p:spPr bwMode="auto">
                <a:xfrm>
                  <a:off x="4089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8" name="Line 3287"/>
                <p:cNvSpPr>
                  <a:spLocks noChangeShapeType="1"/>
                </p:cNvSpPr>
                <p:nvPr/>
              </p:nvSpPr>
              <p:spPr bwMode="auto">
                <a:xfrm>
                  <a:off x="4109" y="3489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9" name="Line 3288"/>
                <p:cNvSpPr>
                  <a:spLocks noChangeShapeType="1"/>
                </p:cNvSpPr>
                <p:nvPr/>
              </p:nvSpPr>
              <p:spPr bwMode="auto">
                <a:xfrm>
                  <a:off x="2121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80" name="Line 3289"/>
                <p:cNvSpPr>
                  <a:spLocks noChangeShapeType="1"/>
                </p:cNvSpPr>
                <p:nvPr/>
              </p:nvSpPr>
              <p:spPr bwMode="auto">
                <a:xfrm>
                  <a:off x="2141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81" name="Line 3290"/>
                <p:cNvSpPr>
                  <a:spLocks noChangeShapeType="1"/>
                </p:cNvSpPr>
                <p:nvPr/>
              </p:nvSpPr>
              <p:spPr bwMode="auto">
                <a:xfrm>
                  <a:off x="2161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82" name="Line 3291"/>
                <p:cNvSpPr>
                  <a:spLocks noChangeShapeType="1"/>
                </p:cNvSpPr>
                <p:nvPr/>
              </p:nvSpPr>
              <p:spPr bwMode="auto">
                <a:xfrm>
                  <a:off x="2181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83" name="Line 3292"/>
                <p:cNvSpPr>
                  <a:spLocks noChangeShapeType="1"/>
                </p:cNvSpPr>
                <p:nvPr/>
              </p:nvSpPr>
              <p:spPr bwMode="auto">
                <a:xfrm>
                  <a:off x="2201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84" name="Line 3293"/>
                <p:cNvSpPr>
                  <a:spLocks noChangeShapeType="1"/>
                </p:cNvSpPr>
                <p:nvPr/>
              </p:nvSpPr>
              <p:spPr bwMode="auto">
                <a:xfrm>
                  <a:off x="2221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85" name="Line 3294"/>
                <p:cNvSpPr>
                  <a:spLocks noChangeShapeType="1"/>
                </p:cNvSpPr>
                <p:nvPr/>
              </p:nvSpPr>
              <p:spPr bwMode="auto">
                <a:xfrm>
                  <a:off x="2241" y="3246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86" name="Line 3295"/>
                <p:cNvSpPr>
                  <a:spLocks noChangeShapeType="1"/>
                </p:cNvSpPr>
                <p:nvPr/>
              </p:nvSpPr>
              <p:spPr bwMode="auto">
                <a:xfrm>
                  <a:off x="2261" y="3246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87" name="Line 3296"/>
                <p:cNvSpPr>
                  <a:spLocks noChangeShapeType="1"/>
                </p:cNvSpPr>
                <p:nvPr/>
              </p:nvSpPr>
              <p:spPr bwMode="auto">
                <a:xfrm>
                  <a:off x="2281" y="3246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88" name="Line 3297"/>
                <p:cNvSpPr>
                  <a:spLocks noChangeShapeType="1"/>
                </p:cNvSpPr>
                <p:nvPr/>
              </p:nvSpPr>
              <p:spPr bwMode="auto">
                <a:xfrm>
                  <a:off x="2302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89" name="Line 3298"/>
                <p:cNvSpPr>
                  <a:spLocks noChangeShapeType="1"/>
                </p:cNvSpPr>
                <p:nvPr/>
              </p:nvSpPr>
              <p:spPr bwMode="auto">
                <a:xfrm>
                  <a:off x="2322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90" name="Line 3299"/>
                <p:cNvSpPr>
                  <a:spLocks noChangeShapeType="1"/>
                </p:cNvSpPr>
                <p:nvPr/>
              </p:nvSpPr>
              <p:spPr bwMode="auto">
                <a:xfrm>
                  <a:off x="2342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91" name="Line 3300"/>
                <p:cNvSpPr>
                  <a:spLocks noChangeShapeType="1"/>
                </p:cNvSpPr>
                <p:nvPr/>
              </p:nvSpPr>
              <p:spPr bwMode="auto">
                <a:xfrm>
                  <a:off x="2362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92" name="Line 3301"/>
                <p:cNvSpPr>
                  <a:spLocks noChangeShapeType="1"/>
                </p:cNvSpPr>
                <p:nvPr/>
              </p:nvSpPr>
              <p:spPr bwMode="auto">
                <a:xfrm>
                  <a:off x="2382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93" name="Line 3302"/>
                <p:cNvSpPr>
                  <a:spLocks noChangeShapeType="1"/>
                </p:cNvSpPr>
                <p:nvPr/>
              </p:nvSpPr>
              <p:spPr bwMode="auto">
                <a:xfrm>
                  <a:off x="2402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94" name="Line 3303"/>
                <p:cNvSpPr>
                  <a:spLocks noChangeShapeType="1"/>
                </p:cNvSpPr>
                <p:nvPr/>
              </p:nvSpPr>
              <p:spPr bwMode="auto">
                <a:xfrm>
                  <a:off x="2422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95" name="Line 3304"/>
                <p:cNvSpPr>
                  <a:spLocks noChangeShapeType="1"/>
                </p:cNvSpPr>
                <p:nvPr/>
              </p:nvSpPr>
              <p:spPr bwMode="auto">
                <a:xfrm>
                  <a:off x="2442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96" name="Line 3305"/>
                <p:cNvSpPr>
                  <a:spLocks noChangeShapeType="1"/>
                </p:cNvSpPr>
                <p:nvPr/>
              </p:nvSpPr>
              <p:spPr bwMode="auto">
                <a:xfrm>
                  <a:off x="2462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97" name="Line 3306"/>
                <p:cNvSpPr>
                  <a:spLocks noChangeShapeType="1"/>
                </p:cNvSpPr>
                <p:nvPr/>
              </p:nvSpPr>
              <p:spPr bwMode="auto">
                <a:xfrm>
                  <a:off x="2482" y="3246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98" name="Line 3307"/>
                <p:cNvSpPr>
                  <a:spLocks noChangeShapeType="1"/>
                </p:cNvSpPr>
                <p:nvPr/>
              </p:nvSpPr>
              <p:spPr bwMode="auto">
                <a:xfrm>
                  <a:off x="2502" y="3246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99" name="Line 3308"/>
                <p:cNvSpPr>
                  <a:spLocks noChangeShapeType="1"/>
                </p:cNvSpPr>
                <p:nvPr/>
              </p:nvSpPr>
              <p:spPr bwMode="auto">
                <a:xfrm>
                  <a:off x="2522" y="3246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00" name="Line 3309"/>
                <p:cNvSpPr>
                  <a:spLocks noChangeShapeType="1"/>
                </p:cNvSpPr>
                <p:nvPr/>
              </p:nvSpPr>
              <p:spPr bwMode="auto">
                <a:xfrm>
                  <a:off x="2543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01" name="Line 3310"/>
                <p:cNvSpPr>
                  <a:spLocks noChangeShapeType="1"/>
                </p:cNvSpPr>
                <p:nvPr/>
              </p:nvSpPr>
              <p:spPr bwMode="auto">
                <a:xfrm>
                  <a:off x="2563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02" name="Line 3311"/>
                <p:cNvSpPr>
                  <a:spLocks noChangeShapeType="1"/>
                </p:cNvSpPr>
                <p:nvPr/>
              </p:nvSpPr>
              <p:spPr bwMode="auto">
                <a:xfrm>
                  <a:off x="2583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03" name="Line 3312"/>
                <p:cNvSpPr>
                  <a:spLocks noChangeShapeType="1"/>
                </p:cNvSpPr>
                <p:nvPr/>
              </p:nvSpPr>
              <p:spPr bwMode="auto">
                <a:xfrm>
                  <a:off x="2603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04" name="Line 3313"/>
                <p:cNvSpPr>
                  <a:spLocks noChangeShapeType="1"/>
                </p:cNvSpPr>
                <p:nvPr/>
              </p:nvSpPr>
              <p:spPr bwMode="auto">
                <a:xfrm>
                  <a:off x="2623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05" name="Line 3314"/>
                <p:cNvSpPr>
                  <a:spLocks noChangeShapeType="1"/>
                </p:cNvSpPr>
                <p:nvPr/>
              </p:nvSpPr>
              <p:spPr bwMode="auto">
                <a:xfrm>
                  <a:off x="2643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06" name="Line 3315"/>
                <p:cNvSpPr>
                  <a:spLocks noChangeShapeType="1"/>
                </p:cNvSpPr>
                <p:nvPr/>
              </p:nvSpPr>
              <p:spPr bwMode="auto">
                <a:xfrm>
                  <a:off x="2663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07" name="Line 3316"/>
                <p:cNvSpPr>
                  <a:spLocks noChangeShapeType="1"/>
                </p:cNvSpPr>
                <p:nvPr/>
              </p:nvSpPr>
              <p:spPr bwMode="auto">
                <a:xfrm>
                  <a:off x="2683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08" name="Line 3317"/>
                <p:cNvSpPr>
                  <a:spLocks noChangeShapeType="1"/>
                </p:cNvSpPr>
                <p:nvPr/>
              </p:nvSpPr>
              <p:spPr bwMode="auto">
                <a:xfrm>
                  <a:off x="2703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09" name="Line 3318"/>
                <p:cNvSpPr>
                  <a:spLocks noChangeShapeType="1"/>
                </p:cNvSpPr>
                <p:nvPr/>
              </p:nvSpPr>
              <p:spPr bwMode="auto">
                <a:xfrm>
                  <a:off x="2723" y="3246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10" name="Line 3319"/>
                <p:cNvSpPr>
                  <a:spLocks noChangeShapeType="1"/>
                </p:cNvSpPr>
                <p:nvPr/>
              </p:nvSpPr>
              <p:spPr bwMode="auto">
                <a:xfrm>
                  <a:off x="2743" y="3246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11" name="Line 3320"/>
                <p:cNvSpPr>
                  <a:spLocks noChangeShapeType="1"/>
                </p:cNvSpPr>
                <p:nvPr/>
              </p:nvSpPr>
              <p:spPr bwMode="auto">
                <a:xfrm>
                  <a:off x="2763" y="3246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12" name="Line 3321"/>
                <p:cNvSpPr>
                  <a:spLocks noChangeShapeType="1"/>
                </p:cNvSpPr>
                <p:nvPr/>
              </p:nvSpPr>
              <p:spPr bwMode="auto">
                <a:xfrm>
                  <a:off x="2784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13" name="Line 3322"/>
                <p:cNvSpPr>
                  <a:spLocks noChangeShapeType="1"/>
                </p:cNvSpPr>
                <p:nvPr/>
              </p:nvSpPr>
              <p:spPr bwMode="auto">
                <a:xfrm>
                  <a:off x="2804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14" name="Line 3323"/>
                <p:cNvSpPr>
                  <a:spLocks noChangeShapeType="1"/>
                </p:cNvSpPr>
                <p:nvPr/>
              </p:nvSpPr>
              <p:spPr bwMode="auto">
                <a:xfrm>
                  <a:off x="2824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15" name="Line 3324"/>
                <p:cNvSpPr>
                  <a:spLocks noChangeShapeType="1"/>
                </p:cNvSpPr>
                <p:nvPr/>
              </p:nvSpPr>
              <p:spPr bwMode="auto">
                <a:xfrm>
                  <a:off x="2844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16" name="Line 3325"/>
                <p:cNvSpPr>
                  <a:spLocks noChangeShapeType="1"/>
                </p:cNvSpPr>
                <p:nvPr/>
              </p:nvSpPr>
              <p:spPr bwMode="auto">
                <a:xfrm>
                  <a:off x="2864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17" name="Line 3326"/>
                <p:cNvSpPr>
                  <a:spLocks noChangeShapeType="1"/>
                </p:cNvSpPr>
                <p:nvPr/>
              </p:nvSpPr>
              <p:spPr bwMode="auto">
                <a:xfrm>
                  <a:off x="2884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18" name="Line 3327"/>
                <p:cNvSpPr>
                  <a:spLocks noChangeShapeType="1"/>
                </p:cNvSpPr>
                <p:nvPr/>
              </p:nvSpPr>
              <p:spPr bwMode="auto">
                <a:xfrm>
                  <a:off x="2904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19" name="Line 3328"/>
                <p:cNvSpPr>
                  <a:spLocks noChangeShapeType="1"/>
                </p:cNvSpPr>
                <p:nvPr/>
              </p:nvSpPr>
              <p:spPr bwMode="auto">
                <a:xfrm>
                  <a:off x="2924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0" name="Line 3329"/>
                <p:cNvSpPr>
                  <a:spLocks noChangeShapeType="1"/>
                </p:cNvSpPr>
                <p:nvPr/>
              </p:nvSpPr>
              <p:spPr bwMode="auto">
                <a:xfrm>
                  <a:off x="2944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1" name="Line 3330"/>
                <p:cNvSpPr>
                  <a:spLocks noChangeShapeType="1"/>
                </p:cNvSpPr>
                <p:nvPr/>
              </p:nvSpPr>
              <p:spPr bwMode="auto">
                <a:xfrm>
                  <a:off x="2964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2" name="Line 3331"/>
                <p:cNvSpPr>
                  <a:spLocks noChangeShapeType="1"/>
                </p:cNvSpPr>
                <p:nvPr/>
              </p:nvSpPr>
              <p:spPr bwMode="auto">
                <a:xfrm>
                  <a:off x="2984" y="3246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3" name="Line 3332"/>
                <p:cNvSpPr>
                  <a:spLocks noChangeShapeType="1"/>
                </p:cNvSpPr>
                <p:nvPr/>
              </p:nvSpPr>
              <p:spPr bwMode="auto">
                <a:xfrm>
                  <a:off x="3004" y="3246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4" name="Line 3333"/>
                <p:cNvSpPr>
                  <a:spLocks noChangeShapeType="1"/>
                </p:cNvSpPr>
                <p:nvPr/>
              </p:nvSpPr>
              <p:spPr bwMode="auto">
                <a:xfrm>
                  <a:off x="3025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5" name="Line 3334"/>
                <p:cNvSpPr>
                  <a:spLocks noChangeShapeType="1"/>
                </p:cNvSpPr>
                <p:nvPr/>
              </p:nvSpPr>
              <p:spPr bwMode="auto">
                <a:xfrm>
                  <a:off x="3045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6" name="Line 3335"/>
                <p:cNvSpPr>
                  <a:spLocks noChangeShapeType="1"/>
                </p:cNvSpPr>
                <p:nvPr/>
              </p:nvSpPr>
              <p:spPr bwMode="auto">
                <a:xfrm>
                  <a:off x="3065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7" name="Line 3336"/>
                <p:cNvSpPr>
                  <a:spLocks noChangeShapeType="1"/>
                </p:cNvSpPr>
                <p:nvPr/>
              </p:nvSpPr>
              <p:spPr bwMode="auto">
                <a:xfrm>
                  <a:off x="3085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8" name="Group 3538"/>
              <p:cNvGrpSpPr>
                <a:grpSpLocks/>
              </p:cNvGrpSpPr>
              <p:nvPr/>
            </p:nvGrpSpPr>
            <p:grpSpPr bwMode="auto">
              <a:xfrm>
                <a:off x="2231" y="2760"/>
                <a:ext cx="1990" cy="487"/>
                <a:chOff x="2121" y="2760"/>
                <a:chExt cx="1990" cy="487"/>
              </a:xfrm>
            </p:grpSpPr>
            <p:sp>
              <p:nvSpPr>
                <p:cNvPr id="728" name="Line 3338"/>
                <p:cNvSpPr>
                  <a:spLocks noChangeShapeType="1"/>
                </p:cNvSpPr>
                <p:nvPr/>
              </p:nvSpPr>
              <p:spPr bwMode="auto">
                <a:xfrm>
                  <a:off x="3105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9" name="Line 3339"/>
                <p:cNvSpPr>
                  <a:spLocks noChangeShapeType="1"/>
                </p:cNvSpPr>
                <p:nvPr/>
              </p:nvSpPr>
              <p:spPr bwMode="auto">
                <a:xfrm>
                  <a:off x="3125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0" name="Line 3340"/>
                <p:cNvSpPr>
                  <a:spLocks noChangeShapeType="1"/>
                </p:cNvSpPr>
                <p:nvPr/>
              </p:nvSpPr>
              <p:spPr bwMode="auto">
                <a:xfrm>
                  <a:off x="3145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1" name="Line 3341"/>
                <p:cNvSpPr>
                  <a:spLocks noChangeShapeType="1"/>
                </p:cNvSpPr>
                <p:nvPr/>
              </p:nvSpPr>
              <p:spPr bwMode="auto">
                <a:xfrm>
                  <a:off x="3165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2" name="Line 3342"/>
                <p:cNvSpPr>
                  <a:spLocks noChangeShapeType="1"/>
                </p:cNvSpPr>
                <p:nvPr/>
              </p:nvSpPr>
              <p:spPr bwMode="auto">
                <a:xfrm>
                  <a:off x="3185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3" name="Line 3343"/>
                <p:cNvSpPr>
                  <a:spLocks noChangeShapeType="1"/>
                </p:cNvSpPr>
                <p:nvPr/>
              </p:nvSpPr>
              <p:spPr bwMode="auto">
                <a:xfrm>
                  <a:off x="3205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4" name="Line 3344"/>
                <p:cNvSpPr>
                  <a:spLocks noChangeShapeType="1"/>
                </p:cNvSpPr>
                <p:nvPr/>
              </p:nvSpPr>
              <p:spPr bwMode="auto">
                <a:xfrm>
                  <a:off x="3225" y="3246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5" name="Line 3345"/>
                <p:cNvSpPr>
                  <a:spLocks noChangeShapeType="1"/>
                </p:cNvSpPr>
                <p:nvPr/>
              </p:nvSpPr>
              <p:spPr bwMode="auto">
                <a:xfrm>
                  <a:off x="3245" y="3246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6" name="Line 3346"/>
                <p:cNvSpPr>
                  <a:spLocks noChangeShapeType="1"/>
                </p:cNvSpPr>
                <p:nvPr/>
              </p:nvSpPr>
              <p:spPr bwMode="auto">
                <a:xfrm>
                  <a:off x="3265" y="3246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7" name="Line 3347"/>
                <p:cNvSpPr>
                  <a:spLocks noChangeShapeType="1"/>
                </p:cNvSpPr>
                <p:nvPr/>
              </p:nvSpPr>
              <p:spPr bwMode="auto">
                <a:xfrm>
                  <a:off x="3286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8" name="Line 3348"/>
                <p:cNvSpPr>
                  <a:spLocks noChangeShapeType="1"/>
                </p:cNvSpPr>
                <p:nvPr/>
              </p:nvSpPr>
              <p:spPr bwMode="auto">
                <a:xfrm>
                  <a:off x="3306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9" name="Line 3349"/>
                <p:cNvSpPr>
                  <a:spLocks noChangeShapeType="1"/>
                </p:cNvSpPr>
                <p:nvPr/>
              </p:nvSpPr>
              <p:spPr bwMode="auto">
                <a:xfrm>
                  <a:off x="3326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0" name="Line 3350"/>
                <p:cNvSpPr>
                  <a:spLocks noChangeShapeType="1"/>
                </p:cNvSpPr>
                <p:nvPr/>
              </p:nvSpPr>
              <p:spPr bwMode="auto">
                <a:xfrm>
                  <a:off x="3346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1" name="Line 3351"/>
                <p:cNvSpPr>
                  <a:spLocks noChangeShapeType="1"/>
                </p:cNvSpPr>
                <p:nvPr/>
              </p:nvSpPr>
              <p:spPr bwMode="auto">
                <a:xfrm>
                  <a:off x="3366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2" name="Line 3352"/>
                <p:cNvSpPr>
                  <a:spLocks noChangeShapeType="1"/>
                </p:cNvSpPr>
                <p:nvPr/>
              </p:nvSpPr>
              <p:spPr bwMode="auto">
                <a:xfrm>
                  <a:off x="3386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3" name="Line 3353"/>
                <p:cNvSpPr>
                  <a:spLocks noChangeShapeType="1"/>
                </p:cNvSpPr>
                <p:nvPr/>
              </p:nvSpPr>
              <p:spPr bwMode="auto">
                <a:xfrm>
                  <a:off x="3406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4" name="Line 3354"/>
                <p:cNvSpPr>
                  <a:spLocks noChangeShapeType="1"/>
                </p:cNvSpPr>
                <p:nvPr/>
              </p:nvSpPr>
              <p:spPr bwMode="auto">
                <a:xfrm>
                  <a:off x="3426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5" name="Line 3355"/>
                <p:cNvSpPr>
                  <a:spLocks noChangeShapeType="1"/>
                </p:cNvSpPr>
                <p:nvPr/>
              </p:nvSpPr>
              <p:spPr bwMode="auto">
                <a:xfrm>
                  <a:off x="3446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6" name="Line 3356"/>
                <p:cNvSpPr>
                  <a:spLocks noChangeShapeType="1"/>
                </p:cNvSpPr>
                <p:nvPr/>
              </p:nvSpPr>
              <p:spPr bwMode="auto">
                <a:xfrm>
                  <a:off x="3466" y="3246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7" name="Line 3357"/>
                <p:cNvSpPr>
                  <a:spLocks noChangeShapeType="1"/>
                </p:cNvSpPr>
                <p:nvPr/>
              </p:nvSpPr>
              <p:spPr bwMode="auto">
                <a:xfrm>
                  <a:off x="3486" y="3246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8" name="Line 3358"/>
                <p:cNvSpPr>
                  <a:spLocks noChangeShapeType="1"/>
                </p:cNvSpPr>
                <p:nvPr/>
              </p:nvSpPr>
              <p:spPr bwMode="auto">
                <a:xfrm>
                  <a:off x="3506" y="3246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9" name="Line 3359"/>
                <p:cNvSpPr>
                  <a:spLocks noChangeShapeType="1"/>
                </p:cNvSpPr>
                <p:nvPr/>
              </p:nvSpPr>
              <p:spPr bwMode="auto">
                <a:xfrm>
                  <a:off x="3527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0" name="Line 3360"/>
                <p:cNvSpPr>
                  <a:spLocks noChangeShapeType="1"/>
                </p:cNvSpPr>
                <p:nvPr/>
              </p:nvSpPr>
              <p:spPr bwMode="auto">
                <a:xfrm>
                  <a:off x="3547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1" name="Line 3361"/>
                <p:cNvSpPr>
                  <a:spLocks noChangeShapeType="1"/>
                </p:cNvSpPr>
                <p:nvPr/>
              </p:nvSpPr>
              <p:spPr bwMode="auto">
                <a:xfrm>
                  <a:off x="3567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2" name="Line 3362"/>
                <p:cNvSpPr>
                  <a:spLocks noChangeShapeType="1"/>
                </p:cNvSpPr>
                <p:nvPr/>
              </p:nvSpPr>
              <p:spPr bwMode="auto">
                <a:xfrm>
                  <a:off x="3587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3" name="Line 3363"/>
                <p:cNvSpPr>
                  <a:spLocks noChangeShapeType="1"/>
                </p:cNvSpPr>
                <p:nvPr/>
              </p:nvSpPr>
              <p:spPr bwMode="auto">
                <a:xfrm>
                  <a:off x="3607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4" name="Line 3364"/>
                <p:cNvSpPr>
                  <a:spLocks noChangeShapeType="1"/>
                </p:cNvSpPr>
                <p:nvPr/>
              </p:nvSpPr>
              <p:spPr bwMode="auto">
                <a:xfrm>
                  <a:off x="3627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5" name="Line 3365"/>
                <p:cNvSpPr>
                  <a:spLocks noChangeShapeType="1"/>
                </p:cNvSpPr>
                <p:nvPr/>
              </p:nvSpPr>
              <p:spPr bwMode="auto">
                <a:xfrm>
                  <a:off x="3647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6" name="Line 3366"/>
                <p:cNvSpPr>
                  <a:spLocks noChangeShapeType="1"/>
                </p:cNvSpPr>
                <p:nvPr/>
              </p:nvSpPr>
              <p:spPr bwMode="auto">
                <a:xfrm>
                  <a:off x="3667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7" name="Line 3367"/>
                <p:cNvSpPr>
                  <a:spLocks noChangeShapeType="1"/>
                </p:cNvSpPr>
                <p:nvPr/>
              </p:nvSpPr>
              <p:spPr bwMode="auto">
                <a:xfrm>
                  <a:off x="3687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" name="Line 3368"/>
                <p:cNvSpPr>
                  <a:spLocks noChangeShapeType="1"/>
                </p:cNvSpPr>
                <p:nvPr/>
              </p:nvSpPr>
              <p:spPr bwMode="auto">
                <a:xfrm>
                  <a:off x="3707" y="3246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9" name="Line 3369"/>
                <p:cNvSpPr>
                  <a:spLocks noChangeShapeType="1"/>
                </p:cNvSpPr>
                <p:nvPr/>
              </p:nvSpPr>
              <p:spPr bwMode="auto">
                <a:xfrm>
                  <a:off x="3727" y="3246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0" name="Line 3370"/>
                <p:cNvSpPr>
                  <a:spLocks noChangeShapeType="1"/>
                </p:cNvSpPr>
                <p:nvPr/>
              </p:nvSpPr>
              <p:spPr bwMode="auto">
                <a:xfrm>
                  <a:off x="3747" y="3246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1" name="Line 3371"/>
                <p:cNvSpPr>
                  <a:spLocks noChangeShapeType="1"/>
                </p:cNvSpPr>
                <p:nvPr/>
              </p:nvSpPr>
              <p:spPr bwMode="auto">
                <a:xfrm>
                  <a:off x="3768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2" name="Line 3372"/>
                <p:cNvSpPr>
                  <a:spLocks noChangeShapeType="1"/>
                </p:cNvSpPr>
                <p:nvPr/>
              </p:nvSpPr>
              <p:spPr bwMode="auto">
                <a:xfrm>
                  <a:off x="3788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3" name="Line 3373"/>
                <p:cNvSpPr>
                  <a:spLocks noChangeShapeType="1"/>
                </p:cNvSpPr>
                <p:nvPr/>
              </p:nvSpPr>
              <p:spPr bwMode="auto">
                <a:xfrm>
                  <a:off x="3808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" name="Line 3374"/>
                <p:cNvSpPr>
                  <a:spLocks noChangeShapeType="1"/>
                </p:cNvSpPr>
                <p:nvPr/>
              </p:nvSpPr>
              <p:spPr bwMode="auto">
                <a:xfrm>
                  <a:off x="3828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5" name="Line 3375"/>
                <p:cNvSpPr>
                  <a:spLocks noChangeShapeType="1"/>
                </p:cNvSpPr>
                <p:nvPr/>
              </p:nvSpPr>
              <p:spPr bwMode="auto">
                <a:xfrm>
                  <a:off x="3848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6" name="Line 3376"/>
                <p:cNvSpPr>
                  <a:spLocks noChangeShapeType="1"/>
                </p:cNvSpPr>
                <p:nvPr/>
              </p:nvSpPr>
              <p:spPr bwMode="auto">
                <a:xfrm>
                  <a:off x="3868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7" name="Line 3377"/>
                <p:cNvSpPr>
                  <a:spLocks noChangeShapeType="1"/>
                </p:cNvSpPr>
                <p:nvPr/>
              </p:nvSpPr>
              <p:spPr bwMode="auto">
                <a:xfrm>
                  <a:off x="3888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8" name="Line 3378"/>
                <p:cNvSpPr>
                  <a:spLocks noChangeShapeType="1"/>
                </p:cNvSpPr>
                <p:nvPr/>
              </p:nvSpPr>
              <p:spPr bwMode="auto">
                <a:xfrm>
                  <a:off x="3908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9" name="Line 3379"/>
                <p:cNvSpPr>
                  <a:spLocks noChangeShapeType="1"/>
                </p:cNvSpPr>
                <p:nvPr/>
              </p:nvSpPr>
              <p:spPr bwMode="auto">
                <a:xfrm>
                  <a:off x="3928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0" name="Line 3380"/>
                <p:cNvSpPr>
                  <a:spLocks noChangeShapeType="1"/>
                </p:cNvSpPr>
                <p:nvPr/>
              </p:nvSpPr>
              <p:spPr bwMode="auto">
                <a:xfrm>
                  <a:off x="3948" y="3246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1" name="Line 3381"/>
                <p:cNvSpPr>
                  <a:spLocks noChangeShapeType="1"/>
                </p:cNvSpPr>
                <p:nvPr/>
              </p:nvSpPr>
              <p:spPr bwMode="auto">
                <a:xfrm>
                  <a:off x="3968" y="3246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2" name="Line 3382"/>
                <p:cNvSpPr>
                  <a:spLocks noChangeShapeType="1"/>
                </p:cNvSpPr>
                <p:nvPr/>
              </p:nvSpPr>
              <p:spPr bwMode="auto">
                <a:xfrm>
                  <a:off x="3988" y="3246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3" name="Line 3383"/>
                <p:cNvSpPr>
                  <a:spLocks noChangeShapeType="1"/>
                </p:cNvSpPr>
                <p:nvPr/>
              </p:nvSpPr>
              <p:spPr bwMode="auto">
                <a:xfrm>
                  <a:off x="4009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4" name="Line 3384"/>
                <p:cNvSpPr>
                  <a:spLocks noChangeShapeType="1"/>
                </p:cNvSpPr>
                <p:nvPr/>
              </p:nvSpPr>
              <p:spPr bwMode="auto">
                <a:xfrm>
                  <a:off x="4029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5" name="Line 3385"/>
                <p:cNvSpPr>
                  <a:spLocks noChangeShapeType="1"/>
                </p:cNvSpPr>
                <p:nvPr/>
              </p:nvSpPr>
              <p:spPr bwMode="auto">
                <a:xfrm>
                  <a:off x="4049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6" name="Line 3386"/>
                <p:cNvSpPr>
                  <a:spLocks noChangeShapeType="1"/>
                </p:cNvSpPr>
                <p:nvPr/>
              </p:nvSpPr>
              <p:spPr bwMode="auto">
                <a:xfrm>
                  <a:off x="4069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7" name="Line 3387"/>
                <p:cNvSpPr>
                  <a:spLocks noChangeShapeType="1"/>
                </p:cNvSpPr>
                <p:nvPr/>
              </p:nvSpPr>
              <p:spPr bwMode="auto">
                <a:xfrm>
                  <a:off x="4089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8" name="Line 3388"/>
                <p:cNvSpPr>
                  <a:spLocks noChangeShapeType="1"/>
                </p:cNvSpPr>
                <p:nvPr/>
              </p:nvSpPr>
              <p:spPr bwMode="auto">
                <a:xfrm>
                  <a:off x="4109" y="3246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9" name="Line 3389"/>
                <p:cNvSpPr>
                  <a:spLocks noChangeShapeType="1"/>
                </p:cNvSpPr>
                <p:nvPr/>
              </p:nvSpPr>
              <p:spPr bwMode="auto">
                <a:xfrm>
                  <a:off x="2121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80" name="Line 3390"/>
                <p:cNvSpPr>
                  <a:spLocks noChangeShapeType="1"/>
                </p:cNvSpPr>
                <p:nvPr/>
              </p:nvSpPr>
              <p:spPr bwMode="auto">
                <a:xfrm>
                  <a:off x="2141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81" name="Line 3391"/>
                <p:cNvSpPr>
                  <a:spLocks noChangeShapeType="1"/>
                </p:cNvSpPr>
                <p:nvPr/>
              </p:nvSpPr>
              <p:spPr bwMode="auto">
                <a:xfrm>
                  <a:off x="2161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82" name="Line 3392"/>
                <p:cNvSpPr>
                  <a:spLocks noChangeShapeType="1"/>
                </p:cNvSpPr>
                <p:nvPr/>
              </p:nvSpPr>
              <p:spPr bwMode="auto">
                <a:xfrm>
                  <a:off x="2181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83" name="Line 3393"/>
                <p:cNvSpPr>
                  <a:spLocks noChangeShapeType="1"/>
                </p:cNvSpPr>
                <p:nvPr/>
              </p:nvSpPr>
              <p:spPr bwMode="auto">
                <a:xfrm>
                  <a:off x="2201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84" name="Line 3394"/>
                <p:cNvSpPr>
                  <a:spLocks noChangeShapeType="1"/>
                </p:cNvSpPr>
                <p:nvPr/>
              </p:nvSpPr>
              <p:spPr bwMode="auto">
                <a:xfrm>
                  <a:off x="2221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85" name="Line 3395"/>
                <p:cNvSpPr>
                  <a:spLocks noChangeShapeType="1"/>
                </p:cNvSpPr>
                <p:nvPr/>
              </p:nvSpPr>
              <p:spPr bwMode="auto">
                <a:xfrm>
                  <a:off x="2241" y="300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86" name="Line 3396"/>
                <p:cNvSpPr>
                  <a:spLocks noChangeShapeType="1"/>
                </p:cNvSpPr>
                <p:nvPr/>
              </p:nvSpPr>
              <p:spPr bwMode="auto">
                <a:xfrm>
                  <a:off x="2261" y="300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87" name="Line 3397"/>
                <p:cNvSpPr>
                  <a:spLocks noChangeShapeType="1"/>
                </p:cNvSpPr>
                <p:nvPr/>
              </p:nvSpPr>
              <p:spPr bwMode="auto">
                <a:xfrm>
                  <a:off x="2281" y="300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88" name="Line 3398"/>
                <p:cNvSpPr>
                  <a:spLocks noChangeShapeType="1"/>
                </p:cNvSpPr>
                <p:nvPr/>
              </p:nvSpPr>
              <p:spPr bwMode="auto">
                <a:xfrm>
                  <a:off x="2302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89" name="Line 3399"/>
                <p:cNvSpPr>
                  <a:spLocks noChangeShapeType="1"/>
                </p:cNvSpPr>
                <p:nvPr/>
              </p:nvSpPr>
              <p:spPr bwMode="auto">
                <a:xfrm>
                  <a:off x="2322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90" name="Line 3400"/>
                <p:cNvSpPr>
                  <a:spLocks noChangeShapeType="1"/>
                </p:cNvSpPr>
                <p:nvPr/>
              </p:nvSpPr>
              <p:spPr bwMode="auto">
                <a:xfrm>
                  <a:off x="2342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91" name="Line 3401"/>
                <p:cNvSpPr>
                  <a:spLocks noChangeShapeType="1"/>
                </p:cNvSpPr>
                <p:nvPr/>
              </p:nvSpPr>
              <p:spPr bwMode="auto">
                <a:xfrm>
                  <a:off x="2362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92" name="Line 3402"/>
                <p:cNvSpPr>
                  <a:spLocks noChangeShapeType="1"/>
                </p:cNvSpPr>
                <p:nvPr/>
              </p:nvSpPr>
              <p:spPr bwMode="auto">
                <a:xfrm>
                  <a:off x="2382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93" name="Line 3403"/>
                <p:cNvSpPr>
                  <a:spLocks noChangeShapeType="1"/>
                </p:cNvSpPr>
                <p:nvPr/>
              </p:nvSpPr>
              <p:spPr bwMode="auto">
                <a:xfrm>
                  <a:off x="2402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94" name="Line 3404"/>
                <p:cNvSpPr>
                  <a:spLocks noChangeShapeType="1"/>
                </p:cNvSpPr>
                <p:nvPr/>
              </p:nvSpPr>
              <p:spPr bwMode="auto">
                <a:xfrm>
                  <a:off x="2422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95" name="Line 3405"/>
                <p:cNvSpPr>
                  <a:spLocks noChangeShapeType="1"/>
                </p:cNvSpPr>
                <p:nvPr/>
              </p:nvSpPr>
              <p:spPr bwMode="auto">
                <a:xfrm>
                  <a:off x="2442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96" name="Line 3406"/>
                <p:cNvSpPr>
                  <a:spLocks noChangeShapeType="1"/>
                </p:cNvSpPr>
                <p:nvPr/>
              </p:nvSpPr>
              <p:spPr bwMode="auto">
                <a:xfrm>
                  <a:off x="2462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97" name="Line 3407"/>
                <p:cNvSpPr>
                  <a:spLocks noChangeShapeType="1"/>
                </p:cNvSpPr>
                <p:nvPr/>
              </p:nvSpPr>
              <p:spPr bwMode="auto">
                <a:xfrm>
                  <a:off x="2482" y="300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98" name="Line 3408"/>
                <p:cNvSpPr>
                  <a:spLocks noChangeShapeType="1"/>
                </p:cNvSpPr>
                <p:nvPr/>
              </p:nvSpPr>
              <p:spPr bwMode="auto">
                <a:xfrm>
                  <a:off x="2502" y="300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99" name="Line 3409"/>
                <p:cNvSpPr>
                  <a:spLocks noChangeShapeType="1"/>
                </p:cNvSpPr>
                <p:nvPr/>
              </p:nvSpPr>
              <p:spPr bwMode="auto">
                <a:xfrm>
                  <a:off x="2522" y="300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" name="Line 3410"/>
                <p:cNvSpPr>
                  <a:spLocks noChangeShapeType="1"/>
                </p:cNvSpPr>
                <p:nvPr/>
              </p:nvSpPr>
              <p:spPr bwMode="auto">
                <a:xfrm>
                  <a:off x="2543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" name="Line 3411"/>
                <p:cNvSpPr>
                  <a:spLocks noChangeShapeType="1"/>
                </p:cNvSpPr>
                <p:nvPr/>
              </p:nvSpPr>
              <p:spPr bwMode="auto">
                <a:xfrm>
                  <a:off x="2563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2" name="Line 3412"/>
                <p:cNvSpPr>
                  <a:spLocks noChangeShapeType="1"/>
                </p:cNvSpPr>
                <p:nvPr/>
              </p:nvSpPr>
              <p:spPr bwMode="auto">
                <a:xfrm>
                  <a:off x="2583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3" name="Line 3413"/>
                <p:cNvSpPr>
                  <a:spLocks noChangeShapeType="1"/>
                </p:cNvSpPr>
                <p:nvPr/>
              </p:nvSpPr>
              <p:spPr bwMode="auto">
                <a:xfrm>
                  <a:off x="2603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4" name="Line 3414"/>
                <p:cNvSpPr>
                  <a:spLocks noChangeShapeType="1"/>
                </p:cNvSpPr>
                <p:nvPr/>
              </p:nvSpPr>
              <p:spPr bwMode="auto">
                <a:xfrm>
                  <a:off x="2623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5" name="Line 3415"/>
                <p:cNvSpPr>
                  <a:spLocks noChangeShapeType="1"/>
                </p:cNvSpPr>
                <p:nvPr/>
              </p:nvSpPr>
              <p:spPr bwMode="auto">
                <a:xfrm>
                  <a:off x="2643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6" name="Line 3416"/>
                <p:cNvSpPr>
                  <a:spLocks noChangeShapeType="1"/>
                </p:cNvSpPr>
                <p:nvPr/>
              </p:nvSpPr>
              <p:spPr bwMode="auto">
                <a:xfrm>
                  <a:off x="2663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7" name="Line 3417"/>
                <p:cNvSpPr>
                  <a:spLocks noChangeShapeType="1"/>
                </p:cNvSpPr>
                <p:nvPr/>
              </p:nvSpPr>
              <p:spPr bwMode="auto">
                <a:xfrm>
                  <a:off x="2683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8" name="Line 3418"/>
                <p:cNvSpPr>
                  <a:spLocks noChangeShapeType="1"/>
                </p:cNvSpPr>
                <p:nvPr/>
              </p:nvSpPr>
              <p:spPr bwMode="auto">
                <a:xfrm>
                  <a:off x="2703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9" name="Line 3419"/>
                <p:cNvSpPr>
                  <a:spLocks noChangeShapeType="1"/>
                </p:cNvSpPr>
                <p:nvPr/>
              </p:nvSpPr>
              <p:spPr bwMode="auto">
                <a:xfrm>
                  <a:off x="2723" y="300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10" name="Line 3420"/>
                <p:cNvSpPr>
                  <a:spLocks noChangeShapeType="1"/>
                </p:cNvSpPr>
                <p:nvPr/>
              </p:nvSpPr>
              <p:spPr bwMode="auto">
                <a:xfrm>
                  <a:off x="2743" y="300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11" name="Line 3421"/>
                <p:cNvSpPr>
                  <a:spLocks noChangeShapeType="1"/>
                </p:cNvSpPr>
                <p:nvPr/>
              </p:nvSpPr>
              <p:spPr bwMode="auto">
                <a:xfrm>
                  <a:off x="2763" y="300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12" name="Line 3422"/>
                <p:cNvSpPr>
                  <a:spLocks noChangeShapeType="1"/>
                </p:cNvSpPr>
                <p:nvPr/>
              </p:nvSpPr>
              <p:spPr bwMode="auto">
                <a:xfrm>
                  <a:off x="2784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13" name="Line 3423"/>
                <p:cNvSpPr>
                  <a:spLocks noChangeShapeType="1"/>
                </p:cNvSpPr>
                <p:nvPr/>
              </p:nvSpPr>
              <p:spPr bwMode="auto">
                <a:xfrm>
                  <a:off x="2804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14" name="Line 3424"/>
                <p:cNvSpPr>
                  <a:spLocks noChangeShapeType="1"/>
                </p:cNvSpPr>
                <p:nvPr/>
              </p:nvSpPr>
              <p:spPr bwMode="auto">
                <a:xfrm>
                  <a:off x="2824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15" name="Line 3425"/>
                <p:cNvSpPr>
                  <a:spLocks noChangeShapeType="1"/>
                </p:cNvSpPr>
                <p:nvPr/>
              </p:nvSpPr>
              <p:spPr bwMode="auto">
                <a:xfrm>
                  <a:off x="2844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16" name="Line 3426"/>
                <p:cNvSpPr>
                  <a:spLocks noChangeShapeType="1"/>
                </p:cNvSpPr>
                <p:nvPr/>
              </p:nvSpPr>
              <p:spPr bwMode="auto">
                <a:xfrm>
                  <a:off x="2864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17" name="Line 3427"/>
                <p:cNvSpPr>
                  <a:spLocks noChangeShapeType="1"/>
                </p:cNvSpPr>
                <p:nvPr/>
              </p:nvSpPr>
              <p:spPr bwMode="auto">
                <a:xfrm>
                  <a:off x="2884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18" name="Line 3428"/>
                <p:cNvSpPr>
                  <a:spLocks noChangeShapeType="1"/>
                </p:cNvSpPr>
                <p:nvPr/>
              </p:nvSpPr>
              <p:spPr bwMode="auto">
                <a:xfrm>
                  <a:off x="2904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19" name="Line 3429"/>
                <p:cNvSpPr>
                  <a:spLocks noChangeShapeType="1"/>
                </p:cNvSpPr>
                <p:nvPr/>
              </p:nvSpPr>
              <p:spPr bwMode="auto">
                <a:xfrm>
                  <a:off x="2924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20" name="Line 3430"/>
                <p:cNvSpPr>
                  <a:spLocks noChangeShapeType="1"/>
                </p:cNvSpPr>
                <p:nvPr/>
              </p:nvSpPr>
              <p:spPr bwMode="auto">
                <a:xfrm>
                  <a:off x="2944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21" name="Line 3431"/>
                <p:cNvSpPr>
                  <a:spLocks noChangeShapeType="1"/>
                </p:cNvSpPr>
                <p:nvPr/>
              </p:nvSpPr>
              <p:spPr bwMode="auto">
                <a:xfrm>
                  <a:off x="2964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22" name="Line 3432"/>
                <p:cNvSpPr>
                  <a:spLocks noChangeShapeType="1"/>
                </p:cNvSpPr>
                <p:nvPr/>
              </p:nvSpPr>
              <p:spPr bwMode="auto">
                <a:xfrm>
                  <a:off x="2984" y="300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23" name="Line 3433"/>
                <p:cNvSpPr>
                  <a:spLocks noChangeShapeType="1"/>
                </p:cNvSpPr>
                <p:nvPr/>
              </p:nvSpPr>
              <p:spPr bwMode="auto">
                <a:xfrm>
                  <a:off x="3004" y="300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24" name="Line 3434"/>
                <p:cNvSpPr>
                  <a:spLocks noChangeShapeType="1"/>
                </p:cNvSpPr>
                <p:nvPr/>
              </p:nvSpPr>
              <p:spPr bwMode="auto">
                <a:xfrm>
                  <a:off x="3025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25" name="Line 3435"/>
                <p:cNvSpPr>
                  <a:spLocks noChangeShapeType="1"/>
                </p:cNvSpPr>
                <p:nvPr/>
              </p:nvSpPr>
              <p:spPr bwMode="auto">
                <a:xfrm>
                  <a:off x="3045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26" name="Line 3436"/>
                <p:cNvSpPr>
                  <a:spLocks noChangeShapeType="1"/>
                </p:cNvSpPr>
                <p:nvPr/>
              </p:nvSpPr>
              <p:spPr bwMode="auto">
                <a:xfrm>
                  <a:off x="3065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27" name="Line 3437"/>
                <p:cNvSpPr>
                  <a:spLocks noChangeShapeType="1"/>
                </p:cNvSpPr>
                <p:nvPr/>
              </p:nvSpPr>
              <p:spPr bwMode="auto">
                <a:xfrm>
                  <a:off x="3085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28" name="Line 3438"/>
                <p:cNvSpPr>
                  <a:spLocks noChangeShapeType="1"/>
                </p:cNvSpPr>
                <p:nvPr/>
              </p:nvSpPr>
              <p:spPr bwMode="auto">
                <a:xfrm>
                  <a:off x="3105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29" name="Line 3439"/>
                <p:cNvSpPr>
                  <a:spLocks noChangeShapeType="1"/>
                </p:cNvSpPr>
                <p:nvPr/>
              </p:nvSpPr>
              <p:spPr bwMode="auto">
                <a:xfrm>
                  <a:off x="3125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30" name="Line 3440"/>
                <p:cNvSpPr>
                  <a:spLocks noChangeShapeType="1"/>
                </p:cNvSpPr>
                <p:nvPr/>
              </p:nvSpPr>
              <p:spPr bwMode="auto">
                <a:xfrm>
                  <a:off x="3145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31" name="Line 3441"/>
                <p:cNvSpPr>
                  <a:spLocks noChangeShapeType="1"/>
                </p:cNvSpPr>
                <p:nvPr/>
              </p:nvSpPr>
              <p:spPr bwMode="auto">
                <a:xfrm>
                  <a:off x="3165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32" name="Line 3442"/>
                <p:cNvSpPr>
                  <a:spLocks noChangeShapeType="1"/>
                </p:cNvSpPr>
                <p:nvPr/>
              </p:nvSpPr>
              <p:spPr bwMode="auto">
                <a:xfrm>
                  <a:off x="3185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33" name="Line 3443"/>
                <p:cNvSpPr>
                  <a:spLocks noChangeShapeType="1"/>
                </p:cNvSpPr>
                <p:nvPr/>
              </p:nvSpPr>
              <p:spPr bwMode="auto">
                <a:xfrm>
                  <a:off x="3205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34" name="Line 3444"/>
                <p:cNvSpPr>
                  <a:spLocks noChangeShapeType="1"/>
                </p:cNvSpPr>
                <p:nvPr/>
              </p:nvSpPr>
              <p:spPr bwMode="auto">
                <a:xfrm>
                  <a:off x="3225" y="300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35" name="Line 3445"/>
                <p:cNvSpPr>
                  <a:spLocks noChangeShapeType="1"/>
                </p:cNvSpPr>
                <p:nvPr/>
              </p:nvSpPr>
              <p:spPr bwMode="auto">
                <a:xfrm>
                  <a:off x="3245" y="300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36" name="Line 3446"/>
                <p:cNvSpPr>
                  <a:spLocks noChangeShapeType="1"/>
                </p:cNvSpPr>
                <p:nvPr/>
              </p:nvSpPr>
              <p:spPr bwMode="auto">
                <a:xfrm>
                  <a:off x="3265" y="300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37" name="Line 3447"/>
                <p:cNvSpPr>
                  <a:spLocks noChangeShapeType="1"/>
                </p:cNvSpPr>
                <p:nvPr/>
              </p:nvSpPr>
              <p:spPr bwMode="auto">
                <a:xfrm>
                  <a:off x="3286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38" name="Line 3448"/>
                <p:cNvSpPr>
                  <a:spLocks noChangeShapeType="1"/>
                </p:cNvSpPr>
                <p:nvPr/>
              </p:nvSpPr>
              <p:spPr bwMode="auto">
                <a:xfrm>
                  <a:off x="3306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39" name="Line 3449"/>
                <p:cNvSpPr>
                  <a:spLocks noChangeShapeType="1"/>
                </p:cNvSpPr>
                <p:nvPr/>
              </p:nvSpPr>
              <p:spPr bwMode="auto">
                <a:xfrm>
                  <a:off x="3326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40" name="Line 3450"/>
                <p:cNvSpPr>
                  <a:spLocks noChangeShapeType="1"/>
                </p:cNvSpPr>
                <p:nvPr/>
              </p:nvSpPr>
              <p:spPr bwMode="auto">
                <a:xfrm>
                  <a:off x="3346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41" name="Line 3451"/>
                <p:cNvSpPr>
                  <a:spLocks noChangeShapeType="1"/>
                </p:cNvSpPr>
                <p:nvPr/>
              </p:nvSpPr>
              <p:spPr bwMode="auto">
                <a:xfrm>
                  <a:off x="3366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42" name="Line 3452"/>
                <p:cNvSpPr>
                  <a:spLocks noChangeShapeType="1"/>
                </p:cNvSpPr>
                <p:nvPr/>
              </p:nvSpPr>
              <p:spPr bwMode="auto">
                <a:xfrm>
                  <a:off x="3386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43" name="Line 3453"/>
                <p:cNvSpPr>
                  <a:spLocks noChangeShapeType="1"/>
                </p:cNvSpPr>
                <p:nvPr/>
              </p:nvSpPr>
              <p:spPr bwMode="auto">
                <a:xfrm>
                  <a:off x="3406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44" name="Line 3454"/>
                <p:cNvSpPr>
                  <a:spLocks noChangeShapeType="1"/>
                </p:cNvSpPr>
                <p:nvPr/>
              </p:nvSpPr>
              <p:spPr bwMode="auto">
                <a:xfrm>
                  <a:off x="3426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45" name="Line 3455"/>
                <p:cNvSpPr>
                  <a:spLocks noChangeShapeType="1"/>
                </p:cNvSpPr>
                <p:nvPr/>
              </p:nvSpPr>
              <p:spPr bwMode="auto">
                <a:xfrm>
                  <a:off x="3446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46" name="Line 3456"/>
                <p:cNvSpPr>
                  <a:spLocks noChangeShapeType="1"/>
                </p:cNvSpPr>
                <p:nvPr/>
              </p:nvSpPr>
              <p:spPr bwMode="auto">
                <a:xfrm>
                  <a:off x="3466" y="300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47" name="Line 3457"/>
                <p:cNvSpPr>
                  <a:spLocks noChangeShapeType="1"/>
                </p:cNvSpPr>
                <p:nvPr/>
              </p:nvSpPr>
              <p:spPr bwMode="auto">
                <a:xfrm>
                  <a:off x="3486" y="300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48" name="Line 3458"/>
                <p:cNvSpPr>
                  <a:spLocks noChangeShapeType="1"/>
                </p:cNvSpPr>
                <p:nvPr/>
              </p:nvSpPr>
              <p:spPr bwMode="auto">
                <a:xfrm>
                  <a:off x="3506" y="300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49" name="Line 3459"/>
                <p:cNvSpPr>
                  <a:spLocks noChangeShapeType="1"/>
                </p:cNvSpPr>
                <p:nvPr/>
              </p:nvSpPr>
              <p:spPr bwMode="auto">
                <a:xfrm>
                  <a:off x="3527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0" name="Line 3460"/>
                <p:cNvSpPr>
                  <a:spLocks noChangeShapeType="1"/>
                </p:cNvSpPr>
                <p:nvPr/>
              </p:nvSpPr>
              <p:spPr bwMode="auto">
                <a:xfrm>
                  <a:off x="3547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1" name="Line 3461"/>
                <p:cNvSpPr>
                  <a:spLocks noChangeShapeType="1"/>
                </p:cNvSpPr>
                <p:nvPr/>
              </p:nvSpPr>
              <p:spPr bwMode="auto">
                <a:xfrm>
                  <a:off x="3567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2" name="Line 3462"/>
                <p:cNvSpPr>
                  <a:spLocks noChangeShapeType="1"/>
                </p:cNvSpPr>
                <p:nvPr/>
              </p:nvSpPr>
              <p:spPr bwMode="auto">
                <a:xfrm>
                  <a:off x="3587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3" name="Line 3463"/>
                <p:cNvSpPr>
                  <a:spLocks noChangeShapeType="1"/>
                </p:cNvSpPr>
                <p:nvPr/>
              </p:nvSpPr>
              <p:spPr bwMode="auto">
                <a:xfrm>
                  <a:off x="3607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4" name="Line 3464"/>
                <p:cNvSpPr>
                  <a:spLocks noChangeShapeType="1"/>
                </p:cNvSpPr>
                <p:nvPr/>
              </p:nvSpPr>
              <p:spPr bwMode="auto">
                <a:xfrm>
                  <a:off x="3627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5" name="Line 3465"/>
                <p:cNvSpPr>
                  <a:spLocks noChangeShapeType="1"/>
                </p:cNvSpPr>
                <p:nvPr/>
              </p:nvSpPr>
              <p:spPr bwMode="auto">
                <a:xfrm>
                  <a:off x="3647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6" name="Line 3466"/>
                <p:cNvSpPr>
                  <a:spLocks noChangeShapeType="1"/>
                </p:cNvSpPr>
                <p:nvPr/>
              </p:nvSpPr>
              <p:spPr bwMode="auto">
                <a:xfrm>
                  <a:off x="3667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7" name="Line 3467"/>
                <p:cNvSpPr>
                  <a:spLocks noChangeShapeType="1"/>
                </p:cNvSpPr>
                <p:nvPr/>
              </p:nvSpPr>
              <p:spPr bwMode="auto">
                <a:xfrm>
                  <a:off x="3687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8" name="Line 3468"/>
                <p:cNvSpPr>
                  <a:spLocks noChangeShapeType="1"/>
                </p:cNvSpPr>
                <p:nvPr/>
              </p:nvSpPr>
              <p:spPr bwMode="auto">
                <a:xfrm>
                  <a:off x="3707" y="300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9" name="Line 3469"/>
                <p:cNvSpPr>
                  <a:spLocks noChangeShapeType="1"/>
                </p:cNvSpPr>
                <p:nvPr/>
              </p:nvSpPr>
              <p:spPr bwMode="auto">
                <a:xfrm>
                  <a:off x="3727" y="300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60" name="Line 3470"/>
                <p:cNvSpPr>
                  <a:spLocks noChangeShapeType="1"/>
                </p:cNvSpPr>
                <p:nvPr/>
              </p:nvSpPr>
              <p:spPr bwMode="auto">
                <a:xfrm>
                  <a:off x="3747" y="300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61" name="Line 3471"/>
                <p:cNvSpPr>
                  <a:spLocks noChangeShapeType="1"/>
                </p:cNvSpPr>
                <p:nvPr/>
              </p:nvSpPr>
              <p:spPr bwMode="auto">
                <a:xfrm>
                  <a:off x="3768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62" name="Line 3472"/>
                <p:cNvSpPr>
                  <a:spLocks noChangeShapeType="1"/>
                </p:cNvSpPr>
                <p:nvPr/>
              </p:nvSpPr>
              <p:spPr bwMode="auto">
                <a:xfrm>
                  <a:off x="3788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63" name="Line 3473"/>
                <p:cNvSpPr>
                  <a:spLocks noChangeShapeType="1"/>
                </p:cNvSpPr>
                <p:nvPr/>
              </p:nvSpPr>
              <p:spPr bwMode="auto">
                <a:xfrm>
                  <a:off x="3808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64" name="Line 3474"/>
                <p:cNvSpPr>
                  <a:spLocks noChangeShapeType="1"/>
                </p:cNvSpPr>
                <p:nvPr/>
              </p:nvSpPr>
              <p:spPr bwMode="auto">
                <a:xfrm>
                  <a:off x="3828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65" name="Line 3475"/>
                <p:cNvSpPr>
                  <a:spLocks noChangeShapeType="1"/>
                </p:cNvSpPr>
                <p:nvPr/>
              </p:nvSpPr>
              <p:spPr bwMode="auto">
                <a:xfrm>
                  <a:off x="3848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66" name="Line 3476"/>
                <p:cNvSpPr>
                  <a:spLocks noChangeShapeType="1"/>
                </p:cNvSpPr>
                <p:nvPr/>
              </p:nvSpPr>
              <p:spPr bwMode="auto">
                <a:xfrm>
                  <a:off x="3868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67" name="Line 3477"/>
                <p:cNvSpPr>
                  <a:spLocks noChangeShapeType="1"/>
                </p:cNvSpPr>
                <p:nvPr/>
              </p:nvSpPr>
              <p:spPr bwMode="auto">
                <a:xfrm>
                  <a:off x="3888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68" name="Line 3478"/>
                <p:cNvSpPr>
                  <a:spLocks noChangeShapeType="1"/>
                </p:cNvSpPr>
                <p:nvPr/>
              </p:nvSpPr>
              <p:spPr bwMode="auto">
                <a:xfrm>
                  <a:off x="3908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69" name="Line 3479"/>
                <p:cNvSpPr>
                  <a:spLocks noChangeShapeType="1"/>
                </p:cNvSpPr>
                <p:nvPr/>
              </p:nvSpPr>
              <p:spPr bwMode="auto">
                <a:xfrm>
                  <a:off x="3928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70" name="Line 3480"/>
                <p:cNvSpPr>
                  <a:spLocks noChangeShapeType="1"/>
                </p:cNvSpPr>
                <p:nvPr/>
              </p:nvSpPr>
              <p:spPr bwMode="auto">
                <a:xfrm>
                  <a:off x="3948" y="300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71" name="Line 3481"/>
                <p:cNvSpPr>
                  <a:spLocks noChangeShapeType="1"/>
                </p:cNvSpPr>
                <p:nvPr/>
              </p:nvSpPr>
              <p:spPr bwMode="auto">
                <a:xfrm>
                  <a:off x="3968" y="300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72" name="Line 3482"/>
                <p:cNvSpPr>
                  <a:spLocks noChangeShapeType="1"/>
                </p:cNvSpPr>
                <p:nvPr/>
              </p:nvSpPr>
              <p:spPr bwMode="auto">
                <a:xfrm>
                  <a:off x="3988" y="300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73" name="Line 3483"/>
                <p:cNvSpPr>
                  <a:spLocks noChangeShapeType="1"/>
                </p:cNvSpPr>
                <p:nvPr/>
              </p:nvSpPr>
              <p:spPr bwMode="auto">
                <a:xfrm>
                  <a:off x="4009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74" name="Line 3484"/>
                <p:cNvSpPr>
                  <a:spLocks noChangeShapeType="1"/>
                </p:cNvSpPr>
                <p:nvPr/>
              </p:nvSpPr>
              <p:spPr bwMode="auto">
                <a:xfrm>
                  <a:off x="4029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75" name="Line 3485"/>
                <p:cNvSpPr>
                  <a:spLocks noChangeShapeType="1"/>
                </p:cNvSpPr>
                <p:nvPr/>
              </p:nvSpPr>
              <p:spPr bwMode="auto">
                <a:xfrm>
                  <a:off x="4049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76" name="Line 3486"/>
                <p:cNvSpPr>
                  <a:spLocks noChangeShapeType="1"/>
                </p:cNvSpPr>
                <p:nvPr/>
              </p:nvSpPr>
              <p:spPr bwMode="auto">
                <a:xfrm>
                  <a:off x="4069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77" name="Line 3487"/>
                <p:cNvSpPr>
                  <a:spLocks noChangeShapeType="1"/>
                </p:cNvSpPr>
                <p:nvPr/>
              </p:nvSpPr>
              <p:spPr bwMode="auto">
                <a:xfrm>
                  <a:off x="4089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78" name="Line 3488"/>
                <p:cNvSpPr>
                  <a:spLocks noChangeShapeType="1"/>
                </p:cNvSpPr>
                <p:nvPr/>
              </p:nvSpPr>
              <p:spPr bwMode="auto">
                <a:xfrm>
                  <a:off x="4109" y="300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79" name="Line 3489"/>
                <p:cNvSpPr>
                  <a:spLocks noChangeShapeType="1"/>
                </p:cNvSpPr>
                <p:nvPr/>
              </p:nvSpPr>
              <p:spPr bwMode="auto">
                <a:xfrm>
                  <a:off x="2121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80" name="Line 3490"/>
                <p:cNvSpPr>
                  <a:spLocks noChangeShapeType="1"/>
                </p:cNvSpPr>
                <p:nvPr/>
              </p:nvSpPr>
              <p:spPr bwMode="auto">
                <a:xfrm>
                  <a:off x="2141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81" name="Line 3491"/>
                <p:cNvSpPr>
                  <a:spLocks noChangeShapeType="1"/>
                </p:cNvSpPr>
                <p:nvPr/>
              </p:nvSpPr>
              <p:spPr bwMode="auto">
                <a:xfrm>
                  <a:off x="2161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82" name="Line 3492"/>
                <p:cNvSpPr>
                  <a:spLocks noChangeShapeType="1"/>
                </p:cNvSpPr>
                <p:nvPr/>
              </p:nvSpPr>
              <p:spPr bwMode="auto">
                <a:xfrm>
                  <a:off x="2181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83" name="Line 3493"/>
                <p:cNvSpPr>
                  <a:spLocks noChangeShapeType="1"/>
                </p:cNvSpPr>
                <p:nvPr/>
              </p:nvSpPr>
              <p:spPr bwMode="auto">
                <a:xfrm>
                  <a:off x="2201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84" name="Line 3494"/>
                <p:cNvSpPr>
                  <a:spLocks noChangeShapeType="1"/>
                </p:cNvSpPr>
                <p:nvPr/>
              </p:nvSpPr>
              <p:spPr bwMode="auto">
                <a:xfrm>
                  <a:off x="2221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85" name="Line 3495"/>
                <p:cNvSpPr>
                  <a:spLocks noChangeShapeType="1"/>
                </p:cNvSpPr>
                <p:nvPr/>
              </p:nvSpPr>
              <p:spPr bwMode="auto">
                <a:xfrm>
                  <a:off x="2241" y="2760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86" name="Line 3496"/>
                <p:cNvSpPr>
                  <a:spLocks noChangeShapeType="1"/>
                </p:cNvSpPr>
                <p:nvPr/>
              </p:nvSpPr>
              <p:spPr bwMode="auto">
                <a:xfrm>
                  <a:off x="2261" y="2760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87" name="Line 3497"/>
                <p:cNvSpPr>
                  <a:spLocks noChangeShapeType="1"/>
                </p:cNvSpPr>
                <p:nvPr/>
              </p:nvSpPr>
              <p:spPr bwMode="auto">
                <a:xfrm>
                  <a:off x="2281" y="2760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88" name="Line 3498"/>
                <p:cNvSpPr>
                  <a:spLocks noChangeShapeType="1"/>
                </p:cNvSpPr>
                <p:nvPr/>
              </p:nvSpPr>
              <p:spPr bwMode="auto">
                <a:xfrm>
                  <a:off x="2302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89" name="Line 3499"/>
                <p:cNvSpPr>
                  <a:spLocks noChangeShapeType="1"/>
                </p:cNvSpPr>
                <p:nvPr/>
              </p:nvSpPr>
              <p:spPr bwMode="auto">
                <a:xfrm>
                  <a:off x="2322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90" name="Line 3500"/>
                <p:cNvSpPr>
                  <a:spLocks noChangeShapeType="1"/>
                </p:cNvSpPr>
                <p:nvPr/>
              </p:nvSpPr>
              <p:spPr bwMode="auto">
                <a:xfrm>
                  <a:off x="2342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91" name="Line 3501"/>
                <p:cNvSpPr>
                  <a:spLocks noChangeShapeType="1"/>
                </p:cNvSpPr>
                <p:nvPr/>
              </p:nvSpPr>
              <p:spPr bwMode="auto">
                <a:xfrm>
                  <a:off x="2362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92" name="Line 3502"/>
                <p:cNvSpPr>
                  <a:spLocks noChangeShapeType="1"/>
                </p:cNvSpPr>
                <p:nvPr/>
              </p:nvSpPr>
              <p:spPr bwMode="auto">
                <a:xfrm>
                  <a:off x="2382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93" name="Line 3503"/>
                <p:cNvSpPr>
                  <a:spLocks noChangeShapeType="1"/>
                </p:cNvSpPr>
                <p:nvPr/>
              </p:nvSpPr>
              <p:spPr bwMode="auto">
                <a:xfrm>
                  <a:off x="2402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94" name="Line 3504"/>
                <p:cNvSpPr>
                  <a:spLocks noChangeShapeType="1"/>
                </p:cNvSpPr>
                <p:nvPr/>
              </p:nvSpPr>
              <p:spPr bwMode="auto">
                <a:xfrm>
                  <a:off x="2422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95" name="Line 3505"/>
                <p:cNvSpPr>
                  <a:spLocks noChangeShapeType="1"/>
                </p:cNvSpPr>
                <p:nvPr/>
              </p:nvSpPr>
              <p:spPr bwMode="auto">
                <a:xfrm>
                  <a:off x="2442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96" name="Line 3506"/>
                <p:cNvSpPr>
                  <a:spLocks noChangeShapeType="1"/>
                </p:cNvSpPr>
                <p:nvPr/>
              </p:nvSpPr>
              <p:spPr bwMode="auto">
                <a:xfrm>
                  <a:off x="2462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97" name="Line 3507"/>
                <p:cNvSpPr>
                  <a:spLocks noChangeShapeType="1"/>
                </p:cNvSpPr>
                <p:nvPr/>
              </p:nvSpPr>
              <p:spPr bwMode="auto">
                <a:xfrm>
                  <a:off x="2482" y="2760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98" name="Line 3508"/>
                <p:cNvSpPr>
                  <a:spLocks noChangeShapeType="1"/>
                </p:cNvSpPr>
                <p:nvPr/>
              </p:nvSpPr>
              <p:spPr bwMode="auto">
                <a:xfrm>
                  <a:off x="2502" y="2760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99" name="Line 3509"/>
                <p:cNvSpPr>
                  <a:spLocks noChangeShapeType="1"/>
                </p:cNvSpPr>
                <p:nvPr/>
              </p:nvSpPr>
              <p:spPr bwMode="auto">
                <a:xfrm>
                  <a:off x="2522" y="2760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00" name="Line 3510"/>
                <p:cNvSpPr>
                  <a:spLocks noChangeShapeType="1"/>
                </p:cNvSpPr>
                <p:nvPr/>
              </p:nvSpPr>
              <p:spPr bwMode="auto">
                <a:xfrm>
                  <a:off x="2543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01" name="Line 3511"/>
                <p:cNvSpPr>
                  <a:spLocks noChangeShapeType="1"/>
                </p:cNvSpPr>
                <p:nvPr/>
              </p:nvSpPr>
              <p:spPr bwMode="auto">
                <a:xfrm>
                  <a:off x="2563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02" name="Line 3512"/>
                <p:cNvSpPr>
                  <a:spLocks noChangeShapeType="1"/>
                </p:cNvSpPr>
                <p:nvPr/>
              </p:nvSpPr>
              <p:spPr bwMode="auto">
                <a:xfrm>
                  <a:off x="2583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03" name="Line 3513"/>
                <p:cNvSpPr>
                  <a:spLocks noChangeShapeType="1"/>
                </p:cNvSpPr>
                <p:nvPr/>
              </p:nvSpPr>
              <p:spPr bwMode="auto">
                <a:xfrm>
                  <a:off x="2603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04" name="Line 3514"/>
                <p:cNvSpPr>
                  <a:spLocks noChangeShapeType="1"/>
                </p:cNvSpPr>
                <p:nvPr/>
              </p:nvSpPr>
              <p:spPr bwMode="auto">
                <a:xfrm>
                  <a:off x="2623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05" name="Line 3515"/>
                <p:cNvSpPr>
                  <a:spLocks noChangeShapeType="1"/>
                </p:cNvSpPr>
                <p:nvPr/>
              </p:nvSpPr>
              <p:spPr bwMode="auto">
                <a:xfrm>
                  <a:off x="2643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06" name="Line 3516"/>
                <p:cNvSpPr>
                  <a:spLocks noChangeShapeType="1"/>
                </p:cNvSpPr>
                <p:nvPr/>
              </p:nvSpPr>
              <p:spPr bwMode="auto">
                <a:xfrm>
                  <a:off x="2663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07" name="Line 3517"/>
                <p:cNvSpPr>
                  <a:spLocks noChangeShapeType="1"/>
                </p:cNvSpPr>
                <p:nvPr/>
              </p:nvSpPr>
              <p:spPr bwMode="auto">
                <a:xfrm>
                  <a:off x="2683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08" name="Line 3518"/>
                <p:cNvSpPr>
                  <a:spLocks noChangeShapeType="1"/>
                </p:cNvSpPr>
                <p:nvPr/>
              </p:nvSpPr>
              <p:spPr bwMode="auto">
                <a:xfrm>
                  <a:off x="2703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09" name="Line 3519"/>
                <p:cNvSpPr>
                  <a:spLocks noChangeShapeType="1"/>
                </p:cNvSpPr>
                <p:nvPr/>
              </p:nvSpPr>
              <p:spPr bwMode="auto">
                <a:xfrm>
                  <a:off x="2723" y="2760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10" name="Line 3520"/>
                <p:cNvSpPr>
                  <a:spLocks noChangeShapeType="1"/>
                </p:cNvSpPr>
                <p:nvPr/>
              </p:nvSpPr>
              <p:spPr bwMode="auto">
                <a:xfrm>
                  <a:off x="2743" y="2760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11" name="Line 3521"/>
                <p:cNvSpPr>
                  <a:spLocks noChangeShapeType="1"/>
                </p:cNvSpPr>
                <p:nvPr/>
              </p:nvSpPr>
              <p:spPr bwMode="auto">
                <a:xfrm>
                  <a:off x="2763" y="2760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12" name="Line 3522"/>
                <p:cNvSpPr>
                  <a:spLocks noChangeShapeType="1"/>
                </p:cNvSpPr>
                <p:nvPr/>
              </p:nvSpPr>
              <p:spPr bwMode="auto">
                <a:xfrm>
                  <a:off x="2784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13" name="Line 3523"/>
                <p:cNvSpPr>
                  <a:spLocks noChangeShapeType="1"/>
                </p:cNvSpPr>
                <p:nvPr/>
              </p:nvSpPr>
              <p:spPr bwMode="auto">
                <a:xfrm>
                  <a:off x="2804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14" name="Line 3524"/>
                <p:cNvSpPr>
                  <a:spLocks noChangeShapeType="1"/>
                </p:cNvSpPr>
                <p:nvPr/>
              </p:nvSpPr>
              <p:spPr bwMode="auto">
                <a:xfrm>
                  <a:off x="2824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15" name="Line 3525"/>
                <p:cNvSpPr>
                  <a:spLocks noChangeShapeType="1"/>
                </p:cNvSpPr>
                <p:nvPr/>
              </p:nvSpPr>
              <p:spPr bwMode="auto">
                <a:xfrm>
                  <a:off x="2844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16" name="Line 3526"/>
                <p:cNvSpPr>
                  <a:spLocks noChangeShapeType="1"/>
                </p:cNvSpPr>
                <p:nvPr/>
              </p:nvSpPr>
              <p:spPr bwMode="auto">
                <a:xfrm>
                  <a:off x="2864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17" name="Line 3527"/>
                <p:cNvSpPr>
                  <a:spLocks noChangeShapeType="1"/>
                </p:cNvSpPr>
                <p:nvPr/>
              </p:nvSpPr>
              <p:spPr bwMode="auto">
                <a:xfrm>
                  <a:off x="2884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18" name="Line 3528"/>
                <p:cNvSpPr>
                  <a:spLocks noChangeShapeType="1"/>
                </p:cNvSpPr>
                <p:nvPr/>
              </p:nvSpPr>
              <p:spPr bwMode="auto">
                <a:xfrm>
                  <a:off x="2904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19" name="Line 3529"/>
                <p:cNvSpPr>
                  <a:spLocks noChangeShapeType="1"/>
                </p:cNvSpPr>
                <p:nvPr/>
              </p:nvSpPr>
              <p:spPr bwMode="auto">
                <a:xfrm>
                  <a:off x="2924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0" name="Line 3530"/>
                <p:cNvSpPr>
                  <a:spLocks noChangeShapeType="1"/>
                </p:cNvSpPr>
                <p:nvPr/>
              </p:nvSpPr>
              <p:spPr bwMode="auto">
                <a:xfrm>
                  <a:off x="2944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1" name="Line 3531"/>
                <p:cNvSpPr>
                  <a:spLocks noChangeShapeType="1"/>
                </p:cNvSpPr>
                <p:nvPr/>
              </p:nvSpPr>
              <p:spPr bwMode="auto">
                <a:xfrm>
                  <a:off x="2964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2" name="Line 3532"/>
                <p:cNvSpPr>
                  <a:spLocks noChangeShapeType="1"/>
                </p:cNvSpPr>
                <p:nvPr/>
              </p:nvSpPr>
              <p:spPr bwMode="auto">
                <a:xfrm>
                  <a:off x="2984" y="2760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3" name="Line 3533"/>
                <p:cNvSpPr>
                  <a:spLocks noChangeShapeType="1"/>
                </p:cNvSpPr>
                <p:nvPr/>
              </p:nvSpPr>
              <p:spPr bwMode="auto">
                <a:xfrm>
                  <a:off x="3004" y="2760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4" name="Line 3534"/>
                <p:cNvSpPr>
                  <a:spLocks noChangeShapeType="1"/>
                </p:cNvSpPr>
                <p:nvPr/>
              </p:nvSpPr>
              <p:spPr bwMode="auto">
                <a:xfrm>
                  <a:off x="3025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5" name="Line 3535"/>
                <p:cNvSpPr>
                  <a:spLocks noChangeShapeType="1"/>
                </p:cNvSpPr>
                <p:nvPr/>
              </p:nvSpPr>
              <p:spPr bwMode="auto">
                <a:xfrm>
                  <a:off x="3045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6" name="Line 3536"/>
                <p:cNvSpPr>
                  <a:spLocks noChangeShapeType="1"/>
                </p:cNvSpPr>
                <p:nvPr/>
              </p:nvSpPr>
              <p:spPr bwMode="auto">
                <a:xfrm>
                  <a:off x="3065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7" name="Line 3537"/>
                <p:cNvSpPr>
                  <a:spLocks noChangeShapeType="1"/>
                </p:cNvSpPr>
                <p:nvPr/>
              </p:nvSpPr>
              <p:spPr bwMode="auto">
                <a:xfrm>
                  <a:off x="3085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9" name="Group 3739"/>
              <p:cNvGrpSpPr>
                <a:grpSpLocks/>
              </p:cNvGrpSpPr>
              <p:nvPr/>
            </p:nvGrpSpPr>
            <p:grpSpPr bwMode="auto">
              <a:xfrm>
                <a:off x="2231" y="2274"/>
                <a:ext cx="1990" cy="487"/>
                <a:chOff x="2121" y="2274"/>
                <a:chExt cx="1990" cy="487"/>
              </a:xfrm>
            </p:grpSpPr>
            <p:sp>
              <p:nvSpPr>
                <p:cNvPr id="528" name="Line 3539"/>
                <p:cNvSpPr>
                  <a:spLocks noChangeShapeType="1"/>
                </p:cNvSpPr>
                <p:nvPr/>
              </p:nvSpPr>
              <p:spPr bwMode="auto">
                <a:xfrm>
                  <a:off x="3105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9" name="Line 3540"/>
                <p:cNvSpPr>
                  <a:spLocks noChangeShapeType="1"/>
                </p:cNvSpPr>
                <p:nvPr/>
              </p:nvSpPr>
              <p:spPr bwMode="auto">
                <a:xfrm>
                  <a:off x="3125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30" name="Line 3541"/>
                <p:cNvSpPr>
                  <a:spLocks noChangeShapeType="1"/>
                </p:cNvSpPr>
                <p:nvPr/>
              </p:nvSpPr>
              <p:spPr bwMode="auto">
                <a:xfrm>
                  <a:off x="3145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31" name="Line 3542"/>
                <p:cNvSpPr>
                  <a:spLocks noChangeShapeType="1"/>
                </p:cNvSpPr>
                <p:nvPr/>
              </p:nvSpPr>
              <p:spPr bwMode="auto">
                <a:xfrm>
                  <a:off x="3165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32" name="Line 3543"/>
                <p:cNvSpPr>
                  <a:spLocks noChangeShapeType="1"/>
                </p:cNvSpPr>
                <p:nvPr/>
              </p:nvSpPr>
              <p:spPr bwMode="auto">
                <a:xfrm>
                  <a:off x="3185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33" name="Line 3544"/>
                <p:cNvSpPr>
                  <a:spLocks noChangeShapeType="1"/>
                </p:cNvSpPr>
                <p:nvPr/>
              </p:nvSpPr>
              <p:spPr bwMode="auto">
                <a:xfrm>
                  <a:off x="3205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34" name="Line 3545"/>
                <p:cNvSpPr>
                  <a:spLocks noChangeShapeType="1"/>
                </p:cNvSpPr>
                <p:nvPr/>
              </p:nvSpPr>
              <p:spPr bwMode="auto">
                <a:xfrm>
                  <a:off x="3225" y="2760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35" name="Line 3546"/>
                <p:cNvSpPr>
                  <a:spLocks noChangeShapeType="1"/>
                </p:cNvSpPr>
                <p:nvPr/>
              </p:nvSpPr>
              <p:spPr bwMode="auto">
                <a:xfrm>
                  <a:off x="3245" y="2760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36" name="Line 3547"/>
                <p:cNvSpPr>
                  <a:spLocks noChangeShapeType="1"/>
                </p:cNvSpPr>
                <p:nvPr/>
              </p:nvSpPr>
              <p:spPr bwMode="auto">
                <a:xfrm>
                  <a:off x="3265" y="2760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37" name="Line 3548"/>
                <p:cNvSpPr>
                  <a:spLocks noChangeShapeType="1"/>
                </p:cNvSpPr>
                <p:nvPr/>
              </p:nvSpPr>
              <p:spPr bwMode="auto">
                <a:xfrm>
                  <a:off x="3286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38" name="Line 3549"/>
                <p:cNvSpPr>
                  <a:spLocks noChangeShapeType="1"/>
                </p:cNvSpPr>
                <p:nvPr/>
              </p:nvSpPr>
              <p:spPr bwMode="auto">
                <a:xfrm>
                  <a:off x="3306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39" name="Line 3550"/>
                <p:cNvSpPr>
                  <a:spLocks noChangeShapeType="1"/>
                </p:cNvSpPr>
                <p:nvPr/>
              </p:nvSpPr>
              <p:spPr bwMode="auto">
                <a:xfrm>
                  <a:off x="3326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40" name="Line 3551"/>
                <p:cNvSpPr>
                  <a:spLocks noChangeShapeType="1"/>
                </p:cNvSpPr>
                <p:nvPr/>
              </p:nvSpPr>
              <p:spPr bwMode="auto">
                <a:xfrm>
                  <a:off x="3346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41" name="Line 3552"/>
                <p:cNvSpPr>
                  <a:spLocks noChangeShapeType="1"/>
                </p:cNvSpPr>
                <p:nvPr/>
              </p:nvSpPr>
              <p:spPr bwMode="auto">
                <a:xfrm>
                  <a:off x="3366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42" name="Line 3553"/>
                <p:cNvSpPr>
                  <a:spLocks noChangeShapeType="1"/>
                </p:cNvSpPr>
                <p:nvPr/>
              </p:nvSpPr>
              <p:spPr bwMode="auto">
                <a:xfrm>
                  <a:off x="3386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43" name="Line 3554"/>
                <p:cNvSpPr>
                  <a:spLocks noChangeShapeType="1"/>
                </p:cNvSpPr>
                <p:nvPr/>
              </p:nvSpPr>
              <p:spPr bwMode="auto">
                <a:xfrm>
                  <a:off x="3406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44" name="Line 3555"/>
                <p:cNvSpPr>
                  <a:spLocks noChangeShapeType="1"/>
                </p:cNvSpPr>
                <p:nvPr/>
              </p:nvSpPr>
              <p:spPr bwMode="auto">
                <a:xfrm>
                  <a:off x="3426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45" name="Line 3556"/>
                <p:cNvSpPr>
                  <a:spLocks noChangeShapeType="1"/>
                </p:cNvSpPr>
                <p:nvPr/>
              </p:nvSpPr>
              <p:spPr bwMode="auto">
                <a:xfrm>
                  <a:off x="3446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46" name="Line 3557"/>
                <p:cNvSpPr>
                  <a:spLocks noChangeShapeType="1"/>
                </p:cNvSpPr>
                <p:nvPr/>
              </p:nvSpPr>
              <p:spPr bwMode="auto">
                <a:xfrm>
                  <a:off x="3466" y="2760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47" name="Line 3558"/>
                <p:cNvSpPr>
                  <a:spLocks noChangeShapeType="1"/>
                </p:cNvSpPr>
                <p:nvPr/>
              </p:nvSpPr>
              <p:spPr bwMode="auto">
                <a:xfrm>
                  <a:off x="3486" y="2760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48" name="Line 3559"/>
                <p:cNvSpPr>
                  <a:spLocks noChangeShapeType="1"/>
                </p:cNvSpPr>
                <p:nvPr/>
              </p:nvSpPr>
              <p:spPr bwMode="auto">
                <a:xfrm>
                  <a:off x="3506" y="2760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49" name="Line 3560"/>
                <p:cNvSpPr>
                  <a:spLocks noChangeShapeType="1"/>
                </p:cNvSpPr>
                <p:nvPr/>
              </p:nvSpPr>
              <p:spPr bwMode="auto">
                <a:xfrm>
                  <a:off x="3527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0" name="Line 3561"/>
                <p:cNvSpPr>
                  <a:spLocks noChangeShapeType="1"/>
                </p:cNvSpPr>
                <p:nvPr/>
              </p:nvSpPr>
              <p:spPr bwMode="auto">
                <a:xfrm>
                  <a:off x="3547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1" name="Line 3562"/>
                <p:cNvSpPr>
                  <a:spLocks noChangeShapeType="1"/>
                </p:cNvSpPr>
                <p:nvPr/>
              </p:nvSpPr>
              <p:spPr bwMode="auto">
                <a:xfrm>
                  <a:off x="3567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2" name="Line 3563"/>
                <p:cNvSpPr>
                  <a:spLocks noChangeShapeType="1"/>
                </p:cNvSpPr>
                <p:nvPr/>
              </p:nvSpPr>
              <p:spPr bwMode="auto">
                <a:xfrm>
                  <a:off x="3587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3" name="Line 3564"/>
                <p:cNvSpPr>
                  <a:spLocks noChangeShapeType="1"/>
                </p:cNvSpPr>
                <p:nvPr/>
              </p:nvSpPr>
              <p:spPr bwMode="auto">
                <a:xfrm>
                  <a:off x="3607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4" name="Line 3565"/>
                <p:cNvSpPr>
                  <a:spLocks noChangeShapeType="1"/>
                </p:cNvSpPr>
                <p:nvPr/>
              </p:nvSpPr>
              <p:spPr bwMode="auto">
                <a:xfrm>
                  <a:off x="3627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5" name="Line 3566"/>
                <p:cNvSpPr>
                  <a:spLocks noChangeShapeType="1"/>
                </p:cNvSpPr>
                <p:nvPr/>
              </p:nvSpPr>
              <p:spPr bwMode="auto">
                <a:xfrm>
                  <a:off x="3647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6" name="Line 3567"/>
                <p:cNvSpPr>
                  <a:spLocks noChangeShapeType="1"/>
                </p:cNvSpPr>
                <p:nvPr/>
              </p:nvSpPr>
              <p:spPr bwMode="auto">
                <a:xfrm>
                  <a:off x="3667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7" name="Line 3568"/>
                <p:cNvSpPr>
                  <a:spLocks noChangeShapeType="1"/>
                </p:cNvSpPr>
                <p:nvPr/>
              </p:nvSpPr>
              <p:spPr bwMode="auto">
                <a:xfrm>
                  <a:off x="3687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8" name="Line 3569"/>
                <p:cNvSpPr>
                  <a:spLocks noChangeShapeType="1"/>
                </p:cNvSpPr>
                <p:nvPr/>
              </p:nvSpPr>
              <p:spPr bwMode="auto">
                <a:xfrm>
                  <a:off x="3707" y="2760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9" name="Line 3570"/>
                <p:cNvSpPr>
                  <a:spLocks noChangeShapeType="1"/>
                </p:cNvSpPr>
                <p:nvPr/>
              </p:nvSpPr>
              <p:spPr bwMode="auto">
                <a:xfrm>
                  <a:off x="3727" y="2760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0" name="Line 3571"/>
                <p:cNvSpPr>
                  <a:spLocks noChangeShapeType="1"/>
                </p:cNvSpPr>
                <p:nvPr/>
              </p:nvSpPr>
              <p:spPr bwMode="auto">
                <a:xfrm>
                  <a:off x="3747" y="2760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1" name="Line 3572"/>
                <p:cNvSpPr>
                  <a:spLocks noChangeShapeType="1"/>
                </p:cNvSpPr>
                <p:nvPr/>
              </p:nvSpPr>
              <p:spPr bwMode="auto">
                <a:xfrm>
                  <a:off x="3768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2" name="Line 3573"/>
                <p:cNvSpPr>
                  <a:spLocks noChangeShapeType="1"/>
                </p:cNvSpPr>
                <p:nvPr/>
              </p:nvSpPr>
              <p:spPr bwMode="auto">
                <a:xfrm>
                  <a:off x="3788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3" name="Line 3574"/>
                <p:cNvSpPr>
                  <a:spLocks noChangeShapeType="1"/>
                </p:cNvSpPr>
                <p:nvPr/>
              </p:nvSpPr>
              <p:spPr bwMode="auto">
                <a:xfrm>
                  <a:off x="3808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4" name="Line 3575"/>
                <p:cNvSpPr>
                  <a:spLocks noChangeShapeType="1"/>
                </p:cNvSpPr>
                <p:nvPr/>
              </p:nvSpPr>
              <p:spPr bwMode="auto">
                <a:xfrm>
                  <a:off x="3828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5" name="Line 3576"/>
                <p:cNvSpPr>
                  <a:spLocks noChangeShapeType="1"/>
                </p:cNvSpPr>
                <p:nvPr/>
              </p:nvSpPr>
              <p:spPr bwMode="auto">
                <a:xfrm>
                  <a:off x="3848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6" name="Line 3577"/>
                <p:cNvSpPr>
                  <a:spLocks noChangeShapeType="1"/>
                </p:cNvSpPr>
                <p:nvPr/>
              </p:nvSpPr>
              <p:spPr bwMode="auto">
                <a:xfrm>
                  <a:off x="3868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7" name="Line 3578"/>
                <p:cNvSpPr>
                  <a:spLocks noChangeShapeType="1"/>
                </p:cNvSpPr>
                <p:nvPr/>
              </p:nvSpPr>
              <p:spPr bwMode="auto">
                <a:xfrm>
                  <a:off x="3888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" name="Line 3579"/>
                <p:cNvSpPr>
                  <a:spLocks noChangeShapeType="1"/>
                </p:cNvSpPr>
                <p:nvPr/>
              </p:nvSpPr>
              <p:spPr bwMode="auto">
                <a:xfrm>
                  <a:off x="3908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" name="Line 3580"/>
                <p:cNvSpPr>
                  <a:spLocks noChangeShapeType="1"/>
                </p:cNvSpPr>
                <p:nvPr/>
              </p:nvSpPr>
              <p:spPr bwMode="auto">
                <a:xfrm>
                  <a:off x="3928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" name="Line 3581"/>
                <p:cNvSpPr>
                  <a:spLocks noChangeShapeType="1"/>
                </p:cNvSpPr>
                <p:nvPr/>
              </p:nvSpPr>
              <p:spPr bwMode="auto">
                <a:xfrm>
                  <a:off x="3948" y="2760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" name="Line 3582"/>
                <p:cNvSpPr>
                  <a:spLocks noChangeShapeType="1"/>
                </p:cNvSpPr>
                <p:nvPr/>
              </p:nvSpPr>
              <p:spPr bwMode="auto">
                <a:xfrm>
                  <a:off x="3968" y="2760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" name="Line 3583"/>
                <p:cNvSpPr>
                  <a:spLocks noChangeShapeType="1"/>
                </p:cNvSpPr>
                <p:nvPr/>
              </p:nvSpPr>
              <p:spPr bwMode="auto">
                <a:xfrm>
                  <a:off x="3988" y="2760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" name="Line 3584"/>
                <p:cNvSpPr>
                  <a:spLocks noChangeShapeType="1"/>
                </p:cNvSpPr>
                <p:nvPr/>
              </p:nvSpPr>
              <p:spPr bwMode="auto">
                <a:xfrm>
                  <a:off x="4009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" name="Line 3585"/>
                <p:cNvSpPr>
                  <a:spLocks noChangeShapeType="1"/>
                </p:cNvSpPr>
                <p:nvPr/>
              </p:nvSpPr>
              <p:spPr bwMode="auto">
                <a:xfrm>
                  <a:off x="4029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5" name="Line 3586"/>
                <p:cNvSpPr>
                  <a:spLocks noChangeShapeType="1"/>
                </p:cNvSpPr>
                <p:nvPr/>
              </p:nvSpPr>
              <p:spPr bwMode="auto">
                <a:xfrm>
                  <a:off x="4049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6" name="Line 3587"/>
                <p:cNvSpPr>
                  <a:spLocks noChangeShapeType="1"/>
                </p:cNvSpPr>
                <p:nvPr/>
              </p:nvSpPr>
              <p:spPr bwMode="auto">
                <a:xfrm>
                  <a:off x="4069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7" name="Line 3588"/>
                <p:cNvSpPr>
                  <a:spLocks noChangeShapeType="1"/>
                </p:cNvSpPr>
                <p:nvPr/>
              </p:nvSpPr>
              <p:spPr bwMode="auto">
                <a:xfrm>
                  <a:off x="4089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8" name="Line 3589"/>
                <p:cNvSpPr>
                  <a:spLocks noChangeShapeType="1"/>
                </p:cNvSpPr>
                <p:nvPr/>
              </p:nvSpPr>
              <p:spPr bwMode="auto">
                <a:xfrm>
                  <a:off x="4109" y="2760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9" name="Line 3590"/>
                <p:cNvSpPr>
                  <a:spLocks noChangeShapeType="1"/>
                </p:cNvSpPr>
                <p:nvPr/>
              </p:nvSpPr>
              <p:spPr bwMode="auto">
                <a:xfrm>
                  <a:off x="2121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0" name="Line 3591"/>
                <p:cNvSpPr>
                  <a:spLocks noChangeShapeType="1"/>
                </p:cNvSpPr>
                <p:nvPr/>
              </p:nvSpPr>
              <p:spPr bwMode="auto">
                <a:xfrm>
                  <a:off x="2141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1" name="Line 3592"/>
                <p:cNvSpPr>
                  <a:spLocks noChangeShapeType="1"/>
                </p:cNvSpPr>
                <p:nvPr/>
              </p:nvSpPr>
              <p:spPr bwMode="auto">
                <a:xfrm>
                  <a:off x="2161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2" name="Line 3593"/>
                <p:cNvSpPr>
                  <a:spLocks noChangeShapeType="1"/>
                </p:cNvSpPr>
                <p:nvPr/>
              </p:nvSpPr>
              <p:spPr bwMode="auto">
                <a:xfrm>
                  <a:off x="2181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3" name="Line 3594"/>
                <p:cNvSpPr>
                  <a:spLocks noChangeShapeType="1"/>
                </p:cNvSpPr>
                <p:nvPr/>
              </p:nvSpPr>
              <p:spPr bwMode="auto">
                <a:xfrm>
                  <a:off x="2201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4" name="Line 3595"/>
                <p:cNvSpPr>
                  <a:spLocks noChangeShapeType="1"/>
                </p:cNvSpPr>
                <p:nvPr/>
              </p:nvSpPr>
              <p:spPr bwMode="auto">
                <a:xfrm>
                  <a:off x="2221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" name="Line 3596"/>
                <p:cNvSpPr>
                  <a:spLocks noChangeShapeType="1"/>
                </p:cNvSpPr>
                <p:nvPr/>
              </p:nvSpPr>
              <p:spPr bwMode="auto">
                <a:xfrm>
                  <a:off x="2241" y="2517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" name="Line 3597"/>
                <p:cNvSpPr>
                  <a:spLocks noChangeShapeType="1"/>
                </p:cNvSpPr>
                <p:nvPr/>
              </p:nvSpPr>
              <p:spPr bwMode="auto">
                <a:xfrm>
                  <a:off x="2261" y="2517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" name="Line 3598"/>
                <p:cNvSpPr>
                  <a:spLocks noChangeShapeType="1"/>
                </p:cNvSpPr>
                <p:nvPr/>
              </p:nvSpPr>
              <p:spPr bwMode="auto">
                <a:xfrm>
                  <a:off x="2281" y="2517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8" name="Line 3599"/>
                <p:cNvSpPr>
                  <a:spLocks noChangeShapeType="1"/>
                </p:cNvSpPr>
                <p:nvPr/>
              </p:nvSpPr>
              <p:spPr bwMode="auto">
                <a:xfrm>
                  <a:off x="2302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9" name="Line 3600"/>
                <p:cNvSpPr>
                  <a:spLocks noChangeShapeType="1"/>
                </p:cNvSpPr>
                <p:nvPr/>
              </p:nvSpPr>
              <p:spPr bwMode="auto">
                <a:xfrm>
                  <a:off x="2322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" name="Line 3601"/>
                <p:cNvSpPr>
                  <a:spLocks noChangeShapeType="1"/>
                </p:cNvSpPr>
                <p:nvPr/>
              </p:nvSpPr>
              <p:spPr bwMode="auto">
                <a:xfrm>
                  <a:off x="2342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1" name="Line 3602"/>
                <p:cNvSpPr>
                  <a:spLocks noChangeShapeType="1"/>
                </p:cNvSpPr>
                <p:nvPr/>
              </p:nvSpPr>
              <p:spPr bwMode="auto">
                <a:xfrm>
                  <a:off x="2362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2" name="Line 3603"/>
                <p:cNvSpPr>
                  <a:spLocks noChangeShapeType="1"/>
                </p:cNvSpPr>
                <p:nvPr/>
              </p:nvSpPr>
              <p:spPr bwMode="auto">
                <a:xfrm>
                  <a:off x="2382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3" name="Line 3604"/>
                <p:cNvSpPr>
                  <a:spLocks noChangeShapeType="1"/>
                </p:cNvSpPr>
                <p:nvPr/>
              </p:nvSpPr>
              <p:spPr bwMode="auto">
                <a:xfrm>
                  <a:off x="2402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4" name="Line 3605"/>
                <p:cNvSpPr>
                  <a:spLocks noChangeShapeType="1"/>
                </p:cNvSpPr>
                <p:nvPr/>
              </p:nvSpPr>
              <p:spPr bwMode="auto">
                <a:xfrm>
                  <a:off x="2422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5" name="Line 3606"/>
                <p:cNvSpPr>
                  <a:spLocks noChangeShapeType="1"/>
                </p:cNvSpPr>
                <p:nvPr/>
              </p:nvSpPr>
              <p:spPr bwMode="auto">
                <a:xfrm>
                  <a:off x="2442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6" name="Line 3607"/>
                <p:cNvSpPr>
                  <a:spLocks noChangeShapeType="1"/>
                </p:cNvSpPr>
                <p:nvPr/>
              </p:nvSpPr>
              <p:spPr bwMode="auto">
                <a:xfrm>
                  <a:off x="2462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7" name="Line 3608"/>
                <p:cNvSpPr>
                  <a:spLocks noChangeShapeType="1"/>
                </p:cNvSpPr>
                <p:nvPr/>
              </p:nvSpPr>
              <p:spPr bwMode="auto">
                <a:xfrm>
                  <a:off x="2482" y="2517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8" name="Line 3609"/>
                <p:cNvSpPr>
                  <a:spLocks noChangeShapeType="1"/>
                </p:cNvSpPr>
                <p:nvPr/>
              </p:nvSpPr>
              <p:spPr bwMode="auto">
                <a:xfrm>
                  <a:off x="2502" y="2517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9" name="Line 3610"/>
                <p:cNvSpPr>
                  <a:spLocks noChangeShapeType="1"/>
                </p:cNvSpPr>
                <p:nvPr/>
              </p:nvSpPr>
              <p:spPr bwMode="auto">
                <a:xfrm>
                  <a:off x="2522" y="2517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0" name="Line 3611"/>
                <p:cNvSpPr>
                  <a:spLocks noChangeShapeType="1"/>
                </p:cNvSpPr>
                <p:nvPr/>
              </p:nvSpPr>
              <p:spPr bwMode="auto">
                <a:xfrm>
                  <a:off x="2543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1" name="Line 3612"/>
                <p:cNvSpPr>
                  <a:spLocks noChangeShapeType="1"/>
                </p:cNvSpPr>
                <p:nvPr/>
              </p:nvSpPr>
              <p:spPr bwMode="auto">
                <a:xfrm>
                  <a:off x="2563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2" name="Line 3613"/>
                <p:cNvSpPr>
                  <a:spLocks noChangeShapeType="1"/>
                </p:cNvSpPr>
                <p:nvPr/>
              </p:nvSpPr>
              <p:spPr bwMode="auto">
                <a:xfrm>
                  <a:off x="2583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3" name="Line 3614"/>
                <p:cNvSpPr>
                  <a:spLocks noChangeShapeType="1"/>
                </p:cNvSpPr>
                <p:nvPr/>
              </p:nvSpPr>
              <p:spPr bwMode="auto">
                <a:xfrm>
                  <a:off x="2603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4" name="Line 3615"/>
                <p:cNvSpPr>
                  <a:spLocks noChangeShapeType="1"/>
                </p:cNvSpPr>
                <p:nvPr/>
              </p:nvSpPr>
              <p:spPr bwMode="auto">
                <a:xfrm>
                  <a:off x="2623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5" name="Line 3616"/>
                <p:cNvSpPr>
                  <a:spLocks noChangeShapeType="1"/>
                </p:cNvSpPr>
                <p:nvPr/>
              </p:nvSpPr>
              <p:spPr bwMode="auto">
                <a:xfrm>
                  <a:off x="2643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6" name="Line 3617"/>
                <p:cNvSpPr>
                  <a:spLocks noChangeShapeType="1"/>
                </p:cNvSpPr>
                <p:nvPr/>
              </p:nvSpPr>
              <p:spPr bwMode="auto">
                <a:xfrm>
                  <a:off x="2663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7" name="Line 3618"/>
                <p:cNvSpPr>
                  <a:spLocks noChangeShapeType="1"/>
                </p:cNvSpPr>
                <p:nvPr/>
              </p:nvSpPr>
              <p:spPr bwMode="auto">
                <a:xfrm>
                  <a:off x="2683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8" name="Line 3619"/>
                <p:cNvSpPr>
                  <a:spLocks noChangeShapeType="1"/>
                </p:cNvSpPr>
                <p:nvPr/>
              </p:nvSpPr>
              <p:spPr bwMode="auto">
                <a:xfrm>
                  <a:off x="2703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9" name="Line 3620"/>
                <p:cNvSpPr>
                  <a:spLocks noChangeShapeType="1"/>
                </p:cNvSpPr>
                <p:nvPr/>
              </p:nvSpPr>
              <p:spPr bwMode="auto">
                <a:xfrm>
                  <a:off x="2723" y="2517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0" name="Line 3621"/>
                <p:cNvSpPr>
                  <a:spLocks noChangeShapeType="1"/>
                </p:cNvSpPr>
                <p:nvPr/>
              </p:nvSpPr>
              <p:spPr bwMode="auto">
                <a:xfrm>
                  <a:off x="2743" y="2517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1" name="Line 3622"/>
                <p:cNvSpPr>
                  <a:spLocks noChangeShapeType="1"/>
                </p:cNvSpPr>
                <p:nvPr/>
              </p:nvSpPr>
              <p:spPr bwMode="auto">
                <a:xfrm>
                  <a:off x="2763" y="2517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2" name="Line 3623"/>
                <p:cNvSpPr>
                  <a:spLocks noChangeShapeType="1"/>
                </p:cNvSpPr>
                <p:nvPr/>
              </p:nvSpPr>
              <p:spPr bwMode="auto">
                <a:xfrm>
                  <a:off x="2784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3" name="Line 3624"/>
                <p:cNvSpPr>
                  <a:spLocks noChangeShapeType="1"/>
                </p:cNvSpPr>
                <p:nvPr/>
              </p:nvSpPr>
              <p:spPr bwMode="auto">
                <a:xfrm>
                  <a:off x="2804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4" name="Line 3625"/>
                <p:cNvSpPr>
                  <a:spLocks noChangeShapeType="1"/>
                </p:cNvSpPr>
                <p:nvPr/>
              </p:nvSpPr>
              <p:spPr bwMode="auto">
                <a:xfrm>
                  <a:off x="2824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5" name="Line 3626"/>
                <p:cNvSpPr>
                  <a:spLocks noChangeShapeType="1"/>
                </p:cNvSpPr>
                <p:nvPr/>
              </p:nvSpPr>
              <p:spPr bwMode="auto">
                <a:xfrm>
                  <a:off x="2844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6" name="Line 3627"/>
                <p:cNvSpPr>
                  <a:spLocks noChangeShapeType="1"/>
                </p:cNvSpPr>
                <p:nvPr/>
              </p:nvSpPr>
              <p:spPr bwMode="auto">
                <a:xfrm>
                  <a:off x="2864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7" name="Line 3628"/>
                <p:cNvSpPr>
                  <a:spLocks noChangeShapeType="1"/>
                </p:cNvSpPr>
                <p:nvPr/>
              </p:nvSpPr>
              <p:spPr bwMode="auto">
                <a:xfrm>
                  <a:off x="2884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8" name="Line 3629"/>
                <p:cNvSpPr>
                  <a:spLocks noChangeShapeType="1"/>
                </p:cNvSpPr>
                <p:nvPr/>
              </p:nvSpPr>
              <p:spPr bwMode="auto">
                <a:xfrm>
                  <a:off x="2904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9" name="Line 3630"/>
                <p:cNvSpPr>
                  <a:spLocks noChangeShapeType="1"/>
                </p:cNvSpPr>
                <p:nvPr/>
              </p:nvSpPr>
              <p:spPr bwMode="auto">
                <a:xfrm>
                  <a:off x="2924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20" name="Line 3631"/>
                <p:cNvSpPr>
                  <a:spLocks noChangeShapeType="1"/>
                </p:cNvSpPr>
                <p:nvPr/>
              </p:nvSpPr>
              <p:spPr bwMode="auto">
                <a:xfrm>
                  <a:off x="2944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21" name="Line 3632"/>
                <p:cNvSpPr>
                  <a:spLocks noChangeShapeType="1"/>
                </p:cNvSpPr>
                <p:nvPr/>
              </p:nvSpPr>
              <p:spPr bwMode="auto">
                <a:xfrm>
                  <a:off x="2964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22" name="Line 3633"/>
                <p:cNvSpPr>
                  <a:spLocks noChangeShapeType="1"/>
                </p:cNvSpPr>
                <p:nvPr/>
              </p:nvSpPr>
              <p:spPr bwMode="auto">
                <a:xfrm>
                  <a:off x="2984" y="2517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23" name="Line 3634"/>
                <p:cNvSpPr>
                  <a:spLocks noChangeShapeType="1"/>
                </p:cNvSpPr>
                <p:nvPr/>
              </p:nvSpPr>
              <p:spPr bwMode="auto">
                <a:xfrm>
                  <a:off x="3004" y="2517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24" name="Line 3635"/>
                <p:cNvSpPr>
                  <a:spLocks noChangeShapeType="1"/>
                </p:cNvSpPr>
                <p:nvPr/>
              </p:nvSpPr>
              <p:spPr bwMode="auto">
                <a:xfrm>
                  <a:off x="3025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25" name="Line 3636"/>
                <p:cNvSpPr>
                  <a:spLocks noChangeShapeType="1"/>
                </p:cNvSpPr>
                <p:nvPr/>
              </p:nvSpPr>
              <p:spPr bwMode="auto">
                <a:xfrm>
                  <a:off x="3045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26" name="Line 3637"/>
                <p:cNvSpPr>
                  <a:spLocks noChangeShapeType="1"/>
                </p:cNvSpPr>
                <p:nvPr/>
              </p:nvSpPr>
              <p:spPr bwMode="auto">
                <a:xfrm>
                  <a:off x="3065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27" name="Line 3638"/>
                <p:cNvSpPr>
                  <a:spLocks noChangeShapeType="1"/>
                </p:cNvSpPr>
                <p:nvPr/>
              </p:nvSpPr>
              <p:spPr bwMode="auto">
                <a:xfrm>
                  <a:off x="3085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28" name="Line 3639"/>
                <p:cNvSpPr>
                  <a:spLocks noChangeShapeType="1"/>
                </p:cNvSpPr>
                <p:nvPr/>
              </p:nvSpPr>
              <p:spPr bwMode="auto">
                <a:xfrm>
                  <a:off x="3105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29" name="Line 3640"/>
                <p:cNvSpPr>
                  <a:spLocks noChangeShapeType="1"/>
                </p:cNvSpPr>
                <p:nvPr/>
              </p:nvSpPr>
              <p:spPr bwMode="auto">
                <a:xfrm>
                  <a:off x="3125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30" name="Line 3641"/>
                <p:cNvSpPr>
                  <a:spLocks noChangeShapeType="1"/>
                </p:cNvSpPr>
                <p:nvPr/>
              </p:nvSpPr>
              <p:spPr bwMode="auto">
                <a:xfrm>
                  <a:off x="3145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31" name="Line 3642"/>
                <p:cNvSpPr>
                  <a:spLocks noChangeShapeType="1"/>
                </p:cNvSpPr>
                <p:nvPr/>
              </p:nvSpPr>
              <p:spPr bwMode="auto">
                <a:xfrm>
                  <a:off x="3165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32" name="Line 3643"/>
                <p:cNvSpPr>
                  <a:spLocks noChangeShapeType="1"/>
                </p:cNvSpPr>
                <p:nvPr/>
              </p:nvSpPr>
              <p:spPr bwMode="auto">
                <a:xfrm>
                  <a:off x="3185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33" name="Line 3644"/>
                <p:cNvSpPr>
                  <a:spLocks noChangeShapeType="1"/>
                </p:cNvSpPr>
                <p:nvPr/>
              </p:nvSpPr>
              <p:spPr bwMode="auto">
                <a:xfrm>
                  <a:off x="3205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34" name="Line 3645"/>
                <p:cNvSpPr>
                  <a:spLocks noChangeShapeType="1"/>
                </p:cNvSpPr>
                <p:nvPr/>
              </p:nvSpPr>
              <p:spPr bwMode="auto">
                <a:xfrm>
                  <a:off x="3225" y="2517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35" name="Line 3646"/>
                <p:cNvSpPr>
                  <a:spLocks noChangeShapeType="1"/>
                </p:cNvSpPr>
                <p:nvPr/>
              </p:nvSpPr>
              <p:spPr bwMode="auto">
                <a:xfrm>
                  <a:off x="3245" y="2517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36" name="Line 3647"/>
                <p:cNvSpPr>
                  <a:spLocks noChangeShapeType="1"/>
                </p:cNvSpPr>
                <p:nvPr/>
              </p:nvSpPr>
              <p:spPr bwMode="auto">
                <a:xfrm>
                  <a:off x="3265" y="2517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37" name="Line 3648"/>
                <p:cNvSpPr>
                  <a:spLocks noChangeShapeType="1"/>
                </p:cNvSpPr>
                <p:nvPr/>
              </p:nvSpPr>
              <p:spPr bwMode="auto">
                <a:xfrm>
                  <a:off x="3286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38" name="Line 3649"/>
                <p:cNvSpPr>
                  <a:spLocks noChangeShapeType="1"/>
                </p:cNvSpPr>
                <p:nvPr/>
              </p:nvSpPr>
              <p:spPr bwMode="auto">
                <a:xfrm>
                  <a:off x="3306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39" name="Line 3650"/>
                <p:cNvSpPr>
                  <a:spLocks noChangeShapeType="1"/>
                </p:cNvSpPr>
                <p:nvPr/>
              </p:nvSpPr>
              <p:spPr bwMode="auto">
                <a:xfrm>
                  <a:off x="3326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40" name="Line 3651"/>
                <p:cNvSpPr>
                  <a:spLocks noChangeShapeType="1"/>
                </p:cNvSpPr>
                <p:nvPr/>
              </p:nvSpPr>
              <p:spPr bwMode="auto">
                <a:xfrm>
                  <a:off x="3346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41" name="Line 3652"/>
                <p:cNvSpPr>
                  <a:spLocks noChangeShapeType="1"/>
                </p:cNvSpPr>
                <p:nvPr/>
              </p:nvSpPr>
              <p:spPr bwMode="auto">
                <a:xfrm>
                  <a:off x="3366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42" name="Line 3653"/>
                <p:cNvSpPr>
                  <a:spLocks noChangeShapeType="1"/>
                </p:cNvSpPr>
                <p:nvPr/>
              </p:nvSpPr>
              <p:spPr bwMode="auto">
                <a:xfrm>
                  <a:off x="3386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43" name="Line 3654"/>
                <p:cNvSpPr>
                  <a:spLocks noChangeShapeType="1"/>
                </p:cNvSpPr>
                <p:nvPr/>
              </p:nvSpPr>
              <p:spPr bwMode="auto">
                <a:xfrm>
                  <a:off x="3406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44" name="Line 3655"/>
                <p:cNvSpPr>
                  <a:spLocks noChangeShapeType="1"/>
                </p:cNvSpPr>
                <p:nvPr/>
              </p:nvSpPr>
              <p:spPr bwMode="auto">
                <a:xfrm>
                  <a:off x="3426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45" name="Line 3656"/>
                <p:cNvSpPr>
                  <a:spLocks noChangeShapeType="1"/>
                </p:cNvSpPr>
                <p:nvPr/>
              </p:nvSpPr>
              <p:spPr bwMode="auto">
                <a:xfrm>
                  <a:off x="3446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46" name="Line 3657"/>
                <p:cNvSpPr>
                  <a:spLocks noChangeShapeType="1"/>
                </p:cNvSpPr>
                <p:nvPr/>
              </p:nvSpPr>
              <p:spPr bwMode="auto">
                <a:xfrm>
                  <a:off x="3466" y="2517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47" name="Line 3658"/>
                <p:cNvSpPr>
                  <a:spLocks noChangeShapeType="1"/>
                </p:cNvSpPr>
                <p:nvPr/>
              </p:nvSpPr>
              <p:spPr bwMode="auto">
                <a:xfrm>
                  <a:off x="3486" y="2517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48" name="Line 3659"/>
                <p:cNvSpPr>
                  <a:spLocks noChangeShapeType="1"/>
                </p:cNvSpPr>
                <p:nvPr/>
              </p:nvSpPr>
              <p:spPr bwMode="auto">
                <a:xfrm>
                  <a:off x="3506" y="2517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49" name="Line 3660"/>
                <p:cNvSpPr>
                  <a:spLocks noChangeShapeType="1"/>
                </p:cNvSpPr>
                <p:nvPr/>
              </p:nvSpPr>
              <p:spPr bwMode="auto">
                <a:xfrm>
                  <a:off x="3527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0" name="Line 3661"/>
                <p:cNvSpPr>
                  <a:spLocks noChangeShapeType="1"/>
                </p:cNvSpPr>
                <p:nvPr/>
              </p:nvSpPr>
              <p:spPr bwMode="auto">
                <a:xfrm>
                  <a:off x="3547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1" name="Line 3662"/>
                <p:cNvSpPr>
                  <a:spLocks noChangeShapeType="1"/>
                </p:cNvSpPr>
                <p:nvPr/>
              </p:nvSpPr>
              <p:spPr bwMode="auto">
                <a:xfrm>
                  <a:off x="3567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2" name="Line 3663"/>
                <p:cNvSpPr>
                  <a:spLocks noChangeShapeType="1"/>
                </p:cNvSpPr>
                <p:nvPr/>
              </p:nvSpPr>
              <p:spPr bwMode="auto">
                <a:xfrm>
                  <a:off x="3587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3" name="Line 3664"/>
                <p:cNvSpPr>
                  <a:spLocks noChangeShapeType="1"/>
                </p:cNvSpPr>
                <p:nvPr/>
              </p:nvSpPr>
              <p:spPr bwMode="auto">
                <a:xfrm>
                  <a:off x="3607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4" name="Line 3665"/>
                <p:cNvSpPr>
                  <a:spLocks noChangeShapeType="1"/>
                </p:cNvSpPr>
                <p:nvPr/>
              </p:nvSpPr>
              <p:spPr bwMode="auto">
                <a:xfrm>
                  <a:off x="3627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5" name="Line 3666"/>
                <p:cNvSpPr>
                  <a:spLocks noChangeShapeType="1"/>
                </p:cNvSpPr>
                <p:nvPr/>
              </p:nvSpPr>
              <p:spPr bwMode="auto">
                <a:xfrm>
                  <a:off x="3647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6" name="Line 3667"/>
                <p:cNvSpPr>
                  <a:spLocks noChangeShapeType="1"/>
                </p:cNvSpPr>
                <p:nvPr/>
              </p:nvSpPr>
              <p:spPr bwMode="auto">
                <a:xfrm>
                  <a:off x="3667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7" name="Line 3668"/>
                <p:cNvSpPr>
                  <a:spLocks noChangeShapeType="1"/>
                </p:cNvSpPr>
                <p:nvPr/>
              </p:nvSpPr>
              <p:spPr bwMode="auto">
                <a:xfrm>
                  <a:off x="3687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8" name="Line 3669"/>
                <p:cNvSpPr>
                  <a:spLocks noChangeShapeType="1"/>
                </p:cNvSpPr>
                <p:nvPr/>
              </p:nvSpPr>
              <p:spPr bwMode="auto">
                <a:xfrm>
                  <a:off x="3707" y="2517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9" name="Line 3670"/>
                <p:cNvSpPr>
                  <a:spLocks noChangeShapeType="1"/>
                </p:cNvSpPr>
                <p:nvPr/>
              </p:nvSpPr>
              <p:spPr bwMode="auto">
                <a:xfrm>
                  <a:off x="3727" y="2517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0" name="Line 3671"/>
                <p:cNvSpPr>
                  <a:spLocks noChangeShapeType="1"/>
                </p:cNvSpPr>
                <p:nvPr/>
              </p:nvSpPr>
              <p:spPr bwMode="auto">
                <a:xfrm>
                  <a:off x="3747" y="2517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1" name="Line 3672"/>
                <p:cNvSpPr>
                  <a:spLocks noChangeShapeType="1"/>
                </p:cNvSpPr>
                <p:nvPr/>
              </p:nvSpPr>
              <p:spPr bwMode="auto">
                <a:xfrm>
                  <a:off x="3768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2" name="Line 3673"/>
                <p:cNvSpPr>
                  <a:spLocks noChangeShapeType="1"/>
                </p:cNvSpPr>
                <p:nvPr/>
              </p:nvSpPr>
              <p:spPr bwMode="auto">
                <a:xfrm>
                  <a:off x="3788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3" name="Line 3674"/>
                <p:cNvSpPr>
                  <a:spLocks noChangeShapeType="1"/>
                </p:cNvSpPr>
                <p:nvPr/>
              </p:nvSpPr>
              <p:spPr bwMode="auto">
                <a:xfrm>
                  <a:off x="3808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4" name="Line 3675"/>
                <p:cNvSpPr>
                  <a:spLocks noChangeShapeType="1"/>
                </p:cNvSpPr>
                <p:nvPr/>
              </p:nvSpPr>
              <p:spPr bwMode="auto">
                <a:xfrm>
                  <a:off x="3828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5" name="Line 3676"/>
                <p:cNvSpPr>
                  <a:spLocks noChangeShapeType="1"/>
                </p:cNvSpPr>
                <p:nvPr/>
              </p:nvSpPr>
              <p:spPr bwMode="auto">
                <a:xfrm>
                  <a:off x="3848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6" name="Line 3677"/>
                <p:cNvSpPr>
                  <a:spLocks noChangeShapeType="1"/>
                </p:cNvSpPr>
                <p:nvPr/>
              </p:nvSpPr>
              <p:spPr bwMode="auto">
                <a:xfrm>
                  <a:off x="3868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7" name="Line 3678"/>
                <p:cNvSpPr>
                  <a:spLocks noChangeShapeType="1"/>
                </p:cNvSpPr>
                <p:nvPr/>
              </p:nvSpPr>
              <p:spPr bwMode="auto">
                <a:xfrm>
                  <a:off x="3888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8" name="Line 3679"/>
                <p:cNvSpPr>
                  <a:spLocks noChangeShapeType="1"/>
                </p:cNvSpPr>
                <p:nvPr/>
              </p:nvSpPr>
              <p:spPr bwMode="auto">
                <a:xfrm>
                  <a:off x="3908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9" name="Line 3680"/>
                <p:cNvSpPr>
                  <a:spLocks noChangeShapeType="1"/>
                </p:cNvSpPr>
                <p:nvPr/>
              </p:nvSpPr>
              <p:spPr bwMode="auto">
                <a:xfrm>
                  <a:off x="3928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0" name="Line 3681"/>
                <p:cNvSpPr>
                  <a:spLocks noChangeShapeType="1"/>
                </p:cNvSpPr>
                <p:nvPr/>
              </p:nvSpPr>
              <p:spPr bwMode="auto">
                <a:xfrm>
                  <a:off x="3948" y="2517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1" name="Line 3682"/>
                <p:cNvSpPr>
                  <a:spLocks noChangeShapeType="1"/>
                </p:cNvSpPr>
                <p:nvPr/>
              </p:nvSpPr>
              <p:spPr bwMode="auto">
                <a:xfrm>
                  <a:off x="3968" y="2517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2" name="Line 3683"/>
                <p:cNvSpPr>
                  <a:spLocks noChangeShapeType="1"/>
                </p:cNvSpPr>
                <p:nvPr/>
              </p:nvSpPr>
              <p:spPr bwMode="auto">
                <a:xfrm>
                  <a:off x="3988" y="2517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3" name="Line 3684"/>
                <p:cNvSpPr>
                  <a:spLocks noChangeShapeType="1"/>
                </p:cNvSpPr>
                <p:nvPr/>
              </p:nvSpPr>
              <p:spPr bwMode="auto">
                <a:xfrm>
                  <a:off x="4009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4" name="Line 3685"/>
                <p:cNvSpPr>
                  <a:spLocks noChangeShapeType="1"/>
                </p:cNvSpPr>
                <p:nvPr/>
              </p:nvSpPr>
              <p:spPr bwMode="auto">
                <a:xfrm>
                  <a:off x="4029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5" name="Line 3686"/>
                <p:cNvSpPr>
                  <a:spLocks noChangeShapeType="1"/>
                </p:cNvSpPr>
                <p:nvPr/>
              </p:nvSpPr>
              <p:spPr bwMode="auto">
                <a:xfrm>
                  <a:off x="4049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6" name="Line 3687"/>
                <p:cNvSpPr>
                  <a:spLocks noChangeShapeType="1"/>
                </p:cNvSpPr>
                <p:nvPr/>
              </p:nvSpPr>
              <p:spPr bwMode="auto">
                <a:xfrm>
                  <a:off x="4069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7" name="Line 3688"/>
                <p:cNvSpPr>
                  <a:spLocks noChangeShapeType="1"/>
                </p:cNvSpPr>
                <p:nvPr/>
              </p:nvSpPr>
              <p:spPr bwMode="auto">
                <a:xfrm>
                  <a:off x="4089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8" name="Line 3689"/>
                <p:cNvSpPr>
                  <a:spLocks noChangeShapeType="1"/>
                </p:cNvSpPr>
                <p:nvPr/>
              </p:nvSpPr>
              <p:spPr bwMode="auto">
                <a:xfrm>
                  <a:off x="4109" y="2517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9" name="Line 3690"/>
                <p:cNvSpPr>
                  <a:spLocks noChangeShapeType="1"/>
                </p:cNvSpPr>
                <p:nvPr/>
              </p:nvSpPr>
              <p:spPr bwMode="auto">
                <a:xfrm>
                  <a:off x="2121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0" name="Line 3691"/>
                <p:cNvSpPr>
                  <a:spLocks noChangeShapeType="1"/>
                </p:cNvSpPr>
                <p:nvPr/>
              </p:nvSpPr>
              <p:spPr bwMode="auto">
                <a:xfrm>
                  <a:off x="2141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1" name="Line 3692"/>
                <p:cNvSpPr>
                  <a:spLocks noChangeShapeType="1"/>
                </p:cNvSpPr>
                <p:nvPr/>
              </p:nvSpPr>
              <p:spPr bwMode="auto">
                <a:xfrm>
                  <a:off x="2161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2" name="Line 3693"/>
                <p:cNvSpPr>
                  <a:spLocks noChangeShapeType="1"/>
                </p:cNvSpPr>
                <p:nvPr/>
              </p:nvSpPr>
              <p:spPr bwMode="auto">
                <a:xfrm>
                  <a:off x="2181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3" name="Line 3694"/>
                <p:cNvSpPr>
                  <a:spLocks noChangeShapeType="1"/>
                </p:cNvSpPr>
                <p:nvPr/>
              </p:nvSpPr>
              <p:spPr bwMode="auto">
                <a:xfrm>
                  <a:off x="2201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4" name="Line 3695"/>
                <p:cNvSpPr>
                  <a:spLocks noChangeShapeType="1"/>
                </p:cNvSpPr>
                <p:nvPr/>
              </p:nvSpPr>
              <p:spPr bwMode="auto">
                <a:xfrm>
                  <a:off x="2221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5" name="Line 3696"/>
                <p:cNvSpPr>
                  <a:spLocks noChangeShapeType="1"/>
                </p:cNvSpPr>
                <p:nvPr/>
              </p:nvSpPr>
              <p:spPr bwMode="auto">
                <a:xfrm>
                  <a:off x="2241" y="22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6" name="Line 3697"/>
                <p:cNvSpPr>
                  <a:spLocks noChangeShapeType="1"/>
                </p:cNvSpPr>
                <p:nvPr/>
              </p:nvSpPr>
              <p:spPr bwMode="auto">
                <a:xfrm>
                  <a:off x="2261" y="22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7" name="Line 3698"/>
                <p:cNvSpPr>
                  <a:spLocks noChangeShapeType="1"/>
                </p:cNvSpPr>
                <p:nvPr/>
              </p:nvSpPr>
              <p:spPr bwMode="auto">
                <a:xfrm>
                  <a:off x="2281" y="22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8" name="Line 3699"/>
                <p:cNvSpPr>
                  <a:spLocks noChangeShapeType="1"/>
                </p:cNvSpPr>
                <p:nvPr/>
              </p:nvSpPr>
              <p:spPr bwMode="auto">
                <a:xfrm>
                  <a:off x="2302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9" name="Line 3700"/>
                <p:cNvSpPr>
                  <a:spLocks noChangeShapeType="1"/>
                </p:cNvSpPr>
                <p:nvPr/>
              </p:nvSpPr>
              <p:spPr bwMode="auto">
                <a:xfrm>
                  <a:off x="2322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0" name="Line 3701"/>
                <p:cNvSpPr>
                  <a:spLocks noChangeShapeType="1"/>
                </p:cNvSpPr>
                <p:nvPr/>
              </p:nvSpPr>
              <p:spPr bwMode="auto">
                <a:xfrm>
                  <a:off x="2342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1" name="Line 3702"/>
                <p:cNvSpPr>
                  <a:spLocks noChangeShapeType="1"/>
                </p:cNvSpPr>
                <p:nvPr/>
              </p:nvSpPr>
              <p:spPr bwMode="auto">
                <a:xfrm>
                  <a:off x="2362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2" name="Line 3703"/>
                <p:cNvSpPr>
                  <a:spLocks noChangeShapeType="1"/>
                </p:cNvSpPr>
                <p:nvPr/>
              </p:nvSpPr>
              <p:spPr bwMode="auto">
                <a:xfrm>
                  <a:off x="2382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3" name="Line 3704"/>
                <p:cNvSpPr>
                  <a:spLocks noChangeShapeType="1"/>
                </p:cNvSpPr>
                <p:nvPr/>
              </p:nvSpPr>
              <p:spPr bwMode="auto">
                <a:xfrm>
                  <a:off x="2402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4" name="Line 3705"/>
                <p:cNvSpPr>
                  <a:spLocks noChangeShapeType="1"/>
                </p:cNvSpPr>
                <p:nvPr/>
              </p:nvSpPr>
              <p:spPr bwMode="auto">
                <a:xfrm>
                  <a:off x="2422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5" name="Line 3706"/>
                <p:cNvSpPr>
                  <a:spLocks noChangeShapeType="1"/>
                </p:cNvSpPr>
                <p:nvPr/>
              </p:nvSpPr>
              <p:spPr bwMode="auto">
                <a:xfrm>
                  <a:off x="2442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6" name="Line 3707"/>
                <p:cNvSpPr>
                  <a:spLocks noChangeShapeType="1"/>
                </p:cNvSpPr>
                <p:nvPr/>
              </p:nvSpPr>
              <p:spPr bwMode="auto">
                <a:xfrm>
                  <a:off x="2462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7" name="Line 3708"/>
                <p:cNvSpPr>
                  <a:spLocks noChangeShapeType="1"/>
                </p:cNvSpPr>
                <p:nvPr/>
              </p:nvSpPr>
              <p:spPr bwMode="auto">
                <a:xfrm>
                  <a:off x="2482" y="22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8" name="Line 3709"/>
                <p:cNvSpPr>
                  <a:spLocks noChangeShapeType="1"/>
                </p:cNvSpPr>
                <p:nvPr/>
              </p:nvSpPr>
              <p:spPr bwMode="auto">
                <a:xfrm>
                  <a:off x="2502" y="22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9" name="Line 3710"/>
                <p:cNvSpPr>
                  <a:spLocks noChangeShapeType="1"/>
                </p:cNvSpPr>
                <p:nvPr/>
              </p:nvSpPr>
              <p:spPr bwMode="auto">
                <a:xfrm>
                  <a:off x="2522" y="22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0" name="Line 3711"/>
                <p:cNvSpPr>
                  <a:spLocks noChangeShapeType="1"/>
                </p:cNvSpPr>
                <p:nvPr/>
              </p:nvSpPr>
              <p:spPr bwMode="auto">
                <a:xfrm>
                  <a:off x="2543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1" name="Line 3712"/>
                <p:cNvSpPr>
                  <a:spLocks noChangeShapeType="1"/>
                </p:cNvSpPr>
                <p:nvPr/>
              </p:nvSpPr>
              <p:spPr bwMode="auto">
                <a:xfrm>
                  <a:off x="2563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2" name="Line 3713"/>
                <p:cNvSpPr>
                  <a:spLocks noChangeShapeType="1"/>
                </p:cNvSpPr>
                <p:nvPr/>
              </p:nvSpPr>
              <p:spPr bwMode="auto">
                <a:xfrm>
                  <a:off x="2583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3" name="Line 3714"/>
                <p:cNvSpPr>
                  <a:spLocks noChangeShapeType="1"/>
                </p:cNvSpPr>
                <p:nvPr/>
              </p:nvSpPr>
              <p:spPr bwMode="auto">
                <a:xfrm>
                  <a:off x="2603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4" name="Line 3715"/>
                <p:cNvSpPr>
                  <a:spLocks noChangeShapeType="1"/>
                </p:cNvSpPr>
                <p:nvPr/>
              </p:nvSpPr>
              <p:spPr bwMode="auto">
                <a:xfrm>
                  <a:off x="2623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5" name="Line 3716"/>
                <p:cNvSpPr>
                  <a:spLocks noChangeShapeType="1"/>
                </p:cNvSpPr>
                <p:nvPr/>
              </p:nvSpPr>
              <p:spPr bwMode="auto">
                <a:xfrm>
                  <a:off x="2643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6" name="Line 3717"/>
                <p:cNvSpPr>
                  <a:spLocks noChangeShapeType="1"/>
                </p:cNvSpPr>
                <p:nvPr/>
              </p:nvSpPr>
              <p:spPr bwMode="auto">
                <a:xfrm>
                  <a:off x="2663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7" name="Line 3718"/>
                <p:cNvSpPr>
                  <a:spLocks noChangeShapeType="1"/>
                </p:cNvSpPr>
                <p:nvPr/>
              </p:nvSpPr>
              <p:spPr bwMode="auto">
                <a:xfrm>
                  <a:off x="2683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8" name="Line 3719"/>
                <p:cNvSpPr>
                  <a:spLocks noChangeShapeType="1"/>
                </p:cNvSpPr>
                <p:nvPr/>
              </p:nvSpPr>
              <p:spPr bwMode="auto">
                <a:xfrm>
                  <a:off x="2703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9" name="Line 3720"/>
                <p:cNvSpPr>
                  <a:spLocks noChangeShapeType="1"/>
                </p:cNvSpPr>
                <p:nvPr/>
              </p:nvSpPr>
              <p:spPr bwMode="auto">
                <a:xfrm>
                  <a:off x="2723" y="22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0" name="Line 3721"/>
                <p:cNvSpPr>
                  <a:spLocks noChangeShapeType="1"/>
                </p:cNvSpPr>
                <p:nvPr/>
              </p:nvSpPr>
              <p:spPr bwMode="auto">
                <a:xfrm>
                  <a:off x="2743" y="22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1" name="Line 3722"/>
                <p:cNvSpPr>
                  <a:spLocks noChangeShapeType="1"/>
                </p:cNvSpPr>
                <p:nvPr/>
              </p:nvSpPr>
              <p:spPr bwMode="auto">
                <a:xfrm>
                  <a:off x="2763" y="22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2" name="Line 3723"/>
                <p:cNvSpPr>
                  <a:spLocks noChangeShapeType="1"/>
                </p:cNvSpPr>
                <p:nvPr/>
              </p:nvSpPr>
              <p:spPr bwMode="auto">
                <a:xfrm>
                  <a:off x="2784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3" name="Line 3724"/>
                <p:cNvSpPr>
                  <a:spLocks noChangeShapeType="1"/>
                </p:cNvSpPr>
                <p:nvPr/>
              </p:nvSpPr>
              <p:spPr bwMode="auto">
                <a:xfrm>
                  <a:off x="2804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4" name="Line 3725"/>
                <p:cNvSpPr>
                  <a:spLocks noChangeShapeType="1"/>
                </p:cNvSpPr>
                <p:nvPr/>
              </p:nvSpPr>
              <p:spPr bwMode="auto">
                <a:xfrm>
                  <a:off x="2824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5" name="Line 3726"/>
                <p:cNvSpPr>
                  <a:spLocks noChangeShapeType="1"/>
                </p:cNvSpPr>
                <p:nvPr/>
              </p:nvSpPr>
              <p:spPr bwMode="auto">
                <a:xfrm>
                  <a:off x="2844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6" name="Line 3727"/>
                <p:cNvSpPr>
                  <a:spLocks noChangeShapeType="1"/>
                </p:cNvSpPr>
                <p:nvPr/>
              </p:nvSpPr>
              <p:spPr bwMode="auto">
                <a:xfrm>
                  <a:off x="2864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7" name="Line 3728"/>
                <p:cNvSpPr>
                  <a:spLocks noChangeShapeType="1"/>
                </p:cNvSpPr>
                <p:nvPr/>
              </p:nvSpPr>
              <p:spPr bwMode="auto">
                <a:xfrm>
                  <a:off x="2884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8" name="Line 3729"/>
                <p:cNvSpPr>
                  <a:spLocks noChangeShapeType="1"/>
                </p:cNvSpPr>
                <p:nvPr/>
              </p:nvSpPr>
              <p:spPr bwMode="auto">
                <a:xfrm>
                  <a:off x="2904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9" name="Line 3730"/>
                <p:cNvSpPr>
                  <a:spLocks noChangeShapeType="1"/>
                </p:cNvSpPr>
                <p:nvPr/>
              </p:nvSpPr>
              <p:spPr bwMode="auto">
                <a:xfrm>
                  <a:off x="2924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0" name="Line 3731"/>
                <p:cNvSpPr>
                  <a:spLocks noChangeShapeType="1"/>
                </p:cNvSpPr>
                <p:nvPr/>
              </p:nvSpPr>
              <p:spPr bwMode="auto">
                <a:xfrm>
                  <a:off x="2944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1" name="Line 3732"/>
                <p:cNvSpPr>
                  <a:spLocks noChangeShapeType="1"/>
                </p:cNvSpPr>
                <p:nvPr/>
              </p:nvSpPr>
              <p:spPr bwMode="auto">
                <a:xfrm>
                  <a:off x="2964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2" name="Line 3733"/>
                <p:cNvSpPr>
                  <a:spLocks noChangeShapeType="1"/>
                </p:cNvSpPr>
                <p:nvPr/>
              </p:nvSpPr>
              <p:spPr bwMode="auto">
                <a:xfrm>
                  <a:off x="2984" y="22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3" name="Line 3734"/>
                <p:cNvSpPr>
                  <a:spLocks noChangeShapeType="1"/>
                </p:cNvSpPr>
                <p:nvPr/>
              </p:nvSpPr>
              <p:spPr bwMode="auto">
                <a:xfrm>
                  <a:off x="3004" y="22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4" name="Line 3735"/>
                <p:cNvSpPr>
                  <a:spLocks noChangeShapeType="1"/>
                </p:cNvSpPr>
                <p:nvPr/>
              </p:nvSpPr>
              <p:spPr bwMode="auto">
                <a:xfrm>
                  <a:off x="3025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5" name="Line 3736"/>
                <p:cNvSpPr>
                  <a:spLocks noChangeShapeType="1"/>
                </p:cNvSpPr>
                <p:nvPr/>
              </p:nvSpPr>
              <p:spPr bwMode="auto">
                <a:xfrm>
                  <a:off x="3045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6" name="Line 3737"/>
                <p:cNvSpPr>
                  <a:spLocks noChangeShapeType="1"/>
                </p:cNvSpPr>
                <p:nvPr/>
              </p:nvSpPr>
              <p:spPr bwMode="auto">
                <a:xfrm>
                  <a:off x="3065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7" name="Line 3738"/>
                <p:cNvSpPr>
                  <a:spLocks noChangeShapeType="1"/>
                </p:cNvSpPr>
                <p:nvPr/>
              </p:nvSpPr>
              <p:spPr bwMode="auto">
                <a:xfrm>
                  <a:off x="3085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0" name="Group 3940"/>
              <p:cNvGrpSpPr>
                <a:grpSpLocks/>
              </p:cNvGrpSpPr>
              <p:nvPr/>
            </p:nvGrpSpPr>
            <p:grpSpPr bwMode="auto">
              <a:xfrm>
                <a:off x="2231" y="1788"/>
                <a:ext cx="1990" cy="487"/>
                <a:chOff x="2121" y="1788"/>
                <a:chExt cx="1990" cy="487"/>
              </a:xfrm>
            </p:grpSpPr>
            <p:sp>
              <p:nvSpPr>
                <p:cNvPr id="328" name="Line 3740"/>
                <p:cNvSpPr>
                  <a:spLocks noChangeShapeType="1"/>
                </p:cNvSpPr>
                <p:nvPr/>
              </p:nvSpPr>
              <p:spPr bwMode="auto">
                <a:xfrm>
                  <a:off x="3105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9" name="Line 3741"/>
                <p:cNvSpPr>
                  <a:spLocks noChangeShapeType="1"/>
                </p:cNvSpPr>
                <p:nvPr/>
              </p:nvSpPr>
              <p:spPr bwMode="auto">
                <a:xfrm>
                  <a:off x="3125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0" name="Line 3742"/>
                <p:cNvSpPr>
                  <a:spLocks noChangeShapeType="1"/>
                </p:cNvSpPr>
                <p:nvPr/>
              </p:nvSpPr>
              <p:spPr bwMode="auto">
                <a:xfrm>
                  <a:off x="3145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1" name="Line 3743"/>
                <p:cNvSpPr>
                  <a:spLocks noChangeShapeType="1"/>
                </p:cNvSpPr>
                <p:nvPr/>
              </p:nvSpPr>
              <p:spPr bwMode="auto">
                <a:xfrm>
                  <a:off x="3165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2" name="Line 3744"/>
                <p:cNvSpPr>
                  <a:spLocks noChangeShapeType="1"/>
                </p:cNvSpPr>
                <p:nvPr/>
              </p:nvSpPr>
              <p:spPr bwMode="auto">
                <a:xfrm>
                  <a:off x="3185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3" name="Line 3745"/>
                <p:cNvSpPr>
                  <a:spLocks noChangeShapeType="1"/>
                </p:cNvSpPr>
                <p:nvPr/>
              </p:nvSpPr>
              <p:spPr bwMode="auto">
                <a:xfrm>
                  <a:off x="3205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4" name="Line 3746"/>
                <p:cNvSpPr>
                  <a:spLocks noChangeShapeType="1"/>
                </p:cNvSpPr>
                <p:nvPr/>
              </p:nvSpPr>
              <p:spPr bwMode="auto">
                <a:xfrm>
                  <a:off x="3225" y="22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5" name="Line 3747"/>
                <p:cNvSpPr>
                  <a:spLocks noChangeShapeType="1"/>
                </p:cNvSpPr>
                <p:nvPr/>
              </p:nvSpPr>
              <p:spPr bwMode="auto">
                <a:xfrm>
                  <a:off x="3245" y="22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6" name="Line 3748"/>
                <p:cNvSpPr>
                  <a:spLocks noChangeShapeType="1"/>
                </p:cNvSpPr>
                <p:nvPr/>
              </p:nvSpPr>
              <p:spPr bwMode="auto">
                <a:xfrm>
                  <a:off x="3265" y="22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7" name="Line 3749"/>
                <p:cNvSpPr>
                  <a:spLocks noChangeShapeType="1"/>
                </p:cNvSpPr>
                <p:nvPr/>
              </p:nvSpPr>
              <p:spPr bwMode="auto">
                <a:xfrm>
                  <a:off x="3286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8" name="Line 3750"/>
                <p:cNvSpPr>
                  <a:spLocks noChangeShapeType="1"/>
                </p:cNvSpPr>
                <p:nvPr/>
              </p:nvSpPr>
              <p:spPr bwMode="auto">
                <a:xfrm>
                  <a:off x="3306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9" name="Line 3751"/>
                <p:cNvSpPr>
                  <a:spLocks noChangeShapeType="1"/>
                </p:cNvSpPr>
                <p:nvPr/>
              </p:nvSpPr>
              <p:spPr bwMode="auto">
                <a:xfrm>
                  <a:off x="3326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0" name="Line 3752"/>
                <p:cNvSpPr>
                  <a:spLocks noChangeShapeType="1"/>
                </p:cNvSpPr>
                <p:nvPr/>
              </p:nvSpPr>
              <p:spPr bwMode="auto">
                <a:xfrm>
                  <a:off x="3346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1" name="Line 3753"/>
                <p:cNvSpPr>
                  <a:spLocks noChangeShapeType="1"/>
                </p:cNvSpPr>
                <p:nvPr/>
              </p:nvSpPr>
              <p:spPr bwMode="auto">
                <a:xfrm>
                  <a:off x="3366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2" name="Line 3754"/>
                <p:cNvSpPr>
                  <a:spLocks noChangeShapeType="1"/>
                </p:cNvSpPr>
                <p:nvPr/>
              </p:nvSpPr>
              <p:spPr bwMode="auto">
                <a:xfrm>
                  <a:off x="3386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3" name="Line 3755"/>
                <p:cNvSpPr>
                  <a:spLocks noChangeShapeType="1"/>
                </p:cNvSpPr>
                <p:nvPr/>
              </p:nvSpPr>
              <p:spPr bwMode="auto">
                <a:xfrm>
                  <a:off x="3406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4" name="Line 3756"/>
                <p:cNvSpPr>
                  <a:spLocks noChangeShapeType="1"/>
                </p:cNvSpPr>
                <p:nvPr/>
              </p:nvSpPr>
              <p:spPr bwMode="auto">
                <a:xfrm>
                  <a:off x="3426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5" name="Line 3757"/>
                <p:cNvSpPr>
                  <a:spLocks noChangeShapeType="1"/>
                </p:cNvSpPr>
                <p:nvPr/>
              </p:nvSpPr>
              <p:spPr bwMode="auto">
                <a:xfrm>
                  <a:off x="3446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6" name="Line 3758"/>
                <p:cNvSpPr>
                  <a:spLocks noChangeShapeType="1"/>
                </p:cNvSpPr>
                <p:nvPr/>
              </p:nvSpPr>
              <p:spPr bwMode="auto">
                <a:xfrm>
                  <a:off x="3466" y="22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7" name="Line 3759"/>
                <p:cNvSpPr>
                  <a:spLocks noChangeShapeType="1"/>
                </p:cNvSpPr>
                <p:nvPr/>
              </p:nvSpPr>
              <p:spPr bwMode="auto">
                <a:xfrm>
                  <a:off x="3486" y="22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8" name="Line 3760"/>
                <p:cNvSpPr>
                  <a:spLocks noChangeShapeType="1"/>
                </p:cNvSpPr>
                <p:nvPr/>
              </p:nvSpPr>
              <p:spPr bwMode="auto">
                <a:xfrm>
                  <a:off x="3506" y="22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9" name="Line 3761"/>
                <p:cNvSpPr>
                  <a:spLocks noChangeShapeType="1"/>
                </p:cNvSpPr>
                <p:nvPr/>
              </p:nvSpPr>
              <p:spPr bwMode="auto">
                <a:xfrm>
                  <a:off x="3527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0" name="Line 3762"/>
                <p:cNvSpPr>
                  <a:spLocks noChangeShapeType="1"/>
                </p:cNvSpPr>
                <p:nvPr/>
              </p:nvSpPr>
              <p:spPr bwMode="auto">
                <a:xfrm>
                  <a:off x="3547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1" name="Line 3763"/>
                <p:cNvSpPr>
                  <a:spLocks noChangeShapeType="1"/>
                </p:cNvSpPr>
                <p:nvPr/>
              </p:nvSpPr>
              <p:spPr bwMode="auto">
                <a:xfrm>
                  <a:off x="3567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2" name="Line 3764"/>
                <p:cNvSpPr>
                  <a:spLocks noChangeShapeType="1"/>
                </p:cNvSpPr>
                <p:nvPr/>
              </p:nvSpPr>
              <p:spPr bwMode="auto">
                <a:xfrm>
                  <a:off x="3587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3" name="Line 3765"/>
                <p:cNvSpPr>
                  <a:spLocks noChangeShapeType="1"/>
                </p:cNvSpPr>
                <p:nvPr/>
              </p:nvSpPr>
              <p:spPr bwMode="auto">
                <a:xfrm>
                  <a:off x="3607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4" name="Line 3766"/>
                <p:cNvSpPr>
                  <a:spLocks noChangeShapeType="1"/>
                </p:cNvSpPr>
                <p:nvPr/>
              </p:nvSpPr>
              <p:spPr bwMode="auto">
                <a:xfrm>
                  <a:off x="3627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5" name="Line 3767"/>
                <p:cNvSpPr>
                  <a:spLocks noChangeShapeType="1"/>
                </p:cNvSpPr>
                <p:nvPr/>
              </p:nvSpPr>
              <p:spPr bwMode="auto">
                <a:xfrm>
                  <a:off x="3647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6" name="Line 3768"/>
                <p:cNvSpPr>
                  <a:spLocks noChangeShapeType="1"/>
                </p:cNvSpPr>
                <p:nvPr/>
              </p:nvSpPr>
              <p:spPr bwMode="auto">
                <a:xfrm>
                  <a:off x="3667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7" name="Line 3769"/>
                <p:cNvSpPr>
                  <a:spLocks noChangeShapeType="1"/>
                </p:cNvSpPr>
                <p:nvPr/>
              </p:nvSpPr>
              <p:spPr bwMode="auto">
                <a:xfrm>
                  <a:off x="3687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8" name="Line 3770"/>
                <p:cNvSpPr>
                  <a:spLocks noChangeShapeType="1"/>
                </p:cNvSpPr>
                <p:nvPr/>
              </p:nvSpPr>
              <p:spPr bwMode="auto">
                <a:xfrm>
                  <a:off x="3707" y="22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9" name="Line 3771"/>
                <p:cNvSpPr>
                  <a:spLocks noChangeShapeType="1"/>
                </p:cNvSpPr>
                <p:nvPr/>
              </p:nvSpPr>
              <p:spPr bwMode="auto">
                <a:xfrm>
                  <a:off x="3727" y="22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0" name="Line 3772"/>
                <p:cNvSpPr>
                  <a:spLocks noChangeShapeType="1"/>
                </p:cNvSpPr>
                <p:nvPr/>
              </p:nvSpPr>
              <p:spPr bwMode="auto">
                <a:xfrm>
                  <a:off x="3747" y="22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1" name="Line 3773"/>
                <p:cNvSpPr>
                  <a:spLocks noChangeShapeType="1"/>
                </p:cNvSpPr>
                <p:nvPr/>
              </p:nvSpPr>
              <p:spPr bwMode="auto">
                <a:xfrm>
                  <a:off x="3768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2" name="Line 3774"/>
                <p:cNvSpPr>
                  <a:spLocks noChangeShapeType="1"/>
                </p:cNvSpPr>
                <p:nvPr/>
              </p:nvSpPr>
              <p:spPr bwMode="auto">
                <a:xfrm>
                  <a:off x="3788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3" name="Line 3775"/>
                <p:cNvSpPr>
                  <a:spLocks noChangeShapeType="1"/>
                </p:cNvSpPr>
                <p:nvPr/>
              </p:nvSpPr>
              <p:spPr bwMode="auto">
                <a:xfrm>
                  <a:off x="3808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4" name="Line 3776"/>
                <p:cNvSpPr>
                  <a:spLocks noChangeShapeType="1"/>
                </p:cNvSpPr>
                <p:nvPr/>
              </p:nvSpPr>
              <p:spPr bwMode="auto">
                <a:xfrm>
                  <a:off x="3828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5" name="Line 3777"/>
                <p:cNvSpPr>
                  <a:spLocks noChangeShapeType="1"/>
                </p:cNvSpPr>
                <p:nvPr/>
              </p:nvSpPr>
              <p:spPr bwMode="auto">
                <a:xfrm>
                  <a:off x="3848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6" name="Line 3778"/>
                <p:cNvSpPr>
                  <a:spLocks noChangeShapeType="1"/>
                </p:cNvSpPr>
                <p:nvPr/>
              </p:nvSpPr>
              <p:spPr bwMode="auto">
                <a:xfrm>
                  <a:off x="3868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7" name="Line 3779"/>
                <p:cNvSpPr>
                  <a:spLocks noChangeShapeType="1"/>
                </p:cNvSpPr>
                <p:nvPr/>
              </p:nvSpPr>
              <p:spPr bwMode="auto">
                <a:xfrm>
                  <a:off x="3888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8" name="Line 3780"/>
                <p:cNvSpPr>
                  <a:spLocks noChangeShapeType="1"/>
                </p:cNvSpPr>
                <p:nvPr/>
              </p:nvSpPr>
              <p:spPr bwMode="auto">
                <a:xfrm>
                  <a:off x="3908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9" name="Line 3781"/>
                <p:cNvSpPr>
                  <a:spLocks noChangeShapeType="1"/>
                </p:cNvSpPr>
                <p:nvPr/>
              </p:nvSpPr>
              <p:spPr bwMode="auto">
                <a:xfrm>
                  <a:off x="3928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0" name="Line 3782"/>
                <p:cNvSpPr>
                  <a:spLocks noChangeShapeType="1"/>
                </p:cNvSpPr>
                <p:nvPr/>
              </p:nvSpPr>
              <p:spPr bwMode="auto">
                <a:xfrm>
                  <a:off x="3948" y="22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1" name="Line 3783"/>
                <p:cNvSpPr>
                  <a:spLocks noChangeShapeType="1"/>
                </p:cNvSpPr>
                <p:nvPr/>
              </p:nvSpPr>
              <p:spPr bwMode="auto">
                <a:xfrm>
                  <a:off x="3968" y="22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2" name="Line 3784"/>
                <p:cNvSpPr>
                  <a:spLocks noChangeShapeType="1"/>
                </p:cNvSpPr>
                <p:nvPr/>
              </p:nvSpPr>
              <p:spPr bwMode="auto">
                <a:xfrm>
                  <a:off x="3988" y="2274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3" name="Line 3785"/>
                <p:cNvSpPr>
                  <a:spLocks noChangeShapeType="1"/>
                </p:cNvSpPr>
                <p:nvPr/>
              </p:nvSpPr>
              <p:spPr bwMode="auto">
                <a:xfrm>
                  <a:off x="4009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4" name="Line 3786"/>
                <p:cNvSpPr>
                  <a:spLocks noChangeShapeType="1"/>
                </p:cNvSpPr>
                <p:nvPr/>
              </p:nvSpPr>
              <p:spPr bwMode="auto">
                <a:xfrm>
                  <a:off x="4029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5" name="Line 3787"/>
                <p:cNvSpPr>
                  <a:spLocks noChangeShapeType="1"/>
                </p:cNvSpPr>
                <p:nvPr/>
              </p:nvSpPr>
              <p:spPr bwMode="auto">
                <a:xfrm>
                  <a:off x="4049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6" name="Line 3788"/>
                <p:cNvSpPr>
                  <a:spLocks noChangeShapeType="1"/>
                </p:cNvSpPr>
                <p:nvPr/>
              </p:nvSpPr>
              <p:spPr bwMode="auto">
                <a:xfrm>
                  <a:off x="4069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7" name="Line 3789"/>
                <p:cNvSpPr>
                  <a:spLocks noChangeShapeType="1"/>
                </p:cNvSpPr>
                <p:nvPr/>
              </p:nvSpPr>
              <p:spPr bwMode="auto">
                <a:xfrm>
                  <a:off x="4089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8" name="Line 3790"/>
                <p:cNvSpPr>
                  <a:spLocks noChangeShapeType="1"/>
                </p:cNvSpPr>
                <p:nvPr/>
              </p:nvSpPr>
              <p:spPr bwMode="auto">
                <a:xfrm>
                  <a:off x="4109" y="2274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9" name="Line 3791"/>
                <p:cNvSpPr>
                  <a:spLocks noChangeShapeType="1"/>
                </p:cNvSpPr>
                <p:nvPr/>
              </p:nvSpPr>
              <p:spPr bwMode="auto">
                <a:xfrm>
                  <a:off x="2121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0" name="Line 3792"/>
                <p:cNvSpPr>
                  <a:spLocks noChangeShapeType="1"/>
                </p:cNvSpPr>
                <p:nvPr/>
              </p:nvSpPr>
              <p:spPr bwMode="auto">
                <a:xfrm>
                  <a:off x="2141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1" name="Line 3793"/>
                <p:cNvSpPr>
                  <a:spLocks noChangeShapeType="1"/>
                </p:cNvSpPr>
                <p:nvPr/>
              </p:nvSpPr>
              <p:spPr bwMode="auto">
                <a:xfrm>
                  <a:off x="2161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2" name="Line 3794"/>
                <p:cNvSpPr>
                  <a:spLocks noChangeShapeType="1"/>
                </p:cNvSpPr>
                <p:nvPr/>
              </p:nvSpPr>
              <p:spPr bwMode="auto">
                <a:xfrm>
                  <a:off x="2181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3" name="Line 3795"/>
                <p:cNvSpPr>
                  <a:spLocks noChangeShapeType="1"/>
                </p:cNvSpPr>
                <p:nvPr/>
              </p:nvSpPr>
              <p:spPr bwMode="auto">
                <a:xfrm>
                  <a:off x="2201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4" name="Line 3796"/>
                <p:cNvSpPr>
                  <a:spLocks noChangeShapeType="1"/>
                </p:cNvSpPr>
                <p:nvPr/>
              </p:nvSpPr>
              <p:spPr bwMode="auto">
                <a:xfrm>
                  <a:off x="2221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5" name="Line 3797"/>
                <p:cNvSpPr>
                  <a:spLocks noChangeShapeType="1"/>
                </p:cNvSpPr>
                <p:nvPr/>
              </p:nvSpPr>
              <p:spPr bwMode="auto">
                <a:xfrm>
                  <a:off x="2241" y="203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6" name="Line 3798"/>
                <p:cNvSpPr>
                  <a:spLocks noChangeShapeType="1"/>
                </p:cNvSpPr>
                <p:nvPr/>
              </p:nvSpPr>
              <p:spPr bwMode="auto">
                <a:xfrm>
                  <a:off x="2261" y="203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7" name="Line 3799"/>
                <p:cNvSpPr>
                  <a:spLocks noChangeShapeType="1"/>
                </p:cNvSpPr>
                <p:nvPr/>
              </p:nvSpPr>
              <p:spPr bwMode="auto">
                <a:xfrm>
                  <a:off x="2281" y="203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8" name="Line 3800"/>
                <p:cNvSpPr>
                  <a:spLocks noChangeShapeType="1"/>
                </p:cNvSpPr>
                <p:nvPr/>
              </p:nvSpPr>
              <p:spPr bwMode="auto">
                <a:xfrm>
                  <a:off x="2302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9" name="Line 3801"/>
                <p:cNvSpPr>
                  <a:spLocks noChangeShapeType="1"/>
                </p:cNvSpPr>
                <p:nvPr/>
              </p:nvSpPr>
              <p:spPr bwMode="auto">
                <a:xfrm>
                  <a:off x="2322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0" name="Line 3802"/>
                <p:cNvSpPr>
                  <a:spLocks noChangeShapeType="1"/>
                </p:cNvSpPr>
                <p:nvPr/>
              </p:nvSpPr>
              <p:spPr bwMode="auto">
                <a:xfrm>
                  <a:off x="2342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1" name="Line 3803"/>
                <p:cNvSpPr>
                  <a:spLocks noChangeShapeType="1"/>
                </p:cNvSpPr>
                <p:nvPr/>
              </p:nvSpPr>
              <p:spPr bwMode="auto">
                <a:xfrm>
                  <a:off x="2362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2" name="Line 3804"/>
                <p:cNvSpPr>
                  <a:spLocks noChangeShapeType="1"/>
                </p:cNvSpPr>
                <p:nvPr/>
              </p:nvSpPr>
              <p:spPr bwMode="auto">
                <a:xfrm>
                  <a:off x="2382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3" name="Line 3805"/>
                <p:cNvSpPr>
                  <a:spLocks noChangeShapeType="1"/>
                </p:cNvSpPr>
                <p:nvPr/>
              </p:nvSpPr>
              <p:spPr bwMode="auto">
                <a:xfrm>
                  <a:off x="2402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4" name="Line 3806"/>
                <p:cNvSpPr>
                  <a:spLocks noChangeShapeType="1"/>
                </p:cNvSpPr>
                <p:nvPr/>
              </p:nvSpPr>
              <p:spPr bwMode="auto">
                <a:xfrm>
                  <a:off x="2422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5" name="Line 3807"/>
                <p:cNvSpPr>
                  <a:spLocks noChangeShapeType="1"/>
                </p:cNvSpPr>
                <p:nvPr/>
              </p:nvSpPr>
              <p:spPr bwMode="auto">
                <a:xfrm>
                  <a:off x="2442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6" name="Line 3808"/>
                <p:cNvSpPr>
                  <a:spLocks noChangeShapeType="1"/>
                </p:cNvSpPr>
                <p:nvPr/>
              </p:nvSpPr>
              <p:spPr bwMode="auto">
                <a:xfrm>
                  <a:off x="2462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7" name="Line 3809"/>
                <p:cNvSpPr>
                  <a:spLocks noChangeShapeType="1"/>
                </p:cNvSpPr>
                <p:nvPr/>
              </p:nvSpPr>
              <p:spPr bwMode="auto">
                <a:xfrm>
                  <a:off x="2482" y="203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8" name="Line 3810"/>
                <p:cNvSpPr>
                  <a:spLocks noChangeShapeType="1"/>
                </p:cNvSpPr>
                <p:nvPr/>
              </p:nvSpPr>
              <p:spPr bwMode="auto">
                <a:xfrm>
                  <a:off x="2502" y="203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9" name="Line 3811"/>
                <p:cNvSpPr>
                  <a:spLocks noChangeShapeType="1"/>
                </p:cNvSpPr>
                <p:nvPr/>
              </p:nvSpPr>
              <p:spPr bwMode="auto">
                <a:xfrm>
                  <a:off x="2522" y="203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0" name="Line 3812"/>
                <p:cNvSpPr>
                  <a:spLocks noChangeShapeType="1"/>
                </p:cNvSpPr>
                <p:nvPr/>
              </p:nvSpPr>
              <p:spPr bwMode="auto">
                <a:xfrm>
                  <a:off x="2543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1" name="Line 3813"/>
                <p:cNvSpPr>
                  <a:spLocks noChangeShapeType="1"/>
                </p:cNvSpPr>
                <p:nvPr/>
              </p:nvSpPr>
              <p:spPr bwMode="auto">
                <a:xfrm>
                  <a:off x="2563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2" name="Line 3814"/>
                <p:cNvSpPr>
                  <a:spLocks noChangeShapeType="1"/>
                </p:cNvSpPr>
                <p:nvPr/>
              </p:nvSpPr>
              <p:spPr bwMode="auto">
                <a:xfrm>
                  <a:off x="2583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3" name="Line 3815"/>
                <p:cNvSpPr>
                  <a:spLocks noChangeShapeType="1"/>
                </p:cNvSpPr>
                <p:nvPr/>
              </p:nvSpPr>
              <p:spPr bwMode="auto">
                <a:xfrm>
                  <a:off x="2603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4" name="Line 3816"/>
                <p:cNvSpPr>
                  <a:spLocks noChangeShapeType="1"/>
                </p:cNvSpPr>
                <p:nvPr/>
              </p:nvSpPr>
              <p:spPr bwMode="auto">
                <a:xfrm>
                  <a:off x="2623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5" name="Line 3817"/>
                <p:cNvSpPr>
                  <a:spLocks noChangeShapeType="1"/>
                </p:cNvSpPr>
                <p:nvPr/>
              </p:nvSpPr>
              <p:spPr bwMode="auto">
                <a:xfrm>
                  <a:off x="2643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6" name="Line 3818"/>
                <p:cNvSpPr>
                  <a:spLocks noChangeShapeType="1"/>
                </p:cNvSpPr>
                <p:nvPr/>
              </p:nvSpPr>
              <p:spPr bwMode="auto">
                <a:xfrm>
                  <a:off x="2663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7" name="Line 3819"/>
                <p:cNvSpPr>
                  <a:spLocks noChangeShapeType="1"/>
                </p:cNvSpPr>
                <p:nvPr/>
              </p:nvSpPr>
              <p:spPr bwMode="auto">
                <a:xfrm>
                  <a:off x="2683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8" name="Line 3820"/>
                <p:cNvSpPr>
                  <a:spLocks noChangeShapeType="1"/>
                </p:cNvSpPr>
                <p:nvPr/>
              </p:nvSpPr>
              <p:spPr bwMode="auto">
                <a:xfrm>
                  <a:off x="2703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9" name="Line 3821"/>
                <p:cNvSpPr>
                  <a:spLocks noChangeShapeType="1"/>
                </p:cNvSpPr>
                <p:nvPr/>
              </p:nvSpPr>
              <p:spPr bwMode="auto">
                <a:xfrm>
                  <a:off x="2723" y="203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0" name="Line 3822"/>
                <p:cNvSpPr>
                  <a:spLocks noChangeShapeType="1"/>
                </p:cNvSpPr>
                <p:nvPr/>
              </p:nvSpPr>
              <p:spPr bwMode="auto">
                <a:xfrm>
                  <a:off x="2743" y="203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1" name="Line 3823"/>
                <p:cNvSpPr>
                  <a:spLocks noChangeShapeType="1"/>
                </p:cNvSpPr>
                <p:nvPr/>
              </p:nvSpPr>
              <p:spPr bwMode="auto">
                <a:xfrm>
                  <a:off x="2763" y="203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2" name="Line 3824"/>
                <p:cNvSpPr>
                  <a:spLocks noChangeShapeType="1"/>
                </p:cNvSpPr>
                <p:nvPr/>
              </p:nvSpPr>
              <p:spPr bwMode="auto">
                <a:xfrm>
                  <a:off x="2784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3" name="Line 3825"/>
                <p:cNvSpPr>
                  <a:spLocks noChangeShapeType="1"/>
                </p:cNvSpPr>
                <p:nvPr/>
              </p:nvSpPr>
              <p:spPr bwMode="auto">
                <a:xfrm>
                  <a:off x="2804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4" name="Line 3826"/>
                <p:cNvSpPr>
                  <a:spLocks noChangeShapeType="1"/>
                </p:cNvSpPr>
                <p:nvPr/>
              </p:nvSpPr>
              <p:spPr bwMode="auto">
                <a:xfrm>
                  <a:off x="2824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5" name="Line 3827"/>
                <p:cNvSpPr>
                  <a:spLocks noChangeShapeType="1"/>
                </p:cNvSpPr>
                <p:nvPr/>
              </p:nvSpPr>
              <p:spPr bwMode="auto">
                <a:xfrm>
                  <a:off x="2844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6" name="Line 3828"/>
                <p:cNvSpPr>
                  <a:spLocks noChangeShapeType="1"/>
                </p:cNvSpPr>
                <p:nvPr/>
              </p:nvSpPr>
              <p:spPr bwMode="auto">
                <a:xfrm>
                  <a:off x="2864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7" name="Line 3829"/>
                <p:cNvSpPr>
                  <a:spLocks noChangeShapeType="1"/>
                </p:cNvSpPr>
                <p:nvPr/>
              </p:nvSpPr>
              <p:spPr bwMode="auto">
                <a:xfrm>
                  <a:off x="2884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8" name="Line 3830"/>
                <p:cNvSpPr>
                  <a:spLocks noChangeShapeType="1"/>
                </p:cNvSpPr>
                <p:nvPr/>
              </p:nvSpPr>
              <p:spPr bwMode="auto">
                <a:xfrm>
                  <a:off x="2904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9" name="Line 3831"/>
                <p:cNvSpPr>
                  <a:spLocks noChangeShapeType="1"/>
                </p:cNvSpPr>
                <p:nvPr/>
              </p:nvSpPr>
              <p:spPr bwMode="auto">
                <a:xfrm>
                  <a:off x="2924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20" name="Line 3832"/>
                <p:cNvSpPr>
                  <a:spLocks noChangeShapeType="1"/>
                </p:cNvSpPr>
                <p:nvPr/>
              </p:nvSpPr>
              <p:spPr bwMode="auto">
                <a:xfrm>
                  <a:off x="2944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21" name="Line 3833"/>
                <p:cNvSpPr>
                  <a:spLocks noChangeShapeType="1"/>
                </p:cNvSpPr>
                <p:nvPr/>
              </p:nvSpPr>
              <p:spPr bwMode="auto">
                <a:xfrm>
                  <a:off x="2964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22" name="Line 3834"/>
                <p:cNvSpPr>
                  <a:spLocks noChangeShapeType="1"/>
                </p:cNvSpPr>
                <p:nvPr/>
              </p:nvSpPr>
              <p:spPr bwMode="auto">
                <a:xfrm>
                  <a:off x="2984" y="203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23" name="Line 3835"/>
                <p:cNvSpPr>
                  <a:spLocks noChangeShapeType="1"/>
                </p:cNvSpPr>
                <p:nvPr/>
              </p:nvSpPr>
              <p:spPr bwMode="auto">
                <a:xfrm>
                  <a:off x="3004" y="203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24" name="Line 3836"/>
                <p:cNvSpPr>
                  <a:spLocks noChangeShapeType="1"/>
                </p:cNvSpPr>
                <p:nvPr/>
              </p:nvSpPr>
              <p:spPr bwMode="auto">
                <a:xfrm>
                  <a:off x="3025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25" name="Line 3837"/>
                <p:cNvSpPr>
                  <a:spLocks noChangeShapeType="1"/>
                </p:cNvSpPr>
                <p:nvPr/>
              </p:nvSpPr>
              <p:spPr bwMode="auto">
                <a:xfrm>
                  <a:off x="3045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26" name="Line 3838"/>
                <p:cNvSpPr>
                  <a:spLocks noChangeShapeType="1"/>
                </p:cNvSpPr>
                <p:nvPr/>
              </p:nvSpPr>
              <p:spPr bwMode="auto">
                <a:xfrm>
                  <a:off x="3065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27" name="Line 3839"/>
                <p:cNvSpPr>
                  <a:spLocks noChangeShapeType="1"/>
                </p:cNvSpPr>
                <p:nvPr/>
              </p:nvSpPr>
              <p:spPr bwMode="auto">
                <a:xfrm>
                  <a:off x="3085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28" name="Line 3840"/>
                <p:cNvSpPr>
                  <a:spLocks noChangeShapeType="1"/>
                </p:cNvSpPr>
                <p:nvPr/>
              </p:nvSpPr>
              <p:spPr bwMode="auto">
                <a:xfrm>
                  <a:off x="3105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29" name="Line 3841"/>
                <p:cNvSpPr>
                  <a:spLocks noChangeShapeType="1"/>
                </p:cNvSpPr>
                <p:nvPr/>
              </p:nvSpPr>
              <p:spPr bwMode="auto">
                <a:xfrm>
                  <a:off x="3125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0" name="Line 3842"/>
                <p:cNvSpPr>
                  <a:spLocks noChangeShapeType="1"/>
                </p:cNvSpPr>
                <p:nvPr/>
              </p:nvSpPr>
              <p:spPr bwMode="auto">
                <a:xfrm>
                  <a:off x="3145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1" name="Line 3843"/>
                <p:cNvSpPr>
                  <a:spLocks noChangeShapeType="1"/>
                </p:cNvSpPr>
                <p:nvPr/>
              </p:nvSpPr>
              <p:spPr bwMode="auto">
                <a:xfrm>
                  <a:off x="3165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2" name="Line 3844"/>
                <p:cNvSpPr>
                  <a:spLocks noChangeShapeType="1"/>
                </p:cNvSpPr>
                <p:nvPr/>
              </p:nvSpPr>
              <p:spPr bwMode="auto">
                <a:xfrm>
                  <a:off x="3185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3" name="Line 3845"/>
                <p:cNvSpPr>
                  <a:spLocks noChangeShapeType="1"/>
                </p:cNvSpPr>
                <p:nvPr/>
              </p:nvSpPr>
              <p:spPr bwMode="auto">
                <a:xfrm>
                  <a:off x="3205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4" name="Line 3846"/>
                <p:cNvSpPr>
                  <a:spLocks noChangeShapeType="1"/>
                </p:cNvSpPr>
                <p:nvPr/>
              </p:nvSpPr>
              <p:spPr bwMode="auto">
                <a:xfrm>
                  <a:off x="3225" y="203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5" name="Line 3847"/>
                <p:cNvSpPr>
                  <a:spLocks noChangeShapeType="1"/>
                </p:cNvSpPr>
                <p:nvPr/>
              </p:nvSpPr>
              <p:spPr bwMode="auto">
                <a:xfrm>
                  <a:off x="3245" y="203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6" name="Line 3848"/>
                <p:cNvSpPr>
                  <a:spLocks noChangeShapeType="1"/>
                </p:cNvSpPr>
                <p:nvPr/>
              </p:nvSpPr>
              <p:spPr bwMode="auto">
                <a:xfrm>
                  <a:off x="3265" y="203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7" name="Line 3849"/>
                <p:cNvSpPr>
                  <a:spLocks noChangeShapeType="1"/>
                </p:cNvSpPr>
                <p:nvPr/>
              </p:nvSpPr>
              <p:spPr bwMode="auto">
                <a:xfrm>
                  <a:off x="3286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8" name="Line 3850"/>
                <p:cNvSpPr>
                  <a:spLocks noChangeShapeType="1"/>
                </p:cNvSpPr>
                <p:nvPr/>
              </p:nvSpPr>
              <p:spPr bwMode="auto">
                <a:xfrm>
                  <a:off x="3306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9" name="Line 3851"/>
                <p:cNvSpPr>
                  <a:spLocks noChangeShapeType="1"/>
                </p:cNvSpPr>
                <p:nvPr/>
              </p:nvSpPr>
              <p:spPr bwMode="auto">
                <a:xfrm>
                  <a:off x="3326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40" name="Line 3852"/>
                <p:cNvSpPr>
                  <a:spLocks noChangeShapeType="1"/>
                </p:cNvSpPr>
                <p:nvPr/>
              </p:nvSpPr>
              <p:spPr bwMode="auto">
                <a:xfrm>
                  <a:off x="3346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41" name="Line 3853"/>
                <p:cNvSpPr>
                  <a:spLocks noChangeShapeType="1"/>
                </p:cNvSpPr>
                <p:nvPr/>
              </p:nvSpPr>
              <p:spPr bwMode="auto">
                <a:xfrm>
                  <a:off x="3366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42" name="Line 3854"/>
                <p:cNvSpPr>
                  <a:spLocks noChangeShapeType="1"/>
                </p:cNvSpPr>
                <p:nvPr/>
              </p:nvSpPr>
              <p:spPr bwMode="auto">
                <a:xfrm>
                  <a:off x="3386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43" name="Line 3855"/>
                <p:cNvSpPr>
                  <a:spLocks noChangeShapeType="1"/>
                </p:cNvSpPr>
                <p:nvPr/>
              </p:nvSpPr>
              <p:spPr bwMode="auto">
                <a:xfrm>
                  <a:off x="3406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44" name="Line 3856"/>
                <p:cNvSpPr>
                  <a:spLocks noChangeShapeType="1"/>
                </p:cNvSpPr>
                <p:nvPr/>
              </p:nvSpPr>
              <p:spPr bwMode="auto">
                <a:xfrm>
                  <a:off x="3426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45" name="Line 3857"/>
                <p:cNvSpPr>
                  <a:spLocks noChangeShapeType="1"/>
                </p:cNvSpPr>
                <p:nvPr/>
              </p:nvSpPr>
              <p:spPr bwMode="auto">
                <a:xfrm>
                  <a:off x="3446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46" name="Line 3858"/>
                <p:cNvSpPr>
                  <a:spLocks noChangeShapeType="1"/>
                </p:cNvSpPr>
                <p:nvPr/>
              </p:nvSpPr>
              <p:spPr bwMode="auto">
                <a:xfrm>
                  <a:off x="3466" y="203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47" name="Line 3859"/>
                <p:cNvSpPr>
                  <a:spLocks noChangeShapeType="1"/>
                </p:cNvSpPr>
                <p:nvPr/>
              </p:nvSpPr>
              <p:spPr bwMode="auto">
                <a:xfrm>
                  <a:off x="3486" y="203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48" name="Line 3860"/>
                <p:cNvSpPr>
                  <a:spLocks noChangeShapeType="1"/>
                </p:cNvSpPr>
                <p:nvPr/>
              </p:nvSpPr>
              <p:spPr bwMode="auto">
                <a:xfrm>
                  <a:off x="3506" y="203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49" name="Line 3861"/>
                <p:cNvSpPr>
                  <a:spLocks noChangeShapeType="1"/>
                </p:cNvSpPr>
                <p:nvPr/>
              </p:nvSpPr>
              <p:spPr bwMode="auto">
                <a:xfrm>
                  <a:off x="3527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0" name="Line 3862"/>
                <p:cNvSpPr>
                  <a:spLocks noChangeShapeType="1"/>
                </p:cNvSpPr>
                <p:nvPr/>
              </p:nvSpPr>
              <p:spPr bwMode="auto">
                <a:xfrm>
                  <a:off x="3547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1" name="Line 3863"/>
                <p:cNvSpPr>
                  <a:spLocks noChangeShapeType="1"/>
                </p:cNvSpPr>
                <p:nvPr/>
              </p:nvSpPr>
              <p:spPr bwMode="auto">
                <a:xfrm>
                  <a:off x="3567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2" name="Line 3864"/>
                <p:cNvSpPr>
                  <a:spLocks noChangeShapeType="1"/>
                </p:cNvSpPr>
                <p:nvPr/>
              </p:nvSpPr>
              <p:spPr bwMode="auto">
                <a:xfrm>
                  <a:off x="3587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3" name="Line 3865"/>
                <p:cNvSpPr>
                  <a:spLocks noChangeShapeType="1"/>
                </p:cNvSpPr>
                <p:nvPr/>
              </p:nvSpPr>
              <p:spPr bwMode="auto">
                <a:xfrm>
                  <a:off x="3607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4" name="Line 3866"/>
                <p:cNvSpPr>
                  <a:spLocks noChangeShapeType="1"/>
                </p:cNvSpPr>
                <p:nvPr/>
              </p:nvSpPr>
              <p:spPr bwMode="auto">
                <a:xfrm>
                  <a:off x="3627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5" name="Line 3867"/>
                <p:cNvSpPr>
                  <a:spLocks noChangeShapeType="1"/>
                </p:cNvSpPr>
                <p:nvPr/>
              </p:nvSpPr>
              <p:spPr bwMode="auto">
                <a:xfrm>
                  <a:off x="3647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6" name="Line 3868"/>
                <p:cNvSpPr>
                  <a:spLocks noChangeShapeType="1"/>
                </p:cNvSpPr>
                <p:nvPr/>
              </p:nvSpPr>
              <p:spPr bwMode="auto">
                <a:xfrm>
                  <a:off x="3667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7" name="Line 3869"/>
                <p:cNvSpPr>
                  <a:spLocks noChangeShapeType="1"/>
                </p:cNvSpPr>
                <p:nvPr/>
              </p:nvSpPr>
              <p:spPr bwMode="auto">
                <a:xfrm>
                  <a:off x="3687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8" name="Line 3870"/>
                <p:cNvSpPr>
                  <a:spLocks noChangeShapeType="1"/>
                </p:cNvSpPr>
                <p:nvPr/>
              </p:nvSpPr>
              <p:spPr bwMode="auto">
                <a:xfrm>
                  <a:off x="3707" y="203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9" name="Line 3871"/>
                <p:cNvSpPr>
                  <a:spLocks noChangeShapeType="1"/>
                </p:cNvSpPr>
                <p:nvPr/>
              </p:nvSpPr>
              <p:spPr bwMode="auto">
                <a:xfrm>
                  <a:off x="3727" y="203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0" name="Line 3872"/>
                <p:cNvSpPr>
                  <a:spLocks noChangeShapeType="1"/>
                </p:cNvSpPr>
                <p:nvPr/>
              </p:nvSpPr>
              <p:spPr bwMode="auto">
                <a:xfrm>
                  <a:off x="3747" y="203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1" name="Line 3873"/>
                <p:cNvSpPr>
                  <a:spLocks noChangeShapeType="1"/>
                </p:cNvSpPr>
                <p:nvPr/>
              </p:nvSpPr>
              <p:spPr bwMode="auto">
                <a:xfrm>
                  <a:off x="3768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2" name="Line 3874"/>
                <p:cNvSpPr>
                  <a:spLocks noChangeShapeType="1"/>
                </p:cNvSpPr>
                <p:nvPr/>
              </p:nvSpPr>
              <p:spPr bwMode="auto">
                <a:xfrm>
                  <a:off x="3788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3" name="Line 3875"/>
                <p:cNvSpPr>
                  <a:spLocks noChangeShapeType="1"/>
                </p:cNvSpPr>
                <p:nvPr/>
              </p:nvSpPr>
              <p:spPr bwMode="auto">
                <a:xfrm>
                  <a:off x="3808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4" name="Line 3876"/>
                <p:cNvSpPr>
                  <a:spLocks noChangeShapeType="1"/>
                </p:cNvSpPr>
                <p:nvPr/>
              </p:nvSpPr>
              <p:spPr bwMode="auto">
                <a:xfrm>
                  <a:off x="3828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5" name="Line 3877"/>
                <p:cNvSpPr>
                  <a:spLocks noChangeShapeType="1"/>
                </p:cNvSpPr>
                <p:nvPr/>
              </p:nvSpPr>
              <p:spPr bwMode="auto">
                <a:xfrm>
                  <a:off x="3848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6" name="Line 3878"/>
                <p:cNvSpPr>
                  <a:spLocks noChangeShapeType="1"/>
                </p:cNvSpPr>
                <p:nvPr/>
              </p:nvSpPr>
              <p:spPr bwMode="auto">
                <a:xfrm>
                  <a:off x="3868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7" name="Line 3879"/>
                <p:cNvSpPr>
                  <a:spLocks noChangeShapeType="1"/>
                </p:cNvSpPr>
                <p:nvPr/>
              </p:nvSpPr>
              <p:spPr bwMode="auto">
                <a:xfrm>
                  <a:off x="3888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8" name="Line 3880"/>
                <p:cNvSpPr>
                  <a:spLocks noChangeShapeType="1"/>
                </p:cNvSpPr>
                <p:nvPr/>
              </p:nvSpPr>
              <p:spPr bwMode="auto">
                <a:xfrm>
                  <a:off x="3908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9" name="Line 3881"/>
                <p:cNvSpPr>
                  <a:spLocks noChangeShapeType="1"/>
                </p:cNvSpPr>
                <p:nvPr/>
              </p:nvSpPr>
              <p:spPr bwMode="auto">
                <a:xfrm>
                  <a:off x="3928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0" name="Line 3882"/>
                <p:cNvSpPr>
                  <a:spLocks noChangeShapeType="1"/>
                </p:cNvSpPr>
                <p:nvPr/>
              </p:nvSpPr>
              <p:spPr bwMode="auto">
                <a:xfrm>
                  <a:off x="3948" y="203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1" name="Line 3883"/>
                <p:cNvSpPr>
                  <a:spLocks noChangeShapeType="1"/>
                </p:cNvSpPr>
                <p:nvPr/>
              </p:nvSpPr>
              <p:spPr bwMode="auto">
                <a:xfrm>
                  <a:off x="3968" y="203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2" name="Line 3884"/>
                <p:cNvSpPr>
                  <a:spLocks noChangeShapeType="1"/>
                </p:cNvSpPr>
                <p:nvPr/>
              </p:nvSpPr>
              <p:spPr bwMode="auto">
                <a:xfrm>
                  <a:off x="3988" y="2032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3" name="Line 3885"/>
                <p:cNvSpPr>
                  <a:spLocks noChangeShapeType="1"/>
                </p:cNvSpPr>
                <p:nvPr/>
              </p:nvSpPr>
              <p:spPr bwMode="auto">
                <a:xfrm>
                  <a:off x="4009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4" name="Line 3886"/>
                <p:cNvSpPr>
                  <a:spLocks noChangeShapeType="1"/>
                </p:cNvSpPr>
                <p:nvPr/>
              </p:nvSpPr>
              <p:spPr bwMode="auto">
                <a:xfrm>
                  <a:off x="4029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5" name="Line 3887"/>
                <p:cNvSpPr>
                  <a:spLocks noChangeShapeType="1"/>
                </p:cNvSpPr>
                <p:nvPr/>
              </p:nvSpPr>
              <p:spPr bwMode="auto">
                <a:xfrm>
                  <a:off x="4049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6" name="Line 3888"/>
                <p:cNvSpPr>
                  <a:spLocks noChangeShapeType="1"/>
                </p:cNvSpPr>
                <p:nvPr/>
              </p:nvSpPr>
              <p:spPr bwMode="auto">
                <a:xfrm>
                  <a:off x="4069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7" name="Line 3889"/>
                <p:cNvSpPr>
                  <a:spLocks noChangeShapeType="1"/>
                </p:cNvSpPr>
                <p:nvPr/>
              </p:nvSpPr>
              <p:spPr bwMode="auto">
                <a:xfrm>
                  <a:off x="4089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8" name="Line 3890"/>
                <p:cNvSpPr>
                  <a:spLocks noChangeShapeType="1"/>
                </p:cNvSpPr>
                <p:nvPr/>
              </p:nvSpPr>
              <p:spPr bwMode="auto">
                <a:xfrm>
                  <a:off x="4109" y="2032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9" name="Line 3891"/>
                <p:cNvSpPr>
                  <a:spLocks noChangeShapeType="1"/>
                </p:cNvSpPr>
                <p:nvPr/>
              </p:nvSpPr>
              <p:spPr bwMode="auto">
                <a:xfrm>
                  <a:off x="2121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0" name="Line 3892"/>
                <p:cNvSpPr>
                  <a:spLocks noChangeShapeType="1"/>
                </p:cNvSpPr>
                <p:nvPr/>
              </p:nvSpPr>
              <p:spPr bwMode="auto">
                <a:xfrm>
                  <a:off x="2141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1" name="Line 3893"/>
                <p:cNvSpPr>
                  <a:spLocks noChangeShapeType="1"/>
                </p:cNvSpPr>
                <p:nvPr/>
              </p:nvSpPr>
              <p:spPr bwMode="auto">
                <a:xfrm>
                  <a:off x="2161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2" name="Line 3894"/>
                <p:cNvSpPr>
                  <a:spLocks noChangeShapeType="1"/>
                </p:cNvSpPr>
                <p:nvPr/>
              </p:nvSpPr>
              <p:spPr bwMode="auto">
                <a:xfrm>
                  <a:off x="2181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3" name="Line 3895"/>
                <p:cNvSpPr>
                  <a:spLocks noChangeShapeType="1"/>
                </p:cNvSpPr>
                <p:nvPr/>
              </p:nvSpPr>
              <p:spPr bwMode="auto">
                <a:xfrm>
                  <a:off x="2201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4" name="Line 3896"/>
                <p:cNvSpPr>
                  <a:spLocks noChangeShapeType="1"/>
                </p:cNvSpPr>
                <p:nvPr/>
              </p:nvSpPr>
              <p:spPr bwMode="auto">
                <a:xfrm>
                  <a:off x="2221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5" name="Line 3897"/>
                <p:cNvSpPr>
                  <a:spLocks noChangeShapeType="1"/>
                </p:cNvSpPr>
                <p:nvPr/>
              </p:nvSpPr>
              <p:spPr bwMode="auto">
                <a:xfrm>
                  <a:off x="2241" y="1788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6" name="Line 3898"/>
                <p:cNvSpPr>
                  <a:spLocks noChangeShapeType="1"/>
                </p:cNvSpPr>
                <p:nvPr/>
              </p:nvSpPr>
              <p:spPr bwMode="auto">
                <a:xfrm>
                  <a:off x="2261" y="1788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7" name="Line 3899"/>
                <p:cNvSpPr>
                  <a:spLocks noChangeShapeType="1"/>
                </p:cNvSpPr>
                <p:nvPr/>
              </p:nvSpPr>
              <p:spPr bwMode="auto">
                <a:xfrm>
                  <a:off x="2281" y="1788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8" name="Line 3900"/>
                <p:cNvSpPr>
                  <a:spLocks noChangeShapeType="1"/>
                </p:cNvSpPr>
                <p:nvPr/>
              </p:nvSpPr>
              <p:spPr bwMode="auto">
                <a:xfrm>
                  <a:off x="2302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9" name="Line 3901"/>
                <p:cNvSpPr>
                  <a:spLocks noChangeShapeType="1"/>
                </p:cNvSpPr>
                <p:nvPr/>
              </p:nvSpPr>
              <p:spPr bwMode="auto">
                <a:xfrm>
                  <a:off x="2322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0" name="Line 3902"/>
                <p:cNvSpPr>
                  <a:spLocks noChangeShapeType="1"/>
                </p:cNvSpPr>
                <p:nvPr/>
              </p:nvSpPr>
              <p:spPr bwMode="auto">
                <a:xfrm>
                  <a:off x="2342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1" name="Line 3903"/>
                <p:cNvSpPr>
                  <a:spLocks noChangeShapeType="1"/>
                </p:cNvSpPr>
                <p:nvPr/>
              </p:nvSpPr>
              <p:spPr bwMode="auto">
                <a:xfrm>
                  <a:off x="2362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2" name="Line 3904"/>
                <p:cNvSpPr>
                  <a:spLocks noChangeShapeType="1"/>
                </p:cNvSpPr>
                <p:nvPr/>
              </p:nvSpPr>
              <p:spPr bwMode="auto">
                <a:xfrm>
                  <a:off x="2382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3" name="Line 3905"/>
                <p:cNvSpPr>
                  <a:spLocks noChangeShapeType="1"/>
                </p:cNvSpPr>
                <p:nvPr/>
              </p:nvSpPr>
              <p:spPr bwMode="auto">
                <a:xfrm>
                  <a:off x="2402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4" name="Line 3906"/>
                <p:cNvSpPr>
                  <a:spLocks noChangeShapeType="1"/>
                </p:cNvSpPr>
                <p:nvPr/>
              </p:nvSpPr>
              <p:spPr bwMode="auto">
                <a:xfrm>
                  <a:off x="2422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5" name="Line 3907"/>
                <p:cNvSpPr>
                  <a:spLocks noChangeShapeType="1"/>
                </p:cNvSpPr>
                <p:nvPr/>
              </p:nvSpPr>
              <p:spPr bwMode="auto">
                <a:xfrm>
                  <a:off x="2442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6" name="Line 3908"/>
                <p:cNvSpPr>
                  <a:spLocks noChangeShapeType="1"/>
                </p:cNvSpPr>
                <p:nvPr/>
              </p:nvSpPr>
              <p:spPr bwMode="auto">
                <a:xfrm>
                  <a:off x="2462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7" name="Line 3909"/>
                <p:cNvSpPr>
                  <a:spLocks noChangeShapeType="1"/>
                </p:cNvSpPr>
                <p:nvPr/>
              </p:nvSpPr>
              <p:spPr bwMode="auto">
                <a:xfrm>
                  <a:off x="2482" y="1788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8" name="Line 3910"/>
                <p:cNvSpPr>
                  <a:spLocks noChangeShapeType="1"/>
                </p:cNvSpPr>
                <p:nvPr/>
              </p:nvSpPr>
              <p:spPr bwMode="auto">
                <a:xfrm>
                  <a:off x="2502" y="1788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9" name="Line 3911"/>
                <p:cNvSpPr>
                  <a:spLocks noChangeShapeType="1"/>
                </p:cNvSpPr>
                <p:nvPr/>
              </p:nvSpPr>
              <p:spPr bwMode="auto">
                <a:xfrm>
                  <a:off x="2522" y="1788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0" name="Line 3912"/>
                <p:cNvSpPr>
                  <a:spLocks noChangeShapeType="1"/>
                </p:cNvSpPr>
                <p:nvPr/>
              </p:nvSpPr>
              <p:spPr bwMode="auto">
                <a:xfrm>
                  <a:off x="2543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1" name="Line 3913"/>
                <p:cNvSpPr>
                  <a:spLocks noChangeShapeType="1"/>
                </p:cNvSpPr>
                <p:nvPr/>
              </p:nvSpPr>
              <p:spPr bwMode="auto">
                <a:xfrm>
                  <a:off x="2563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" name="Line 3914"/>
                <p:cNvSpPr>
                  <a:spLocks noChangeShapeType="1"/>
                </p:cNvSpPr>
                <p:nvPr/>
              </p:nvSpPr>
              <p:spPr bwMode="auto">
                <a:xfrm>
                  <a:off x="2583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3" name="Line 3915"/>
                <p:cNvSpPr>
                  <a:spLocks noChangeShapeType="1"/>
                </p:cNvSpPr>
                <p:nvPr/>
              </p:nvSpPr>
              <p:spPr bwMode="auto">
                <a:xfrm>
                  <a:off x="2603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4" name="Line 3916"/>
                <p:cNvSpPr>
                  <a:spLocks noChangeShapeType="1"/>
                </p:cNvSpPr>
                <p:nvPr/>
              </p:nvSpPr>
              <p:spPr bwMode="auto">
                <a:xfrm>
                  <a:off x="2623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5" name="Line 3917"/>
                <p:cNvSpPr>
                  <a:spLocks noChangeShapeType="1"/>
                </p:cNvSpPr>
                <p:nvPr/>
              </p:nvSpPr>
              <p:spPr bwMode="auto">
                <a:xfrm>
                  <a:off x="2643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6" name="Line 3918"/>
                <p:cNvSpPr>
                  <a:spLocks noChangeShapeType="1"/>
                </p:cNvSpPr>
                <p:nvPr/>
              </p:nvSpPr>
              <p:spPr bwMode="auto">
                <a:xfrm>
                  <a:off x="2663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7" name="Line 3919"/>
                <p:cNvSpPr>
                  <a:spLocks noChangeShapeType="1"/>
                </p:cNvSpPr>
                <p:nvPr/>
              </p:nvSpPr>
              <p:spPr bwMode="auto">
                <a:xfrm>
                  <a:off x="2683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8" name="Line 3920"/>
                <p:cNvSpPr>
                  <a:spLocks noChangeShapeType="1"/>
                </p:cNvSpPr>
                <p:nvPr/>
              </p:nvSpPr>
              <p:spPr bwMode="auto">
                <a:xfrm>
                  <a:off x="2703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9" name="Line 3921"/>
                <p:cNvSpPr>
                  <a:spLocks noChangeShapeType="1"/>
                </p:cNvSpPr>
                <p:nvPr/>
              </p:nvSpPr>
              <p:spPr bwMode="auto">
                <a:xfrm>
                  <a:off x="2723" y="1788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0" name="Line 3922"/>
                <p:cNvSpPr>
                  <a:spLocks noChangeShapeType="1"/>
                </p:cNvSpPr>
                <p:nvPr/>
              </p:nvSpPr>
              <p:spPr bwMode="auto">
                <a:xfrm>
                  <a:off x="2743" y="1788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1" name="Line 3923"/>
                <p:cNvSpPr>
                  <a:spLocks noChangeShapeType="1"/>
                </p:cNvSpPr>
                <p:nvPr/>
              </p:nvSpPr>
              <p:spPr bwMode="auto">
                <a:xfrm>
                  <a:off x="2763" y="1788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2" name="Line 3924"/>
                <p:cNvSpPr>
                  <a:spLocks noChangeShapeType="1"/>
                </p:cNvSpPr>
                <p:nvPr/>
              </p:nvSpPr>
              <p:spPr bwMode="auto">
                <a:xfrm>
                  <a:off x="2784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3" name="Line 3925"/>
                <p:cNvSpPr>
                  <a:spLocks noChangeShapeType="1"/>
                </p:cNvSpPr>
                <p:nvPr/>
              </p:nvSpPr>
              <p:spPr bwMode="auto">
                <a:xfrm>
                  <a:off x="2804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4" name="Line 3926"/>
                <p:cNvSpPr>
                  <a:spLocks noChangeShapeType="1"/>
                </p:cNvSpPr>
                <p:nvPr/>
              </p:nvSpPr>
              <p:spPr bwMode="auto">
                <a:xfrm>
                  <a:off x="2824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5" name="Line 3927"/>
                <p:cNvSpPr>
                  <a:spLocks noChangeShapeType="1"/>
                </p:cNvSpPr>
                <p:nvPr/>
              </p:nvSpPr>
              <p:spPr bwMode="auto">
                <a:xfrm>
                  <a:off x="2844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6" name="Line 3928"/>
                <p:cNvSpPr>
                  <a:spLocks noChangeShapeType="1"/>
                </p:cNvSpPr>
                <p:nvPr/>
              </p:nvSpPr>
              <p:spPr bwMode="auto">
                <a:xfrm>
                  <a:off x="2864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7" name="Line 3929"/>
                <p:cNvSpPr>
                  <a:spLocks noChangeShapeType="1"/>
                </p:cNvSpPr>
                <p:nvPr/>
              </p:nvSpPr>
              <p:spPr bwMode="auto">
                <a:xfrm>
                  <a:off x="2884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8" name="Line 3930"/>
                <p:cNvSpPr>
                  <a:spLocks noChangeShapeType="1"/>
                </p:cNvSpPr>
                <p:nvPr/>
              </p:nvSpPr>
              <p:spPr bwMode="auto">
                <a:xfrm>
                  <a:off x="2904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9" name="Line 3931"/>
                <p:cNvSpPr>
                  <a:spLocks noChangeShapeType="1"/>
                </p:cNvSpPr>
                <p:nvPr/>
              </p:nvSpPr>
              <p:spPr bwMode="auto">
                <a:xfrm>
                  <a:off x="2924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0" name="Line 3932"/>
                <p:cNvSpPr>
                  <a:spLocks noChangeShapeType="1"/>
                </p:cNvSpPr>
                <p:nvPr/>
              </p:nvSpPr>
              <p:spPr bwMode="auto">
                <a:xfrm>
                  <a:off x="2944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1" name="Line 3933"/>
                <p:cNvSpPr>
                  <a:spLocks noChangeShapeType="1"/>
                </p:cNvSpPr>
                <p:nvPr/>
              </p:nvSpPr>
              <p:spPr bwMode="auto">
                <a:xfrm>
                  <a:off x="2964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2" name="Line 3934"/>
                <p:cNvSpPr>
                  <a:spLocks noChangeShapeType="1"/>
                </p:cNvSpPr>
                <p:nvPr/>
              </p:nvSpPr>
              <p:spPr bwMode="auto">
                <a:xfrm>
                  <a:off x="2984" y="1788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3" name="Line 3935"/>
                <p:cNvSpPr>
                  <a:spLocks noChangeShapeType="1"/>
                </p:cNvSpPr>
                <p:nvPr/>
              </p:nvSpPr>
              <p:spPr bwMode="auto">
                <a:xfrm>
                  <a:off x="3004" y="1788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4" name="Line 3936"/>
                <p:cNvSpPr>
                  <a:spLocks noChangeShapeType="1"/>
                </p:cNvSpPr>
                <p:nvPr/>
              </p:nvSpPr>
              <p:spPr bwMode="auto">
                <a:xfrm>
                  <a:off x="3025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5" name="Line 3937"/>
                <p:cNvSpPr>
                  <a:spLocks noChangeShapeType="1"/>
                </p:cNvSpPr>
                <p:nvPr/>
              </p:nvSpPr>
              <p:spPr bwMode="auto">
                <a:xfrm>
                  <a:off x="3045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6" name="Line 3938"/>
                <p:cNvSpPr>
                  <a:spLocks noChangeShapeType="1"/>
                </p:cNvSpPr>
                <p:nvPr/>
              </p:nvSpPr>
              <p:spPr bwMode="auto">
                <a:xfrm>
                  <a:off x="3065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7" name="Line 3939"/>
                <p:cNvSpPr>
                  <a:spLocks noChangeShapeType="1"/>
                </p:cNvSpPr>
                <p:nvPr/>
              </p:nvSpPr>
              <p:spPr bwMode="auto">
                <a:xfrm>
                  <a:off x="3085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1" name="Group 4141"/>
              <p:cNvGrpSpPr>
                <a:grpSpLocks/>
              </p:cNvGrpSpPr>
              <p:nvPr/>
            </p:nvGrpSpPr>
            <p:grpSpPr bwMode="auto">
              <a:xfrm>
                <a:off x="2143" y="1545"/>
                <a:ext cx="2097" cy="2511"/>
                <a:chOff x="2033" y="1545"/>
                <a:chExt cx="2097" cy="2511"/>
              </a:xfrm>
            </p:grpSpPr>
            <p:sp>
              <p:nvSpPr>
                <p:cNvPr id="128" name="Line 3941"/>
                <p:cNvSpPr>
                  <a:spLocks noChangeShapeType="1"/>
                </p:cNvSpPr>
                <p:nvPr/>
              </p:nvSpPr>
              <p:spPr bwMode="auto">
                <a:xfrm>
                  <a:off x="3105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9" name="Line 3942"/>
                <p:cNvSpPr>
                  <a:spLocks noChangeShapeType="1"/>
                </p:cNvSpPr>
                <p:nvPr/>
              </p:nvSpPr>
              <p:spPr bwMode="auto">
                <a:xfrm>
                  <a:off x="3125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0" name="Line 3943"/>
                <p:cNvSpPr>
                  <a:spLocks noChangeShapeType="1"/>
                </p:cNvSpPr>
                <p:nvPr/>
              </p:nvSpPr>
              <p:spPr bwMode="auto">
                <a:xfrm>
                  <a:off x="3145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1" name="Line 3944"/>
                <p:cNvSpPr>
                  <a:spLocks noChangeShapeType="1"/>
                </p:cNvSpPr>
                <p:nvPr/>
              </p:nvSpPr>
              <p:spPr bwMode="auto">
                <a:xfrm>
                  <a:off x="3165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2" name="Line 3945"/>
                <p:cNvSpPr>
                  <a:spLocks noChangeShapeType="1"/>
                </p:cNvSpPr>
                <p:nvPr/>
              </p:nvSpPr>
              <p:spPr bwMode="auto">
                <a:xfrm>
                  <a:off x="3185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3" name="Line 3946"/>
                <p:cNvSpPr>
                  <a:spLocks noChangeShapeType="1"/>
                </p:cNvSpPr>
                <p:nvPr/>
              </p:nvSpPr>
              <p:spPr bwMode="auto">
                <a:xfrm>
                  <a:off x="3205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4" name="Line 3947"/>
                <p:cNvSpPr>
                  <a:spLocks noChangeShapeType="1"/>
                </p:cNvSpPr>
                <p:nvPr/>
              </p:nvSpPr>
              <p:spPr bwMode="auto">
                <a:xfrm>
                  <a:off x="3225" y="1788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5" name="Line 3948"/>
                <p:cNvSpPr>
                  <a:spLocks noChangeShapeType="1"/>
                </p:cNvSpPr>
                <p:nvPr/>
              </p:nvSpPr>
              <p:spPr bwMode="auto">
                <a:xfrm>
                  <a:off x="3245" y="1788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" name="Line 3949"/>
                <p:cNvSpPr>
                  <a:spLocks noChangeShapeType="1"/>
                </p:cNvSpPr>
                <p:nvPr/>
              </p:nvSpPr>
              <p:spPr bwMode="auto">
                <a:xfrm>
                  <a:off x="3265" y="1788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7" name="Line 3950"/>
                <p:cNvSpPr>
                  <a:spLocks noChangeShapeType="1"/>
                </p:cNvSpPr>
                <p:nvPr/>
              </p:nvSpPr>
              <p:spPr bwMode="auto">
                <a:xfrm>
                  <a:off x="3286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8" name="Line 3951"/>
                <p:cNvSpPr>
                  <a:spLocks noChangeShapeType="1"/>
                </p:cNvSpPr>
                <p:nvPr/>
              </p:nvSpPr>
              <p:spPr bwMode="auto">
                <a:xfrm>
                  <a:off x="3306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9" name="Line 3952"/>
                <p:cNvSpPr>
                  <a:spLocks noChangeShapeType="1"/>
                </p:cNvSpPr>
                <p:nvPr/>
              </p:nvSpPr>
              <p:spPr bwMode="auto">
                <a:xfrm>
                  <a:off x="3326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0" name="Line 3953"/>
                <p:cNvSpPr>
                  <a:spLocks noChangeShapeType="1"/>
                </p:cNvSpPr>
                <p:nvPr/>
              </p:nvSpPr>
              <p:spPr bwMode="auto">
                <a:xfrm>
                  <a:off x="3346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1" name="Line 3954"/>
                <p:cNvSpPr>
                  <a:spLocks noChangeShapeType="1"/>
                </p:cNvSpPr>
                <p:nvPr/>
              </p:nvSpPr>
              <p:spPr bwMode="auto">
                <a:xfrm>
                  <a:off x="3366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2" name="Line 3955"/>
                <p:cNvSpPr>
                  <a:spLocks noChangeShapeType="1"/>
                </p:cNvSpPr>
                <p:nvPr/>
              </p:nvSpPr>
              <p:spPr bwMode="auto">
                <a:xfrm>
                  <a:off x="3386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3" name="Line 3956"/>
                <p:cNvSpPr>
                  <a:spLocks noChangeShapeType="1"/>
                </p:cNvSpPr>
                <p:nvPr/>
              </p:nvSpPr>
              <p:spPr bwMode="auto">
                <a:xfrm>
                  <a:off x="3406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" name="Line 3957"/>
                <p:cNvSpPr>
                  <a:spLocks noChangeShapeType="1"/>
                </p:cNvSpPr>
                <p:nvPr/>
              </p:nvSpPr>
              <p:spPr bwMode="auto">
                <a:xfrm>
                  <a:off x="3426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" name="Line 3958"/>
                <p:cNvSpPr>
                  <a:spLocks noChangeShapeType="1"/>
                </p:cNvSpPr>
                <p:nvPr/>
              </p:nvSpPr>
              <p:spPr bwMode="auto">
                <a:xfrm>
                  <a:off x="3446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" name="Line 3959"/>
                <p:cNvSpPr>
                  <a:spLocks noChangeShapeType="1"/>
                </p:cNvSpPr>
                <p:nvPr/>
              </p:nvSpPr>
              <p:spPr bwMode="auto">
                <a:xfrm>
                  <a:off x="3466" y="1788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7" name="Line 3960"/>
                <p:cNvSpPr>
                  <a:spLocks noChangeShapeType="1"/>
                </p:cNvSpPr>
                <p:nvPr/>
              </p:nvSpPr>
              <p:spPr bwMode="auto">
                <a:xfrm>
                  <a:off x="3486" y="1788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8" name="Line 3961"/>
                <p:cNvSpPr>
                  <a:spLocks noChangeShapeType="1"/>
                </p:cNvSpPr>
                <p:nvPr/>
              </p:nvSpPr>
              <p:spPr bwMode="auto">
                <a:xfrm>
                  <a:off x="3506" y="1788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" name="Line 3962"/>
                <p:cNvSpPr>
                  <a:spLocks noChangeShapeType="1"/>
                </p:cNvSpPr>
                <p:nvPr/>
              </p:nvSpPr>
              <p:spPr bwMode="auto">
                <a:xfrm>
                  <a:off x="3527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" name="Line 3963"/>
                <p:cNvSpPr>
                  <a:spLocks noChangeShapeType="1"/>
                </p:cNvSpPr>
                <p:nvPr/>
              </p:nvSpPr>
              <p:spPr bwMode="auto">
                <a:xfrm>
                  <a:off x="3547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1" name="Line 3964"/>
                <p:cNvSpPr>
                  <a:spLocks noChangeShapeType="1"/>
                </p:cNvSpPr>
                <p:nvPr/>
              </p:nvSpPr>
              <p:spPr bwMode="auto">
                <a:xfrm>
                  <a:off x="3567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2" name="Line 3965"/>
                <p:cNvSpPr>
                  <a:spLocks noChangeShapeType="1"/>
                </p:cNvSpPr>
                <p:nvPr/>
              </p:nvSpPr>
              <p:spPr bwMode="auto">
                <a:xfrm>
                  <a:off x="3587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" name="Line 3966"/>
                <p:cNvSpPr>
                  <a:spLocks noChangeShapeType="1"/>
                </p:cNvSpPr>
                <p:nvPr/>
              </p:nvSpPr>
              <p:spPr bwMode="auto">
                <a:xfrm>
                  <a:off x="3607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" name="Line 3967"/>
                <p:cNvSpPr>
                  <a:spLocks noChangeShapeType="1"/>
                </p:cNvSpPr>
                <p:nvPr/>
              </p:nvSpPr>
              <p:spPr bwMode="auto">
                <a:xfrm>
                  <a:off x="3627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" name="Line 3968"/>
                <p:cNvSpPr>
                  <a:spLocks noChangeShapeType="1"/>
                </p:cNvSpPr>
                <p:nvPr/>
              </p:nvSpPr>
              <p:spPr bwMode="auto">
                <a:xfrm>
                  <a:off x="3647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6" name="Line 3969"/>
                <p:cNvSpPr>
                  <a:spLocks noChangeShapeType="1"/>
                </p:cNvSpPr>
                <p:nvPr/>
              </p:nvSpPr>
              <p:spPr bwMode="auto">
                <a:xfrm>
                  <a:off x="3667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7" name="Line 3970"/>
                <p:cNvSpPr>
                  <a:spLocks noChangeShapeType="1"/>
                </p:cNvSpPr>
                <p:nvPr/>
              </p:nvSpPr>
              <p:spPr bwMode="auto">
                <a:xfrm>
                  <a:off x="3687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8" name="Line 3971"/>
                <p:cNvSpPr>
                  <a:spLocks noChangeShapeType="1"/>
                </p:cNvSpPr>
                <p:nvPr/>
              </p:nvSpPr>
              <p:spPr bwMode="auto">
                <a:xfrm>
                  <a:off x="3707" y="1788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9" name="Line 3972"/>
                <p:cNvSpPr>
                  <a:spLocks noChangeShapeType="1"/>
                </p:cNvSpPr>
                <p:nvPr/>
              </p:nvSpPr>
              <p:spPr bwMode="auto">
                <a:xfrm>
                  <a:off x="3727" y="1788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0" name="Line 3973"/>
                <p:cNvSpPr>
                  <a:spLocks noChangeShapeType="1"/>
                </p:cNvSpPr>
                <p:nvPr/>
              </p:nvSpPr>
              <p:spPr bwMode="auto">
                <a:xfrm>
                  <a:off x="3747" y="1788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1" name="Line 3974"/>
                <p:cNvSpPr>
                  <a:spLocks noChangeShapeType="1"/>
                </p:cNvSpPr>
                <p:nvPr/>
              </p:nvSpPr>
              <p:spPr bwMode="auto">
                <a:xfrm>
                  <a:off x="3768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2" name="Line 3975"/>
                <p:cNvSpPr>
                  <a:spLocks noChangeShapeType="1"/>
                </p:cNvSpPr>
                <p:nvPr/>
              </p:nvSpPr>
              <p:spPr bwMode="auto">
                <a:xfrm>
                  <a:off x="3788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3" name="Line 3976"/>
                <p:cNvSpPr>
                  <a:spLocks noChangeShapeType="1"/>
                </p:cNvSpPr>
                <p:nvPr/>
              </p:nvSpPr>
              <p:spPr bwMode="auto">
                <a:xfrm>
                  <a:off x="3808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" name="Line 3977"/>
                <p:cNvSpPr>
                  <a:spLocks noChangeShapeType="1"/>
                </p:cNvSpPr>
                <p:nvPr/>
              </p:nvSpPr>
              <p:spPr bwMode="auto">
                <a:xfrm>
                  <a:off x="3828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" name="Line 3978"/>
                <p:cNvSpPr>
                  <a:spLocks noChangeShapeType="1"/>
                </p:cNvSpPr>
                <p:nvPr/>
              </p:nvSpPr>
              <p:spPr bwMode="auto">
                <a:xfrm>
                  <a:off x="3848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6" name="Line 3979"/>
                <p:cNvSpPr>
                  <a:spLocks noChangeShapeType="1"/>
                </p:cNvSpPr>
                <p:nvPr/>
              </p:nvSpPr>
              <p:spPr bwMode="auto">
                <a:xfrm>
                  <a:off x="3868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7" name="Line 3980"/>
                <p:cNvSpPr>
                  <a:spLocks noChangeShapeType="1"/>
                </p:cNvSpPr>
                <p:nvPr/>
              </p:nvSpPr>
              <p:spPr bwMode="auto">
                <a:xfrm>
                  <a:off x="3888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8" name="Line 3981"/>
                <p:cNvSpPr>
                  <a:spLocks noChangeShapeType="1"/>
                </p:cNvSpPr>
                <p:nvPr/>
              </p:nvSpPr>
              <p:spPr bwMode="auto">
                <a:xfrm>
                  <a:off x="3908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9" name="Line 3982"/>
                <p:cNvSpPr>
                  <a:spLocks noChangeShapeType="1"/>
                </p:cNvSpPr>
                <p:nvPr/>
              </p:nvSpPr>
              <p:spPr bwMode="auto">
                <a:xfrm>
                  <a:off x="3928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0" name="Line 3983"/>
                <p:cNvSpPr>
                  <a:spLocks noChangeShapeType="1"/>
                </p:cNvSpPr>
                <p:nvPr/>
              </p:nvSpPr>
              <p:spPr bwMode="auto">
                <a:xfrm>
                  <a:off x="3948" y="1788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1" name="Line 3984"/>
                <p:cNvSpPr>
                  <a:spLocks noChangeShapeType="1"/>
                </p:cNvSpPr>
                <p:nvPr/>
              </p:nvSpPr>
              <p:spPr bwMode="auto">
                <a:xfrm>
                  <a:off x="3968" y="1788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2" name="Line 3985"/>
                <p:cNvSpPr>
                  <a:spLocks noChangeShapeType="1"/>
                </p:cNvSpPr>
                <p:nvPr/>
              </p:nvSpPr>
              <p:spPr bwMode="auto">
                <a:xfrm>
                  <a:off x="3988" y="1788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3" name="Line 3986"/>
                <p:cNvSpPr>
                  <a:spLocks noChangeShapeType="1"/>
                </p:cNvSpPr>
                <p:nvPr/>
              </p:nvSpPr>
              <p:spPr bwMode="auto">
                <a:xfrm>
                  <a:off x="4009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" name="Line 3987"/>
                <p:cNvSpPr>
                  <a:spLocks noChangeShapeType="1"/>
                </p:cNvSpPr>
                <p:nvPr/>
              </p:nvSpPr>
              <p:spPr bwMode="auto">
                <a:xfrm>
                  <a:off x="4029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" name="Line 3988"/>
                <p:cNvSpPr>
                  <a:spLocks noChangeShapeType="1"/>
                </p:cNvSpPr>
                <p:nvPr/>
              </p:nvSpPr>
              <p:spPr bwMode="auto">
                <a:xfrm>
                  <a:off x="4049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6" name="Line 3989"/>
                <p:cNvSpPr>
                  <a:spLocks noChangeShapeType="1"/>
                </p:cNvSpPr>
                <p:nvPr/>
              </p:nvSpPr>
              <p:spPr bwMode="auto">
                <a:xfrm>
                  <a:off x="4069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7" name="Line 3990"/>
                <p:cNvSpPr>
                  <a:spLocks noChangeShapeType="1"/>
                </p:cNvSpPr>
                <p:nvPr/>
              </p:nvSpPr>
              <p:spPr bwMode="auto">
                <a:xfrm>
                  <a:off x="4089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8" name="Line 3991"/>
                <p:cNvSpPr>
                  <a:spLocks noChangeShapeType="1"/>
                </p:cNvSpPr>
                <p:nvPr/>
              </p:nvSpPr>
              <p:spPr bwMode="auto">
                <a:xfrm>
                  <a:off x="4109" y="1788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9" name="Line 3992"/>
                <p:cNvSpPr>
                  <a:spLocks noChangeShapeType="1"/>
                </p:cNvSpPr>
                <p:nvPr/>
              </p:nvSpPr>
              <p:spPr bwMode="auto">
                <a:xfrm>
                  <a:off x="2121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0" name="Line 3993"/>
                <p:cNvSpPr>
                  <a:spLocks noChangeShapeType="1"/>
                </p:cNvSpPr>
                <p:nvPr/>
              </p:nvSpPr>
              <p:spPr bwMode="auto">
                <a:xfrm>
                  <a:off x="2141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1" name="Line 3994"/>
                <p:cNvSpPr>
                  <a:spLocks noChangeShapeType="1"/>
                </p:cNvSpPr>
                <p:nvPr/>
              </p:nvSpPr>
              <p:spPr bwMode="auto">
                <a:xfrm>
                  <a:off x="2161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2" name="Line 3995"/>
                <p:cNvSpPr>
                  <a:spLocks noChangeShapeType="1"/>
                </p:cNvSpPr>
                <p:nvPr/>
              </p:nvSpPr>
              <p:spPr bwMode="auto">
                <a:xfrm>
                  <a:off x="2181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3" name="Line 3996"/>
                <p:cNvSpPr>
                  <a:spLocks noChangeShapeType="1"/>
                </p:cNvSpPr>
                <p:nvPr/>
              </p:nvSpPr>
              <p:spPr bwMode="auto">
                <a:xfrm>
                  <a:off x="2201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4" name="Line 3997"/>
                <p:cNvSpPr>
                  <a:spLocks noChangeShapeType="1"/>
                </p:cNvSpPr>
                <p:nvPr/>
              </p:nvSpPr>
              <p:spPr bwMode="auto">
                <a:xfrm>
                  <a:off x="2221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" name="Line 3998"/>
                <p:cNvSpPr>
                  <a:spLocks noChangeShapeType="1"/>
                </p:cNvSpPr>
                <p:nvPr/>
              </p:nvSpPr>
              <p:spPr bwMode="auto">
                <a:xfrm>
                  <a:off x="2241" y="1545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" name="Line 3999"/>
                <p:cNvSpPr>
                  <a:spLocks noChangeShapeType="1"/>
                </p:cNvSpPr>
                <p:nvPr/>
              </p:nvSpPr>
              <p:spPr bwMode="auto">
                <a:xfrm>
                  <a:off x="2261" y="1545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" name="Line 4000"/>
                <p:cNvSpPr>
                  <a:spLocks noChangeShapeType="1"/>
                </p:cNvSpPr>
                <p:nvPr/>
              </p:nvSpPr>
              <p:spPr bwMode="auto">
                <a:xfrm>
                  <a:off x="2281" y="1545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" name="Line 4001"/>
                <p:cNvSpPr>
                  <a:spLocks noChangeShapeType="1"/>
                </p:cNvSpPr>
                <p:nvPr/>
              </p:nvSpPr>
              <p:spPr bwMode="auto">
                <a:xfrm>
                  <a:off x="2302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9" name="Line 4002"/>
                <p:cNvSpPr>
                  <a:spLocks noChangeShapeType="1"/>
                </p:cNvSpPr>
                <p:nvPr/>
              </p:nvSpPr>
              <p:spPr bwMode="auto">
                <a:xfrm>
                  <a:off x="2322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0" name="Line 4003"/>
                <p:cNvSpPr>
                  <a:spLocks noChangeShapeType="1"/>
                </p:cNvSpPr>
                <p:nvPr/>
              </p:nvSpPr>
              <p:spPr bwMode="auto">
                <a:xfrm>
                  <a:off x="2342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1" name="Line 4004"/>
                <p:cNvSpPr>
                  <a:spLocks noChangeShapeType="1"/>
                </p:cNvSpPr>
                <p:nvPr/>
              </p:nvSpPr>
              <p:spPr bwMode="auto">
                <a:xfrm>
                  <a:off x="2362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2" name="Line 4005"/>
                <p:cNvSpPr>
                  <a:spLocks noChangeShapeType="1"/>
                </p:cNvSpPr>
                <p:nvPr/>
              </p:nvSpPr>
              <p:spPr bwMode="auto">
                <a:xfrm>
                  <a:off x="2382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3" name="Line 4006"/>
                <p:cNvSpPr>
                  <a:spLocks noChangeShapeType="1"/>
                </p:cNvSpPr>
                <p:nvPr/>
              </p:nvSpPr>
              <p:spPr bwMode="auto">
                <a:xfrm>
                  <a:off x="2402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4" name="Line 4007"/>
                <p:cNvSpPr>
                  <a:spLocks noChangeShapeType="1"/>
                </p:cNvSpPr>
                <p:nvPr/>
              </p:nvSpPr>
              <p:spPr bwMode="auto">
                <a:xfrm>
                  <a:off x="2422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5" name="Line 4008"/>
                <p:cNvSpPr>
                  <a:spLocks noChangeShapeType="1"/>
                </p:cNvSpPr>
                <p:nvPr/>
              </p:nvSpPr>
              <p:spPr bwMode="auto">
                <a:xfrm>
                  <a:off x="2442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6" name="Line 4009"/>
                <p:cNvSpPr>
                  <a:spLocks noChangeShapeType="1"/>
                </p:cNvSpPr>
                <p:nvPr/>
              </p:nvSpPr>
              <p:spPr bwMode="auto">
                <a:xfrm>
                  <a:off x="2462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7" name="Line 4010"/>
                <p:cNvSpPr>
                  <a:spLocks noChangeShapeType="1"/>
                </p:cNvSpPr>
                <p:nvPr/>
              </p:nvSpPr>
              <p:spPr bwMode="auto">
                <a:xfrm>
                  <a:off x="2482" y="1545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8" name="Line 4011"/>
                <p:cNvSpPr>
                  <a:spLocks noChangeShapeType="1"/>
                </p:cNvSpPr>
                <p:nvPr/>
              </p:nvSpPr>
              <p:spPr bwMode="auto">
                <a:xfrm>
                  <a:off x="2502" y="1545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9" name="Line 4012"/>
                <p:cNvSpPr>
                  <a:spLocks noChangeShapeType="1"/>
                </p:cNvSpPr>
                <p:nvPr/>
              </p:nvSpPr>
              <p:spPr bwMode="auto">
                <a:xfrm>
                  <a:off x="2522" y="1545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0" name="Line 4013"/>
                <p:cNvSpPr>
                  <a:spLocks noChangeShapeType="1"/>
                </p:cNvSpPr>
                <p:nvPr/>
              </p:nvSpPr>
              <p:spPr bwMode="auto">
                <a:xfrm>
                  <a:off x="2543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1" name="Line 4014"/>
                <p:cNvSpPr>
                  <a:spLocks noChangeShapeType="1"/>
                </p:cNvSpPr>
                <p:nvPr/>
              </p:nvSpPr>
              <p:spPr bwMode="auto">
                <a:xfrm>
                  <a:off x="2563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2" name="Line 4015"/>
                <p:cNvSpPr>
                  <a:spLocks noChangeShapeType="1"/>
                </p:cNvSpPr>
                <p:nvPr/>
              </p:nvSpPr>
              <p:spPr bwMode="auto">
                <a:xfrm>
                  <a:off x="2583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3" name="Line 4016"/>
                <p:cNvSpPr>
                  <a:spLocks noChangeShapeType="1"/>
                </p:cNvSpPr>
                <p:nvPr/>
              </p:nvSpPr>
              <p:spPr bwMode="auto">
                <a:xfrm>
                  <a:off x="2603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4" name="Line 4017"/>
                <p:cNvSpPr>
                  <a:spLocks noChangeShapeType="1"/>
                </p:cNvSpPr>
                <p:nvPr/>
              </p:nvSpPr>
              <p:spPr bwMode="auto">
                <a:xfrm>
                  <a:off x="2623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5" name="Line 4018"/>
                <p:cNvSpPr>
                  <a:spLocks noChangeShapeType="1"/>
                </p:cNvSpPr>
                <p:nvPr/>
              </p:nvSpPr>
              <p:spPr bwMode="auto">
                <a:xfrm>
                  <a:off x="2643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6" name="Line 4019"/>
                <p:cNvSpPr>
                  <a:spLocks noChangeShapeType="1"/>
                </p:cNvSpPr>
                <p:nvPr/>
              </p:nvSpPr>
              <p:spPr bwMode="auto">
                <a:xfrm>
                  <a:off x="2663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" name="Line 4020"/>
                <p:cNvSpPr>
                  <a:spLocks noChangeShapeType="1"/>
                </p:cNvSpPr>
                <p:nvPr/>
              </p:nvSpPr>
              <p:spPr bwMode="auto">
                <a:xfrm>
                  <a:off x="2683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8" name="Line 4021"/>
                <p:cNvSpPr>
                  <a:spLocks noChangeShapeType="1"/>
                </p:cNvSpPr>
                <p:nvPr/>
              </p:nvSpPr>
              <p:spPr bwMode="auto">
                <a:xfrm>
                  <a:off x="2703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9" name="Line 4022"/>
                <p:cNvSpPr>
                  <a:spLocks noChangeShapeType="1"/>
                </p:cNvSpPr>
                <p:nvPr/>
              </p:nvSpPr>
              <p:spPr bwMode="auto">
                <a:xfrm>
                  <a:off x="2723" y="1545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0" name="Line 4023"/>
                <p:cNvSpPr>
                  <a:spLocks noChangeShapeType="1"/>
                </p:cNvSpPr>
                <p:nvPr/>
              </p:nvSpPr>
              <p:spPr bwMode="auto">
                <a:xfrm>
                  <a:off x="2743" y="1545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1" name="Line 4024"/>
                <p:cNvSpPr>
                  <a:spLocks noChangeShapeType="1"/>
                </p:cNvSpPr>
                <p:nvPr/>
              </p:nvSpPr>
              <p:spPr bwMode="auto">
                <a:xfrm>
                  <a:off x="2763" y="1545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2" name="Line 4025"/>
                <p:cNvSpPr>
                  <a:spLocks noChangeShapeType="1"/>
                </p:cNvSpPr>
                <p:nvPr/>
              </p:nvSpPr>
              <p:spPr bwMode="auto">
                <a:xfrm>
                  <a:off x="2784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3" name="Line 4026"/>
                <p:cNvSpPr>
                  <a:spLocks noChangeShapeType="1"/>
                </p:cNvSpPr>
                <p:nvPr/>
              </p:nvSpPr>
              <p:spPr bwMode="auto">
                <a:xfrm>
                  <a:off x="2804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4" name="Line 4027"/>
                <p:cNvSpPr>
                  <a:spLocks noChangeShapeType="1"/>
                </p:cNvSpPr>
                <p:nvPr/>
              </p:nvSpPr>
              <p:spPr bwMode="auto">
                <a:xfrm>
                  <a:off x="2824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5" name="Line 4028"/>
                <p:cNvSpPr>
                  <a:spLocks noChangeShapeType="1"/>
                </p:cNvSpPr>
                <p:nvPr/>
              </p:nvSpPr>
              <p:spPr bwMode="auto">
                <a:xfrm>
                  <a:off x="2844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6" name="Line 4029"/>
                <p:cNvSpPr>
                  <a:spLocks noChangeShapeType="1"/>
                </p:cNvSpPr>
                <p:nvPr/>
              </p:nvSpPr>
              <p:spPr bwMode="auto">
                <a:xfrm>
                  <a:off x="2864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7" name="Line 4030"/>
                <p:cNvSpPr>
                  <a:spLocks noChangeShapeType="1"/>
                </p:cNvSpPr>
                <p:nvPr/>
              </p:nvSpPr>
              <p:spPr bwMode="auto">
                <a:xfrm>
                  <a:off x="2884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8" name="Line 4031"/>
                <p:cNvSpPr>
                  <a:spLocks noChangeShapeType="1"/>
                </p:cNvSpPr>
                <p:nvPr/>
              </p:nvSpPr>
              <p:spPr bwMode="auto">
                <a:xfrm>
                  <a:off x="2904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9" name="Line 4032"/>
                <p:cNvSpPr>
                  <a:spLocks noChangeShapeType="1"/>
                </p:cNvSpPr>
                <p:nvPr/>
              </p:nvSpPr>
              <p:spPr bwMode="auto">
                <a:xfrm>
                  <a:off x="2924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0" name="Line 4033"/>
                <p:cNvSpPr>
                  <a:spLocks noChangeShapeType="1"/>
                </p:cNvSpPr>
                <p:nvPr/>
              </p:nvSpPr>
              <p:spPr bwMode="auto">
                <a:xfrm>
                  <a:off x="2944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1" name="Line 4034"/>
                <p:cNvSpPr>
                  <a:spLocks noChangeShapeType="1"/>
                </p:cNvSpPr>
                <p:nvPr/>
              </p:nvSpPr>
              <p:spPr bwMode="auto">
                <a:xfrm>
                  <a:off x="2964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2" name="Line 4035"/>
                <p:cNvSpPr>
                  <a:spLocks noChangeShapeType="1"/>
                </p:cNvSpPr>
                <p:nvPr/>
              </p:nvSpPr>
              <p:spPr bwMode="auto">
                <a:xfrm>
                  <a:off x="2984" y="1545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3" name="Line 4036"/>
                <p:cNvSpPr>
                  <a:spLocks noChangeShapeType="1"/>
                </p:cNvSpPr>
                <p:nvPr/>
              </p:nvSpPr>
              <p:spPr bwMode="auto">
                <a:xfrm>
                  <a:off x="3004" y="1545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4" name="Line 4037"/>
                <p:cNvSpPr>
                  <a:spLocks noChangeShapeType="1"/>
                </p:cNvSpPr>
                <p:nvPr/>
              </p:nvSpPr>
              <p:spPr bwMode="auto">
                <a:xfrm>
                  <a:off x="3025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5" name="Line 4038"/>
                <p:cNvSpPr>
                  <a:spLocks noChangeShapeType="1"/>
                </p:cNvSpPr>
                <p:nvPr/>
              </p:nvSpPr>
              <p:spPr bwMode="auto">
                <a:xfrm>
                  <a:off x="3045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6" name="Line 4039"/>
                <p:cNvSpPr>
                  <a:spLocks noChangeShapeType="1"/>
                </p:cNvSpPr>
                <p:nvPr/>
              </p:nvSpPr>
              <p:spPr bwMode="auto">
                <a:xfrm>
                  <a:off x="3065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7" name="Line 4040"/>
                <p:cNvSpPr>
                  <a:spLocks noChangeShapeType="1"/>
                </p:cNvSpPr>
                <p:nvPr/>
              </p:nvSpPr>
              <p:spPr bwMode="auto">
                <a:xfrm>
                  <a:off x="3085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8" name="Line 4041"/>
                <p:cNvSpPr>
                  <a:spLocks noChangeShapeType="1"/>
                </p:cNvSpPr>
                <p:nvPr/>
              </p:nvSpPr>
              <p:spPr bwMode="auto">
                <a:xfrm>
                  <a:off x="3105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9" name="Line 4042"/>
                <p:cNvSpPr>
                  <a:spLocks noChangeShapeType="1"/>
                </p:cNvSpPr>
                <p:nvPr/>
              </p:nvSpPr>
              <p:spPr bwMode="auto">
                <a:xfrm>
                  <a:off x="3125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0" name="Line 4043"/>
                <p:cNvSpPr>
                  <a:spLocks noChangeShapeType="1"/>
                </p:cNvSpPr>
                <p:nvPr/>
              </p:nvSpPr>
              <p:spPr bwMode="auto">
                <a:xfrm>
                  <a:off x="3145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1" name="Line 4044"/>
                <p:cNvSpPr>
                  <a:spLocks noChangeShapeType="1"/>
                </p:cNvSpPr>
                <p:nvPr/>
              </p:nvSpPr>
              <p:spPr bwMode="auto">
                <a:xfrm>
                  <a:off x="3165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2" name="Line 4045"/>
                <p:cNvSpPr>
                  <a:spLocks noChangeShapeType="1"/>
                </p:cNvSpPr>
                <p:nvPr/>
              </p:nvSpPr>
              <p:spPr bwMode="auto">
                <a:xfrm>
                  <a:off x="3185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" name="Line 4046"/>
                <p:cNvSpPr>
                  <a:spLocks noChangeShapeType="1"/>
                </p:cNvSpPr>
                <p:nvPr/>
              </p:nvSpPr>
              <p:spPr bwMode="auto">
                <a:xfrm>
                  <a:off x="3205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4" name="Line 4047"/>
                <p:cNvSpPr>
                  <a:spLocks noChangeShapeType="1"/>
                </p:cNvSpPr>
                <p:nvPr/>
              </p:nvSpPr>
              <p:spPr bwMode="auto">
                <a:xfrm>
                  <a:off x="3225" y="1545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5" name="Line 4048"/>
                <p:cNvSpPr>
                  <a:spLocks noChangeShapeType="1"/>
                </p:cNvSpPr>
                <p:nvPr/>
              </p:nvSpPr>
              <p:spPr bwMode="auto">
                <a:xfrm>
                  <a:off x="3245" y="1545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6" name="Line 4049"/>
                <p:cNvSpPr>
                  <a:spLocks noChangeShapeType="1"/>
                </p:cNvSpPr>
                <p:nvPr/>
              </p:nvSpPr>
              <p:spPr bwMode="auto">
                <a:xfrm>
                  <a:off x="3265" y="1545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" name="Line 4050"/>
                <p:cNvSpPr>
                  <a:spLocks noChangeShapeType="1"/>
                </p:cNvSpPr>
                <p:nvPr/>
              </p:nvSpPr>
              <p:spPr bwMode="auto">
                <a:xfrm>
                  <a:off x="3286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8" name="Line 4051"/>
                <p:cNvSpPr>
                  <a:spLocks noChangeShapeType="1"/>
                </p:cNvSpPr>
                <p:nvPr/>
              </p:nvSpPr>
              <p:spPr bwMode="auto">
                <a:xfrm>
                  <a:off x="3306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9" name="Line 4052"/>
                <p:cNvSpPr>
                  <a:spLocks noChangeShapeType="1"/>
                </p:cNvSpPr>
                <p:nvPr/>
              </p:nvSpPr>
              <p:spPr bwMode="auto">
                <a:xfrm>
                  <a:off x="3326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0" name="Line 4053"/>
                <p:cNvSpPr>
                  <a:spLocks noChangeShapeType="1"/>
                </p:cNvSpPr>
                <p:nvPr/>
              </p:nvSpPr>
              <p:spPr bwMode="auto">
                <a:xfrm>
                  <a:off x="3346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1" name="Line 4054"/>
                <p:cNvSpPr>
                  <a:spLocks noChangeShapeType="1"/>
                </p:cNvSpPr>
                <p:nvPr/>
              </p:nvSpPr>
              <p:spPr bwMode="auto">
                <a:xfrm>
                  <a:off x="3366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2" name="Line 4055"/>
                <p:cNvSpPr>
                  <a:spLocks noChangeShapeType="1"/>
                </p:cNvSpPr>
                <p:nvPr/>
              </p:nvSpPr>
              <p:spPr bwMode="auto">
                <a:xfrm>
                  <a:off x="3386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3" name="Line 4056"/>
                <p:cNvSpPr>
                  <a:spLocks noChangeShapeType="1"/>
                </p:cNvSpPr>
                <p:nvPr/>
              </p:nvSpPr>
              <p:spPr bwMode="auto">
                <a:xfrm>
                  <a:off x="3406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4" name="Line 4057"/>
                <p:cNvSpPr>
                  <a:spLocks noChangeShapeType="1"/>
                </p:cNvSpPr>
                <p:nvPr/>
              </p:nvSpPr>
              <p:spPr bwMode="auto">
                <a:xfrm>
                  <a:off x="3426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5" name="Line 4058"/>
                <p:cNvSpPr>
                  <a:spLocks noChangeShapeType="1"/>
                </p:cNvSpPr>
                <p:nvPr/>
              </p:nvSpPr>
              <p:spPr bwMode="auto">
                <a:xfrm>
                  <a:off x="3446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" name="Line 4059"/>
                <p:cNvSpPr>
                  <a:spLocks noChangeShapeType="1"/>
                </p:cNvSpPr>
                <p:nvPr/>
              </p:nvSpPr>
              <p:spPr bwMode="auto">
                <a:xfrm>
                  <a:off x="3466" y="1545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7" name="Line 4060"/>
                <p:cNvSpPr>
                  <a:spLocks noChangeShapeType="1"/>
                </p:cNvSpPr>
                <p:nvPr/>
              </p:nvSpPr>
              <p:spPr bwMode="auto">
                <a:xfrm>
                  <a:off x="3486" y="1545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8" name="Line 4061"/>
                <p:cNvSpPr>
                  <a:spLocks noChangeShapeType="1"/>
                </p:cNvSpPr>
                <p:nvPr/>
              </p:nvSpPr>
              <p:spPr bwMode="auto">
                <a:xfrm>
                  <a:off x="3506" y="1545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9" name="Line 4062"/>
                <p:cNvSpPr>
                  <a:spLocks noChangeShapeType="1"/>
                </p:cNvSpPr>
                <p:nvPr/>
              </p:nvSpPr>
              <p:spPr bwMode="auto">
                <a:xfrm>
                  <a:off x="3527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0" name="Line 4063"/>
                <p:cNvSpPr>
                  <a:spLocks noChangeShapeType="1"/>
                </p:cNvSpPr>
                <p:nvPr/>
              </p:nvSpPr>
              <p:spPr bwMode="auto">
                <a:xfrm>
                  <a:off x="3547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1" name="Line 4064"/>
                <p:cNvSpPr>
                  <a:spLocks noChangeShapeType="1"/>
                </p:cNvSpPr>
                <p:nvPr/>
              </p:nvSpPr>
              <p:spPr bwMode="auto">
                <a:xfrm>
                  <a:off x="3567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2" name="Line 4065"/>
                <p:cNvSpPr>
                  <a:spLocks noChangeShapeType="1"/>
                </p:cNvSpPr>
                <p:nvPr/>
              </p:nvSpPr>
              <p:spPr bwMode="auto">
                <a:xfrm>
                  <a:off x="3587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3" name="Line 4066"/>
                <p:cNvSpPr>
                  <a:spLocks noChangeShapeType="1"/>
                </p:cNvSpPr>
                <p:nvPr/>
              </p:nvSpPr>
              <p:spPr bwMode="auto">
                <a:xfrm>
                  <a:off x="3607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4" name="Line 4067"/>
                <p:cNvSpPr>
                  <a:spLocks noChangeShapeType="1"/>
                </p:cNvSpPr>
                <p:nvPr/>
              </p:nvSpPr>
              <p:spPr bwMode="auto">
                <a:xfrm>
                  <a:off x="3627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5" name="Line 4068"/>
                <p:cNvSpPr>
                  <a:spLocks noChangeShapeType="1"/>
                </p:cNvSpPr>
                <p:nvPr/>
              </p:nvSpPr>
              <p:spPr bwMode="auto">
                <a:xfrm>
                  <a:off x="3647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6" name="Line 4069"/>
                <p:cNvSpPr>
                  <a:spLocks noChangeShapeType="1"/>
                </p:cNvSpPr>
                <p:nvPr/>
              </p:nvSpPr>
              <p:spPr bwMode="auto">
                <a:xfrm>
                  <a:off x="3667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7" name="Line 4070"/>
                <p:cNvSpPr>
                  <a:spLocks noChangeShapeType="1"/>
                </p:cNvSpPr>
                <p:nvPr/>
              </p:nvSpPr>
              <p:spPr bwMode="auto">
                <a:xfrm>
                  <a:off x="3687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8" name="Line 4071"/>
                <p:cNvSpPr>
                  <a:spLocks noChangeShapeType="1"/>
                </p:cNvSpPr>
                <p:nvPr/>
              </p:nvSpPr>
              <p:spPr bwMode="auto">
                <a:xfrm>
                  <a:off x="3707" y="1545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9" name="Line 4072"/>
                <p:cNvSpPr>
                  <a:spLocks noChangeShapeType="1"/>
                </p:cNvSpPr>
                <p:nvPr/>
              </p:nvSpPr>
              <p:spPr bwMode="auto">
                <a:xfrm>
                  <a:off x="3727" y="1545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0" name="Line 4073"/>
                <p:cNvSpPr>
                  <a:spLocks noChangeShapeType="1"/>
                </p:cNvSpPr>
                <p:nvPr/>
              </p:nvSpPr>
              <p:spPr bwMode="auto">
                <a:xfrm>
                  <a:off x="3747" y="1545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1" name="Line 4074"/>
                <p:cNvSpPr>
                  <a:spLocks noChangeShapeType="1"/>
                </p:cNvSpPr>
                <p:nvPr/>
              </p:nvSpPr>
              <p:spPr bwMode="auto">
                <a:xfrm>
                  <a:off x="3768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2" name="Line 4075"/>
                <p:cNvSpPr>
                  <a:spLocks noChangeShapeType="1"/>
                </p:cNvSpPr>
                <p:nvPr/>
              </p:nvSpPr>
              <p:spPr bwMode="auto">
                <a:xfrm>
                  <a:off x="3788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3" name="Line 4076"/>
                <p:cNvSpPr>
                  <a:spLocks noChangeShapeType="1"/>
                </p:cNvSpPr>
                <p:nvPr/>
              </p:nvSpPr>
              <p:spPr bwMode="auto">
                <a:xfrm>
                  <a:off x="3808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4" name="Line 4077"/>
                <p:cNvSpPr>
                  <a:spLocks noChangeShapeType="1"/>
                </p:cNvSpPr>
                <p:nvPr/>
              </p:nvSpPr>
              <p:spPr bwMode="auto">
                <a:xfrm>
                  <a:off x="3828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5" name="Line 4078"/>
                <p:cNvSpPr>
                  <a:spLocks noChangeShapeType="1"/>
                </p:cNvSpPr>
                <p:nvPr/>
              </p:nvSpPr>
              <p:spPr bwMode="auto">
                <a:xfrm>
                  <a:off x="3848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6" name="Line 4079"/>
                <p:cNvSpPr>
                  <a:spLocks noChangeShapeType="1"/>
                </p:cNvSpPr>
                <p:nvPr/>
              </p:nvSpPr>
              <p:spPr bwMode="auto">
                <a:xfrm>
                  <a:off x="3868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7" name="Line 4080"/>
                <p:cNvSpPr>
                  <a:spLocks noChangeShapeType="1"/>
                </p:cNvSpPr>
                <p:nvPr/>
              </p:nvSpPr>
              <p:spPr bwMode="auto">
                <a:xfrm>
                  <a:off x="3888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8" name="Line 4081"/>
                <p:cNvSpPr>
                  <a:spLocks noChangeShapeType="1"/>
                </p:cNvSpPr>
                <p:nvPr/>
              </p:nvSpPr>
              <p:spPr bwMode="auto">
                <a:xfrm>
                  <a:off x="3908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9" name="Line 4082"/>
                <p:cNvSpPr>
                  <a:spLocks noChangeShapeType="1"/>
                </p:cNvSpPr>
                <p:nvPr/>
              </p:nvSpPr>
              <p:spPr bwMode="auto">
                <a:xfrm>
                  <a:off x="3928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0" name="Line 4083"/>
                <p:cNvSpPr>
                  <a:spLocks noChangeShapeType="1"/>
                </p:cNvSpPr>
                <p:nvPr/>
              </p:nvSpPr>
              <p:spPr bwMode="auto">
                <a:xfrm>
                  <a:off x="3948" y="1545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1" name="Line 4084"/>
                <p:cNvSpPr>
                  <a:spLocks noChangeShapeType="1"/>
                </p:cNvSpPr>
                <p:nvPr/>
              </p:nvSpPr>
              <p:spPr bwMode="auto">
                <a:xfrm>
                  <a:off x="3968" y="1545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2" name="Line 4085"/>
                <p:cNvSpPr>
                  <a:spLocks noChangeShapeType="1"/>
                </p:cNvSpPr>
                <p:nvPr/>
              </p:nvSpPr>
              <p:spPr bwMode="auto">
                <a:xfrm>
                  <a:off x="3988" y="1545"/>
                  <a:ext cx="3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3" name="Line 4086"/>
                <p:cNvSpPr>
                  <a:spLocks noChangeShapeType="1"/>
                </p:cNvSpPr>
                <p:nvPr/>
              </p:nvSpPr>
              <p:spPr bwMode="auto">
                <a:xfrm>
                  <a:off x="4009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4" name="Line 4087"/>
                <p:cNvSpPr>
                  <a:spLocks noChangeShapeType="1"/>
                </p:cNvSpPr>
                <p:nvPr/>
              </p:nvSpPr>
              <p:spPr bwMode="auto">
                <a:xfrm>
                  <a:off x="4029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5" name="Line 4088"/>
                <p:cNvSpPr>
                  <a:spLocks noChangeShapeType="1"/>
                </p:cNvSpPr>
                <p:nvPr/>
              </p:nvSpPr>
              <p:spPr bwMode="auto">
                <a:xfrm>
                  <a:off x="4049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" name="Line 4089"/>
                <p:cNvSpPr>
                  <a:spLocks noChangeShapeType="1"/>
                </p:cNvSpPr>
                <p:nvPr/>
              </p:nvSpPr>
              <p:spPr bwMode="auto">
                <a:xfrm>
                  <a:off x="4069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" name="Line 4090"/>
                <p:cNvSpPr>
                  <a:spLocks noChangeShapeType="1"/>
                </p:cNvSpPr>
                <p:nvPr/>
              </p:nvSpPr>
              <p:spPr bwMode="auto">
                <a:xfrm>
                  <a:off x="4089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8" name="Line 4091"/>
                <p:cNvSpPr>
                  <a:spLocks noChangeShapeType="1"/>
                </p:cNvSpPr>
                <p:nvPr/>
              </p:nvSpPr>
              <p:spPr bwMode="auto">
                <a:xfrm>
                  <a:off x="4109" y="1545"/>
                  <a:ext cx="2" cy="1"/>
                </a:xfrm>
                <a:prstGeom prst="line">
                  <a:avLst/>
                </a:pr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9" name="Line 4092"/>
                <p:cNvSpPr>
                  <a:spLocks noChangeShapeType="1"/>
                </p:cNvSpPr>
                <p:nvPr/>
              </p:nvSpPr>
              <p:spPr bwMode="auto">
                <a:xfrm>
                  <a:off x="2121" y="1545"/>
                  <a:ext cx="1992" cy="1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0" name="Line 4093"/>
                <p:cNvSpPr>
                  <a:spLocks noChangeShapeType="1"/>
                </p:cNvSpPr>
                <p:nvPr/>
              </p:nvSpPr>
              <p:spPr bwMode="auto">
                <a:xfrm>
                  <a:off x="2121" y="3974"/>
                  <a:ext cx="1992" cy="1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1" name="Line 4094"/>
                <p:cNvSpPr>
                  <a:spLocks noChangeShapeType="1"/>
                </p:cNvSpPr>
                <p:nvPr/>
              </p:nvSpPr>
              <p:spPr bwMode="auto">
                <a:xfrm flipV="1">
                  <a:off x="4113" y="1545"/>
                  <a:ext cx="1" cy="2429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" name="Line 4095"/>
                <p:cNvSpPr>
                  <a:spLocks noChangeShapeType="1"/>
                </p:cNvSpPr>
                <p:nvPr/>
              </p:nvSpPr>
              <p:spPr bwMode="auto">
                <a:xfrm flipV="1">
                  <a:off x="2121" y="1545"/>
                  <a:ext cx="1" cy="2429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3" name="Line 4096"/>
                <p:cNvSpPr>
                  <a:spLocks noChangeShapeType="1"/>
                </p:cNvSpPr>
                <p:nvPr/>
              </p:nvSpPr>
              <p:spPr bwMode="auto">
                <a:xfrm>
                  <a:off x="2121" y="3974"/>
                  <a:ext cx="1992" cy="1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4" name="Line 4097"/>
                <p:cNvSpPr>
                  <a:spLocks noChangeShapeType="1"/>
                </p:cNvSpPr>
                <p:nvPr/>
              </p:nvSpPr>
              <p:spPr bwMode="auto">
                <a:xfrm flipV="1">
                  <a:off x="2121" y="1545"/>
                  <a:ext cx="1" cy="2429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5" name="Line 4098"/>
                <p:cNvSpPr>
                  <a:spLocks noChangeShapeType="1"/>
                </p:cNvSpPr>
                <p:nvPr/>
              </p:nvSpPr>
              <p:spPr bwMode="auto">
                <a:xfrm flipV="1">
                  <a:off x="2121" y="3950"/>
                  <a:ext cx="1" cy="24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6" name="Line 4099"/>
                <p:cNvSpPr>
                  <a:spLocks noChangeShapeType="1"/>
                </p:cNvSpPr>
                <p:nvPr/>
              </p:nvSpPr>
              <p:spPr bwMode="auto">
                <a:xfrm>
                  <a:off x="2121" y="1545"/>
                  <a:ext cx="1" cy="25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7" name="Freeform 4100"/>
                <p:cNvSpPr>
                  <a:spLocks/>
                </p:cNvSpPr>
                <p:nvPr/>
              </p:nvSpPr>
              <p:spPr bwMode="auto">
                <a:xfrm>
                  <a:off x="2077" y="4005"/>
                  <a:ext cx="23" cy="51"/>
                </a:xfrm>
                <a:custGeom>
                  <a:avLst/>
                  <a:gdLst/>
                  <a:ahLst/>
                  <a:cxnLst>
                    <a:cxn ang="0">
                      <a:pos x="23" y="51"/>
                    </a:cxn>
                    <a:cxn ang="0">
                      <a:pos x="13" y="51"/>
                    </a:cxn>
                    <a:cxn ang="0">
                      <a:pos x="13" y="13"/>
                    </a:cxn>
                    <a:cxn ang="0">
                      <a:pos x="9" y="16"/>
                    </a:cxn>
                    <a:cxn ang="0">
                      <a:pos x="5" y="20"/>
                    </a:cxn>
                    <a:cxn ang="0">
                      <a:pos x="0" y="22"/>
                    </a:cxn>
                    <a:cxn ang="0">
                      <a:pos x="0" y="12"/>
                    </a:cxn>
                    <a:cxn ang="0">
                      <a:pos x="4" y="10"/>
                    </a:cxn>
                    <a:cxn ang="0">
                      <a:pos x="8" y="7"/>
                    </a:cxn>
                    <a:cxn ang="0">
                      <a:pos x="11" y="4"/>
                    </a:cxn>
                    <a:cxn ang="0">
                      <a:pos x="15" y="0"/>
                    </a:cxn>
                    <a:cxn ang="0">
                      <a:pos x="23" y="0"/>
                    </a:cxn>
                    <a:cxn ang="0">
                      <a:pos x="23" y="51"/>
                    </a:cxn>
                  </a:cxnLst>
                  <a:rect l="0" t="0" r="r" b="b"/>
                  <a:pathLst>
                    <a:path w="23" h="51">
                      <a:moveTo>
                        <a:pt x="23" y="51"/>
                      </a:moveTo>
                      <a:lnTo>
                        <a:pt x="13" y="51"/>
                      </a:lnTo>
                      <a:lnTo>
                        <a:pt x="13" y="13"/>
                      </a:lnTo>
                      <a:lnTo>
                        <a:pt x="9" y="16"/>
                      </a:lnTo>
                      <a:lnTo>
                        <a:pt x="5" y="20"/>
                      </a:lnTo>
                      <a:lnTo>
                        <a:pt x="0" y="22"/>
                      </a:lnTo>
                      <a:lnTo>
                        <a:pt x="0" y="12"/>
                      </a:lnTo>
                      <a:lnTo>
                        <a:pt x="4" y="10"/>
                      </a:lnTo>
                      <a:lnTo>
                        <a:pt x="8" y="7"/>
                      </a:lnTo>
                      <a:lnTo>
                        <a:pt x="11" y="4"/>
                      </a:lnTo>
                      <a:lnTo>
                        <a:pt x="15" y="0"/>
                      </a:lnTo>
                      <a:lnTo>
                        <a:pt x="23" y="0"/>
                      </a:lnTo>
                      <a:lnTo>
                        <a:pt x="23" y="5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8" name="Rectangle 4101"/>
                <p:cNvSpPr>
                  <a:spLocks noChangeArrowheads="1"/>
                </p:cNvSpPr>
                <p:nvPr/>
              </p:nvSpPr>
              <p:spPr bwMode="auto">
                <a:xfrm>
                  <a:off x="2116" y="4046"/>
                  <a:ext cx="10" cy="10"/>
                </a:xfrm>
                <a:prstGeom prst="rect">
                  <a:avLst/>
                </a:prstGeom>
                <a:solidFill>
                  <a:srgbClr val="0000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9" name="Freeform 4102"/>
                <p:cNvSpPr>
                  <a:spLocks noEditPoints="1"/>
                </p:cNvSpPr>
                <p:nvPr/>
              </p:nvSpPr>
              <p:spPr bwMode="auto">
                <a:xfrm>
                  <a:off x="2133" y="4005"/>
                  <a:ext cx="36" cy="51"/>
                </a:xfrm>
                <a:custGeom>
                  <a:avLst/>
                  <a:gdLst/>
                  <a:ahLst/>
                  <a:cxnLst>
                    <a:cxn ang="0">
                      <a:pos x="20" y="51"/>
                    </a:cxn>
                    <a:cxn ang="0">
                      <a:pos x="20" y="40"/>
                    </a:cxn>
                    <a:cxn ang="0">
                      <a:pos x="0" y="40"/>
                    </a:cxn>
                    <a:cxn ang="0">
                      <a:pos x="0" y="31"/>
                    </a:cxn>
                    <a:cxn ang="0">
                      <a:pos x="21" y="0"/>
                    </a:cxn>
                    <a:cxn ang="0">
                      <a:pos x="29" y="0"/>
                    </a:cxn>
                    <a:cxn ang="0">
                      <a:pos x="29" y="31"/>
                    </a:cxn>
                    <a:cxn ang="0">
                      <a:pos x="36" y="31"/>
                    </a:cxn>
                    <a:cxn ang="0">
                      <a:pos x="36" y="40"/>
                    </a:cxn>
                    <a:cxn ang="0">
                      <a:pos x="29" y="40"/>
                    </a:cxn>
                    <a:cxn ang="0">
                      <a:pos x="29" y="51"/>
                    </a:cxn>
                    <a:cxn ang="0">
                      <a:pos x="20" y="51"/>
                    </a:cxn>
                    <a:cxn ang="0">
                      <a:pos x="20" y="31"/>
                    </a:cxn>
                    <a:cxn ang="0">
                      <a:pos x="20" y="15"/>
                    </a:cxn>
                    <a:cxn ang="0">
                      <a:pos x="9" y="31"/>
                    </a:cxn>
                    <a:cxn ang="0">
                      <a:pos x="20" y="31"/>
                    </a:cxn>
                  </a:cxnLst>
                  <a:rect l="0" t="0" r="r" b="b"/>
                  <a:pathLst>
                    <a:path w="36" h="51">
                      <a:moveTo>
                        <a:pt x="20" y="51"/>
                      </a:moveTo>
                      <a:lnTo>
                        <a:pt x="20" y="40"/>
                      </a:lnTo>
                      <a:lnTo>
                        <a:pt x="0" y="40"/>
                      </a:lnTo>
                      <a:lnTo>
                        <a:pt x="0" y="31"/>
                      </a:lnTo>
                      <a:lnTo>
                        <a:pt x="21" y="0"/>
                      </a:lnTo>
                      <a:lnTo>
                        <a:pt x="29" y="0"/>
                      </a:lnTo>
                      <a:lnTo>
                        <a:pt x="29" y="31"/>
                      </a:lnTo>
                      <a:lnTo>
                        <a:pt x="36" y="31"/>
                      </a:lnTo>
                      <a:lnTo>
                        <a:pt x="36" y="40"/>
                      </a:lnTo>
                      <a:lnTo>
                        <a:pt x="29" y="40"/>
                      </a:lnTo>
                      <a:lnTo>
                        <a:pt x="29" y="51"/>
                      </a:lnTo>
                      <a:lnTo>
                        <a:pt x="20" y="51"/>
                      </a:lnTo>
                      <a:close/>
                      <a:moveTo>
                        <a:pt x="20" y="31"/>
                      </a:moveTo>
                      <a:lnTo>
                        <a:pt x="20" y="15"/>
                      </a:lnTo>
                      <a:lnTo>
                        <a:pt x="9" y="31"/>
                      </a:lnTo>
                      <a:lnTo>
                        <a:pt x="20" y="3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0" name="Line 4103"/>
                <p:cNvSpPr>
                  <a:spLocks noChangeShapeType="1"/>
                </p:cNvSpPr>
                <p:nvPr/>
              </p:nvSpPr>
              <p:spPr bwMode="auto">
                <a:xfrm flipV="1">
                  <a:off x="2453" y="3950"/>
                  <a:ext cx="1" cy="24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1" name="Line 4104"/>
                <p:cNvSpPr>
                  <a:spLocks noChangeShapeType="1"/>
                </p:cNvSpPr>
                <p:nvPr/>
              </p:nvSpPr>
              <p:spPr bwMode="auto">
                <a:xfrm>
                  <a:off x="2453" y="1545"/>
                  <a:ext cx="1" cy="25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2" name="Freeform 4105"/>
                <p:cNvSpPr>
                  <a:spLocks/>
                </p:cNvSpPr>
                <p:nvPr/>
              </p:nvSpPr>
              <p:spPr bwMode="auto">
                <a:xfrm>
                  <a:off x="2409" y="4005"/>
                  <a:ext cx="22" cy="51"/>
                </a:xfrm>
                <a:custGeom>
                  <a:avLst/>
                  <a:gdLst/>
                  <a:ahLst/>
                  <a:cxnLst>
                    <a:cxn ang="0">
                      <a:pos x="22" y="51"/>
                    </a:cxn>
                    <a:cxn ang="0">
                      <a:pos x="13" y="51"/>
                    </a:cxn>
                    <a:cxn ang="0">
                      <a:pos x="13" y="13"/>
                    </a:cxn>
                    <a:cxn ang="0">
                      <a:pos x="9" y="16"/>
                    </a:cxn>
                    <a:cxn ang="0">
                      <a:pos x="4" y="20"/>
                    </a:cxn>
                    <a:cxn ang="0">
                      <a:pos x="0" y="22"/>
                    </a:cxn>
                    <a:cxn ang="0">
                      <a:pos x="0" y="12"/>
                    </a:cxn>
                    <a:cxn ang="0">
                      <a:pos x="4" y="10"/>
                    </a:cxn>
                    <a:cxn ang="0">
                      <a:pos x="9" y="7"/>
                    </a:cxn>
                    <a:cxn ang="0">
                      <a:pos x="12" y="4"/>
                    </a:cxn>
                    <a:cxn ang="0">
                      <a:pos x="14" y="0"/>
                    </a:cxn>
                    <a:cxn ang="0">
                      <a:pos x="22" y="0"/>
                    </a:cxn>
                    <a:cxn ang="0">
                      <a:pos x="22" y="51"/>
                    </a:cxn>
                  </a:cxnLst>
                  <a:rect l="0" t="0" r="r" b="b"/>
                  <a:pathLst>
                    <a:path w="22" h="51">
                      <a:moveTo>
                        <a:pt x="22" y="51"/>
                      </a:moveTo>
                      <a:lnTo>
                        <a:pt x="13" y="51"/>
                      </a:lnTo>
                      <a:lnTo>
                        <a:pt x="13" y="13"/>
                      </a:lnTo>
                      <a:lnTo>
                        <a:pt x="9" y="16"/>
                      </a:lnTo>
                      <a:lnTo>
                        <a:pt x="4" y="20"/>
                      </a:lnTo>
                      <a:lnTo>
                        <a:pt x="0" y="22"/>
                      </a:lnTo>
                      <a:lnTo>
                        <a:pt x="0" y="12"/>
                      </a:lnTo>
                      <a:lnTo>
                        <a:pt x="4" y="10"/>
                      </a:lnTo>
                      <a:lnTo>
                        <a:pt x="9" y="7"/>
                      </a:lnTo>
                      <a:lnTo>
                        <a:pt x="12" y="4"/>
                      </a:lnTo>
                      <a:lnTo>
                        <a:pt x="14" y="0"/>
                      </a:lnTo>
                      <a:lnTo>
                        <a:pt x="22" y="0"/>
                      </a:lnTo>
                      <a:lnTo>
                        <a:pt x="22" y="5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3" name="Rectangle 4106"/>
                <p:cNvSpPr>
                  <a:spLocks noChangeArrowheads="1"/>
                </p:cNvSpPr>
                <p:nvPr/>
              </p:nvSpPr>
              <p:spPr bwMode="auto">
                <a:xfrm>
                  <a:off x="2449" y="4046"/>
                  <a:ext cx="9" cy="10"/>
                </a:xfrm>
                <a:prstGeom prst="rect">
                  <a:avLst/>
                </a:prstGeom>
                <a:solidFill>
                  <a:srgbClr val="0000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4" name="Freeform 4107"/>
                <p:cNvSpPr>
                  <a:spLocks/>
                </p:cNvSpPr>
                <p:nvPr/>
              </p:nvSpPr>
              <p:spPr bwMode="auto">
                <a:xfrm>
                  <a:off x="2467" y="4005"/>
                  <a:ext cx="33" cy="51"/>
                </a:xfrm>
                <a:custGeom>
                  <a:avLst/>
                  <a:gdLst/>
                  <a:ahLst/>
                  <a:cxnLst>
                    <a:cxn ang="0">
                      <a:pos x="0" y="36"/>
                    </a:cxn>
                    <a:cxn ang="0">
                      <a:pos x="9" y="35"/>
                    </a:cxn>
                    <a:cxn ang="0">
                      <a:pos x="9" y="37"/>
                    </a:cxn>
                    <a:cxn ang="0">
                      <a:pos x="11" y="41"/>
                    </a:cxn>
                    <a:cxn ang="0">
                      <a:pos x="13" y="42"/>
                    </a:cxn>
                    <a:cxn ang="0">
                      <a:pos x="16" y="42"/>
                    </a:cxn>
                    <a:cxn ang="0">
                      <a:pos x="19" y="42"/>
                    </a:cxn>
                    <a:cxn ang="0">
                      <a:pos x="22" y="40"/>
                    </a:cxn>
                    <a:cxn ang="0">
                      <a:pos x="23" y="39"/>
                    </a:cxn>
                    <a:cxn ang="0">
                      <a:pos x="23" y="36"/>
                    </a:cxn>
                    <a:cxn ang="0">
                      <a:pos x="24" y="33"/>
                    </a:cxn>
                    <a:cxn ang="0">
                      <a:pos x="23" y="30"/>
                    </a:cxn>
                    <a:cxn ang="0">
                      <a:pos x="22" y="27"/>
                    </a:cxn>
                    <a:cxn ang="0">
                      <a:pos x="20" y="25"/>
                    </a:cxn>
                    <a:cxn ang="0">
                      <a:pos x="16" y="25"/>
                    </a:cxn>
                    <a:cxn ang="0">
                      <a:pos x="13" y="25"/>
                    </a:cxn>
                    <a:cxn ang="0">
                      <a:pos x="11" y="26"/>
                    </a:cxn>
                    <a:cxn ang="0">
                      <a:pos x="9" y="29"/>
                    </a:cxn>
                    <a:cxn ang="0">
                      <a:pos x="0" y="27"/>
                    </a:cxn>
                    <a:cxn ang="0">
                      <a:pos x="6" y="0"/>
                    </a:cxn>
                    <a:cxn ang="0">
                      <a:pos x="31" y="0"/>
                    </a:cxn>
                    <a:cxn ang="0">
                      <a:pos x="31" y="10"/>
                    </a:cxn>
                    <a:cxn ang="0">
                      <a:pos x="14" y="10"/>
                    </a:cxn>
                    <a:cxn ang="0">
                      <a:pos x="12" y="18"/>
                    </a:cxn>
                    <a:cxn ang="0">
                      <a:pos x="15" y="16"/>
                    </a:cxn>
                    <a:cxn ang="0">
                      <a:pos x="19" y="16"/>
                    </a:cxn>
                    <a:cxn ang="0">
                      <a:pos x="22" y="16"/>
                    </a:cxn>
                    <a:cxn ang="0">
                      <a:pos x="26" y="18"/>
                    </a:cxn>
                    <a:cxn ang="0">
                      <a:pos x="29" y="21"/>
                    </a:cxn>
                    <a:cxn ang="0">
                      <a:pos x="32" y="24"/>
                    </a:cxn>
                    <a:cxn ang="0">
                      <a:pos x="33" y="29"/>
                    </a:cxn>
                    <a:cxn ang="0">
                      <a:pos x="33" y="33"/>
                    </a:cxn>
                    <a:cxn ang="0">
                      <a:pos x="33" y="37"/>
                    </a:cxn>
                    <a:cxn ang="0">
                      <a:pos x="32" y="41"/>
                    </a:cxn>
                    <a:cxn ang="0">
                      <a:pos x="30" y="44"/>
                    </a:cxn>
                    <a:cxn ang="0">
                      <a:pos x="28" y="47"/>
                    </a:cxn>
                    <a:cxn ang="0">
                      <a:pos x="24" y="50"/>
                    </a:cxn>
                    <a:cxn ang="0">
                      <a:pos x="20" y="51"/>
                    </a:cxn>
                    <a:cxn ang="0">
                      <a:pos x="16" y="51"/>
                    </a:cxn>
                    <a:cxn ang="0">
                      <a:pos x="12" y="51"/>
                    </a:cxn>
                    <a:cxn ang="0">
                      <a:pos x="7" y="50"/>
                    </a:cxn>
                    <a:cxn ang="0">
                      <a:pos x="4" y="47"/>
                    </a:cxn>
                    <a:cxn ang="0">
                      <a:pos x="2" y="44"/>
                    </a:cxn>
                    <a:cxn ang="0">
                      <a:pos x="1" y="41"/>
                    </a:cxn>
                    <a:cxn ang="0">
                      <a:pos x="0" y="36"/>
                    </a:cxn>
                  </a:cxnLst>
                  <a:rect l="0" t="0" r="r" b="b"/>
                  <a:pathLst>
                    <a:path w="33" h="51">
                      <a:moveTo>
                        <a:pt x="0" y="36"/>
                      </a:moveTo>
                      <a:lnTo>
                        <a:pt x="9" y="35"/>
                      </a:lnTo>
                      <a:lnTo>
                        <a:pt x="9" y="37"/>
                      </a:lnTo>
                      <a:lnTo>
                        <a:pt x="11" y="41"/>
                      </a:lnTo>
                      <a:lnTo>
                        <a:pt x="13" y="42"/>
                      </a:lnTo>
                      <a:lnTo>
                        <a:pt x="16" y="42"/>
                      </a:lnTo>
                      <a:lnTo>
                        <a:pt x="19" y="42"/>
                      </a:lnTo>
                      <a:lnTo>
                        <a:pt x="22" y="40"/>
                      </a:lnTo>
                      <a:lnTo>
                        <a:pt x="23" y="39"/>
                      </a:lnTo>
                      <a:lnTo>
                        <a:pt x="23" y="36"/>
                      </a:lnTo>
                      <a:lnTo>
                        <a:pt x="24" y="33"/>
                      </a:lnTo>
                      <a:lnTo>
                        <a:pt x="23" y="30"/>
                      </a:lnTo>
                      <a:lnTo>
                        <a:pt x="22" y="27"/>
                      </a:lnTo>
                      <a:lnTo>
                        <a:pt x="20" y="25"/>
                      </a:lnTo>
                      <a:lnTo>
                        <a:pt x="16" y="25"/>
                      </a:lnTo>
                      <a:lnTo>
                        <a:pt x="13" y="25"/>
                      </a:lnTo>
                      <a:lnTo>
                        <a:pt x="11" y="26"/>
                      </a:lnTo>
                      <a:lnTo>
                        <a:pt x="9" y="29"/>
                      </a:lnTo>
                      <a:lnTo>
                        <a:pt x="0" y="27"/>
                      </a:lnTo>
                      <a:lnTo>
                        <a:pt x="6" y="0"/>
                      </a:lnTo>
                      <a:lnTo>
                        <a:pt x="31" y="0"/>
                      </a:lnTo>
                      <a:lnTo>
                        <a:pt x="31" y="10"/>
                      </a:lnTo>
                      <a:lnTo>
                        <a:pt x="14" y="10"/>
                      </a:lnTo>
                      <a:lnTo>
                        <a:pt x="12" y="18"/>
                      </a:lnTo>
                      <a:lnTo>
                        <a:pt x="15" y="16"/>
                      </a:lnTo>
                      <a:lnTo>
                        <a:pt x="19" y="16"/>
                      </a:lnTo>
                      <a:lnTo>
                        <a:pt x="22" y="16"/>
                      </a:lnTo>
                      <a:lnTo>
                        <a:pt x="26" y="18"/>
                      </a:lnTo>
                      <a:lnTo>
                        <a:pt x="29" y="21"/>
                      </a:lnTo>
                      <a:lnTo>
                        <a:pt x="32" y="24"/>
                      </a:lnTo>
                      <a:lnTo>
                        <a:pt x="33" y="29"/>
                      </a:lnTo>
                      <a:lnTo>
                        <a:pt x="33" y="33"/>
                      </a:lnTo>
                      <a:lnTo>
                        <a:pt x="33" y="37"/>
                      </a:lnTo>
                      <a:lnTo>
                        <a:pt x="32" y="41"/>
                      </a:lnTo>
                      <a:lnTo>
                        <a:pt x="30" y="44"/>
                      </a:lnTo>
                      <a:lnTo>
                        <a:pt x="28" y="47"/>
                      </a:lnTo>
                      <a:lnTo>
                        <a:pt x="24" y="50"/>
                      </a:lnTo>
                      <a:lnTo>
                        <a:pt x="20" y="51"/>
                      </a:lnTo>
                      <a:lnTo>
                        <a:pt x="16" y="51"/>
                      </a:lnTo>
                      <a:lnTo>
                        <a:pt x="12" y="51"/>
                      </a:lnTo>
                      <a:lnTo>
                        <a:pt x="7" y="50"/>
                      </a:lnTo>
                      <a:lnTo>
                        <a:pt x="4" y="47"/>
                      </a:lnTo>
                      <a:lnTo>
                        <a:pt x="2" y="44"/>
                      </a:lnTo>
                      <a:lnTo>
                        <a:pt x="1" y="41"/>
                      </a:lnTo>
                      <a:lnTo>
                        <a:pt x="0" y="3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5" name="Line 4108"/>
                <p:cNvSpPr>
                  <a:spLocks noChangeShapeType="1"/>
                </p:cNvSpPr>
                <p:nvPr/>
              </p:nvSpPr>
              <p:spPr bwMode="auto">
                <a:xfrm flipV="1">
                  <a:off x="2786" y="3950"/>
                  <a:ext cx="1" cy="24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6" name="Line 4109"/>
                <p:cNvSpPr>
                  <a:spLocks noChangeShapeType="1"/>
                </p:cNvSpPr>
                <p:nvPr/>
              </p:nvSpPr>
              <p:spPr bwMode="auto">
                <a:xfrm>
                  <a:off x="2786" y="1545"/>
                  <a:ext cx="1" cy="25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" name="Freeform 4110"/>
                <p:cNvSpPr>
                  <a:spLocks/>
                </p:cNvSpPr>
                <p:nvPr/>
              </p:nvSpPr>
              <p:spPr bwMode="auto">
                <a:xfrm>
                  <a:off x="2741" y="4005"/>
                  <a:ext cx="22" cy="51"/>
                </a:xfrm>
                <a:custGeom>
                  <a:avLst/>
                  <a:gdLst/>
                  <a:ahLst/>
                  <a:cxnLst>
                    <a:cxn ang="0">
                      <a:pos x="22" y="51"/>
                    </a:cxn>
                    <a:cxn ang="0">
                      <a:pos x="12" y="51"/>
                    </a:cxn>
                    <a:cxn ang="0">
                      <a:pos x="12" y="13"/>
                    </a:cxn>
                    <a:cxn ang="0">
                      <a:pos x="9" y="16"/>
                    </a:cxn>
                    <a:cxn ang="0">
                      <a:pos x="5" y="20"/>
                    </a:cxn>
                    <a:cxn ang="0">
                      <a:pos x="0" y="22"/>
                    </a:cxn>
                    <a:cxn ang="0">
                      <a:pos x="0" y="12"/>
                    </a:cxn>
                    <a:cxn ang="0">
                      <a:pos x="5" y="10"/>
                    </a:cxn>
                    <a:cxn ang="0">
                      <a:pos x="8" y="7"/>
                    </a:cxn>
                    <a:cxn ang="0">
                      <a:pos x="12" y="4"/>
                    </a:cxn>
                    <a:cxn ang="0">
                      <a:pos x="15" y="0"/>
                    </a:cxn>
                    <a:cxn ang="0">
                      <a:pos x="22" y="0"/>
                    </a:cxn>
                    <a:cxn ang="0">
                      <a:pos x="22" y="51"/>
                    </a:cxn>
                  </a:cxnLst>
                  <a:rect l="0" t="0" r="r" b="b"/>
                  <a:pathLst>
                    <a:path w="22" h="51">
                      <a:moveTo>
                        <a:pt x="22" y="51"/>
                      </a:moveTo>
                      <a:lnTo>
                        <a:pt x="12" y="51"/>
                      </a:lnTo>
                      <a:lnTo>
                        <a:pt x="12" y="13"/>
                      </a:lnTo>
                      <a:lnTo>
                        <a:pt x="9" y="16"/>
                      </a:lnTo>
                      <a:lnTo>
                        <a:pt x="5" y="20"/>
                      </a:lnTo>
                      <a:lnTo>
                        <a:pt x="0" y="22"/>
                      </a:lnTo>
                      <a:lnTo>
                        <a:pt x="0" y="12"/>
                      </a:lnTo>
                      <a:lnTo>
                        <a:pt x="5" y="10"/>
                      </a:lnTo>
                      <a:lnTo>
                        <a:pt x="8" y="7"/>
                      </a:lnTo>
                      <a:lnTo>
                        <a:pt x="12" y="4"/>
                      </a:lnTo>
                      <a:lnTo>
                        <a:pt x="15" y="0"/>
                      </a:lnTo>
                      <a:lnTo>
                        <a:pt x="22" y="0"/>
                      </a:lnTo>
                      <a:lnTo>
                        <a:pt x="22" y="5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8" name="Rectangle 4111"/>
                <p:cNvSpPr>
                  <a:spLocks noChangeArrowheads="1"/>
                </p:cNvSpPr>
                <p:nvPr/>
              </p:nvSpPr>
              <p:spPr bwMode="auto">
                <a:xfrm>
                  <a:off x="2780" y="4046"/>
                  <a:ext cx="10" cy="10"/>
                </a:xfrm>
                <a:prstGeom prst="rect">
                  <a:avLst/>
                </a:prstGeom>
                <a:solidFill>
                  <a:srgbClr val="0000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9" name="Freeform 4112"/>
                <p:cNvSpPr>
                  <a:spLocks noEditPoints="1"/>
                </p:cNvSpPr>
                <p:nvPr/>
              </p:nvSpPr>
              <p:spPr bwMode="auto">
                <a:xfrm>
                  <a:off x="2798" y="4005"/>
                  <a:ext cx="33" cy="51"/>
                </a:xfrm>
                <a:custGeom>
                  <a:avLst/>
                  <a:gdLst/>
                  <a:ahLst/>
                  <a:cxnLst>
                    <a:cxn ang="0">
                      <a:pos x="33" y="13"/>
                    </a:cxn>
                    <a:cxn ang="0">
                      <a:pos x="23" y="14"/>
                    </a:cxn>
                    <a:cxn ang="0">
                      <a:pos x="22" y="12"/>
                    </a:cxn>
                    <a:cxn ang="0">
                      <a:pos x="21" y="10"/>
                    </a:cxn>
                    <a:cxn ang="0">
                      <a:pos x="20" y="8"/>
                    </a:cxn>
                    <a:cxn ang="0">
                      <a:pos x="18" y="8"/>
                    </a:cxn>
                    <a:cxn ang="0">
                      <a:pos x="15" y="8"/>
                    </a:cxn>
                    <a:cxn ang="0">
                      <a:pos x="12" y="11"/>
                    </a:cxn>
                    <a:cxn ang="0">
                      <a:pos x="11" y="14"/>
                    </a:cxn>
                    <a:cxn ang="0">
                      <a:pos x="10" y="17"/>
                    </a:cxn>
                    <a:cxn ang="0">
                      <a:pos x="9" y="23"/>
                    </a:cxn>
                    <a:cxn ang="0">
                      <a:pos x="12" y="21"/>
                    </a:cxn>
                    <a:cxn ang="0">
                      <a:pos x="16" y="18"/>
                    </a:cxn>
                    <a:cxn ang="0">
                      <a:pos x="19" y="18"/>
                    </a:cxn>
                    <a:cxn ang="0">
                      <a:pos x="22" y="18"/>
                    </a:cxn>
                    <a:cxn ang="0">
                      <a:pos x="26" y="21"/>
                    </a:cxn>
                    <a:cxn ang="0">
                      <a:pos x="29" y="23"/>
                    </a:cxn>
                    <a:cxn ang="0">
                      <a:pos x="32" y="26"/>
                    </a:cxn>
                    <a:cxn ang="0">
                      <a:pos x="33" y="30"/>
                    </a:cxn>
                    <a:cxn ang="0">
                      <a:pos x="33" y="34"/>
                    </a:cxn>
                    <a:cxn ang="0">
                      <a:pos x="33" y="40"/>
                    </a:cxn>
                    <a:cxn ang="0">
                      <a:pos x="32" y="43"/>
                    </a:cxn>
                    <a:cxn ang="0">
                      <a:pos x="29" y="46"/>
                    </a:cxn>
                    <a:cxn ang="0">
                      <a:pos x="26" y="50"/>
                    </a:cxn>
                    <a:cxn ang="0">
                      <a:pos x="22" y="51"/>
                    </a:cxn>
                    <a:cxn ang="0">
                      <a:pos x="18" y="51"/>
                    </a:cxn>
                    <a:cxn ang="0">
                      <a:pos x="13" y="51"/>
                    </a:cxn>
                    <a:cxn ang="0">
                      <a:pos x="9" y="49"/>
                    </a:cxn>
                    <a:cxn ang="0">
                      <a:pos x="6" y="45"/>
                    </a:cxn>
                    <a:cxn ang="0">
                      <a:pos x="1" y="37"/>
                    </a:cxn>
                    <a:cxn ang="0">
                      <a:pos x="0" y="25"/>
                    </a:cxn>
                    <a:cxn ang="0">
                      <a:pos x="1" y="14"/>
                    </a:cxn>
                    <a:cxn ang="0">
                      <a:pos x="6" y="5"/>
                    </a:cxn>
                    <a:cxn ang="0">
                      <a:pos x="9" y="2"/>
                    </a:cxn>
                    <a:cxn ang="0">
                      <a:pos x="13" y="0"/>
                    </a:cxn>
                    <a:cxn ang="0">
                      <a:pos x="19" y="0"/>
                    </a:cxn>
                    <a:cxn ang="0">
                      <a:pos x="22" y="0"/>
                    </a:cxn>
                    <a:cxn ang="0">
                      <a:pos x="26" y="1"/>
                    </a:cxn>
                    <a:cxn ang="0">
                      <a:pos x="28" y="3"/>
                    </a:cxn>
                    <a:cxn ang="0">
                      <a:pos x="30" y="5"/>
                    </a:cxn>
                    <a:cxn ang="0">
                      <a:pos x="32" y="8"/>
                    </a:cxn>
                    <a:cxn ang="0">
                      <a:pos x="33" y="13"/>
                    </a:cxn>
                    <a:cxn ang="0">
                      <a:pos x="10" y="34"/>
                    </a:cxn>
                    <a:cxn ang="0">
                      <a:pos x="11" y="37"/>
                    </a:cxn>
                    <a:cxn ang="0">
                      <a:pos x="12" y="40"/>
                    </a:cxn>
                    <a:cxn ang="0">
                      <a:pos x="15" y="42"/>
                    </a:cxn>
                    <a:cxn ang="0">
                      <a:pos x="18" y="42"/>
                    </a:cxn>
                    <a:cxn ang="0">
                      <a:pos x="20" y="42"/>
                    </a:cxn>
                    <a:cxn ang="0">
                      <a:pos x="22" y="41"/>
                    </a:cxn>
                    <a:cxn ang="0">
                      <a:pos x="23" y="39"/>
                    </a:cxn>
                    <a:cxn ang="0">
                      <a:pos x="25" y="35"/>
                    </a:cxn>
                    <a:cxn ang="0">
                      <a:pos x="23" y="32"/>
                    </a:cxn>
                    <a:cxn ang="0">
                      <a:pos x="22" y="30"/>
                    </a:cxn>
                    <a:cxn ang="0">
                      <a:pos x="20" y="27"/>
                    </a:cxn>
                    <a:cxn ang="0">
                      <a:pos x="17" y="27"/>
                    </a:cxn>
                    <a:cxn ang="0">
                      <a:pos x="15" y="27"/>
                    </a:cxn>
                    <a:cxn ang="0">
                      <a:pos x="12" y="30"/>
                    </a:cxn>
                    <a:cxn ang="0">
                      <a:pos x="10" y="32"/>
                    </a:cxn>
                    <a:cxn ang="0">
                      <a:pos x="10" y="34"/>
                    </a:cxn>
                  </a:cxnLst>
                  <a:rect l="0" t="0" r="r" b="b"/>
                  <a:pathLst>
                    <a:path w="33" h="51">
                      <a:moveTo>
                        <a:pt x="33" y="13"/>
                      </a:moveTo>
                      <a:lnTo>
                        <a:pt x="23" y="14"/>
                      </a:lnTo>
                      <a:lnTo>
                        <a:pt x="22" y="12"/>
                      </a:lnTo>
                      <a:lnTo>
                        <a:pt x="21" y="10"/>
                      </a:lnTo>
                      <a:lnTo>
                        <a:pt x="20" y="8"/>
                      </a:lnTo>
                      <a:lnTo>
                        <a:pt x="18" y="8"/>
                      </a:lnTo>
                      <a:lnTo>
                        <a:pt x="15" y="8"/>
                      </a:lnTo>
                      <a:lnTo>
                        <a:pt x="12" y="11"/>
                      </a:lnTo>
                      <a:lnTo>
                        <a:pt x="11" y="14"/>
                      </a:lnTo>
                      <a:lnTo>
                        <a:pt x="10" y="17"/>
                      </a:lnTo>
                      <a:lnTo>
                        <a:pt x="9" y="23"/>
                      </a:lnTo>
                      <a:lnTo>
                        <a:pt x="12" y="21"/>
                      </a:lnTo>
                      <a:lnTo>
                        <a:pt x="16" y="18"/>
                      </a:lnTo>
                      <a:lnTo>
                        <a:pt x="19" y="18"/>
                      </a:lnTo>
                      <a:lnTo>
                        <a:pt x="22" y="18"/>
                      </a:lnTo>
                      <a:lnTo>
                        <a:pt x="26" y="21"/>
                      </a:lnTo>
                      <a:lnTo>
                        <a:pt x="29" y="23"/>
                      </a:lnTo>
                      <a:lnTo>
                        <a:pt x="32" y="26"/>
                      </a:lnTo>
                      <a:lnTo>
                        <a:pt x="33" y="30"/>
                      </a:lnTo>
                      <a:lnTo>
                        <a:pt x="33" y="34"/>
                      </a:lnTo>
                      <a:lnTo>
                        <a:pt x="33" y="40"/>
                      </a:lnTo>
                      <a:lnTo>
                        <a:pt x="32" y="43"/>
                      </a:lnTo>
                      <a:lnTo>
                        <a:pt x="29" y="46"/>
                      </a:lnTo>
                      <a:lnTo>
                        <a:pt x="26" y="50"/>
                      </a:lnTo>
                      <a:lnTo>
                        <a:pt x="22" y="51"/>
                      </a:lnTo>
                      <a:lnTo>
                        <a:pt x="18" y="51"/>
                      </a:lnTo>
                      <a:lnTo>
                        <a:pt x="13" y="51"/>
                      </a:lnTo>
                      <a:lnTo>
                        <a:pt x="9" y="49"/>
                      </a:lnTo>
                      <a:lnTo>
                        <a:pt x="6" y="45"/>
                      </a:lnTo>
                      <a:lnTo>
                        <a:pt x="1" y="37"/>
                      </a:lnTo>
                      <a:lnTo>
                        <a:pt x="0" y="25"/>
                      </a:lnTo>
                      <a:lnTo>
                        <a:pt x="1" y="14"/>
                      </a:lnTo>
                      <a:lnTo>
                        <a:pt x="6" y="5"/>
                      </a:lnTo>
                      <a:lnTo>
                        <a:pt x="9" y="2"/>
                      </a:lnTo>
                      <a:lnTo>
                        <a:pt x="13" y="0"/>
                      </a:lnTo>
                      <a:lnTo>
                        <a:pt x="19" y="0"/>
                      </a:lnTo>
                      <a:lnTo>
                        <a:pt x="22" y="0"/>
                      </a:lnTo>
                      <a:lnTo>
                        <a:pt x="26" y="1"/>
                      </a:lnTo>
                      <a:lnTo>
                        <a:pt x="28" y="3"/>
                      </a:lnTo>
                      <a:lnTo>
                        <a:pt x="30" y="5"/>
                      </a:lnTo>
                      <a:lnTo>
                        <a:pt x="32" y="8"/>
                      </a:lnTo>
                      <a:lnTo>
                        <a:pt x="33" y="13"/>
                      </a:lnTo>
                      <a:close/>
                      <a:moveTo>
                        <a:pt x="10" y="34"/>
                      </a:moveTo>
                      <a:lnTo>
                        <a:pt x="11" y="37"/>
                      </a:lnTo>
                      <a:lnTo>
                        <a:pt x="12" y="40"/>
                      </a:lnTo>
                      <a:lnTo>
                        <a:pt x="15" y="42"/>
                      </a:lnTo>
                      <a:lnTo>
                        <a:pt x="18" y="42"/>
                      </a:lnTo>
                      <a:lnTo>
                        <a:pt x="20" y="42"/>
                      </a:lnTo>
                      <a:lnTo>
                        <a:pt x="22" y="41"/>
                      </a:lnTo>
                      <a:lnTo>
                        <a:pt x="23" y="39"/>
                      </a:lnTo>
                      <a:lnTo>
                        <a:pt x="25" y="35"/>
                      </a:lnTo>
                      <a:lnTo>
                        <a:pt x="23" y="32"/>
                      </a:lnTo>
                      <a:lnTo>
                        <a:pt x="22" y="30"/>
                      </a:lnTo>
                      <a:lnTo>
                        <a:pt x="20" y="27"/>
                      </a:lnTo>
                      <a:lnTo>
                        <a:pt x="17" y="27"/>
                      </a:lnTo>
                      <a:lnTo>
                        <a:pt x="15" y="27"/>
                      </a:lnTo>
                      <a:lnTo>
                        <a:pt x="12" y="30"/>
                      </a:lnTo>
                      <a:lnTo>
                        <a:pt x="10" y="32"/>
                      </a:lnTo>
                      <a:lnTo>
                        <a:pt x="10" y="3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0" name="Line 4113"/>
                <p:cNvSpPr>
                  <a:spLocks noChangeShapeType="1"/>
                </p:cNvSpPr>
                <p:nvPr/>
              </p:nvSpPr>
              <p:spPr bwMode="auto">
                <a:xfrm flipV="1">
                  <a:off x="3117" y="3950"/>
                  <a:ext cx="1" cy="24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1" name="Line 4114"/>
                <p:cNvSpPr>
                  <a:spLocks noChangeShapeType="1"/>
                </p:cNvSpPr>
                <p:nvPr/>
              </p:nvSpPr>
              <p:spPr bwMode="auto">
                <a:xfrm>
                  <a:off x="3117" y="1545"/>
                  <a:ext cx="1" cy="25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2" name="Freeform 4115"/>
                <p:cNvSpPr>
                  <a:spLocks/>
                </p:cNvSpPr>
                <p:nvPr/>
              </p:nvSpPr>
              <p:spPr bwMode="auto">
                <a:xfrm>
                  <a:off x="3074" y="4005"/>
                  <a:ext cx="22" cy="51"/>
                </a:xfrm>
                <a:custGeom>
                  <a:avLst/>
                  <a:gdLst/>
                  <a:ahLst/>
                  <a:cxnLst>
                    <a:cxn ang="0">
                      <a:pos x="22" y="51"/>
                    </a:cxn>
                    <a:cxn ang="0">
                      <a:pos x="12" y="51"/>
                    </a:cxn>
                    <a:cxn ang="0">
                      <a:pos x="12" y="13"/>
                    </a:cxn>
                    <a:cxn ang="0">
                      <a:pos x="9" y="16"/>
                    </a:cxn>
                    <a:cxn ang="0">
                      <a:pos x="4" y="20"/>
                    </a:cxn>
                    <a:cxn ang="0">
                      <a:pos x="0" y="22"/>
                    </a:cxn>
                    <a:cxn ang="0">
                      <a:pos x="0" y="12"/>
                    </a:cxn>
                    <a:cxn ang="0">
                      <a:pos x="3" y="10"/>
                    </a:cxn>
                    <a:cxn ang="0">
                      <a:pos x="7" y="7"/>
                    </a:cxn>
                    <a:cxn ang="0">
                      <a:pos x="11" y="4"/>
                    </a:cxn>
                    <a:cxn ang="0">
                      <a:pos x="14" y="0"/>
                    </a:cxn>
                    <a:cxn ang="0">
                      <a:pos x="22" y="0"/>
                    </a:cxn>
                    <a:cxn ang="0">
                      <a:pos x="22" y="51"/>
                    </a:cxn>
                  </a:cxnLst>
                  <a:rect l="0" t="0" r="r" b="b"/>
                  <a:pathLst>
                    <a:path w="22" h="51">
                      <a:moveTo>
                        <a:pt x="22" y="51"/>
                      </a:moveTo>
                      <a:lnTo>
                        <a:pt x="12" y="51"/>
                      </a:lnTo>
                      <a:lnTo>
                        <a:pt x="12" y="13"/>
                      </a:lnTo>
                      <a:lnTo>
                        <a:pt x="9" y="16"/>
                      </a:lnTo>
                      <a:lnTo>
                        <a:pt x="4" y="20"/>
                      </a:lnTo>
                      <a:lnTo>
                        <a:pt x="0" y="22"/>
                      </a:lnTo>
                      <a:lnTo>
                        <a:pt x="0" y="12"/>
                      </a:lnTo>
                      <a:lnTo>
                        <a:pt x="3" y="10"/>
                      </a:lnTo>
                      <a:lnTo>
                        <a:pt x="7" y="7"/>
                      </a:lnTo>
                      <a:lnTo>
                        <a:pt x="11" y="4"/>
                      </a:lnTo>
                      <a:lnTo>
                        <a:pt x="14" y="0"/>
                      </a:lnTo>
                      <a:lnTo>
                        <a:pt x="22" y="0"/>
                      </a:lnTo>
                      <a:lnTo>
                        <a:pt x="22" y="5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3" name="Rectangle 4116"/>
                <p:cNvSpPr>
                  <a:spLocks noChangeArrowheads="1"/>
                </p:cNvSpPr>
                <p:nvPr/>
              </p:nvSpPr>
              <p:spPr bwMode="auto">
                <a:xfrm>
                  <a:off x="3113" y="4046"/>
                  <a:ext cx="10" cy="10"/>
                </a:xfrm>
                <a:prstGeom prst="rect">
                  <a:avLst/>
                </a:prstGeom>
                <a:solidFill>
                  <a:srgbClr val="0000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4" name="Freeform 4117"/>
                <p:cNvSpPr>
                  <a:spLocks/>
                </p:cNvSpPr>
                <p:nvPr/>
              </p:nvSpPr>
              <p:spPr bwMode="auto">
                <a:xfrm>
                  <a:off x="3131" y="4005"/>
                  <a:ext cx="33" cy="51"/>
                </a:xfrm>
                <a:custGeom>
                  <a:avLst/>
                  <a:gdLst/>
                  <a:ahLst/>
                  <a:cxnLst>
                    <a:cxn ang="0">
                      <a:pos x="0" y="10"/>
                    </a:cxn>
                    <a:cxn ang="0">
                      <a:pos x="0" y="0"/>
                    </a:cxn>
                    <a:cxn ang="0">
                      <a:pos x="33" y="0"/>
                    </a:cxn>
                    <a:cxn ang="0">
                      <a:pos x="33" y="7"/>
                    </a:cxn>
                    <a:cxn ang="0">
                      <a:pos x="29" y="12"/>
                    </a:cxn>
                    <a:cxn ang="0">
                      <a:pos x="24" y="18"/>
                    </a:cxn>
                    <a:cxn ang="0">
                      <a:pos x="21" y="26"/>
                    </a:cxn>
                    <a:cxn ang="0">
                      <a:pos x="18" y="35"/>
                    </a:cxn>
                    <a:cxn ang="0">
                      <a:pos x="16" y="43"/>
                    </a:cxn>
                    <a:cxn ang="0">
                      <a:pos x="16" y="51"/>
                    </a:cxn>
                    <a:cxn ang="0">
                      <a:pos x="6" y="51"/>
                    </a:cxn>
                    <a:cxn ang="0">
                      <a:pos x="7" y="40"/>
                    </a:cxn>
                    <a:cxn ang="0">
                      <a:pos x="11" y="29"/>
                    </a:cxn>
                    <a:cxn ang="0">
                      <a:pos x="15" y="18"/>
                    </a:cxn>
                    <a:cxn ang="0">
                      <a:pos x="22" y="10"/>
                    </a:cxn>
                    <a:cxn ang="0">
                      <a:pos x="0" y="10"/>
                    </a:cxn>
                  </a:cxnLst>
                  <a:rect l="0" t="0" r="r" b="b"/>
                  <a:pathLst>
                    <a:path w="33" h="51">
                      <a:moveTo>
                        <a:pt x="0" y="10"/>
                      </a:moveTo>
                      <a:lnTo>
                        <a:pt x="0" y="0"/>
                      </a:lnTo>
                      <a:lnTo>
                        <a:pt x="33" y="0"/>
                      </a:lnTo>
                      <a:lnTo>
                        <a:pt x="33" y="7"/>
                      </a:lnTo>
                      <a:lnTo>
                        <a:pt x="29" y="12"/>
                      </a:lnTo>
                      <a:lnTo>
                        <a:pt x="24" y="18"/>
                      </a:lnTo>
                      <a:lnTo>
                        <a:pt x="21" y="26"/>
                      </a:lnTo>
                      <a:lnTo>
                        <a:pt x="18" y="35"/>
                      </a:lnTo>
                      <a:lnTo>
                        <a:pt x="16" y="43"/>
                      </a:lnTo>
                      <a:lnTo>
                        <a:pt x="16" y="51"/>
                      </a:lnTo>
                      <a:lnTo>
                        <a:pt x="6" y="51"/>
                      </a:lnTo>
                      <a:lnTo>
                        <a:pt x="7" y="40"/>
                      </a:lnTo>
                      <a:lnTo>
                        <a:pt x="11" y="29"/>
                      </a:lnTo>
                      <a:lnTo>
                        <a:pt x="15" y="18"/>
                      </a:lnTo>
                      <a:lnTo>
                        <a:pt x="22" y="1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5" name="Line 4118"/>
                <p:cNvSpPr>
                  <a:spLocks noChangeShapeType="1"/>
                </p:cNvSpPr>
                <p:nvPr/>
              </p:nvSpPr>
              <p:spPr bwMode="auto">
                <a:xfrm flipV="1">
                  <a:off x="3450" y="3950"/>
                  <a:ext cx="1" cy="24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6" name="Line 4119"/>
                <p:cNvSpPr>
                  <a:spLocks noChangeShapeType="1"/>
                </p:cNvSpPr>
                <p:nvPr/>
              </p:nvSpPr>
              <p:spPr bwMode="auto">
                <a:xfrm>
                  <a:off x="3450" y="1545"/>
                  <a:ext cx="1" cy="25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7" name="Freeform 4120"/>
                <p:cNvSpPr>
                  <a:spLocks/>
                </p:cNvSpPr>
                <p:nvPr/>
              </p:nvSpPr>
              <p:spPr bwMode="auto">
                <a:xfrm>
                  <a:off x="3405" y="4005"/>
                  <a:ext cx="22" cy="51"/>
                </a:xfrm>
                <a:custGeom>
                  <a:avLst/>
                  <a:gdLst/>
                  <a:ahLst/>
                  <a:cxnLst>
                    <a:cxn ang="0">
                      <a:pos x="22" y="51"/>
                    </a:cxn>
                    <a:cxn ang="0">
                      <a:pos x="12" y="51"/>
                    </a:cxn>
                    <a:cxn ang="0">
                      <a:pos x="12" y="13"/>
                    </a:cxn>
                    <a:cxn ang="0">
                      <a:pos x="9" y="16"/>
                    </a:cxn>
                    <a:cxn ang="0">
                      <a:pos x="4" y="20"/>
                    </a:cxn>
                    <a:cxn ang="0">
                      <a:pos x="0" y="22"/>
                    </a:cxn>
                    <a:cxn ang="0">
                      <a:pos x="0" y="12"/>
                    </a:cxn>
                    <a:cxn ang="0">
                      <a:pos x="4" y="10"/>
                    </a:cxn>
                    <a:cxn ang="0">
                      <a:pos x="8" y="7"/>
                    </a:cxn>
                    <a:cxn ang="0">
                      <a:pos x="12" y="4"/>
                    </a:cxn>
                    <a:cxn ang="0">
                      <a:pos x="14" y="0"/>
                    </a:cxn>
                    <a:cxn ang="0">
                      <a:pos x="22" y="0"/>
                    </a:cxn>
                    <a:cxn ang="0">
                      <a:pos x="22" y="51"/>
                    </a:cxn>
                  </a:cxnLst>
                  <a:rect l="0" t="0" r="r" b="b"/>
                  <a:pathLst>
                    <a:path w="22" h="51">
                      <a:moveTo>
                        <a:pt x="22" y="51"/>
                      </a:moveTo>
                      <a:lnTo>
                        <a:pt x="12" y="51"/>
                      </a:lnTo>
                      <a:lnTo>
                        <a:pt x="12" y="13"/>
                      </a:lnTo>
                      <a:lnTo>
                        <a:pt x="9" y="16"/>
                      </a:lnTo>
                      <a:lnTo>
                        <a:pt x="4" y="20"/>
                      </a:lnTo>
                      <a:lnTo>
                        <a:pt x="0" y="22"/>
                      </a:lnTo>
                      <a:lnTo>
                        <a:pt x="0" y="12"/>
                      </a:lnTo>
                      <a:lnTo>
                        <a:pt x="4" y="10"/>
                      </a:lnTo>
                      <a:lnTo>
                        <a:pt x="8" y="7"/>
                      </a:lnTo>
                      <a:lnTo>
                        <a:pt x="12" y="4"/>
                      </a:lnTo>
                      <a:lnTo>
                        <a:pt x="14" y="0"/>
                      </a:lnTo>
                      <a:lnTo>
                        <a:pt x="22" y="0"/>
                      </a:lnTo>
                      <a:lnTo>
                        <a:pt x="22" y="5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8" name="Rectangle 4121"/>
                <p:cNvSpPr>
                  <a:spLocks noChangeArrowheads="1"/>
                </p:cNvSpPr>
                <p:nvPr/>
              </p:nvSpPr>
              <p:spPr bwMode="auto">
                <a:xfrm>
                  <a:off x="3444" y="4046"/>
                  <a:ext cx="10" cy="10"/>
                </a:xfrm>
                <a:prstGeom prst="rect">
                  <a:avLst/>
                </a:prstGeom>
                <a:solidFill>
                  <a:srgbClr val="0000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9" name="Freeform 4122"/>
                <p:cNvSpPr>
                  <a:spLocks noEditPoints="1"/>
                </p:cNvSpPr>
                <p:nvPr/>
              </p:nvSpPr>
              <p:spPr bwMode="auto">
                <a:xfrm>
                  <a:off x="3462" y="4005"/>
                  <a:ext cx="33" cy="51"/>
                </a:xfrm>
                <a:custGeom>
                  <a:avLst/>
                  <a:gdLst/>
                  <a:ahLst/>
                  <a:cxnLst>
                    <a:cxn ang="0">
                      <a:pos x="5" y="21"/>
                    </a:cxn>
                    <a:cxn ang="0">
                      <a:pos x="1" y="15"/>
                    </a:cxn>
                    <a:cxn ang="0">
                      <a:pos x="1" y="8"/>
                    </a:cxn>
                    <a:cxn ang="0">
                      <a:pos x="5" y="3"/>
                    </a:cxn>
                    <a:cxn ang="0">
                      <a:pos x="12" y="0"/>
                    </a:cxn>
                    <a:cxn ang="0">
                      <a:pos x="22" y="0"/>
                    </a:cxn>
                    <a:cxn ang="0">
                      <a:pos x="29" y="3"/>
                    </a:cxn>
                    <a:cxn ang="0">
                      <a:pos x="32" y="8"/>
                    </a:cxn>
                    <a:cxn ang="0">
                      <a:pos x="32" y="15"/>
                    </a:cxn>
                    <a:cxn ang="0">
                      <a:pos x="29" y="21"/>
                    </a:cxn>
                    <a:cxn ang="0">
                      <a:pos x="29" y="25"/>
                    </a:cxn>
                    <a:cxn ang="0">
                      <a:pos x="33" y="31"/>
                    </a:cxn>
                    <a:cxn ang="0">
                      <a:pos x="33" y="40"/>
                    </a:cxn>
                    <a:cxn ang="0">
                      <a:pos x="29" y="46"/>
                    </a:cxn>
                    <a:cxn ang="0">
                      <a:pos x="22" y="51"/>
                    </a:cxn>
                    <a:cxn ang="0">
                      <a:pos x="13" y="51"/>
                    </a:cxn>
                    <a:cxn ang="0">
                      <a:pos x="5" y="47"/>
                    </a:cxn>
                    <a:cxn ang="0">
                      <a:pos x="1" y="41"/>
                    </a:cxn>
                    <a:cxn ang="0">
                      <a:pos x="1" y="32"/>
                    </a:cxn>
                    <a:cxn ang="0">
                      <a:pos x="5" y="25"/>
                    </a:cxn>
                    <a:cxn ang="0">
                      <a:pos x="11" y="13"/>
                    </a:cxn>
                    <a:cxn ang="0">
                      <a:pos x="12" y="17"/>
                    </a:cxn>
                    <a:cxn ang="0">
                      <a:pos x="17" y="20"/>
                    </a:cxn>
                    <a:cxn ang="0">
                      <a:pos x="21" y="17"/>
                    </a:cxn>
                    <a:cxn ang="0">
                      <a:pos x="23" y="13"/>
                    </a:cxn>
                    <a:cxn ang="0">
                      <a:pos x="21" y="8"/>
                    </a:cxn>
                    <a:cxn ang="0">
                      <a:pos x="17" y="6"/>
                    </a:cxn>
                    <a:cxn ang="0">
                      <a:pos x="12" y="8"/>
                    </a:cxn>
                    <a:cxn ang="0">
                      <a:pos x="11" y="13"/>
                    </a:cxn>
                    <a:cxn ang="0">
                      <a:pos x="10" y="39"/>
                    </a:cxn>
                    <a:cxn ang="0">
                      <a:pos x="14" y="43"/>
                    </a:cxn>
                    <a:cxn ang="0">
                      <a:pos x="20" y="43"/>
                    </a:cxn>
                    <a:cxn ang="0">
                      <a:pos x="23" y="39"/>
                    </a:cxn>
                    <a:cxn ang="0">
                      <a:pos x="23" y="32"/>
                    </a:cxn>
                    <a:cxn ang="0">
                      <a:pos x="20" y="27"/>
                    </a:cxn>
                    <a:cxn ang="0">
                      <a:pos x="14" y="27"/>
                    </a:cxn>
                    <a:cxn ang="0">
                      <a:pos x="10" y="32"/>
                    </a:cxn>
                  </a:cxnLst>
                  <a:rect l="0" t="0" r="r" b="b"/>
                  <a:pathLst>
                    <a:path w="33" h="51">
                      <a:moveTo>
                        <a:pt x="9" y="23"/>
                      </a:moveTo>
                      <a:lnTo>
                        <a:pt x="5" y="21"/>
                      </a:lnTo>
                      <a:lnTo>
                        <a:pt x="3" y="18"/>
                      </a:lnTo>
                      <a:lnTo>
                        <a:pt x="1" y="15"/>
                      </a:lnTo>
                      <a:lnTo>
                        <a:pt x="1" y="12"/>
                      </a:lnTo>
                      <a:lnTo>
                        <a:pt x="1" y="8"/>
                      </a:lnTo>
                      <a:lnTo>
                        <a:pt x="3" y="5"/>
                      </a:lnTo>
                      <a:lnTo>
                        <a:pt x="5" y="3"/>
                      </a:lnTo>
                      <a:lnTo>
                        <a:pt x="9" y="1"/>
                      </a:lnTo>
                      <a:lnTo>
                        <a:pt x="12" y="0"/>
                      </a:lnTo>
                      <a:lnTo>
                        <a:pt x="17" y="0"/>
                      </a:lnTo>
                      <a:lnTo>
                        <a:pt x="22" y="0"/>
                      </a:lnTo>
                      <a:lnTo>
                        <a:pt x="26" y="1"/>
                      </a:lnTo>
                      <a:lnTo>
                        <a:pt x="29" y="3"/>
                      </a:lnTo>
                      <a:lnTo>
                        <a:pt x="31" y="5"/>
                      </a:lnTo>
                      <a:lnTo>
                        <a:pt x="32" y="8"/>
                      </a:lnTo>
                      <a:lnTo>
                        <a:pt x="33" y="12"/>
                      </a:lnTo>
                      <a:lnTo>
                        <a:pt x="32" y="15"/>
                      </a:lnTo>
                      <a:lnTo>
                        <a:pt x="31" y="18"/>
                      </a:lnTo>
                      <a:lnTo>
                        <a:pt x="29" y="21"/>
                      </a:lnTo>
                      <a:lnTo>
                        <a:pt x="26" y="23"/>
                      </a:lnTo>
                      <a:lnTo>
                        <a:pt x="29" y="25"/>
                      </a:lnTo>
                      <a:lnTo>
                        <a:pt x="31" y="27"/>
                      </a:lnTo>
                      <a:lnTo>
                        <a:pt x="33" y="31"/>
                      </a:lnTo>
                      <a:lnTo>
                        <a:pt x="33" y="35"/>
                      </a:lnTo>
                      <a:lnTo>
                        <a:pt x="33" y="40"/>
                      </a:lnTo>
                      <a:lnTo>
                        <a:pt x="32" y="43"/>
                      </a:lnTo>
                      <a:lnTo>
                        <a:pt x="29" y="46"/>
                      </a:lnTo>
                      <a:lnTo>
                        <a:pt x="26" y="50"/>
                      </a:lnTo>
                      <a:lnTo>
                        <a:pt x="22" y="51"/>
                      </a:lnTo>
                      <a:lnTo>
                        <a:pt x="18" y="51"/>
                      </a:lnTo>
                      <a:lnTo>
                        <a:pt x="13" y="51"/>
                      </a:lnTo>
                      <a:lnTo>
                        <a:pt x="9" y="50"/>
                      </a:lnTo>
                      <a:lnTo>
                        <a:pt x="5" y="47"/>
                      </a:lnTo>
                      <a:lnTo>
                        <a:pt x="3" y="44"/>
                      </a:lnTo>
                      <a:lnTo>
                        <a:pt x="1" y="41"/>
                      </a:lnTo>
                      <a:lnTo>
                        <a:pt x="0" y="35"/>
                      </a:lnTo>
                      <a:lnTo>
                        <a:pt x="1" y="32"/>
                      </a:lnTo>
                      <a:lnTo>
                        <a:pt x="2" y="29"/>
                      </a:lnTo>
                      <a:lnTo>
                        <a:pt x="5" y="25"/>
                      </a:lnTo>
                      <a:lnTo>
                        <a:pt x="9" y="23"/>
                      </a:lnTo>
                      <a:close/>
                      <a:moveTo>
                        <a:pt x="11" y="13"/>
                      </a:moveTo>
                      <a:lnTo>
                        <a:pt x="11" y="15"/>
                      </a:lnTo>
                      <a:lnTo>
                        <a:pt x="12" y="17"/>
                      </a:lnTo>
                      <a:lnTo>
                        <a:pt x="14" y="18"/>
                      </a:lnTo>
                      <a:lnTo>
                        <a:pt x="17" y="20"/>
                      </a:lnTo>
                      <a:lnTo>
                        <a:pt x="20" y="18"/>
                      </a:lnTo>
                      <a:lnTo>
                        <a:pt x="21" y="17"/>
                      </a:lnTo>
                      <a:lnTo>
                        <a:pt x="23" y="15"/>
                      </a:lnTo>
                      <a:lnTo>
                        <a:pt x="23" y="13"/>
                      </a:lnTo>
                      <a:lnTo>
                        <a:pt x="23" y="11"/>
                      </a:lnTo>
                      <a:lnTo>
                        <a:pt x="21" y="8"/>
                      </a:lnTo>
                      <a:lnTo>
                        <a:pt x="20" y="7"/>
                      </a:lnTo>
                      <a:lnTo>
                        <a:pt x="17" y="6"/>
                      </a:lnTo>
                      <a:lnTo>
                        <a:pt x="14" y="7"/>
                      </a:lnTo>
                      <a:lnTo>
                        <a:pt x="12" y="8"/>
                      </a:lnTo>
                      <a:lnTo>
                        <a:pt x="11" y="11"/>
                      </a:lnTo>
                      <a:lnTo>
                        <a:pt x="11" y="13"/>
                      </a:lnTo>
                      <a:close/>
                      <a:moveTo>
                        <a:pt x="10" y="35"/>
                      </a:moveTo>
                      <a:lnTo>
                        <a:pt x="10" y="39"/>
                      </a:lnTo>
                      <a:lnTo>
                        <a:pt x="12" y="42"/>
                      </a:lnTo>
                      <a:lnTo>
                        <a:pt x="14" y="43"/>
                      </a:lnTo>
                      <a:lnTo>
                        <a:pt x="17" y="44"/>
                      </a:lnTo>
                      <a:lnTo>
                        <a:pt x="20" y="43"/>
                      </a:lnTo>
                      <a:lnTo>
                        <a:pt x="22" y="42"/>
                      </a:lnTo>
                      <a:lnTo>
                        <a:pt x="23" y="39"/>
                      </a:lnTo>
                      <a:lnTo>
                        <a:pt x="24" y="35"/>
                      </a:lnTo>
                      <a:lnTo>
                        <a:pt x="23" y="32"/>
                      </a:lnTo>
                      <a:lnTo>
                        <a:pt x="22" y="29"/>
                      </a:lnTo>
                      <a:lnTo>
                        <a:pt x="20" y="27"/>
                      </a:lnTo>
                      <a:lnTo>
                        <a:pt x="17" y="26"/>
                      </a:lnTo>
                      <a:lnTo>
                        <a:pt x="14" y="27"/>
                      </a:lnTo>
                      <a:lnTo>
                        <a:pt x="12" y="30"/>
                      </a:lnTo>
                      <a:lnTo>
                        <a:pt x="10" y="32"/>
                      </a:lnTo>
                      <a:lnTo>
                        <a:pt x="10" y="3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0" name="Line 4123"/>
                <p:cNvSpPr>
                  <a:spLocks noChangeShapeType="1"/>
                </p:cNvSpPr>
                <p:nvPr/>
              </p:nvSpPr>
              <p:spPr bwMode="auto">
                <a:xfrm flipV="1">
                  <a:off x="3781" y="3950"/>
                  <a:ext cx="1" cy="24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1" name="Line 4124"/>
                <p:cNvSpPr>
                  <a:spLocks noChangeShapeType="1"/>
                </p:cNvSpPr>
                <p:nvPr/>
              </p:nvSpPr>
              <p:spPr bwMode="auto">
                <a:xfrm>
                  <a:off x="3781" y="1545"/>
                  <a:ext cx="1" cy="25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2" name="Freeform 4125"/>
                <p:cNvSpPr>
                  <a:spLocks/>
                </p:cNvSpPr>
                <p:nvPr/>
              </p:nvSpPr>
              <p:spPr bwMode="auto">
                <a:xfrm>
                  <a:off x="3737" y="4005"/>
                  <a:ext cx="23" cy="51"/>
                </a:xfrm>
                <a:custGeom>
                  <a:avLst/>
                  <a:gdLst/>
                  <a:ahLst/>
                  <a:cxnLst>
                    <a:cxn ang="0">
                      <a:pos x="23" y="51"/>
                    </a:cxn>
                    <a:cxn ang="0">
                      <a:pos x="13" y="51"/>
                    </a:cxn>
                    <a:cxn ang="0">
                      <a:pos x="13" y="13"/>
                    </a:cxn>
                    <a:cxn ang="0">
                      <a:pos x="9" y="16"/>
                    </a:cxn>
                    <a:cxn ang="0">
                      <a:pos x="5" y="20"/>
                    </a:cxn>
                    <a:cxn ang="0">
                      <a:pos x="0" y="22"/>
                    </a:cxn>
                    <a:cxn ang="0">
                      <a:pos x="0" y="12"/>
                    </a:cxn>
                    <a:cxn ang="0">
                      <a:pos x="4" y="10"/>
                    </a:cxn>
                    <a:cxn ang="0">
                      <a:pos x="8" y="7"/>
                    </a:cxn>
                    <a:cxn ang="0">
                      <a:pos x="12" y="4"/>
                    </a:cxn>
                    <a:cxn ang="0">
                      <a:pos x="15" y="0"/>
                    </a:cxn>
                    <a:cxn ang="0">
                      <a:pos x="23" y="0"/>
                    </a:cxn>
                    <a:cxn ang="0">
                      <a:pos x="23" y="51"/>
                    </a:cxn>
                  </a:cxnLst>
                  <a:rect l="0" t="0" r="r" b="b"/>
                  <a:pathLst>
                    <a:path w="23" h="51">
                      <a:moveTo>
                        <a:pt x="23" y="51"/>
                      </a:moveTo>
                      <a:lnTo>
                        <a:pt x="13" y="51"/>
                      </a:lnTo>
                      <a:lnTo>
                        <a:pt x="13" y="13"/>
                      </a:lnTo>
                      <a:lnTo>
                        <a:pt x="9" y="16"/>
                      </a:lnTo>
                      <a:lnTo>
                        <a:pt x="5" y="20"/>
                      </a:lnTo>
                      <a:lnTo>
                        <a:pt x="0" y="22"/>
                      </a:lnTo>
                      <a:lnTo>
                        <a:pt x="0" y="12"/>
                      </a:lnTo>
                      <a:lnTo>
                        <a:pt x="4" y="10"/>
                      </a:lnTo>
                      <a:lnTo>
                        <a:pt x="8" y="7"/>
                      </a:lnTo>
                      <a:lnTo>
                        <a:pt x="12" y="4"/>
                      </a:lnTo>
                      <a:lnTo>
                        <a:pt x="15" y="0"/>
                      </a:lnTo>
                      <a:lnTo>
                        <a:pt x="23" y="0"/>
                      </a:lnTo>
                      <a:lnTo>
                        <a:pt x="23" y="5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3" name="Rectangle 4126"/>
                <p:cNvSpPr>
                  <a:spLocks noChangeArrowheads="1"/>
                </p:cNvSpPr>
                <p:nvPr/>
              </p:nvSpPr>
              <p:spPr bwMode="auto">
                <a:xfrm>
                  <a:off x="3776" y="4046"/>
                  <a:ext cx="11" cy="10"/>
                </a:xfrm>
                <a:prstGeom prst="rect">
                  <a:avLst/>
                </a:prstGeom>
                <a:solidFill>
                  <a:srgbClr val="0000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4" name="Freeform 4127"/>
                <p:cNvSpPr>
                  <a:spLocks noEditPoints="1"/>
                </p:cNvSpPr>
                <p:nvPr/>
              </p:nvSpPr>
              <p:spPr bwMode="auto">
                <a:xfrm>
                  <a:off x="3794" y="4005"/>
                  <a:ext cx="34" cy="51"/>
                </a:xfrm>
                <a:custGeom>
                  <a:avLst/>
                  <a:gdLst/>
                  <a:ahLst/>
                  <a:cxnLst>
                    <a:cxn ang="0">
                      <a:pos x="1" y="37"/>
                    </a:cxn>
                    <a:cxn ang="0">
                      <a:pos x="10" y="36"/>
                    </a:cxn>
                    <a:cxn ang="0">
                      <a:pos x="11" y="39"/>
                    </a:cxn>
                    <a:cxn ang="0">
                      <a:pos x="13" y="41"/>
                    </a:cxn>
                    <a:cxn ang="0">
                      <a:pos x="15" y="42"/>
                    </a:cxn>
                    <a:cxn ang="0">
                      <a:pos x="17" y="42"/>
                    </a:cxn>
                    <a:cxn ang="0">
                      <a:pos x="19" y="42"/>
                    </a:cxn>
                    <a:cxn ang="0">
                      <a:pos x="22" y="40"/>
                    </a:cxn>
                    <a:cxn ang="0">
                      <a:pos x="24" y="36"/>
                    </a:cxn>
                    <a:cxn ang="0">
                      <a:pos x="24" y="33"/>
                    </a:cxn>
                    <a:cxn ang="0">
                      <a:pos x="25" y="27"/>
                    </a:cxn>
                    <a:cxn ang="0">
                      <a:pos x="23" y="30"/>
                    </a:cxn>
                    <a:cxn ang="0">
                      <a:pos x="19" y="32"/>
                    </a:cxn>
                    <a:cxn ang="0">
                      <a:pos x="16" y="32"/>
                    </a:cxn>
                    <a:cxn ang="0">
                      <a:pos x="11" y="32"/>
                    </a:cxn>
                    <a:cxn ang="0">
                      <a:pos x="8" y="30"/>
                    </a:cxn>
                    <a:cxn ang="0">
                      <a:pos x="5" y="27"/>
                    </a:cxn>
                    <a:cxn ang="0">
                      <a:pos x="3" y="24"/>
                    </a:cxn>
                    <a:cxn ang="0">
                      <a:pos x="0" y="21"/>
                    </a:cxn>
                    <a:cxn ang="0">
                      <a:pos x="0" y="16"/>
                    </a:cxn>
                    <a:cxn ang="0">
                      <a:pos x="0" y="11"/>
                    </a:cxn>
                    <a:cxn ang="0">
                      <a:pos x="3" y="7"/>
                    </a:cxn>
                    <a:cxn ang="0">
                      <a:pos x="5" y="4"/>
                    </a:cxn>
                    <a:cxn ang="0">
                      <a:pos x="8" y="1"/>
                    </a:cxn>
                    <a:cxn ang="0">
                      <a:pos x="11" y="0"/>
                    </a:cxn>
                    <a:cxn ang="0">
                      <a:pos x="16" y="0"/>
                    </a:cxn>
                    <a:cxn ang="0">
                      <a:pos x="22" y="0"/>
                    </a:cxn>
                    <a:cxn ang="0">
                      <a:pos x="25" y="2"/>
                    </a:cxn>
                    <a:cxn ang="0">
                      <a:pos x="29" y="5"/>
                    </a:cxn>
                    <a:cxn ang="0">
                      <a:pos x="33" y="13"/>
                    </a:cxn>
                    <a:cxn ang="0">
                      <a:pos x="34" y="25"/>
                    </a:cxn>
                    <a:cxn ang="0">
                      <a:pos x="33" y="36"/>
                    </a:cxn>
                    <a:cxn ang="0">
                      <a:pos x="28" y="45"/>
                    </a:cxn>
                    <a:cxn ang="0">
                      <a:pos x="25" y="49"/>
                    </a:cxn>
                    <a:cxn ang="0">
                      <a:pos x="20" y="51"/>
                    </a:cxn>
                    <a:cxn ang="0">
                      <a:pos x="15" y="51"/>
                    </a:cxn>
                    <a:cxn ang="0">
                      <a:pos x="11" y="51"/>
                    </a:cxn>
                    <a:cxn ang="0">
                      <a:pos x="8" y="50"/>
                    </a:cxn>
                    <a:cxn ang="0">
                      <a:pos x="6" y="47"/>
                    </a:cxn>
                    <a:cxn ang="0">
                      <a:pos x="4" y="45"/>
                    </a:cxn>
                    <a:cxn ang="0">
                      <a:pos x="3" y="42"/>
                    </a:cxn>
                    <a:cxn ang="0">
                      <a:pos x="1" y="37"/>
                    </a:cxn>
                    <a:cxn ang="0">
                      <a:pos x="24" y="16"/>
                    </a:cxn>
                    <a:cxn ang="0">
                      <a:pos x="24" y="13"/>
                    </a:cxn>
                    <a:cxn ang="0">
                      <a:pos x="22" y="11"/>
                    </a:cxn>
                    <a:cxn ang="0">
                      <a:pos x="19" y="8"/>
                    </a:cxn>
                    <a:cxn ang="0">
                      <a:pos x="17" y="8"/>
                    </a:cxn>
                    <a:cxn ang="0">
                      <a:pos x="14" y="8"/>
                    </a:cxn>
                    <a:cxn ang="0">
                      <a:pos x="11" y="10"/>
                    </a:cxn>
                    <a:cxn ang="0">
                      <a:pos x="10" y="12"/>
                    </a:cxn>
                    <a:cxn ang="0">
                      <a:pos x="10" y="15"/>
                    </a:cxn>
                    <a:cxn ang="0">
                      <a:pos x="10" y="18"/>
                    </a:cxn>
                    <a:cxn ang="0">
                      <a:pos x="11" y="21"/>
                    </a:cxn>
                    <a:cxn ang="0">
                      <a:pos x="15" y="23"/>
                    </a:cxn>
                    <a:cxn ang="0">
                      <a:pos x="17" y="23"/>
                    </a:cxn>
                    <a:cxn ang="0">
                      <a:pos x="20" y="23"/>
                    </a:cxn>
                    <a:cxn ang="0">
                      <a:pos x="23" y="21"/>
                    </a:cxn>
                    <a:cxn ang="0">
                      <a:pos x="24" y="18"/>
                    </a:cxn>
                    <a:cxn ang="0">
                      <a:pos x="24" y="16"/>
                    </a:cxn>
                  </a:cxnLst>
                  <a:rect l="0" t="0" r="r" b="b"/>
                  <a:pathLst>
                    <a:path w="34" h="51">
                      <a:moveTo>
                        <a:pt x="1" y="37"/>
                      </a:moveTo>
                      <a:lnTo>
                        <a:pt x="10" y="36"/>
                      </a:lnTo>
                      <a:lnTo>
                        <a:pt x="11" y="39"/>
                      </a:lnTo>
                      <a:lnTo>
                        <a:pt x="13" y="41"/>
                      </a:lnTo>
                      <a:lnTo>
                        <a:pt x="15" y="42"/>
                      </a:lnTo>
                      <a:lnTo>
                        <a:pt x="17" y="42"/>
                      </a:lnTo>
                      <a:lnTo>
                        <a:pt x="19" y="42"/>
                      </a:lnTo>
                      <a:lnTo>
                        <a:pt x="22" y="40"/>
                      </a:lnTo>
                      <a:lnTo>
                        <a:pt x="24" y="36"/>
                      </a:lnTo>
                      <a:lnTo>
                        <a:pt x="24" y="33"/>
                      </a:lnTo>
                      <a:lnTo>
                        <a:pt x="25" y="27"/>
                      </a:lnTo>
                      <a:lnTo>
                        <a:pt x="23" y="30"/>
                      </a:lnTo>
                      <a:lnTo>
                        <a:pt x="19" y="32"/>
                      </a:lnTo>
                      <a:lnTo>
                        <a:pt x="16" y="32"/>
                      </a:lnTo>
                      <a:lnTo>
                        <a:pt x="11" y="32"/>
                      </a:lnTo>
                      <a:lnTo>
                        <a:pt x="8" y="30"/>
                      </a:lnTo>
                      <a:lnTo>
                        <a:pt x="5" y="27"/>
                      </a:lnTo>
                      <a:lnTo>
                        <a:pt x="3" y="24"/>
                      </a:lnTo>
                      <a:lnTo>
                        <a:pt x="0" y="21"/>
                      </a:lnTo>
                      <a:lnTo>
                        <a:pt x="0" y="16"/>
                      </a:lnTo>
                      <a:lnTo>
                        <a:pt x="0" y="11"/>
                      </a:lnTo>
                      <a:lnTo>
                        <a:pt x="3" y="7"/>
                      </a:lnTo>
                      <a:lnTo>
                        <a:pt x="5" y="4"/>
                      </a:lnTo>
                      <a:lnTo>
                        <a:pt x="8" y="1"/>
                      </a:lnTo>
                      <a:lnTo>
                        <a:pt x="11" y="0"/>
                      </a:lnTo>
                      <a:lnTo>
                        <a:pt x="16" y="0"/>
                      </a:lnTo>
                      <a:lnTo>
                        <a:pt x="22" y="0"/>
                      </a:lnTo>
                      <a:lnTo>
                        <a:pt x="25" y="2"/>
                      </a:lnTo>
                      <a:lnTo>
                        <a:pt x="29" y="5"/>
                      </a:lnTo>
                      <a:lnTo>
                        <a:pt x="33" y="13"/>
                      </a:lnTo>
                      <a:lnTo>
                        <a:pt x="34" y="25"/>
                      </a:lnTo>
                      <a:lnTo>
                        <a:pt x="33" y="36"/>
                      </a:lnTo>
                      <a:lnTo>
                        <a:pt x="28" y="45"/>
                      </a:lnTo>
                      <a:lnTo>
                        <a:pt x="25" y="49"/>
                      </a:lnTo>
                      <a:lnTo>
                        <a:pt x="20" y="51"/>
                      </a:lnTo>
                      <a:lnTo>
                        <a:pt x="15" y="51"/>
                      </a:lnTo>
                      <a:lnTo>
                        <a:pt x="11" y="51"/>
                      </a:lnTo>
                      <a:lnTo>
                        <a:pt x="8" y="50"/>
                      </a:lnTo>
                      <a:lnTo>
                        <a:pt x="6" y="47"/>
                      </a:lnTo>
                      <a:lnTo>
                        <a:pt x="4" y="45"/>
                      </a:lnTo>
                      <a:lnTo>
                        <a:pt x="3" y="42"/>
                      </a:lnTo>
                      <a:lnTo>
                        <a:pt x="1" y="37"/>
                      </a:lnTo>
                      <a:close/>
                      <a:moveTo>
                        <a:pt x="24" y="16"/>
                      </a:moveTo>
                      <a:lnTo>
                        <a:pt x="24" y="13"/>
                      </a:lnTo>
                      <a:lnTo>
                        <a:pt x="22" y="11"/>
                      </a:lnTo>
                      <a:lnTo>
                        <a:pt x="19" y="8"/>
                      </a:lnTo>
                      <a:lnTo>
                        <a:pt x="17" y="8"/>
                      </a:lnTo>
                      <a:lnTo>
                        <a:pt x="14" y="8"/>
                      </a:lnTo>
                      <a:lnTo>
                        <a:pt x="11" y="10"/>
                      </a:lnTo>
                      <a:lnTo>
                        <a:pt x="10" y="12"/>
                      </a:lnTo>
                      <a:lnTo>
                        <a:pt x="10" y="15"/>
                      </a:lnTo>
                      <a:lnTo>
                        <a:pt x="10" y="18"/>
                      </a:lnTo>
                      <a:lnTo>
                        <a:pt x="11" y="21"/>
                      </a:lnTo>
                      <a:lnTo>
                        <a:pt x="15" y="23"/>
                      </a:lnTo>
                      <a:lnTo>
                        <a:pt x="17" y="23"/>
                      </a:lnTo>
                      <a:lnTo>
                        <a:pt x="20" y="23"/>
                      </a:lnTo>
                      <a:lnTo>
                        <a:pt x="23" y="21"/>
                      </a:lnTo>
                      <a:lnTo>
                        <a:pt x="24" y="18"/>
                      </a:lnTo>
                      <a:lnTo>
                        <a:pt x="24" y="1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5" name="Line 4128"/>
                <p:cNvSpPr>
                  <a:spLocks noChangeShapeType="1"/>
                </p:cNvSpPr>
                <p:nvPr/>
              </p:nvSpPr>
              <p:spPr bwMode="auto">
                <a:xfrm flipV="1">
                  <a:off x="4113" y="3950"/>
                  <a:ext cx="1" cy="24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6" name="Line 4129"/>
                <p:cNvSpPr>
                  <a:spLocks noChangeShapeType="1"/>
                </p:cNvSpPr>
                <p:nvPr/>
              </p:nvSpPr>
              <p:spPr bwMode="auto">
                <a:xfrm>
                  <a:off x="4113" y="1545"/>
                  <a:ext cx="1" cy="25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7" name="Freeform 4130"/>
                <p:cNvSpPr>
                  <a:spLocks/>
                </p:cNvSpPr>
                <p:nvPr/>
              </p:nvSpPr>
              <p:spPr bwMode="auto">
                <a:xfrm>
                  <a:off x="4097" y="4005"/>
                  <a:ext cx="33" cy="51"/>
                </a:xfrm>
                <a:custGeom>
                  <a:avLst/>
                  <a:gdLst/>
                  <a:ahLst/>
                  <a:cxnLst>
                    <a:cxn ang="0">
                      <a:pos x="33" y="41"/>
                    </a:cxn>
                    <a:cxn ang="0">
                      <a:pos x="33" y="51"/>
                    </a:cxn>
                    <a:cxn ang="0">
                      <a:pos x="0" y="51"/>
                    </a:cxn>
                    <a:cxn ang="0">
                      <a:pos x="1" y="45"/>
                    </a:cxn>
                    <a:cxn ang="0">
                      <a:pos x="3" y="41"/>
                    </a:cxn>
                    <a:cxn ang="0">
                      <a:pos x="5" y="37"/>
                    </a:cxn>
                    <a:cxn ang="0">
                      <a:pos x="9" y="33"/>
                    </a:cxn>
                    <a:cxn ang="0">
                      <a:pos x="13" y="29"/>
                    </a:cxn>
                    <a:cxn ang="0">
                      <a:pos x="18" y="25"/>
                    </a:cxn>
                    <a:cxn ang="0">
                      <a:pos x="20" y="23"/>
                    </a:cxn>
                    <a:cxn ang="0">
                      <a:pos x="21" y="21"/>
                    </a:cxn>
                    <a:cxn ang="0">
                      <a:pos x="23" y="17"/>
                    </a:cxn>
                    <a:cxn ang="0">
                      <a:pos x="23" y="15"/>
                    </a:cxn>
                    <a:cxn ang="0">
                      <a:pos x="23" y="12"/>
                    </a:cxn>
                    <a:cxn ang="0">
                      <a:pos x="21" y="10"/>
                    </a:cxn>
                    <a:cxn ang="0">
                      <a:pos x="20" y="8"/>
                    </a:cxn>
                    <a:cxn ang="0">
                      <a:pos x="16" y="8"/>
                    </a:cxn>
                    <a:cxn ang="0">
                      <a:pos x="14" y="8"/>
                    </a:cxn>
                    <a:cxn ang="0">
                      <a:pos x="12" y="10"/>
                    </a:cxn>
                    <a:cxn ang="0">
                      <a:pos x="11" y="12"/>
                    </a:cxn>
                    <a:cxn ang="0">
                      <a:pos x="10" y="15"/>
                    </a:cxn>
                    <a:cxn ang="0">
                      <a:pos x="0" y="15"/>
                    </a:cxn>
                    <a:cxn ang="0">
                      <a:pos x="1" y="10"/>
                    </a:cxn>
                    <a:cxn ang="0">
                      <a:pos x="3" y="6"/>
                    </a:cxn>
                    <a:cxn ang="0">
                      <a:pos x="5" y="3"/>
                    </a:cxn>
                    <a:cxn ang="0">
                      <a:pos x="9" y="1"/>
                    </a:cxn>
                    <a:cxn ang="0">
                      <a:pos x="13" y="0"/>
                    </a:cxn>
                    <a:cxn ang="0">
                      <a:pos x="16" y="0"/>
                    </a:cxn>
                    <a:cxn ang="0">
                      <a:pos x="21" y="0"/>
                    </a:cxn>
                    <a:cxn ang="0">
                      <a:pos x="25" y="1"/>
                    </a:cxn>
                    <a:cxn ang="0">
                      <a:pos x="29" y="3"/>
                    </a:cxn>
                    <a:cxn ang="0">
                      <a:pos x="31" y="6"/>
                    </a:cxn>
                    <a:cxn ang="0">
                      <a:pos x="32" y="10"/>
                    </a:cxn>
                    <a:cxn ang="0">
                      <a:pos x="33" y="13"/>
                    </a:cxn>
                    <a:cxn ang="0">
                      <a:pos x="32" y="16"/>
                    </a:cxn>
                    <a:cxn ang="0">
                      <a:pos x="32" y="20"/>
                    </a:cxn>
                    <a:cxn ang="0">
                      <a:pos x="30" y="23"/>
                    </a:cxn>
                    <a:cxn ang="0">
                      <a:pos x="28" y="26"/>
                    </a:cxn>
                    <a:cxn ang="0">
                      <a:pos x="26" y="27"/>
                    </a:cxn>
                    <a:cxn ang="0">
                      <a:pos x="24" y="30"/>
                    </a:cxn>
                    <a:cxn ang="0">
                      <a:pos x="22" y="33"/>
                    </a:cxn>
                    <a:cxn ang="0">
                      <a:pos x="19" y="35"/>
                    </a:cxn>
                    <a:cxn ang="0">
                      <a:pos x="16" y="36"/>
                    </a:cxn>
                    <a:cxn ang="0">
                      <a:pos x="15" y="39"/>
                    </a:cxn>
                    <a:cxn ang="0">
                      <a:pos x="14" y="40"/>
                    </a:cxn>
                    <a:cxn ang="0">
                      <a:pos x="14" y="41"/>
                    </a:cxn>
                    <a:cxn ang="0">
                      <a:pos x="33" y="41"/>
                    </a:cxn>
                  </a:cxnLst>
                  <a:rect l="0" t="0" r="r" b="b"/>
                  <a:pathLst>
                    <a:path w="33" h="51">
                      <a:moveTo>
                        <a:pt x="33" y="41"/>
                      </a:moveTo>
                      <a:lnTo>
                        <a:pt x="33" y="51"/>
                      </a:lnTo>
                      <a:lnTo>
                        <a:pt x="0" y="51"/>
                      </a:lnTo>
                      <a:lnTo>
                        <a:pt x="1" y="45"/>
                      </a:lnTo>
                      <a:lnTo>
                        <a:pt x="3" y="41"/>
                      </a:lnTo>
                      <a:lnTo>
                        <a:pt x="5" y="37"/>
                      </a:lnTo>
                      <a:lnTo>
                        <a:pt x="9" y="33"/>
                      </a:lnTo>
                      <a:lnTo>
                        <a:pt x="13" y="29"/>
                      </a:lnTo>
                      <a:lnTo>
                        <a:pt x="18" y="25"/>
                      </a:lnTo>
                      <a:lnTo>
                        <a:pt x="20" y="23"/>
                      </a:lnTo>
                      <a:lnTo>
                        <a:pt x="21" y="21"/>
                      </a:lnTo>
                      <a:lnTo>
                        <a:pt x="23" y="17"/>
                      </a:lnTo>
                      <a:lnTo>
                        <a:pt x="23" y="15"/>
                      </a:lnTo>
                      <a:lnTo>
                        <a:pt x="23" y="12"/>
                      </a:lnTo>
                      <a:lnTo>
                        <a:pt x="21" y="10"/>
                      </a:lnTo>
                      <a:lnTo>
                        <a:pt x="20" y="8"/>
                      </a:lnTo>
                      <a:lnTo>
                        <a:pt x="16" y="8"/>
                      </a:lnTo>
                      <a:lnTo>
                        <a:pt x="14" y="8"/>
                      </a:lnTo>
                      <a:lnTo>
                        <a:pt x="12" y="10"/>
                      </a:lnTo>
                      <a:lnTo>
                        <a:pt x="11" y="12"/>
                      </a:lnTo>
                      <a:lnTo>
                        <a:pt x="10" y="15"/>
                      </a:lnTo>
                      <a:lnTo>
                        <a:pt x="0" y="15"/>
                      </a:lnTo>
                      <a:lnTo>
                        <a:pt x="1" y="10"/>
                      </a:lnTo>
                      <a:lnTo>
                        <a:pt x="3" y="6"/>
                      </a:lnTo>
                      <a:lnTo>
                        <a:pt x="5" y="3"/>
                      </a:lnTo>
                      <a:lnTo>
                        <a:pt x="9" y="1"/>
                      </a:lnTo>
                      <a:lnTo>
                        <a:pt x="13" y="0"/>
                      </a:lnTo>
                      <a:lnTo>
                        <a:pt x="16" y="0"/>
                      </a:lnTo>
                      <a:lnTo>
                        <a:pt x="21" y="0"/>
                      </a:lnTo>
                      <a:lnTo>
                        <a:pt x="25" y="1"/>
                      </a:lnTo>
                      <a:lnTo>
                        <a:pt x="29" y="3"/>
                      </a:lnTo>
                      <a:lnTo>
                        <a:pt x="31" y="6"/>
                      </a:lnTo>
                      <a:lnTo>
                        <a:pt x="32" y="10"/>
                      </a:lnTo>
                      <a:lnTo>
                        <a:pt x="33" y="13"/>
                      </a:lnTo>
                      <a:lnTo>
                        <a:pt x="32" y="16"/>
                      </a:lnTo>
                      <a:lnTo>
                        <a:pt x="32" y="20"/>
                      </a:lnTo>
                      <a:lnTo>
                        <a:pt x="30" y="23"/>
                      </a:lnTo>
                      <a:lnTo>
                        <a:pt x="28" y="26"/>
                      </a:lnTo>
                      <a:lnTo>
                        <a:pt x="26" y="27"/>
                      </a:lnTo>
                      <a:lnTo>
                        <a:pt x="24" y="30"/>
                      </a:lnTo>
                      <a:lnTo>
                        <a:pt x="22" y="33"/>
                      </a:lnTo>
                      <a:lnTo>
                        <a:pt x="19" y="35"/>
                      </a:lnTo>
                      <a:lnTo>
                        <a:pt x="16" y="36"/>
                      </a:lnTo>
                      <a:lnTo>
                        <a:pt x="15" y="39"/>
                      </a:lnTo>
                      <a:lnTo>
                        <a:pt x="14" y="40"/>
                      </a:lnTo>
                      <a:lnTo>
                        <a:pt x="14" y="41"/>
                      </a:lnTo>
                      <a:lnTo>
                        <a:pt x="33" y="4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8" name="Line 4131"/>
                <p:cNvSpPr>
                  <a:spLocks noChangeShapeType="1"/>
                </p:cNvSpPr>
                <p:nvPr/>
              </p:nvSpPr>
              <p:spPr bwMode="auto">
                <a:xfrm>
                  <a:off x="2121" y="3974"/>
                  <a:ext cx="24" cy="1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9" name="Line 4132"/>
                <p:cNvSpPr>
                  <a:spLocks noChangeShapeType="1"/>
                </p:cNvSpPr>
                <p:nvPr/>
              </p:nvSpPr>
              <p:spPr bwMode="auto">
                <a:xfrm flipH="1">
                  <a:off x="4089" y="3974"/>
                  <a:ext cx="24" cy="1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" name="Freeform 4133"/>
                <p:cNvSpPr>
                  <a:spLocks noEditPoints="1"/>
                </p:cNvSpPr>
                <p:nvPr/>
              </p:nvSpPr>
              <p:spPr bwMode="auto">
                <a:xfrm>
                  <a:off x="2072" y="3950"/>
                  <a:ext cx="33" cy="52"/>
                </a:xfrm>
                <a:custGeom>
                  <a:avLst/>
                  <a:gdLst/>
                  <a:ahLst/>
                  <a:cxnLst>
                    <a:cxn ang="0">
                      <a:pos x="16" y="0"/>
                    </a:cxn>
                    <a:cxn ang="0">
                      <a:pos x="21" y="1"/>
                    </a:cxn>
                    <a:cxn ang="0">
                      <a:pos x="25" y="2"/>
                    </a:cxn>
                    <a:cxn ang="0">
                      <a:pos x="29" y="5"/>
                    </a:cxn>
                    <a:cxn ang="0">
                      <a:pos x="32" y="14"/>
                    </a:cxn>
                    <a:cxn ang="0">
                      <a:pos x="33" y="27"/>
                    </a:cxn>
                    <a:cxn ang="0">
                      <a:pos x="32" y="39"/>
                    </a:cxn>
                    <a:cxn ang="0">
                      <a:pos x="29" y="47"/>
                    </a:cxn>
                    <a:cxn ang="0">
                      <a:pos x="25" y="50"/>
                    </a:cxn>
                    <a:cxn ang="0">
                      <a:pos x="21" y="51"/>
                    </a:cxn>
                    <a:cxn ang="0">
                      <a:pos x="16" y="52"/>
                    </a:cxn>
                    <a:cxn ang="0">
                      <a:pos x="12" y="51"/>
                    </a:cxn>
                    <a:cxn ang="0">
                      <a:pos x="9" y="50"/>
                    </a:cxn>
                    <a:cxn ang="0">
                      <a:pos x="4" y="47"/>
                    </a:cxn>
                    <a:cxn ang="0">
                      <a:pos x="1" y="39"/>
                    </a:cxn>
                    <a:cxn ang="0">
                      <a:pos x="0" y="27"/>
                    </a:cxn>
                    <a:cxn ang="0">
                      <a:pos x="1" y="13"/>
                    </a:cxn>
                    <a:cxn ang="0">
                      <a:pos x="5" y="5"/>
                    </a:cxn>
                    <a:cxn ang="0">
                      <a:pos x="9" y="2"/>
                    </a:cxn>
                    <a:cxn ang="0">
                      <a:pos x="12" y="1"/>
                    </a:cxn>
                    <a:cxn ang="0">
                      <a:pos x="16" y="0"/>
                    </a:cxn>
                    <a:cxn ang="0">
                      <a:pos x="16" y="9"/>
                    </a:cxn>
                    <a:cxn ang="0">
                      <a:pos x="15" y="10"/>
                    </a:cxn>
                    <a:cxn ang="0">
                      <a:pos x="13" y="10"/>
                    </a:cxn>
                    <a:cxn ang="0">
                      <a:pos x="12" y="12"/>
                    </a:cxn>
                    <a:cxn ang="0">
                      <a:pos x="11" y="14"/>
                    </a:cxn>
                    <a:cxn ang="0">
                      <a:pos x="10" y="17"/>
                    </a:cxn>
                    <a:cxn ang="0">
                      <a:pos x="10" y="21"/>
                    </a:cxn>
                    <a:cxn ang="0">
                      <a:pos x="10" y="27"/>
                    </a:cxn>
                    <a:cxn ang="0">
                      <a:pos x="10" y="31"/>
                    </a:cxn>
                    <a:cxn ang="0">
                      <a:pos x="10" y="36"/>
                    </a:cxn>
                    <a:cxn ang="0">
                      <a:pos x="11" y="38"/>
                    </a:cxn>
                    <a:cxn ang="0">
                      <a:pos x="12" y="41"/>
                    </a:cxn>
                    <a:cxn ang="0">
                      <a:pos x="13" y="42"/>
                    </a:cxn>
                    <a:cxn ang="0">
                      <a:pos x="15" y="43"/>
                    </a:cxn>
                    <a:cxn ang="0">
                      <a:pos x="16" y="43"/>
                    </a:cxn>
                    <a:cxn ang="0">
                      <a:pos x="19" y="43"/>
                    </a:cxn>
                    <a:cxn ang="0">
                      <a:pos x="21" y="42"/>
                    </a:cxn>
                    <a:cxn ang="0">
                      <a:pos x="22" y="41"/>
                    </a:cxn>
                    <a:cxn ang="0">
                      <a:pos x="23" y="39"/>
                    </a:cxn>
                    <a:cxn ang="0">
                      <a:pos x="23" y="36"/>
                    </a:cxn>
                    <a:cxn ang="0">
                      <a:pos x="24" y="31"/>
                    </a:cxn>
                    <a:cxn ang="0">
                      <a:pos x="24" y="27"/>
                    </a:cxn>
                    <a:cxn ang="0">
                      <a:pos x="24" y="21"/>
                    </a:cxn>
                    <a:cxn ang="0">
                      <a:pos x="23" y="18"/>
                    </a:cxn>
                    <a:cxn ang="0">
                      <a:pos x="23" y="14"/>
                    </a:cxn>
                    <a:cxn ang="0">
                      <a:pos x="22" y="12"/>
                    </a:cxn>
                    <a:cxn ang="0">
                      <a:pos x="20" y="10"/>
                    </a:cxn>
                    <a:cxn ang="0">
                      <a:pos x="19" y="10"/>
                    </a:cxn>
                    <a:cxn ang="0">
                      <a:pos x="16" y="9"/>
                    </a:cxn>
                  </a:cxnLst>
                  <a:rect l="0" t="0" r="r" b="b"/>
                  <a:pathLst>
                    <a:path w="33" h="52">
                      <a:moveTo>
                        <a:pt x="16" y="0"/>
                      </a:moveTo>
                      <a:lnTo>
                        <a:pt x="21" y="1"/>
                      </a:lnTo>
                      <a:lnTo>
                        <a:pt x="25" y="2"/>
                      </a:lnTo>
                      <a:lnTo>
                        <a:pt x="29" y="5"/>
                      </a:lnTo>
                      <a:lnTo>
                        <a:pt x="32" y="14"/>
                      </a:lnTo>
                      <a:lnTo>
                        <a:pt x="33" y="27"/>
                      </a:lnTo>
                      <a:lnTo>
                        <a:pt x="32" y="39"/>
                      </a:lnTo>
                      <a:lnTo>
                        <a:pt x="29" y="47"/>
                      </a:lnTo>
                      <a:lnTo>
                        <a:pt x="25" y="50"/>
                      </a:lnTo>
                      <a:lnTo>
                        <a:pt x="21" y="51"/>
                      </a:lnTo>
                      <a:lnTo>
                        <a:pt x="16" y="52"/>
                      </a:lnTo>
                      <a:lnTo>
                        <a:pt x="12" y="51"/>
                      </a:lnTo>
                      <a:lnTo>
                        <a:pt x="9" y="50"/>
                      </a:lnTo>
                      <a:lnTo>
                        <a:pt x="4" y="47"/>
                      </a:lnTo>
                      <a:lnTo>
                        <a:pt x="1" y="39"/>
                      </a:lnTo>
                      <a:lnTo>
                        <a:pt x="0" y="27"/>
                      </a:lnTo>
                      <a:lnTo>
                        <a:pt x="1" y="13"/>
                      </a:lnTo>
                      <a:lnTo>
                        <a:pt x="5" y="5"/>
                      </a:lnTo>
                      <a:lnTo>
                        <a:pt x="9" y="2"/>
                      </a:lnTo>
                      <a:lnTo>
                        <a:pt x="12" y="1"/>
                      </a:lnTo>
                      <a:lnTo>
                        <a:pt x="16" y="0"/>
                      </a:lnTo>
                      <a:close/>
                      <a:moveTo>
                        <a:pt x="16" y="9"/>
                      </a:moveTo>
                      <a:lnTo>
                        <a:pt x="15" y="10"/>
                      </a:lnTo>
                      <a:lnTo>
                        <a:pt x="13" y="10"/>
                      </a:lnTo>
                      <a:lnTo>
                        <a:pt x="12" y="12"/>
                      </a:lnTo>
                      <a:lnTo>
                        <a:pt x="11" y="14"/>
                      </a:lnTo>
                      <a:lnTo>
                        <a:pt x="10" y="17"/>
                      </a:lnTo>
                      <a:lnTo>
                        <a:pt x="10" y="21"/>
                      </a:lnTo>
                      <a:lnTo>
                        <a:pt x="10" y="27"/>
                      </a:lnTo>
                      <a:lnTo>
                        <a:pt x="10" y="31"/>
                      </a:lnTo>
                      <a:lnTo>
                        <a:pt x="10" y="36"/>
                      </a:lnTo>
                      <a:lnTo>
                        <a:pt x="11" y="38"/>
                      </a:lnTo>
                      <a:lnTo>
                        <a:pt x="12" y="41"/>
                      </a:lnTo>
                      <a:lnTo>
                        <a:pt x="13" y="42"/>
                      </a:lnTo>
                      <a:lnTo>
                        <a:pt x="15" y="43"/>
                      </a:lnTo>
                      <a:lnTo>
                        <a:pt x="16" y="43"/>
                      </a:lnTo>
                      <a:lnTo>
                        <a:pt x="19" y="43"/>
                      </a:lnTo>
                      <a:lnTo>
                        <a:pt x="21" y="42"/>
                      </a:lnTo>
                      <a:lnTo>
                        <a:pt x="22" y="41"/>
                      </a:lnTo>
                      <a:lnTo>
                        <a:pt x="23" y="39"/>
                      </a:lnTo>
                      <a:lnTo>
                        <a:pt x="23" y="36"/>
                      </a:lnTo>
                      <a:lnTo>
                        <a:pt x="24" y="31"/>
                      </a:lnTo>
                      <a:lnTo>
                        <a:pt x="24" y="27"/>
                      </a:lnTo>
                      <a:lnTo>
                        <a:pt x="24" y="21"/>
                      </a:lnTo>
                      <a:lnTo>
                        <a:pt x="23" y="18"/>
                      </a:lnTo>
                      <a:lnTo>
                        <a:pt x="23" y="14"/>
                      </a:lnTo>
                      <a:lnTo>
                        <a:pt x="22" y="12"/>
                      </a:lnTo>
                      <a:lnTo>
                        <a:pt x="20" y="10"/>
                      </a:lnTo>
                      <a:lnTo>
                        <a:pt x="19" y="10"/>
                      </a:lnTo>
                      <a:lnTo>
                        <a:pt x="16" y="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1" name="Line 4134"/>
                <p:cNvSpPr>
                  <a:spLocks noChangeShapeType="1"/>
                </p:cNvSpPr>
                <p:nvPr/>
              </p:nvSpPr>
              <p:spPr bwMode="auto">
                <a:xfrm>
                  <a:off x="2121" y="3731"/>
                  <a:ext cx="24" cy="1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2" name="Line 4135"/>
                <p:cNvSpPr>
                  <a:spLocks noChangeShapeType="1"/>
                </p:cNvSpPr>
                <p:nvPr/>
              </p:nvSpPr>
              <p:spPr bwMode="auto">
                <a:xfrm flipH="1">
                  <a:off x="4089" y="3731"/>
                  <a:ext cx="24" cy="1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3" name="Freeform 4136"/>
                <p:cNvSpPr>
                  <a:spLocks/>
                </p:cNvSpPr>
                <p:nvPr/>
              </p:nvSpPr>
              <p:spPr bwMode="auto">
                <a:xfrm>
                  <a:off x="2035" y="3708"/>
                  <a:ext cx="22" cy="51"/>
                </a:xfrm>
                <a:custGeom>
                  <a:avLst/>
                  <a:gdLst/>
                  <a:ahLst/>
                  <a:cxnLst>
                    <a:cxn ang="0">
                      <a:pos x="22" y="51"/>
                    </a:cxn>
                    <a:cxn ang="0">
                      <a:pos x="12" y="51"/>
                    </a:cxn>
                    <a:cxn ang="0">
                      <a:pos x="12" y="13"/>
                    </a:cxn>
                    <a:cxn ang="0">
                      <a:pos x="9" y="16"/>
                    </a:cxn>
                    <a:cxn ang="0">
                      <a:pos x="4" y="20"/>
                    </a:cxn>
                    <a:cxn ang="0">
                      <a:pos x="0" y="22"/>
                    </a:cxn>
                    <a:cxn ang="0">
                      <a:pos x="0" y="12"/>
                    </a:cxn>
                    <a:cxn ang="0">
                      <a:pos x="3" y="10"/>
                    </a:cxn>
                    <a:cxn ang="0">
                      <a:pos x="8" y="8"/>
                    </a:cxn>
                    <a:cxn ang="0">
                      <a:pos x="11" y="4"/>
                    </a:cxn>
                    <a:cxn ang="0">
                      <a:pos x="14" y="0"/>
                    </a:cxn>
                    <a:cxn ang="0">
                      <a:pos x="22" y="0"/>
                    </a:cxn>
                    <a:cxn ang="0">
                      <a:pos x="22" y="51"/>
                    </a:cxn>
                  </a:cxnLst>
                  <a:rect l="0" t="0" r="r" b="b"/>
                  <a:pathLst>
                    <a:path w="22" h="51">
                      <a:moveTo>
                        <a:pt x="22" y="51"/>
                      </a:moveTo>
                      <a:lnTo>
                        <a:pt x="12" y="51"/>
                      </a:lnTo>
                      <a:lnTo>
                        <a:pt x="12" y="13"/>
                      </a:lnTo>
                      <a:lnTo>
                        <a:pt x="9" y="16"/>
                      </a:lnTo>
                      <a:lnTo>
                        <a:pt x="4" y="20"/>
                      </a:lnTo>
                      <a:lnTo>
                        <a:pt x="0" y="22"/>
                      </a:lnTo>
                      <a:lnTo>
                        <a:pt x="0" y="12"/>
                      </a:lnTo>
                      <a:lnTo>
                        <a:pt x="3" y="10"/>
                      </a:lnTo>
                      <a:lnTo>
                        <a:pt x="8" y="8"/>
                      </a:lnTo>
                      <a:lnTo>
                        <a:pt x="11" y="4"/>
                      </a:lnTo>
                      <a:lnTo>
                        <a:pt x="14" y="0"/>
                      </a:lnTo>
                      <a:lnTo>
                        <a:pt x="22" y="0"/>
                      </a:lnTo>
                      <a:lnTo>
                        <a:pt x="22" y="5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4" name="Freeform 4137"/>
                <p:cNvSpPr>
                  <a:spLocks noEditPoints="1"/>
                </p:cNvSpPr>
                <p:nvPr/>
              </p:nvSpPr>
              <p:spPr bwMode="auto">
                <a:xfrm>
                  <a:off x="2072" y="3708"/>
                  <a:ext cx="33" cy="51"/>
                </a:xfrm>
                <a:custGeom>
                  <a:avLst/>
                  <a:gdLst/>
                  <a:ahLst/>
                  <a:cxnLst>
                    <a:cxn ang="0">
                      <a:pos x="16" y="0"/>
                    </a:cxn>
                    <a:cxn ang="0">
                      <a:pos x="21" y="0"/>
                    </a:cxn>
                    <a:cxn ang="0">
                      <a:pos x="25" y="2"/>
                    </a:cxn>
                    <a:cxn ang="0">
                      <a:pos x="28" y="4"/>
                    </a:cxn>
                    <a:cxn ang="0">
                      <a:pos x="32" y="13"/>
                    </a:cxn>
                    <a:cxn ang="0">
                      <a:pos x="33" y="25"/>
                    </a:cxn>
                    <a:cxn ang="0">
                      <a:pos x="32" y="38"/>
                    </a:cxn>
                    <a:cxn ang="0">
                      <a:pos x="28" y="47"/>
                    </a:cxn>
                    <a:cxn ang="0">
                      <a:pos x="25" y="49"/>
                    </a:cxn>
                    <a:cxn ang="0">
                      <a:pos x="21" y="51"/>
                    </a:cxn>
                    <a:cxn ang="0">
                      <a:pos x="16" y="51"/>
                    </a:cxn>
                    <a:cxn ang="0">
                      <a:pos x="12" y="51"/>
                    </a:cxn>
                    <a:cxn ang="0">
                      <a:pos x="8" y="49"/>
                    </a:cxn>
                    <a:cxn ang="0">
                      <a:pos x="4" y="45"/>
                    </a:cxn>
                    <a:cxn ang="0">
                      <a:pos x="1" y="38"/>
                    </a:cxn>
                    <a:cxn ang="0">
                      <a:pos x="0" y="25"/>
                    </a:cxn>
                    <a:cxn ang="0">
                      <a:pos x="1" y="13"/>
                    </a:cxn>
                    <a:cxn ang="0">
                      <a:pos x="5" y="4"/>
                    </a:cxn>
                    <a:cxn ang="0">
                      <a:pos x="8" y="2"/>
                    </a:cxn>
                    <a:cxn ang="0">
                      <a:pos x="12" y="0"/>
                    </a:cxn>
                    <a:cxn ang="0">
                      <a:pos x="16" y="0"/>
                    </a:cxn>
                    <a:cxn ang="0">
                      <a:pos x="16" y="9"/>
                    </a:cxn>
                    <a:cxn ang="0">
                      <a:pos x="14" y="9"/>
                    </a:cxn>
                    <a:cxn ang="0">
                      <a:pos x="13" y="10"/>
                    </a:cxn>
                    <a:cxn ang="0">
                      <a:pos x="12" y="11"/>
                    </a:cxn>
                    <a:cxn ang="0">
                      <a:pos x="11" y="13"/>
                    </a:cxn>
                    <a:cxn ang="0">
                      <a:pos x="10" y="16"/>
                    </a:cxn>
                    <a:cxn ang="0">
                      <a:pos x="10" y="20"/>
                    </a:cxn>
                    <a:cxn ang="0">
                      <a:pos x="10" y="25"/>
                    </a:cxn>
                    <a:cxn ang="0">
                      <a:pos x="10" y="31"/>
                    </a:cxn>
                    <a:cxn ang="0">
                      <a:pos x="10" y="34"/>
                    </a:cxn>
                    <a:cxn ang="0">
                      <a:pos x="11" y="38"/>
                    </a:cxn>
                    <a:cxn ang="0">
                      <a:pos x="12" y="40"/>
                    </a:cxn>
                    <a:cxn ang="0">
                      <a:pos x="13" y="41"/>
                    </a:cxn>
                    <a:cxn ang="0">
                      <a:pos x="14" y="42"/>
                    </a:cxn>
                    <a:cxn ang="0">
                      <a:pos x="16" y="42"/>
                    </a:cxn>
                    <a:cxn ang="0">
                      <a:pos x="19" y="42"/>
                    </a:cxn>
                    <a:cxn ang="0">
                      <a:pos x="20" y="41"/>
                    </a:cxn>
                    <a:cxn ang="0">
                      <a:pos x="21" y="40"/>
                    </a:cxn>
                    <a:cxn ang="0">
                      <a:pos x="22" y="38"/>
                    </a:cxn>
                    <a:cxn ang="0">
                      <a:pos x="23" y="34"/>
                    </a:cxn>
                    <a:cxn ang="0">
                      <a:pos x="23" y="31"/>
                    </a:cxn>
                    <a:cxn ang="0">
                      <a:pos x="23" y="25"/>
                    </a:cxn>
                    <a:cxn ang="0">
                      <a:pos x="23" y="20"/>
                    </a:cxn>
                    <a:cxn ang="0">
                      <a:pos x="23" y="16"/>
                    </a:cxn>
                    <a:cxn ang="0">
                      <a:pos x="22" y="13"/>
                    </a:cxn>
                    <a:cxn ang="0">
                      <a:pos x="21" y="11"/>
                    </a:cxn>
                    <a:cxn ang="0">
                      <a:pos x="20" y="10"/>
                    </a:cxn>
                    <a:cxn ang="0">
                      <a:pos x="19" y="9"/>
                    </a:cxn>
                    <a:cxn ang="0">
                      <a:pos x="16" y="9"/>
                    </a:cxn>
                  </a:cxnLst>
                  <a:rect l="0" t="0" r="r" b="b"/>
                  <a:pathLst>
                    <a:path w="33" h="51">
                      <a:moveTo>
                        <a:pt x="16" y="0"/>
                      </a:moveTo>
                      <a:lnTo>
                        <a:pt x="21" y="0"/>
                      </a:lnTo>
                      <a:lnTo>
                        <a:pt x="25" y="2"/>
                      </a:lnTo>
                      <a:lnTo>
                        <a:pt x="28" y="4"/>
                      </a:lnTo>
                      <a:lnTo>
                        <a:pt x="32" y="13"/>
                      </a:lnTo>
                      <a:lnTo>
                        <a:pt x="33" y="25"/>
                      </a:lnTo>
                      <a:lnTo>
                        <a:pt x="32" y="38"/>
                      </a:lnTo>
                      <a:lnTo>
                        <a:pt x="28" y="47"/>
                      </a:lnTo>
                      <a:lnTo>
                        <a:pt x="25" y="49"/>
                      </a:lnTo>
                      <a:lnTo>
                        <a:pt x="21" y="51"/>
                      </a:lnTo>
                      <a:lnTo>
                        <a:pt x="16" y="51"/>
                      </a:lnTo>
                      <a:lnTo>
                        <a:pt x="12" y="51"/>
                      </a:lnTo>
                      <a:lnTo>
                        <a:pt x="8" y="49"/>
                      </a:lnTo>
                      <a:lnTo>
                        <a:pt x="4" y="45"/>
                      </a:lnTo>
                      <a:lnTo>
                        <a:pt x="1" y="38"/>
                      </a:lnTo>
                      <a:lnTo>
                        <a:pt x="0" y="25"/>
                      </a:lnTo>
                      <a:lnTo>
                        <a:pt x="1" y="13"/>
                      </a:lnTo>
                      <a:lnTo>
                        <a:pt x="5" y="4"/>
                      </a:lnTo>
                      <a:lnTo>
                        <a:pt x="8" y="2"/>
                      </a:lnTo>
                      <a:lnTo>
                        <a:pt x="12" y="0"/>
                      </a:lnTo>
                      <a:lnTo>
                        <a:pt x="16" y="0"/>
                      </a:lnTo>
                      <a:close/>
                      <a:moveTo>
                        <a:pt x="16" y="9"/>
                      </a:moveTo>
                      <a:lnTo>
                        <a:pt x="14" y="9"/>
                      </a:lnTo>
                      <a:lnTo>
                        <a:pt x="13" y="10"/>
                      </a:lnTo>
                      <a:lnTo>
                        <a:pt x="12" y="11"/>
                      </a:lnTo>
                      <a:lnTo>
                        <a:pt x="11" y="13"/>
                      </a:lnTo>
                      <a:lnTo>
                        <a:pt x="10" y="16"/>
                      </a:lnTo>
                      <a:lnTo>
                        <a:pt x="10" y="20"/>
                      </a:lnTo>
                      <a:lnTo>
                        <a:pt x="10" y="25"/>
                      </a:lnTo>
                      <a:lnTo>
                        <a:pt x="10" y="31"/>
                      </a:lnTo>
                      <a:lnTo>
                        <a:pt x="10" y="34"/>
                      </a:lnTo>
                      <a:lnTo>
                        <a:pt x="11" y="38"/>
                      </a:lnTo>
                      <a:lnTo>
                        <a:pt x="12" y="40"/>
                      </a:lnTo>
                      <a:lnTo>
                        <a:pt x="13" y="41"/>
                      </a:lnTo>
                      <a:lnTo>
                        <a:pt x="14" y="42"/>
                      </a:lnTo>
                      <a:lnTo>
                        <a:pt x="16" y="42"/>
                      </a:lnTo>
                      <a:lnTo>
                        <a:pt x="19" y="42"/>
                      </a:lnTo>
                      <a:lnTo>
                        <a:pt x="20" y="41"/>
                      </a:lnTo>
                      <a:lnTo>
                        <a:pt x="21" y="40"/>
                      </a:lnTo>
                      <a:lnTo>
                        <a:pt x="22" y="38"/>
                      </a:lnTo>
                      <a:lnTo>
                        <a:pt x="23" y="34"/>
                      </a:lnTo>
                      <a:lnTo>
                        <a:pt x="23" y="31"/>
                      </a:lnTo>
                      <a:lnTo>
                        <a:pt x="23" y="25"/>
                      </a:lnTo>
                      <a:lnTo>
                        <a:pt x="23" y="20"/>
                      </a:lnTo>
                      <a:lnTo>
                        <a:pt x="23" y="16"/>
                      </a:lnTo>
                      <a:lnTo>
                        <a:pt x="22" y="13"/>
                      </a:lnTo>
                      <a:lnTo>
                        <a:pt x="21" y="11"/>
                      </a:lnTo>
                      <a:lnTo>
                        <a:pt x="20" y="10"/>
                      </a:lnTo>
                      <a:lnTo>
                        <a:pt x="19" y="9"/>
                      </a:lnTo>
                      <a:lnTo>
                        <a:pt x="16" y="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5" name="Line 4138"/>
                <p:cNvSpPr>
                  <a:spLocks noChangeShapeType="1"/>
                </p:cNvSpPr>
                <p:nvPr/>
              </p:nvSpPr>
              <p:spPr bwMode="auto">
                <a:xfrm>
                  <a:off x="2121" y="3489"/>
                  <a:ext cx="24" cy="1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6" name="Line 4139"/>
                <p:cNvSpPr>
                  <a:spLocks noChangeShapeType="1"/>
                </p:cNvSpPr>
                <p:nvPr/>
              </p:nvSpPr>
              <p:spPr bwMode="auto">
                <a:xfrm flipH="1">
                  <a:off x="4089" y="3489"/>
                  <a:ext cx="24" cy="1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7" name="Freeform 4140"/>
                <p:cNvSpPr>
                  <a:spLocks/>
                </p:cNvSpPr>
                <p:nvPr/>
              </p:nvSpPr>
              <p:spPr bwMode="auto">
                <a:xfrm>
                  <a:off x="2033" y="3464"/>
                  <a:ext cx="33" cy="52"/>
                </a:xfrm>
                <a:custGeom>
                  <a:avLst/>
                  <a:gdLst/>
                  <a:ahLst/>
                  <a:cxnLst>
                    <a:cxn ang="0">
                      <a:pos x="33" y="42"/>
                    </a:cxn>
                    <a:cxn ang="0">
                      <a:pos x="33" y="52"/>
                    </a:cxn>
                    <a:cxn ang="0">
                      <a:pos x="0" y="52"/>
                    </a:cxn>
                    <a:cxn ang="0">
                      <a:pos x="1" y="47"/>
                    </a:cxn>
                    <a:cxn ang="0">
                      <a:pos x="3" y="42"/>
                    </a:cxn>
                    <a:cxn ang="0">
                      <a:pos x="5" y="38"/>
                    </a:cxn>
                    <a:cxn ang="0">
                      <a:pos x="9" y="35"/>
                    </a:cxn>
                    <a:cxn ang="0">
                      <a:pos x="13" y="31"/>
                    </a:cxn>
                    <a:cxn ang="0">
                      <a:pos x="18" y="26"/>
                    </a:cxn>
                    <a:cxn ang="0">
                      <a:pos x="20" y="24"/>
                    </a:cxn>
                    <a:cxn ang="0">
                      <a:pos x="21" y="22"/>
                    </a:cxn>
                    <a:cxn ang="0">
                      <a:pos x="23" y="19"/>
                    </a:cxn>
                    <a:cxn ang="0">
                      <a:pos x="23" y="16"/>
                    </a:cxn>
                    <a:cxn ang="0">
                      <a:pos x="23" y="13"/>
                    </a:cxn>
                    <a:cxn ang="0">
                      <a:pos x="21" y="12"/>
                    </a:cxn>
                    <a:cxn ang="0">
                      <a:pos x="20" y="9"/>
                    </a:cxn>
                    <a:cxn ang="0">
                      <a:pos x="16" y="9"/>
                    </a:cxn>
                    <a:cxn ang="0">
                      <a:pos x="14" y="9"/>
                    </a:cxn>
                    <a:cxn ang="0">
                      <a:pos x="12" y="12"/>
                    </a:cxn>
                    <a:cxn ang="0">
                      <a:pos x="11" y="14"/>
                    </a:cxn>
                    <a:cxn ang="0">
                      <a:pos x="10" y="17"/>
                    </a:cxn>
                    <a:cxn ang="0">
                      <a:pos x="0" y="16"/>
                    </a:cxn>
                    <a:cxn ang="0">
                      <a:pos x="1" y="10"/>
                    </a:cxn>
                    <a:cxn ang="0">
                      <a:pos x="3" y="7"/>
                    </a:cxn>
                    <a:cxn ang="0">
                      <a:pos x="5" y="4"/>
                    </a:cxn>
                    <a:cxn ang="0">
                      <a:pos x="9" y="2"/>
                    </a:cxn>
                    <a:cxn ang="0">
                      <a:pos x="13" y="0"/>
                    </a:cxn>
                    <a:cxn ang="0">
                      <a:pos x="16" y="0"/>
                    </a:cxn>
                    <a:cxn ang="0">
                      <a:pos x="21" y="0"/>
                    </a:cxn>
                    <a:cxn ang="0">
                      <a:pos x="25" y="3"/>
                    </a:cxn>
                    <a:cxn ang="0">
                      <a:pos x="29" y="5"/>
                    </a:cxn>
                    <a:cxn ang="0">
                      <a:pos x="31" y="7"/>
                    </a:cxn>
                    <a:cxn ang="0">
                      <a:pos x="32" y="10"/>
                    </a:cxn>
                    <a:cxn ang="0">
                      <a:pos x="33" y="15"/>
                    </a:cxn>
                    <a:cxn ang="0">
                      <a:pos x="32" y="18"/>
                    </a:cxn>
                    <a:cxn ang="0">
                      <a:pos x="32" y="21"/>
                    </a:cxn>
                    <a:cxn ang="0">
                      <a:pos x="30" y="24"/>
                    </a:cxn>
                    <a:cxn ang="0">
                      <a:pos x="28" y="27"/>
                    </a:cxn>
                    <a:cxn ang="0">
                      <a:pos x="26" y="29"/>
                    </a:cxn>
                    <a:cxn ang="0">
                      <a:pos x="24" y="32"/>
                    </a:cxn>
                    <a:cxn ang="0">
                      <a:pos x="22" y="34"/>
                    </a:cxn>
                    <a:cxn ang="0">
                      <a:pos x="19" y="36"/>
                    </a:cxn>
                    <a:cxn ang="0">
                      <a:pos x="16" y="38"/>
                    </a:cxn>
                    <a:cxn ang="0">
                      <a:pos x="15" y="39"/>
                    </a:cxn>
                    <a:cxn ang="0">
                      <a:pos x="14" y="41"/>
                    </a:cxn>
                    <a:cxn ang="0">
                      <a:pos x="14" y="42"/>
                    </a:cxn>
                    <a:cxn ang="0">
                      <a:pos x="33" y="42"/>
                    </a:cxn>
                  </a:cxnLst>
                  <a:rect l="0" t="0" r="r" b="b"/>
                  <a:pathLst>
                    <a:path w="33" h="52">
                      <a:moveTo>
                        <a:pt x="33" y="42"/>
                      </a:moveTo>
                      <a:lnTo>
                        <a:pt x="33" y="52"/>
                      </a:lnTo>
                      <a:lnTo>
                        <a:pt x="0" y="52"/>
                      </a:lnTo>
                      <a:lnTo>
                        <a:pt x="1" y="47"/>
                      </a:lnTo>
                      <a:lnTo>
                        <a:pt x="3" y="42"/>
                      </a:lnTo>
                      <a:lnTo>
                        <a:pt x="5" y="38"/>
                      </a:lnTo>
                      <a:lnTo>
                        <a:pt x="9" y="35"/>
                      </a:lnTo>
                      <a:lnTo>
                        <a:pt x="13" y="31"/>
                      </a:lnTo>
                      <a:lnTo>
                        <a:pt x="18" y="26"/>
                      </a:lnTo>
                      <a:lnTo>
                        <a:pt x="20" y="24"/>
                      </a:lnTo>
                      <a:lnTo>
                        <a:pt x="21" y="22"/>
                      </a:lnTo>
                      <a:lnTo>
                        <a:pt x="23" y="19"/>
                      </a:lnTo>
                      <a:lnTo>
                        <a:pt x="23" y="16"/>
                      </a:lnTo>
                      <a:lnTo>
                        <a:pt x="23" y="13"/>
                      </a:lnTo>
                      <a:lnTo>
                        <a:pt x="21" y="12"/>
                      </a:lnTo>
                      <a:lnTo>
                        <a:pt x="20" y="9"/>
                      </a:lnTo>
                      <a:lnTo>
                        <a:pt x="16" y="9"/>
                      </a:lnTo>
                      <a:lnTo>
                        <a:pt x="14" y="9"/>
                      </a:lnTo>
                      <a:lnTo>
                        <a:pt x="12" y="12"/>
                      </a:lnTo>
                      <a:lnTo>
                        <a:pt x="11" y="14"/>
                      </a:lnTo>
                      <a:lnTo>
                        <a:pt x="10" y="17"/>
                      </a:lnTo>
                      <a:lnTo>
                        <a:pt x="0" y="16"/>
                      </a:lnTo>
                      <a:lnTo>
                        <a:pt x="1" y="10"/>
                      </a:lnTo>
                      <a:lnTo>
                        <a:pt x="3" y="7"/>
                      </a:lnTo>
                      <a:lnTo>
                        <a:pt x="5" y="4"/>
                      </a:lnTo>
                      <a:lnTo>
                        <a:pt x="9" y="2"/>
                      </a:lnTo>
                      <a:lnTo>
                        <a:pt x="13" y="0"/>
                      </a:lnTo>
                      <a:lnTo>
                        <a:pt x="16" y="0"/>
                      </a:lnTo>
                      <a:lnTo>
                        <a:pt x="21" y="0"/>
                      </a:lnTo>
                      <a:lnTo>
                        <a:pt x="25" y="3"/>
                      </a:lnTo>
                      <a:lnTo>
                        <a:pt x="29" y="5"/>
                      </a:lnTo>
                      <a:lnTo>
                        <a:pt x="31" y="7"/>
                      </a:lnTo>
                      <a:lnTo>
                        <a:pt x="32" y="10"/>
                      </a:lnTo>
                      <a:lnTo>
                        <a:pt x="33" y="15"/>
                      </a:lnTo>
                      <a:lnTo>
                        <a:pt x="32" y="18"/>
                      </a:lnTo>
                      <a:lnTo>
                        <a:pt x="32" y="21"/>
                      </a:lnTo>
                      <a:lnTo>
                        <a:pt x="30" y="24"/>
                      </a:lnTo>
                      <a:lnTo>
                        <a:pt x="28" y="27"/>
                      </a:lnTo>
                      <a:lnTo>
                        <a:pt x="26" y="29"/>
                      </a:lnTo>
                      <a:lnTo>
                        <a:pt x="24" y="32"/>
                      </a:lnTo>
                      <a:lnTo>
                        <a:pt x="22" y="34"/>
                      </a:lnTo>
                      <a:lnTo>
                        <a:pt x="19" y="36"/>
                      </a:lnTo>
                      <a:lnTo>
                        <a:pt x="16" y="38"/>
                      </a:lnTo>
                      <a:lnTo>
                        <a:pt x="15" y="39"/>
                      </a:lnTo>
                      <a:lnTo>
                        <a:pt x="14" y="41"/>
                      </a:lnTo>
                      <a:lnTo>
                        <a:pt x="14" y="42"/>
                      </a:lnTo>
                      <a:lnTo>
                        <a:pt x="33" y="4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2" name="Freeform 4142"/>
              <p:cNvSpPr>
                <a:spLocks noEditPoints="1"/>
              </p:cNvSpPr>
              <p:nvPr/>
            </p:nvSpPr>
            <p:spPr bwMode="auto">
              <a:xfrm>
                <a:off x="2182" y="3464"/>
                <a:ext cx="33" cy="53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21" y="2"/>
                  </a:cxn>
                  <a:cxn ang="0">
                    <a:pos x="25" y="3"/>
                  </a:cxn>
                  <a:cxn ang="0">
                    <a:pos x="28" y="6"/>
                  </a:cxn>
                  <a:cxn ang="0">
                    <a:pos x="32" y="14"/>
                  </a:cxn>
                  <a:cxn ang="0">
                    <a:pos x="33" y="26"/>
                  </a:cxn>
                  <a:cxn ang="0">
                    <a:pos x="32" y="38"/>
                  </a:cxn>
                  <a:cxn ang="0">
                    <a:pos x="28" y="47"/>
                  </a:cxn>
                  <a:cxn ang="0">
                    <a:pos x="25" y="51"/>
                  </a:cxn>
                  <a:cxn ang="0">
                    <a:pos x="21" y="52"/>
                  </a:cxn>
                  <a:cxn ang="0">
                    <a:pos x="16" y="53"/>
                  </a:cxn>
                  <a:cxn ang="0">
                    <a:pos x="12" y="52"/>
                  </a:cxn>
                  <a:cxn ang="0">
                    <a:pos x="8" y="50"/>
                  </a:cxn>
                  <a:cxn ang="0">
                    <a:pos x="4" y="47"/>
                  </a:cxn>
                  <a:cxn ang="0">
                    <a:pos x="1" y="38"/>
                  </a:cxn>
                  <a:cxn ang="0">
                    <a:pos x="0" y="26"/>
                  </a:cxn>
                  <a:cxn ang="0">
                    <a:pos x="1" y="14"/>
                  </a:cxn>
                  <a:cxn ang="0">
                    <a:pos x="5" y="6"/>
                  </a:cxn>
                  <a:cxn ang="0">
                    <a:pos x="8" y="3"/>
                  </a:cxn>
                  <a:cxn ang="0">
                    <a:pos x="12" y="2"/>
                  </a:cxn>
                  <a:cxn ang="0">
                    <a:pos x="16" y="0"/>
                  </a:cxn>
                  <a:cxn ang="0">
                    <a:pos x="16" y="9"/>
                  </a:cxn>
                  <a:cxn ang="0">
                    <a:pos x="14" y="9"/>
                  </a:cxn>
                  <a:cxn ang="0">
                    <a:pos x="13" y="10"/>
                  </a:cxn>
                  <a:cxn ang="0">
                    <a:pos x="12" y="12"/>
                  </a:cxn>
                  <a:cxn ang="0">
                    <a:pos x="11" y="14"/>
                  </a:cxn>
                  <a:cxn ang="0">
                    <a:pos x="10" y="17"/>
                  </a:cxn>
                  <a:cxn ang="0">
                    <a:pos x="10" y="22"/>
                  </a:cxn>
                  <a:cxn ang="0">
                    <a:pos x="10" y="26"/>
                  </a:cxn>
                  <a:cxn ang="0">
                    <a:pos x="10" y="32"/>
                  </a:cxn>
                  <a:cxn ang="0">
                    <a:pos x="10" y="35"/>
                  </a:cxn>
                  <a:cxn ang="0">
                    <a:pos x="11" y="38"/>
                  </a:cxn>
                  <a:cxn ang="0">
                    <a:pos x="12" y="41"/>
                  </a:cxn>
                  <a:cxn ang="0">
                    <a:pos x="13" y="43"/>
                  </a:cxn>
                  <a:cxn ang="0">
                    <a:pos x="14" y="43"/>
                  </a:cxn>
                  <a:cxn ang="0">
                    <a:pos x="16" y="44"/>
                  </a:cxn>
                  <a:cxn ang="0">
                    <a:pos x="19" y="43"/>
                  </a:cxn>
                  <a:cxn ang="0">
                    <a:pos x="20" y="43"/>
                  </a:cxn>
                  <a:cxn ang="0">
                    <a:pos x="21" y="41"/>
                  </a:cxn>
                  <a:cxn ang="0">
                    <a:pos x="22" y="38"/>
                  </a:cxn>
                  <a:cxn ang="0">
                    <a:pos x="23" y="36"/>
                  </a:cxn>
                  <a:cxn ang="0">
                    <a:pos x="23" y="32"/>
                  </a:cxn>
                  <a:cxn ang="0">
                    <a:pos x="23" y="26"/>
                  </a:cxn>
                  <a:cxn ang="0">
                    <a:pos x="23" y="22"/>
                  </a:cxn>
                  <a:cxn ang="0">
                    <a:pos x="23" y="17"/>
                  </a:cxn>
                  <a:cxn ang="0">
                    <a:pos x="22" y="15"/>
                  </a:cxn>
                  <a:cxn ang="0">
                    <a:pos x="21" y="12"/>
                  </a:cxn>
                  <a:cxn ang="0">
                    <a:pos x="20" y="10"/>
                  </a:cxn>
                  <a:cxn ang="0">
                    <a:pos x="19" y="9"/>
                  </a:cxn>
                  <a:cxn ang="0">
                    <a:pos x="16" y="9"/>
                  </a:cxn>
                </a:cxnLst>
                <a:rect l="0" t="0" r="r" b="b"/>
                <a:pathLst>
                  <a:path w="33" h="53">
                    <a:moveTo>
                      <a:pt x="16" y="0"/>
                    </a:moveTo>
                    <a:lnTo>
                      <a:pt x="21" y="2"/>
                    </a:lnTo>
                    <a:lnTo>
                      <a:pt x="25" y="3"/>
                    </a:lnTo>
                    <a:lnTo>
                      <a:pt x="28" y="6"/>
                    </a:lnTo>
                    <a:lnTo>
                      <a:pt x="32" y="14"/>
                    </a:lnTo>
                    <a:lnTo>
                      <a:pt x="33" y="26"/>
                    </a:lnTo>
                    <a:lnTo>
                      <a:pt x="32" y="38"/>
                    </a:lnTo>
                    <a:lnTo>
                      <a:pt x="28" y="47"/>
                    </a:lnTo>
                    <a:lnTo>
                      <a:pt x="25" y="51"/>
                    </a:lnTo>
                    <a:lnTo>
                      <a:pt x="21" y="52"/>
                    </a:lnTo>
                    <a:lnTo>
                      <a:pt x="16" y="53"/>
                    </a:lnTo>
                    <a:lnTo>
                      <a:pt x="12" y="52"/>
                    </a:lnTo>
                    <a:lnTo>
                      <a:pt x="8" y="50"/>
                    </a:lnTo>
                    <a:lnTo>
                      <a:pt x="4" y="47"/>
                    </a:lnTo>
                    <a:lnTo>
                      <a:pt x="1" y="38"/>
                    </a:lnTo>
                    <a:lnTo>
                      <a:pt x="0" y="26"/>
                    </a:lnTo>
                    <a:lnTo>
                      <a:pt x="1" y="14"/>
                    </a:lnTo>
                    <a:lnTo>
                      <a:pt x="5" y="6"/>
                    </a:lnTo>
                    <a:lnTo>
                      <a:pt x="8" y="3"/>
                    </a:lnTo>
                    <a:lnTo>
                      <a:pt x="12" y="2"/>
                    </a:lnTo>
                    <a:lnTo>
                      <a:pt x="16" y="0"/>
                    </a:lnTo>
                    <a:close/>
                    <a:moveTo>
                      <a:pt x="16" y="9"/>
                    </a:moveTo>
                    <a:lnTo>
                      <a:pt x="14" y="9"/>
                    </a:lnTo>
                    <a:lnTo>
                      <a:pt x="13" y="10"/>
                    </a:lnTo>
                    <a:lnTo>
                      <a:pt x="12" y="12"/>
                    </a:lnTo>
                    <a:lnTo>
                      <a:pt x="11" y="14"/>
                    </a:lnTo>
                    <a:lnTo>
                      <a:pt x="10" y="17"/>
                    </a:lnTo>
                    <a:lnTo>
                      <a:pt x="10" y="22"/>
                    </a:lnTo>
                    <a:lnTo>
                      <a:pt x="10" y="26"/>
                    </a:lnTo>
                    <a:lnTo>
                      <a:pt x="10" y="32"/>
                    </a:lnTo>
                    <a:lnTo>
                      <a:pt x="10" y="35"/>
                    </a:lnTo>
                    <a:lnTo>
                      <a:pt x="11" y="38"/>
                    </a:lnTo>
                    <a:lnTo>
                      <a:pt x="12" y="41"/>
                    </a:lnTo>
                    <a:lnTo>
                      <a:pt x="13" y="43"/>
                    </a:lnTo>
                    <a:lnTo>
                      <a:pt x="14" y="43"/>
                    </a:lnTo>
                    <a:lnTo>
                      <a:pt x="16" y="44"/>
                    </a:lnTo>
                    <a:lnTo>
                      <a:pt x="19" y="43"/>
                    </a:lnTo>
                    <a:lnTo>
                      <a:pt x="20" y="43"/>
                    </a:lnTo>
                    <a:lnTo>
                      <a:pt x="21" y="41"/>
                    </a:lnTo>
                    <a:lnTo>
                      <a:pt x="22" y="38"/>
                    </a:lnTo>
                    <a:lnTo>
                      <a:pt x="23" y="36"/>
                    </a:lnTo>
                    <a:lnTo>
                      <a:pt x="23" y="32"/>
                    </a:lnTo>
                    <a:lnTo>
                      <a:pt x="23" y="26"/>
                    </a:lnTo>
                    <a:lnTo>
                      <a:pt x="23" y="22"/>
                    </a:lnTo>
                    <a:lnTo>
                      <a:pt x="23" y="17"/>
                    </a:lnTo>
                    <a:lnTo>
                      <a:pt x="22" y="15"/>
                    </a:lnTo>
                    <a:lnTo>
                      <a:pt x="21" y="12"/>
                    </a:lnTo>
                    <a:lnTo>
                      <a:pt x="20" y="10"/>
                    </a:lnTo>
                    <a:lnTo>
                      <a:pt x="19" y="9"/>
                    </a:lnTo>
                    <a:lnTo>
                      <a:pt x="16" y="9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4143"/>
              <p:cNvSpPr>
                <a:spLocks noChangeShapeType="1"/>
              </p:cNvSpPr>
              <p:nvPr/>
            </p:nvSpPr>
            <p:spPr bwMode="auto">
              <a:xfrm>
                <a:off x="2231" y="3246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Line 4144"/>
              <p:cNvSpPr>
                <a:spLocks noChangeShapeType="1"/>
              </p:cNvSpPr>
              <p:nvPr/>
            </p:nvSpPr>
            <p:spPr bwMode="auto">
              <a:xfrm flipH="1">
                <a:off x="4199" y="3246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Freeform 4145"/>
              <p:cNvSpPr>
                <a:spLocks/>
              </p:cNvSpPr>
              <p:nvPr/>
            </p:nvSpPr>
            <p:spPr bwMode="auto">
              <a:xfrm>
                <a:off x="2143" y="3221"/>
                <a:ext cx="33" cy="53"/>
              </a:xfrm>
              <a:custGeom>
                <a:avLst/>
                <a:gdLst/>
                <a:ahLst/>
                <a:cxnLst>
                  <a:cxn ang="0">
                    <a:pos x="0" y="37"/>
                  </a:cxn>
                  <a:cxn ang="0">
                    <a:pos x="9" y="36"/>
                  </a:cxn>
                  <a:cxn ang="0">
                    <a:pos x="10" y="39"/>
                  </a:cxn>
                  <a:cxn ang="0">
                    <a:pos x="11" y="41"/>
                  </a:cxn>
                  <a:cxn ang="0">
                    <a:pos x="13" y="44"/>
                  </a:cxn>
                  <a:cxn ang="0">
                    <a:pos x="16" y="44"/>
                  </a:cxn>
                  <a:cxn ang="0">
                    <a:pos x="19" y="44"/>
                  </a:cxn>
                  <a:cxn ang="0">
                    <a:pos x="21" y="41"/>
                  </a:cxn>
                  <a:cxn ang="0">
                    <a:pos x="23" y="39"/>
                  </a:cxn>
                  <a:cxn ang="0">
                    <a:pos x="23" y="36"/>
                  </a:cxn>
                  <a:cxn ang="0">
                    <a:pos x="23" y="33"/>
                  </a:cxn>
                  <a:cxn ang="0">
                    <a:pos x="21" y="30"/>
                  </a:cxn>
                  <a:cxn ang="0">
                    <a:pos x="20" y="29"/>
                  </a:cxn>
                  <a:cxn ang="0">
                    <a:pos x="16" y="29"/>
                  </a:cxn>
                  <a:cxn ang="0">
                    <a:pos x="15" y="29"/>
                  </a:cxn>
                  <a:cxn ang="0">
                    <a:pos x="13" y="29"/>
                  </a:cxn>
                  <a:cxn ang="0">
                    <a:pos x="14" y="21"/>
                  </a:cxn>
                  <a:cxn ang="0">
                    <a:pos x="16" y="21"/>
                  </a:cxn>
                  <a:cxn ang="0">
                    <a:pos x="19" y="19"/>
                  </a:cxn>
                  <a:cxn ang="0">
                    <a:pos x="21" y="18"/>
                  </a:cxn>
                  <a:cxn ang="0">
                    <a:pos x="21" y="15"/>
                  </a:cxn>
                  <a:cxn ang="0">
                    <a:pos x="21" y="12"/>
                  </a:cxn>
                  <a:cxn ang="0">
                    <a:pos x="20" y="11"/>
                  </a:cxn>
                  <a:cxn ang="0">
                    <a:pos x="18" y="10"/>
                  </a:cxn>
                  <a:cxn ang="0">
                    <a:pos x="15" y="9"/>
                  </a:cxn>
                  <a:cxn ang="0">
                    <a:pos x="13" y="10"/>
                  </a:cxn>
                  <a:cxn ang="0">
                    <a:pos x="12" y="11"/>
                  </a:cxn>
                  <a:cxn ang="0">
                    <a:pos x="11" y="14"/>
                  </a:cxn>
                  <a:cxn ang="0">
                    <a:pos x="10" y="16"/>
                  </a:cxn>
                  <a:cxn ang="0">
                    <a:pos x="0" y="15"/>
                  </a:cxn>
                  <a:cxn ang="0">
                    <a:pos x="1" y="10"/>
                  </a:cxn>
                  <a:cxn ang="0">
                    <a:pos x="3" y="7"/>
                  </a:cxn>
                  <a:cxn ang="0">
                    <a:pos x="5" y="5"/>
                  </a:cxn>
                  <a:cxn ang="0">
                    <a:pos x="9" y="2"/>
                  </a:cxn>
                  <a:cxn ang="0">
                    <a:pos x="12" y="1"/>
                  </a:cxn>
                  <a:cxn ang="0">
                    <a:pos x="15" y="0"/>
                  </a:cxn>
                  <a:cxn ang="0">
                    <a:pos x="20" y="1"/>
                  </a:cxn>
                  <a:cxn ang="0">
                    <a:pos x="24" y="2"/>
                  </a:cxn>
                  <a:cxn ang="0">
                    <a:pos x="26" y="6"/>
                  </a:cxn>
                  <a:cxn ang="0">
                    <a:pos x="29" y="8"/>
                  </a:cxn>
                  <a:cxn ang="0">
                    <a:pos x="30" y="11"/>
                  </a:cxn>
                  <a:cxn ang="0">
                    <a:pos x="31" y="14"/>
                  </a:cxn>
                  <a:cxn ang="0">
                    <a:pos x="30" y="18"/>
                  </a:cxn>
                  <a:cxn ang="0">
                    <a:pos x="28" y="22"/>
                  </a:cxn>
                  <a:cxn ang="0">
                    <a:pos x="23" y="25"/>
                  </a:cxn>
                  <a:cxn ang="0">
                    <a:pos x="28" y="27"/>
                  </a:cxn>
                  <a:cxn ang="0">
                    <a:pos x="30" y="29"/>
                  </a:cxn>
                  <a:cxn ang="0">
                    <a:pos x="32" y="33"/>
                  </a:cxn>
                  <a:cxn ang="0">
                    <a:pos x="33" y="37"/>
                  </a:cxn>
                  <a:cxn ang="0">
                    <a:pos x="32" y="41"/>
                  </a:cxn>
                  <a:cxn ang="0">
                    <a:pos x="31" y="45"/>
                  </a:cxn>
                  <a:cxn ang="0">
                    <a:pos x="28" y="48"/>
                  </a:cxn>
                  <a:cxn ang="0">
                    <a:pos x="24" y="50"/>
                  </a:cxn>
                  <a:cxn ang="0">
                    <a:pos x="21" y="53"/>
                  </a:cxn>
                  <a:cxn ang="0">
                    <a:pos x="16" y="53"/>
                  </a:cxn>
                  <a:cxn ang="0">
                    <a:pos x="12" y="53"/>
                  </a:cxn>
                  <a:cxn ang="0">
                    <a:pos x="7" y="50"/>
                  </a:cxn>
                  <a:cxn ang="0">
                    <a:pos x="4" y="48"/>
                  </a:cxn>
                  <a:cxn ang="0">
                    <a:pos x="2" y="45"/>
                  </a:cxn>
                  <a:cxn ang="0">
                    <a:pos x="0" y="41"/>
                  </a:cxn>
                  <a:cxn ang="0">
                    <a:pos x="0" y="37"/>
                  </a:cxn>
                </a:cxnLst>
                <a:rect l="0" t="0" r="r" b="b"/>
                <a:pathLst>
                  <a:path w="33" h="53">
                    <a:moveTo>
                      <a:pt x="0" y="37"/>
                    </a:moveTo>
                    <a:lnTo>
                      <a:pt x="9" y="36"/>
                    </a:lnTo>
                    <a:lnTo>
                      <a:pt x="10" y="39"/>
                    </a:lnTo>
                    <a:lnTo>
                      <a:pt x="11" y="41"/>
                    </a:lnTo>
                    <a:lnTo>
                      <a:pt x="13" y="44"/>
                    </a:lnTo>
                    <a:lnTo>
                      <a:pt x="16" y="44"/>
                    </a:lnTo>
                    <a:lnTo>
                      <a:pt x="19" y="44"/>
                    </a:lnTo>
                    <a:lnTo>
                      <a:pt x="21" y="41"/>
                    </a:lnTo>
                    <a:lnTo>
                      <a:pt x="23" y="39"/>
                    </a:lnTo>
                    <a:lnTo>
                      <a:pt x="23" y="36"/>
                    </a:lnTo>
                    <a:lnTo>
                      <a:pt x="23" y="33"/>
                    </a:lnTo>
                    <a:lnTo>
                      <a:pt x="21" y="30"/>
                    </a:lnTo>
                    <a:lnTo>
                      <a:pt x="20" y="29"/>
                    </a:lnTo>
                    <a:lnTo>
                      <a:pt x="16" y="29"/>
                    </a:lnTo>
                    <a:lnTo>
                      <a:pt x="15" y="29"/>
                    </a:lnTo>
                    <a:lnTo>
                      <a:pt x="13" y="29"/>
                    </a:lnTo>
                    <a:lnTo>
                      <a:pt x="14" y="21"/>
                    </a:lnTo>
                    <a:lnTo>
                      <a:pt x="16" y="21"/>
                    </a:lnTo>
                    <a:lnTo>
                      <a:pt x="19" y="19"/>
                    </a:lnTo>
                    <a:lnTo>
                      <a:pt x="21" y="18"/>
                    </a:lnTo>
                    <a:lnTo>
                      <a:pt x="21" y="15"/>
                    </a:lnTo>
                    <a:lnTo>
                      <a:pt x="21" y="12"/>
                    </a:lnTo>
                    <a:lnTo>
                      <a:pt x="20" y="11"/>
                    </a:lnTo>
                    <a:lnTo>
                      <a:pt x="18" y="10"/>
                    </a:lnTo>
                    <a:lnTo>
                      <a:pt x="15" y="9"/>
                    </a:lnTo>
                    <a:lnTo>
                      <a:pt x="13" y="10"/>
                    </a:lnTo>
                    <a:lnTo>
                      <a:pt x="12" y="11"/>
                    </a:lnTo>
                    <a:lnTo>
                      <a:pt x="11" y="14"/>
                    </a:lnTo>
                    <a:lnTo>
                      <a:pt x="10" y="16"/>
                    </a:lnTo>
                    <a:lnTo>
                      <a:pt x="0" y="15"/>
                    </a:lnTo>
                    <a:lnTo>
                      <a:pt x="1" y="10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9" y="2"/>
                    </a:lnTo>
                    <a:lnTo>
                      <a:pt x="12" y="1"/>
                    </a:lnTo>
                    <a:lnTo>
                      <a:pt x="15" y="0"/>
                    </a:lnTo>
                    <a:lnTo>
                      <a:pt x="20" y="1"/>
                    </a:lnTo>
                    <a:lnTo>
                      <a:pt x="24" y="2"/>
                    </a:lnTo>
                    <a:lnTo>
                      <a:pt x="26" y="6"/>
                    </a:lnTo>
                    <a:lnTo>
                      <a:pt x="29" y="8"/>
                    </a:lnTo>
                    <a:lnTo>
                      <a:pt x="30" y="11"/>
                    </a:lnTo>
                    <a:lnTo>
                      <a:pt x="31" y="14"/>
                    </a:lnTo>
                    <a:lnTo>
                      <a:pt x="30" y="18"/>
                    </a:lnTo>
                    <a:lnTo>
                      <a:pt x="28" y="22"/>
                    </a:lnTo>
                    <a:lnTo>
                      <a:pt x="23" y="25"/>
                    </a:lnTo>
                    <a:lnTo>
                      <a:pt x="28" y="27"/>
                    </a:lnTo>
                    <a:lnTo>
                      <a:pt x="30" y="29"/>
                    </a:lnTo>
                    <a:lnTo>
                      <a:pt x="32" y="33"/>
                    </a:lnTo>
                    <a:lnTo>
                      <a:pt x="33" y="37"/>
                    </a:lnTo>
                    <a:lnTo>
                      <a:pt x="32" y="41"/>
                    </a:lnTo>
                    <a:lnTo>
                      <a:pt x="31" y="45"/>
                    </a:lnTo>
                    <a:lnTo>
                      <a:pt x="28" y="48"/>
                    </a:lnTo>
                    <a:lnTo>
                      <a:pt x="24" y="50"/>
                    </a:lnTo>
                    <a:lnTo>
                      <a:pt x="21" y="53"/>
                    </a:lnTo>
                    <a:lnTo>
                      <a:pt x="16" y="53"/>
                    </a:lnTo>
                    <a:lnTo>
                      <a:pt x="12" y="53"/>
                    </a:lnTo>
                    <a:lnTo>
                      <a:pt x="7" y="50"/>
                    </a:lnTo>
                    <a:lnTo>
                      <a:pt x="4" y="48"/>
                    </a:lnTo>
                    <a:lnTo>
                      <a:pt x="2" y="45"/>
                    </a:lnTo>
                    <a:lnTo>
                      <a:pt x="0" y="41"/>
                    </a:lnTo>
                    <a:lnTo>
                      <a:pt x="0" y="37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Freeform 4146"/>
              <p:cNvSpPr>
                <a:spLocks noEditPoints="1"/>
              </p:cNvSpPr>
              <p:nvPr/>
            </p:nvSpPr>
            <p:spPr bwMode="auto">
              <a:xfrm>
                <a:off x="2182" y="3221"/>
                <a:ext cx="33" cy="53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21" y="1"/>
                  </a:cxn>
                  <a:cxn ang="0">
                    <a:pos x="25" y="2"/>
                  </a:cxn>
                  <a:cxn ang="0">
                    <a:pos x="28" y="6"/>
                  </a:cxn>
                  <a:cxn ang="0">
                    <a:pos x="32" y="15"/>
                  </a:cxn>
                  <a:cxn ang="0">
                    <a:pos x="33" y="27"/>
                  </a:cxn>
                  <a:cxn ang="0">
                    <a:pos x="32" y="39"/>
                  </a:cxn>
                  <a:cxn ang="0">
                    <a:pos x="28" y="47"/>
                  </a:cxn>
                  <a:cxn ang="0">
                    <a:pos x="25" y="50"/>
                  </a:cxn>
                  <a:cxn ang="0">
                    <a:pos x="21" y="52"/>
                  </a:cxn>
                  <a:cxn ang="0">
                    <a:pos x="16" y="53"/>
                  </a:cxn>
                  <a:cxn ang="0">
                    <a:pos x="12" y="52"/>
                  </a:cxn>
                  <a:cxn ang="0">
                    <a:pos x="8" y="50"/>
                  </a:cxn>
                  <a:cxn ang="0">
                    <a:pos x="4" y="47"/>
                  </a:cxn>
                  <a:cxn ang="0">
                    <a:pos x="1" y="39"/>
                  </a:cxn>
                  <a:cxn ang="0">
                    <a:pos x="0" y="27"/>
                  </a:cxn>
                  <a:cxn ang="0">
                    <a:pos x="1" y="14"/>
                  </a:cxn>
                  <a:cxn ang="0">
                    <a:pos x="5" y="6"/>
                  </a:cxn>
                  <a:cxn ang="0">
                    <a:pos x="8" y="2"/>
                  </a:cxn>
                  <a:cxn ang="0">
                    <a:pos x="12" y="1"/>
                  </a:cxn>
                  <a:cxn ang="0">
                    <a:pos x="16" y="0"/>
                  </a:cxn>
                  <a:cxn ang="0">
                    <a:pos x="16" y="9"/>
                  </a:cxn>
                  <a:cxn ang="0">
                    <a:pos x="14" y="10"/>
                  </a:cxn>
                  <a:cxn ang="0">
                    <a:pos x="13" y="10"/>
                  </a:cxn>
                  <a:cxn ang="0">
                    <a:pos x="12" y="12"/>
                  </a:cxn>
                  <a:cxn ang="0">
                    <a:pos x="11" y="15"/>
                  </a:cxn>
                  <a:cxn ang="0">
                    <a:pos x="10" y="17"/>
                  </a:cxn>
                  <a:cxn ang="0">
                    <a:pos x="10" y="21"/>
                  </a:cxn>
                  <a:cxn ang="0">
                    <a:pos x="10" y="27"/>
                  </a:cxn>
                  <a:cxn ang="0">
                    <a:pos x="10" y="31"/>
                  </a:cxn>
                  <a:cxn ang="0">
                    <a:pos x="10" y="36"/>
                  </a:cxn>
                  <a:cxn ang="0">
                    <a:pos x="11" y="38"/>
                  </a:cxn>
                  <a:cxn ang="0">
                    <a:pos x="12" y="41"/>
                  </a:cxn>
                  <a:cxn ang="0">
                    <a:pos x="13" y="43"/>
                  </a:cxn>
                  <a:cxn ang="0">
                    <a:pos x="14" y="44"/>
                  </a:cxn>
                  <a:cxn ang="0">
                    <a:pos x="16" y="44"/>
                  </a:cxn>
                  <a:cxn ang="0">
                    <a:pos x="19" y="44"/>
                  </a:cxn>
                  <a:cxn ang="0">
                    <a:pos x="20" y="43"/>
                  </a:cxn>
                  <a:cxn ang="0">
                    <a:pos x="21" y="41"/>
                  </a:cxn>
                  <a:cxn ang="0">
                    <a:pos x="22" y="39"/>
                  </a:cxn>
                  <a:cxn ang="0">
                    <a:pos x="23" y="36"/>
                  </a:cxn>
                  <a:cxn ang="0">
                    <a:pos x="23" y="31"/>
                  </a:cxn>
                  <a:cxn ang="0">
                    <a:pos x="23" y="27"/>
                  </a:cxn>
                  <a:cxn ang="0">
                    <a:pos x="23" y="21"/>
                  </a:cxn>
                  <a:cxn ang="0">
                    <a:pos x="23" y="18"/>
                  </a:cxn>
                  <a:cxn ang="0">
                    <a:pos x="22" y="15"/>
                  </a:cxn>
                  <a:cxn ang="0">
                    <a:pos x="21" y="12"/>
                  </a:cxn>
                  <a:cxn ang="0">
                    <a:pos x="20" y="10"/>
                  </a:cxn>
                  <a:cxn ang="0">
                    <a:pos x="19" y="10"/>
                  </a:cxn>
                  <a:cxn ang="0">
                    <a:pos x="16" y="9"/>
                  </a:cxn>
                </a:cxnLst>
                <a:rect l="0" t="0" r="r" b="b"/>
                <a:pathLst>
                  <a:path w="33" h="53">
                    <a:moveTo>
                      <a:pt x="16" y="0"/>
                    </a:moveTo>
                    <a:lnTo>
                      <a:pt x="21" y="1"/>
                    </a:lnTo>
                    <a:lnTo>
                      <a:pt x="25" y="2"/>
                    </a:lnTo>
                    <a:lnTo>
                      <a:pt x="28" y="6"/>
                    </a:lnTo>
                    <a:lnTo>
                      <a:pt x="32" y="15"/>
                    </a:lnTo>
                    <a:lnTo>
                      <a:pt x="33" y="27"/>
                    </a:lnTo>
                    <a:lnTo>
                      <a:pt x="32" y="39"/>
                    </a:lnTo>
                    <a:lnTo>
                      <a:pt x="28" y="47"/>
                    </a:lnTo>
                    <a:lnTo>
                      <a:pt x="25" y="50"/>
                    </a:lnTo>
                    <a:lnTo>
                      <a:pt x="21" y="52"/>
                    </a:lnTo>
                    <a:lnTo>
                      <a:pt x="16" y="53"/>
                    </a:lnTo>
                    <a:lnTo>
                      <a:pt x="12" y="52"/>
                    </a:lnTo>
                    <a:lnTo>
                      <a:pt x="8" y="50"/>
                    </a:lnTo>
                    <a:lnTo>
                      <a:pt x="4" y="47"/>
                    </a:lnTo>
                    <a:lnTo>
                      <a:pt x="1" y="39"/>
                    </a:lnTo>
                    <a:lnTo>
                      <a:pt x="0" y="27"/>
                    </a:lnTo>
                    <a:lnTo>
                      <a:pt x="1" y="14"/>
                    </a:lnTo>
                    <a:lnTo>
                      <a:pt x="5" y="6"/>
                    </a:lnTo>
                    <a:lnTo>
                      <a:pt x="8" y="2"/>
                    </a:lnTo>
                    <a:lnTo>
                      <a:pt x="12" y="1"/>
                    </a:lnTo>
                    <a:lnTo>
                      <a:pt x="16" y="0"/>
                    </a:lnTo>
                    <a:close/>
                    <a:moveTo>
                      <a:pt x="16" y="9"/>
                    </a:moveTo>
                    <a:lnTo>
                      <a:pt x="14" y="10"/>
                    </a:lnTo>
                    <a:lnTo>
                      <a:pt x="13" y="10"/>
                    </a:lnTo>
                    <a:lnTo>
                      <a:pt x="12" y="12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21"/>
                    </a:lnTo>
                    <a:lnTo>
                      <a:pt x="10" y="27"/>
                    </a:lnTo>
                    <a:lnTo>
                      <a:pt x="10" y="31"/>
                    </a:lnTo>
                    <a:lnTo>
                      <a:pt x="10" y="36"/>
                    </a:lnTo>
                    <a:lnTo>
                      <a:pt x="11" y="38"/>
                    </a:lnTo>
                    <a:lnTo>
                      <a:pt x="12" y="41"/>
                    </a:lnTo>
                    <a:lnTo>
                      <a:pt x="13" y="43"/>
                    </a:lnTo>
                    <a:lnTo>
                      <a:pt x="14" y="44"/>
                    </a:lnTo>
                    <a:lnTo>
                      <a:pt x="16" y="44"/>
                    </a:lnTo>
                    <a:lnTo>
                      <a:pt x="19" y="44"/>
                    </a:lnTo>
                    <a:lnTo>
                      <a:pt x="20" y="43"/>
                    </a:lnTo>
                    <a:lnTo>
                      <a:pt x="21" y="41"/>
                    </a:lnTo>
                    <a:lnTo>
                      <a:pt x="22" y="39"/>
                    </a:lnTo>
                    <a:lnTo>
                      <a:pt x="23" y="36"/>
                    </a:lnTo>
                    <a:lnTo>
                      <a:pt x="23" y="31"/>
                    </a:lnTo>
                    <a:lnTo>
                      <a:pt x="23" y="27"/>
                    </a:lnTo>
                    <a:lnTo>
                      <a:pt x="23" y="21"/>
                    </a:lnTo>
                    <a:lnTo>
                      <a:pt x="23" y="18"/>
                    </a:lnTo>
                    <a:lnTo>
                      <a:pt x="22" y="15"/>
                    </a:lnTo>
                    <a:lnTo>
                      <a:pt x="21" y="12"/>
                    </a:lnTo>
                    <a:lnTo>
                      <a:pt x="20" y="10"/>
                    </a:lnTo>
                    <a:lnTo>
                      <a:pt x="19" y="10"/>
                    </a:lnTo>
                    <a:lnTo>
                      <a:pt x="16" y="9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Line 4147"/>
              <p:cNvSpPr>
                <a:spLocks noChangeShapeType="1"/>
              </p:cNvSpPr>
              <p:nvPr/>
            </p:nvSpPr>
            <p:spPr bwMode="auto">
              <a:xfrm>
                <a:off x="2231" y="3002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Line 4148"/>
              <p:cNvSpPr>
                <a:spLocks noChangeShapeType="1"/>
              </p:cNvSpPr>
              <p:nvPr/>
            </p:nvSpPr>
            <p:spPr bwMode="auto">
              <a:xfrm flipH="1">
                <a:off x="4199" y="3002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Freeform 4149"/>
              <p:cNvSpPr>
                <a:spLocks noEditPoints="1"/>
              </p:cNvSpPr>
              <p:nvPr/>
            </p:nvSpPr>
            <p:spPr bwMode="auto">
              <a:xfrm>
                <a:off x="2140" y="2979"/>
                <a:ext cx="37" cy="51"/>
              </a:xfrm>
              <a:custGeom>
                <a:avLst/>
                <a:gdLst/>
                <a:ahLst/>
                <a:cxnLst>
                  <a:cxn ang="0">
                    <a:pos x="21" y="51"/>
                  </a:cxn>
                  <a:cxn ang="0">
                    <a:pos x="21" y="40"/>
                  </a:cxn>
                  <a:cxn ang="0">
                    <a:pos x="0" y="40"/>
                  </a:cxn>
                  <a:cxn ang="0">
                    <a:pos x="0" y="31"/>
                  </a:cxn>
                  <a:cxn ang="0">
                    <a:pos x="22" y="0"/>
                  </a:cxn>
                  <a:cxn ang="0">
                    <a:pos x="31" y="0"/>
                  </a:cxn>
                  <a:cxn ang="0">
                    <a:pos x="31" y="31"/>
                  </a:cxn>
                  <a:cxn ang="0">
                    <a:pos x="37" y="31"/>
                  </a:cxn>
                  <a:cxn ang="0">
                    <a:pos x="37" y="40"/>
                  </a:cxn>
                  <a:cxn ang="0">
                    <a:pos x="31" y="40"/>
                  </a:cxn>
                  <a:cxn ang="0">
                    <a:pos x="31" y="51"/>
                  </a:cxn>
                  <a:cxn ang="0">
                    <a:pos x="21" y="51"/>
                  </a:cxn>
                  <a:cxn ang="0">
                    <a:pos x="21" y="31"/>
                  </a:cxn>
                  <a:cxn ang="0">
                    <a:pos x="21" y="16"/>
                  </a:cxn>
                  <a:cxn ang="0">
                    <a:pos x="9" y="31"/>
                  </a:cxn>
                  <a:cxn ang="0">
                    <a:pos x="21" y="31"/>
                  </a:cxn>
                </a:cxnLst>
                <a:rect l="0" t="0" r="r" b="b"/>
                <a:pathLst>
                  <a:path w="37" h="51">
                    <a:moveTo>
                      <a:pt x="21" y="51"/>
                    </a:moveTo>
                    <a:lnTo>
                      <a:pt x="21" y="40"/>
                    </a:lnTo>
                    <a:lnTo>
                      <a:pt x="0" y="40"/>
                    </a:lnTo>
                    <a:lnTo>
                      <a:pt x="0" y="31"/>
                    </a:lnTo>
                    <a:lnTo>
                      <a:pt x="22" y="0"/>
                    </a:lnTo>
                    <a:lnTo>
                      <a:pt x="31" y="0"/>
                    </a:lnTo>
                    <a:lnTo>
                      <a:pt x="31" y="31"/>
                    </a:lnTo>
                    <a:lnTo>
                      <a:pt x="37" y="31"/>
                    </a:lnTo>
                    <a:lnTo>
                      <a:pt x="37" y="40"/>
                    </a:lnTo>
                    <a:lnTo>
                      <a:pt x="31" y="40"/>
                    </a:lnTo>
                    <a:lnTo>
                      <a:pt x="31" y="51"/>
                    </a:lnTo>
                    <a:lnTo>
                      <a:pt x="21" y="51"/>
                    </a:lnTo>
                    <a:close/>
                    <a:moveTo>
                      <a:pt x="21" y="31"/>
                    </a:moveTo>
                    <a:lnTo>
                      <a:pt x="21" y="16"/>
                    </a:lnTo>
                    <a:lnTo>
                      <a:pt x="9" y="31"/>
                    </a:lnTo>
                    <a:lnTo>
                      <a:pt x="21" y="31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Freeform 4150"/>
              <p:cNvSpPr>
                <a:spLocks noEditPoints="1"/>
              </p:cNvSpPr>
              <p:nvPr/>
            </p:nvSpPr>
            <p:spPr bwMode="auto">
              <a:xfrm>
                <a:off x="2182" y="2979"/>
                <a:ext cx="33" cy="51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21" y="0"/>
                  </a:cxn>
                  <a:cxn ang="0">
                    <a:pos x="25" y="2"/>
                  </a:cxn>
                  <a:cxn ang="0">
                    <a:pos x="28" y="4"/>
                  </a:cxn>
                  <a:cxn ang="0">
                    <a:pos x="32" y="13"/>
                  </a:cxn>
                  <a:cxn ang="0">
                    <a:pos x="33" y="26"/>
                  </a:cxn>
                  <a:cxn ang="0">
                    <a:pos x="32" y="38"/>
                  </a:cxn>
                  <a:cxn ang="0">
                    <a:pos x="28" y="47"/>
                  </a:cxn>
                  <a:cxn ang="0">
                    <a:pos x="25" y="49"/>
                  </a:cxn>
                  <a:cxn ang="0">
                    <a:pos x="21" y="51"/>
                  </a:cxn>
                  <a:cxn ang="0">
                    <a:pos x="16" y="51"/>
                  </a:cxn>
                  <a:cxn ang="0">
                    <a:pos x="12" y="51"/>
                  </a:cxn>
                  <a:cxn ang="0">
                    <a:pos x="8" y="49"/>
                  </a:cxn>
                  <a:cxn ang="0">
                    <a:pos x="4" y="46"/>
                  </a:cxn>
                  <a:cxn ang="0">
                    <a:pos x="1" y="38"/>
                  </a:cxn>
                  <a:cxn ang="0">
                    <a:pos x="0" y="26"/>
                  </a:cxn>
                  <a:cxn ang="0">
                    <a:pos x="1" y="13"/>
                  </a:cxn>
                  <a:cxn ang="0">
                    <a:pos x="5" y="4"/>
                  </a:cxn>
                  <a:cxn ang="0">
                    <a:pos x="8" y="2"/>
                  </a:cxn>
                  <a:cxn ang="0">
                    <a:pos x="12" y="0"/>
                  </a:cxn>
                  <a:cxn ang="0">
                    <a:pos x="16" y="0"/>
                  </a:cxn>
                  <a:cxn ang="0">
                    <a:pos x="16" y="9"/>
                  </a:cxn>
                  <a:cxn ang="0">
                    <a:pos x="14" y="9"/>
                  </a:cxn>
                  <a:cxn ang="0">
                    <a:pos x="13" y="10"/>
                  </a:cxn>
                  <a:cxn ang="0">
                    <a:pos x="12" y="11"/>
                  </a:cxn>
                  <a:cxn ang="0">
                    <a:pos x="11" y="13"/>
                  </a:cxn>
                  <a:cxn ang="0">
                    <a:pos x="10" y="17"/>
                  </a:cxn>
                  <a:cxn ang="0">
                    <a:pos x="10" y="20"/>
                  </a:cxn>
                  <a:cxn ang="0">
                    <a:pos x="10" y="26"/>
                  </a:cxn>
                  <a:cxn ang="0">
                    <a:pos x="10" y="31"/>
                  </a:cxn>
                  <a:cxn ang="0">
                    <a:pos x="10" y="35"/>
                  </a:cxn>
                  <a:cxn ang="0">
                    <a:pos x="11" y="38"/>
                  </a:cxn>
                  <a:cxn ang="0">
                    <a:pos x="12" y="40"/>
                  </a:cxn>
                  <a:cxn ang="0">
                    <a:pos x="13" y="41"/>
                  </a:cxn>
                  <a:cxn ang="0">
                    <a:pos x="14" y="42"/>
                  </a:cxn>
                  <a:cxn ang="0">
                    <a:pos x="16" y="42"/>
                  </a:cxn>
                  <a:cxn ang="0">
                    <a:pos x="19" y="42"/>
                  </a:cxn>
                  <a:cxn ang="0">
                    <a:pos x="20" y="41"/>
                  </a:cxn>
                  <a:cxn ang="0">
                    <a:pos x="21" y="40"/>
                  </a:cxn>
                  <a:cxn ang="0">
                    <a:pos x="22" y="38"/>
                  </a:cxn>
                  <a:cxn ang="0">
                    <a:pos x="23" y="35"/>
                  </a:cxn>
                  <a:cxn ang="0">
                    <a:pos x="23" y="31"/>
                  </a:cxn>
                  <a:cxn ang="0">
                    <a:pos x="23" y="26"/>
                  </a:cxn>
                  <a:cxn ang="0">
                    <a:pos x="23" y="20"/>
                  </a:cxn>
                  <a:cxn ang="0">
                    <a:pos x="23" y="17"/>
                  </a:cxn>
                  <a:cxn ang="0">
                    <a:pos x="22" y="13"/>
                  </a:cxn>
                  <a:cxn ang="0">
                    <a:pos x="21" y="11"/>
                  </a:cxn>
                  <a:cxn ang="0">
                    <a:pos x="20" y="10"/>
                  </a:cxn>
                  <a:cxn ang="0">
                    <a:pos x="19" y="9"/>
                  </a:cxn>
                  <a:cxn ang="0">
                    <a:pos x="16" y="9"/>
                  </a:cxn>
                </a:cxnLst>
                <a:rect l="0" t="0" r="r" b="b"/>
                <a:pathLst>
                  <a:path w="33" h="51">
                    <a:moveTo>
                      <a:pt x="16" y="0"/>
                    </a:moveTo>
                    <a:lnTo>
                      <a:pt x="21" y="0"/>
                    </a:lnTo>
                    <a:lnTo>
                      <a:pt x="25" y="2"/>
                    </a:lnTo>
                    <a:lnTo>
                      <a:pt x="28" y="4"/>
                    </a:lnTo>
                    <a:lnTo>
                      <a:pt x="32" y="13"/>
                    </a:lnTo>
                    <a:lnTo>
                      <a:pt x="33" y="26"/>
                    </a:lnTo>
                    <a:lnTo>
                      <a:pt x="32" y="38"/>
                    </a:lnTo>
                    <a:lnTo>
                      <a:pt x="28" y="47"/>
                    </a:lnTo>
                    <a:lnTo>
                      <a:pt x="25" y="49"/>
                    </a:lnTo>
                    <a:lnTo>
                      <a:pt x="21" y="51"/>
                    </a:lnTo>
                    <a:lnTo>
                      <a:pt x="16" y="51"/>
                    </a:lnTo>
                    <a:lnTo>
                      <a:pt x="12" y="51"/>
                    </a:lnTo>
                    <a:lnTo>
                      <a:pt x="8" y="49"/>
                    </a:lnTo>
                    <a:lnTo>
                      <a:pt x="4" y="46"/>
                    </a:lnTo>
                    <a:lnTo>
                      <a:pt x="1" y="38"/>
                    </a:lnTo>
                    <a:lnTo>
                      <a:pt x="0" y="26"/>
                    </a:lnTo>
                    <a:lnTo>
                      <a:pt x="1" y="13"/>
                    </a:lnTo>
                    <a:lnTo>
                      <a:pt x="5" y="4"/>
                    </a:lnTo>
                    <a:lnTo>
                      <a:pt x="8" y="2"/>
                    </a:lnTo>
                    <a:lnTo>
                      <a:pt x="12" y="0"/>
                    </a:lnTo>
                    <a:lnTo>
                      <a:pt x="16" y="0"/>
                    </a:lnTo>
                    <a:close/>
                    <a:moveTo>
                      <a:pt x="16" y="9"/>
                    </a:moveTo>
                    <a:lnTo>
                      <a:pt x="14" y="9"/>
                    </a:lnTo>
                    <a:lnTo>
                      <a:pt x="13" y="10"/>
                    </a:lnTo>
                    <a:lnTo>
                      <a:pt x="12" y="11"/>
                    </a:lnTo>
                    <a:lnTo>
                      <a:pt x="11" y="13"/>
                    </a:lnTo>
                    <a:lnTo>
                      <a:pt x="10" y="17"/>
                    </a:lnTo>
                    <a:lnTo>
                      <a:pt x="10" y="20"/>
                    </a:lnTo>
                    <a:lnTo>
                      <a:pt x="10" y="26"/>
                    </a:lnTo>
                    <a:lnTo>
                      <a:pt x="10" y="31"/>
                    </a:lnTo>
                    <a:lnTo>
                      <a:pt x="10" y="35"/>
                    </a:lnTo>
                    <a:lnTo>
                      <a:pt x="11" y="38"/>
                    </a:lnTo>
                    <a:lnTo>
                      <a:pt x="12" y="40"/>
                    </a:lnTo>
                    <a:lnTo>
                      <a:pt x="13" y="41"/>
                    </a:lnTo>
                    <a:lnTo>
                      <a:pt x="14" y="42"/>
                    </a:lnTo>
                    <a:lnTo>
                      <a:pt x="16" y="42"/>
                    </a:lnTo>
                    <a:lnTo>
                      <a:pt x="19" y="42"/>
                    </a:lnTo>
                    <a:lnTo>
                      <a:pt x="20" y="41"/>
                    </a:lnTo>
                    <a:lnTo>
                      <a:pt x="21" y="40"/>
                    </a:lnTo>
                    <a:lnTo>
                      <a:pt x="22" y="38"/>
                    </a:lnTo>
                    <a:lnTo>
                      <a:pt x="23" y="35"/>
                    </a:lnTo>
                    <a:lnTo>
                      <a:pt x="23" y="31"/>
                    </a:lnTo>
                    <a:lnTo>
                      <a:pt x="23" y="26"/>
                    </a:lnTo>
                    <a:lnTo>
                      <a:pt x="23" y="20"/>
                    </a:lnTo>
                    <a:lnTo>
                      <a:pt x="23" y="17"/>
                    </a:lnTo>
                    <a:lnTo>
                      <a:pt x="22" y="13"/>
                    </a:lnTo>
                    <a:lnTo>
                      <a:pt x="21" y="11"/>
                    </a:lnTo>
                    <a:lnTo>
                      <a:pt x="20" y="10"/>
                    </a:lnTo>
                    <a:lnTo>
                      <a:pt x="19" y="9"/>
                    </a:lnTo>
                    <a:lnTo>
                      <a:pt x="16" y="9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Line 4151"/>
              <p:cNvSpPr>
                <a:spLocks noChangeShapeType="1"/>
              </p:cNvSpPr>
              <p:nvPr/>
            </p:nvSpPr>
            <p:spPr bwMode="auto">
              <a:xfrm>
                <a:off x="2231" y="2760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Line 4152"/>
              <p:cNvSpPr>
                <a:spLocks noChangeShapeType="1"/>
              </p:cNvSpPr>
              <p:nvPr/>
            </p:nvSpPr>
            <p:spPr bwMode="auto">
              <a:xfrm flipH="1">
                <a:off x="4199" y="2760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Freeform 4153"/>
              <p:cNvSpPr>
                <a:spLocks/>
              </p:cNvSpPr>
              <p:nvPr/>
            </p:nvSpPr>
            <p:spPr bwMode="auto">
              <a:xfrm>
                <a:off x="2143" y="2737"/>
                <a:ext cx="33" cy="51"/>
              </a:xfrm>
              <a:custGeom>
                <a:avLst/>
                <a:gdLst/>
                <a:ahLst/>
                <a:cxnLst>
                  <a:cxn ang="0">
                    <a:pos x="0" y="36"/>
                  </a:cxn>
                  <a:cxn ang="0">
                    <a:pos x="9" y="34"/>
                  </a:cxn>
                  <a:cxn ang="0">
                    <a:pos x="9" y="38"/>
                  </a:cxn>
                  <a:cxn ang="0">
                    <a:pos x="11" y="40"/>
                  </a:cxn>
                  <a:cxn ang="0">
                    <a:pos x="13" y="41"/>
                  </a:cxn>
                  <a:cxn ang="0">
                    <a:pos x="16" y="42"/>
                  </a:cxn>
                  <a:cxn ang="0">
                    <a:pos x="19" y="41"/>
                  </a:cxn>
                  <a:cxn ang="0">
                    <a:pos x="22" y="40"/>
                  </a:cxn>
                  <a:cxn ang="0">
                    <a:pos x="23" y="38"/>
                  </a:cxn>
                  <a:cxn ang="0">
                    <a:pos x="23" y="36"/>
                  </a:cxn>
                  <a:cxn ang="0">
                    <a:pos x="24" y="33"/>
                  </a:cxn>
                  <a:cxn ang="0">
                    <a:pos x="23" y="30"/>
                  </a:cxn>
                  <a:cxn ang="0">
                    <a:pos x="22" y="27"/>
                  </a:cxn>
                  <a:cxn ang="0">
                    <a:pos x="20" y="26"/>
                  </a:cxn>
                  <a:cxn ang="0">
                    <a:pos x="16" y="24"/>
                  </a:cxn>
                  <a:cxn ang="0">
                    <a:pos x="13" y="26"/>
                  </a:cxn>
                  <a:cxn ang="0">
                    <a:pos x="11" y="27"/>
                  </a:cxn>
                  <a:cxn ang="0">
                    <a:pos x="9" y="29"/>
                  </a:cxn>
                  <a:cxn ang="0">
                    <a:pos x="0" y="28"/>
                  </a:cxn>
                  <a:cxn ang="0">
                    <a:pos x="6" y="0"/>
                  </a:cxn>
                  <a:cxn ang="0">
                    <a:pos x="31" y="0"/>
                  </a:cxn>
                  <a:cxn ang="0">
                    <a:pos x="31" y="9"/>
                  </a:cxn>
                  <a:cxn ang="0">
                    <a:pos x="14" y="9"/>
                  </a:cxn>
                  <a:cxn ang="0">
                    <a:pos x="12" y="18"/>
                  </a:cxn>
                  <a:cxn ang="0">
                    <a:pos x="15" y="17"/>
                  </a:cxn>
                  <a:cxn ang="0">
                    <a:pos x="19" y="16"/>
                  </a:cxn>
                  <a:cxn ang="0">
                    <a:pos x="22" y="17"/>
                  </a:cxn>
                  <a:cxn ang="0">
                    <a:pos x="26" y="18"/>
                  </a:cxn>
                  <a:cxn ang="0">
                    <a:pos x="29" y="21"/>
                  </a:cxn>
                  <a:cxn ang="0">
                    <a:pos x="32" y="24"/>
                  </a:cxn>
                  <a:cxn ang="0">
                    <a:pos x="33" y="28"/>
                  </a:cxn>
                  <a:cxn ang="0">
                    <a:pos x="33" y="33"/>
                  </a:cxn>
                  <a:cxn ang="0">
                    <a:pos x="33" y="37"/>
                  </a:cxn>
                  <a:cxn ang="0">
                    <a:pos x="32" y="41"/>
                  </a:cxn>
                  <a:cxn ang="0">
                    <a:pos x="30" y="45"/>
                  </a:cxn>
                  <a:cxn ang="0">
                    <a:pos x="28" y="47"/>
                  </a:cxn>
                  <a:cxn ang="0">
                    <a:pos x="24" y="49"/>
                  </a:cxn>
                  <a:cxn ang="0">
                    <a:pos x="20" y="50"/>
                  </a:cxn>
                  <a:cxn ang="0">
                    <a:pos x="16" y="51"/>
                  </a:cxn>
                  <a:cxn ang="0">
                    <a:pos x="12" y="50"/>
                  </a:cxn>
                  <a:cxn ang="0">
                    <a:pos x="7" y="49"/>
                  </a:cxn>
                  <a:cxn ang="0">
                    <a:pos x="4" y="47"/>
                  </a:cxn>
                  <a:cxn ang="0">
                    <a:pos x="2" y="43"/>
                  </a:cxn>
                  <a:cxn ang="0">
                    <a:pos x="1" y="40"/>
                  </a:cxn>
                  <a:cxn ang="0">
                    <a:pos x="0" y="36"/>
                  </a:cxn>
                </a:cxnLst>
                <a:rect l="0" t="0" r="r" b="b"/>
                <a:pathLst>
                  <a:path w="33" h="51">
                    <a:moveTo>
                      <a:pt x="0" y="36"/>
                    </a:moveTo>
                    <a:lnTo>
                      <a:pt x="9" y="34"/>
                    </a:lnTo>
                    <a:lnTo>
                      <a:pt x="9" y="38"/>
                    </a:lnTo>
                    <a:lnTo>
                      <a:pt x="11" y="40"/>
                    </a:lnTo>
                    <a:lnTo>
                      <a:pt x="13" y="41"/>
                    </a:lnTo>
                    <a:lnTo>
                      <a:pt x="16" y="42"/>
                    </a:lnTo>
                    <a:lnTo>
                      <a:pt x="19" y="41"/>
                    </a:lnTo>
                    <a:lnTo>
                      <a:pt x="22" y="40"/>
                    </a:lnTo>
                    <a:lnTo>
                      <a:pt x="23" y="38"/>
                    </a:lnTo>
                    <a:lnTo>
                      <a:pt x="23" y="36"/>
                    </a:lnTo>
                    <a:lnTo>
                      <a:pt x="24" y="33"/>
                    </a:lnTo>
                    <a:lnTo>
                      <a:pt x="23" y="30"/>
                    </a:lnTo>
                    <a:lnTo>
                      <a:pt x="22" y="27"/>
                    </a:lnTo>
                    <a:lnTo>
                      <a:pt x="20" y="26"/>
                    </a:lnTo>
                    <a:lnTo>
                      <a:pt x="16" y="24"/>
                    </a:lnTo>
                    <a:lnTo>
                      <a:pt x="13" y="26"/>
                    </a:lnTo>
                    <a:lnTo>
                      <a:pt x="11" y="27"/>
                    </a:lnTo>
                    <a:lnTo>
                      <a:pt x="9" y="29"/>
                    </a:lnTo>
                    <a:lnTo>
                      <a:pt x="0" y="28"/>
                    </a:lnTo>
                    <a:lnTo>
                      <a:pt x="6" y="0"/>
                    </a:lnTo>
                    <a:lnTo>
                      <a:pt x="31" y="0"/>
                    </a:lnTo>
                    <a:lnTo>
                      <a:pt x="31" y="9"/>
                    </a:lnTo>
                    <a:lnTo>
                      <a:pt x="14" y="9"/>
                    </a:lnTo>
                    <a:lnTo>
                      <a:pt x="12" y="18"/>
                    </a:lnTo>
                    <a:lnTo>
                      <a:pt x="15" y="17"/>
                    </a:lnTo>
                    <a:lnTo>
                      <a:pt x="19" y="16"/>
                    </a:lnTo>
                    <a:lnTo>
                      <a:pt x="22" y="17"/>
                    </a:lnTo>
                    <a:lnTo>
                      <a:pt x="26" y="18"/>
                    </a:lnTo>
                    <a:lnTo>
                      <a:pt x="29" y="21"/>
                    </a:lnTo>
                    <a:lnTo>
                      <a:pt x="32" y="24"/>
                    </a:lnTo>
                    <a:lnTo>
                      <a:pt x="33" y="28"/>
                    </a:lnTo>
                    <a:lnTo>
                      <a:pt x="33" y="33"/>
                    </a:lnTo>
                    <a:lnTo>
                      <a:pt x="33" y="37"/>
                    </a:lnTo>
                    <a:lnTo>
                      <a:pt x="32" y="41"/>
                    </a:lnTo>
                    <a:lnTo>
                      <a:pt x="30" y="45"/>
                    </a:lnTo>
                    <a:lnTo>
                      <a:pt x="28" y="47"/>
                    </a:lnTo>
                    <a:lnTo>
                      <a:pt x="24" y="49"/>
                    </a:lnTo>
                    <a:lnTo>
                      <a:pt x="20" y="50"/>
                    </a:lnTo>
                    <a:lnTo>
                      <a:pt x="16" y="51"/>
                    </a:lnTo>
                    <a:lnTo>
                      <a:pt x="12" y="50"/>
                    </a:lnTo>
                    <a:lnTo>
                      <a:pt x="7" y="49"/>
                    </a:lnTo>
                    <a:lnTo>
                      <a:pt x="4" y="47"/>
                    </a:lnTo>
                    <a:lnTo>
                      <a:pt x="2" y="43"/>
                    </a:lnTo>
                    <a:lnTo>
                      <a:pt x="1" y="40"/>
                    </a:lnTo>
                    <a:lnTo>
                      <a:pt x="0" y="36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Freeform 4154"/>
              <p:cNvSpPr>
                <a:spLocks noEditPoints="1"/>
              </p:cNvSpPr>
              <p:nvPr/>
            </p:nvSpPr>
            <p:spPr bwMode="auto">
              <a:xfrm>
                <a:off x="2182" y="2736"/>
                <a:ext cx="33" cy="52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21" y="1"/>
                  </a:cxn>
                  <a:cxn ang="0">
                    <a:pos x="25" y="2"/>
                  </a:cxn>
                  <a:cxn ang="0">
                    <a:pos x="28" y="5"/>
                  </a:cxn>
                  <a:cxn ang="0">
                    <a:pos x="32" y="13"/>
                  </a:cxn>
                  <a:cxn ang="0">
                    <a:pos x="33" y="25"/>
                  </a:cxn>
                  <a:cxn ang="0">
                    <a:pos x="32" y="38"/>
                  </a:cxn>
                  <a:cxn ang="0">
                    <a:pos x="28" y="47"/>
                  </a:cxn>
                  <a:cxn ang="0">
                    <a:pos x="25" y="50"/>
                  </a:cxn>
                  <a:cxn ang="0">
                    <a:pos x="21" y="51"/>
                  </a:cxn>
                  <a:cxn ang="0">
                    <a:pos x="16" y="52"/>
                  </a:cxn>
                  <a:cxn ang="0">
                    <a:pos x="12" y="51"/>
                  </a:cxn>
                  <a:cxn ang="0">
                    <a:pos x="8" y="49"/>
                  </a:cxn>
                  <a:cxn ang="0">
                    <a:pos x="4" y="47"/>
                  </a:cxn>
                  <a:cxn ang="0">
                    <a:pos x="1" y="38"/>
                  </a:cxn>
                  <a:cxn ang="0">
                    <a:pos x="0" y="25"/>
                  </a:cxn>
                  <a:cxn ang="0">
                    <a:pos x="1" y="13"/>
                  </a:cxn>
                  <a:cxn ang="0">
                    <a:pos x="5" y="5"/>
                  </a:cxn>
                  <a:cxn ang="0">
                    <a:pos x="8" y="2"/>
                  </a:cxn>
                  <a:cxn ang="0">
                    <a:pos x="12" y="1"/>
                  </a:cxn>
                  <a:cxn ang="0">
                    <a:pos x="16" y="0"/>
                  </a:cxn>
                  <a:cxn ang="0">
                    <a:pos x="16" y="9"/>
                  </a:cxn>
                  <a:cxn ang="0">
                    <a:pos x="14" y="9"/>
                  </a:cxn>
                  <a:cxn ang="0">
                    <a:pos x="13" y="10"/>
                  </a:cxn>
                  <a:cxn ang="0">
                    <a:pos x="12" y="11"/>
                  </a:cxn>
                  <a:cxn ang="0">
                    <a:pos x="11" y="13"/>
                  </a:cxn>
                  <a:cxn ang="0">
                    <a:pos x="10" y="17"/>
                  </a:cxn>
                  <a:cxn ang="0">
                    <a:pos x="10" y="21"/>
                  </a:cxn>
                  <a:cxn ang="0">
                    <a:pos x="10" y="25"/>
                  </a:cxn>
                  <a:cxn ang="0">
                    <a:pos x="10" y="31"/>
                  </a:cxn>
                  <a:cxn ang="0">
                    <a:pos x="10" y="34"/>
                  </a:cxn>
                  <a:cxn ang="0">
                    <a:pos x="11" y="38"/>
                  </a:cxn>
                  <a:cxn ang="0">
                    <a:pos x="12" y="40"/>
                  </a:cxn>
                  <a:cxn ang="0">
                    <a:pos x="13" y="42"/>
                  </a:cxn>
                  <a:cxn ang="0">
                    <a:pos x="14" y="42"/>
                  </a:cxn>
                  <a:cxn ang="0">
                    <a:pos x="16" y="43"/>
                  </a:cxn>
                  <a:cxn ang="0">
                    <a:pos x="19" y="42"/>
                  </a:cxn>
                  <a:cxn ang="0">
                    <a:pos x="20" y="42"/>
                  </a:cxn>
                  <a:cxn ang="0">
                    <a:pos x="21" y="40"/>
                  </a:cxn>
                  <a:cxn ang="0">
                    <a:pos x="22" y="38"/>
                  </a:cxn>
                  <a:cxn ang="0">
                    <a:pos x="23" y="35"/>
                  </a:cxn>
                  <a:cxn ang="0">
                    <a:pos x="23" y="31"/>
                  </a:cxn>
                  <a:cxn ang="0">
                    <a:pos x="23" y="25"/>
                  </a:cxn>
                  <a:cxn ang="0">
                    <a:pos x="23" y="21"/>
                  </a:cxn>
                  <a:cxn ang="0">
                    <a:pos x="23" y="17"/>
                  </a:cxn>
                  <a:cxn ang="0">
                    <a:pos x="22" y="14"/>
                  </a:cxn>
                  <a:cxn ang="0">
                    <a:pos x="21" y="11"/>
                  </a:cxn>
                  <a:cxn ang="0">
                    <a:pos x="20" y="10"/>
                  </a:cxn>
                  <a:cxn ang="0">
                    <a:pos x="19" y="9"/>
                  </a:cxn>
                  <a:cxn ang="0">
                    <a:pos x="16" y="9"/>
                  </a:cxn>
                </a:cxnLst>
                <a:rect l="0" t="0" r="r" b="b"/>
                <a:pathLst>
                  <a:path w="33" h="52">
                    <a:moveTo>
                      <a:pt x="16" y="0"/>
                    </a:moveTo>
                    <a:lnTo>
                      <a:pt x="21" y="1"/>
                    </a:lnTo>
                    <a:lnTo>
                      <a:pt x="25" y="2"/>
                    </a:lnTo>
                    <a:lnTo>
                      <a:pt x="28" y="5"/>
                    </a:lnTo>
                    <a:lnTo>
                      <a:pt x="32" y="13"/>
                    </a:lnTo>
                    <a:lnTo>
                      <a:pt x="33" y="25"/>
                    </a:lnTo>
                    <a:lnTo>
                      <a:pt x="32" y="38"/>
                    </a:lnTo>
                    <a:lnTo>
                      <a:pt x="28" y="47"/>
                    </a:lnTo>
                    <a:lnTo>
                      <a:pt x="25" y="50"/>
                    </a:lnTo>
                    <a:lnTo>
                      <a:pt x="21" y="51"/>
                    </a:lnTo>
                    <a:lnTo>
                      <a:pt x="16" y="52"/>
                    </a:lnTo>
                    <a:lnTo>
                      <a:pt x="12" y="51"/>
                    </a:lnTo>
                    <a:lnTo>
                      <a:pt x="8" y="49"/>
                    </a:lnTo>
                    <a:lnTo>
                      <a:pt x="4" y="47"/>
                    </a:lnTo>
                    <a:lnTo>
                      <a:pt x="1" y="38"/>
                    </a:lnTo>
                    <a:lnTo>
                      <a:pt x="0" y="25"/>
                    </a:lnTo>
                    <a:lnTo>
                      <a:pt x="1" y="13"/>
                    </a:lnTo>
                    <a:lnTo>
                      <a:pt x="5" y="5"/>
                    </a:lnTo>
                    <a:lnTo>
                      <a:pt x="8" y="2"/>
                    </a:lnTo>
                    <a:lnTo>
                      <a:pt x="12" y="1"/>
                    </a:lnTo>
                    <a:lnTo>
                      <a:pt x="16" y="0"/>
                    </a:lnTo>
                    <a:close/>
                    <a:moveTo>
                      <a:pt x="16" y="9"/>
                    </a:moveTo>
                    <a:lnTo>
                      <a:pt x="14" y="9"/>
                    </a:lnTo>
                    <a:lnTo>
                      <a:pt x="13" y="10"/>
                    </a:lnTo>
                    <a:lnTo>
                      <a:pt x="12" y="11"/>
                    </a:lnTo>
                    <a:lnTo>
                      <a:pt x="11" y="13"/>
                    </a:lnTo>
                    <a:lnTo>
                      <a:pt x="10" y="17"/>
                    </a:lnTo>
                    <a:lnTo>
                      <a:pt x="10" y="21"/>
                    </a:lnTo>
                    <a:lnTo>
                      <a:pt x="10" y="25"/>
                    </a:lnTo>
                    <a:lnTo>
                      <a:pt x="10" y="31"/>
                    </a:lnTo>
                    <a:lnTo>
                      <a:pt x="10" y="34"/>
                    </a:lnTo>
                    <a:lnTo>
                      <a:pt x="11" y="38"/>
                    </a:lnTo>
                    <a:lnTo>
                      <a:pt x="12" y="40"/>
                    </a:lnTo>
                    <a:lnTo>
                      <a:pt x="13" y="42"/>
                    </a:lnTo>
                    <a:lnTo>
                      <a:pt x="14" y="42"/>
                    </a:lnTo>
                    <a:lnTo>
                      <a:pt x="16" y="43"/>
                    </a:lnTo>
                    <a:lnTo>
                      <a:pt x="19" y="42"/>
                    </a:lnTo>
                    <a:lnTo>
                      <a:pt x="20" y="42"/>
                    </a:lnTo>
                    <a:lnTo>
                      <a:pt x="21" y="40"/>
                    </a:lnTo>
                    <a:lnTo>
                      <a:pt x="22" y="38"/>
                    </a:lnTo>
                    <a:lnTo>
                      <a:pt x="23" y="35"/>
                    </a:lnTo>
                    <a:lnTo>
                      <a:pt x="23" y="31"/>
                    </a:lnTo>
                    <a:lnTo>
                      <a:pt x="23" y="25"/>
                    </a:lnTo>
                    <a:lnTo>
                      <a:pt x="23" y="21"/>
                    </a:lnTo>
                    <a:lnTo>
                      <a:pt x="23" y="17"/>
                    </a:lnTo>
                    <a:lnTo>
                      <a:pt x="22" y="14"/>
                    </a:lnTo>
                    <a:lnTo>
                      <a:pt x="21" y="11"/>
                    </a:lnTo>
                    <a:lnTo>
                      <a:pt x="20" y="10"/>
                    </a:lnTo>
                    <a:lnTo>
                      <a:pt x="19" y="9"/>
                    </a:lnTo>
                    <a:lnTo>
                      <a:pt x="16" y="9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Line 4155"/>
              <p:cNvSpPr>
                <a:spLocks noChangeShapeType="1"/>
              </p:cNvSpPr>
              <p:nvPr/>
            </p:nvSpPr>
            <p:spPr bwMode="auto">
              <a:xfrm>
                <a:off x="2231" y="2517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Line 4156"/>
              <p:cNvSpPr>
                <a:spLocks noChangeShapeType="1"/>
              </p:cNvSpPr>
              <p:nvPr/>
            </p:nvSpPr>
            <p:spPr bwMode="auto">
              <a:xfrm flipH="1">
                <a:off x="4199" y="2517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Freeform 4157"/>
              <p:cNvSpPr>
                <a:spLocks noEditPoints="1"/>
              </p:cNvSpPr>
              <p:nvPr/>
            </p:nvSpPr>
            <p:spPr bwMode="auto">
              <a:xfrm>
                <a:off x="2143" y="2493"/>
                <a:ext cx="33" cy="52"/>
              </a:xfrm>
              <a:custGeom>
                <a:avLst/>
                <a:gdLst/>
                <a:ahLst/>
                <a:cxnLst>
                  <a:cxn ang="0">
                    <a:pos x="32" y="14"/>
                  </a:cxn>
                  <a:cxn ang="0">
                    <a:pos x="22" y="15"/>
                  </a:cxn>
                  <a:cxn ang="0">
                    <a:pos x="22" y="12"/>
                  </a:cxn>
                  <a:cxn ang="0">
                    <a:pos x="21" y="11"/>
                  </a:cxn>
                  <a:cxn ang="0">
                    <a:pos x="19" y="10"/>
                  </a:cxn>
                  <a:cxn ang="0">
                    <a:pos x="16" y="8"/>
                  </a:cxn>
                  <a:cxn ang="0">
                    <a:pos x="13" y="10"/>
                  </a:cxn>
                  <a:cxn ang="0">
                    <a:pos x="11" y="12"/>
                  </a:cxn>
                  <a:cxn ang="0">
                    <a:pos x="10" y="14"/>
                  </a:cxn>
                  <a:cxn ang="0">
                    <a:pos x="9" y="18"/>
                  </a:cxn>
                  <a:cxn ang="0">
                    <a:pos x="9" y="24"/>
                  </a:cxn>
                  <a:cxn ang="0">
                    <a:pos x="11" y="21"/>
                  </a:cxn>
                  <a:cxn ang="0">
                    <a:pos x="14" y="20"/>
                  </a:cxn>
                  <a:cxn ang="0">
                    <a:pos x="18" y="20"/>
                  </a:cxn>
                  <a:cxn ang="0">
                    <a:pos x="22" y="20"/>
                  </a:cxn>
                  <a:cxn ang="0">
                    <a:pos x="25" y="21"/>
                  </a:cxn>
                  <a:cxn ang="0">
                    <a:pos x="29" y="24"/>
                  </a:cxn>
                  <a:cxn ang="0">
                    <a:pos x="31" y="27"/>
                  </a:cxn>
                  <a:cxn ang="0">
                    <a:pos x="32" y="31"/>
                  </a:cxn>
                  <a:cxn ang="0">
                    <a:pos x="33" y="35"/>
                  </a:cxn>
                  <a:cxn ang="0">
                    <a:pos x="32" y="40"/>
                  </a:cxn>
                  <a:cxn ang="0">
                    <a:pos x="31" y="44"/>
                  </a:cxn>
                  <a:cxn ang="0">
                    <a:pos x="29" y="47"/>
                  </a:cxn>
                  <a:cxn ang="0">
                    <a:pos x="25" y="50"/>
                  </a:cxn>
                  <a:cxn ang="0">
                    <a:pos x="21" y="52"/>
                  </a:cxn>
                  <a:cxn ang="0">
                    <a:pos x="16" y="52"/>
                  </a:cxn>
                  <a:cxn ang="0">
                    <a:pos x="12" y="51"/>
                  </a:cxn>
                  <a:cxn ang="0">
                    <a:pos x="7" y="50"/>
                  </a:cxn>
                  <a:cxn ang="0">
                    <a:pos x="4" y="46"/>
                  </a:cxn>
                  <a:cxn ang="0">
                    <a:pos x="1" y="39"/>
                  </a:cxn>
                  <a:cxn ang="0">
                    <a:pos x="0" y="26"/>
                  </a:cxn>
                  <a:cxn ang="0">
                    <a:pos x="1" y="14"/>
                  </a:cxn>
                  <a:cxn ang="0">
                    <a:pos x="4" y="6"/>
                  </a:cxn>
                  <a:cxn ang="0">
                    <a:pos x="9" y="3"/>
                  </a:cxn>
                  <a:cxn ang="0">
                    <a:pos x="13" y="1"/>
                  </a:cxn>
                  <a:cxn ang="0">
                    <a:pos x="18" y="0"/>
                  </a:cxn>
                  <a:cxn ang="0">
                    <a:pos x="21" y="1"/>
                  </a:cxn>
                  <a:cxn ang="0">
                    <a:pos x="24" y="2"/>
                  </a:cxn>
                  <a:cxn ang="0">
                    <a:pos x="28" y="3"/>
                  </a:cxn>
                  <a:cxn ang="0">
                    <a:pos x="30" y="6"/>
                  </a:cxn>
                  <a:cxn ang="0">
                    <a:pos x="31" y="10"/>
                  </a:cxn>
                  <a:cxn ang="0">
                    <a:pos x="32" y="14"/>
                  </a:cxn>
                  <a:cxn ang="0">
                    <a:pos x="9" y="35"/>
                  </a:cxn>
                  <a:cxn ang="0">
                    <a:pos x="10" y="39"/>
                  </a:cxn>
                  <a:cxn ang="0">
                    <a:pos x="11" y="41"/>
                  </a:cxn>
                  <a:cxn ang="0">
                    <a:pos x="14" y="43"/>
                  </a:cxn>
                  <a:cxn ang="0">
                    <a:pos x="16" y="43"/>
                  </a:cxn>
                  <a:cxn ang="0">
                    <a:pos x="19" y="43"/>
                  </a:cxn>
                  <a:cxn ang="0">
                    <a:pos x="21" y="41"/>
                  </a:cxn>
                  <a:cxn ang="0">
                    <a:pos x="23" y="39"/>
                  </a:cxn>
                  <a:cxn ang="0">
                    <a:pos x="23" y="36"/>
                  </a:cxn>
                  <a:cxn ang="0">
                    <a:pos x="23" y="32"/>
                  </a:cxn>
                  <a:cxn ang="0">
                    <a:pos x="21" y="30"/>
                  </a:cxn>
                  <a:cxn ang="0">
                    <a:pos x="19" y="29"/>
                  </a:cxn>
                  <a:cxn ang="0">
                    <a:pos x="16" y="29"/>
                  </a:cxn>
                  <a:cxn ang="0">
                    <a:pos x="13" y="29"/>
                  </a:cxn>
                  <a:cxn ang="0">
                    <a:pos x="11" y="30"/>
                  </a:cxn>
                  <a:cxn ang="0">
                    <a:pos x="10" y="32"/>
                  </a:cxn>
                  <a:cxn ang="0">
                    <a:pos x="9" y="35"/>
                  </a:cxn>
                </a:cxnLst>
                <a:rect l="0" t="0" r="r" b="b"/>
                <a:pathLst>
                  <a:path w="33" h="52">
                    <a:moveTo>
                      <a:pt x="32" y="14"/>
                    </a:moveTo>
                    <a:lnTo>
                      <a:pt x="22" y="15"/>
                    </a:lnTo>
                    <a:lnTo>
                      <a:pt x="22" y="12"/>
                    </a:lnTo>
                    <a:lnTo>
                      <a:pt x="21" y="11"/>
                    </a:lnTo>
                    <a:lnTo>
                      <a:pt x="19" y="10"/>
                    </a:lnTo>
                    <a:lnTo>
                      <a:pt x="16" y="8"/>
                    </a:lnTo>
                    <a:lnTo>
                      <a:pt x="13" y="10"/>
                    </a:lnTo>
                    <a:lnTo>
                      <a:pt x="11" y="12"/>
                    </a:lnTo>
                    <a:lnTo>
                      <a:pt x="10" y="14"/>
                    </a:lnTo>
                    <a:lnTo>
                      <a:pt x="9" y="18"/>
                    </a:lnTo>
                    <a:lnTo>
                      <a:pt x="9" y="24"/>
                    </a:lnTo>
                    <a:lnTo>
                      <a:pt x="11" y="21"/>
                    </a:lnTo>
                    <a:lnTo>
                      <a:pt x="14" y="20"/>
                    </a:lnTo>
                    <a:lnTo>
                      <a:pt x="18" y="20"/>
                    </a:lnTo>
                    <a:lnTo>
                      <a:pt x="22" y="20"/>
                    </a:lnTo>
                    <a:lnTo>
                      <a:pt x="25" y="21"/>
                    </a:lnTo>
                    <a:lnTo>
                      <a:pt x="29" y="24"/>
                    </a:lnTo>
                    <a:lnTo>
                      <a:pt x="31" y="27"/>
                    </a:lnTo>
                    <a:lnTo>
                      <a:pt x="32" y="31"/>
                    </a:lnTo>
                    <a:lnTo>
                      <a:pt x="33" y="35"/>
                    </a:lnTo>
                    <a:lnTo>
                      <a:pt x="32" y="40"/>
                    </a:lnTo>
                    <a:lnTo>
                      <a:pt x="31" y="44"/>
                    </a:lnTo>
                    <a:lnTo>
                      <a:pt x="29" y="47"/>
                    </a:lnTo>
                    <a:lnTo>
                      <a:pt x="25" y="50"/>
                    </a:lnTo>
                    <a:lnTo>
                      <a:pt x="21" y="52"/>
                    </a:lnTo>
                    <a:lnTo>
                      <a:pt x="16" y="52"/>
                    </a:lnTo>
                    <a:lnTo>
                      <a:pt x="12" y="51"/>
                    </a:lnTo>
                    <a:lnTo>
                      <a:pt x="7" y="50"/>
                    </a:lnTo>
                    <a:lnTo>
                      <a:pt x="4" y="46"/>
                    </a:lnTo>
                    <a:lnTo>
                      <a:pt x="1" y="39"/>
                    </a:lnTo>
                    <a:lnTo>
                      <a:pt x="0" y="26"/>
                    </a:lnTo>
                    <a:lnTo>
                      <a:pt x="1" y="14"/>
                    </a:lnTo>
                    <a:lnTo>
                      <a:pt x="4" y="6"/>
                    </a:lnTo>
                    <a:lnTo>
                      <a:pt x="9" y="3"/>
                    </a:lnTo>
                    <a:lnTo>
                      <a:pt x="13" y="1"/>
                    </a:lnTo>
                    <a:lnTo>
                      <a:pt x="18" y="0"/>
                    </a:lnTo>
                    <a:lnTo>
                      <a:pt x="21" y="1"/>
                    </a:lnTo>
                    <a:lnTo>
                      <a:pt x="24" y="2"/>
                    </a:lnTo>
                    <a:lnTo>
                      <a:pt x="28" y="3"/>
                    </a:lnTo>
                    <a:lnTo>
                      <a:pt x="30" y="6"/>
                    </a:lnTo>
                    <a:lnTo>
                      <a:pt x="31" y="10"/>
                    </a:lnTo>
                    <a:lnTo>
                      <a:pt x="32" y="14"/>
                    </a:lnTo>
                    <a:close/>
                    <a:moveTo>
                      <a:pt x="9" y="35"/>
                    </a:moveTo>
                    <a:lnTo>
                      <a:pt x="10" y="39"/>
                    </a:lnTo>
                    <a:lnTo>
                      <a:pt x="11" y="41"/>
                    </a:lnTo>
                    <a:lnTo>
                      <a:pt x="14" y="43"/>
                    </a:lnTo>
                    <a:lnTo>
                      <a:pt x="16" y="43"/>
                    </a:lnTo>
                    <a:lnTo>
                      <a:pt x="19" y="43"/>
                    </a:lnTo>
                    <a:lnTo>
                      <a:pt x="21" y="41"/>
                    </a:lnTo>
                    <a:lnTo>
                      <a:pt x="23" y="39"/>
                    </a:lnTo>
                    <a:lnTo>
                      <a:pt x="23" y="36"/>
                    </a:lnTo>
                    <a:lnTo>
                      <a:pt x="23" y="32"/>
                    </a:lnTo>
                    <a:lnTo>
                      <a:pt x="21" y="30"/>
                    </a:lnTo>
                    <a:lnTo>
                      <a:pt x="19" y="29"/>
                    </a:lnTo>
                    <a:lnTo>
                      <a:pt x="16" y="29"/>
                    </a:lnTo>
                    <a:lnTo>
                      <a:pt x="13" y="29"/>
                    </a:lnTo>
                    <a:lnTo>
                      <a:pt x="11" y="30"/>
                    </a:lnTo>
                    <a:lnTo>
                      <a:pt x="10" y="32"/>
                    </a:lnTo>
                    <a:lnTo>
                      <a:pt x="9" y="35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Freeform 4158"/>
              <p:cNvSpPr>
                <a:spLocks noEditPoints="1"/>
              </p:cNvSpPr>
              <p:nvPr/>
            </p:nvSpPr>
            <p:spPr bwMode="auto">
              <a:xfrm>
                <a:off x="2182" y="2493"/>
                <a:ext cx="33" cy="52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21" y="1"/>
                  </a:cxn>
                  <a:cxn ang="0">
                    <a:pos x="25" y="2"/>
                  </a:cxn>
                  <a:cxn ang="0">
                    <a:pos x="28" y="5"/>
                  </a:cxn>
                  <a:cxn ang="0">
                    <a:pos x="32" y="14"/>
                  </a:cxn>
                  <a:cxn ang="0">
                    <a:pos x="33" y="26"/>
                  </a:cxn>
                  <a:cxn ang="0">
                    <a:pos x="32" y="39"/>
                  </a:cxn>
                  <a:cxn ang="0">
                    <a:pos x="28" y="46"/>
                  </a:cxn>
                  <a:cxn ang="0">
                    <a:pos x="25" y="50"/>
                  </a:cxn>
                  <a:cxn ang="0">
                    <a:pos x="21" y="51"/>
                  </a:cxn>
                  <a:cxn ang="0">
                    <a:pos x="16" y="52"/>
                  </a:cxn>
                  <a:cxn ang="0">
                    <a:pos x="12" y="51"/>
                  </a:cxn>
                  <a:cxn ang="0">
                    <a:pos x="8" y="50"/>
                  </a:cxn>
                  <a:cxn ang="0">
                    <a:pos x="4" y="46"/>
                  </a:cxn>
                  <a:cxn ang="0">
                    <a:pos x="1" y="39"/>
                  </a:cxn>
                  <a:cxn ang="0">
                    <a:pos x="0" y="26"/>
                  </a:cxn>
                  <a:cxn ang="0">
                    <a:pos x="1" y="13"/>
                  </a:cxn>
                  <a:cxn ang="0">
                    <a:pos x="5" y="5"/>
                  </a:cxn>
                  <a:cxn ang="0">
                    <a:pos x="8" y="2"/>
                  </a:cxn>
                  <a:cxn ang="0">
                    <a:pos x="12" y="1"/>
                  </a:cxn>
                  <a:cxn ang="0">
                    <a:pos x="16" y="0"/>
                  </a:cxn>
                  <a:cxn ang="0">
                    <a:pos x="16" y="8"/>
                  </a:cxn>
                  <a:cxn ang="0">
                    <a:pos x="14" y="10"/>
                  </a:cxn>
                  <a:cxn ang="0">
                    <a:pos x="13" y="10"/>
                  </a:cxn>
                  <a:cxn ang="0">
                    <a:pos x="12" y="12"/>
                  </a:cxn>
                  <a:cxn ang="0">
                    <a:pos x="11" y="14"/>
                  </a:cxn>
                  <a:cxn ang="0">
                    <a:pos x="10" y="16"/>
                  </a:cxn>
                  <a:cxn ang="0">
                    <a:pos x="10" y="21"/>
                  </a:cxn>
                  <a:cxn ang="0">
                    <a:pos x="10" y="26"/>
                  </a:cxn>
                  <a:cxn ang="0">
                    <a:pos x="10" y="31"/>
                  </a:cxn>
                  <a:cxn ang="0">
                    <a:pos x="10" y="35"/>
                  </a:cxn>
                  <a:cxn ang="0">
                    <a:pos x="11" y="37"/>
                  </a:cxn>
                  <a:cxn ang="0">
                    <a:pos x="12" y="41"/>
                  </a:cxn>
                  <a:cxn ang="0">
                    <a:pos x="13" y="42"/>
                  </a:cxn>
                  <a:cxn ang="0">
                    <a:pos x="14" y="43"/>
                  </a:cxn>
                  <a:cxn ang="0">
                    <a:pos x="16" y="43"/>
                  </a:cxn>
                  <a:cxn ang="0">
                    <a:pos x="19" y="43"/>
                  </a:cxn>
                  <a:cxn ang="0">
                    <a:pos x="20" y="42"/>
                  </a:cxn>
                  <a:cxn ang="0">
                    <a:pos x="21" y="41"/>
                  </a:cxn>
                  <a:cxn ang="0">
                    <a:pos x="22" y="39"/>
                  </a:cxn>
                  <a:cxn ang="0">
                    <a:pos x="23" y="35"/>
                  </a:cxn>
                  <a:cxn ang="0">
                    <a:pos x="23" y="31"/>
                  </a:cxn>
                  <a:cxn ang="0">
                    <a:pos x="23" y="26"/>
                  </a:cxn>
                  <a:cxn ang="0">
                    <a:pos x="23" y="21"/>
                  </a:cxn>
                  <a:cxn ang="0">
                    <a:pos x="23" y="17"/>
                  </a:cxn>
                  <a:cxn ang="0">
                    <a:pos x="22" y="14"/>
                  </a:cxn>
                  <a:cxn ang="0">
                    <a:pos x="21" y="12"/>
                  </a:cxn>
                  <a:cxn ang="0">
                    <a:pos x="20" y="10"/>
                  </a:cxn>
                  <a:cxn ang="0">
                    <a:pos x="19" y="10"/>
                  </a:cxn>
                  <a:cxn ang="0">
                    <a:pos x="16" y="8"/>
                  </a:cxn>
                </a:cxnLst>
                <a:rect l="0" t="0" r="r" b="b"/>
                <a:pathLst>
                  <a:path w="33" h="52">
                    <a:moveTo>
                      <a:pt x="16" y="0"/>
                    </a:moveTo>
                    <a:lnTo>
                      <a:pt x="21" y="1"/>
                    </a:lnTo>
                    <a:lnTo>
                      <a:pt x="25" y="2"/>
                    </a:lnTo>
                    <a:lnTo>
                      <a:pt x="28" y="5"/>
                    </a:lnTo>
                    <a:lnTo>
                      <a:pt x="32" y="14"/>
                    </a:lnTo>
                    <a:lnTo>
                      <a:pt x="33" y="26"/>
                    </a:lnTo>
                    <a:lnTo>
                      <a:pt x="32" y="39"/>
                    </a:lnTo>
                    <a:lnTo>
                      <a:pt x="28" y="46"/>
                    </a:lnTo>
                    <a:lnTo>
                      <a:pt x="25" y="50"/>
                    </a:lnTo>
                    <a:lnTo>
                      <a:pt x="21" y="51"/>
                    </a:lnTo>
                    <a:lnTo>
                      <a:pt x="16" y="52"/>
                    </a:lnTo>
                    <a:lnTo>
                      <a:pt x="12" y="51"/>
                    </a:lnTo>
                    <a:lnTo>
                      <a:pt x="8" y="50"/>
                    </a:lnTo>
                    <a:lnTo>
                      <a:pt x="4" y="46"/>
                    </a:lnTo>
                    <a:lnTo>
                      <a:pt x="1" y="39"/>
                    </a:lnTo>
                    <a:lnTo>
                      <a:pt x="0" y="26"/>
                    </a:lnTo>
                    <a:lnTo>
                      <a:pt x="1" y="13"/>
                    </a:lnTo>
                    <a:lnTo>
                      <a:pt x="5" y="5"/>
                    </a:lnTo>
                    <a:lnTo>
                      <a:pt x="8" y="2"/>
                    </a:lnTo>
                    <a:lnTo>
                      <a:pt x="12" y="1"/>
                    </a:lnTo>
                    <a:lnTo>
                      <a:pt x="16" y="0"/>
                    </a:lnTo>
                    <a:close/>
                    <a:moveTo>
                      <a:pt x="16" y="8"/>
                    </a:moveTo>
                    <a:lnTo>
                      <a:pt x="14" y="10"/>
                    </a:lnTo>
                    <a:lnTo>
                      <a:pt x="13" y="10"/>
                    </a:lnTo>
                    <a:lnTo>
                      <a:pt x="12" y="12"/>
                    </a:lnTo>
                    <a:lnTo>
                      <a:pt x="11" y="14"/>
                    </a:lnTo>
                    <a:lnTo>
                      <a:pt x="10" y="16"/>
                    </a:lnTo>
                    <a:lnTo>
                      <a:pt x="10" y="21"/>
                    </a:lnTo>
                    <a:lnTo>
                      <a:pt x="10" y="26"/>
                    </a:lnTo>
                    <a:lnTo>
                      <a:pt x="10" y="31"/>
                    </a:lnTo>
                    <a:lnTo>
                      <a:pt x="10" y="35"/>
                    </a:lnTo>
                    <a:lnTo>
                      <a:pt x="11" y="37"/>
                    </a:lnTo>
                    <a:lnTo>
                      <a:pt x="12" y="41"/>
                    </a:lnTo>
                    <a:lnTo>
                      <a:pt x="13" y="42"/>
                    </a:lnTo>
                    <a:lnTo>
                      <a:pt x="14" y="43"/>
                    </a:lnTo>
                    <a:lnTo>
                      <a:pt x="16" y="43"/>
                    </a:lnTo>
                    <a:lnTo>
                      <a:pt x="19" y="43"/>
                    </a:lnTo>
                    <a:lnTo>
                      <a:pt x="20" y="42"/>
                    </a:lnTo>
                    <a:lnTo>
                      <a:pt x="21" y="41"/>
                    </a:lnTo>
                    <a:lnTo>
                      <a:pt x="22" y="39"/>
                    </a:lnTo>
                    <a:lnTo>
                      <a:pt x="23" y="35"/>
                    </a:lnTo>
                    <a:lnTo>
                      <a:pt x="23" y="31"/>
                    </a:lnTo>
                    <a:lnTo>
                      <a:pt x="23" y="26"/>
                    </a:lnTo>
                    <a:lnTo>
                      <a:pt x="23" y="21"/>
                    </a:lnTo>
                    <a:lnTo>
                      <a:pt x="23" y="17"/>
                    </a:lnTo>
                    <a:lnTo>
                      <a:pt x="22" y="14"/>
                    </a:lnTo>
                    <a:lnTo>
                      <a:pt x="21" y="12"/>
                    </a:lnTo>
                    <a:lnTo>
                      <a:pt x="20" y="10"/>
                    </a:lnTo>
                    <a:lnTo>
                      <a:pt x="19" y="10"/>
                    </a:lnTo>
                    <a:lnTo>
                      <a:pt x="16" y="8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Line 4159"/>
              <p:cNvSpPr>
                <a:spLocks noChangeShapeType="1"/>
              </p:cNvSpPr>
              <p:nvPr/>
            </p:nvSpPr>
            <p:spPr bwMode="auto">
              <a:xfrm>
                <a:off x="2231" y="2274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Line 4160"/>
              <p:cNvSpPr>
                <a:spLocks noChangeShapeType="1"/>
              </p:cNvSpPr>
              <p:nvPr/>
            </p:nvSpPr>
            <p:spPr bwMode="auto">
              <a:xfrm flipH="1">
                <a:off x="4199" y="2274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Freeform 4161"/>
              <p:cNvSpPr>
                <a:spLocks/>
              </p:cNvSpPr>
              <p:nvPr/>
            </p:nvSpPr>
            <p:spPr bwMode="auto">
              <a:xfrm>
                <a:off x="2143" y="2250"/>
                <a:ext cx="33" cy="52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0" y="0"/>
                  </a:cxn>
                  <a:cxn ang="0">
                    <a:pos x="33" y="0"/>
                  </a:cxn>
                  <a:cxn ang="0">
                    <a:pos x="33" y="8"/>
                  </a:cxn>
                  <a:cxn ang="0">
                    <a:pos x="29" y="13"/>
                  </a:cxn>
                  <a:cxn ang="0">
                    <a:pos x="24" y="19"/>
                  </a:cxn>
                  <a:cxn ang="0">
                    <a:pos x="21" y="27"/>
                  </a:cxn>
                  <a:cxn ang="0">
                    <a:pos x="18" y="36"/>
                  </a:cxn>
                  <a:cxn ang="0">
                    <a:pos x="16" y="44"/>
                  </a:cxn>
                  <a:cxn ang="0">
                    <a:pos x="15" y="52"/>
                  </a:cxn>
                  <a:cxn ang="0">
                    <a:pos x="6" y="52"/>
                  </a:cxn>
                  <a:cxn ang="0">
                    <a:pos x="7" y="41"/>
                  </a:cxn>
                  <a:cxn ang="0">
                    <a:pos x="11" y="29"/>
                  </a:cxn>
                  <a:cxn ang="0">
                    <a:pos x="15" y="19"/>
                  </a:cxn>
                  <a:cxn ang="0">
                    <a:pos x="22" y="10"/>
                  </a:cxn>
                  <a:cxn ang="0">
                    <a:pos x="0" y="10"/>
                  </a:cxn>
                </a:cxnLst>
                <a:rect l="0" t="0" r="r" b="b"/>
                <a:pathLst>
                  <a:path w="33" h="52">
                    <a:moveTo>
                      <a:pt x="0" y="10"/>
                    </a:moveTo>
                    <a:lnTo>
                      <a:pt x="0" y="0"/>
                    </a:lnTo>
                    <a:lnTo>
                      <a:pt x="33" y="0"/>
                    </a:lnTo>
                    <a:lnTo>
                      <a:pt x="33" y="8"/>
                    </a:lnTo>
                    <a:lnTo>
                      <a:pt x="29" y="13"/>
                    </a:lnTo>
                    <a:lnTo>
                      <a:pt x="24" y="19"/>
                    </a:lnTo>
                    <a:lnTo>
                      <a:pt x="21" y="27"/>
                    </a:lnTo>
                    <a:lnTo>
                      <a:pt x="18" y="36"/>
                    </a:lnTo>
                    <a:lnTo>
                      <a:pt x="16" y="44"/>
                    </a:lnTo>
                    <a:lnTo>
                      <a:pt x="15" y="52"/>
                    </a:lnTo>
                    <a:lnTo>
                      <a:pt x="6" y="52"/>
                    </a:lnTo>
                    <a:lnTo>
                      <a:pt x="7" y="41"/>
                    </a:lnTo>
                    <a:lnTo>
                      <a:pt x="11" y="29"/>
                    </a:lnTo>
                    <a:lnTo>
                      <a:pt x="15" y="19"/>
                    </a:lnTo>
                    <a:lnTo>
                      <a:pt x="22" y="1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Freeform 4162"/>
              <p:cNvSpPr>
                <a:spLocks noEditPoints="1"/>
              </p:cNvSpPr>
              <p:nvPr/>
            </p:nvSpPr>
            <p:spPr bwMode="auto">
              <a:xfrm>
                <a:off x="2182" y="2250"/>
                <a:ext cx="33" cy="52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21" y="0"/>
                  </a:cxn>
                  <a:cxn ang="0">
                    <a:pos x="25" y="3"/>
                  </a:cxn>
                  <a:cxn ang="0">
                    <a:pos x="28" y="5"/>
                  </a:cxn>
                  <a:cxn ang="0">
                    <a:pos x="32" y="14"/>
                  </a:cxn>
                  <a:cxn ang="0">
                    <a:pos x="33" y="26"/>
                  </a:cxn>
                  <a:cxn ang="0">
                    <a:pos x="32" y="38"/>
                  </a:cxn>
                  <a:cxn ang="0">
                    <a:pos x="28" y="47"/>
                  </a:cxn>
                  <a:cxn ang="0">
                    <a:pos x="25" y="49"/>
                  </a:cxn>
                  <a:cxn ang="0">
                    <a:pos x="21" y="52"/>
                  </a:cxn>
                  <a:cxn ang="0">
                    <a:pos x="16" y="52"/>
                  </a:cxn>
                  <a:cxn ang="0">
                    <a:pos x="12" y="52"/>
                  </a:cxn>
                  <a:cxn ang="0">
                    <a:pos x="8" y="49"/>
                  </a:cxn>
                  <a:cxn ang="0">
                    <a:pos x="4" y="46"/>
                  </a:cxn>
                  <a:cxn ang="0">
                    <a:pos x="1" y="38"/>
                  </a:cxn>
                  <a:cxn ang="0">
                    <a:pos x="0" y="26"/>
                  </a:cxn>
                  <a:cxn ang="0">
                    <a:pos x="1" y="14"/>
                  </a:cxn>
                  <a:cxn ang="0">
                    <a:pos x="5" y="5"/>
                  </a:cxn>
                  <a:cxn ang="0">
                    <a:pos x="8" y="3"/>
                  </a:cxn>
                  <a:cxn ang="0">
                    <a:pos x="12" y="0"/>
                  </a:cxn>
                  <a:cxn ang="0">
                    <a:pos x="16" y="0"/>
                  </a:cxn>
                  <a:cxn ang="0">
                    <a:pos x="16" y="9"/>
                  </a:cxn>
                  <a:cxn ang="0">
                    <a:pos x="14" y="9"/>
                  </a:cxn>
                  <a:cxn ang="0">
                    <a:pos x="13" y="10"/>
                  </a:cxn>
                  <a:cxn ang="0">
                    <a:pos x="12" y="12"/>
                  </a:cxn>
                  <a:cxn ang="0">
                    <a:pos x="11" y="14"/>
                  </a:cxn>
                  <a:cxn ang="0">
                    <a:pos x="10" y="17"/>
                  </a:cxn>
                  <a:cxn ang="0">
                    <a:pos x="10" y="20"/>
                  </a:cxn>
                  <a:cxn ang="0">
                    <a:pos x="10" y="26"/>
                  </a:cxn>
                  <a:cxn ang="0">
                    <a:pos x="10" y="32"/>
                  </a:cxn>
                  <a:cxn ang="0">
                    <a:pos x="10" y="35"/>
                  </a:cxn>
                  <a:cxn ang="0">
                    <a:pos x="11" y="38"/>
                  </a:cxn>
                  <a:cxn ang="0">
                    <a:pos x="12" y="41"/>
                  </a:cxn>
                  <a:cxn ang="0">
                    <a:pos x="13" y="42"/>
                  </a:cxn>
                  <a:cxn ang="0">
                    <a:pos x="14" y="43"/>
                  </a:cxn>
                  <a:cxn ang="0">
                    <a:pos x="16" y="43"/>
                  </a:cxn>
                  <a:cxn ang="0">
                    <a:pos x="19" y="43"/>
                  </a:cxn>
                  <a:cxn ang="0">
                    <a:pos x="20" y="42"/>
                  </a:cxn>
                  <a:cxn ang="0">
                    <a:pos x="21" y="41"/>
                  </a:cxn>
                  <a:cxn ang="0">
                    <a:pos x="22" y="38"/>
                  </a:cxn>
                  <a:cxn ang="0">
                    <a:pos x="23" y="35"/>
                  </a:cxn>
                  <a:cxn ang="0">
                    <a:pos x="23" y="32"/>
                  </a:cxn>
                  <a:cxn ang="0">
                    <a:pos x="23" y="26"/>
                  </a:cxn>
                  <a:cxn ang="0">
                    <a:pos x="23" y="20"/>
                  </a:cxn>
                  <a:cxn ang="0">
                    <a:pos x="23" y="17"/>
                  </a:cxn>
                  <a:cxn ang="0">
                    <a:pos x="22" y="14"/>
                  </a:cxn>
                  <a:cxn ang="0">
                    <a:pos x="21" y="12"/>
                  </a:cxn>
                  <a:cxn ang="0">
                    <a:pos x="20" y="10"/>
                  </a:cxn>
                  <a:cxn ang="0">
                    <a:pos x="19" y="9"/>
                  </a:cxn>
                  <a:cxn ang="0">
                    <a:pos x="16" y="9"/>
                  </a:cxn>
                </a:cxnLst>
                <a:rect l="0" t="0" r="r" b="b"/>
                <a:pathLst>
                  <a:path w="33" h="52">
                    <a:moveTo>
                      <a:pt x="16" y="0"/>
                    </a:moveTo>
                    <a:lnTo>
                      <a:pt x="21" y="0"/>
                    </a:lnTo>
                    <a:lnTo>
                      <a:pt x="25" y="3"/>
                    </a:lnTo>
                    <a:lnTo>
                      <a:pt x="28" y="5"/>
                    </a:lnTo>
                    <a:lnTo>
                      <a:pt x="32" y="14"/>
                    </a:lnTo>
                    <a:lnTo>
                      <a:pt x="33" y="26"/>
                    </a:lnTo>
                    <a:lnTo>
                      <a:pt x="32" y="38"/>
                    </a:lnTo>
                    <a:lnTo>
                      <a:pt x="28" y="47"/>
                    </a:lnTo>
                    <a:lnTo>
                      <a:pt x="25" y="49"/>
                    </a:lnTo>
                    <a:lnTo>
                      <a:pt x="21" y="52"/>
                    </a:lnTo>
                    <a:lnTo>
                      <a:pt x="16" y="52"/>
                    </a:lnTo>
                    <a:lnTo>
                      <a:pt x="12" y="52"/>
                    </a:lnTo>
                    <a:lnTo>
                      <a:pt x="8" y="49"/>
                    </a:lnTo>
                    <a:lnTo>
                      <a:pt x="4" y="46"/>
                    </a:lnTo>
                    <a:lnTo>
                      <a:pt x="1" y="38"/>
                    </a:lnTo>
                    <a:lnTo>
                      <a:pt x="0" y="26"/>
                    </a:lnTo>
                    <a:lnTo>
                      <a:pt x="1" y="14"/>
                    </a:lnTo>
                    <a:lnTo>
                      <a:pt x="5" y="5"/>
                    </a:lnTo>
                    <a:lnTo>
                      <a:pt x="8" y="3"/>
                    </a:lnTo>
                    <a:lnTo>
                      <a:pt x="12" y="0"/>
                    </a:lnTo>
                    <a:lnTo>
                      <a:pt x="16" y="0"/>
                    </a:lnTo>
                    <a:close/>
                    <a:moveTo>
                      <a:pt x="16" y="9"/>
                    </a:moveTo>
                    <a:lnTo>
                      <a:pt x="14" y="9"/>
                    </a:lnTo>
                    <a:lnTo>
                      <a:pt x="13" y="10"/>
                    </a:lnTo>
                    <a:lnTo>
                      <a:pt x="12" y="12"/>
                    </a:lnTo>
                    <a:lnTo>
                      <a:pt x="11" y="14"/>
                    </a:lnTo>
                    <a:lnTo>
                      <a:pt x="10" y="17"/>
                    </a:lnTo>
                    <a:lnTo>
                      <a:pt x="10" y="20"/>
                    </a:lnTo>
                    <a:lnTo>
                      <a:pt x="10" y="26"/>
                    </a:lnTo>
                    <a:lnTo>
                      <a:pt x="10" y="32"/>
                    </a:lnTo>
                    <a:lnTo>
                      <a:pt x="10" y="35"/>
                    </a:lnTo>
                    <a:lnTo>
                      <a:pt x="11" y="38"/>
                    </a:lnTo>
                    <a:lnTo>
                      <a:pt x="12" y="41"/>
                    </a:lnTo>
                    <a:lnTo>
                      <a:pt x="13" y="42"/>
                    </a:lnTo>
                    <a:lnTo>
                      <a:pt x="14" y="43"/>
                    </a:lnTo>
                    <a:lnTo>
                      <a:pt x="16" y="43"/>
                    </a:lnTo>
                    <a:lnTo>
                      <a:pt x="19" y="43"/>
                    </a:lnTo>
                    <a:lnTo>
                      <a:pt x="20" y="42"/>
                    </a:lnTo>
                    <a:lnTo>
                      <a:pt x="21" y="41"/>
                    </a:lnTo>
                    <a:lnTo>
                      <a:pt x="22" y="38"/>
                    </a:lnTo>
                    <a:lnTo>
                      <a:pt x="23" y="35"/>
                    </a:lnTo>
                    <a:lnTo>
                      <a:pt x="23" y="32"/>
                    </a:lnTo>
                    <a:lnTo>
                      <a:pt x="23" y="26"/>
                    </a:lnTo>
                    <a:lnTo>
                      <a:pt x="23" y="20"/>
                    </a:lnTo>
                    <a:lnTo>
                      <a:pt x="23" y="17"/>
                    </a:lnTo>
                    <a:lnTo>
                      <a:pt x="22" y="14"/>
                    </a:lnTo>
                    <a:lnTo>
                      <a:pt x="21" y="12"/>
                    </a:lnTo>
                    <a:lnTo>
                      <a:pt x="20" y="10"/>
                    </a:lnTo>
                    <a:lnTo>
                      <a:pt x="19" y="9"/>
                    </a:lnTo>
                    <a:lnTo>
                      <a:pt x="16" y="9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Line 4163"/>
              <p:cNvSpPr>
                <a:spLocks noChangeShapeType="1"/>
              </p:cNvSpPr>
              <p:nvPr/>
            </p:nvSpPr>
            <p:spPr bwMode="auto">
              <a:xfrm>
                <a:off x="2231" y="2032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Line 4164"/>
              <p:cNvSpPr>
                <a:spLocks noChangeShapeType="1"/>
              </p:cNvSpPr>
              <p:nvPr/>
            </p:nvSpPr>
            <p:spPr bwMode="auto">
              <a:xfrm flipH="1">
                <a:off x="4199" y="2032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Freeform 4165"/>
              <p:cNvSpPr>
                <a:spLocks noEditPoints="1"/>
              </p:cNvSpPr>
              <p:nvPr/>
            </p:nvSpPr>
            <p:spPr bwMode="auto">
              <a:xfrm>
                <a:off x="2143" y="2007"/>
                <a:ext cx="33" cy="53"/>
              </a:xfrm>
              <a:custGeom>
                <a:avLst/>
                <a:gdLst/>
                <a:ahLst/>
                <a:cxnLst>
                  <a:cxn ang="0">
                    <a:pos x="4" y="21"/>
                  </a:cxn>
                  <a:cxn ang="0">
                    <a:pos x="1" y="17"/>
                  </a:cxn>
                  <a:cxn ang="0">
                    <a:pos x="1" y="10"/>
                  </a:cxn>
                  <a:cxn ang="0">
                    <a:pos x="4" y="3"/>
                  </a:cxn>
                  <a:cxn ang="0">
                    <a:pos x="11" y="0"/>
                  </a:cxn>
                  <a:cxn ang="0">
                    <a:pos x="21" y="0"/>
                  </a:cxn>
                  <a:cxn ang="0">
                    <a:pos x="28" y="3"/>
                  </a:cxn>
                  <a:cxn ang="0">
                    <a:pos x="32" y="10"/>
                  </a:cxn>
                  <a:cxn ang="0">
                    <a:pos x="32" y="17"/>
                  </a:cxn>
                  <a:cxn ang="0">
                    <a:pos x="28" y="22"/>
                  </a:cxn>
                  <a:cxn ang="0">
                    <a:pos x="28" y="26"/>
                  </a:cxn>
                  <a:cxn ang="0">
                    <a:pos x="32" y="32"/>
                  </a:cxn>
                  <a:cxn ang="0">
                    <a:pos x="32" y="40"/>
                  </a:cxn>
                  <a:cxn ang="0">
                    <a:pos x="29" y="48"/>
                  </a:cxn>
                  <a:cxn ang="0">
                    <a:pos x="21" y="51"/>
                  </a:cxn>
                  <a:cxn ang="0">
                    <a:pos x="12" y="51"/>
                  </a:cxn>
                  <a:cxn ang="0">
                    <a:pos x="5" y="48"/>
                  </a:cxn>
                  <a:cxn ang="0">
                    <a:pos x="0" y="41"/>
                  </a:cxn>
                  <a:cxn ang="0">
                    <a:pos x="0" y="32"/>
                  </a:cxn>
                  <a:cxn ang="0">
                    <a:pos x="4" y="26"/>
                  </a:cxn>
                  <a:cxn ang="0">
                    <a:pos x="10" y="14"/>
                  </a:cxn>
                  <a:cxn ang="0">
                    <a:pos x="12" y="18"/>
                  </a:cxn>
                  <a:cxn ang="0">
                    <a:pos x="16" y="20"/>
                  </a:cxn>
                  <a:cxn ang="0">
                    <a:pos x="21" y="18"/>
                  </a:cxn>
                  <a:cxn ang="0">
                    <a:pos x="22" y="14"/>
                  </a:cxn>
                  <a:cxn ang="0">
                    <a:pos x="21" y="9"/>
                  </a:cxn>
                  <a:cxn ang="0">
                    <a:pos x="16" y="8"/>
                  </a:cxn>
                  <a:cxn ang="0">
                    <a:pos x="12" y="9"/>
                  </a:cxn>
                  <a:cxn ang="0">
                    <a:pos x="10" y="14"/>
                  </a:cxn>
                  <a:cxn ang="0">
                    <a:pos x="10" y="39"/>
                  </a:cxn>
                  <a:cxn ang="0">
                    <a:pos x="13" y="44"/>
                  </a:cxn>
                  <a:cxn ang="0">
                    <a:pos x="19" y="44"/>
                  </a:cxn>
                  <a:cxn ang="0">
                    <a:pos x="23" y="39"/>
                  </a:cxn>
                  <a:cxn ang="0">
                    <a:pos x="23" y="32"/>
                  </a:cxn>
                  <a:cxn ang="0">
                    <a:pos x="19" y="28"/>
                  </a:cxn>
                  <a:cxn ang="0">
                    <a:pos x="13" y="28"/>
                  </a:cxn>
                  <a:cxn ang="0">
                    <a:pos x="10" y="32"/>
                  </a:cxn>
                </a:cxnLst>
                <a:rect l="0" t="0" r="r" b="b"/>
                <a:pathLst>
                  <a:path w="33" h="53">
                    <a:moveTo>
                      <a:pt x="7" y="24"/>
                    </a:moveTo>
                    <a:lnTo>
                      <a:pt x="4" y="21"/>
                    </a:lnTo>
                    <a:lnTo>
                      <a:pt x="2" y="19"/>
                    </a:lnTo>
                    <a:lnTo>
                      <a:pt x="1" y="17"/>
                    </a:lnTo>
                    <a:lnTo>
                      <a:pt x="0" y="14"/>
                    </a:lnTo>
                    <a:lnTo>
                      <a:pt x="1" y="10"/>
                    </a:lnTo>
                    <a:lnTo>
                      <a:pt x="2" y="7"/>
                    </a:lnTo>
                    <a:lnTo>
                      <a:pt x="4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6" y="0"/>
                    </a:lnTo>
                    <a:lnTo>
                      <a:pt x="21" y="0"/>
                    </a:lnTo>
                    <a:lnTo>
                      <a:pt x="24" y="1"/>
                    </a:lnTo>
                    <a:lnTo>
                      <a:pt x="28" y="3"/>
                    </a:lnTo>
                    <a:lnTo>
                      <a:pt x="30" y="7"/>
                    </a:lnTo>
                    <a:lnTo>
                      <a:pt x="32" y="10"/>
                    </a:lnTo>
                    <a:lnTo>
                      <a:pt x="32" y="14"/>
                    </a:lnTo>
                    <a:lnTo>
                      <a:pt x="32" y="17"/>
                    </a:lnTo>
                    <a:lnTo>
                      <a:pt x="30" y="19"/>
                    </a:lnTo>
                    <a:lnTo>
                      <a:pt x="28" y="22"/>
                    </a:lnTo>
                    <a:lnTo>
                      <a:pt x="24" y="24"/>
                    </a:lnTo>
                    <a:lnTo>
                      <a:pt x="28" y="26"/>
                    </a:lnTo>
                    <a:lnTo>
                      <a:pt x="31" y="29"/>
                    </a:lnTo>
                    <a:lnTo>
                      <a:pt x="32" y="32"/>
                    </a:lnTo>
                    <a:lnTo>
                      <a:pt x="33" y="36"/>
                    </a:lnTo>
                    <a:lnTo>
                      <a:pt x="32" y="40"/>
                    </a:lnTo>
                    <a:lnTo>
                      <a:pt x="31" y="45"/>
                    </a:lnTo>
                    <a:lnTo>
                      <a:pt x="29" y="48"/>
                    </a:lnTo>
                    <a:lnTo>
                      <a:pt x="25" y="50"/>
                    </a:lnTo>
                    <a:lnTo>
                      <a:pt x="21" y="51"/>
                    </a:lnTo>
                    <a:lnTo>
                      <a:pt x="16" y="53"/>
                    </a:lnTo>
                    <a:lnTo>
                      <a:pt x="12" y="51"/>
                    </a:lnTo>
                    <a:lnTo>
                      <a:pt x="9" y="50"/>
                    </a:lnTo>
                    <a:lnTo>
                      <a:pt x="5" y="48"/>
                    </a:lnTo>
                    <a:lnTo>
                      <a:pt x="2" y="45"/>
                    </a:lnTo>
                    <a:lnTo>
                      <a:pt x="0" y="41"/>
                    </a:lnTo>
                    <a:lnTo>
                      <a:pt x="0" y="37"/>
                    </a:lnTo>
                    <a:lnTo>
                      <a:pt x="0" y="32"/>
                    </a:lnTo>
                    <a:lnTo>
                      <a:pt x="2" y="29"/>
                    </a:lnTo>
                    <a:lnTo>
                      <a:pt x="4" y="26"/>
                    </a:lnTo>
                    <a:lnTo>
                      <a:pt x="7" y="24"/>
                    </a:lnTo>
                    <a:close/>
                    <a:moveTo>
                      <a:pt x="10" y="14"/>
                    </a:moveTo>
                    <a:lnTo>
                      <a:pt x="10" y="17"/>
                    </a:lnTo>
                    <a:lnTo>
                      <a:pt x="12" y="18"/>
                    </a:lnTo>
                    <a:lnTo>
                      <a:pt x="13" y="20"/>
                    </a:lnTo>
                    <a:lnTo>
                      <a:pt x="16" y="20"/>
                    </a:lnTo>
                    <a:lnTo>
                      <a:pt x="19" y="20"/>
                    </a:lnTo>
                    <a:lnTo>
                      <a:pt x="21" y="18"/>
                    </a:lnTo>
                    <a:lnTo>
                      <a:pt x="22" y="17"/>
                    </a:lnTo>
                    <a:lnTo>
                      <a:pt x="22" y="14"/>
                    </a:lnTo>
                    <a:lnTo>
                      <a:pt x="22" y="11"/>
                    </a:lnTo>
                    <a:lnTo>
                      <a:pt x="21" y="9"/>
                    </a:lnTo>
                    <a:lnTo>
                      <a:pt x="19" y="8"/>
                    </a:lnTo>
                    <a:lnTo>
                      <a:pt x="16" y="8"/>
                    </a:lnTo>
                    <a:lnTo>
                      <a:pt x="13" y="8"/>
                    </a:lnTo>
                    <a:lnTo>
                      <a:pt x="12" y="9"/>
                    </a:lnTo>
                    <a:lnTo>
                      <a:pt x="10" y="11"/>
                    </a:lnTo>
                    <a:lnTo>
                      <a:pt x="10" y="14"/>
                    </a:lnTo>
                    <a:close/>
                    <a:moveTo>
                      <a:pt x="9" y="36"/>
                    </a:moveTo>
                    <a:lnTo>
                      <a:pt x="10" y="39"/>
                    </a:lnTo>
                    <a:lnTo>
                      <a:pt x="11" y="43"/>
                    </a:lnTo>
                    <a:lnTo>
                      <a:pt x="13" y="44"/>
                    </a:lnTo>
                    <a:lnTo>
                      <a:pt x="16" y="45"/>
                    </a:lnTo>
                    <a:lnTo>
                      <a:pt x="19" y="44"/>
                    </a:lnTo>
                    <a:lnTo>
                      <a:pt x="21" y="43"/>
                    </a:lnTo>
                    <a:lnTo>
                      <a:pt x="23" y="39"/>
                    </a:lnTo>
                    <a:lnTo>
                      <a:pt x="23" y="36"/>
                    </a:lnTo>
                    <a:lnTo>
                      <a:pt x="23" y="32"/>
                    </a:lnTo>
                    <a:lnTo>
                      <a:pt x="21" y="30"/>
                    </a:lnTo>
                    <a:lnTo>
                      <a:pt x="19" y="28"/>
                    </a:lnTo>
                    <a:lnTo>
                      <a:pt x="16" y="28"/>
                    </a:lnTo>
                    <a:lnTo>
                      <a:pt x="13" y="28"/>
                    </a:lnTo>
                    <a:lnTo>
                      <a:pt x="11" y="30"/>
                    </a:lnTo>
                    <a:lnTo>
                      <a:pt x="10" y="32"/>
                    </a:lnTo>
                    <a:lnTo>
                      <a:pt x="9" y="36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Freeform 4166"/>
              <p:cNvSpPr>
                <a:spLocks noEditPoints="1"/>
              </p:cNvSpPr>
              <p:nvPr/>
            </p:nvSpPr>
            <p:spPr bwMode="auto">
              <a:xfrm>
                <a:off x="2182" y="2007"/>
                <a:ext cx="33" cy="53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21" y="1"/>
                  </a:cxn>
                  <a:cxn ang="0">
                    <a:pos x="25" y="2"/>
                  </a:cxn>
                  <a:cxn ang="0">
                    <a:pos x="28" y="6"/>
                  </a:cxn>
                  <a:cxn ang="0">
                    <a:pos x="32" y="14"/>
                  </a:cxn>
                  <a:cxn ang="0">
                    <a:pos x="33" y="26"/>
                  </a:cxn>
                  <a:cxn ang="0">
                    <a:pos x="32" y="38"/>
                  </a:cxn>
                  <a:cxn ang="0">
                    <a:pos x="28" y="47"/>
                  </a:cxn>
                  <a:cxn ang="0">
                    <a:pos x="25" y="50"/>
                  </a:cxn>
                  <a:cxn ang="0">
                    <a:pos x="21" y="51"/>
                  </a:cxn>
                  <a:cxn ang="0">
                    <a:pos x="16" y="53"/>
                  </a:cxn>
                  <a:cxn ang="0">
                    <a:pos x="12" y="51"/>
                  </a:cxn>
                  <a:cxn ang="0">
                    <a:pos x="8" y="49"/>
                  </a:cxn>
                  <a:cxn ang="0">
                    <a:pos x="4" y="47"/>
                  </a:cxn>
                  <a:cxn ang="0">
                    <a:pos x="1" y="38"/>
                  </a:cxn>
                  <a:cxn ang="0">
                    <a:pos x="0" y="26"/>
                  </a:cxn>
                  <a:cxn ang="0">
                    <a:pos x="1" y="14"/>
                  </a:cxn>
                  <a:cxn ang="0">
                    <a:pos x="5" y="6"/>
                  </a:cxn>
                  <a:cxn ang="0">
                    <a:pos x="8" y="2"/>
                  </a:cxn>
                  <a:cxn ang="0">
                    <a:pos x="12" y="1"/>
                  </a:cxn>
                  <a:cxn ang="0">
                    <a:pos x="16" y="0"/>
                  </a:cxn>
                  <a:cxn ang="0">
                    <a:pos x="16" y="9"/>
                  </a:cxn>
                  <a:cxn ang="0">
                    <a:pos x="14" y="9"/>
                  </a:cxn>
                  <a:cxn ang="0">
                    <a:pos x="13" y="10"/>
                  </a:cxn>
                  <a:cxn ang="0">
                    <a:pos x="12" y="11"/>
                  </a:cxn>
                  <a:cxn ang="0">
                    <a:pos x="11" y="14"/>
                  </a:cxn>
                  <a:cxn ang="0">
                    <a:pos x="10" y="17"/>
                  </a:cxn>
                  <a:cxn ang="0">
                    <a:pos x="10" y="21"/>
                  </a:cxn>
                  <a:cxn ang="0">
                    <a:pos x="10" y="26"/>
                  </a:cxn>
                  <a:cxn ang="0">
                    <a:pos x="10" y="31"/>
                  </a:cxn>
                  <a:cxn ang="0">
                    <a:pos x="10" y="35"/>
                  </a:cxn>
                  <a:cxn ang="0">
                    <a:pos x="11" y="38"/>
                  </a:cxn>
                  <a:cxn ang="0">
                    <a:pos x="12" y="40"/>
                  </a:cxn>
                  <a:cxn ang="0">
                    <a:pos x="13" y="43"/>
                  </a:cxn>
                  <a:cxn ang="0">
                    <a:pos x="14" y="43"/>
                  </a:cxn>
                  <a:cxn ang="0">
                    <a:pos x="16" y="44"/>
                  </a:cxn>
                  <a:cxn ang="0">
                    <a:pos x="19" y="43"/>
                  </a:cxn>
                  <a:cxn ang="0">
                    <a:pos x="20" y="43"/>
                  </a:cxn>
                  <a:cxn ang="0">
                    <a:pos x="21" y="40"/>
                  </a:cxn>
                  <a:cxn ang="0">
                    <a:pos x="22" y="38"/>
                  </a:cxn>
                  <a:cxn ang="0">
                    <a:pos x="23" y="36"/>
                  </a:cxn>
                  <a:cxn ang="0">
                    <a:pos x="23" y="31"/>
                  </a:cxn>
                  <a:cxn ang="0">
                    <a:pos x="23" y="26"/>
                  </a:cxn>
                  <a:cxn ang="0">
                    <a:pos x="23" y="21"/>
                  </a:cxn>
                  <a:cxn ang="0">
                    <a:pos x="23" y="17"/>
                  </a:cxn>
                  <a:cxn ang="0">
                    <a:pos x="22" y="15"/>
                  </a:cxn>
                  <a:cxn ang="0">
                    <a:pos x="21" y="11"/>
                  </a:cxn>
                  <a:cxn ang="0">
                    <a:pos x="20" y="10"/>
                  </a:cxn>
                  <a:cxn ang="0">
                    <a:pos x="19" y="9"/>
                  </a:cxn>
                  <a:cxn ang="0">
                    <a:pos x="16" y="9"/>
                  </a:cxn>
                </a:cxnLst>
                <a:rect l="0" t="0" r="r" b="b"/>
                <a:pathLst>
                  <a:path w="33" h="53">
                    <a:moveTo>
                      <a:pt x="16" y="0"/>
                    </a:moveTo>
                    <a:lnTo>
                      <a:pt x="21" y="1"/>
                    </a:lnTo>
                    <a:lnTo>
                      <a:pt x="25" y="2"/>
                    </a:lnTo>
                    <a:lnTo>
                      <a:pt x="28" y="6"/>
                    </a:lnTo>
                    <a:lnTo>
                      <a:pt x="32" y="14"/>
                    </a:lnTo>
                    <a:lnTo>
                      <a:pt x="33" y="26"/>
                    </a:lnTo>
                    <a:lnTo>
                      <a:pt x="32" y="38"/>
                    </a:lnTo>
                    <a:lnTo>
                      <a:pt x="28" y="47"/>
                    </a:lnTo>
                    <a:lnTo>
                      <a:pt x="25" y="50"/>
                    </a:lnTo>
                    <a:lnTo>
                      <a:pt x="21" y="51"/>
                    </a:lnTo>
                    <a:lnTo>
                      <a:pt x="16" y="53"/>
                    </a:lnTo>
                    <a:lnTo>
                      <a:pt x="12" y="51"/>
                    </a:lnTo>
                    <a:lnTo>
                      <a:pt x="8" y="49"/>
                    </a:lnTo>
                    <a:lnTo>
                      <a:pt x="4" y="47"/>
                    </a:lnTo>
                    <a:lnTo>
                      <a:pt x="1" y="38"/>
                    </a:lnTo>
                    <a:lnTo>
                      <a:pt x="0" y="26"/>
                    </a:lnTo>
                    <a:lnTo>
                      <a:pt x="1" y="14"/>
                    </a:lnTo>
                    <a:lnTo>
                      <a:pt x="5" y="6"/>
                    </a:lnTo>
                    <a:lnTo>
                      <a:pt x="8" y="2"/>
                    </a:lnTo>
                    <a:lnTo>
                      <a:pt x="12" y="1"/>
                    </a:lnTo>
                    <a:lnTo>
                      <a:pt x="16" y="0"/>
                    </a:lnTo>
                    <a:close/>
                    <a:moveTo>
                      <a:pt x="16" y="9"/>
                    </a:moveTo>
                    <a:lnTo>
                      <a:pt x="14" y="9"/>
                    </a:lnTo>
                    <a:lnTo>
                      <a:pt x="13" y="10"/>
                    </a:lnTo>
                    <a:lnTo>
                      <a:pt x="12" y="11"/>
                    </a:lnTo>
                    <a:lnTo>
                      <a:pt x="11" y="14"/>
                    </a:lnTo>
                    <a:lnTo>
                      <a:pt x="10" y="17"/>
                    </a:lnTo>
                    <a:lnTo>
                      <a:pt x="10" y="21"/>
                    </a:lnTo>
                    <a:lnTo>
                      <a:pt x="10" y="26"/>
                    </a:lnTo>
                    <a:lnTo>
                      <a:pt x="10" y="31"/>
                    </a:lnTo>
                    <a:lnTo>
                      <a:pt x="10" y="35"/>
                    </a:lnTo>
                    <a:lnTo>
                      <a:pt x="11" y="38"/>
                    </a:lnTo>
                    <a:lnTo>
                      <a:pt x="12" y="40"/>
                    </a:lnTo>
                    <a:lnTo>
                      <a:pt x="13" y="43"/>
                    </a:lnTo>
                    <a:lnTo>
                      <a:pt x="14" y="43"/>
                    </a:lnTo>
                    <a:lnTo>
                      <a:pt x="16" y="44"/>
                    </a:lnTo>
                    <a:lnTo>
                      <a:pt x="19" y="43"/>
                    </a:lnTo>
                    <a:lnTo>
                      <a:pt x="20" y="43"/>
                    </a:lnTo>
                    <a:lnTo>
                      <a:pt x="21" y="40"/>
                    </a:lnTo>
                    <a:lnTo>
                      <a:pt x="22" y="38"/>
                    </a:lnTo>
                    <a:lnTo>
                      <a:pt x="23" y="36"/>
                    </a:lnTo>
                    <a:lnTo>
                      <a:pt x="23" y="31"/>
                    </a:lnTo>
                    <a:lnTo>
                      <a:pt x="23" y="26"/>
                    </a:lnTo>
                    <a:lnTo>
                      <a:pt x="23" y="21"/>
                    </a:lnTo>
                    <a:lnTo>
                      <a:pt x="23" y="17"/>
                    </a:lnTo>
                    <a:lnTo>
                      <a:pt x="22" y="15"/>
                    </a:lnTo>
                    <a:lnTo>
                      <a:pt x="21" y="11"/>
                    </a:lnTo>
                    <a:lnTo>
                      <a:pt x="20" y="10"/>
                    </a:lnTo>
                    <a:lnTo>
                      <a:pt x="19" y="9"/>
                    </a:lnTo>
                    <a:lnTo>
                      <a:pt x="16" y="9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Line 4167"/>
              <p:cNvSpPr>
                <a:spLocks noChangeShapeType="1"/>
              </p:cNvSpPr>
              <p:nvPr/>
            </p:nvSpPr>
            <p:spPr bwMode="auto">
              <a:xfrm>
                <a:off x="2231" y="1788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Line 4168"/>
              <p:cNvSpPr>
                <a:spLocks noChangeShapeType="1"/>
              </p:cNvSpPr>
              <p:nvPr/>
            </p:nvSpPr>
            <p:spPr bwMode="auto">
              <a:xfrm flipH="1">
                <a:off x="4199" y="1788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Freeform 4169"/>
              <p:cNvSpPr>
                <a:spLocks noEditPoints="1"/>
              </p:cNvSpPr>
              <p:nvPr/>
            </p:nvSpPr>
            <p:spPr bwMode="auto">
              <a:xfrm>
                <a:off x="2143" y="1764"/>
                <a:ext cx="33" cy="52"/>
              </a:xfrm>
              <a:custGeom>
                <a:avLst/>
                <a:gdLst/>
                <a:ahLst/>
                <a:cxnLst>
                  <a:cxn ang="0">
                    <a:pos x="0" y="39"/>
                  </a:cxn>
                  <a:cxn ang="0">
                    <a:pos x="10" y="38"/>
                  </a:cxn>
                  <a:cxn ang="0">
                    <a:pos x="11" y="40"/>
                  </a:cxn>
                  <a:cxn ang="0">
                    <a:pos x="12" y="42"/>
                  </a:cxn>
                  <a:cxn ang="0">
                    <a:pos x="13" y="43"/>
                  </a:cxn>
                  <a:cxn ang="0">
                    <a:pos x="15" y="43"/>
                  </a:cxn>
                  <a:cxn ang="0">
                    <a:pos x="19" y="42"/>
                  </a:cxn>
                  <a:cxn ang="0">
                    <a:pos x="21" y="40"/>
                  </a:cxn>
                  <a:cxn ang="0">
                    <a:pos x="22" y="38"/>
                  </a:cxn>
                  <a:cxn ang="0">
                    <a:pos x="23" y="34"/>
                  </a:cxn>
                  <a:cxn ang="0">
                    <a:pos x="24" y="29"/>
                  </a:cxn>
                  <a:cxn ang="0">
                    <a:pos x="21" y="31"/>
                  </a:cxn>
                  <a:cxn ang="0">
                    <a:pos x="18" y="32"/>
                  </a:cxn>
                  <a:cxn ang="0">
                    <a:pos x="14" y="33"/>
                  </a:cxn>
                  <a:cxn ang="0">
                    <a:pos x="11" y="32"/>
                  </a:cxn>
                  <a:cxn ang="0">
                    <a:pos x="7" y="31"/>
                  </a:cxn>
                  <a:cxn ang="0">
                    <a:pos x="4" y="29"/>
                  </a:cxn>
                  <a:cxn ang="0">
                    <a:pos x="1" y="26"/>
                  </a:cxn>
                  <a:cxn ang="0">
                    <a:pos x="0" y="21"/>
                  </a:cxn>
                  <a:cxn ang="0">
                    <a:pos x="0" y="17"/>
                  </a:cxn>
                  <a:cxn ang="0">
                    <a:pos x="0" y="12"/>
                  </a:cxn>
                  <a:cxn ang="0">
                    <a:pos x="1" y="8"/>
                  </a:cxn>
                  <a:cxn ang="0">
                    <a:pos x="4" y="4"/>
                  </a:cxn>
                  <a:cxn ang="0">
                    <a:pos x="7" y="2"/>
                  </a:cxn>
                  <a:cxn ang="0">
                    <a:pos x="11" y="1"/>
                  </a:cxn>
                  <a:cxn ang="0">
                    <a:pos x="15" y="0"/>
                  </a:cxn>
                  <a:cxn ang="0">
                    <a:pos x="20" y="1"/>
                  </a:cxn>
                  <a:cxn ang="0">
                    <a:pos x="24" y="3"/>
                  </a:cxn>
                  <a:cxn ang="0">
                    <a:pos x="28" y="7"/>
                  </a:cxn>
                  <a:cxn ang="0">
                    <a:pos x="32" y="14"/>
                  </a:cxn>
                  <a:cxn ang="0">
                    <a:pos x="33" y="26"/>
                  </a:cxn>
                  <a:cxn ang="0">
                    <a:pos x="32" y="38"/>
                  </a:cxn>
                  <a:cxn ang="0">
                    <a:pos x="28" y="46"/>
                  </a:cxn>
                  <a:cxn ang="0">
                    <a:pos x="24" y="50"/>
                  </a:cxn>
                  <a:cxn ang="0">
                    <a:pos x="20" y="51"/>
                  </a:cxn>
                  <a:cxn ang="0">
                    <a:pos x="14" y="52"/>
                  </a:cxn>
                  <a:cxn ang="0">
                    <a:pos x="11" y="52"/>
                  </a:cxn>
                  <a:cxn ang="0">
                    <a:pos x="7" y="51"/>
                  </a:cxn>
                  <a:cxn ang="0">
                    <a:pos x="5" y="49"/>
                  </a:cxn>
                  <a:cxn ang="0">
                    <a:pos x="3" y="46"/>
                  </a:cxn>
                  <a:cxn ang="0">
                    <a:pos x="1" y="42"/>
                  </a:cxn>
                  <a:cxn ang="0">
                    <a:pos x="0" y="39"/>
                  </a:cxn>
                  <a:cxn ang="0">
                    <a:pos x="23" y="17"/>
                  </a:cxn>
                  <a:cxn ang="0">
                    <a:pos x="22" y="13"/>
                  </a:cxn>
                  <a:cxn ang="0">
                    <a:pos x="21" y="11"/>
                  </a:cxn>
                  <a:cxn ang="0">
                    <a:pos x="19" y="10"/>
                  </a:cxn>
                  <a:cxn ang="0">
                    <a:pos x="15" y="9"/>
                  </a:cxn>
                  <a:cxn ang="0">
                    <a:pos x="13" y="10"/>
                  </a:cxn>
                  <a:cxn ang="0">
                    <a:pos x="11" y="11"/>
                  </a:cxn>
                  <a:cxn ang="0">
                    <a:pos x="10" y="13"/>
                  </a:cxn>
                  <a:cxn ang="0">
                    <a:pos x="9" y="17"/>
                  </a:cxn>
                  <a:cxn ang="0">
                    <a:pos x="10" y="20"/>
                  </a:cxn>
                  <a:cxn ang="0">
                    <a:pos x="11" y="22"/>
                  </a:cxn>
                  <a:cxn ang="0">
                    <a:pos x="13" y="23"/>
                  </a:cxn>
                  <a:cxn ang="0">
                    <a:pos x="16" y="24"/>
                  </a:cxn>
                  <a:cxn ang="0">
                    <a:pos x="19" y="23"/>
                  </a:cxn>
                  <a:cxn ang="0">
                    <a:pos x="21" y="22"/>
                  </a:cxn>
                  <a:cxn ang="0">
                    <a:pos x="23" y="20"/>
                  </a:cxn>
                  <a:cxn ang="0">
                    <a:pos x="23" y="17"/>
                  </a:cxn>
                </a:cxnLst>
                <a:rect l="0" t="0" r="r" b="b"/>
                <a:pathLst>
                  <a:path w="33" h="52">
                    <a:moveTo>
                      <a:pt x="0" y="39"/>
                    </a:moveTo>
                    <a:lnTo>
                      <a:pt x="10" y="38"/>
                    </a:lnTo>
                    <a:lnTo>
                      <a:pt x="11" y="40"/>
                    </a:lnTo>
                    <a:lnTo>
                      <a:pt x="12" y="42"/>
                    </a:lnTo>
                    <a:lnTo>
                      <a:pt x="13" y="43"/>
                    </a:lnTo>
                    <a:lnTo>
                      <a:pt x="15" y="43"/>
                    </a:lnTo>
                    <a:lnTo>
                      <a:pt x="19" y="42"/>
                    </a:lnTo>
                    <a:lnTo>
                      <a:pt x="21" y="40"/>
                    </a:lnTo>
                    <a:lnTo>
                      <a:pt x="22" y="38"/>
                    </a:lnTo>
                    <a:lnTo>
                      <a:pt x="23" y="34"/>
                    </a:lnTo>
                    <a:lnTo>
                      <a:pt x="24" y="29"/>
                    </a:lnTo>
                    <a:lnTo>
                      <a:pt x="21" y="31"/>
                    </a:lnTo>
                    <a:lnTo>
                      <a:pt x="18" y="32"/>
                    </a:lnTo>
                    <a:lnTo>
                      <a:pt x="14" y="33"/>
                    </a:lnTo>
                    <a:lnTo>
                      <a:pt x="11" y="32"/>
                    </a:lnTo>
                    <a:lnTo>
                      <a:pt x="7" y="31"/>
                    </a:lnTo>
                    <a:lnTo>
                      <a:pt x="4" y="29"/>
                    </a:lnTo>
                    <a:lnTo>
                      <a:pt x="1" y="26"/>
                    </a:lnTo>
                    <a:lnTo>
                      <a:pt x="0" y="21"/>
                    </a:lnTo>
                    <a:lnTo>
                      <a:pt x="0" y="17"/>
                    </a:lnTo>
                    <a:lnTo>
                      <a:pt x="0" y="12"/>
                    </a:lnTo>
                    <a:lnTo>
                      <a:pt x="1" y="8"/>
                    </a:lnTo>
                    <a:lnTo>
                      <a:pt x="4" y="4"/>
                    </a:lnTo>
                    <a:lnTo>
                      <a:pt x="7" y="2"/>
                    </a:lnTo>
                    <a:lnTo>
                      <a:pt x="11" y="1"/>
                    </a:lnTo>
                    <a:lnTo>
                      <a:pt x="15" y="0"/>
                    </a:lnTo>
                    <a:lnTo>
                      <a:pt x="20" y="1"/>
                    </a:lnTo>
                    <a:lnTo>
                      <a:pt x="24" y="3"/>
                    </a:lnTo>
                    <a:lnTo>
                      <a:pt x="28" y="7"/>
                    </a:lnTo>
                    <a:lnTo>
                      <a:pt x="32" y="14"/>
                    </a:lnTo>
                    <a:lnTo>
                      <a:pt x="33" y="26"/>
                    </a:lnTo>
                    <a:lnTo>
                      <a:pt x="32" y="38"/>
                    </a:lnTo>
                    <a:lnTo>
                      <a:pt x="28" y="46"/>
                    </a:lnTo>
                    <a:lnTo>
                      <a:pt x="24" y="50"/>
                    </a:lnTo>
                    <a:lnTo>
                      <a:pt x="20" y="51"/>
                    </a:lnTo>
                    <a:lnTo>
                      <a:pt x="14" y="52"/>
                    </a:lnTo>
                    <a:lnTo>
                      <a:pt x="11" y="52"/>
                    </a:lnTo>
                    <a:lnTo>
                      <a:pt x="7" y="51"/>
                    </a:lnTo>
                    <a:lnTo>
                      <a:pt x="5" y="49"/>
                    </a:lnTo>
                    <a:lnTo>
                      <a:pt x="3" y="46"/>
                    </a:lnTo>
                    <a:lnTo>
                      <a:pt x="1" y="42"/>
                    </a:lnTo>
                    <a:lnTo>
                      <a:pt x="0" y="39"/>
                    </a:lnTo>
                    <a:close/>
                    <a:moveTo>
                      <a:pt x="23" y="17"/>
                    </a:moveTo>
                    <a:lnTo>
                      <a:pt x="22" y="13"/>
                    </a:lnTo>
                    <a:lnTo>
                      <a:pt x="21" y="11"/>
                    </a:lnTo>
                    <a:lnTo>
                      <a:pt x="19" y="10"/>
                    </a:lnTo>
                    <a:lnTo>
                      <a:pt x="15" y="9"/>
                    </a:lnTo>
                    <a:lnTo>
                      <a:pt x="13" y="10"/>
                    </a:lnTo>
                    <a:lnTo>
                      <a:pt x="11" y="11"/>
                    </a:lnTo>
                    <a:lnTo>
                      <a:pt x="10" y="13"/>
                    </a:lnTo>
                    <a:lnTo>
                      <a:pt x="9" y="17"/>
                    </a:lnTo>
                    <a:lnTo>
                      <a:pt x="10" y="20"/>
                    </a:lnTo>
                    <a:lnTo>
                      <a:pt x="11" y="22"/>
                    </a:lnTo>
                    <a:lnTo>
                      <a:pt x="13" y="23"/>
                    </a:lnTo>
                    <a:lnTo>
                      <a:pt x="16" y="24"/>
                    </a:lnTo>
                    <a:lnTo>
                      <a:pt x="19" y="23"/>
                    </a:lnTo>
                    <a:lnTo>
                      <a:pt x="21" y="22"/>
                    </a:lnTo>
                    <a:lnTo>
                      <a:pt x="23" y="20"/>
                    </a:lnTo>
                    <a:lnTo>
                      <a:pt x="23" y="17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Freeform 4170"/>
              <p:cNvSpPr>
                <a:spLocks noEditPoints="1"/>
              </p:cNvSpPr>
              <p:nvPr/>
            </p:nvSpPr>
            <p:spPr bwMode="auto">
              <a:xfrm>
                <a:off x="2182" y="1764"/>
                <a:ext cx="33" cy="52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21" y="1"/>
                  </a:cxn>
                  <a:cxn ang="0">
                    <a:pos x="25" y="2"/>
                  </a:cxn>
                  <a:cxn ang="0">
                    <a:pos x="28" y="5"/>
                  </a:cxn>
                  <a:cxn ang="0">
                    <a:pos x="32" y="14"/>
                  </a:cxn>
                  <a:cxn ang="0">
                    <a:pos x="33" y="27"/>
                  </a:cxn>
                  <a:cxn ang="0">
                    <a:pos x="32" y="39"/>
                  </a:cxn>
                  <a:cxn ang="0">
                    <a:pos x="28" y="47"/>
                  </a:cxn>
                  <a:cxn ang="0">
                    <a:pos x="25" y="50"/>
                  </a:cxn>
                  <a:cxn ang="0">
                    <a:pos x="21" y="51"/>
                  </a:cxn>
                  <a:cxn ang="0">
                    <a:pos x="16" y="52"/>
                  </a:cxn>
                  <a:cxn ang="0">
                    <a:pos x="12" y="51"/>
                  </a:cxn>
                  <a:cxn ang="0">
                    <a:pos x="8" y="50"/>
                  </a:cxn>
                  <a:cxn ang="0">
                    <a:pos x="4" y="47"/>
                  </a:cxn>
                  <a:cxn ang="0">
                    <a:pos x="1" y="39"/>
                  </a:cxn>
                  <a:cxn ang="0">
                    <a:pos x="0" y="27"/>
                  </a:cxn>
                  <a:cxn ang="0">
                    <a:pos x="1" y="13"/>
                  </a:cxn>
                  <a:cxn ang="0">
                    <a:pos x="5" y="5"/>
                  </a:cxn>
                  <a:cxn ang="0">
                    <a:pos x="8" y="2"/>
                  </a:cxn>
                  <a:cxn ang="0">
                    <a:pos x="12" y="1"/>
                  </a:cxn>
                  <a:cxn ang="0">
                    <a:pos x="16" y="0"/>
                  </a:cxn>
                  <a:cxn ang="0">
                    <a:pos x="16" y="9"/>
                  </a:cxn>
                  <a:cxn ang="0">
                    <a:pos x="14" y="10"/>
                  </a:cxn>
                  <a:cxn ang="0">
                    <a:pos x="13" y="10"/>
                  </a:cxn>
                  <a:cxn ang="0">
                    <a:pos x="12" y="12"/>
                  </a:cxn>
                  <a:cxn ang="0">
                    <a:pos x="11" y="14"/>
                  </a:cxn>
                  <a:cxn ang="0">
                    <a:pos x="10" y="17"/>
                  </a:cxn>
                  <a:cxn ang="0">
                    <a:pos x="10" y="21"/>
                  </a:cxn>
                  <a:cxn ang="0">
                    <a:pos x="10" y="27"/>
                  </a:cxn>
                  <a:cxn ang="0">
                    <a:pos x="10" y="31"/>
                  </a:cxn>
                  <a:cxn ang="0">
                    <a:pos x="10" y="36"/>
                  </a:cxn>
                  <a:cxn ang="0">
                    <a:pos x="11" y="38"/>
                  </a:cxn>
                  <a:cxn ang="0">
                    <a:pos x="12" y="41"/>
                  </a:cxn>
                  <a:cxn ang="0">
                    <a:pos x="13" y="42"/>
                  </a:cxn>
                  <a:cxn ang="0">
                    <a:pos x="14" y="43"/>
                  </a:cxn>
                  <a:cxn ang="0">
                    <a:pos x="16" y="43"/>
                  </a:cxn>
                  <a:cxn ang="0">
                    <a:pos x="19" y="43"/>
                  </a:cxn>
                  <a:cxn ang="0">
                    <a:pos x="20" y="42"/>
                  </a:cxn>
                  <a:cxn ang="0">
                    <a:pos x="21" y="41"/>
                  </a:cxn>
                  <a:cxn ang="0">
                    <a:pos x="22" y="39"/>
                  </a:cxn>
                  <a:cxn ang="0">
                    <a:pos x="23" y="36"/>
                  </a:cxn>
                  <a:cxn ang="0">
                    <a:pos x="23" y="31"/>
                  </a:cxn>
                  <a:cxn ang="0">
                    <a:pos x="23" y="27"/>
                  </a:cxn>
                  <a:cxn ang="0">
                    <a:pos x="23" y="21"/>
                  </a:cxn>
                  <a:cxn ang="0">
                    <a:pos x="23" y="18"/>
                  </a:cxn>
                  <a:cxn ang="0">
                    <a:pos x="22" y="14"/>
                  </a:cxn>
                  <a:cxn ang="0">
                    <a:pos x="21" y="12"/>
                  </a:cxn>
                  <a:cxn ang="0">
                    <a:pos x="20" y="10"/>
                  </a:cxn>
                  <a:cxn ang="0">
                    <a:pos x="19" y="10"/>
                  </a:cxn>
                  <a:cxn ang="0">
                    <a:pos x="16" y="9"/>
                  </a:cxn>
                </a:cxnLst>
                <a:rect l="0" t="0" r="r" b="b"/>
                <a:pathLst>
                  <a:path w="33" h="52">
                    <a:moveTo>
                      <a:pt x="16" y="0"/>
                    </a:moveTo>
                    <a:lnTo>
                      <a:pt x="21" y="1"/>
                    </a:lnTo>
                    <a:lnTo>
                      <a:pt x="25" y="2"/>
                    </a:lnTo>
                    <a:lnTo>
                      <a:pt x="28" y="5"/>
                    </a:lnTo>
                    <a:lnTo>
                      <a:pt x="32" y="14"/>
                    </a:lnTo>
                    <a:lnTo>
                      <a:pt x="33" y="27"/>
                    </a:lnTo>
                    <a:lnTo>
                      <a:pt x="32" y="39"/>
                    </a:lnTo>
                    <a:lnTo>
                      <a:pt x="28" y="47"/>
                    </a:lnTo>
                    <a:lnTo>
                      <a:pt x="25" y="50"/>
                    </a:lnTo>
                    <a:lnTo>
                      <a:pt x="21" y="51"/>
                    </a:lnTo>
                    <a:lnTo>
                      <a:pt x="16" y="52"/>
                    </a:lnTo>
                    <a:lnTo>
                      <a:pt x="12" y="51"/>
                    </a:lnTo>
                    <a:lnTo>
                      <a:pt x="8" y="50"/>
                    </a:lnTo>
                    <a:lnTo>
                      <a:pt x="4" y="47"/>
                    </a:lnTo>
                    <a:lnTo>
                      <a:pt x="1" y="39"/>
                    </a:lnTo>
                    <a:lnTo>
                      <a:pt x="0" y="27"/>
                    </a:lnTo>
                    <a:lnTo>
                      <a:pt x="1" y="13"/>
                    </a:lnTo>
                    <a:lnTo>
                      <a:pt x="5" y="5"/>
                    </a:lnTo>
                    <a:lnTo>
                      <a:pt x="8" y="2"/>
                    </a:lnTo>
                    <a:lnTo>
                      <a:pt x="12" y="1"/>
                    </a:lnTo>
                    <a:lnTo>
                      <a:pt x="16" y="0"/>
                    </a:lnTo>
                    <a:close/>
                    <a:moveTo>
                      <a:pt x="16" y="9"/>
                    </a:moveTo>
                    <a:lnTo>
                      <a:pt x="14" y="10"/>
                    </a:lnTo>
                    <a:lnTo>
                      <a:pt x="13" y="10"/>
                    </a:lnTo>
                    <a:lnTo>
                      <a:pt x="12" y="12"/>
                    </a:lnTo>
                    <a:lnTo>
                      <a:pt x="11" y="14"/>
                    </a:lnTo>
                    <a:lnTo>
                      <a:pt x="10" y="17"/>
                    </a:lnTo>
                    <a:lnTo>
                      <a:pt x="10" y="21"/>
                    </a:lnTo>
                    <a:lnTo>
                      <a:pt x="10" y="27"/>
                    </a:lnTo>
                    <a:lnTo>
                      <a:pt x="10" y="31"/>
                    </a:lnTo>
                    <a:lnTo>
                      <a:pt x="10" y="36"/>
                    </a:lnTo>
                    <a:lnTo>
                      <a:pt x="11" y="38"/>
                    </a:lnTo>
                    <a:lnTo>
                      <a:pt x="12" y="41"/>
                    </a:lnTo>
                    <a:lnTo>
                      <a:pt x="13" y="42"/>
                    </a:lnTo>
                    <a:lnTo>
                      <a:pt x="14" y="43"/>
                    </a:lnTo>
                    <a:lnTo>
                      <a:pt x="16" y="43"/>
                    </a:lnTo>
                    <a:lnTo>
                      <a:pt x="19" y="43"/>
                    </a:lnTo>
                    <a:lnTo>
                      <a:pt x="20" y="42"/>
                    </a:lnTo>
                    <a:lnTo>
                      <a:pt x="21" y="41"/>
                    </a:lnTo>
                    <a:lnTo>
                      <a:pt x="22" y="39"/>
                    </a:lnTo>
                    <a:lnTo>
                      <a:pt x="23" y="36"/>
                    </a:lnTo>
                    <a:lnTo>
                      <a:pt x="23" y="31"/>
                    </a:lnTo>
                    <a:lnTo>
                      <a:pt x="23" y="27"/>
                    </a:lnTo>
                    <a:lnTo>
                      <a:pt x="23" y="21"/>
                    </a:lnTo>
                    <a:lnTo>
                      <a:pt x="23" y="18"/>
                    </a:lnTo>
                    <a:lnTo>
                      <a:pt x="22" y="14"/>
                    </a:lnTo>
                    <a:lnTo>
                      <a:pt x="21" y="12"/>
                    </a:lnTo>
                    <a:lnTo>
                      <a:pt x="20" y="10"/>
                    </a:lnTo>
                    <a:lnTo>
                      <a:pt x="19" y="10"/>
                    </a:lnTo>
                    <a:lnTo>
                      <a:pt x="16" y="9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" name="Line 4171"/>
              <p:cNvSpPr>
                <a:spLocks noChangeShapeType="1"/>
              </p:cNvSpPr>
              <p:nvPr/>
            </p:nvSpPr>
            <p:spPr bwMode="auto">
              <a:xfrm>
                <a:off x="2231" y="154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" name="Line 4172"/>
              <p:cNvSpPr>
                <a:spLocks noChangeShapeType="1"/>
              </p:cNvSpPr>
              <p:nvPr/>
            </p:nvSpPr>
            <p:spPr bwMode="auto">
              <a:xfrm flipH="1">
                <a:off x="4199" y="154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Freeform 4173"/>
              <p:cNvSpPr>
                <a:spLocks/>
              </p:cNvSpPr>
              <p:nvPr/>
            </p:nvSpPr>
            <p:spPr bwMode="auto">
              <a:xfrm>
                <a:off x="2105" y="1522"/>
                <a:ext cx="22" cy="51"/>
              </a:xfrm>
              <a:custGeom>
                <a:avLst/>
                <a:gdLst/>
                <a:ahLst/>
                <a:cxnLst>
                  <a:cxn ang="0">
                    <a:pos x="22" y="51"/>
                  </a:cxn>
                  <a:cxn ang="0">
                    <a:pos x="12" y="51"/>
                  </a:cxn>
                  <a:cxn ang="0">
                    <a:pos x="12" y="13"/>
                  </a:cxn>
                  <a:cxn ang="0">
                    <a:pos x="9" y="16"/>
                  </a:cxn>
                  <a:cxn ang="0">
                    <a:pos x="4" y="20"/>
                  </a:cxn>
                  <a:cxn ang="0">
                    <a:pos x="0" y="22"/>
                  </a:cxn>
                  <a:cxn ang="0">
                    <a:pos x="0" y="12"/>
                  </a:cxn>
                  <a:cxn ang="0">
                    <a:pos x="4" y="10"/>
                  </a:cxn>
                  <a:cxn ang="0">
                    <a:pos x="8" y="8"/>
                  </a:cxn>
                  <a:cxn ang="0">
                    <a:pos x="12" y="4"/>
                  </a:cxn>
                  <a:cxn ang="0">
                    <a:pos x="14" y="0"/>
                  </a:cxn>
                  <a:cxn ang="0">
                    <a:pos x="22" y="0"/>
                  </a:cxn>
                  <a:cxn ang="0">
                    <a:pos x="22" y="51"/>
                  </a:cxn>
                </a:cxnLst>
                <a:rect l="0" t="0" r="r" b="b"/>
                <a:pathLst>
                  <a:path w="22" h="51">
                    <a:moveTo>
                      <a:pt x="22" y="51"/>
                    </a:moveTo>
                    <a:lnTo>
                      <a:pt x="12" y="51"/>
                    </a:lnTo>
                    <a:lnTo>
                      <a:pt x="12" y="13"/>
                    </a:lnTo>
                    <a:lnTo>
                      <a:pt x="9" y="16"/>
                    </a:lnTo>
                    <a:lnTo>
                      <a:pt x="4" y="20"/>
                    </a:lnTo>
                    <a:lnTo>
                      <a:pt x="0" y="22"/>
                    </a:lnTo>
                    <a:lnTo>
                      <a:pt x="0" y="12"/>
                    </a:lnTo>
                    <a:lnTo>
                      <a:pt x="4" y="10"/>
                    </a:lnTo>
                    <a:lnTo>
                      <a:pt x="8" y="8"/>
                    </a:lnTo>
                    <a:lnTo>
                      <a:pt x="12" y="4"/>
                    </a:lnTo>
                    <a:lnTo>
                      <a:pt x="14" y="0"/>
                    </a:lnTo>
                    <a:lnTo>
                      <a:pt x="22" y="0"/>
                    </a:lnTo>
                    <a:lnTo>
                      <a:pt x="22" y="51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" name="Freeform 4174"/>
              <p:cNvSpPr>
                <a:spLocks noEditPoints="1"/>
              </p:cNvSpPr>
              <p:nvPr/>
            </p:nvSpPr>
            <p:spPr bwMode="auto">
              <a:xfrm>
                <a:off x="2142" y="1522"/>
                <a:ext cx="33" cy="51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21" y="0"/>
                  </a:cxn>
                  <a:cxn ang="0">
                    <a:pos x="25" y="2"/>
                  </a:cxn>
                  <a:cxn ang="0">
                    <a:pos x="29" y="4"/>
                  </a:cxn>
                  <a:cxn ang="0">
                    <a:pos x="32" y="13"/>
                  </a:cxn>
                  <a:cxn ang="0">
                    <a:pos x="33" y="25"/>
                  </a:cxn>
                  <a:cxn ang="0">
                    <a:pos x="32" y="38"/>
                  </a:cxn>
                  <a:cxn ang="0">
                    <a:pos x="29" y="47"/>
                  </a:cxn>
                  <a:cxn ang="0">
                    <a:pos x="25" y="49"/>
                  </a:cxn>
                  <a:cxn ang="0">
                    <a:pos x="21" y="51"/>
                  </a:cxn>
                  <a:cxn ang="0">
                    <a:pos x="16" y="51"/>
                  </a:cxn>
                  <a:cxn ang="0">
                    <a:pos x="12" y="51"/>
                  </a:cxn>
                  <a:cxn ang="0">
                    <a:pos x="8" y="49"/>
                  </a:cxn>
                  <a:cxn ang="0">
                    <a:pos x="4" y="45"/>
                  </a:cxn>
                  <a:cxn ang="0">
                    <a:pos x="1" y="38"/>
                  </a:cxn>
                  <a:cxn ang="0">
                    <a:pos x="0" y="25"/>
                  </a:cxn>
                  <a:cxn ang="0">
                    <a:pos x="1" y="13"/>
                  </a:cxn>
                  <a:cxn ang="0">
                    <a:pos x="5" y="4"/>
                  </a:cxn>
                  <a:cxn ang="0">
                    <a:pos x="8" y="2"/>
                  </a:cxn>
                  <a:cxn ang="0">
                    <a:pos x="12" y="0"/>
                  </a:cxn>
                  <a:cxn ang="0">
                    <a:pos x="16" y="0"/>
                  </a:cxn>
                  <a:cxn ang="0">
                    <a:pos x="16" y="9"/>
                  </a:cxn>
                  <a:cxn ang="0">
                    <a:pos x="15" y="9"/>
                  </a:cxn>
                  <a:cxn ang="0">
                    <a:pos x="13" y="10"/>
                  </a:cxn>
                  <a:cxn ang="0">
                    <a:pos x="12" y="11"/>
                  </a:cxn>
                  <a:cxn ang="0">
                    <a:pos x="11" y="13"/>
                  </a:cxn>
                  <a:cxn ang="0">
                    <a:pos x="10" y="16"/>
                  </a:cxn>
                  <a:cxn ang="0">
                    <a:pos x="10" y="20"/>
                  </a:cxn>
                  <a:cxn ang="0">
                    <a:pos x="10" y="25"/>
                  </a:cxn>
                  <a:cxn ang="0">
                    <a:pos x="10" y="31"/>
                  </a:cxn>
                  <a:cxn ang="0">
                    <a:pos x="10" y="34"/>
                  </a:cxn>
                  <a:cxn ang="0">
                    <a:pos x="11" y="38"/>
                  </a:cxn>
                  <a:cxn ang="0">
                    <a:pos x="12" y="40"/>
                  </a:cxn>
                  <a:cxn ang="0">
                    <a:pos x="13" y="41"/>
                  </a:cxn>
                  <a:cxn ang="0">
                    <a:pos x="15" y="42"/>
                  </a:cxn>
                  <a:cxn ang="0">
                    <a:pos x="16" y="42"/>
                  </a:cxn>
                  <a:cxn ang="0">
                    <a:pos x="19" y="42"/>
                  </a:cxn>
                  <a:cxn ang="0">
                    <a:pos x="21" y="41"/>
                  </a:cxn>
                  <a:cxn ang="0">
                    <a:pos x="22" y="40"/>
                  </a:cxn>
                  <a:cxn ang="0">
                    <a:pos x="23" y="38"/>
                  </a:cxn>
                  <a:cxn ang="0">
                    <a:pos x="23" y="34"/>
                  </a:cxn>
                  <a:cxn ang="0">
                    <a:pos x="24" y="31"/>
                  </a:cxn>
                  <a:cxn ang="0">
                    <a:pos x="24" y="25"/>
                  </a:cxn>
                  <a:cxn ang="0">
                    <a:pos x="24" y="20"/>
                  </a:cxn>
                  <a:cxn ang="0">
                    <a:pos x="23" y="16"/>
                  </a:cxn>
                  <a:cxn ang="0">
                    <a:pos x="23" y="13"/>
                  </a:cxn>
                  <a:cxn ang="0">
                    <a:pos x="22" y="11"/>
                  </a:cxn>
                  <a:cxn ang="0">
                    <a:pos x="20" y="10"/>
                  </a:cxn>
                  <a:cxn ang="0">
                    <a:pos x="19" y="9"/>
                  </a:cxn>
                  <a:cxn ang="0">
                    <a:pos x="16" y="9"/>
                  </a:cxn>
                </a:cxnLst>
                <a:rect l="0" t="0" r="r" b="b"/>
                <a:pathLst>
                  <a:path w="33" h="51">
                    <a:moveTo>
                      <a:pt x="16" y="0"/>
                    </a:moveTo>
                    <a:lnTo>
                      <a:pt x="21" y="0"/>
                    </a:lnTo>
                    <a:lnTo>
                      <a:pt x="25" y="2"/>
                    </a:lnTo>
                    <a:lnTo>
                      <a:pt x="29" y="4"/>
                    </a:lnTo>
                    <a:lnTo>
                      <a:pt x="32" y="13"/>
                    </a:lnTo>
                    <a:lnTo>
                      <a:pt x="33" y="25"/>
                    </a:lnTo>
                    <a:lnTo>
                      <a:pt x="32" y="38"/>
                    </a:lnTo>
                    <a:lnTo>
                      <a:pt x="29" y="47"/>
                    </a:lnTo>
                    <a:lnTo>
                      <a:pt x="25" y="49"/>
                    </a:lnTo>
                    <a:lnTo>
                      <a:pt x="21" y="51"/>
                    </a:lnTo>
                    <a:lnTo>
                      <a:pt x="16" y="51"/>
                    </a:lnTo>
                    <a:lnTo>
                      <a:pt x="12" y="51"/>
                    </a:lnTo>
                    <a:lnTo>
                      <a:pt x="8" y="49"/>
                    </a:lnTo>
                    <a:lnTo>
                      <a:pt x="4" y="45"/>
                    </a:lnTo>
                    <a:lnTo>
                      <a:pt x="1" y="38"/>
                    </a:lnTo>
                    <a:lnTo>
                      <a:pt x="0" y="25"/>
                    </a:lnTo>
                    <a:lnTo>
                      <a:pt x="1" y="13"/>
                    </a:lnTo>
                    <a:lnTo>
                      <a:pt x="5" y="4"/>
                    </a:lnTo>
                    <a:lnTo>
                      <a:pt x="8" y="2"/>
                    </a:lnTo>
                    <a:lnTo>
                      <a:pt x="12" y="0"/>
                    </a:lnTo>
                    <a:lnTo>
                      <a:pt x="16" y="0"/>
                    </a:lnTo>
                    <a:close/>
                    <a:moveTo>
                      <a:pt x="16" y="9"/>
                    </a:moveTo>
                    <a:lnTo>
                      <a:pt x="15" y="9"/>
                    </a:lnTo>
                    <a:lnTo>
                      <a:pt x="13" y="10"/>
                    </a:lnTo>
                    <a:lnTo>
                      <a:pt x="12" y="11"/>
                    </a:lnTo>
                    <a:lnTo>
                      <a:pt x="11" y="13"/>
                    </a:lnTo>
                    <a:lnTo>
                      <a:pt x="10" y="16"/>
                    </a:lnTo>
                    <a:lnTo>
                      <a:pt x="10" y="20"/>
                    </a:lnTo>
                    <a:lnTo>
                      <a:pt x="10" y="25"/>
                    </a:lnTo>
                    <a:lnTo>
                      <a:pt x="10" y="31"/>
                    </a:lnTo>
                    <a:lnTo>
                      <a:pt x="10" y="34"/>
                    </a:lnTo>
                    <a:lnTo>
                      <a:pt x="11" y="38"/>
                    </a:lnTo>
                    <a:lnTo>
                      <a:pt x="12" y="40"/>
                    </a:lnTo>
                    <a:lnTo>
                      <a:pt x="13" y="41"/>
                    </a:lnTo>
                    <a:lnTo>
                      <a:pt x="15" y="42"/>
                    </a:lnTo>
                    <a:lnTo>
                      <a:pt x="16" y="42"/>
                    </a:lnTo>
                    <a:lnTo>
                      <a:pt x="19" y="42"/>
                    </a:lnTo>
                    <a:lnTo>
                      <a:pt x="21" y="41"/>
                    </a:lnTo>
                    <a:lnTo>
                      <a:pt x="22" y="40"/>
                    </a:lnTo>
                    <a:lnTo>
                      <a:pt x="23" y="38"/>
                    </a:lnTo>
                    <a:lnTo>
                      <a:pt x="23" y="34"/>
                    </a:lnTo>
                    <a:lnTo>
                      <a:pt x="24" y="31"/>
                    </a:lnTo>
                    <a:lnTo>
                      <a:pt x="24" y="25"/>
                    </a:lnTo>
                    <a:lnTo>
                      <a:pt x="24" y="20"/>
                    </a:lnTo>
                    <a:lnTo>
                      <a:pt x="23" y="16"/>
                    </a:lnTo>
                    <a:lnTo>
                      <a:pt x="23" y="13"/>
                    </a:lnTo>
                    <a:lnTo>
                      <a:pt x="22" y="11"/>
                    </a:lnTo>
                    <a:lnTo>
                      <a:pt x="20" y="10"/>
                    </a:lnTo>
                    <a:lnTo>
                      <a:pt x="19" y="9"/>
                    </a:lnTo>
                    <a:lnTo>
                      <a:pt x="16" y="9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" name="Freeform 4175"/>
              <p:cNvSpPr>
                <a:spLocks noEditPoints="1"/>
              </p:cNvSpPr>
              <p:nvPr/>
            </p:nvSpPr>
            <p:spPr bwMode="auto">
              <a:xfrm>
                <a:off x="2182" y="1522"/>
                <a:ext cx="33" cy="51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21" y="0"/>
                  </a:cxn>
                  <a:cxn ang="0">
                    <a:pos x="24" y="2"/>
                  </a:cxn>
                  <a:cxn ang="0">
                    <a:pos x="28" y="4"/>
                  </a:cxn>
                  <a:cxn ang="0">
                    <a:pos x="32" y="13"/>
                  </a:cxn>
                  <a:cxn ang="0">
                    <a:pos x="33" y="25"/>
                  </a:cxn>
                  <a:cxn ang="0">
                    <a:pos x="32" y="38"/>
                  </a:cxn>
                  <a:cxn ang="0">
                    <a:pos x="28" y="47"/>
                  </a:cxn>
                  <a:cxn ang="0">
                    <a:pos x="24" y="49"/>
                  </a:cxn>
                  <a:cxn ang="0">
                    <a:pos x="21" y="51"/>
                  </a:cxn>
                  <a:cxn ang="0">
                    <a:pos x="16" y="51"/>
                  </a:cxn>
                  <a:cxn ang="0">
                    <a:pos x="11" y="51"/>
                  </a:cxn>
                  <a:cxn ang="0">
                    <a:pos x="8" y="49"/>
                  </a:cxn>
                  <a:cxn ang="0">
                    <a:pos x="4" y="45"/>
                  </a:cxn>
                  <a:cxn ang="0">
                    <a:pos x="1" y="38"/>
                  </a:cxn>
                  <a:cxn ang="0">
                    <a:pos x="0" y="25"/>
                  </a:cxn>
                  <a:cxn ang="0">
                    <a:pos x="1" y="13"/>
                  </a:cxn>
                  <a:cxn ang="0">
                    <a:pos x="4" y="4"/>
                  </a:cxn>
                  <a:cxn ang="0">
                    <a:pos x="8" y="2"/>
                  </a:cxn>
                  <a:cxn ang="0">
                    <a:pos x="12" y="0"/>
                  </a:cxn>
                  <a:cxn ang="0">
                    <a:pos x="16" y="0"/>
                  </a:cxn>
                  <a:cxn ang="0">
                    <a:pos x="16" y="9"/>
                  </a:cxn>
                  <a:cxn ang="0">
                    <a:pos x="14" y="9"/>
                  </a:cxn>
                  <a:cxn ang="0">
                    <a:pos x="13" y="10"/>
                  </a:cxn>
                  <a:cxn ang="0">
                    <a:pos x="11" y="11"/>
                  </a:cxn>
                  <a:cxn ang="0">
                    <a:pos x="10" y="13"/>
                  </a:cxn>
                  <a:cxn ang="0">
                    <a:pos x="10" y="16"/>
                  </a:cxn>
                  <a:cxn ang="0">
                    <a:pos x="9" y="20"/>
                  </a:cxn>
                  <a:cxn ang="0">
                    <a:pos x="9" y="25"/>
                  </a:cxn>
                  <a:cxn ang="0">
                    <a:pos x="9" y="31"/>
                  </a:cxn>
                  <a:cxn ang="0">
                    <a:pos x="10" y="34"/>
                  </a:cxn>
                  <a:cxn ang="0">
                    <a:pos x="10" y="38"/>
                  </a:cxn>
                  <a:cxn ang="0">
                    <a:pos x="11" y="40"/>
                  </a:cxn>
                  <a:cxn ang="0">
                    <a:pos x="13" y="41"/>
                  </a:cxn>
                  <a:cxn ang="0">
                    <a:pos x="14" y="42"/>
                  </a:cxn>
                  <a:cxn ang="0">
                    <a:pos x="16" y="42"/>
                  </a:cxn>
                  <a:cxn ang="0">
                    <a:pos x="18" y="42"/>
                  </a:cxn>
                  <a:cxn ang="0">
                    <a:pos x="20" y="41"/>
                  </a:cxn>
                  <a:cxn ang="0">
                    <a:pos x="21" y="40"/>
                  </a:cxn>
                  <a:cxn ang="0">
                    <a:pos x="22" y="38"/>
                  </a:cxn>
                  <a:cxn ang="0">
                    <a:pos x="23" y="34"/>
                  </a:cxn>
                  <a:cxn ang="0">
                    <a:pos x="23" y="31"/>
                  </a:cxn>
                  <a:cxn ang="0">
                    <a:pos x="23" y="25"/>
                  </a:cxn>
                  <a:cxn ang="0">
                    <a:pos x="23" y="20"/>
                  </a:cxn>
                  <a:cxn ang="0">
                    <a:pos x="23" y="16"/>
                  </a:cxn>
                  <a:cxn ang="0">
                    <a:pos x="22" y="13"/>
                  </a:cxn>
                  <a:cxn ang="0">
                    <a:pos x="21" y="11"/>
                  </a:cxn>
                  <a:cxn ang="0">
                    <a:pos x="20" y="10"/>
                  </a:cxn>
                  <a:cxn ang="0">
                    <a:pos x="18" y="9"/>
                  </a:cxn>
                  <a:cxn ang="0">
                    <a:pos x="16" y="9"/>
                  </a:cxn>
                </a:cxnLst>
                <a:rect l="0" t="0" r="r" b="b"/>
                <a:pathLst>
                  <a:path w="33" h="51">
                    <a:moveTo>
                      <a:pt x="16" y="0"/>
                    </a:moveTo>
                    <a:lnTo>
                      <a:pt x="21" y="0"/>
                    </a:lnTo>
                    <a:lnTo>
                      <a:pt x="24" y="2"/>
                    </a:lnTo>
                    <a:lnTo>
                      <a:pt x="28" y="4"/>
                    </a:lnTo>
                    <a:lnTo>
                      <a:pt x="32" y="13"/>
                    </a:lnTo>
                    <a:lnTo>
                      <a:pt x="33" y="25"/>
                    </a:lnTo>
                    <a:lnTo>
                      <a:pt x="32" y="38"/>
                    </a:lnTo>
                    <a:lnTo>
                      <a:pt x="28" y="47"/>
                    </a:lnTo>
                    <a:lnTo>
                      <a:pt x="24" y="49"/>
                    </a:lnTo>
                    <a:lnTo>
                      <a:pt x="21" y="51"/>
                    </a:lnTo>
                    <a:lnTo>
                      <a:pt x="16" y="51"/>
                    </a:lnTo>
                    <a:lnTo>
                      <a:pt x="11" y="51"/>
                    </a:lnTo>
                    <a:lnTo>
                      <a:pt x="8" y="49"/>
                    </a:lnTo>
                    <a:lnTo>
                      <a:pt x="4" y="45"/>
                    </a:lnTo>
                    <a:lnTo>
                      <a:pt x="1" y="38"/>
                    </a:lnTo>
                    <a:lnTo>
                      <a:pt x="0" y="25"/>
                    </a:lnTo>
                    <a:lnTo>
                      <a:pt x="1" y="13"/>
                    </a:lnTo>
                    <a:lnTo>
                      <a:pt x="4" y="4"/>
                    </a:lnTo>
                    <a:lnTo>
                      <a:pt x="8" y="2"/>
                    </a:lnTo>
                    <a:lnTo>
                      <a:pt x="12" y="0"/>
                    </a:lnTo>
                    <a:lnTo>
                      <a:pt x="16" y="0"/>
                    </a:lnTo>
                    <a:close/>
                    <a:moveTo>
                      <a:pt x="16" y="9"/>
                    </a:moveTo>
                    <a:lnTo>
                      <a:pt x="14" y="9"/>
                    </a:lnTo>
                    <a:lnTo>
                      <a:pt x="13" y="10"/>
                    </a:lnTo>
                    <a:lnTo>
                      <a:pt x="11" y="11"/>
                    </a:lnTo>
                    <a:lnTo>
                      <a:pt x="10" y="13"/>
                    </a:lnTo>
                    <a:lnTo>
                      <a:pt x="10" y="16"/>
                    </a:lnTo>
                    <a:lnTo>
                      <a:pt x="9" y="20"/>
                    </a:lnTo>
                    <a:lnTo>
                      <a:pt x="9" y="25"/>
                    </a:lnTo>
                    <a:lnTo>
                      <a:pt x="9" y="31"/>
                    </a:lnTo>
                    <a:lnTo>
                      <a:pt x="10" y="34"/>
                    </a:lnTo>
                    <a:lnTo>
                      <a:pt x="10" y="38"/>
                    </a:lnTo>
                    <a:lnTo>
                      <a:pt x="11" y="40"/>
                    </a:lnTo>
                    <a:lnTo>
                      <a:pt x="13" y="41"/>
                    </a:lnTo>
                    <a:lnTo>
                      <a:pt x="14" y="42"/>
                    </a:lnTo>
                    <a:lnTo>
                      <a:pt x="16" y="42"/>
                    </a:lnTo>
                    <a:lnTo>
                      <a:pt x="18" y="42"/>
                    </a:lnTo>
                    <a:lnTo>
                      <a:pt x="20" y="41"/>
                    </a:lnTo>
                    <a:lnTo>
                      <a:pt x="21" y="40"/>
                    </a:lnTo>
                    <a:lnTo>
                      <a:pt x="22" y="38"/>
                    </a:lnTo>
                    <a:lnTo>
                      <a:pt x="23" y="34"/>
                    </a:lnTo>
                    <a:lnTo>
                      <a:pt x="23" y="31"/>
                    </a:lnTo>
                    <a:lnTo>
                      <a:pt x="23" y="25"/>
                    </a:lnTo>
                    <a:lnTo>
                      <a:pt x="23" y="20"/>
                    </a:lnTo>
                    <a:lnTo>
                      <a:pt x="23" y="16"/>
                    </a:lnTo>
                    <a:lnTo>
                      <a:pt x="22" y="13"/>
                    </a:lnTo>
                    <a:lnTo>
                      <a:pt x="21" y="11"/>
                    </a:lnTo>
                    <a:lnTo>
                      <a:pt x="20" y="10"/>
                    </a:lnTo>
                    <a:lnTo>
                      <a:pt x="18" y="9"/>
                    </a:lnTo>
                    <a:lnTo>
                      <a:pt x="16" y="9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" name="Line 4176"/>
              <p:cNvSpPr>
                <a:spLocks noChangeShapeType="1"/>
              </p:cNvSpPr>
              <p:nvPr/>
            </p:nvSpPr>
            <p:spPr bwMode="auto">
              <a:xfrm>
                <a:off x="2231" y="1545"/>
                <a:ext cx="199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" name="Line 4177"/>
              <p:cNvSpPr>
                <a:spLocks noChangeShapeType="1"/>
              </p:cNvSpPr>
              <p:nvPr/>
            </p:nvSpPr>
            <p:spPr bwMode="auto">
              <a:xfrm>
                <a:off x="2231" y="3974"/>
                <a:ext cx="199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" name="Line 4178"/>
              <p:cNvSpPr>
                <a:spLocks noChangeShapeType="1"/>
              </p:cNvSpPr>
              <p:nvPr/>
            </p:nvSpPr>
            <p:spPr bwMode="auto">
              <a:xfrm flipV="1">
                <a:off x="4223" y="1545"/>
                <a:ext cx="1" cy="2429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" name="Line 4179"/>
              <p:cNvSpPr>
                <a:spLocks noChangeShapeType="1"/>
              </p:cNvSpPr>
              <p:nvPr/>
            </p:nvSpPr>
            <p:spPr bwMode="auto">
              <a:xfrm flipV="1">
                <a:off x="2231" y="1545"/>
                <a:ext cx="1" cy="2429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" name="Freeform 4180"/>
              <p:cNvSpPr>
                <a:spLocks/>
              </p:cNvSpPr>
              <p:nvPr/>
            </p:nvSpPr>
            <p:spPr bwMode="auto">
              <a:xfrm>
                <a:off x="2380" y="1545"/>
                <a:ext cx="1817" cy="231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5" y="309"/>
                  </a:cxn>
                  <a:cxn ang="0">
                    <a:pos x="57" y="634"/>
                  </a:cxn>
                  <a:cxn ang="0">
                    <a:pos x="91" y="885"/>
                  </a:cxn>
                  <a:cxn ang="0">
                    <a:pos x="124" y="1085"/>
                  </a:cxn>
                  <a:cxn ang="0">
                    <a:pos x="158" y="1245"/>
                  </a:cxn>
                  <a:cxn ang="0">
                    <a:pos x="190" y="1378"/>
                  </a:cxn>
                  <a:cxn ang="0">
                    <a:pos x="223" y="1488"/>
                  </a:cxn>
                  <a:cxn ang="0">
                    <a:pos x="257" y="1580"/>
                  </a:cxn>
                  <a:cxn ang="0">
                    <a:pos x="290" y="1658"/>
                  </a:cxn>
                  <a:cxn ang="0">
                    <a:pos x="323" y="1725"/>
                  </a:cxn>
                  <a:cxn ang="0">
                    <a:pos x="356" y="1783"/>
                  </a:cxn>
                  <a:cxn ang="0">
                    <a:pos x="390" y="1834"/>
                  </a:cxn>
                  <a:cxn ang="0">
                    <a:pos x="423" y="1878"/>
                  </a:cxn>
                  <a:cxn ang="0">
                    <a:pos x="456" y="1917"/>
                  </a:cxn>
                  <a:cxn ang="0">
                    <a:pos x="489" y="1952"/>
                  </a:cxn>
                  <a:cxn ang="0">
                    <a:pos x="522" y="1983"/>
                  </a:cxn>
                  <a:cxn ang="0">
                    <a:pos x="556" y="2011"/>
                  </a:cxn>
                  <a:cxn ang="0">
                    <a:pos x="588" y="2035"/>
                  </a:cxn>
                  <a:cxn ang="0">
                    <a:pos x="622" y="2058"/>
                  </a:cxn>
                  <a:cxn ang="0">
                    <a:pos x="655" y="2078"/>
                  </a:cxn>
                  <a:cxn ang="0">
                    <a:pos x="689" y="2097"/>
                  </a:cxn>
                  <a:cxn ang="0">
                    <a:pos x="721" y="2114"/>
                  </a:cxn>
                  <a:cxn ang="0">
                    <a:pos x="755" y="2129"/>
                  </a:cxn>
                  <a:cxn ang="0">
                    <a:pos x="788" y="2143"/>
                  </a:cxn>
                  <a:cxn ang="0">
                    <a:pos x="821" y="2156"/>
                  </a:cxn>
                  <a:cxn ang="0">
                    <a:pos x="854" y="2168"/>
                  </a:cxn>
                  <a:cxn ang="0">
                    <a:pos x="887" y="2179"/>
                  </a:cxn>
                  <a:cxn ang="0">
                    <a:pos x="921" y="2189"/>
                  </a:cxn>
                  <a:cxn ang="0">
                    <a:pos x="954" y="2198"/>
                  </a:cxn>
                  <a:cxn ang="0">
                    <a:pos x="987" y="2207"/>
                  </a:cxn>
                  <a:cxn ang="0">
                    <a:pos x="1020" y="2216"/>
                  </a:cxn>
                  <a:cxn ang="0">
                    <a:pos x="1054" y="2224"/>
                  </a:cxn>
                  <a:cxn ang="0">
                    <a:pos x="1087" y="2231"/>
                  </a:cxn>
                  <a:cxn ang="0">
                    <a:pos x="1119" y="2237"/>
                  </a:cxn>
                  <a:cxn ang="0">
                    <a:pos x="1153" y="2244"/>
                  </a:cxn>
                  <a:cxn ang="0">
                    <a:pos x="1186" y="2250"/>
                  </a:cxn>
                  <a:cxn ang="0">
                    <a:pos x="1220" y="2255"/>
                  </a:cxn>
                  <a:cxn ang="0">
                    <a:pos x="1252" y="2261"/>
                  </a:cxn>
                  <a:cxn ang="0">
                    <a:pos x="1286" y="2266"/>
                  </a:cxn>
                  <a:cxn ang="0">
                    <a:pos x="1319" y="2271"/>
                  </a:cxn>
                  <a:cxn ang="0">
                    <a:pos x="1353" y="2275"/>
                  </a:cxn>
                  <a:cxn ang="0">
                    <a:pos x="1386" y="2280"/>
                  </a:cxn>
                  <a:cxn ang="0">
                    <a:pos x="1418" y="2283"/>
                  </a:cxn>
                  <a:cxn ang="0">
                    <a:pos x="1452" y="2288"/>
                  </a:cxn>
                  <a:cxn ang="0">
                    <a:pos x="1485" y="2291"/>
                  </a:cxn>
                  <a:cxn ang="0">
                    <a:pos x="1519" y="2294"/>
                  </a:cxn>
                  <a:cxn ang="0">
                    <a:pos x="1551" y="2298"/>
                  </a:cxn>
                  <a:cxn ang="0">
                    <a:pos x="1585" y="2301"/>
                  </a:cxn>
                  <a:cxn ang="0">
                    <a:pos x="1618" y="2303"/>
                  </a:cxn>
                  <a:cxn ang="0">
                    <a:pos x="1652" y="2307"/>
                  </a:cxn>
                  <a:cxn ang="0">
                    <a:pos x="1684" y="2309"/>
                  </a:cxn>
                  <a:cxn ang="0">
                    <a:pos x="1717" y="2312"/>
                  </a:cxn>
                  <a:cxn ang="0">
                    <a:pos x="1751" y="2314"/>
                  </a:cxn>
                  <a:cxn ang="0">
                    <a:pos x="1784" y="2317"/>
                  </a:cxn>
                  <a:cxn ang="0">
                    <a:pos x="1817" y="2319"/>
                  </a:cxn>
                </a:cxnLst>
                <a:rect l="0" t="0" r="r" b="b"/>
                <a:pathLst>
                  <a:path w="1817" h="2319">
                    <a:moveTo>
                      <a:pt x="0" y="0"/>
                    </a:moveTo>
                    <a:lnTo>
                      <a:pt x="25" y="309"/>
                    </a:lnTo>
                    <a:lnTo>
                      <a:pt x="57" y="634"/>
                    </a:lnTo>
                    <a:lnTo>
                      <a:pt x="91" y="885"/>
                    </a:lnTo>
                    <a:lnTo>
                      <a:pt x="124" y="1085"/>
                    </a:lnTo>
                    <a:lnTo>
                      <a:pt x="158" y="1245"/>
                    </a:lnTo>
                    <a:lnTo>
                      <a:pt x="190" y="1378"/>
                    </a:lnTo>
                    <a:lnTo>
                      <a:pt x="223" y="1488"/>
                    </a:lnTo>
                    <a:lnTo>
                      <a:pt x="257" y="1580"/>
                    </a:lnTo>
                    <a:lnTo>
                      <a:pt x="290" y="1658"/>
                    </a:lnTo>
                    <a:lnTo>
                      <a:pt x="323" y="1725"/>
                    </a:lnTo>
                    <a:lnTo>
                      <a:pt x="356" y="1783"/>
                    </a:lnTo>
                    <a:lnTo>
                      <a:pt x="390" y="1834"/>
                    </a:lnTo>
                    <a:lnTo>
                      <a:pt x="423" y="1878"/>
                    </a:lnTo>
                    <a:lnTo>
                      <a:pt x="456" y="1917"/>
                    </a:lnTo>
                    <a:lnTo>
                      <a:pt x="489" y="1952"/>
                    </a:lnTo>
                    <a:lnTo>
                      <a:pt x="522" y="1983"/>
                    </a:lnTo>
                    <a:lnTo>
                      <a:pt x="556" y="2011"/>
                    </a:lnTo>
                    <a:lnTo>
                      <a:pt x="588" y="2035"/>
                    </a:lnTo>
                    <a:lnTo>
                      <a:pt x="622" y="2058"/>
                    </a:lnTo>
                    <a:lnTo>
                      <a:pt x="655" y="2078"/>
                    </a:lnTo>
                    <a:lnTo>
                      <a:pt x="689" y="2097"/>
                    </a:lnTo>
                    <a:lnTo>
                      <a:pt x="721" y="2114"/>
                    </a:lnTo>
                    <a:lnTo>
                      <a:pt x="755" y="2129"/>
                    </a:lnTo>
                    <a:lnTo>
                      <a:pt x="788" y="2143"/>
                    </a:lnTo>
                    <a:lnTo>
                      <a:pt x="821" y="2156"/>
                    </a:lnTo>
                    <a:lnTo>
                      <a:pt x="854" y="2168"/>
                    </a:lnTo>
                    <a:lnTo>
                      <a:pt x="887" y="2179"/>
                    </a:lnTo>
                    <a:lnTo>
                      <a:pt x="921" y="2189"/>
                    </a:lnTo>
                    <a:lnTo>
                      <a:pt x="954" y="2198"/>
                    </a:lnTo>
                    <a:lnTo>
                      <a:pt x="987" y="2207"/>
                    </a:lnTo>
                    <a:lnTo>
                      <a:pt x="1020" y="2216"/>
                    </a:lnTo>
                    <a:lnTo>
                      <a:pt x="1054" y="2224"/>
                    </a:lnTo>
                    <a:lnTo>
                      <a:pt x="1087" y="2231"/>
                    </a:lnTo>
                    <a:lnTo>
                      <a:pt x="1119" y="2237"/>
                    </a:lnTo>
                    <a:lnTo>
                      <a:pt x="1153" y="2244"/>
                    </a:lnTo>
                    <a:lnTo>
                      <a:pt x="1186" y="2250"/>
                    </a:lnTo>
                    <a:lnTo>
                      <a:pt x="1220" y="2255"/>
                    </a:lnTo>
                    <a:lnTo>
                      <a:pt x="1252" y="2261"/>
                    </a:lnTo>
                    <a:lnTo>
                      <a:pt x="1286" y="2266"/>
                    </a:lnTo>
                    <a:lnTo>
                      <a:pt x="1319" y="2271"/>
                    </a:lnTo>
                    <a:lnTo>
                      <a:pt x="1353" y="2275"/>
                    </a:lnTo>
                    <a:lnTo>
                      <a:pt x="1386" y="2280"/>
                    </a:lnTo>
                    <a:lnTo>
                      <a:pt x="1418" y="2283"/>
                    </a:lnTo>
                    <a:lnTo>
                      <a:pt x="1452" y="2288"/>
                    </a:lnTo>
                    <a:lnTo>
                      <a:pt x="1485" y="2291"/>
                    </a:lnTo>
                    <a:lnTo>
                      <a:pt x="1519" y="2294"/>
                    </a:lnTo>
                    <a:lnTo>
                      <a:pt x="1551" y="2298"/>
                    </a:lnTo>
                    <a:lnTo>
                      <a:pt x="1585" y="2301"/>
                    </a:lnTo>
                    <a:lnTo>
                      <a:pt x="1618" y="2303"/>
                    </a:lnTo>
                    <a:lnTo>
                      <a:pt x="1652" y="2307"/>
                    </a:lnTo>
                    <a:lnTo>
                      <a:pt x="1684" y="2309"/>
                    </a:lnTo>
                    <a:lnTo>
                      <a:pt x="1717" y="2312"/>
                    </a:lnTo>
                    <a:lnTo>
                      <a:pt x="1751" y="2314"/>
                    </a:lnTo>
                    <a:lnTo>
                      <a:pt x="1784" y="2317"/>
                    </a:lnTo>
                    <a:lnTo>
                      <a:pt x="1817" y="2319"/>
                    </a:lnTo>
                  </a:path>
                </a:pathLst>
              </a:custGeom>
              <a:noFill/>
              <a:ln w="3175">
                <a:solidFill>
                  <a:srgbClr val="0000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" name="Freeform 4181"/>
              <p:cNvSpPr>
                <a:spLocks noEditPoints="1"/>
              </p:cNvSpPr>
              <p:nvPr/>
            </p:nvSpPr>
            <p:spPr bwMode="auto">
              <a:xfrm>
                <a:off x="2571" y="1417"/>
                <a:ext cx="65" cy="77"/>
              </a:xfrm>
              <a:custGeom>
                <a:avLst/>
                <a:gdLst/>
                <a:ahLst/>
                <a:cxnLst>
                  <a:cxn ang="0">
                    <a:pos x="0" y="77"/>
                  </a:cxn>
                  <a:cxn ang="0">
                    <a:pos x="0" y="0"/>
                  </a:cxn>
                  <a:cxn ang="0">
                    <a:pos x="34" y="0"/>
                  </a:cxn>
                  <a:cxn ang="0">
                    <a:pos x="39" y="0"/>
                  </a:cxn>
                  <a:cxn ang="0">
                    <a:pos x="44" y="0"/>
                  </a:cxn>
                  <a:cxn ang="0">
                    <a:pos x="48" y="1"/>
                  </a:cxn>
                  <a:cxn ang="0">
                    <a:pos x="51" y="3"/>
                  </a:cxn>
                  <a:cxn ang="0">
                    <a:pos x="54" y="5"/>
                  </a:cxn>
                  <a:cxn ang="0">
                    <a:pos x="56" y="9"/>
                  </a:cxn>
                  <a:cxn ang="0">
                    <a:pos x="58" y="14"/>
                  </a:cxn>
                  <a:cxn ang="0">
                    <a:pos x="59" y="20"/>
                  </a:cxn>
                  <a:cxn ang="0">
                    <a:pos x="58" y="25"/>
                  </a:cxn>
                  <a:cxn ang="0">
                    <a:pos x="57" y="30"/>
                  </a:cxn>
                  <a:cxn ang="0">
                    <a:pos x="54" y="33"/>
                  </a:cxn>
                  <a:cxn ang="0">
                    <a:pos x="50" y="37"/>
                  </a:cxn>
                  <a:cxn ang="0">
                    <a:pos x="45" y="39"/>
                  </a:cxn>
                  <a:cxn ang="0">
                    <a:pos x="38" y="41"/>
                  </a:cxn>
                  <a:cxn ang="0">
                    <a:pos x="41" y="42"/>
                  </a:cxn>
                  <a:cxn ang="0">
                    <a:pos x="44" y="44"/>
                  </a:cxn>
                  <a:cxn ang="0">
                    <a:pos x="48" y="50"/>
                  </a:cxn>
                  <a:cxn ang="0">
                    <a:pos x="51" y="56"/>
                  </a:cxn>
                  <a:cxn ang="0">
                    <a:pos x="65" y="77"/>
                  </a:cxn>
                  <a:cxn ang="0">
                    <a:pos x="53" y="77"/>
                  </a:cxn>
                  <a:cxn ang="0">
                    <a:pos x="44" y="60"/>
                  </a:cxn>
                  <a:cxn ang="0">
                    <a:pos x="40" y="56"/>
                  </a:cxn>
                  <a:cxn ang="0">
                    <a:pos x="38" y="52"/>
                  </a:cxn>
                  <a:cxn ang="0">
                    <a:pos x="36" y="49"/>
                  </a:cxn>
                  <a:cxn ang="0">
                    <a:pos x="34" y="47"/>
                  </a:cxn>
                  <a:cxn ang="0">
                    <a:pos x="31" y="44"/>
                  </a:cxn>
                  <a:cxn ang="0">
                    <a:pos x="29" y="43"/>
                  </a:cxn>
                  <a:cxn ang="0">
                    <a:pos x="27" y="42"/>
                  </a:cxn>
                  <a:cxn ang="0">
                    <a:pos x="25" y="42"/>
                  </a:cxn>
                  <a:cxn ang="0">
                    <a:pos x="21" y="42"/>
                  </a:cxn>
                  <a:cxn ang="0">
                    <a:pos x="10" y="42"/>
                  </a:cxn>
                  <a:cxn ang="0">
                    <a:pos x="10" y="77"/>
                  </a:cxn>
                  <a:cxn ang="0">
                    <a:pos x="0" y="77"/>
                  </a:cxn>
                  <a:cxn ang="0">
                    <a:pos x="10" y="33"/>
                  </a:cxn>
                  <a:cxn ang="0">
                    <a:pos x="31" y="33"/>
                  </a:cxn>
                  <a:cxn ang="0">
                    <a:pos x="37" y="32"/>
                  </a:cxn>
                  <a:cxn ang="0">
                    <a:pos x="41" y="31"/>
                  </a:cxn>
                  <a:cxn ang="0">
                    <a:pos x="45" y="30"/>
                  </a:cxn>
                  <a:cxn ang="0">
                    <a:pos x="47" y="27"/>
                  </a:cxn>
                  <a:cxn ang="0">
                    <a:pos x="49" y="24"/>
                  </a:cxn>
                  <a:cxn ang="0">
                    <a:pos x="49" y="20"/>
                  </a:cxn>
                  <a:cxn ang="0">
                    <a:pos x="49" y="18"/>
                  </a:cxn>
                  <a:cxn ang="0">
                    <a:pos x="47" y="14"/>
                  </a:cxn>
                  <a:cxn ang="0">
                    <a:pos x="46" y="12"/>
                  </a:cxn>
                  <a:cxn ang="0">
                    <a:pos x="42" y="10"/>
                  </a:cxn>
                  <a:cxn ang="0">
                    <a:pos x="38" y="9"/>
                  </a:cxn>
                  <a:cxn ang="0">
                    <a:pos x="34" y="9"/>
                  </a:cxn>
                  <a:cxn ang="0">
                    <a:pos x="10" y="9"/>
                  </a:cxn>
                  <a:cxn ang="0">
                    <a:pos x="10" y="33"/>
                  </a:cxn>
                </a:cxnLst>
                <a:rect l="0" t="0" r="r" b="b"/>
                <a:pathLst>
                  <a:path w="65" h="77">
                    <a:moveTo>
                      <a:pt x="0" y="77"/>
                    </a:moveTo>
                    <a:lnTo>
                      <a:pt x="0" y="0"/>
                    </a:lnTo>
                    <a:lnTo>
                      <a:pt x="34" y="0"/>
                    </a:lnTo>
                    <a:lnTo>
                      <a:pt x="39" y="0"/>
                    </a:lnTo>
                    <a:lnTo>
                      <a:pt x="44" y="0"/>
                    </a:lnTo>
                    <a:lnTo>
                      <a:pt x="48" y="1"/>
                    </a:lnTo>
                    <a:lnTo>
                      <a:pt x="51" y="3"/>
                    </a:lnTo>
                    <a:lnTo>
                      <a:pt x="54" y="5"/>
                    </a:lnTo>
                    <a:lnTo>
                      <a:pt x="56" y="9"/>
                    </a:lnTo>
                    <a:lnTo>
                      <a:pt x="58" y="14"/>
                    </a:lnTo>
                    <a:lnTo>
                      <a:pt x="59" y="20"/>
                    </a:lnTo>
                    <a:lnTo>
                      <a:pt x="58" y="25"/>
                    </a:lnTo>
                    <a:lnTo>
                      <a:pt x="57" y="30"/>
                    </a:lnTo>
                    <a:lnTo>
                      <a:pt x="54" y="33"/>
                    </a:lnTo>
                    <a:lnTo>
                      <a:pt x="50" y="37"/>
                    </a:lnTo>
                    <a:lnTo>
                      <a:pt x="45" y="39"/>
                    </a:lnTo>
                    <a:lnTo>
                      <a:pt x="38" y="41"/>
                    </a:lnTo>
                    <a:lnTo>
                      <a:pt x="41" y="42"/>
                    </a:lnTo>
                    <a:lnTo>
                      <a:pt x="44" y="44"/>
                    </a:lnTo>
                    <a:lnTo>
                      <a:pt x="48" y="50"/>
                    </a:lnTo>
                    <a:lnTo>
                      <a:pt x="51" y="56"/>
                    </a:lnTo>
                    <a:lnTo>
                      <a:pt x="65" y="77"/>
                    </a:lnTo>
                    <a:lnTo>
                      <a:pt x="53" y="77"/>
                    </a:lnTo>
                    <a:lnTo>
                      <a:pt x="44" y="60"/>
                    </a:lnTo>
                    <a:lnTo>
                      <a:pt x="40" y="56"/>
                    </a:lnTo>
                    <a:lnTo>
                      <a:pt x="38" y="52"/>
                    </a:lnTo>
                    <a:lnTo>
                      <a:pt x="36" y="49"/>
                    </a:lnTo>
                    <a:lnTo>
                      <a:pt x="34" y="47"/>
                    </a:lnTo>
                    <a:lnTo>
                      <a:pt x="31" y="44"/>
                    </a:lnTo>
                    <a:lnTo>
                      <a:pt x="29" y="43"/>
                    </a:lnTo>
                    <a:lnTo>
                      <a:pt x="27" y="42"/>
                    </a:lnTo>
                    <a:lnTo>
                      <a:pt x="25" y="42"/>
                    </a:lnTo>
                    <a:lnTo>
                      <a:pt x="21" y="42"/>
                    </a:lnTo>
                    <a:lnTo>
                      <a:pt x="10" y="42"/>
                    </a:lnTo>
                    <a:lnTo>
                      <a:pt x="10" y="77"/>
                    </a:lnTo>
                    <a:lnTo>
                      <a:pt x="0" y="77"/>
                    </a:lnTo>
                    <a:close/>
                    <a:moveTo>
                      <a:pt x="10" y="33"/>
                    </a:moveTo>
                    <a:lnTo>
                      <a:pt x="31" y="33"/>
                    </a:lnTo>
                    <a:lnTo>
                      <a:pt x="37" y="32"/>
                    </a:lnTo>
                    <a:lnTo>
                      <a:pt x="41" y="31"/>
                    </a:lnTo>
                    <a:lnTo>
                      <a:pt x="45" y="30"/>
                    </a:lnTo>
                    <a:lnTo>
                      <a:pt x="47" y="27"/>
                    </a:lnTo>
                    <a:lnTo>
                      <a:pt x="49" y="24"/>
                    </a:lnTo>
                    <a:lnTo>
                      <a:pt x="49" y="20"/>
                    </a:lnTo>
                    <a:lnTo>
                      <a:pt x="49" y="18"/>
                    </a:lnTo>
                    <a:lnTo>
                      <a:pt x="47" y="14"/>
                    </a:lnTo>
                    <a:lnTo>
                      <a:pt x="46" y="12"/>
                    </a:lnTo>
                    <a:lnTo>
                      <a:pt x="42" y="10"/>
                    </a:lnTo>
                    <a:lnTo>
                      <a:pt x="38" y="9"/>
                    </a:lnTo>
                    <a:lnTo>
                      <a:pt x="34" y="9"/>
                    </a:lnTo>
                    <a:lnTo>
                      <a:pt x="10" y="9"/>
                    </a:lnTo>
                    <a:lnTo>
                      <a:pt x="10" y="33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" name="Freeform 4182"/>
              <p:cNvSpPr>
                <a:spLocks noEditPoints="1"/>
              </p:cNvSpPr>
              <p:nvPr/>
            </p:nvSpPr>
            <p:spPr bwMode="auto">
              <a:xfrm>
                <a:off x="2642" y="1437"/>
                <a:ext cx="52" cy="58"/>
              </a:xfrm>
              <a:custGeom>
                <a:avLst/>
                <a:gdLst/>
                <a:ahLst/>
                <a:cxnLst>
                  <a:cxn ang="0">
                    <a:pos x="42" y="40"/>
                  </a:cxn>
                  <a:cxn ang="0">
                    <a:pos x="52" y="41"/>
                  </a:cxn>
                  <a:cxn ang="0">
                    <a:pos x="50" y="46"/>
                  </a:cxn>
                  <a:cxn ang="0">
                    <a:pos x="46" y="50"/>
                  </a:cxn>
                  <a:cxn ang="0">
                    <a:pos x="43" y="53"/>
                  </a:cxn>
                  <a:cxn ang="0">
                    <a:pos x="38" y="56"/>
                  </a:cxn>
                  <a:cxn ang="0">
                    <a:pos x="33" y="57"/>
                  </a:cxn>
                  <a:cxn ang="0">
                    <a:pos x="27" y="58"/>
                  </a:cxn>
                  <a:cxn ang="0">
                    <a:pos x="16" y="56"/>
                  </a:cxn>
                  <a:cxn ang="0">
                    <a:pos x="7" y="50"/>
                  </a:cxn>
                  <a:cxn ang="0">
                    <a:pos x="3" y="41"/>
                  </a:cxn>
                  <a:cxn ang="0">
                    <a:pos x="0" y="29"/>
                  </a:cxn>
                  <a:cxn ang="0">
                    <a:pos x="3" y="17"/>
                  </a:cxn>
                  <a:cxn ang="0">
                    <a:pos x="7" y="8"/>
                  </a:cxn>
                  <a:cxn ang="0">
                    <a:pos x="16" y="1"/>
                  </a:cxn>
                  <a:cxn ang="0">
                    <a:pos x="26" y="0"/>
                  </a:cxn>
                  <a:cxn ang="0">
                    <a:pos x="36" y="1"/>
                  </a:cxn>
                  <a:cxn ang="0">
                    <a:pos x="45" y="7"/>
                  </a:cxn>
                  <a:cxn ang="0">
                    <a:pos x="50" y="17"/>
                  </a:cxn>
                  <a:cxn ang="0">
                    <a:pos x="52" y="28"/>
                  </a:cxn>
                  <a:cxn ang="0">
                    <a:pos x="52" y="29"/>
                  </a:cxn>
                  <a:cxn ang="0">
                    <a:pos x="52" y="31"/>
                  </a:cxn>
                  <a:cxn ang="0">
                    <a:pos x="11" y="31"/>
                  </a:cxn>
                  <a:cxn ang="0">
                    <a:pos x="12" y="36"/>
                  </a:cxn>
                  <a:cxn ang="0">
                    <a:pos x="13" y="40"/>
                  </a:cxn>
                  <a:cxn ang="0">
                    <a:pos x="16" y="45"/>
                  </a:cxn>
                  <a:cxn ang="0">
                    <a:pos x="19" y="47"/>
                  </a:cxn>
                  <a:cxn ang="0">
                    <a:pos x="23" y="48"/>
                  </a:cxn>
                  <a:cxn ang="0">
                    <a:pos x="27" y="49"/>
                  </a:cxn>
                  <a:cxn ang="0">
                    <a:pos x="32" y="48"/>
                  </a:cxn>
                  <a:cxn ang="0">
                    <a:pos x="36" y="47"/>
                  </a:cxn>
                  <a:cxn ang="0">
                    <a:pos x="40" y="43"/>
                  </a:cxn>
                  <a:cxn ang="0">
                    <a:pos x="42" y="40"/>
                  </a:cxn>
                  <a:cxn ang="0">
                    <a:pos x="11" y="22"/>
                  </a:cxn>
                  <a:cxn ang="0">
                    <a:pos x="42" y="22"/>
                  </a:cxn>
                  <a:cxn ang="0">
                    <a:pos x="41" y="18"/>
                  </a:cxn>
                  <a:cxn ang="0">
                    <a:pos x="40" y="16"/>
                  </a:cxn>
                  <a:cxn ang="0">
                    <a:pos x="38" y="13"/>
                  </a:cxn>
                  <a:cxn ang="0">
                    <a:pos x="35" y="10"/>
                  </a:cxn>
                  <a:cxn ang="0">
                    <a:pos x="31" y="9"/>
                  </a:cxn>
                  <a:cxn ang="0">
                    <a:pos x="26" y="9"/>
                  </a:cxn>
                  <a:cxn ang="0">
                    <a:pos x="23" y="9"/>
                  </a:cxn>
                  <a:cxn ang="0">
                    <a:pos x="18" y="10"/>
                  </a:cxn>
                  <a:cxn ang="0">
                    <a:pos x="15" y="12"/>
                  </a:cxn>
                  <a:cxn ang="0">
                    <a:pos x="13" y="14"/>
                  </a:cxn>
                  <a:cxn ang="0">
                    <a:pos x="12" y="18"/>
                  </a:cxn>
                  <a:cxn ang="0">
                    <a:pos x="11" y="22"/>
                  </a:cxn>
                </a:cxnLst>
                <a:rect l="0" t="0" r="r" b="b"/>
                <a:pathLst>
                  <a:path w="52" h="58">
                    <a:moveTo>
                      <a:pt x="42" y="40"/>
                    </a:moveTo>
                    <a:lnTo>
                      <a:pt x="52" y="41"/>
                    </a:lnTo>
                    <a:lnTo>
                      <a:pt x="50" y="46"/>
                    </a:lnTo>
                    <a:lnTo>
                      <a:pt x="46" y="50"/>
                    </a:lnTo>
                    <a:lnTo>
                      <a:pt x="43" y="53"/>
                    </a:lnTo>
                    <a:lnTo>
                      <a:pt x="38" y="56"/>
                    </a:lnTo>
                    <a:lnTo>
                      <a:pt x="33" y="57"/>
                    </a:lnTo>
                    <a:lnTo>
                      <a:pt x="27" y="58"/>
                    </a:lnTo>
                    <a:lnTo>
                      <a:pt x="16" y="56"/>
                    </a:lnTo>
                    <a:lnTo>
                      <a:pt x="7" y="50"/>
                    </a:lnTo>
                    <a:lnTo>
                      <a:pt x="3" y="41"/>
                    </a:lnTo>
                    <a:lnTo>
                      <a:pt x="0" y="29"/>
                    </a:lnTo>
                    <a:lnTo>
                      <a:pt x="3" y="17"/>
                    </a:lnTo>
                    <a:lnTo>
                      <a:pt x="7" y="8"/>
                    </a:lnTo>
                    <a:lnTo>
                      <a:pt x="16" y="1"/>
                    </a:lnTo>
                    <a:lnTo>
                      <a:pt x="26" y="0"/>
                    </a:lnTo>
                    <a:lnTo>
                      <a:pt x="36" y="1"/>
                    </a:lnTo>
                    <a:lnTo>
                      <a:pt x="45" y="7"/>
                    </a:lnTo>
                    <a:lnTo>
                      <a:pt x="50" y="17"/>
                    </a:lnTo>
                    <a:lnTo>
                      <a:pt x="52" y="28"/>
                    </a:lnTo>
                    <a:lnTo>
                      <a:pt x="52" y="29"/>
                    </a:lnTo>
                    <a:lnTo>
                      <a:pt x="52" y="31"/>
                    </a:lnTo>
                    <a:lnTo>
                      <a:pt x="11" y="31"/>
                    </a:lnTo>
                    <a:lnTo>
                      <a:pt x="12" y="36"/>
                    </a:lnTo>
                    <a:lnTo>
                      <a:pt x="13" y="40"/>
                    </a:lnTo>
                    <a:lnTo>
                      <a:pt x="16" y="45"/>
                    </a:lnTo>
                    <a:lnTo>
                      <a:pt x="19" y="47"/>
                    </a:lnTo>
                    <a:lnTo>
                      <a:pt x="23" y="48"/>
                    </a:lnTo>
                    <a:lnTo>
                      <a:pt x="27" y="49"/>
                    </a:lnTo>
                    <a:lnTo>
                      <a:pt x="32" y="48"/>
                    </a:lnTo>
                    <a:lnTo>
                      <a:pt x="36" y="47"/>
                    </a:lnTo>
                    <a:lnTo>
                      <a:pt x="40" y="43"/>
                    </a:lnTo>
                    <a:lnTo>
                      <a:pt x="42" y="40"/>
                    </a:lnTo>
                    <a:close/>
                    <a:moveTo>
                      <a:pt x="11" y="22"/>
                    </a:moveTo>
                    <a:lnTo>
                      <a:pt x="42" y="22"/>
                    </a:lnTo>
                    <a:lnTo>
                      <a:pt x="41" y="18"/>
                    </a:lnTo>
                    <a:lnTo>
                      <a:pt x="40" y="16"/>
                    </a:lnTo>
                    <a:lnTo>
                      <a:pt x="38" y="13"/>
                    </a:lnTo>
                    <a:lnTo>
                      <a:pt x="35" y="10"/>
                    </a:lnTo>
                    <a:lnTo>
                      <a:pt x="31" y="9"/>
                    </a:lnTo>
                    <a:lnTo>
                      <a:pt x="26" y="9"/>
                    </a:lnTo>
                    <a:lnTo>
                      <a:pt x="23" y="9"/>
                    </a:lnTo>
                    <a:lnTo>
                      <a:pt x="18" y="10"/>
                    </a:lnTo>
                    <a:lnTo>
                      <a:pt x="15" y="12"/>
                    </a:lnTo>
                    <a:lnTo>
                      <a:pt x="13" y="14"/>
                    </a:lnTo>
                    <a:lnTo>
                      <a:pt x="12" y="18"/>
                    </a:lnTo>
                    <a:lnTo>
                      <a:pt x="11" y="22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" name="Freeform 4183"/>
              <p:cNvSpPr>
                <a:spLocks noEditPoints="1"/>
              </p:cNvSpPr>
              <p:nvPr/>
            </p:nvSpPr>
            <p:spPr bwMode="auto">
              <a:xfrm>
                <a:off x="2705" y="1437"/>
                <a:ext cx="48" cy="78"/>
              </a:xfrm>
              <a:custGeom>
                <a:avLst/>
                <a:gdLst/>
                <a:ahLst/>
                <a:cxnLst>
                  <a:cxn ang="0">
                    <a:pos x="0" y="78"/>
                  </a:cxn>
                  <a:cxn ang="0">
                    <a:pos x="0" y="1"/>
                  </a:cxn>
                  <a:cxn ang="0">
                    <a:pos x="10" y="1"/>
                  </a:cxn>
                  <a:cxn ang="0">
                    <a:pos x="10" y="10"/>
                  </a:cxn>
                  <a:cxn ang="0">
                    <a:pos x="13" y="5"/>
                  </a:cxn>
                  <a:cxn ang="0">
                    <a:pos x="17" y="2"/>
                  </a:cxn>
                  <a:cxn ang="0">
                    <a:pos x="21" y="0"/>
                  </a:cxn>
                  <a:cxn ang="0">
                    <a:pos x="26" y="0"/>
                  </a:cxn>
                  <a:cxn ang="0">
                    <a:pos x="30" y="0"/>
                  </a:cxn>
                  <a:cxn ang="0">
                    <a:pos x="33" y="1"/>
                  </a:cxn>
                  <a:cxn ang="0">
                    <a:pos x="38" y="3"/>
                  </a:cxn>
                  <a:cxn ang="0">
                    <a:pos x="40" y="5"/>
                  </a:cxn>
                  <a:cxn ang="0">
                    <a:pos x="43" y="10"/>
                  </a:cxn>
                  <a:cxn ang="0">
                    <a:pos x="46" y="13"/>
                  </a:cxn>
                  <a:cxn ang="0">
                    <a:pos x="47" y="20"/>
                  </a:cxn>
                  <a:cxn ang="0">
                    <a:pos x="48" y="28"/>
                  </a:cxn>
                  <a:cxn ang="0">
                    <a:pos x="48" y="33"/>
                  </a:cxn>
                  <a:cxn ang="0">
                    <a:pos x="47" y="39"/>
                  </a:cxn>
                  <a:cxn ang="0">
                    <a:pos x="45" y="43"/>
                  </a:cxn>
                  <a:cxn ang="0">
                    <a:pos x="42" y="48"/>
                  </a:cxn>
                  <a:cxn ang="0">
                    <a:pos x="40" y="51"/>
                  </a:cxn>
                  <a:cxn ang="0">
                    <a:pos x="37" y="53"/>
                  </a:cxn>
                  <a:cxn ang="0">
                    <a:pos x="30" y="57"/>
                  </a:cxn>
                  <a:cxn ang="0">
                    <a:pos x="25" y="58"/>
                  </a:cxn>
                  <a:cxn ang="0">
                    <a:pos x="20" y="57"/>
                  </a:cxn>
                  <a:cxn ang="0">
                    <a:pos x="16" y="56"/>
                  </a:cxn>
                  <a:cxn ang="0">
                    <a:pos x="12" y="52"/>
                  </a:cxn>
                  <a:cxn ang="0">
                    <a:pos x="10" y="49"/>
                  </a:cxn>
                  <a:cxn ang="0">
                    <a:pos x="10" y="78"/>
                  </a:cxn>
                  <a:cxn ang="0">
                    <a:pos x="0" y="78"/>
                  </a:cxn>
                  <a:cxn ang="0">
                    <a:pos x="10" y="29"/>
                  </a:cxn>
                  <a:cxn ang="0">
                    <a:pos x="10" y="36"/>
                  </a:cxn>
                  <a:cxn ang="0">
                    <a:pos x="12" y="40"/>
                  </a:cxn>
                  <a:cxn ang="0">
                    <a:pos x="14" y="43"/>
                  </a:cxn>
                  <a:cxn ang="0">
                    <a:pos x="17" y="47"/>
                  </a:cxn>
                  <a:cxn ang="0">
                    <a:pos x="20" y="48"/>
                  </a:cxn>
                  <a:cxn ang="0">
                    <a:pos x="23" y="49"/>
                  </a:cxn>
                  <a:cxn ang="0">
                    <a:pos x="28" y="48"/>
                  </a:cxn>
                  <a:cxn ang="0">
                    <a:pos x="31" y="47"/>
                  </a:cxn>
                  <a:cxn ang="0">
                    <a:pos x="33" y="43"/>
                  </a:cxn>
                  <a:cxn ang="0">
                    <a:pos x="36" y="40"/>
                  </a:cxn>
                  <a:cxn ang="0">
                    <a:pos x="38" y="35"/>
                  </a:cxn>
                  <a:cxn ang="0">
                    <a:pos x="38" y="28"/>
                  </a:cxn>
                  <a:cxn ang="0">
                    <a:pos x="38" y="22"/>
                  </a:cxn>
                  <a:cxn ang="0">
                    <a:pos x="36" y="18"/>
                  </a:cxn>
                  <a:cxn ang="0">
                    <a:pos x="33" y="13"/>
                  </a:cxn>
                  <a:cxn ang="0">
                    <a:pos x="31" y="11"/>
                  </a:cxn>
                  <a:cxn ang="0">
                    <a:pos x="28" y="9"/>
                  </a:cxn>
                  <a:cxn ang="0">
                    <a:pos x="25" y="9"/>
                  </a:cxn>
                  <a:cxn ang="0">
                    <a:pos x="20" y="9"/>
                  </a:cxn>
                  <a:cxn ang="0">
                    <a:pos x="18" y="11"/>
                  </a:cxn>
                  <a:cxn ang="0">
                    <a:pos x="14" y="13"/>
                  </a:cxn>
                  <a:cxn ang="0">
                    <a:pos x="12" y="18"/>
                  </a:cxn>
                  <a:cxn ang="0">
                    <a:pos x="10" y="23"/>
                  </a:cxn>
                  <a:cxn ang="0">
                    <a:pos x="10" y="29"/>
                  </a:cxn>
                </a:cxnLst>
                <a:rect l="0" t="0" r="r" b="b"/>
                <a:pathLst>
                  <a:path w="48" h="78">
                    <a:moveTo>
                      <a:pt x="0" y="78"/>
                    </a:moveTo>
                    <a:lnTo>
                      <a:pt x="0" y="1"/>
                    </a:lnTo>
                    <a:lnTo>
                      <a:pt x="10" y="1"/>
                    </a:lnTo>
                    <a:lnTo>
                      <a:pt x="10" y="10"/>
                    </a:lnTo>
                    <a:lnTo>
                      <a:pt x="13" y="5"/>
                    </a:lnTo>
                    <a:lnTo>
                      <a:pt x="17" y="2"/>
                    </a:lnTo>
                    <a:lnTo>
                      <a:pt x="21" y="0"/>
                    </a:lnTo>
                    <a:lnTo>
                      <a:pt x="26" y="0"/>
                    </a:lnTo>
                    <a:lnTo>
                      <a:pt x="30" y="0"/>
                    </a:lnTo>
                    <a:lnTo>
                      <a:pt x="33" y="1"/>
                    </a:lnTo>
                    <a:lnTo>
                      <a:pt x="38" y="3"/>
                    </a:lnTo>
                    <a:lnTo>
                      <a:pt x="40" y="5"/>
                    </a:lnTo>
                    <a:lnTo>
                      <a:pt x="43" y="10"/>
                    </a:lnTo>
                    <a:lnTo>
                      <a:pt x="46" y="13"/>
                    </a:lnTo>
                    <a:lnTo>
                      <a:pt x="47" y="20"/>
                    </a:lnTo>
                    <a:lnTo>
                      <a:pt x="48" y="28"/>
                    </a:lnTo>
                    <a:lnTo>
                      <a:pt x="48" y="33"/>
                    </a:lnTo>
                    <a:lnTo>
                      <a:pt x="47" y="39"/>
                    </a:lnTo>
                    <a:lnTo>
                      <a:pt x="45" y="43"/>
                    </a:lnTo>
                    <a:lnTo>
                      <a:pt x="42" y="48"/>
                    </a:lnTo>
                    <a:lnTo>
                      <a:pt x="40" y="51"/>
                    </a:lnTo>
                    <a:lnTo>
                      <a:pt x="37" y="53"/>
                    </a:lnTo>
                    <a:lnTo>
                      <a:pt x="30" y="57"/>
                    </a:lnTo>
                    <a:lnTo>
                      <a:pt x="25" y="58"/>
                    </a:lnTo>
                    <a:lnTo>
                      <a:pt x="20" y="57"/>
                    </a:lnTo>
                    <a:lnTo>
                      <a:pt x="16" y="56"/>
                    </a:lnTo>
                    <a:lnTo>
                      <a:pt x="12" y="52"/>
                    </a:lnTo>
                    <a:lnTo>
                      <a:pt x="10" y="49"/>
                    </a:lnTo>
                    <a:lnTo>
                      <a:pt x="10" y="78"/>
                    </a:lnTo>
                    <a:lnTo>
                      <a:pt x="0" y="78"/>
                    </a:lnTo>
                    <a:close/>
                    <a:moveTo>
                      <a:pt x="10" y="29"/>
                    </a:moveTo>
                    <a:lnTo>
                      <a:pt x="10" y="36"/>
                    </a:lnTo>
                    <a:lnTo>
                      <a:pt x="12" y="40"/>
                    </a:lnTo>
                    <a:lnTo>
                      <a:pt x="14" y="43"/>
                    </a:lnTo>
                    <a:lnTo>
                      <a:pt x="17" y="47"/>
                    </a:lnTo>
                    <a:lnTo>
                      <a:pt x="20" y="48"/>
                    </a:lnTo>
                    <a:lnTo>
                      <a:pt x="23" y="49"/>
                    </a:lnTo>
                    <a:lnTo>
                      <a:pt x="28" y="48"/>
                    </a:lnTo>
                    <a:lnTo>
                      <a:pt x="31" y="47"/>
                    </a:lnTo>
                    <a:lnTo>
                      <a:pt x="33" y="43"/>
                    </a:lnTo>
                    <a:lnTo>
                      <a:pt x="36" y="40"/>
                    </a:lnTo>
                    <a:lnTo>
                      <a:pt x="38" y="35"/>
                    </a:lnTo>
                    <a:lnTo>
                      <a:pt x="38" y="28"/>
                    </a:lnTo>
                    <a:lnTo>
                      <a:pt x="38" y="22"/>
                    </a:lnTo>
                    <a:lnTo>
                      <a:pt x="36" y="18"/>
                    </a:lnTo>
                    <a:lnTo>
                      <a:pt x="33" y="13"/>
                    </a:lnTo>
                    <a:lnTo>
                      <a:pt x="31" y="11"/>
                    </a:lnTo>
                    <a:lnTo>
                      <a:pt x="28" y="9"/>
                    </a:lnTo>
                    <a:lnTo>
                      <a:pt x="25" y="9"/>
                    </a:lnTo>
                    <a:lnTo>
                      <a:pt x="20" y="9"/>
                    </a:lnTo>
                    <a:lnTo>
                      <a:pt x="18" y="11"/>
                    </a:lnTo>
                    <a:lnTo>
                      <a:pt x="14" y="13"/>
                    </a:lnTo>
                    <a:lnTo>
                      <a:pt x="12" y="18"/>
                    </a:lnTo>
                    <a:lnTo>
                      <a:pt x="10" y="23"/>
                    </a:lnTo>
                    <a:lnTo>
                      <a:pt x="10" y="29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" name="Freeform 4184"/>
              <p:cNvSpPr>
                <a:spLocks/>
              </p:cNvSpPr>
              <p:nvPr/>
            </p:nvSpPr>
            <p:spPr bwMode="auto">
              <a:xfrm>
                <a:off x="2765" y="1437"/>
                <a:ext cx="29" cy="57"/>
              </a:xfrm>
              <a:custGeom>
                <a:avLst/>
                <a:gdLst/>
                <a:ahLst/>
                <a:cxnLst>
                  <a:cxn ang="0">
                    <a:pos x="0" y="57"/>
                  </a:cxn>
                  <a:cxn ang="0">
                    <a:pos x="0" y="1"/>
                  </a:cxn>
                  <a:cxn ang="0">
                    <a:pos x="9" y="1"/>
                  </a:cxn>
                  <a:cxn ang="0">
                    <a:pos x="9" y="9"/>
                  </a:cxn>
                  <a:cxn ang="0">
                    <a:pos x="12" y="4"/>
                  </a:cxn>
                  <a:cxn ang="0">
                    <a:pos x="15" y="1"/>
                  </a:cxn>
                  <a:cxn ang="0">
                    <a:pos x="17" y="0"/>
                  </a:cxn>
                  <a:cxn ang="0">
                    <a:pos x="20" y="0"/>
                  </a:cxn>
                  <a:cxn ang="0">
                    <a:pos x="25" y="0"/>
                  </a:cxn>
                  <a:cxn ang="0">
                    <a:pos x="29" y="2"/>
                  </a:cxn>
                  <a:cxn ang="0">
                    <a:pos x="26" y="11"/>
                  </a:cxn>
                  <a:cxn ang="0">
                    <a:pos x="23" y="9"/>
                  </a:cxn>
                  <a:cxn ang="0">
                    <a:pos x="20" y="9"/>
                  </a:cxn>
                  <a:cxn ang="0">
                    <a:pos x="17" y="9"/>
                  </a:cxn>
                  <a:cxn ang="0">
                    <a:pos x="15" y="10"/>
                  </a:cxn>
                  <a:cxn ang="0">
                    <a:pos x="12" y="12"/>
                  </a:cxn>
                  <a:cxn ang="0">
                    <a:pos x="11" y="16"/>
                  </a:cxn>
                  <a:cxn ang="0">
                    <a:pos x="10" y="21"/>
                  </a:cxn>
                  <a:cxn ang="0">
                    <a:pos x="10" y="27"/>
                  </a:cxn>
                  <a:cxn ang="0">
                    <a:pos x="10" y="57"/>
                  </a:cxn>
                  <a:cxn ang="0">
                    <a:pos x="0" y="57"/>
                  </a:cxn>
                </a:cxnLst>
                <a:rect l="0" t="0" r="r" b="b"/>
                <a:pathLst>
                  <a:path w="29" h="57">
                    <a:moveTo>
                      <a:pt x="0" y="57"/>
                    </a:moveTo>
                    <a:lnTo>
                      <a:pt x="0" y="1"/>
                    </a:lnTo>
                    <a:lnTo>
                      <a:pt x="9" y="1"/>
                    </a:lnTo>
                    <a:lnTo>
                      <a:pt x="9" y="9"/>
                    </a:lnTo>
                    <a:lnTo>
                      <a:pt x="12" y="4"/>
                    </a:lnTo>
                    <a:lnTo>
                      <a:pt x="15" y="1"/>
                    </a:lnTo>
                    <a:lnTo>
                      <a:pt x="17" y="0"/>
                    </a:lnTo>
                    <a:lnTo>
                      <a:pt x="20" y="0"/>
                    </a:lnTo>
                    <a:lnTo>
                      <a:pt x="25" y="0"/>
                    </a:lnTo>
                    <a:lnTo>
                      <a:pt x="29" y="2"/>
                    </a:lnTo>
                    <a:lnTo>
                      <a:pt x="26" y="11"/>
                    </a:lnTo>
                    <a:lnTo>
                      <a:pt x="23" y="9"/>
                    </a:lnTo>
                    <a:lnTo>
                      <a:pt x="20" y="9"/>
                    </a:lnTo>
                    <a:lnTo>
                      <a:pt x="17" y="9"/>
                    </a:lnTo>
                    <a:lnTo>
                      <a:pt x="15" y="10"/>
                    </a:lnTo>
                    <a:lnTo>
                      <a:pt x="12" y="12"/>
                    </a:lnTo>
                    <a:lnTo>
                      <a:pt x="11" y="16"/>
                    </a:lnTo>
                    <a:lnTo>
                      <a:pt x="10" y="21"/>
                    </a:lnTo>
                    <a:lnTo>
                      <a:pt x="10" y="27"/>
                    </a:lnTo>
                    <a:lnTo>
                      <a:pt x="10" y="57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" name="Freeform 4185"/>
              <p:cNvSpPr>
                <a:spLocks noEditPoints="1"/>
              </p:cNvSpPr>
              <p:nvPr/>
            </p:nvSpPr>
            <p:spPr bwMode="auto">
              <a:xfrm>
                <a:off x="2796" y="1437"/>
                <a:ext cx="52" cy="58"/>
              </a:xfrm>
              <a:custGeom>
                <a:avLst/>
                <a:gdLst/>
                <a:ahLst/>
                <a:cxnLst>
                  <a:cxn ang="0">
                    <a:pos x="42" y="40"/>
                  </a:cxn>
                  <a:cxn ang="0">
                    <a:pos x="52" y="41"/>
                  </a:cxn>
                  <a:cxn ang="0">
                    <a:pos x="50" y="46"/>
                  </a:cxn>
                  <a:cxn ang="0">
                    <a:pos x="46" y="50"/>
                  </a:cxn>
                  <a:cxn ang="0">
                    <a:pos x="43" y="53"/>
                  </a:cxn>
                  <a:cxn ang="0">
                    <a:pos x="38" y="56"/>
                  </a:cxn>
                  <a:cxn ang="0">
                    <a:pos x="33" y="57"/>
                  </a:cxn>
                  <a:cxn ang="0">
                    <a:pos x="27" y="58"/>
                  </a:cxn>
                  <a:cxn ang="0">
                    <a:pos x="16" y="56"/>
                  </a:cxn>
                  <a:cxn ang="0">
                    <a:pos x="7" y="50"/>
                  </a:cxn>
                  <a:cxn ang="0">
                    <a:pos x="3" y="41"/>
                  </a:cxn>
                  <a:cxn ang="0">
                    <a:pos x="0" y="29"/>
                  </a:cxn>
                  <a:cxn ang="0">
                    <a:pos x="3" y="17"/>
                  </a:cxn>
                  <a:cxn ang="0">
                    <a:pos x="7" y="8"/>
                  </a:cxn>
                  <a:cxn ang="0">
                    <a:pos x="16" y="1"/>
                  </a:cxn>
                  <a:cxn ang="0">
                    <a:pos x="26" y="0"/>
                  </a:cxn>
                  <a:cxn ang="0">
                    <a:pos x="36" y="1"/>
                  </a:cxn>
                  <a:cxn ang="0">
                    <a:pos x="45" y="7"/>
                  </a:cxn>
                  <a:cxn ang="0">
                    <a:pos x="50" y="17"/>
                  </a:cxn>
                  <a:cxn ang="0">
                    <a:pos x="52" y="28"/>
                  </a:cxn>
                  <a:cxn ang="0">
                    <a:pos x="52" y="29"/>
                  </a:cxn>
                  <a:cxn ang="0">
                    <a:pos x="52" y="31"/>
                  </a:cxn>
                  <a:cxn ang="0">
                    <a:pos x="11" y="31"/>
                  </a:cxn>
                  <a:cxn ang="0">
                    <a:pos x="12" y="36"/>
                  </a:cxn>
                  <a:cxn ang="0">
                    <a:pos x="13" y="40"/>
                  </a:cxn>
                  <a:cxn ang="0">
                    <a:pos x="16" y="45"/>
                  </a:cxn>
                  <a:cxn ang="0">
                    <a:pos x="19" y="47"/>
                  </a:cxn>
                  <a:cxn ang="0">
                    <a:pos x="23" y="48"/>
                  </a:cxn>
                  <a:cxn ang="0">
                    <a:pos x="27" y="49"/>
                  </a:cxn>
                  <a:cxn ang="0">
                    <a:pos x="32" y="48"/>
                  </a:cxn>
                  <a:cxn ang="0">
                    <a:pos x="36" y="47"/>
                  </a:cxn>
                  <a:cxn ang="0">
                    <a:pos x="40" y="43"/>
                  </a:cxn>
                  <a:cxn ang="0">
                    <a:pos x="42" y="40"/>
                  </a:cxn>
                  <a:cxn ang="0">
                    <a:pos x="11" y="22"/>
                  </a:cxn>
                  <a:cxn ang="0">
                    <a:pos x="42" y="22"/>
                  </a:cxn>
                  <a:cxn ang="0">
                    <a:pos x="41" y="18"/>
                  </a:cxn>
                  <a:cxn ang="0">
                    <a:pos x="40" y="16"/>
                  </a:cxn>
                  <a:cxn ang="0">
                    <a:pos x="38" y="13"/>
                  </a:cxn>
                  <a:cxn ang="0">
                    <a:pos x="35" y="10"/>
                  </a:cxn>
                  <a:cxn ang="0">
                    <a:pos x="31" y="9"/>
                  </a:cxn>
                  <a:cxn ang="0">
                    <a:pos x="26" y="9"/>
                  </a:cxn>
                  <a:cxn ang="0">
                    <a:pos x="23" y="9"/>
                  </a:cxn>
                  <a:cxn ang="0">
                    <a:pos x="18" y="10"/>
                  </a:cxn>
                  <a:cxn ang="0">
                    <a:pos x="15" y="12"/>
                  </a:cxn>
                  <a:cxn ang="0">
                    <a:pos x="13" y="14"/>
                  </a:cxn>
                  <a:cxn ang="0">
                    <a:pos x="12" y="18"/>
                  </a:cxn>
                  <a:cxn ang="0">
                    <a:pos x="11" y="22"/>
                  </a:cxn>
                </a:cxnLst>
                <a:rect l="0" t="0" r="r" b="b"/>
                <a:pathLst>
                  <a:path w="52" h="58">
                    <a:moveTo>
                      <a:pt x="42" y="40"/>
                    </a:moveTo>
                    <a:lnTo>
                      <a:pt x="52" y="41"/>
                    </a:lnTo>
                    <a:lnTo>
                      <a:pt x="50" y="46"/>
                    </a:lnTo>
                    <a:lnTo>
                      <a:pt x="46" y="50"/>
                    </a:lnTo>
                    <a:lnTo>
                      <a:pt x="43" y="53"/>
                    </a:lnTo>
                    <a:lnTo>
                      <a:pt x="38" y="56"/>
                    </a:lnTo>
                    <a:lnTo>
                      <a:pt x="33" y="57"/>
                    </a:lnTo>
                    <a:lnTo>
                      <a:pt x="27" y="58"/>
                    </a:lnTo>
                    <a:lnTo>
                      <a:pt x="16" y="56"/>
                    </a:lnTo>
                    <a:lnTo>
                      <a:pt x="7" y="50"/>
                    </a:lnTo>
                    <a:lnTo>
                      <a:pt x="3" y="41"/>
                    </a:lnTo>
                    <a:lnTo>
                      <a:pt x="0" y="29"/>
                    </a:lnTo>
                    <a:lnTo>
                      <a:pt x="3" y="17"/>
                    </a:lnTo>
                    <a:lnTo>
                      <a:pt x="7" y="8"/>
                    </a:lnTo>
                    <a:lnTo>
                      <a:pt x="16" y="1"/>
                    </a:lnTo>
                    <a:lnTo>
                      <a:pt x="26" y="0"/>
                    </a:lnTo>
                    <a:lnTo>
                      <a:pt x="36" y="1"/>
                    </a:lnTo>
                    <a:lnTo>
                      <a:pt x="45" y="7"/>
                    </a:lnTo>
                    <a:lnTo>
                      <a:pt x="50" y="17"/>
                    </a:lnTo>
                    <a:lnTo>
                      <a:pt x="52" y="28"/>
                    </a:lnTo>
                    <a:lnTo>
                      <a:pt x="52" y="29"/>
                    </a:lnTo>
                    <a:lnTo>
                      <a:pt x="52" y="31"/>
                    </a:lnTo>
                    <a:lnTo>
                      <a:pt x="11" y="31"/>
                    </a:lnTo>
                    <a:lnTo>
                      <a:pt x="12" y="36"/>
                    </a:lnTo>
                    <a:lnTo>
                      <a:pt x="13" y="40"/>
                    </a:lnTo>
                    <a:lnTo>
                      <a:pt x="16" y="45"/>
                    </a:lnTo>
                    <a:lnTo>
                      <a:pt x="19" y="47"/>
                    </a:lnTo>
                    <a:lnTo>
                      <a:pt x="23" y="48"/>
                    </a:lnTo>
                    <a:lnTo>
                      <a:pt x="27" y="49"/>
                    </a:lnTo>
                    <a:lnTo>
                      <a:pt x="32" y="48"/>
                    </a:lnTo>
                    <a:lnTo>
                      <a:pt x="36" y="47"/>
                    </a:lnTo>
                    <a:lnTo>
                      <a:pt x="40" y="43"/>
                    </a:lnTo>
                    <a:lnTo>
                      <a:pt x="42" y="40"/>
                    </a:lnTo>
                    <a:close/>
                    <a:moveTo>
                      <a:pt x="11" y="22"/>
                    </a:moveTo>
                    <a:lnTo>
                      <a:pt x="42" y="22"/>
                    </a:lnTo>
                    <a:lnTo>
                      <a:pt x="41" y="18"/>
                    </a:lnTo>
                    <a:lnTo>
                      <a:pt x="40" y="16"/>
                    </a:lnTo>
                    <a:lnTo>
                      <a:pt x="38" y="13"/>
                    </a:lnTo>
                    <a:lnTo>
                      <a:pt x="35" y="10"/>
                    </a:lnTo>
                    <a:lnTo>
                      <a:pt x="31" y="9"/>
                    </a:lnTo>
                    <a:lnTo>
                      <a:pt x="26" y="9"/>
                    </a:lnTo>
                    <a:lnTo>
                      <a:pt x="23" y="9"/>
                    </a:lnTo>
                    <a:lnTo>
                      <a:pt x="18" y="10"/>
                    </a:lnTo>
                    <a:lnTo>
                      <a:pt x="15" y="12"/>
                    </a:lnTo>
                    <a:lnTo>
                      <a:pt x="13" y="14"/>
                    </a:lnTo>
                    <a:lnTo>
                      <a:pt x="12" y="18"/>
                    </a:lnTo>
                    <a:lnTo>
                      <a:pt x="11" y="22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" name="Freeform 4186"/>
              <p:cNvSpPr>
                <a:spLocks/>
              </p:cNvSpPr>
              <p:nvPr/>
            </p:nvSpPr>
            <p:spPr bwMode="auto">
              <a:xfrm>
                <a:off x="2856" y="1437"/>
                <a:ext cx="45" cy="58"/>
              </a:xfrm>
              <a:custGeom>
                <a:avLst/>
                <a:gdLst/>
                <a:ahLst/>
                <a:cxnLst>
                  <a:cxn ang="0">
                    <a:pos x="10" y="39"/>
                  </a:cxn>
                  <a:cxn ang="0">
                    <a:pos x="12" y="45"/>
                  </a:cxn>
                  <a:cxn ang="0">
                    <a:pos x="16" y="48"/>
                  </a:cxn>
                  <a:cxn ang="0">
                    <a:pos x="23" y="49"/>
                  </a:cxn>
                  <a:cxn ang="0">
                    <a:pos x="30" y="48"/>
                  </a:cxn>
                  <a:cxn ang="0">
                    <a:pos x="34" y="43"/>
                  </a:cxn>
                  <a:cxn ang="0">
                    <a:pos x="35" y="39"/>
                  </a:cxn>
                  <a:cxn ang="0">
                    <a:pos x="32" y="37"/>
                  </a:cxn>
                  <a:cxn ang="0">
                    <a:pos x="26" y="35"/>
                  </a:cxn>
                  <a:cxn ang="0">
                    <a:pos x="17" y="31"/>
                  </a:cxn>
                  <a:cxn ang="0">
                    <a:pos x="10" y="29"/>
                  </a:cxn>
                  <a:cxn ang="0">
                    <a:pos x="3" y="23"/>
                  </a:cxn>
                  <a:cxn ang="0">
                    <a:pos x="1" y="16"/>
                  </a:cxn>
                  <a:cxn ang="0">
                    <a:pos x="2" y="9"/>
                  </a:cxn>
                  <a:cxn ang="0">
                    <a:pos x="7" y="3"/>
                  </a:cxn>
                  <a:cxn ang="0">
                    <a:pos x="13" y="1"/>
                  </a:cxn>
                  <a:cxn ang="0">
                    <a:pos x="21" y="0"/>
                  </a:cxn>
                  <a:cxn ang="0">
                    <a:pos x="32" y="1"/>
                  </a:cxn>
                  <a:cxn ang="0">
                    <a:pos x="39" y="7"/>
                  </a:cxn>
                  <a:cxn ang="0">
                    <a:pos x="42" y="16"/>
                  </a:cxn>
                  <a:cxn ang="0">
                    <a:pos x="31" y="13"/>
                  </a:cxn>
                  <a:cxn ang="0">
                    <a:pos x="25" y="9"/>
                  </a:cxn>
                  <a:cxn ang="0">
                    <a:pos x="17" y="9"/>
                  </a:cxn>
                  <a:cxn ang="0">
                    <a:pos x="13" y="10"/>
                  </a:cxn>
                  <a:cxn ang="0">
                    <a:pos x="11" y="14"/>
                  </a:cxn>
                  <a:cxn ang="0">
                    <a:pos x="12" y="18"/>
                  </a:cxn>
                  <a:cxn ang="0">
                    <a:pos x="15" y="20"/>
                  </a:cxn>
                  <a:cxn ang="0">
                    <a:pos x="19" y="21"/>
                  </a:cxn>
                  <a:cxn ang="0">
                    <a:pos x="27" y="23"/>
                  </a:cxn>
                  <a:cxn ang="0">
                    <a:pos x="35" y="27"/>
                  </a:cxn>
                  <a:cxn ang="0">
                    <a:pos x="43" y="31"/>
                  </a:cxn>
                  <a:cxn ang="0">
                    <a:pos x="45" y="40"/>
                  </a:cxn>
                  <a:cxn ang="0">
                    <a:pos x="43" y="49"/>
                  </a:cxn>
                  <a:cxn ang="0">
                    <a:pos x="35" y="56"/>
                  </a:cxn>
                  <a:cxn ang="0">
                    <a:pos x="23" y="58"/>
                  </a:cxn>
                  <a:cxn ang="0">
                    <a:pos x="11" y="56"/>
                  </a:cxn>
                  <a:cxn ang="0">
                    <a:pos x="3" y="50"/>
                  </a:cxn>
                  <a:cxn ang="0">
                    <a:pos x="0" y="40"/>
                  </a:cxn>
                </a:cxnLst>
                <a:rect l="0" t="0" r="r" b="b"/>
                <a:pathLst>
                  <a:path w="45" h="58">
                    <a:moveTo>
                      <a:pt x="0" y="40"/>
                    </a:moveTo>
                    <a:lnTo>
                      <a:pt x="10" y="39"/>
                    </a:lnTo>
                    <a:lnTo>
                      <a:pt x="11" y="41"/>
                    </a:lnTo>
                    <a:lnTo>
                      <a:pt x="12" y="45"/>
                    </a:lnTo>
                    <a:lnTo>
                      <a:pt x="14" y="46"/>
                    </a:lnTo>
                    <a:lnTo>
                      <a:pt x="16" y="48"/>
                    </a:lnTo>
                    <a:lnTo>
                      <a:pt x="20" y="48"/>
                    </a:lnTo>
                    <a:lnTo>
                      <a:pt x="23" y="49"/>
                    </a:lnTo>
                    <a:lnTo>
                      <a:pt x="27" y="48"/>
                    </a:lnTo>
                    <a:lnTo>
                      <a:pt x="30" y="48"/>
                    </a:lnTo>
                    <a:lnTo>
                      <a:pt x="32" y="47"/>
                    </a:lnTo>
                    <a:lnTo>
                      <a:pt x="34" y="43"/>
                    </a:lnTo>
                    <a:lnTo>
                      <a:pt x="35" y="41"/>
                    </a:lnTo>
                    <a:lnTo>
                      <a:pt x="35" y="39"/>
                    </a:lnTo>
                    <a:lnTo>
                      <a:pt x="34" y="38"/>
                    </a:lnTo>
                    <a:lnTo>
                      <a:pt x="32" y="37"/>
                    </a:lnTo>
                    <a:lnTo>
                      <a:pt x="30" y="36"/>
                    </a:lnTo>
                    <a:lnTo>
                      <a:pt x="26" y="35"/>
                    </a:lnTo>
                    <a:lnTo>
                      <a:pt x="23" y="33"/>
                    </a:lnTo>
                    <a:lnTo>
                      <a:pt x="17" y="31"/>
                    </a:lnTo>
                    <a:lnTo>
                      <a:pt x="13" y="30"/>
                    </a:lnTo>
                    <a:lnTo>
                      <a:pt x="10" y="29"/>
                    </a:lnTo>
                    <a:lnTo>
                      <a:pt x="5" y="27"/>
                    </a:lnTo>
                    <a:lnTo>
                      <a:pt x="3" y="23"/>
                    </a:lnTo>
                    <a:lnTo>
                      <a:pt x="1" y="20"/>
                    </a:lnTo>
                    <a:lnTo>
                      <a:pt x="1" y="16"/>
                    </a:lnTo>
                    <a:lnTo>
                      <a:pt x="1" y="12"/>
                    </a:lnTo>
                    <a:lnTo>
                      <a:pt x="2" y="9"/>
                    </a:lnTo>
                    <a:lnTo>
                      <a:pt x="4" y="5"/>
                    </a:lnTo>
                    <a:lnTo>
                      <a:pt x="7" y="3"/>
                    </a:lnTo>
                    <a:lnTo>
                      <a:pt x="10" y="2"/>
                    </a:lnTo>
                    <a:lnTo>
                      <a:pt x="13" y="1"/>
                    </a:lnTo>
                    <a:lnTo>
                      <a:pt x="16" y="0"/>
                    </a:lnTo>
                    <a:lnTo>
                      <a:pt x="21" y="0"/>
                    </a:lnTo>
                    <a:lnTo>
                      <a:pt x="26" y="0"/>
                    </a:lnTo>
                    <a:lnTo>
                      <a:pt x="32" y="1"/>
                    </a:lnTo>
                    <a:lnTo>
                      <a:pt x="36" y="3"/>
                    </a:lnTo>
                    <a:lnTo>
                      <a:pt x="39" y="7"/>
                    </a:lnTo>
                    <a:lnTo>
                      <a:pt x="41" y="10"/>
                    </a:lnTo>
                    <a:lnTo>
                      <a:pt x="42" y="16"/>
                    </a:lnTo>
                    <a:lnTo>
                      <a:pt x="32" y="17"/>
                    </a:lnTo>
                    <a:lnTo>
                      <a:pt x="31" y="13"/>
                    </a:lnTo>
                    <a:lnTo>
                      <a:pt x="29" y="11"/>
                    </a:lnTo>
                    <a:lnTo>
                      <a:pt x="25" y="9"/>
                    </a:lnTo>
                    <a:lnTo>
                      <a:pt x="21" y="9"/>
                    </a:lnTo>
                    <a:lnTo>
                      <a:pt x="17" y="9"/>
                    </a:lnTo>
                    <a:lnTo>
                      <a:pt x="15" y="9"/>
                    </a:lnTo>
                    <a:lnTo>
                      <a:pt x="13" y="10"/>
                    </a:lnTo>
                    <a:lnTo>
                      <a:pt x="12" y="12"/>
                    </a:lnTo>
                    <a:lnTo>
                      <a:pt x="11" y="14"/>
                    </a:lnTo>
                    <a:lnTo>
                      <a:pt x="11" y="17"/>
                    </a:lnTo>
                    <a:lnTo>
                      <a:pt x="12" y="18"/>
                    </a:lnTo>
                    <a:lnTo>
                      <a:pt x="13" y="19"/>
                    </a:lnTo>
                    <a:lnTo>
                      <a:pt x="15" y="20"/>
                    </a:lnTo>
                    <a:lnTo>
                      <a:pt x="16" y="20"/>
                    </a:lnTo>
                    <a:lnTo>
                      <a:pt x="19" y="21"/>
                    </a:lnTo>
                    <a:lnTo>
                      <a:pt x="22" y="22"/>
                    </a:lnTo>
                    <a:lnTo>
                      <a:pt x="27" y="23"/>
                    </a:lnTo>
                    <a:lnTo>
                      <a:pt x="32" y="26"/>
                    </a:lnTo>
                    <a:lnTo>
                      <a:pt x="35" y="27"/>
                    </a:lnTo>
                    <a:lnTo>
                      <a:pt x="40" y="29"/>
                    </a:lnTo>
                    <a:lnTo>
                      <a:pt x="43" y="31"/>
                    </a:lnTo>
                    <a:lnTo>
                      <a:pt x="44" y="36"/>
                    </a:lnTo>
                    <a:lnTo>
                      <a:pt x="45" y="40"/>
                    </a:lnTo>
                    <a:lnTo>
                      <a:pt x="44" y="45"/>
                    </a:lnTo>
                    <a:lnTo>
                      <a:pt x="43" y="49"/>
                    </a:lnTo>
                    <a:lnTo>
                      <a:pt x="40" y="52"/>
                    </a:lnTo>
                    <a:lnTo>
                      <a:pt x="35" y="56"/>
                    </a:lnTo>
                    <a:lnTo>
                      <a:pt x="30" y="57"/>
                    </a:lnTo>
                    <a:lnTo>
                      <a:pt x="23" y="58"/>
                    </a:lnTo>
                    <a:lnTo>
                      <a:pt x="16" y="57"/>
                    </a:lnTo>
                    <a:lnTo>
                      <a:pt x="11" y="56"/>
                    </a:lnTo>
                    <a:lnTo>
                      <a:pt x="6" y="53"/>
                    </a:lnTo>
                    <a:lnTo>
                      <a:pt x="3" y="50"/>
                    </a:lnTo>
                    <a:lnTo>
                      <a:pt x="1" y="46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" name="Freeform 4187"/>
              <p:cNvSpPr>
                <a:spLocks/>
              </p:cNvSpPr>
              <p:nvPr/>
            </p:nvSpPr>
            <p:spPr bwMode="auto">
              <a:xfrm>
                <a:off x="2909" y="1437"/>
                <a:ext cx="46" cy="58"/>
              </a:xfrm>
              <a:custGeom>
                <a:avLst/>
                <a:gdLst/>
                <a:ahLst/>
                <a:cxnLst>
                  <a:cxn ang="0">
                    <a:pos x="10" y="39"/>
                  </a:cxn>
                  <a:cxn ang="0">
                    <a:pos x="12" y="45"/>
                  </a:cxn>
                  <a:cxn ang="0">
                    <a:pos x="17" y="48"/>
                  </a:cxn>
                  <a:cxn ang="0">
                    <a:pos x="24" y="49"/>
                  </a:cxn>
                  <a:cxn ang="0">
                    <a:pos x="30" y="48"/>
                  </a:cxn>
                  <a:cxn ang="0">
                    <a:pos x="35" y="43"/>
                  </a:cxn>
                  <a:cxn ang="0">
                    <a:pos x="36" y="39"/>
                  </a:cxn>
                  <a:cxn ang="0">
                    <a:pos x="32" y="37"/>
                  </a:cxn>
                  <a:cxn ang="0">
                    <a:pos x="27" y="35"/>
                  </a:cxn>
                  <a:cxn ang="0">
                    <a:pos x="18" y="31"/>
                  </a:cxn>
                  <a:cxn ang="0">
                    <a:pos x="10" y="29"/>
                  </a:cxn>
                  <a:cxn ang="0">
                    <a:pos x="3" y="23"/>
                  </a:cxn>
                  <a:cxn ang="0">
                    <a:pos x="1" y="16"/>
                  </a:cxn>
                  <a:cxn ang="0">
                    <a:pos x="2" y="9"/>
                  </a:cxn>
                  <a:cxn ang="0">
                    <a:pos x="8" y="3"/>
                  </a:cxn>
                  <a:cxn ang="0">
                    <a:pos x="14" y="1"/>
                  </a:cxn>
                  <a:cxn ang="0">
                    <a:pos x="21" y="0"/>
                  </a:cxn>
                  <a:cxn ang="0">
                    <a:pos x="32" y="1"/>
                  </a:cxn>
                  <a:cxn ang="0">
                    <a:pos x="39" y="7"/>
                  </a:cxn>
                  <a:cxn ang="0">
                    <a:pos x="43" y="16"/>
                  </a:cxn>
                  <a:cxn ang="0">
                    <a:pos x="31" y="13"/>
                  </a:cxn>
                  <a:cxn ang="0">
                    <a:pos x="26" y="9"/>
                  </a:cxn>
                  <a:cxn ang="0">
                    <a:pos x="18" y="9"/>
                  </a:cxn>
                  <a:cxn ang="0">
                    <a:pos x="14" y="10"/>
                  </a:cxn>
                  <a:cxn ang="0">
                    <a:pos x="11" y="14"/>
                  </a:cxn>
                  <a:cxn ang="0">
                    <a:pos x="12" y="18"/>
                  </a:cxn>
                  <a:cxn ang="0">
                    <a:pos x="16" y="20"/>
                  </a:cxn>
                  <a:cxn ang="0">
                    <a:pos x="19" y="21"/>
                  </a:cxn>
                  <a:cxn ang="0">
                    <a:pos x="28" y="23"/>
                  </a:cxn>
                  <a:cxn ang="0">
                    <a:pos x="36" y="27"/>
                  </a:cxn>
                  <a:cxn ang="0">
                    <a:pos x="44" y="31"/>
                  </a:cxn>
                  <a:cxn ang="0">
                    <a:pos x="46" y="40"/>
                  </a:cxn>
                  <a:cxn ang="0">
                    <a:pos x="44" y="49"/>
                  </a:cxn>
                  <a:cxn ang="0">
                    <a:pos x="36" y="56"/>
                  </a:cxn>
                  <a:cxn ang="0">
                    <a:pos x="24" y="58"/>
                  </a:cxn>
                  <a:cxn ang="0">
                    <a:pos x="11" y="56"/>
                  </a:cxn>
                  <a:cxn ang="0">
                    <a:pos x="3" y="50"/>
                  </a:cxn>
                  <a:cxn ang="0">
                    <a:pos x="0" y="40"/>
                  </a:cxn>
                </a:cxnLst>
                <a:rect l="0" t="0" r="r" b="b"/>
                <a:pathLst>
                  <a:path w="46" h="58">
                    <a:moveTo>
                      <a:pt x="0" y="40"/>
                    </a:moveTo>
                    <a:lnTo>
                      <a:pt x="10" y="39"/>
                    </a:lnTo>
                    <a:lnTo>
                      <a:pt x="11" y="41"/>
                    </a:lnTo>
                    <a:lnTo>
                      <a:pt x="12" y="45"/>
                    </a:lnTo>
                    <a:lnTo>
                      <a:pt x="15" y="46"/>
                    </a:lnTo>
                    <a:lnTo>
                      <a:pt x="17" y="48"/>
                    </a:lnTo>
                    <a:lnTo>
                      <a:pt x="20" y="48"/>
                    </a:lnTo>
                    <a:lnTo>
                      <a:pt x="24" y="49"/>
                    </a:lnTo>
                    <a:lnTo>
                      <a:pt x="28" y="48"/>
                    </a:lnTo>
                    <a:lnTo>
                      <a:pt x="30" y="48"/>
                    </a:lnTo>
                    <a:lnTo>
                      <a:pt x="32" y="47"/>
                    </a:lnTo>
                    <a:lnTo>
                      <a:pt x="35" y="43"/>
                    </a:lnTo>
                    <a:lnTo>
                      <a:pt x="36" y="41"/>
                    </a:lnTo>
                    <a:lnTo>
                      <a:pt x="36" y="39"/>
                    </a:lnTo>
                    <a:lnTo>
                      <a:pt x="35" y="38"/>
                    </a:lnTo>
                    <a:lnTo>
                      <a:pt x="32" y="37"/>
                    </a:lnTo>
                    <a:lnTo>
                      <a:pt x="30" y="36"/>
                    </a:lnTo>
                    <a:lnTo>
                      <a:pt x="27" y="35"/>
                    </a:lnTo>
                    <a:lnTo>
                      <a:pt x="24" y="33"/>
                    </a:lnTo>
                    <a:lnTo>
                      <a:pt x="18" y="31"/>
                    </a:lnTo>
                    <a:lnTo>
                      <a:pt x="14" y="30"/>
                    </a:lnTo>
                    <a:lnTo>
                      <a:pt x="10" y="29"/>
                    </a:lnTo>
                    <a:lnTo>
                      <a:pt x="6" y="27"/>
                    </a:lnTo>
                    <a:lnTo>
                      <a:pt x="3" y="23"/>
                    </a:lnTo>
                    <a:lnTo>
                      <a:pt x="1" y="20"/>
                    </a:lnTo>
                    <a:lnTo>
                      <a:pt x="1" y="16"/>
                    </a:lnTo>
                    <a:lnTo>
                      <a:pt x="1" y="12"/>
                    </a:lnTo>
                    <a:lnTo>
                      <a:pt x="2" y="9"/>
                    </a:lnTo>
                    <a:lnTo>
                      <a:pt x="5" y="5"/>
                    </a:lnTo>
                    <a:lnTo>
                      <a:pt x="8" y="3"/>
                    </a:lnTo>
                    <a:lnTo>
                      <a:pt x="10" y="2"/>
                    </a:lnTo>
                    <a:lnTo>
                      <a:pt x="14" y="1"/>
                    </a:lnTo>
                    <a:lnTo>
                      <a:pt x="17" y="0"/>
                    </a:lnTo>
                    <a:lnTo>
                      <a:pt x="21" y="0"/>
                    </a:lnTo>
                    <a:lnTo>
                      <a:pt x="27" y="0"/>
                    </a:lnTo>
                    <a:lnTo>
                      <a:pt x="32" y="1"/>
                    </a:lnTo>
                    <a:lnTo>
                      <a:pt x="37" y="3"/>
                    </a:lnTo>
                    <a:lnTo>
                      <a:pt x="39" y="7"/>
                    </a:lnTo>
                    <a:lnTo>
                      <a:pt x="41" y="10"/>
                    </a:lnTo>
                    <a:lnTo>
                      <a:pt x="43" y="16"/>
                    </a:lnTo>
                    <a:lnTo>
                      <a:pt x="32" y="17"/>
                    </a:lnTo>
                    <a:lnTo>
                      <a:pt x="31" y="13"/>
                    </a:lnTo>
                    <a:lnTo>
                      <a:pt x="29" y="11"/>
                    </a:lnTo>
                    <a:lnTo>
                      <a:pt x="26" y="9"/>
                    </a:lnTo>
                    <a:lnTo>
                      <a:pt x="21" y="9"/>
                    </a:lnTo>
                    <a:lnTo>
                      <a:pt x="18" y="9"/>
                    </a:lnTo>
                    <a:lnTo>
                      <a:pt x="16" y="9"/>
                    </a:lnTo>
                    <a:lnTo>
                      <a:pt x="14" y="10"/>
                    </a:lnTo>
                    <a:lnTo>
                      <a:pt x="12" y="12"/>
                    </a:lnTo>
                    <a:lnTo>
                      <a:pt x="11" y="14"/>
                    </a:lnTo>
                    <a:lnTo>
                      <a:pt x="11" y="17"/>
                    </a:lnTo>
                    <a:lnTo>
                      <a:pt x="12" y="18"/>
                    </a:lnTo>
                    <a:lnTo>
                      <a:pt x="14" y="19"/>
                    </a:lnTo>
                    <a:lnTo>
                      <a:pt x="16" y="20"/>
                    </a:lnTo>
                    <a:lnTo>
                      <a:pt x="17" y="20"/>
                    </a:lnTo>
                    <a:lnTo>
                      <a:pt x="19" y="21"/>
                    </a:lnTo>
                    <a:lnTo>
                      <a:pt x="22" y="22"/>
                    </a:lnTo>
                    <a:lnTo>
                      <a:pt x="28" y="23"/>
                    </a:lnTo>
                    <a:lnTo>
                      <a:pt x="32" y="26"/>
                    </a:lnTo>
                    <a:lnTo>
                      <a:pt x="36" y="27"/>
                    </a:lnTo>
                    <a:lnTo>
                      <a:pt x="40" y="29"/>
                    </a:lnTo>
                    <a:lnTo>
                      <a:pt x="44" y="31"/>
                    </a:lnTo>
                    <a:lnTo>
                      <a:pt x="45" y="36"/>
                    </a:lnTo>
                    <a:lnTo>
                      <a:pt x="46" y="40"/>
                    </a:lnTo>
                    <a:lnTo>
                      <a:pt x="45" y="45"/>
                    </a:lnTo>
                    <a:lnTo>
                      <a:pt x="44" y="49"/>
                    </a:lnTo>
                    <a:lnTo>
                      <a:pt x="40" y="52"/>
                    </a:lnTo>
                    <a:lnTo>
                      <a:pt x="36" y="56"/>
                    </a:lnTo>
                    <a:lnTo>
                      <a:pt x="30" y="57"/>
                    </a:lnTo>
                    <a:lnTo>
                      <a:pt x="24" y="58"/>
                    </a:lnTo>
                    <a:lnTo>
                      <a:pt x="17" y="57"/>
                    </a:lnTo>
                    <a:lnTo>
                      <a:pt x="11" y="56"/>
                    </a:lnTo>
                    <a:lnTo>
                      <a:pt x="7" y="53"/>
                    </a:lnTo>
                    <a:lnTo>
                      <a:pt x="3" y="50"/>
                    </a:lnTo>
                    <a:lnTo>
                      <a:pt x="1" y="46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" name="Freeform 4188"/>
              <p:cNvSpPr>
                <a:spLocks noEditPoints="1"/>
              </p:cNvSpPr>
              <p:nvPr/>
            </p:nvSpPr>
            <p:spPr bwMode="auto">
              <a:xfrm>
                <a:off x="2967" y="1417"/>
                <a:ext cx="10" cy="77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10"/>
                  </a:cxn>
                  <a:cxn ang="0">
                    <a:pos x="0" y="10"/>
                  </a:cxn>
                  <a:cxn ang="0">
                    <a:pos x="0" y="77"/>
                  </a:cxn>
                  <a:cxn ang="0">
                    <a:pos x="0" y="21"/>
                  </a:cxn>
                  <a:cxn ang="0">
                    <a:pos x="10" y="21"/>
                  </a:cxn>
                  <a:cxn ang="0">
                    <a:pos x="10" y="77"/>
                  </a:cxn>
                  <a:cxn ang="0">
                    <a:pos x="0" y="77"/>
                  </a:cxn>
                </a:cxnLst>
                <a:rect l="0" t="0" r="r" b="b"/>
                <a:pathLst>
                  <a:path w="10" h="77">
                    <a:moveTo>
                      <a:pt x="0" y="10"/>
                    </a:moveTo>
                    <a:lnTo>
                      <a:pt x="0" y="0"/>
                    </a:lnTo>
                    <a:lnTo>
                      <a:pt x="10" y="0"/>
                    </a:lnTo>
                    <a:lnTo>
                      <a:pt x="10" y="10"/>
                    </a:lnTo>
                    <a:lnTo>
                      <a:pt x="0" y="10"/>
                    </a:lnTo>
                    <a:close/>
                    <a:moveTo>
                      <a:pt x="0" y="77"/>
                    </a:moveTo>
                    <a:lnTo>
                      <a:pt x="0" y="21"/>
                    </a:lnTo>
                    <a:lnTo>
                      <a:pt x="10" y="21"/>
                    </a:lnTo>
                    <a:lnTo>
                      <a:pt x="10" y="77"/>
                    </a:lnTo>
                    <a:lnTo>
                      <a:pt x="0" y="77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" name="Rectangle 4189"/>
              <p:cNvSpPr>
                <a:spLocks noChangeArrowheads="1"/>
              </p:cNvSpPr>
              <p:nvPr/>
            </p:nvSpPr>
            <p:spPr bwMode="auto">
              <a:xfrm>
                <a:off x="2991" y="1417"/>
                <a:ext cx="10" cy="77"/>
              </a:xfrm>
              <a:prstGeom prst="rect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" name="Freeform 4190"/>
              <p:cNvSpPr>
                <a:spLocks noEditPoints="1"/>
              </p:cNvSpPr>
              <p:nvPr/>
            </p:nvSpPr>
            <p:spPr bwMode="auto">
              <a:xfrm>
                <a:off x="3011" y="1437"/>
                <a:ext cx="50" cy="58"/>
              </a:xfrm>
              <a:custGeom>
                <a:avLst/>
                <a:gdLst/>
                <a:ahLst/>
                <a:cxnLst>
                  <a:cxn ang="0">
                    <a:pos x="32" y="53"/>
                  </a:cxn>
                  <a:cxn ang="0">
                    <a:pos x="22" y="57"/>
                  </a:cxn>
                  <a:cxn ang="0">
                    <a:pos x="12" y="57"/>
                  </a:cxn>
                  <a:cxn ang="0">
                    <a:pos x="4" y="53"/>
                  </a:cxn>
                  <a:cxn ang="0">
                    <a:pos x="0" y="46"/>
                  </a:cxn>
                  <a:cxn ang="0">
                    <a:pos x="0" y="38"/>
                  </a:cxn>
                  <a:cxn ang="0">
                    <a:pos x="3" y="31"/>
                  </a:cxn>
                  <a:cxn ang="0">
                    <a:pos x="9" y="27"/>
                  </a:cxn>
                  <a:cxn ang="0">
                    <a:pos x="15" y="24"/>
                  </a:cxn>
                  <a:cxn ang="0">
                    <a:pos x="26" y="23"/>
                  </a:cxn>
                  <a:cxn ang="0">
                    <a:pos x="35" y="21"/>
                  </a:cxn>
                  <a:cxn ang="0">
                    <a:pos x="35" y="19"/>
                  </a:cxn>
                  <a:cxn ang="0">
                    <a:pos x="34" y="13"/>
                  </a:cxn>
                  <a:cxn ang="0">
                    <a:pos x="31" y="10"/>
                  </a:cxn>
                  <a:cxn ang="0">
                    <a:pos x="23" y="9"/>
                  </a:cxn>
                  <a:cxn ang="0">
                    <a:pos x="18" y="9"/>
                  </a:cxn>
                  <a:cxn ang="0">
                    <a:pos x="13" y="13"/>
                  </a:cxn>
                  <a:cxn ang="0">
                    <a:pos x="1" y="17"/>
                  </a:cxn>
                  <a:cxn ang="0">
                    <a:pos x="5" y="7"/>
                  </a:cxn>
                  <a:cxn ang="0">
                    <a:pos x="13" y="1"/>
                  </a:cxn>
                  <a:cxn ang="0">
                    <a:pos x="25" y="0"/>
                  </a:cxn>
                  <a:cxn ang="0">
                    <a:pos x="36" y="1"/>
                  </a:cxn>
                  <a:cxn ang="0">
                    <a:pos x="43" y="5"/>
                  </a:cxn>
                  <a:cxn ang="0">
                    <a:pos x="47" y="12"/>
                  </a:cxn>
                  <a:cxn ang="0">
                    <a:pos x="47" y="20"/>
                  </a:cxn>
                  <a:cxn ang="0">
                    <a:pos x="47" y="40"/>
                  </a:cxn>
                  <a:cxn ang="0">
                    <a:pos x="48" y="49"/>
                  </a:cxn>
                  <a:cxn ang="0">
                    <a:pos x="50" y="57"/>
                  </a:cxn>
                  <a:cxn ang="0">
                    <a:pos x="38" y="53"/>
                  </a:cxn>
                  <a:cxn ang="0">
                    <a:pos x="35" y="30"/>
                  </a:cxn>
                  <a:cxn ang="0">
                    <a:pos x="28" y="32"/>
                  </a:cxn>
                  <a:cxn ang="0">
                    <a:pos x="18" y="33"/>
                  </a:cxn>
                  <a:cxn ang="0">
                    <a:pos x="12" y="36"/>
                  </a:cxn>
                  <a:cxn ang="0">
                    <a:pos x="10" y="39"/>
                  </a:cxn>
                  <a:cxn ang="0">
                    <a:pos x="11" y="45"/>
                  </a:cxn>
                  <a:cxn ang="0">
                    <a:pos x="14" y="48"/>
                  </a:cxn>
                  <a:cxn ang="0">
                    <a:pos x="20" y="49"/>
                  </a:cxn>
                  <a:cxn ang="0">
                    <a:pos x="29" y="47"/>
                  </a:cxn>
                  <a:cxn ang="0">
                    <a:pos x="34" y="40"/>
                  </a:cxn>
                  <a:cxn ang="0">
                    <a:pos x="35" y="32"/>
                  </a:cxn>
                </a:cxnLst>
                <a:rect l="0" t="0" r="r" b="b"/>
                <a:pathLst>
                  <a:path w="50" h="58">
                    <a:moveTo>
                      <a:pt x="36" y="50"/>
                    </a:moveTo>
                    <a:lnTo>
                      <a:pt x="32" y="53"/>
                    </a:lnTo>
                    <a:lnTo>
                      <a:pt x="26" y="56"/>
                    </a:lnTo>
                    <a:lnTo>
                      <a:pt x="22" y="57"/>
                    </a:lnTo>
                    <a:lnTo>
                      <a:pt x="18" y="58"/>
                    </a:lnTo>
                    <a:lnTo>
                      <a:pt x="12" y="57"/>
                    </a:lnTo>
                    <a:lnTo>
                      <a:pt x="7" y="56"/>
                    </a:lnTo>
                    <a:lnTo>
                      <a:pt x="4" y="53"/>
                    </a:lnTo>
                    <a:lnTo>
                      <a:pt x="2" y="50"/>
                    </a:lnTo>
                    <a:lnTo>
                      <a:pt x="0" y="46"/>
                    </a:lnTo>
                    <a:lnTo>
                      <a:pt x="0" y="41"/>
                    </a:lnTo>
                    <a:lnTo>
                      <a:pt x="0" y="38"/>
                    </a:lnTo>
                    <a:lnTo>
                      <a:pt x="2" y="35"/>
                    </a:lnTo>
                    <a:lnTo>
                      <a:pt x="3" y="31"/>
                    </a:lnTo>
                    <a:lnTo>
                      <a:pt x="6" y="29"/>
                    </a:lnTo>
                    <a:lnTo>
                      <a:pt x="9" y="27"/>
                    </a:lnTo>
                    <a:lnTo>
                      <a:pt x="12" y="26"/>
                    </a:lnTo>
                    <a:lnTo>
                      <a:pt x="15" y="24"/>
                    </a:lnTo>
                    <a:lnTo>
                      <a:pt x="20" y="24"/>
                    </a:lnTo>
                    <a:lnTo>
                      <a:pt x="26" y="23"/>
                    </a:lnTo>
                    <a:lnTo>
                      <a:pt x="31" y="22"/>
                    </a:lnTo>
                    <a:lnTo>
                      <a:pt x="35" y="21"/>
                    </a:lnTo>
                    <a:lnTo>
                      <a:pt x="35" y="19"/>
                    </a:lnTo>
                    <a:lnTo>
                      <a:pt x="35" y="19"/>
                    </a:lnTo>
                    <a:lnTo>
                      <a:pt x="35" y="16"/>
                    </a:lnTo>
                    <a:lnTo>
                      <a:pt x="34" y="13"/>
                    </a:lnTo>
                    <a:lnTo>
                      <a:pt x="33" y="11"/>
                    </a:lnTo>
                    <a:lnTo>
                      <a:pt x="31" y="10"/>
                    </a:lnTo>
                    <a:lnTo>
                      <a:pt x="28" y="9"/>
                    </a:lnTo>
                    <a:lnTo>
                      <a:pt x="23" y="9"/>
                    </a:lnTo>
                    <a:lnTo>
                      <a:pt x="20" y="9"/>
                    </a:lnTo>
                    <a:lnTo>
                      <a:pt x="18" y="9"/>
                    </a:lnTo>
                    <a:lnTo>
                      <a:pt x="15" y="10"/>
                    </a:lnTo>
                    <a:lnTo>
                      <a:pt x="13" y="13"/>
                    </a:lnTo>
                    <a:lnTo>
                      <a:pt x="11" y="18"/>
                    </a:lnTo>
                    <a:lnTo>
                      <a:pt x="1" y="17"/>
                    </a:lnTo>
                    <a:lnTo>
                      <a:pt x="2" y="11"/>
                    </a:lnTo>
                    <a:lnTo>
                      <a:pt x="5" y="7"/>
                    </a:lnTo>
                    <a:lnTo>
                      <a:pt x="9" y="3"/>
                    </a:lnTo>
                    <a:lnTo>
                      <a:pt x="13" y="1"/>
                    </a:lnTo>
                    <a:lnTo>
                      <a:pt x="19" y="0"/>
                    </a:lnTo>
                    <a:lnTo>
                      <a:pt x="25" y="0"/>
                    </a:lnTo>
                    <a:lnTo>
                      <a:pt x="32" y="0"/>
                    </a:lnTo>
                    <a:lnTo>
                      <a:pt x="36" y="1"/>
                    </a:lnTo>
                    <a:lnTo>
                      <a:pt x="41" y="3"/>
                    </a:lnTo>
                    <a:lnTo>
                      <a:pt x="43" y="5"/>
                    </a:lnTo>
                    <a:lnTo>
                      <a:pt x="45" y="9"/>
                    </a:lnTo>
                    <a:lnTo>
                      <a:pt x="47" y="12"/>
                    </a:lnTo>
                    <a:lnTo>
                      <a:pt x="47" y="16"/>
                    </a:lnTo>
                    <a:lnTo>
                      <a:pt x="47" y="20"/>
                    </a:lnTo>
                    <a:lnTo>
                      <a:pt x="47" y="32"/>
                    </a:lnTo>
                    <a:lnTo>
                      <a:pt x="47" y="40"/>
                    </a:lnTo>
                    <a:lnTo>
                      <a:pt x="47" y="46"/>
                    </a:lnTo>
                    <a:lnTo>
                      <a:pt x="48" y="49"/>
                    </a:lnTo>
                    <a:lnTo>
                      <a:pt x="49" y="52"/>
                    </a:lnTo>
                    <a:lnTo>
                      <a:pt x="50" y="57"/>
                    </a:lnTo>
                    <a:lnTo>
                      <a:pt x="40" y="57"/>
                    </a:lnTo>
                    <a:lnTo>
                      <a:pt x="38" y="53"/>
                    </a:lnTo>
                    <a:lnTo>
                      <a:pt x="36" y="50"/>
                    </a:lnTo>
                    <a:close/>
                    <a:moveTo>
                      <a:pt x="35" y="30"/>
                    </a:moveTo>
                    <a:lnTo>
                      <a:pt x="32" y="31"/>
                    </a:lnTo>
                    <a:lnTo>
                      <a:pt x="28" y="32"/>
                    </a:lnTo>
                    <a:lnTo>
                      <a:pt x="22" y="32"/>
                    </a:lnTo>
                    <a:lnTo>
                      <a:pt x="18" y="33"/>
                    </a:lnTo>
                    <a:lnTo>
                      <a:pt x="14" y="35"/>
                    </a:lnTo>
                    <a:lnTo>
                      <a:pt x="12" y="36"/>
                    </a:lnTo>
                    <a:lnTo>
                      <a:pt x="11" y="37"/>
                    </a:lnTo>
                    <a:lnTo>
                      <a:pt x="10" y="39"/>
                    </a:lnTo>
                    <a:lnTo>
                      <a:pt x="10" y="41"/>
                    </a:lnTo>
                    <a:lnTo>
                      <a:pt x="11" y="45"/>
                    </a:lnTo>
                    <a:lnTo>
                      <a:pt x="12" y="47"/>
                    </a:lnTo>
                    <a:lnTo>
                      <a:pt x="14" y="48"/>
                    </a:lnTo>
                    <a:lnTo>
                      <a:pt x="16" y="48"/>
                    </a:lnTo>
                    <a:lnTo>
                      <a:pt x="20" y="49"/>
                    </a:lnTo>
                    <a:lnTo>
                      <a:pt x="24" y="48"/>
                    </a:lnTo>
                    <a:lnTo>
                      <a:pt x="29" y="47"/>
                    </a:lnTo>
                    <a:lnTo>
                      <a:pt x="32" y="43"/>
                    </a:lnTo>
                    <a:lnTo>
                      <a:pt x="34" y="40"/>
                    </a:lnTo>
                    <a:lnTo>
                      <a:pt x="35" y="37"/>
                    </a:lnTo>
                    <a:lnTo>
                      <a:pt x="35" y="32"/>
                    </a:lnTo>
                    <a:lnTo>
                      <a:pt x="35" y="3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" name="Freeform 4191"/>
              <p:cNvSpPr>
                <a:spLocks/>
              </p:cNvSpPr>
              <p:nvPr/>
            </p:nvSpPr>
            <p:spPr bwMode="auto">
              <a:xfrm>
                <a:off x="3068" y="1418"/>
                <a:ext cx="26" cy="77"/>
              </a:xfrm>
              <a:custGeom>
                <a:avLst/>
                <a:gdLst/>
                <a:ahLst/>
                <a:cxnLst>
                  <a:cxn ang="0">
                    <a:pos x="25" y="67"/>
                  </a:cxn>
                  <a:cxn ang="0">
                    <a:pos x="26" y="76"/>
                  </a:cxn>
                  <a:cxn ang="0">
                    <a:pos x="23" y="76"/>
                  </a:cxn>
                  <a:cxn ang="0">
                    <a:pos x="20" y="77"/>
                  </a:cxn>
                  <a:cxn ang="0">
                    <a:pos x="15" y="76"/>
                  </a:cxn>
                  <a:cxn ang="0">
                    <a:pos x="12" y="75"/>
                  </a:cxn>
                  <a:cxn ang="0">
                    <a:pos x="8" y="74"/>
                  </a:cxn>
                  <a:cxn ang="0">
                    <a:pos x="7" y="71"/>
                  </a:cxn>
                  <a:cxn ang="0">
                    <a:pos x="6" y="68"/>
                  </a:cxn>
                  <a:cxn ang="0">
                    <a:pos x="6" y="65"/>
                  </a:cxn>
                  <a:cxn ang="0">
                    <a:pos x="6" y="60"/>
                  </a:cxn>
                  <a:cxn ang="0">
                    <a:pos x="6" y="29"/>
                  </a:cxn>
                  <a:cxn ang="0">
                    <a:pos x="0" y="29"/>
                  </a:cxn>
                  <a:cxn ang="0">
                    <a:pos x="0" y="20"/>
                  </a:cxn>
                  <a:cxn ang="0">
                    <a:pos x="6" y="20"/>
                  </a:cxn>
                  <a:cxn ang="0">
                    <a:pos x="6" y="6"/>
                  </a:cxn>
                  <a:cxn ang="0">
                    <a:pos x="16" y="0"/>
                  </a:cxn>
                  <a:cxn ang="0">
                    <a:pos x="16" y="20"/>
                  </a:cxn>
                  <a:cxn ang="0">
                    <a:pos x="25" y="20"/>
                  </a:cxn>
                  <a:cxn ang="0">
                    <a:pos x="25" y="29"/>
                  </a:cxn>
                  <a:cxn ang="0">
                    <a:pos x="16" y="29"/>
                  </a:cxn>
                  <a:cxn ang="0">
                    <a:pos x="16" y="60"/>
                  </a:cxn>
                  <a:cxn ang="0">
                    <a:pos x="16" y="64"/>
                  </a:cxn>
                  <a:cxn ang="0">
                    <a:pos x="16" y="65"/>
                  </a:cxn>
                  <a:cxn ang="0">
                    <a:pos x="17" y="66"/>
                  </a:cxn>
                  <a:cxn ang="0">
                    <a:pos x="19" y="67"/>
                  </a:cxn>
                  <a:cxn ang="0">
                    <a:pos x="20" y="68"/>
                  </a:cxn>
                  <a:cxn ang="0">
                    <a:pos x="22" y="68"/>
                  </a:cxn>
                  <a:cxn ang="0">
                    <a:pos x="23" y="68"/>
                  </a:cxn>
                  <a:cxn ang="0">
                    <a:pos x="25" y="67"/>
                  </a:cxn>
                </a:cxnLst>
                <a:rect l="0" t="0" r="r" b="b"/>
                <a:pathLst>
                  <a:path w="26" h="77">
                    <a:moveTo>
                      <a:pt x="25" y="67"/>
                    </a:moveTo>
                    <a:lnTo>
                      <a:pt x="26" y="76"/>
                    </a:lnTo>
                    <a:lnTo>
                      <a:pt x="23" y="76"/>
                    </a:lnTo>
                    <a:lnTo>
                      <a:pt x="20" y="77"/>
                    </a:lnTo>
                    <a:lnTo>
                      <a:pt x="15" y="76"/>
                    </a:lnTo>
                    <a:lnTo>
                      <a:pt x="12" y="75"/>
                    </a:lnTo>
                    <a:lnTo>
                      <a:pt x="8" y="74"/>
                    </a:lnTo>
                    <a:lnTo>
                      <a:pt x="7" y="71"/>
                    </a:lnTo>
                    <a:lnTo>
                      <a:pt x="6" y="68"/>
                    </a:lnTo>
                    <a:lnTo>
                      <a:pt x="6" y="65"/>
                    </a:lnTo>
                    <a:lnTo>
                      <a:pt x="6" y="60"/>
                    </a:lnTo>
                    <a:lnTo>
                      <a:pt x="6" y="29"/>
                    </a:lnTo>
                    <a:lnTo>
                      <a:pt x="0" y="29"/>
                    </a:lnTo>
                    <a:lnTo>
                      <a:pt x="0" y="20"/>
                    </a:lnTo>
                    <a:lnTo>
                      <a:pt x="6" y="20"/>
                    </a:lnTo>
                    <a:lnTo>
                      <a:pt x="6" y="6"/>
                    </a:lnTo>
                    <a:lnTo>
                      <a:pt x="16" y="0"/>
                    </a:lnTo>
                    <a:lnTo>
                      <a:pt x="16" y="20"/>
                    </a:lnTo>
                    <a:lnTo>
                      <a:pt x="25" y="20"/>
                    </a:lnTo>
                    <a:lnTo>
                      <a:pt x="25" y="29"/>
                    </a:lnTo>
                    <a:lnTo>
                      <a:pt x="16" y="29"/>
                    </a:lnTo>
                    <a:lnTo>
                      <a:pt x="16" y="60"/>
                    </a:lnTo>
                    <a:lnTo>
                      <a:pt x="16" y="64"/>
                    </a:lnTo>
                    <a:lnTo>
                      <a:pt x="16" y="65"/>
                    </a:lnTo>
                    <a:lnTo>
                      <a:pt x="17" y="66"/>
                    </a:lnTo>
                    <a:lnTo>
                      <a:pt x="19" y="67"/>
                    </a:lnTo>
                    <a:lnTo>
                      <a:pt x="20" y="68"/>
                    </a:lnTo>
                    <a:lnTo>
                      <a:pt x="22" y="68"/>
                    </a:lnTo>
                    <a:lnTo>
                      <a:pt x="23" y="68"/>
                    </a:lnTo>
                    <a:lnTo>
                      <a:pt x="25" y="67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" name="Freeform 4192"/>
              <p:cNvSpPr>
                <a:spLocks noEditPoints="1"/>
              </p:cNvSpPr>
              <p:nvPr/>
            </p:nvSpPr>
            <p:spPr bwMode="auto">
              <a:xfrm>
                <a:off x="3100" y="1437"/>
                <a:ext cx="50" cy="58"/>
              </a:xfrm>
              <a:custGeom>
                <a:avLst/>
                <a:gdLst/>
                <a:ahLst/>
                <a:cxnLst>
                  <a:cxn ang="0">
                    <a:pos x="0" y="29"/>
                  </a:cxn>
                  <a:cxn ang="0">
                    <a:pos x="2" y="16"/>
                  </a:cxn>
                  <a:cxn ang="0">
                    <a:pos x="8" y="5"/>
                  </a:cxn>
                  <a:cxn ang="0">
                    <a:pos x="13" y="2"/>
                  </a:cxn>
                  <a:cxn ang="0">
                    <a:pos x="19" y="0"/>
                  </a:cxn>
                  <a:cxn ang="0">
                    <a:pos x="26" y="0"/>
                  </a:cxn>
                  <a:cxn ang="0">
                    <a:pos x="36" y="1"/>
                  </a:cxn>
                  <a:cxn ang="0">
                    <a:pos x="43" y="7"/>
                  </a:cxn>
                  <a:cxn ang="0">
                    <a:pos x="48" y="16"/>
                  </a:cxn>
                  <a:cxn ang="0">
                    <a:pos x="50" y="28"/>
                  </a:cxn>
                  <a:cxn ang="0">
                    <a:pos x="50" y="35"/>
                  </a:cxn>
                  <a:cxn ang="0">
                    <a:pos x="49" y="40"/>
                  </a:cxn>
                  <a:cxn ang="0">
                    <a:pos x="47" y="45"/>
                  </a:cxn>
                  <a:cxn ang="0">
                    <a:pos x="45" y="48"/>
                  </a:cxn>
                  <a:cxn ang="0">
                    <a:pos x="41" y="51"/>
                  </a:cxn>
                  <a:cxn ang="0">
                    <a:pos x="38" y="55"/>
                  </a:cxn>
                  <a:cxn ang="0">
                    <a:pos x="33" y="56"/>
                  </a:cxn>
                  <a:cxn ang="0">
                    <a:pos x="30" y="57"/>
                  </a:cxn>
                  <a:cxn ang="0">
                    <a:pos x="26" y="58"/>
                  </a:cxn>
                  <a:cxn ang="0">
                    <a:pos x="14" y="56"/>
                  </a:cxn>
                  <a:cxn ang="0">
                    <a:pos x="7" y="50"/>
                  </a:cxn>
                  <a:cxn ang="0">
                    <a:pos x="2" y="41"/>
                  </a:cxn>
                  <a:cxn ang="0">
                    <a:pos x="0" y="29"/>
                  </a:cxn>
                  <a:cxn ang="0">
                    <a:pos x="10" y="29"/>
                  </a:cxn>
                  <a:cxn ang="0">
                    <a:pos x="10" y="35"/>
                  </a:cxn>
                  <a:cxn ang="0">
                    <a:pos x="12" y="40"/>
                  </a:cxn>
                  <a:cxn ang="0">
                    <a:pos x="14" y="43"/>
                  </a:cxn>
                  <a:cxn ang="0">
                    <a:pos x="18" y="47"/>
                  </a:cxn>
                  <a:cxn ang="0">
                    <a:pos x="21" y="48"/>
                  </a:cxn>
                  <a:cxn ang="0">
                    <a:pos x="26" y="49"/>
                  </a:cxn>
                  <a:cxn ang="0">
                    <a:pos x="29" y="48"/>
                  </a:cxn>
                  <a:cxn ang="0">
                    <a:pos x="32" y="47"/>
                  </a:cxn>
                  <a:cxn ang="0">
                    <a:pos x="36" y="43"/>
                  </a:cxn>
                  <a:cxn ang="0">
                    <a:pos x="38" y="40"/>
                  </a:cxn>
                  <a:cxn ang="0">
                    <a:pos x="40" y="35"/>
                  </a:cxn>
                  <a:cxn ang="0">
                    <a:pos x="40" y="28"/>
                  </a:cxn>
                  <a:cxn ang="0">
                    <a:pos x="40" y="22"/>
                  </a:cxn>
                  <a:cxn ang="0">
                    <a:pos x="38" y="18"/>
                  </a:cxn>
                  <a:cxn ang="0">
                    <a:pos x="36" y="13"/>
                  </a:cxn>
                  <a:cxn ang="0">
                    <a:pos x="32" y="11"/>
                  </a:cxn>
                  <a:cxn ang="0">
                    <a:pos x="29" y="9"/>
                  </a:cxn>
                  <a:cxn ang="0">
                    <a:pos x="26" y="9"/>
                  </a:cxn>
                  <a:cxn ang="0">
                    <a:pos x="21" y="9"/>
                  </a:cxn>
                  <a:cxn ang="0">
                    <a:pos x="18" y="11"/>
                  </a:cxn>
                  <a:cxn ang="0">
                    <a:pos x="14" y="13"/>
                  </a:cxn>
                  <a:cxn ang="0">
                    <a:pos x="12" y="18"/>
                  </a:cxn>
                  <a:cxn ang="0">
                    <a:pos x="10" y="22"/>
                  </a:cxn>
                  <a:cxn ang="0">
                    <a:pos x="10" y="29"/>
                  </a:cxn>
                </a:cxnLst>
                <a:rect l="0" t="0" r="r" b="b"/>
                <a:pathLst>
                  <a:path w="50" h="58">
                    <a:moveTo>
                      <a:pt x="0" y="29"/>
                    </a:moveTo>
                    <a:lnTo>
                      <a:pt x="2" y="16"/>
                    </a:lnTo>
                    <a:lnTo>
                      <a:pt x="8" y="5"/>
                    </a:lnTo>
                    <a:lnTo>
                      <a:pt x="13" y="2"/>
                    </a:lnTo>
                    <a:lnTo>
                      <a:pt x="19" y="0"/>
                    </a:lnTo>
                    <a:lnTo>
                      <a:pt x="26" y="0"/>
                    </a:lnTo>
                    <a:lnTo>
                      <a:pt x="36" y="1"/>
                    </a:lnTo>
                    <a:lnTo>
                      <a:pt x="43" y="7"/>
                    </a:lnTo>
                    <a:lnTo>
                      <a:pt x="48" y="16"/>
                    </a:lnTo>
                    <a:lnTo>
                      <a:pt x="50" y="28"/>
                    </a:lnTo>
                    <a:lnTo>
                      <a:pt x="50" y="35"/>
                    </a:lnTo>
                    <a:lnTo>
                      <a:pt x="49" y="40"/>
                    </a:lnTo>
                    <a:lnTo>
                      <a:pt x="47" y="45"/>
                    </a:lnTo>
                    <a:lnTo>
                      <a:pt x="45" y="48"/>
                    </a:lnTo>
                    <a:lnTo>
                      <a:pt x="41" y="51"/>
                    </a:lnTo>
                    <a:lnTo>
                      <a:pt x="38" y="55"/>
                    </a:lnTo>
                    <a:lnTo>
                      <a:pt x="33" y="56"/>
                    </a:lnTo>
                    <a:lnTo>
                      <a:pt x="30" y="57"/>
                    </a:lnTo>
                    <a:lnTo>
                      <a:pt x="26" y="58"/>
                    </a:lnTo>
                    <a:lnTo>
                      <a:pt x="14" y="56"/>
                    </a:lnTo>
                    <a:lnTo>
                      <a:pt x="7" y="50"/>
                    </a:lnTo>
                    <a:lnTo>
                      <a:pt x="2" y="41"/>
                    </a:lnTo>
                    <a:lnTo>
                      <a:pt x="0" y="29"/>
                    </a:lnTo>
                    <a:close/>
                    <a:moveTo>
                      <a:pt x="10" y="29"/>
                    </a:moveTo>
                    <a:lnTo>
                      <a:pt x="10" y="35"/>
                    </a:lnTo>
                    <a:lnTo>
                      <a:pt x="12" y="40"/>
                    </a:lnTo>
                    <a:lnTo>
                      <a:pt x="14" y="43"/>
                    </a:lnTo>
                    <a:lnTo>
                      <a:pt x="18" y="47"/>
                    </a:lnTo>
                    <a:lnTo>
                      <a:pt x="21" y="48"/>
                    </a:lnTo>
                    <a:lnTo>
                      <a:pt x="26" y="49"/>
                    </a:lnTo>
                    <a:lnTo>
                      <a:pt x="29" y="48"/>
                    </a:lnTo>
                    <a:lnTo>
                      <a:pt x="32" y="47"/>
                    </a:lnTo>
                    <a:lnTo>
                      <a:pt x="36" y="43"/>
                    </a:lnTo>
                    <a:lnTo>
                      <a:pt x="38" y="40"/>
                    </a:lnTo>
                    <a:lnTo>
                      <a:pt x="40" y="35"/>
                    </a:lnTo>
                    <a:lnTo>
                      <a:pt x="40" y="28"/>
                    </a:lnTo>
                    <a:lnTo>
                      <a:pt x="40" y="22"/>
                    </a:lnTo>
                    <a:lnTo>
                      <a:pt x="38" y="18"/>
                    </a:lnTo>
                    <a:lnTo>
                      <a:pt x="36" y="13"/>
                    </a:lnTo>
                    <a:lnTo>
                      <a:pt x="32" y="11"/>
                    </a:lnTo>
                    <a:lnTo>
                      <a:pt x="29" y="9"/>
                    </a:lnTo>
                    <a:lnTo>
                      <a:pt x="26" y="9"/>
                    </a:lnTo>
                    <a:lnTo>
                      <a:pt x="21" y="9"/>
                    </a:lnTo>
                    <a:lnTo>
                      <a:pt x="18" y="11"/>
                    </a:lnTo>
                    <a:lnTo>
                      <a:pt x="14" y="13"/>
                    </a:lnTo>
                    <a:lnTo>
                      <a:pt x="12" y="18"/>
                    </a:lnTo>
                    <a:lnTo>
                      <a:pt x="10" y="22"/>
                    </a:lnTo>
                    <a:lnTo>
                      <a:pt x="10" y="29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" name="Freeform 4193"/>
              <p:cNvSpPr>
                <a:spLocks/>
              </p:cNvSpPr>
              <p:nvPr/>
            </p:nvSpPr>
            <p:spPr bwMode="auto">
              <a:xfrm>
                <a:off x="3162" y="1437"/>
                <a:ext cx="29" cy="57"/>
              </a:xfrm>
              <a:custGeom>
                <a:avLst/>
                <a:gdLst/>
                <a:ahLst/>
                <a:cxnLst>
                  <a:cxn ang="0">
                    <a:pos x="0" y="57"/>
                  </a:cxn>
                  <a:cxn ang="0">
                    <a:pos x="0" y="1"/>
                  </a:cxn>
                  <a:cxn ang="0">
                    <a:pos x="9" y="1"/>
                  </a:cxn>
                  <a:cxn ang="0">
                    <a:pos x="9" y="9"/>
                  </a:cxn>
                  <a:cxn ang="0">
                    <a:pos x="13" y="4"/>
                  </a:cxn>
                  <a:cxn ang="0">
                    <a:pos x="15" y="1"/>
                  </a:cxn>
                  <a:cxn ang="0">
                    <a:pos x="17" y="0"/>
                  </a:cxn>
                  <a:cxn ang="0">
                    <a:pos x="20" y="0"/>
                  </a:cxn>
                  <a:cxn ang="0">
                    <a:pos x="25" y="0"/>
                  </a:cxn>
                  <a:cxn ang="0">
                    <a:pos x="29" y="2"/>
                  </a:cxn>
                  <a:cxn ang="0">
                    <a:pos x="26" y="11"/>
                  </a:cxn>
                  <a:cxn ang="0">
                    <a:pos x="23" y="9"/>
                  </a:cxn>
                  <a:cxn ang="0">
                    <a:pos x="20" y="9"/>
                  </a:cxn>
                  <a:cxn ang="0">
                    <a:pos x="17" y="9"/>
                  </a:cxn>
                  <a:cxn ang="0">
                    <a:pos x="15" y="10"/>
                  </a:cxn>
                  <a:cxn ang="0">
                    <a:pos x="13" y="12"/>
                  </a:cxn>
                  <a:cxn ang="0">
                    <a:pos x="12" y="16"/>
                  </a:cxn>
                  <a:cxn ang="0">
                    <a:pos x="10" y="21"/>
                  </a:cxn>
                  <a:cxn ang="0">
                    <a:pos x="10" y="27"/>
                  </a:cxn>
                  <a:cxn ang="0">
                    <a:pos x="10" y="57"/>
                  </a:cxn>
                  <a:cxn ang="0">
                    <a:pos x="0" y="57"/>
                  </a:cxn>
                </a:cxnLst>
                <a:rect l="0" t="0" r="r" b="b"/>
                <a:pathLst>
                  <a:path w="29" h="57">
                    <a:moveTo>
                      <a:pt x="0" y="57"/>
                    </a:moveTo>
                    <a:lnTo>
                      <a:pt x="0" y="1"/>
                    </a:lnTo>
                    <a:lnTo>
                      <a:pt x="9" y="1"/>
                    </a:lnTo>
                    <a:lnTo>
                      <a:pt x="9" y="9"/>
                    </a:lnTo>
                    <a:lnTo>
                      <a:pt x="13" y="4"/>
                    </a:lnTo>
                    <a:lnTo>
                      <a:pt x="15" y="1"/>
                    </a:lnTo>
                    <a:lnTo>
                      <a:pt x="17" y="0"/>
                    </a:lnTo>
                    <a:lnTo>
                      <a:pt x="20" y="0"/>
                    </a:lnTo>
                    <a:lnTo>
                      <a:pt x="25" y="0"/>
                    </a:lnTo>
                    <a:lnTo>
                      <a:pt x="29" y="2"/>
                    </a:lnTo>
                    <a:lnTo>
                      <a:pt x="26" y="11"/>
                    </a:lnTo>
                    <a:lnTo>
                      <a:pt x="23" y="9"/>
                    </a:lnTo>
                    <a:lnTo>
                      <a:pt x="20" y="9"/>
                    </a:lnTo>
                    <a:lnTo>
                      <a:pt x="17" y="9"/>
                    </a:lnTo>
                    <a:lnTo>
                      <a:pt x="15" y="10"/>
                    </a:lnTo>
                    <a:lnTo>
                      <a:pt x="13" y="12"/>
                    </a:lnTo>
                    <a:lnTo>
                      <a:pt x="12" y="16"/>
                    </a:lnTo>
                    <a:lnTo>
                      <a:pt x="10" y="21"/>
                    </a:lnTo>
                    <a:lnTo>
                      <a:pt x="10" y="27"/>
                    </a:lnTo>
                    <a:lnTo>
                      <a:pt x="10" y="57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" name="Freeform 4194"/>
              <p:cNvSpPr>
                <a:spLocks/>
              </p:cNvSpPr>
              <p:nvPr/>
            </p:nvSpPr>
            <p:spPr bwMode="auto">
              <a:xfrm>
                <a:off x="3227" y="1417"/>
                <a:ext cx="26" cy="98"/>
              </a:xfrm>
              <a:custGeom>
                <a:avLst/>
                <a:gdLst/>
                <a:ahLst/>
                <a:cxnLst>
                  <a:cxn ang="0">
                    <a:pos x="19" y="98"/>
                  </a:cxn>
                  <a:cxn ang="0">
                    <a:pos x="11" y="87"/>
                  </a:cxn>
                  <a:cxn ang="0">
                    <a:pos x="6" y="76"/>
                  </a:cxn>
                  <a:cxn ang="0">
                    <a:pos x="1" y="62"/>
                  </a:cxn>
                  <a:cxn ang="0">
                    <a:pos x="0" y="49"/>
                  </a:cxn>
                  <a:cxn ang="0">
                    <a:pos x="1" y="37"/>
                  </a:cxn>
                  <a:cxn ang="0">
                    <a:pos x="5" y="25"/>
                  </a:cxn>
                  <a:cxn ang="0">
                    <a:pos x="10" y="12"/>
                  </a:cxn>
                  <a:cxn ang="0">
                    <a:pos x="19" y="0"/>
                  </a:cxn>
                  <a:cxn ang="0">
                    <a:pos x="26" y="0"/>
                  </a:cxn>
                  <a:cxn ang="0">
                    <a:pos x="22" y="4"/>
                  </a:cxn>
                  <a:cxn ang="0">
                    <a:pos x="20" y="9"/>
                  </a:cxn>
                  <a:cxn ang="0">
                    <a:pos x="19" y="12"/>
                  </a:cxn>
                  <a:cxn ang="0">
                    <a:pos x="18" y="14"/>
                  </a:cxn>
                  <a:cxn ang="0">
                    <a:pos x="15" y="22"/>
                  </a:cxn>
                  <a:cxn ang="0">
                    <a:pos x="12" y="29"/>
                  </a:cxn>
                  <a:cxn ang="0">
                    <a:pos x="11" y="39"/>
                  </a:cxn>
                  <a:cxn ang="0">
                    <a:pos x="10" y="49"/>
                  </a:cxn>
                  <a:cxn ang="0">
                    <a:pos x="15" y="73"/>
                  </a:cxn>
                  <a:cxn ang="0">
                    <a:pos x="26" y="98"/>
                  </a:cxn>
                  <a:cxn ang="0">
                    <a:pos x="19" y="98"/>
                  </a:cxn>
                </a:cxnLst>
                <a:rect l="0" t="0" r="r" b="b"/>
                <a:pathLst>
                  <a:path w="26" h="98">
                    <a:moveTo>
                      <a:pt x="19" y="98"/>
                    </a:moveTo>
                    <a:lnTo>
                      <a:pt x="11" y="87"/>
                    </a:lnTo>
                    <a:lnTo>
                      <a:pt x="6" y="76"/>
                    </a:lnTo>
                    <a:lnTo>
                      <a:pt x="1" y="62"/>
                    </a:lnTo>
                    <a:lnTo>
                      <a:pt x="0" y="49"/>
                    </a:lnTo>
                    <a:lnTo>
                      <a:pt x="1" y="37"/>
                    </a:lnTo>
                    <a:lnTo>
                      <a:pt x="5" y="25"/>
                    </a:lnTo>
                    <a:lnTo>
                      <a:pt x="10" y="12"/>
                    </a:lnTo>
                    <a:lnTo>
                      <a:pt x="19" y="0"/>
                    </a:lnTo>
                    <a:lnTo>
                      <a:pt x="26" y="0"/>
                    </a:lnTo>
                    <a:lnTo>
                      <a:pt x="22" y="4"/>
                    </a:lnTo>
                    <a:lnTo>
                      <a:pt x="20" y="9"/>
                    </a:lnTo>
                    <a:lnTo>
                      <a:pt x="19" y="12"/>
                    </a:lnTo>
                    <a:lnTo>
                      <a:pt x="18" y="14"/>
                    </a:lnTo>
                    <a:lnTo>
                      <a:pt x="15" y="22"/>
                    </a:lnTo>
                    <a:lnTo>
                      <a:pt x="12" y="29"/>
                    </a:lnTo>
                    <a:lnTo>
                      <a:pt x="11" y="39"/>
                    </a:lnTo>
                    <a:lnTo>
                      <a:pt x="10" y="49"/>
                    </a:lnTo>
                    <a:lnTo>
                      <a:pt x="15" y="73"/>
                    </a:lnTo>
                    <a:lnTo>
                      <a:pt x="26" y="98"/>
                    </a:lnTo>
                    <a:lnTo>
                      <a:pt x="19" y="98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" name="Freeform 4195"/>
              <p:cNvSpPr>
                <a:spLocks/>
              </p:cNvSpPr>
              <p:nvPr/>
            </p:nvSpPr>
            <p:spPr bwMode="auto">
              <a:xfrm>
                <a:off x="3259" y="1437"/>
                <a:ext cx="46" cy="58"/>
              </a:xfrm>
              <a:custGeom>
                <a:avLst/>
                <a:gdLst/>
                <a:ahLst/>
                <a:cxnLst>
                  <a:cxn ang="0">
                    <a:pos x="11" y="39"/>
                  </a:cxn>
                  <a:cxn ang="0">
                    <a:pos x="13" y="45"/>
                  </a:cxn>
                  <a:cxn ang="0">
                    <a:pos x="17" y="48"/>
                  </a:cxn>
                  <a:cxn ang="0">
                    <a:pos x="24" y="49"/>
                  </a:cxn>
                  <a:cxn ang="0">
                    <a:pos x="31" y="48"/>
                  </a:cxn>
                  <a:cxn ang="0">
                    <a:pos x="35" y="43"/>
                  </a:cxn>
                  <a:cxn ang="0">
                    <a:pos x="36" y="39"/>
                  </a:cxn>
                  <a:cxn ang="0">
                    <a:pos x="33" y="37"/>
                  </a:cxn>
                  <a:cxn ang="0">
                    <a:pos x="27" y="35"/>
                  </a:cxn>
                  <a:cxn ang="0">
                    <a:pos x="18" y="31"/>
                  </a:cxn>
                  <a:cxn ang="0">
                    <a:pos x="11" y="29"/>
                  </a:cxn>
                  <a:cxn ang="0">
                    <a:pos x="4" y="23"/>
                  </a:cxn>
                  <a:cxn ang="0">
                    <a:pos x="2" y="16"/>
                  </a:cxn>
                  <a:cxn ang="0">
                    <a:pos x="3" y="9"/>
                  </a:cxn>
                  <a:cxn ang="0">
                    <a:pos x="8" y="3"/>
                  </a:cxn>
                  <a:cxn ang="0">
                    <a:pos x="14" y="1"/>
                  </a:cxn>
                  <a:cxn ang="0">
                    <a:pos x="22" y="0"/>
                  </a:cxn>
                  <a:cxn ang="0">
                    <a:pos x="33" y="1"/>
                  </a:cxn>
                  <a:cxn ang="0">
                    <a:pos x="40" y="7"/>
                  </a:cxn>
                  <a:cxn ang="0">
                    <a:pos x="43" y="16"/>
                  </a:cxn>
                  <a:cxn ang="0">
                    <a:pos x="32" y="13"/>
                  </a:cxn>
                  <a:cxn ang="0">
                    <a:pos x="26" y="9"/>
                  </a:cxn>
                  <a:cxn ang="0">
                    <a:pos x="18" y="9"/>
                  </a:cxn>
                  <a:cxn ang="0">
                    <a:pos x="14" y="10"/>
                  </a:cxn>
                  <a:cxn ang="0">
                    <a:pos x="12" y="14"/>
                  </a:cxn>
                  <a:cxn ang="0">
                    <a:pos x="13" y="18"/>
                  </a:cxn>
                  <a:cxn ang="0">
                    <a:pos x="16" y="20"/>
                  </a:cxn>
                  <a:cxn ang="0">
                    <a:pos x="19" y="21"/>
                  </a:cxn>
                  <a:cxn ang="0">
                    <a:pos x="28" y="23"/>
                  </a:cxn>
                  <a:cxn ang="0">
                    <a:pos x="36" y="27"/>
                  </a:cxn>
                  <a:cxn ang="0">
                    <a:pos x="44" y="31"/>
                  </a:cxn>
                  <a:cxn ang="0">
                    <a:pos x="46" y="40"/>
                  </a:cxn>
                  <a:cxn ang="0">
                    <a:pos x="44" y="49"/>
                  </a:cxn>
                  <a:cxn ang="0">
                    <a:pos x="36" y="56"/>
                  </a:cxn>
                  <a:cxn ang="0">
                    <a:pos x="24" y="58"/>
                  </a:cxn>
                  <a:cxn ang="0">
                    <a:pos x="12" y="56"/>
                  </a:cxn>
                  <a:cxn ang="0">
                    <a:pos x="4" y="50"/>
                  </a:cxn>
                  <a:cxn ang="0">
                    <a:pos x="0" y="40"/>
                  </a:cxn>
                </a:cxnLst>
                <a:rect l="0" t="0" r="r" b="b"/>
                <a:pathLst>
                  <a:path w="46" h="58">
                    <a:moveTo>
                      <a:pt x="0" y="40"/>
                    </a:moveTo>
                    <a:lnTo>
                      <a:pt x="11" y="39"/>
                    </a:lnTo>
                    <a:lnTo>
                      <a:pt x="12" y="41"/>
                    </a:lnTo>
                    <a:lnTo>
                      <a:pt x="13" y="45"/>
                    </a:lnTo>
                    <a:lnTo>
                      <a:pt x="15" y="46"/>
                    </a:lnTo>
                    <a:lnTo>
                      <a:pt x="17" y="48"/>
                    </a:lnTo>
                    <a:lnTo>
                      <a:pt x="21" y="48"/>
                    </a:lnTo>
                    <a:lnTo>
                      <a:pt x="24" y="49"/>
                    </a:lnTo>
                    <a:lnTo>
                      <a:pt x="28" y="48"/>
                    </a:lnTo>
                    <a:lnTo>
                      <a:pt x="31" y="48"/>
                    </a:lnTo>
                    <a:lnTo>
                      <a:pt x="33" y="47"/>
                    </a:lnTo>
                    <a:lnTo>
                      <a:pt x="35" y="43"/>
                    </a:lnTo>
                    <a:lnTo>
                      <a:pt x="36" y="41"/>
                    </a:lnTo>
                    <a:lnTo>
                      <a:pt x="36" y="39"/>
                    </a:lnTo>
                    <a:lnTo>
                      <a:pt x="35" y="38"/>
                    </a:lnTo>
                    <a:lnTo>
                      <a:pt x="33" y="37"/>
                    </a:lnTo>
                    <a:lnTo>
                      <a:pt x="31" y="36"/>
                    </a:lnTo>
                    <a:lnTo>
                      <a:pt x="27" y="35"/>
                    </a:lnTo>
                    <a:lnTo>
                      <a:pt x="24" y="33"/>
                    </a:lnTo>
                    <a:lnTo>
                      <a:pt x="18" y="31"/>
                    </a:lnTo>
                    <a:lnTo>
                      <a:pt x="14" y="30"/>
                    </a:lnTo>
                    <a:lnTo>
                      <a:pt x="11" y="29"/>
                    </a:lnTo>
                    <a:lnTo>
                      <a:pt x="6" y="27"/>
                    </a:lnTo>
                    <a:lnTo>
                      <a:pt x="4" y="23"/>
                    </a:lnTo>
                    <a:lnTo>
                      <a:pt x="2" y="20"/>
                    </a:lnTo>
                    <a:lnTo>
                      <a:pt x="2" y="16"/>
                    </a:lnTo>
                    <a:lnTo>
                      <a:pt x="2" y="12"/>
                    </a:lnTo>
                    <a:lnTo>
                      <a:pt x="3" y="9"/>
                    </a:lnTo>
                    <a:lnTo>
                      <a:pt x="5" y="5"/>
                    </a:lnTo>
                    <a:lnTo>
                      <a:pt x="8" y="3"/>
                    </a:lnTo>
                    <a:lnTo>
                      <a:pt x="11" y="2"/>
                    </a:lnTo>
                    <a:lnTo>
                      <a:pt x="14" y="1"/>
                    </a:lnTo>
                    <a:lnTo>
                      <a:pt x="17" y="0"/>
                    </a:lnTo>
                    <a:lnTo>
                      <a:pt x="22" y="0"/>
                    </a:lnTo>
                    <a:lnTo>
                      <a:pt x="27" y="0"/>
                    </a:lnTo>
                    <a:lnTo>
                      <a:pt x="33" y="1"/>
                    </a:lnTo>
                    <a:lnTo>
                      <a:pt x="37" y="3"/>
                    </a:lnTo>
                    <a:lnTo>
                      <a:pt x="40" y="7"/>
                    </a:lnTo>
                    <a:lnTo>
                      <a:pt x="42" y="10"/>
                    </a:lnTo>
                    <a:lnTo>
                      <a:pt x="43" y="16"/>
                    </a:lnTo>
                    <a:lnTo>
                      <a:pt x="33" y="17"/>
                    </a:lnTo>
                    <a:lnTo>
                      <a:pt x="32" y="13"/>
                    </a:lnTo>
                    <a:lnTo>
                      <a:pt x="29" y="11"/>
                    </a:lnTo>
                    <a:lnTo>
                      <a:pt x="26" y="9"/>
                    </a:lnTo>
                    <a:lnTo>
                      <a:pt x="22" y="9"/>
                    </a:lnTo>
                    <a:lnTo>
                      <a:pt x="18" y="9"/>
                    </a:lnTo>
                    <a:lnTo>
                      <a:pt x="16" y="9"/>
                    </a:lnTo>
                    <a:lnTo>
                      <a:pt x="14" y="10"/>
                    </a:lnTo>
                    <a:lnTo>
                      <a:pt x="13" y="12"/>
                    </a:lnTo>
                    <a:lnTo>
                      <a:pt x="12" y="14"/>
                    </a:lnTo>
                    <a:lnTo>
                      <a:pt x="12" y="17"/>
                    </a:lnTo>
                    <a:lnTo>
                      <a:pt x="13" y="18"/>
                    </a:lnTo>
                    <a:lnTo>
                      <a:pt x="14" y="19"/>
                    </a:lnTo>
                    <a:lnTo>
                      <a:pt x="16" y="20"/>
                    </a:lnTo>
                    <a:lnTo>
                      <a:pt x="17" y="20"/>
                    </a:lnTo>
                    <a:lnTo>
                      <a:pt x="19" y="21"/>
                    </a:lnTo>
                    <a:lnTo>
                      <a:pt x="23" y="22"/>
                    </a:lnTo>
                    <a:lnTo>
                      <a:pt x="28" y="23"/>
                    </a:lnTo>
                    <a:lnTo>
                      <a:pt x="33" y="26"/>
                    </a:lnTo>
                    <a:lnTo>
                      <a:pt x="36" y="27"/>
                    </a:lnTo>
                    <a:lnTo>
                      <a:pt x="41" y="29"/>
                    </a:lnTo>
                    <a:lnTo>
                      <a:pt x="44" y="31"/>
                    </a:lnTo>
                    <a:lnTo>
                      <a:pt x="45" y="36"/>
                    </a:lnTo>
                    <a:lnTo>
                      <a:pt x="46" y="40"/>
                    </a:lnTo>
                    <a:lnTo>
                      <a:pt x="45" y="45"/>
                    </a:lnTo>
                    <a:lnTo>
                      <a:pt x="44" y="49"/>
                    </a:lnTo>
                    <a:lnTo>
                      <a:pt x="41" y="52"/>
                    </a:lnTo>
                    <a:lnTo>
                      <a:pt x="36" y="56"/>
                    </a:lnTo>
                    <a:lnTo>
                      <a:pt x="31" y="57"/>
                    </a:lnTo>
                    <a:lnTo>
                      <a:pt x="24" y="58"/>
                    </a:lnTo>
                    <a:lnTo>
                      <a:pt x="17" y="57"/>
                    </a:lnTo>
                    <a:lnTo>
                      <a:pt x="12" y="56"/>
                    </a:lnTo>
                    <a:lnTo>
                      <a:pt x="7" y="53"/>
                    </a:lnTo>
                    <a:lnTo>
                      <a:pt x="4" y="50"/>
                    </a:lnTo>
                    <a:lnTo>
                      <a:pt x="2" y="46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" name="Freeform 4196"/>
              <p:cNvSpPr>
                <a:spLocks/>
              </p:cNvSpPr>
              <p:nvPr/>
            </p:nvSpPr>
            <p:spPr bwMode="auto">
              <a:xfrm>
                <a:off x="3311" y="1438"/>
                <a:ext cx="50" cy="78"/>
              </a:xfrm>
              <a:custGeom>
                <a:avLst/>
                <a:gdLst/>
                <a:ahLst/>
                <a:cxnLst>
                  <a:cxn ang="0">
                    <a:pos x="5" y="77"/>
                  </a:cxn>
                  <a:cxn ang="0">
                    <a:pos x="4" y="68"/>
                  </a:cxn>
                  <a:cxn ang="0">
                    <a:pos x="8" y="68"/>
                  </a:cxn>
                  <a:cxn ang="0">
                    <a:pos x="10" y="69"/>
                  </a:cxn>
                  <a:cxn ang="0">
                    <a:pos x="12" y="68"/>
                  </a:cxn>
                  <a:cxn ang="0">
                    <a:pos x="14" y="68"/>
                  </a:cxn>
                  <a:cxn ang="0">
                    <a:pos x="17" y="67"/>
                  </a:cxn>
                  <a:cxn ang="0">
                    <a:pos x="18" y="65"/>
                  </a:cxn>
                  <a:cxn ang="0">
                    <a:pos x="18" y="64"/>
                  </a:cxn>
                  <a:cxn ang="0">
                    <a:pos x="19" y="61"/>
                  </a:cxn>
                  <a:cxn ang="0">
                    <a:pos x="20" y="58"/>
                  </a:cxn>
                  <a:cxn ang="0">
                    <a:pos x="21" y="57"/>
                  </a:cxn>
                  <a:cxn ang="0">
                    <a:pos x="21" y="56"/>
                  </a:cxn>
                  <a:cxn ang="0">
                    <a:pos x="0" y="0"/>
                  </a:cxn>
                  <a:cxn ang="0">
                    <a:pos x="11" y="0"/>
                  </a:cxn>
                  <a:cxn ang="0">
                    <a:pos x="22" y="30"/>
                  </a:cxn>
                  <a:cxn ang="0">
                    <a:pos x="23" y="36"/>
                  </a:cxn>
                  <a:cxn ang="0">
                    <a:pos x="25" y="42"/>
                  </a:cxn>
                  <a:cxn ang="0">
                    <a:pos x="27" y="38"/>
                  </a:cxn>
                  <a:cxn ang="0">
                    <a:pos x="29" y="32"/>
                  </a:cxn>
                  <a:cxn ang="0">
                    <a:pos x="40" y="0"/>
                  </a:cxn>
                  <a:cxn ang="0">
                    <a:pos x="50" y="0"/>
                  </a:cxn>
                  <a:cxn ang="0">
                    <a:pos x="31" y="57"/>
                  </a:cxn>
                  <a:cxn ang="0">
                    <a:pos x="29" y="63"/>
                  </a:cxn>
                  <a:cxn ang="0">
                    <a:pos x="27" y="66"/>
                  </a:cxn>
                  <a:cxn ang="0">
                    <a:pos x="25" y="69"/>
                  </a:cxn>
                  <a:cxn ang="0">
                    <a:pos x="23" y="73"/>
                  </a:cxn>
                  <a:cxn ang="0">
                    <a:pos x="20" y="76"/>
                  </a:cxn>
                  <a:cxn ang="0">
                    <a:pos x="15" y="77"/>
                  </a:cxn>
                  <a:cxn ang="0">
                    <a:pos x="12" y="78"/>
                  </a:cxn>
                  <a:cxn ang="0">
                    <a:pos x="9" y="77"/>
                  </a:cxn>
                  <a:cxn ang="0">
                    <a:pos x="5" y="77"/>
                  </a:cxn>
                </a:cxnLst>
                <a:rect l="0" t="0" r="r" b="b"/>
                <a:pathLst>
                  <a:path w="50" h="78">
                    <a:moveTo>
                      <a:pt x="5" y="77"/>
                    </a:moveTo>
                    <a:lnTo>
                      <a:pt x="4" y="68"/>
                    </a:lnTo>
                    <a:lnTo>
                      <a:pt x="8" y="68"/>
                    </a:lnTo>
                    <a:lnTo>
                      <a:pt x="10" y="69"/>
                    </a:lnTo>
                    <a:lnTo>
                      <a:pt x="12" y="68"/>
                    </a:lnTo>
                    <a:lnTo>
                      <a:pt x="14" y="68"/>
                    </a:lnTo>
                    <a:lnTo>
                      <a:pt x="17" y="67"/>
                    </a:lnTo>
                    <a:lnTo>
                      <a:pt x="18" y="65"/>
                    </a:lnTo>
                    <a:lnTo>
                      <a:pt x="18" y="64"/>
                    </a:lnTo>
                    <a:lnTo>
                      <a:pt x="19" y="61"/>
                    </a:lnTo>
                    <a:lnTo>
                      <a:pt x="20" y="58"/>
                    </a:lnTo>
                    <a:lnTo>
                      <a:pt x="21" y="57"/>
                    </a:lnTo>
                    <a:lnTo>
                      <a:pt x="21" y="56"/>
                    </a:lnTo>
                    <a:lnTo>
                      <a:pt x="0" y="0"/>
                    </a:lnTo>
                    <a:lnTo>
                      <a:pt x="11" y="0"/>
                    </a:lnTo>
                    <a:lnTo>
                      <a:pt x="22" y="30"/>
                    </a:lnTo>
                    <a:lnTo>
                      <a:pt x="23" y="36"/>
                    </a:lnTo>
                    <a:lnTo>
                      <a:pt x="25" y="42"/>
                    </a:lnTo>
                    <a:lnTo>
                      <a:pt x="27" y="38"/>
                    </a:lnTo>
                    <a:lnTo>
                      <a:pt x="29" y="32"/>
                    </a:lnTo>
                    <a:lnTo>
                      <a:pt x="40" y="0"/>
                    </a:lnTo>
                    <a:lnTo>
                      <a:pt x="50" y="0"/>
                    </a:lnTo>
                    <a:lnTo>
                      <a:pt x="31" y="57"/>
                    </a:lnTo>
                    <a:lnTo>
                      <a:pt x="29" y="63"/>
                    </a:lnTo>
                    <a:lnTo>
                      <a:pt x="27" y="66"/>
                    </a:lnTo>
                    <a:lnTo>
                      <a:pt x="25" y="69"/>
                    </a:lnTo>
                    <a:lnTo>
                      <a:pt x="23" y="73"/>
                    </a:lnTo>
                    <a:lnTo>
                      <a:pt x="20" y="76"/>
                    </a:lnTo>
                    <a:lnTo>
                      <a:pt x="15" y="77"/>
                    </a:lnTo>
                    <a:lnTo>
                      <a:pt x="12" y="78"/>
                    </a:lnTo>
                    <a:lnTo>
                      <a:pt x="9" y="77"/>
                    </a:lnTo>
                    <a:lnTo>
                      <a:pt x="5" y="77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" name="Freeform 4197"/>
              <p:cNvSpPr>
                <a:spLocks/>
              </p:cNvSpPr>
              <p:nvPr/>
            </p:nvSpPr>
            <p:spPr bwMode="auto">
              <a:xfrm>
                <a:off x="3369" y="1437"/>
                <a:ext cx="77" cy="57"/>
              </a:xfrm>
              <a:custGeom>
                <a:avLst/>
                <a:gdLst/>
                <a:ahLst/>
                <a:cxnLst>
                  <a:cxn ang="0">
                    <a:pos x="0" y="57"/>
                  </a:cxn>
                  <a:cxn ang="0">
                    <a:pos x="0" y="1"/>
                  </a:cxn>
                  <a:cxn ang="0">
                    <a:pos x="10" y="1"/>
                  </a:cxn>
                  <a:cxn ang="0">
                    <a:pos x="10" y="9"/>
                  </a:cxn>
                  <a:cxn ang="0">
                    <a:pos x="13" y="5"/>
                  </a:cxn>
                  <a:cxn ang="0">
                    <a:pos x="17" y="2"/>
                  </a:cxn>
                  <a:cxn ang="0">
                    <a:pos x="21" y="0"/>
                  </a:cxn>
                  <a:cxn ang="0">
                    <a:pos x="27" y="0"/>
                  </a:cxn>
                  <a:cxn ang="0">
                    <a:pos x="30" y="0"/>
                  </a:cxn>
                  <a:cxn ang="0">
                    <a:pos x="33" y="1"/>
                  </a:cxn>
                  <a:cxn ang="0">
                    <a:pos x="37" y="2"/>
                  </a:cxn>
                  <a:cxn ang="0">
                    <a:pos x="39" y="4"/>
                  </a:cxn>
                  <a:cxn ang="0">
                    <a:pos x="40" y="7"/>
                  </a:cxn>
                  <a:cxn ang="0">
                    <a:pos x="42" y="10"/>
                  </a:cxn>
                  <a:cxn ang="0">
                    <a:pos x="46" y="5"/>
                  </a:cxn>
                  <a:cxn ang="0">
                    <a:pos x="50" y="2"/>
                  </a:cxn>
                  <a:cxn ang="0">
                    <a:pos x="54" y="0"/>
                  </a:cxn>
                  <a:cxn ang="0">
                    <a:pos x="59" y="0"/>
                  </a:cxn>
                  <a:cxn ang="0">
                    <a:pos x="65" y="0"/>
                  </a:cxn>
                  <a:cxn ang="0">
                    <a:pos x="69" y="1"/>
                  </a:cxn>
                  <a:cxn ang="0">
                    <a:pos x="72" y="4"/>
                  </a:cxn>
                  <a:cxn ang="0">
                    <a:pos x="75" y="8"/>
                  </a:cxn>
                  <a:cxn ang="0">
                    <a:pos x="77" y="12"/>
                  </a:cxn>
                  <a:cxn ang="0">
                    <a:pos x="77" y="18"/>
                  </a:cxn>
                  <a:cxn ang="0">
                    <a:pos x="77" y="57"/>
                  </a:cxn>
                  <a:cxn ang="0">
                    <a:pos x="67" y="57"/>
                  </a:cxn>
                  <a:cxn ang="0">
                    <a:pos x="67" y="22"/>
                  </a:cxn>
                  <a:cxn ang="0">
                    <a:pos x="67" y="17"/>
                  </a:cxn>
                  <a:cxn ang="0">
                    <a:pos x="66" y="14"/>
                  </a:cxn>
                  <a:cxn ang="0">
                    <a:pos x="65" y="12"/>
                  </a:cxn>
                  <a:cxn ang="0">
                    <a:pos x="62" y="10"/>
                  </a:cxn>
                  <a:cxn ang="0">
                    <a:pos x="60" y="9"/>
                  </a:cxn>
                  <a:cxn ang="0">
                    <a:pos x="57" y="9"/>
                  </a:cxn>
                  <a:cxn ang="0">
                    <a:pos x="53" y="9"/>
                  </a:cxn>
                  <a:cxn ang="0">
                    <a:pos x="50" y="10"/>
                  </a:cxn>
                  <a:cxn ang="0">
                    <a:pos x="47" y="12"/>
                  </a:cxn>
                  <a:cxn ang="0">
                    <a:pos x="46" y="16"/>
                  </a:cxn>
                  <a:cxn ang="0">
                    <a:pos x="43" y="20"/>
                  </a:cxn>
                  <a:cxn ang="0">
                    <a:pos x="43" y="24"/>
                  </a:cxn>
                  <a:cxn ang="0">
                    <a:pos x="43" y="57"/>
                  </a:cxn>
                  <a:cxn ang="0">
                    <a:pos x="33" y="57"/>
                  </a:cxn>
                  <a:cxn ang="0">
                    <a:pos x="33" y="21"/>
                  </a:cxn>
                  <a:cxn ang="0">
                    <a:pos x="33" y="17"/>
                  </a:cxn>
                  <a:cxn ang="0">
                    <a:pos x="32" y="14"/>
                  </a:cxn>
                  <a:cxn ang="0">
                    <a:pos x="31" y="11"/>
                  </a:cxn>
                  <a:cxn ang="0">
                    <a:pos x="29" y="10"/>
                  </a:cxn>
                  <a:cxn ang="0">
                    <a:pos x="27" y="9"/>
                  </a:cxn>
                  <a:cxn ang="0">
                    <a:pos x="23" y="9"/>
                  </a:cxn>
                  <a:cxn ang="0">
                    <a:pos x="20" y="9"/>
                  </a:cxn>
                  <a:cxn ang="0">
                    <a:pos x="17" y="11"/>
                  </a:cxn>
                  <a:cxn ang="0">
                    <a:pos x="13" y="13"/>
                  </a:cxn>
                  <a:cxn ang="0">
                    <a:pos x="11" y="17"/>
                  </a:cxn>
                  <a:cxn ang="0">
                    <a:pos x="11" y="20"/>
                  </a:cxn>
                  <a:cxn ang="0">
                    <a:pos x="10" y="23"/>
                  </a:cxn>
                  <a:cxn ang="0">
                    <a:pos x="10" y="28"/>
                  </a:cxn>
                  <a:cxn ang="0">
                    <a:pos x="10" y="57"/>
                  </a:cxn>
                  <a:cxn ang="0">
                    <a:pos x="0" y="57"/>
                  </a:cxn>
                </a:cxnLst>
                <a:rect l="0" t="0" r="r" b="b"/>
                <a:pathLst>
                  <a:path w="77" h="57">
                    <a:moveTo>
                      <a:pt x="0" y="57"/>
                    </a:moveTo>
                    <a:lnTo>
                      <a:pt x="0" y="1"/>
                    </a:lnTo>
                    <a:lnTo>
                      <a:pt x="10" y="1"/>
                    </a:lnTo>
                    <a:lnTo>
                      <a:pt x="10" y="9"/>
                    </a:lnTo>
                    <a:lnTo>
                      <a:pt x="13" y="5"/>
                    </a:lnTo>
                    <a:lnTo>
                      <a:pt x="17" y="2"/>
                    </a:lnTo>
                    <a:lnTo>
                      <a:pt x="21" y="0"/>
                    </a:lnTo>
                    <a:lnTo>
                      <a:pt x="27" y="0"/>
                    </a:lnTo>
                    <a:lnTo>
                      <a:pt x="30" y="0"/>
                    </a:lnTo>
                    <a:lnTo>
                      <a:pt x="33" y="1"/>
                    </a:lnTo>
                    <a:lnTo>
                      <a:pt x="37" y="2"/>
                    </a:lnTo>
                    <a:lnTo>
                      <a:pt x="39" y="4"/>
                    </a:lnTo>
                    <a:lnTo>
                      <a:pt x="40" y="7"/>
                    </a:lnTo>
                    <a:lnTo>
                      <a:pt x="42" y="10"/>
                    </a:lnTo>
                    <a:lnTo>
                      <a:pt x="46" y="5"/>
                    </a:lnTo>
                    <a:lnTo>
                      <a:pt x="50" y="2"/>
                    </a:lnTo>
                    <a:lnTo>
                      <a:pt x="54" y="0"/>
                    </a:lnTo>
                    <a:lnTo>
                      <a:pt x="59" y="0"/>
                    </a:lnTo>
                    <a:lnTo>
                      <a:pt x="65" y="0"/>
                    </a:lnTo>
                    <a:lnTo>
                      <a:pt x="69" y="1"/>
                    </a:lnTo>
                    <a:lnTo>
                      <a:pt x="72" y="4"/>
                    </a:lnTo>
                    <a:lnTo>
                      <a:pt x="75" y="8"/>
                    </a:lnTo>
                    <a:lnTo>
                      <a:pt x="77" y="12"/>
                    </a:lnTo>
                    <a:lnTo>
                      <a:pt x="77" y="18"/>
                    </a:lnTo>
                    <a:lnTo>
                      <a:pt x="77" y="57"/>
                    </a:lnTo>
                    <a:lnTo>
                      <a:pt x="67" y="57"/>
                    </a:lnTo>
                    <a:lnTo>
                      <a:pt x="67" y="22"/>
                    </a:lnTo>
                    <a:lnTo>
                      <a:pt x="67" y="17"/>
                    </a:lnTo>
                    <a:lnTo>
                      <a:pt x="66" y="14"/>
                    </a:lnTo>
                    <a:lnTo>
                      <a:pt x="65" y="12"/>
                    </a:lnTo>
                    <a:lnTo>
                      <a:pt x="62" y="10"/>
                    </a:lnTo>
                    <a:lnTo>
                      <a:pt x="60" y="9"/>
                    </a:lnTo>
                    <a:lnTo>
                      <a:pt x="57" y="9"/>
                    </a:lnTo>
                    <a:lnTo>
                      <a:pt x="53" y="9"/>
                    </a:lnTo>
                    <a:lnTo>
                      <a:pt x="50" y="10"/>
                    </a:lnTo>
                    <a:lnTo>
                      <a:pt x="47" y="12"/>
                    </a:lnTo>
                    <a:lnTo>
                      <a:pt x="46" y="16"/>
                    </a:lnTo>
                    <a:lnTo>
                      <a:pt x="43" y="20"/>
                    </a:lnTo>
                    <a:lnTo>
                      <a:pt x="43" y="24"/>
                    </a:lnTo>
                    <a:lnTo>
                      <a:pt x="43" y="57"/>
                    </a:lnTo>
                    <a:lnTo>
                      <a:pt x="33" y="57"/>
                    </a:lnTo>
                    <a:lnTo>
                      <a:pt x="33" y="21"/>
                    </a:lnTo>
                    <a:lnTo>
                      <a:pt x="33" y="17"/>
                    </a:lnTo>
                    <a:lnTo>
                      <a:pt x="32" y="14"/>
                    </a:lnTo>
                    <a:lnTo>
                      <a:pt x="31" y="11"/>
                    </a:lnTo>
                    <a:lnTo>
                      <a:pt x="29" y="10"/>
                    </a:lnTo>
                    <a:lnTo>
                      <a:pt x="27" y="9"/>
                    </a:lnTo>
                    <a:lnTo>
                      <a:pt x="23" y="9"/>
                    </a:lnTo>
                    <a:lnTo>
                      <a:pt x="20" y="9"/>
                    </a:lnTo>
                    <a:lnTo>
                      <a:pt x="17" y="11"/>
                    </a:lnTo>
                    <a:lnTo>
                      <a:pt x="13" y="13"/>
                    </a:lnTo>
                    <a:lnTo>
                      <a:pt x="11" y="17"/>
                    </a:lnTo>
                    <a:lnTo>
                      <a:pt x="11" y="20"/>
                    </a:lnTo>
                    <a:lnTo>
                      <a:pt x="10" y="23"/>
                    </a:lnTo>
                    <a:lnTo>
                      <a:pt x="10" y="28"/>
                    </a:lnTo>
                    <a:lnTo>
                      <a:pt x="10" y="57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8" name="Freeform 4198"/>
              <p:cNvSpPr>
                <a:spLocks/>
              </p:cNvSpPr>
              <p:nvPr/>
            </p:nvSpPr>
            <p:spPr bwMode="auto">
              <a:xfrm>
                <a:off x="3460" y="1437"/>
                <a:ext cx="77" cy="57"/>
              </a:xfrm>
              <a:custGeom>
                <a:avLst/>
                <a:gdLst/>
                <a:ahLst/>
                <a:cxnLst>
                  <a:cxn ang="0">
                    <a:pos x="0" y="57"/>
                  </a:cxn>
                  <a:cxn ang="0">
                    <a:pos x="0" y="1"/>
                  </a:cxn>
                  <a:cxn ang="0">
                    <a:pos x="10" y="1"/>
                  </a:cxn>
                  <a:cxn ang="0">
                    <a:pos x="10" y="9"/>
                  </a:cxn>
                  <a:cxn ang="0">
                    <a:pos x="14" y="5"/>
                  </a:cxn>
                  <a:cxn ang="0">
                    <a:pos x="17" y="2"/>
                  </a:cxn>
                  <a:cxn ang="0">
                    <a:pos x="21" y="0"/>
                  </a:cxn>
                  <a:cxn ang="0">
                    <a:pos x="27" y="0"/>
                  </a:cxn>
                  <a:cxn ang="0">
                    <a:pos x="30" y="0"/>
                  </a:cxn>
                  <a:cxn ang="0">
                    <a:pos x="34" y="1"/>
                  </a:cxn>
                  <a:cxn ang="0">
                    <a:pos x="37" y="2"/>
                  </a:cxn>
                  <a:cxn ang="0">
                    <a:pos x="39" y="4"/>
                  </a:cxn>
                  <a:cxn ang="0">
                    <a:pos x="40" y="7"/>
                  </a:cxn>
                  <a:cxn ang="0">
                    <a:pos x="43" y="10"/>
                  </a:cxn>
                  <a:cxn ang="0">
                    <a:pos x="46" y="5"/>
                  </a:cxn>
                  <a:cxn ang="0">
                    <a:pos x="50" y="2"/>
                  </a:cxn>
                  <a:cxn ang="0">
                    <a:pos x="55" y="0"/>
                  </a:cxn>
                  <a:cxn ang="0">
                    <a:pos x="59" y="0"/>
                  </a:cxn>
                  <a:cxn ang="0">
                    <a:pos x="65" y="0"/>
                  </a:cxn>
                  <a:cxn ang="0">
                    <a:pos x="69" y="1"/>
                  </a:cxn>
                  <a:cxn ang="0">
                    <a:pos x="73" y="4"/>
                  </a:cxn>
                  <a:cxn ang="0">
                    <a:pos x="75" y="8"/>
                  </a:cxn>
                  <a:cxn ang="0">
                    <a:pos x="77" y="12"/>
                  </a:cxn>
                  <a:cxn ang="0">
                    <a:pos x="77" y="18"/>
                  </a:cxn>
                  <a:cxn ang="0">
                    <a:pos x="77" y="57"/>
                  </a:cxn>
                  <a:cxn ang="0">
                    <a:pos x="67" y="57"/>
                  </a:cxn>
                  <a:cxn ang="0">
                    <a:pos x="67" y="22"/>
                  </a:cxn>
                  <a:cxn ang="0">
                    <a:pos x="67" y="17"/>
                  </a:cxn>
                  <a:cxn ang="0">
                    <a:pos x="66" y="14"/>
                  </a:cxn>
                  <a:cxn ang="0">
                    <a:pos x="65" y="12"/>
                  </a:cxn>
                  <a:cxn ang="0">
                    <a:pos x="63" y="10"/>
                  </a:cxn>
                  <a:cxn ang="0">
                    <a:pos x="61" y="9"/>
                  </a:cxn>
                  <a:cxn ang="0">
                    <a:pos x="57" y="9"/>
                  </a:cxn>
                  <a:cxn ang="0">
                    <a:pos x="54" y="9"/>
                  </a:cxn>
                  <a:cxn ang="0">
                    <a:pos x="50" y="10"/>
                  </a:cxn>
                  <a:cxn ang="0">
                    <a:pos x="47" y="12"/>
                  </a:cxn>
                  <a:cxn ang="0">
                    <a:pos x="46" y="16"/>
                  </a:cxn>
                  <a:cxn ang="0">
                    <a:pos x="44" y="20"/>
                  </a:cxn>
                  <a:cxn ang="0">
                    <a:pos x="44" y="24"/>
                  </a:cxn>
                  <a:cxn ang="0">
                    <a:pos x="44" y="57"/>
                  </a:cxn>
                  <a:cxn ang="0">
                    <a:pos x="34" y="57"/>
                  </a:cxn>
                  <a:cxn ang="0">
                    <a:pos x="34" y="21"/>
                  </a:cxn>
                  <a:cxn ang="0">
                    <a:pos x="34" y="17"/>
                  </a:cxn>
                  <a:cxn ang="0">
                    <a:pos x="33" y="14"/>
                  </a:cxn>
                  <a:cxn ang="0">
                    <a:pos x="32" y="11"/>
                  </a:cxn>
                  <a:cxn ang="0">
                    <a:pos x="29" y="10"/>
                  </a:cxn>
                  <a:cxn ang="0">
                    <a:pos x="27" y="9"/>
                  </a:cxn>
                  <a:cxn ang="0">
                    <a:pos x="24" y="9"/>
                  </a:cxn>
                  <a:cxn ang="0">
                    <a:pos x="20" y="9"/>
                  </a:cxn>
                  <a:cxn ang="0">
                    <a:pos x="17" y="11"/>
                  </a:cxn>
                  <a:cxn ang="0">
                    <a:pos x="14" y="13"/>
                  </a:cxn>
                  <a:cxn ang="0">
                    <a:pos x="11" y="17"/>
                  </a:cxn>
                  <a:cxn ang="0">
                    <a:pos x="11" y="20"/>
                  </a:cxn>
                  <a:cxn ang="0">
                    <a:pos x="10" y="23"/>
                  </a:cxn>
                  <a:cxn ang="0">
                    <a:pos x="10" y="28"/>
                  </a:cxn>
                  <a:cxn ang="0">
                    <a:pos x="10" y="57"/>
                  </a:cxn>
                  <a:cxn ang="0">
                    <a:pos x="0" y="57"/>
                  </a:cxn>
                </a:cxnLst>
                <a:rect l="0" t="0" r="r" b="b"/>
                <a:pathLst>
                  <a:path w="77" h="57">
                    <a:moveTo>
                      <a:pt x="0" y="57"/>
                    </a:moveTo>
                    <a:lnTo>
                      <a:pt x="0" y="1"/>
                    </a:lnTo>
                    <a:lnTo>
                      <a:pt x="10" y="1"/>
                    </a:lnTo>
                    <a:lnTo>
                      <a:pt x="10" y="9"/>
                    </a:lnTo>
                    <a:lnTo>
                      <a:pt x="14" y="5"/>
                    </a:lnTo>
                    <a:lnTo>
                      <a:pt x="17" y="2"/>
                    </a:lnTo>
                    <a:lnTo>
                      <a:pt x="21" y="0"/>
                    </a:lnTo>
                    <a:lnTo>
                      <a:pt x="27" y="0"/>
                    </a:lnTo>
                    <a:lnTo>
                      <a:pt x="30" y="0"/>
                    </a:lnTo>
                    <a:lnTo>
                      <a:pt x="34" y="1"/>
                    </a:lnTo>
                    <a:lnTo>
                      <a:pt x="37" y="2"/>
                    </a:lnTo>
                    <a:lnTo>
                      <a:pt x="39" y="4"/>
                    </a:lnTo>
                    <a:lnTo>
                      <a:pt x="40" y="7"/>
                    </a:lnTo>
                    <a:lnTo>
                      <a:pt x="43" y="10"/>
                    </a:lnTo>
                    <a:lnTo>
                      <a:pt x="46" y="5"/>
                    </a:lnTo>
                    <a:lnTo>
                      <a:pt x="50" y="2"/>
                    </a:lnTo>
                    <a:lnTo>
                      <a:pt x="55" y="0"/>
                    </a:lnTo>
                    <a:lnTo>
                      <a:pt x="59" y="0"/>
                    </a:lnTo>
                    <a:lnTo>
                      <a:pt x="65" y="0"/>
                    </a:lnTo>
                    <a:lnTo>
                      <a:pt x="69" y="1"/>
                    </a:lnTo>
                    <a:lnTo>
                      <a:pt x="73" y="4"/>
                    </a:lnTo>
                    <a:lnTo>
                      <a:pt x="75" y="8"/>
                    </a:lnTo>
                    <a:lnTo>
                      <a:pt x="77" y="12"/>
                    </a:lnTo>
                    <a:lnTo>
                      <a:pt x="77" y="18"/>
                    </a:lnTo>
                    <a:lnTo>
                      <a:pt x="77" y="57"/>
                    </a:lnTo>
                    <a:lnTo>
                      <a:pt x="67" y="57"/>
                    </a:lnTo>
                    <a:lnTo>
                      <a:pt x="67" y="22"/>
                    </a:lnTo>
                    <a:lnTo>
                      <a:pt x="67" y="17"/>
                    </a:lnTo>
                    <a:lnTo>
                      <a:pt x="66" y="14"/>
                    </a:lnTo>
                    <a:lnTo>
                      <a:pt x="65" y="12"/>
                    </a:lnTo>
                    <a:lnTo>
                      <a:pt x="63" y="10"/>
                    </a:lnTo>
                    <a:lnTo>
                      <a:pt x="61" y="9"/>
                    </a:lnTo>
                    <a:lnTo>
                      <a:pt x="57" y="9"/>
                    </a:lnTo>
                    <a:lnTo>
                      <a:pt x="54" y="9"/>
                    </a:lnTo>
                    <a:lnTo>
                      <a:pt x="50" y="10"/>
                    </a:lnTo>
                    <a:lnTo>
                      <a:pt x="47" y="12"/>
                    </a:lnTo>
                    <a:lnTo>
                      <a:pt x="46" y="16"/>
                    </a:lnTo>
                    <a:lnTo>
                      <a:pt x="44" y="20"/>
                    </a:lnTo>
                    <a:lnTo>
                      <a:pt x="44" y="24"/>
                    </a:lnTo>
                    <a:lnTo>
                      <a:pt x="44" y="57"/>
                    </a:lnTo>
                    <a:lnTo>
                      <a:pt x="34" y="57"/>
                    </a:lnTo>
                    <a:lnTo>
                      <a:pt x="34" y="21"/>
                    </a:lnTo>
                    <a:lnTo>
                      <a:pt x="34" y="17"/>
                    </a:lnTo>
                    <a:lnTo>
                      <a:pt x="33" y="14"/>
                    </a:lnTo>
                    <a:lnTo>
                      <a:pt x="32" y="11"/>
                    </a:lnTo>
                    <a:lnTo>
                      <a:pt x="29" y="10"/>
                    </a:lnTo>
                    <a:lnTo>
                      <a:pt x="27" y="9"/>
                    </a:lnTo>
                    <a:lnTo>
                      <a:pt x="24" y="9"/>
                    </a:lnTo>
                    <a:lnTo>
                      <a:pt x="20" y="9"/>
                    </a:lnTo>
                    <a:lnTo>
                      <a:pt x="17" y="11"/>
                    </a:lnTo>
                    <a:lnTo>
                      <a:pt x="14" y="13"/>
                    </a:lnTo>
                    <a:lnTo>
                      <a:pt x="11" y="17"/>
                    </a:lnTo>
                    <a:lnTo>
                      <a:pt x="11" y="20"/>
                    </a:lnTo>
                    <a:lnTo>
                      <a:pt x="10" y="23"/>
                    </a:lnTo>
                    <a:lnTo>
                      <a:pt x="10" y="28"/>
                    </a:lnTo>
                    <a:lnTo>
                      <a:pt x="10" y="57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" name="Freeform 4199"/>
              <p:cNvSpPr>
                <a:spLocks noEditPoints="1"/>
              </p:cNvSpPr>
              <p:nvPr/>
            </p:nvSpPr>
            <p:spPr bwMode="auto">
              <a:xfrm>
                <a:off x="3548" y="1437"/>
                <a:ext cx="52" cy="58"/>
              </a:xfrm>
              <a:custGeom>
                <a:avLst/>
                <a:gdLst/>
                <a:ahLst/>
                <a:cxnLst>
                  <a:cxn ang="0">
                    <a:pos x="42" y="40"/>
                  </a:cxn>
                  <a:cxn ang="0">
                    <a:pos x="52" y="41"/>
                  </a:cxn>
                  <a:cxn ang="0">
                    <a:pos x="50" y="46"/>
                  </a:cxn>
                  <a:cxn ang="0">
                    <a:pos x="46" y="50"/>
                  </a:cxn>
                  <a:cxn ang="0">
                    <a:pos x="43" y="53"/>
                  </a:cxn>
                  <a:cxn ang="0">
                    <a:pos x="38" y="56"/>
                  </a:cxn>
                  <a:cxn ang="0">
                    <a:pos x="33" y="57"/>
                  </a:cxn>
                  <a:cxn ang="0">
                    <a:pos x="27" y="58"/>
                  </a:cxn>
                  <a:cxn ang="0">
                    <a:pos x="16" y="56"/>
                  </a:cxn>
                  <a:cxn ang="0">
                    <a:pos x="7" y="50"/>
                  </a:cxn>
                  <a:cxn ang="0">
                    <a:pos x="3" y="41"/>
                  </a:cxn>
                  <a:cxn ang="0">
                    <a:pos x="0" y="29"/>
                  </a:cxn>
                  <a:cxn ang="0">
                    <a:pos x="3" y="17"/>
                  </a:cxn>
                  <a:cxn ang="0">
                    <a:pos x="7" y="8"/>
                  </a:cxn>
                  <a:cxn ang="0">
                    <a:pos x="16" y="1"/>
                  </a:cxn>
                  <a:cxn ang="0">
                    <a:pos x="26" y="0"/>
                  </a:cxn>
                  <a:cxn ang="0">
                    <a:pos x="36" y="1"/>
                  </a:cxn>
                  <a:cxn ang="0">
                    <a:pos x="45" y="7"/>
                  </a:cxn>
                  <a:cxn ang="0">
                    <a:pos x="50" y="17"/>
                  </a:cxn>
                  <a:cxn ang="0">
                    <a:pos x="52" y="28"/>
                  </a:cxn>
                  <a:cxn ang="0">
                    <a:pos x="52" y="29"/>
                  </a:cxn>
                  <a:cxn ang="0">
                    <a:pos x="52" y="31"/>
                  </a:cxn>
                  <a:cxn ang="0">
                    <a:pos x="10" y="31"/>
                  </a:cxn>
                  <a:cxn ang="0">
                    <a:pos x="12" y="36"/>
                  </a:cxn>
                  <a:cxn ang="0">
                    <a:pos x="13" y="40"/>
                  </a:cxn>
                  <a:cxn ang="0">
                    <a:pos x="16" y="45"/>
                  </a:cxn>
                  <a:cxn ang="0">
                    <a:pos x="19" y="47"/>
                  </a:cxn>
                  <a:cxn ang="0">
                    <a:pos x="23" y="48"/>
                  </a:cxn>
                  <a:cxn ang="0">
                    <a:pos x="27" y="49"/>
                  </a:cxn>
                  <a:cxn ang="0">
                    <a:pos x="32" y="48"/>
                  </a:cxn>
                  <a:cxn ang="0">
                    <a:pos x="36" y="47"/>
                  </a:cxn>
                  <a:cxn ang="0">
                    <a:pos x="39" y="43"/>
                  </a:cxn>
                  <a:cxn ang="0">
                    <a:pos x="42" y="40"/>
                  </a:cxn>
                  <a:cxn ang="0">
                    <a:pos x="10" y="22"/>
                  </a:cxn>
                  <a:cxn ang="0">
                    <a:pos x="42" y="22"/>
                  </a:cxn>
                  <a:cxn ang="0">
                    <a:pos x="41" y="18"/>
                  </a:cxn>
                  <a:cxn ang="0">
                    <a:pos x="39" y="16"/>
                  </a:cxn>
                  <a:cxn ang="0">
                    <a:pos x="38" y="13"/>
                  </a:cxn>
                  <a:cxn ang="0">
                    <a:pos x="35" y="10"/>
                  </a:cxn>
                  <a:cxn ang="0">
                    <a:pos x="31" y="9"/>
                  </a:cxn>
                  <a:cxn ang="0">
                    <a:pos x="26" y="9"/>
                  </a:cxn>
                  <a:cxn ang="0">
                    <a:pos x="23" y="9"/>
                  </a:cxn>
                  <a:cxn ang="0">
                    <a:pos x="18" y="10"/>
                  </a:cxn>
                  <a:cxn ang="0">
                    <a:pos x="15" y="12"/>
                  </a:cxn>
                  <a:cxn ang="0">
                    <a:pos x="13" y="14"/>
                  </a:cxn>
                  <a:cxn ang="0">
                    <a:pos x="12" y="18"/>
                  </a:cxn>
                  <a:cxn ang="0">
                    <a:pos x="10" y="22"/>
                  </a:cxn>
                </a:cxnLst>
                <a:rect l="0" t="0" r="r" b="b"/>
                <a:pathLst>
                  <a:path w="52" h="58">
                    <a:moveTo>
                      <a:pt x="42" y="40"/>
                    </a:moveTo>
                    <a:lnTo>
                      <a:pt x="52" y="41"/>
                    </a:lnTo>
                    <a:lnTo>
                      <a:pt x="50" y="46"/>
                    </a:lnTo>
                    <a:lnTo>
                      <a:pt x="46" y="50"/>
                    </a:lnTo>
                    <a:lnTo>
                      <a:pt x="43" y="53"/>
                    </a:lnTo>
                    <a:lnTo>
                      <a:pt x="38" y="56"/>
                    </a:lnTo>
                    <a:lnTo>
                      <a:pt x="33" y="57"/>
                    </a:lnTo>
                    <a:lnTo>
                      <a:pt x="27" y="58"/>
                    </a:lnTo>
                    <a:lnTo>
                      <a:pt x="16" y="56"/>
                    </a:lnTo>
                    <a:lnTo>
                      <a:pt x="7" y="50"/>
                    </a:lnTo>
                    <a:lnTo>
                      <a:pt x="3" y="41"/>
                    </a:lnTo>
                    <a:lnTo>
                      <a:pt x="0" y="29"/>
                    </a:lnTo>
                    <a:lnTo>
                      <a:pt x="3" y="17"/>
                    </a:lnTo>
                    <a:lnTo>
                      <a:pt x="7" y="8"/>
                    </a:lnTo>
                    <a:lnTo>
                      <a:pt x="16" y="1"/>
                    </a:lnTo>
                    <a:lnTo>
                      <a:pt x="26" y="0"/>
                    </a:lnTo>
                    <a:lnTo>
                      <a:pt x="36" y="1"/>
                    </a:lnTo>
                    <a:lnTo>
                      <a:pt x="45" y="7"/>
                    </a:lnTo>
                    <a:lnTo>
                      <a:pt x="50" y="17"/>
                    </a:lnTo>
                    <a:lnTo>
                      <a:pt x="52" y="28"/>
                    </a:lnTo>
                    <a:lnTo>
                      <a:pt x="52" y="29"/>
                    </a:lnTo>
                    <a:lnTo>
                      <a:pt x="52" y="31"/>
                    </a:lnTo>
                    <a:lnTo>
                      <a:pt x="10" y="31"/>
                    </a:lnTo>
                    <a:lnTo>
                      <a:pt x="12" y="36"/>
                    </a:lnTo>
                    <a:lnTo>
                      <a:pt x="13" y="40"/>
                    </a:lnTo>
                    <a:lnTo>
                      <a:pt x="16" y="45"/>
                    </a:lnTo>
                    <a:lnTo>
                      <a:pt x="19" y="47"/>
                    </a:lnTo>
                    <a:lnTo>
                      <a:pt x="23" y="48"/>
                    </a:lnTo>
                    <a:lnTo>
                      <a:pt x="27" y="49"/>
                    </a:lnTo>
                    <a:lnTo>
                      <a:pt x="32" y="48"/>
                    </a:lnTo>
                    <a:lnTo>
                      <a:pt x="36" y="47"/>
                    </a:lnTo>
                    <a:lnTo>
                      <a:pt x="39" y="43"/>
                    </a:lnTo>
                    <a:lnTo>
                      <a:pt x="42" y="40"/>
                    </a:lnTo>
                    <a:close/>
                    <a:moveTo>
                      <a:pt x="10" y="22"/>
                    </a:moveTo>
                    <a:lnTo>
                      <a:pt x="42" y="22"/>
                    </a:lnTo>
                    <a:lnTo>
                      <a:pt x="41" y="18"/>
                    </a:lnTo>
                    <a:lnTo>
                      <a:pt x="39" y="16"/>
                    </a:lnTo>
                    <a:lnTo>
                      <a:pt x="38" y="13"/>
                    </a:lnTo>
                    <a:lnTo>
                      <a:pt x="35" y="10"/>
                    </a:lnTo>
                    <a:lnTo>
                      <a:pt x="31" y="9"/>
                    </a:lnTo>
                    <a:lnTo>
                      <a:pt x="26" y="9"/>
                    </a:lnTo>
                    <a:lnTo>
                      <a:pt x="23" y="9"/>
                    </a:lnTo>
                    <a:lnTo>
                      <a:pt x="18" y="10"/>
                    </a:lnTo>
                    <a:lnTo>
                      <a:pt x="15" y="12"/>
                    </a:lnTo>
                    <a:lnTo>
                      <a:pt x="13" y="14"/>
                    </a:lnTo>
                    <a:lnTo>
                      <a:pt x="12" y="18"/>
                    </a:lnTo>
                    <a:lnTo>
                      <a:pt x="10" y="22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" name="Freeform 4200"/>
              <p:cNvSpPr>
                <a:spLocks/>
              </p:cNvSpPr>
              <p:nvPr/>
            </p:nvSpPr>
            <p:spPr bwMode="auto">
              <a:xfrm>
                <a:off x="3606" y="1418"/>
                <a:ext cx="27" cy="77"/>
              </a:xfrm>
              <a:custGeom>
                <a:avLst/>
                <a:gdLst/>
                <a:ahLst/>
                <a:cxnLst>
                  <a:cxn ang="0">
                    <a:pos x="26" y="67"/>
                  </a:cxn>
                  <a:cxn ang="0">
                    <a:pos x="27" y="76"/>
                  </a:cxn>
                  <a:cxn ang="0">
                    <a:pos x="24" y="76"/>
                  </a:cxn>
                  <a:cxn ang="0">
                    <a:pos x="21" y="77"/>
                  </a:cxn>
                  <a:cxn ang="0">
                    <a:pos x="16" y="76"/>
                  </a:cxn>
                  <a:cxn ang="0">
                    <a:pos x="13" y="75"/>
                  </a:cxn>
                  <a:cxn ang="0">
                    <a:pos x="9" y="74"/>
                  </a:cxn>
                  <a:cxn ang="0">
                    <a:pos x="8" y="71"/>
                  </a:cxn>
                  <a:cxn ang="0">
                    <a:pos x="7" y="68"/>
                  </a:cxn>
                  <a:cxn ang="0">
                    <a:pos x="7" y="65"/>
                  </a:cxn>
                  <a:cxn ang="0">
                    <a:pos x="7" y="60"/>
                  </a:cxn>
                  <a:cxn ang="0">
                    <a:pos x="7" y="29"/>
                  </a:cxn>
                  <a:cxn ang="0">
                    <a:pos x="0" y="29"/>
                  </a:cxn>
                  <a:cxn ang="0">
                    <a:pos x="0" y="20"/>
                  </a:cxn>
                  <a:cxn ang="0">
                    <a:pos x="7" y="20"/>
                  </a:cxn>
                  <a:cxn ang="0">
                    <a:pos x="7" y="6"/>
                  </a:cxn>
                  <a:cxn ang="0">
                    <a:pos x="17" y="0"/>
                  </a:cxn>
                  <a:cxn ang="0">
                    <a:pos x="17" y="20"/>
                  </a:cxn>
                  <a:cxn ang="0">
                    <a:pos x="26" y="20"/>
                  </a:cxn>
                  <a:cxn ang="0">
                    <a:pos x="26" y="29"/>
                  </a:cxn>
                  <a:cxn ang="0">
                    <a:pos x="17" y="29"/>
                  </a:cxn>
                  <a:cxn ang="0">
                    <a:pos x="17" y="60"/>
                  </a:cxn>
                  <a:cxn ang="0">
                    <a:pos x="17" y="64"/>
                  </a:cxn>
                  <a:cxn ang="0">
                    <a:pos x="17" y="65"/>
                  </a:cxn>
                  <a:cxn ang="0">
                    <a:pos x="18" y="66"/>
                  </a:cxn>
                  <a:cxn ang="0">
                    <a:pos x="19" y="67"/>
                  </a:cxn>
                  <a:cxn ang="0">
                    <a:pos x="21" y="68"/>
                  </a:cxn>
                  <a:cxn ang="0">
                    <a:pos x="23" y="68"/>
                  </a:cxn>
                  <a:cxn ang="0">
                    <a:pos x="24" y="68"/>
                  </a:cxn>
                  <a:cxn ang="0">
                    <a:pos x="26" y="67"/>
                  </a:cxn>
                </a:cxnLst>
                <a:rect l="0" t="0" r="r" b="b"/>
                <a:pathLst>
                  <a:path w="27" h="77">
                    <a:moveTo>
                      <a:pt x="26" y="67"/>
                    </a:moveTo>
                    <a:lnTo>
                      <a:pt x="27" y="76"/>
                    </a:lnTo>
                    <a:lnTo>
                      <a:pt x="24" y="76"/>
                    </a:lnTo>
                    <a:lnTo>
                      <a:pt x="21" y="77"/>
                    </a:lnTo>
                    <a:lnTo>
                      <a:pt x="16" y="76"/>
                    </a:lnTo>
                    <a:lnTo>
                      <a:pt x="13" y="75"/>
                    </a:lnTo>
                    <a:lnTo>
                      <a:pt x="9" y="74"/>
                    </a:lnTo>
                    <a:lnTo>
                      <a:pt x="8" y="71"/>
                    </a:lnTo>
                    <a:lnTo>
                      <a:pt x="7" y="68"/>
                    </a:lnTo>
                    <a:lnTo>
                      <a:pt x="7" y="65"/>
                    </a:lnTo>
                    <a:lnTo>
                      <a:pt x="7" y="60"/>
                    </a:lnTo>
                    <a:lnTo>
                      <a:pt x="7" y="29"/>
                    </a:lnTo>
                    <a:lnTo>
                      <a:pt x="0" y="29"/>
                    </a:lnTo>
                    <a:lnTo>
                      <a:pt x="0" y="20"/>
                    </a:lnTo>
                    <a:lnTo>
                      <a:pt x="7" y="20"/>
                    </a:lnTo>
                    <a:lnTo>
                      <a:pt x="7" y="6"/>
                    </a:lnTo>
                    <a:lnTo>
                      <a:pt x="17" y="0"/>
                    </a:lnTo>
                    <a:lnTo>
                      <a:pt x="17" y="20"/>
                    </a:lnTo>
                    <a:lnTo>
                      <a:pt x="26" y="20"/>
                    </a:lnTo>
                    <a:lnTo>
                      <a:pt x="26" y="29"/>
                    </a:lnTo>
                    <a:lnTo>
                      <a:pt x="17" y="29"/>
                    </a:lnTo>
                    <a:lnTo>
                      <a:pt x="17" y="60"/>
                    </a:lnTo>
                    <a:lnTo>
                      <a:pt x="17" y="64"/>
                    </a:lnTo>
                    <a:lnTo>
                      <a:pt x="17" y="65"/>
                    </a:lnTo>
                    <a:lnTo>
                      <a:pt x="18" y="66"/>
                    </a:lnTo>
                    <a:lnTo>
                      <a:pt x="19" y="67"/>
                    </a:lnTo>
                    <a:lnTo>
                      <a:pt x="21" y="68"/>
                    </a:lnTo>
                    <a:lnTo>
                      <a:pt x="23" y="68"/>
                    </a:lnTo>
                    <a:lnTo>
                      <a:pt x="24" y="68"/>
                    </a:lnTo>
                    <a:lnTo>
                      <a:pt x="26" y="67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" name="Freeform 4201"/>
              <p:cNvSpPr>
                <a:spLocks/>
              </p:cNvSpPr>
              <p:nvPr/>
            </p:nvSpPr>
            <p:spPr bwMode="auto">
              <a:xfrm>
                <a:off x="3642" y="1437"/>
                <a:ext cx="29" cy="57"/>
              </a:xfrm>
              <a:custGeom>
                <a:avLst/>
                <a:gdLst/>
                <a:ahLst/>
                <a:cxnLst>
                  <a:cxn ang="0">
                    <a:pos x="0" y="57"/>
                  </a:cxn>
                  <a:cxn ang="0">
                    <a:pos x="0" y="1"/>
                  </a:cxn>
                  <a:cxn ang="0">
                    <a:pos x="9" y="1"/>
                  </a:cxn>
                  <a:cxn ang="0">
                    <a:pos x="9" y="9"/>
                  </a:cxn>
                  <a:cxn ang="0">
                    <a:pos x="12" y="4"/>
                  </a:cxn>
                  <a:cxn ang="0">
                    <a:pos x="15" y="1"/>
                  </a:cxn>
                  <a:cxn ang="0">
                    <a:pos x="17" y="0"/>
                  </a:cxn>
                  <a:cxn ang="0">
                    <a:pos x="20" y="0"/>
                  </a:cxn>
                  <a:cxn ang="0">
                    <a:pos x="25" y="0"/>
                  </a:cxn>
                  <a:cxn ang="0">
                    <a:pos x="29" y="2"/>
                  </a:cxn>
                  <a:cxn ang="0">
                    <a:pos x="26" y="11"/>
                  </a:cxn>
                  <a:cxn ang="0">
                    <a:pos x="22" y="9"/>
                  </a:cxn>
                  <a:cxn ang="0">
                    <a:pos x="20" y="9"/>
                  </a:cxn>
                  <a:cxn ang="0">
                    <a:pos x="17" y="9"/>
                  </a:cxn>
                  <a:cxn ang="0">
                    <a:pos x="15" y="10"/>
                  </a:cxn>
                  <a:cxn ang="0">
                    <a:pos x="12" y="12"/>
                  </a:cxn>
                  <a:cxn ang="0">
                    <a:pos x="11" y="16"/>
                  </a:cxn>
                  <a:cxn ang="0">
                    <a:pos x="10" y="21"/>
                  </a:cxn>
                  <a:cxn ang="0">
                    <a:pos x="10" y="27"/>
                  </a:cxn>
                  <a:cxn ang="0">
                    <a:pos x="10" y="57"/>
                  </a:cxn>
                  <a:cxn ang="0">
                    <a:pos x="0" y="57"/>
                  </a:cxn>
                </a:cxnLst>
                <a:rect l="0" t="0" r="r" b="b"/>
                <a:pathLst>
                  <a:path w="29" h="57">
                    <a:moveTo>
                      <a:pt x="0" y="57"/>
                    </a:moveTo>
                    <a:lnTo>
                      <a:pt x="0" y="1"/>
                    </a:lnTo>
                    <a:lnTo>
                      <a:pt x="9" y="1"/>
                    </a:lnTo>
                    <a:lnTo>
                      <a:pt x="9" y="9"/>
                    </a:lnTo>
                    <a:lnTo>
                      <a:pt x="12" y="4"/>
                    </a:lnTo>
                    <a:lnTo>
                      <a:pt x="15" y="1"/>
                    </a:lnTo>
                    <a:lnTo>
                      <a:pt x="17" y="0"/>
                    </a:lnTo>
                    <a:lnTo>
                      <a:pt x="20" y="0"/>
                    </a:lnTo>
                    <a:lnTo>
                      <a:pt x="25" y="0"/>
                    </a:lnTo>
                    <a:lnTo>
                      <a:pt x="29" y="2"/>
                    </a:lnTo>
                    <a:lnTo>
                      <a:pt x="26" y="11"/>
                    </a:lnTo>
                    <a:lnTo>
                      <a:pt x="22" y="9"/>
                    </a:lnTo>
                    <a:lnTo>
                      <a:pt x="20" y="9"/>
                    </a:lnTo>
                    <a:lnTo>
                      <a:pt x="17" y="9"/>
                    </a:lnTo>
                    <a:lnTo>
                      <a:pt x="15" y="10"/>
                    </a:lnTo>
                    <a:lnTo>
                      <a:pt x="12" y="12"/>
                    </a:lnTo>
                    <a:lnTo>
                      <a:pt x="11" y="16"/>
                    </a:lnTo>
                    <a:lnTo>
                      <a:pt x="10" y="21"/>
                    </a:lnTo>
                    <a:lnTo>
                      <a:pt x="10" y="27"/>
                    </a:lnTo>
                    <a:lnTo>
                      <a:pt x="10" y="57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" name="Freeform 4202"/>
              <p:cNvSpPr>
                <a:spLocks noEditPoints="1"/>
              </p:cNvSpPr>
              <p:nvPr/>
            </p:nvSpPr>
            <p:spPr bwMode="auto">
              <a:xfrm>
                <a:off x="3678" y="1417"/>
                <a:ext cx="10" cy="77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10"/>
                  </a:cxn>
                  <a:cxn ang="0">
                    <a:pos x="0" y="10"/>
                  </a:cxn>
                  <a:cxn ang="0">
                    <a:pos x="0" y="77"/>
                  </a:cxn>
                  <a:cxn ang="0">
                    <a:pos x="0" y="21"/>
                  </a:cxn>
                  <a:cxn ang="0">
                    <a:pos x="10" y="21"/>
                  </a:cxn>
                  <a:cxn ang="0">
                    <a:pos x="10" y="77"/>
                  </a:cxn>
                  <a:cxn ang="0">
                    <a:pos x="0" y="77"/>
                  </a:cxn>
                </a:cxnLst>
                <a:rect l="0" t="0" r="r" b="b"/>
                <a:pathLst>
                  <a:path w="10" h="77">
                    <a:moveTo>
                      <a:pt x="0" y="10"/>
                    </a:moveTo>
                    <a:lnTo>
                      <a:pt x="0" y="0"/>
                    </a:lnTo>
                    <a:lnTo>
                      <a:pt x="10" y="0"/>
                    </a:lnTo>
                    <a:lnTo>
                      <a:pt x="10" y="10"/>
                    </a:lnTo>
                    <a:lnTo>
                      <a:pt x="0" y="10"/>
                    </a:lnTo>
                    <a:close/>
                    <a:moveTo>
                      <a:pt x="0" y="77"/>
                    </a:moveTo>
                    <a:lnTo>
                      <a:pt x="0" y="21"/>
                    </a:lnTo>
                    <a:lnTo>
                      <a:pt x="10" y="21"/>
                    </a:lnTo>
                    <a:lnTo>
                      <a:pt x="10" y="77"/>
                    </a:lnTo>
                    <a:lnTo>
                      <a:pt x="0" y="77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" name="Freeform 4203"/>
              <p:cNvSpPr>
                <a:spLocks/>
              </p:cNvSpPr>
              <p:nvPr/>
            </p:nvSpPr>
            <p:spPr bwMode="auto">
              <a:xfrm>
                <a:off x="3698" y="1437"/>
                <a:ext cx="48" cy="58"/>
              </a:xfrm>
              <a:custGeom>
                <a:avLst/>
                <a:gdLst/>
                <a:ahLst/>
                <a:cxnLst>
                  <a:cxn ang="0">
                    <a:pos x="38" y="37"/>
                  </a:cxn>
                  <a:cxn ang="0">
                    <a:pos x="48" y="38"/>
                  </a:cxn>
                  <a:cxn ang="0">
                    <a:pos x="47" y="43"/>
                  </a:cxn>
                  <a:cxn ang="0">
                    <a:pos x="43" y="48"/>
                  </a:cxn>
                  <a:cxn ang="0">
                    <a:pos x="40" y="52"/>
                  </a:cxn>
                  <a:cxn ang="0">
                    <a:pos x="36" y="56"/>
                  </a:cxn>
                  <a:cxn ang="0">
                    <a:pos x="31" y="57"/>
                  </a:cxn>
                  <a:cxn ang="0">
                    <a:pos x="24" y="58"/>
                  </a:cxn>
                  <a:cxn ang="0">
                    <a:pos x="14" y="56"/>
                  </a:cxn>
                  <a:cxn ang="0">
                    <a:pos x="7" y="50"/>
                  </a:cxn>
                  <a:cxn ang="0">
                    <a:pos x="2" y="41"/>
                  </a:cxn>
                  <a:cxn ang="0">
                    <a:pos x="0" y="29"/>
                  </a:cxn>
                  <a:cxn ang="0">
                    <a:pos x="0" y="23"/>
                  </a:cxn>
                  <a:cxn ang="0">
                    <a:pos x="1" y="18"/>
                  </a:cxn>
                  <a:cxn ang="0">
                    <a:pos x="3" y="13"/>
                  </a:cxn>
                  <a:cxn ang="0">
                    <a:pos x="6" y="9"/>
                  </a:cxn>
                  <a:cxn ang="0">
                    <a:pos x="8" y="5"/>
                  </a:cxn>
                  <a:cxn ang="0">
                    <a:pos x="12" y="3"/>
                  </a:cxn>
                  <a:cxn ang="0">
                    <a:pos x="18" y="0"/>
                  </a:cxn>
                  <a:cxn ang="0">
                    <a:pos x="24" y="0"/>
                  </a:cxn>
                  <a:cxn ang="0">
                    <a:pos x="30" y="0"/>
                  </a:cxn>
                  <a:cxn ang="0">
                    <a:pos x="36" y="2"/>
                  </a:cxn>
                  <a:cxn ang="0">
                    <a:pos x="39" y="4"/>
                  </a:cxn>
                  <a:cxn ang="0">
                    <a:pos x="42" y="8"/>
                  </a:cxn>
                  <a:cxn ang="0">
                    <a:pos x="46" y="12"/>
                  </a:cxn>
                  <a:cxn ang="0">
                    <a:pos x="47" y="18"/>
                  </a:cxn>
                  <a:cxn ang="0">
                    <a:pos x="37" y="19"/>
                  </a:cxn>
                  <a:cxn ang="0">
                    <a:pos x="35" y="14"/>
                  </a:cxn>
                  <a:cxn ang="0">
                    <a:pos x="32" y="11"/>
                  </a:cxn>
                  <a:cxn ang="0">
                    <a:pos x="29" y="9"/>
                  </a:cxn>
                  <a:cxn ang="0">
                    <a:pos x="24" y="9"/>
                  </a:cxn>
                  <a:cxn ang="0">
                    <a:pos x="21" y="9"/>
                  </a:cxn>
                  <a:cxn ang="0">
                    <a:pos x="17" y="11"/>
                  </a:cxn>
                  <a:cxn ang="0">
                    <a:pos x="14" y="13"/>
                  </a:cxn>
                  <a:cxn ang="0">
                    <a:pos x="12" y="17"/>
                  </a:cxn>
                  <a:cxn ang="0">
                    <a:pos x="10" y="22"/>
                  </a:cxn>
                  <a:cxn ang="0">
                    <a:pos x="10" y="29"/>
                  </a:cxn>
                  <a:cxn ang="0">
                    <a:pos x="10" y="35"/>
                  </a:cxn>
                  <a:cxn ang="0">
                    <a:pos x="12" y="40"/>
                  </a:cxn>
                  <a:cxn ang="0">
                    <a:pos x="14" y="43"/>
                  </a:cxn>
                  <a:cxn ang="0">
                    <a:pos x="17" y="47"/>
                  </a:cxn>
                  <a:cxn ang="0">
                    <a:pos x="20" y="48"/>
                  </a:cxn>
                  <a:cxn ang="0">
                    <a:pos x="24" y="49"/>
                  </a:cxn>
                  <a:cxn ang="0">
                    <a:pos x="28" y="48"/>
                  </a:cxn>
                  <a:cxn ang="0">
                    <a:pos x="31" y="47"/>
                  </a:cxn>
                  <a:cxn ang="0">
                    <a:pos x="33" y="46"/>
                  </a:cxn>
                  <a:cxn ang="0">
                    <a:pos x="36" y="43"/>
                  </a:cxn>
                  <a:cxn ang="0">
                    <a:pos x="37" y="40"/>
                  </a:cxn>
                  <a:cxn ang="0">
                    <a:pos x="38" y="37"/>
                  </a:cxn>
                </a:cxnLst>
                <a:rect l="0" t="0" r="r" b="b"/>
                <a:pathLst>
                  <a:path w="48" h="58">
                    <a:moveTo>
                      <a:pt x="38" y="37"/>
                    </a:moveTo>
                    <a:lnTo>
                      <a:pt x="48" y="38"/>
                    </a:lnTo>
                    <a:lnTo>
                      <a:pt x="47" y="43"/>
                    </a:lnTo>
                    <a:lnTo>
                      <a:pt x="43" y="48"/>
                    </a:lnTo>
                    <a:lnTo>
                      <a:pt x="40" y="52"/>
                    </a:lnTo>
                    <a:lnTo>
                      <a:pt x="36" y="56"/>
                    </a:lnTo>
                    <a:lnTo>
                      <a:pt x="31" y="57"/>
                    </a:lnTo>
                    <a:lnTo>
                      <a:pt x="24" y="58"/>
                    </a:lnTo>
                    <a:lnTo>
                      <a:pt x="14" y="56"/>
                    </a:lnTo>
                    <a:lnTo>
                      <a:pt x="7" y="50"/>
                    </a:lnTo>
                    <a:lnTo>
                      <a:pt x="2" y="41"/>
                    </a:lnTo>
                    <a:lnTo>
                      <a:pt x="0" y="29"/>
                    </a:lnTo>
                    <a:lnTo>
                      <a:pt x="0" y="23"/>
                    </a:lnTo>
                    <a:lnTo>
                      <a:pt x="1" y="18"/>
                    </a:lnTo>
                    <a:lnTo>
                      <a:pt x="3" y="13"/>
                    </a:lnTo>
                    <a:lnTo>
                      <a:pt x="6" y="9"/>
                    </a:lnTo>
                    <a:lnTo>
                      <a:pt x="8" y="5"/>
                    </a:lnTo>
                    <a:lnTo>
                      <a:pt x="12" y="3"/>
                    </a:lnTo>
                    <a:lnTo>
                      <a:pt x="18" y="0"/>
                    </a:lnTo>
                    <a:lnTo>
                      <a:pt x="24" y="0"/>
                    </a:lnTo>
                    <a:lnTo>
                      <a:pt x="30" y="0"/>
                    </a:lnTo>
                    <a:lnTo>
                      <a:pt x="36" y="2"/>
                    </a:lnTo>
                    <a:lnTo>
                      <a:pt x="39" y="4"/>
                    </a:lnTo>
                    <a:lnTo>
                      <a:pt x="42" y="8"/>
                    </a:lnTo>
                    <a:lnTo>
                      <a:pt x="46" y="12"/>
                    </a:lnTo>
                    <a:lnTo>
                      <a:pt x="47" y="18"/>
                    </a:lnTo>
                    <a:lnTo>
                      <a:pt x="37" y="19"/>
                    </a:lnTo>
                    <a:lnTo>
                      <a:pt x="35" y="14"/>
                    </a:lnTo>
                    <a:lnTo>
                      <a:pt x="32" y="11"/>
                    </a:lnTo>
                    <a:lnTo>
                      <a:pt x="29" y="9"/>
                    </a:lnTo>
                    <a:lnTo>
                      <a:pt x="24" y="9"/>
                    </a:lnTo>
                    <a:lnTo>
                      <a:pt x="21" y="9"/>
                    </a:lnTo>
                    <a:lnTo>
                      <a:pt x="17" y="11"/>
                    </a:lnTo>
                    <a:lnTo>
                      <a:pt x="14" y="13"/>
                    </a:lnTo>
                    <a:lnTo>
                      <a:pt x="12" y="17"/>
                    </a:lnTo>
                    <a:lnTo>
                      <a:pt x="10" y="22"/>
                    </a:lnTo>
                    <a:lnTo>
                      <a:pt x="10" y="29"/>
                    </a:lnTo>
                    <a:lnTo>
                      <a:pt x="10" y="35"/>
                    </a:lnTo>
                    <a:lnTo>
                      <a:pt x="12" y="40"/>
                    </a:lnTo>
                    <a:lnTo>
                      <a:pt x="14" y="43"/>
                    </a:lnTo>
                    <a:lnTo>
                      <a:pt x="17" y="47"/>
                    </a:lnTo>
                    <a:lnTo>
                      <a:pt x="20" y="48"/>
                    </a:lnTo>
                    <a:lnTo>
                      <a:pt x="24" y="49"/>
                    </a:lnTo>
                    <a:lnTo>
                      <a:pt x="28" y="48"/>
                    </a:lnTo>
                    <a:lnTo>
                      <a:pt x="31" y="47"/>
                    </a:lnTo>
                    <a:lnTo>
                      <a:pt x="33" y="46"/>
                    </a:lnTo>
                    <a:lnTo>
                      <a:pt x="36" y="43"/>
                    </a:lnTo>
                    <a:lnTo>
                      <a:pt x="37" y="40"/>
                    </a:lnTo>
                    <a:lnTo>
                      <a:pt x="38" y="37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" name="Freeform 4204"/>
              <p:cNvSpPr>
                <a:spLocks/>
              </p:cNvSpPr>
              <p:nvPr/>
            </p:nvSpPr>
            <p:spPr bwMode="auto">
              <a:xfrm>
                <a:off x="3782" y="1437"/>
                <a:ext cx="48" cy="58"/>
              </a:xfrm>
              <a:custGeom>
                <a:avLst/>
                <a:gdLst/>
                <a:ahLst/>
                <a:cxnLst>
                  <a:cxn ang="0">
                    <a:pos x="38" y="37"/>
                  </a:cxn>
                  <a:cxn ang="0">
                    <a:pos x="48" y="38"/>
                  </a:cxn>
                  <a:cxn ang="0">
                    <a:pos x="46" y="43"/>
                  </a:cxn>
                  <a:cxn ang="0">
                    <a:pos x="43" y="48"/>
                  </a:cxn>
                  <a:cxn ang="0">
                    <a:pos x="40" y="52"/>
                  </a:cxn>
                  <a:cxn ang="0">
                    <a:pos x="35" y="56"/>
                  </a:cxn>
                  <a:cxn ang="0">
                    <a:pos x="31" y="57"/>
                  </a:cxn>
                  <a:cxn ang="0">
                    <a:pos x="24" y="58"/>
                  </a:cxn>
                  <a:cxn ang="0">
                    <a:pos x="14" y="56"/>
                  </a:cxn>
                  <a:cxn ang="0">
                    <a:pos x="6" y="50"/>
                  </a:cxn>
                  <a:cxn ang="0">
                    <a:pos x="2" y="41"/>
                  </a:cxn>
                  <a:cxn ang="0">
                    <a:pos x="0" y="29"/>
                  </a:cxn>
                  <a:cxn ang="0">
                    <a:pos x="0" y="23"/>
                  </a:cxn>
                  <a:cxn ang="0">
                    <a:pos x="1" y="18"/>
                  </a:cxn>
                  <a:cxn ang="0">
                    <a:pos x="3" y="13"/>
                  </a:cxn>
                  <a:cxn ang="0">
                    <a:pos x="5" y="9"/>
                  </a:cxn>
                  <a:cxn ang="0">
                    <a:pos x="7" y="5"/>
                  </a:cxn>
                  <a:cxn ang="0">
                    <a:pos x="12" y="3"/>
                  </a:cxn>
                  <a:cxn ang="0">
                    <a:pos x="17" y="0"/>
                  </a:cxn>
                  <a:cxn ang="0">
                    <a:pos x="24" y="0"/>
                  </a:cxn>
                  <a:cxn ang="0">
                    <a:pos x="30" y="0"/>
                  </a:cxn>
                  <a:cxn ang="0">
                    <a:pos x="35" y="2"/>
                  </a:cxn>
                  <a:cxn ang="0">
                    <a:pos x="39" y="4"/>
                  </a:cxn>
                  <a:cxn ang="0">
                    <a:pos x="42" y="8"/>
                  </a:cxn>
                  <a:cxn ang="0">
                    <a:pos x="45" y="12"/>
                  </a:cxn>
                  <a:cxn ang="0">
                    <a:pos x="46" y="18"/>
                  </a:cxn>
                  <a:cxn ang="0">
                    <a:pos x="36" y="19"/>
                  </a:cxn>
                  <a:cxn ang="0">
                    <a:pos x="34" y="14"/>
                  </a:cxn>
                  <a:cxn ang="0">
                    <a:pos x="32" y="11"/>
                  </a:cxn>
                  <a:cxn ang="0">
                    <a:pos x="29" y="9"/>
                  </a:cxn>
                  <a:cxn ang="0">
                    <a:pos x="24" y="9"/>
                  </a:cxn>
                  <a:cxn ang="0">
                    <a:pos x="21" y="9"/>
                  </a:cxn>
                  <a:cxn ang="0">
                    <a:pos x="16" y="11"/>
                  </a:cxn>
                  <a:cxn ang="0">
                    <a:pos x="14" y="13"/>
                  </a:cxn>
                  <a:cxn ang="0">
                    <a:pos x="12" y="17"/>
                  </a:cxn>
                  <a:cxn ang="0">
                    <a:pos x="10" y="22"/>
                  </a:cxn>
                  <a:cxn ang="0">
                    <a:pos x="10" y="29"/>
                  </a:cxn>
                  <a:cxn ang="0">
                    <a:pos x="10" y="35"/>
                  </a:cxn>
                  <a:cxn ang="0">
                    <a:pos x="12" y="40"/>
                  </a:cxn>
                  <a:cxn ang="0">
                    <a:pos x="14" y="43"/>
                  </a:cxn>
                  <a:cxn ang="0">
                    <a:pos x="16" y="47"/>
                  </a:cxn>
                  <a:cxn ang="0">
                    <a:pos x="20" y="48"/>
                  </a:cxn>
                  <a:cxn ang="0">
                    <a:pos x="24" y="49"/>
                  </a:cxn>
                  <a:cxn ang="0">
                    <a:pos x="27" y="48"/>
                  </a:cxn>
                  <a:cxn ang="0">
                    <a:pos x="31" y="47"/>
                  </a:cxn>
                  <a:cxn ang="0">
                    <a:pos x="33" y="46"/>
                  </a:cxn>
                  <a:cxn ang="0">
                    <a:pos x="35" y="43"/>
                  </a:cxn>
                  <a:cxn ang="0">
                    <a:pos x="36" y="40"/>
                  </a:cxn>
                  <a:cxn ang="0">
                    <a:pos x="38" y="37"/>
                  </a:cxn>
                </a:cxnLst>
                <a:rect l="0" t="0" r="r" b="b"/>
                <a:pathLst>
                  <a:path w="48" h="58">
                    <a:moveTo>
                      <a:pt x="38" y="37"/>
                    </a:moveTo>
                    <a:lnTo>
                      <a:pt x="48" y="38"/>
                    </a:lnTo>
                    <a:lnTo>
                      <a:pt x="46" y="43"/>
                    </a:lnTo>
                    <a:lnTo>
                      <a:pt x="43" y="48"/>
                    </a:lnTo>
                    <a:lnTo>
                      <a:pt x="40" y="52"/>
                    </a:lnTo>
                    <a:lnTo>
                      <a:pt x="35" y="56"/>
                    </a:lnTo>
                    <a:lnTo>
                      <a:pt x="31" y="57"/>
                    </a:lnTo>
                    <a:lnTo>
                      <a:pt x="24" y="58"/>
                    </a:lnTo>
                    <a:lnTo>
                      <a:pt x="14" y="56"/>
                    </a:lnTo>
                    <a:lnTo>
                      <a:pt x="6" y="50"/>
                    </a:lnTo>
                    <a:lnTo>
                      <a:pt x="2" y="41"/>
                    </a:lnTo>
                    <a:lnTo>
                      <a:pt x="0" y="29"/>
                    </a:lnTo>
                    <a:lnTo>
                      <a:pt x="0" y="23"/>
                    </a:lnTo>
                    <a:lnTo>
                      <a:pt x="1" y="18"/>
                    </a:lnTo>
                    <a:lnTo>
                      <a:pt x="3" y="13"/>
                    </a:lnTo>
                    <a:lnTo>
                      <a:pt x="5" y="9"/>
                    </a:lnTo>
                    <a:lnTo>
                      <a:pt x="7" y="5"/>
                    </a:lnTo>
                    <a:lnTo>
                      <a:pt x="12" y="3"/>
                    </a:lnTo>
                    <a:lnTo>
                      <a:pt x="17" y="0"/>
                    </a:lnTo>
                    <a:lnTo>
                      <a:pt x="24" y="0"/>
                    </a:lnTo>
                    <a:lnTo>
                      <a:pt x="30" y="0"/>
                    </a:lnTo>
                    <a:lnTo>
                      <a:pt x="35" y="2"/>
                    </a:lnTo>
                    <a:lnTo>
                      <a:pt x="39" y="4"/>
                    </a:lnTo>
                    <a:lnTo>
                      <a:pt x="42" y="8"/>
                    </a:lnTo>
                    <a:lnTo>
                      <a:pt x="45" y="12"/>
                    </a:lnTo>
                    <a:lnTo>
                      <a:pt x="46" y="18"/>
                    </a:lnTo>
                    <a:lnTo>
                      <a:pt x="36" y="19"/>
                    </a:lnTo>
                    <a:lnTo>
                      <a:pt x="34" y="14"/>
                    </a:lnTo>
                    <a:lnTo>
                      <a:pt x="32" y="11"/>
                    </a:lnTo>
                    <a:lnTo>
                      <a:pt x="29" y="9"/>
                    </a:lnTo>
                    <a:lnTo>
                      <a:pt x="24" y="9"/>
                    </a:lnTo>
                    <a:lnTo>
                      <a:pt x="21" y="9"/>
                    </a:lnTo>
                    <a:lnTo>
                      <a:pt x="16" y="11"/>
                    </a:lnTo>
                    <a:lnTo>
                      <a:pt x="14" y="13"/>
                    </a:lnTo>
                    <a:lnTo>
                      <a:pt x="12" y="17"/>
                    </a:lnTo>
                    <a:lnTo>
                      <a:pt x="10" y="22"/>
                    </a:lnTo>
                    <a:lnTo>
                      <a:pt x="10" y="29"/>
                    </a:lnTo>
                    <a:lnTo>
                      <a:pt x="10" y="35"/>
                    </a:lnTo>
                    <a:lnTo>
                      <a:pt x="12" y="40"/>
                    </a:lnTo>
                    <a:lnTo>
                      <a:pt x="14" y="43"/>
                    </a:lnTo>
                    <a:lnTo>
                      <a:pt x="16" y="47"/>
                    </a:lnTo>
                    <a:lnTo>
                      <a:pt x="20" y="48"/>
                    </a:lnTo>
                    <a:lnTo>
                      <a:pt x="24" y="49"/>
                    </a:lnTo>
                    <a:lnTo>
                      <a:pt x="27" y="48"/>
                    </a:lnTo>
                    <a:lnTo>
                      <a:pt x="31" y="47"/>
                    </a:lnTo>
                    <a:lnTo>
                      <a:pt x="33" y="46"/>
                    </a:lnTo>
                    <a:lnTo>
                      <a:pt x="35" y="43"/>
                    </a:lnTo>
                    <a:lnTo>
                      <a:pt x="36" y="40"/>
                    </a:lnTo>
                    <a:lnTo>
                      <a:pt x="38" y="37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" name="Freeform 4205"/>
              <p:cNvSpPr>
                <a:spLocks noEditPoints="1"/>
              </p:cNvSpPr>
              <p:nvPr/>
            </p:nvSpPr>
            <p:spPr bwMode="auto">
              <a:xfrm>
                <a:off x="3835" y="1437"/>
                <a:ext cx="50" cy="58"/>
              </a:xfrm>
              <a:custGeom>
                <a:avLst/>
                <a:gdLst/>
                <a:ahLst/>
                <a:cxnLst>
                  <a:cxn ang="0">
                    <a:pos x="33" y="53"/>
                  </a:cxn>
                  <a:cxn ang="0">
                    <a:pos x="22" y="57"/>
                  </a:cxn>
                  <a:cxn ang="0">
                    <a:pos x="12" y="57"/>
                  </a:cxn>
                  <a:cxn ang="0">
                    <a:pos x="5" y="53"/>
                  </a:cxn>
                  <a:cxn ang="0">
                    <a:pos x="0" y="46"/>
                  </a:cxn>
                  <a:cxn ang="0">
                    <a:pos x="0" y="38"/>
                  </a:cxn>
                  <a:cxn ang="0">
                    <a:pos x="4" y="31"/>
                  </a:cxn>
                  <a:cxn ang="0">
                    <a:pos x="9" y="27"/>
                  </a:cxn>
                  <a:cxn ang="0">
                    <a:pos x="16" y="24"/>
                  </a:cxn>
                  <a:cxn ang="0">
                    <a:pos x="27" y="23"/>
                  </a:cxn>
                  <a:cxn ang="0">
                    <a:pos x="36" y="21"/>
                  </a:cxn>
                  <a:cxn ang="0">
                    <a:pos x="36" y="19"/>
                  </a:cxn>
                  <a:cxn ang="0">
                    <a:pos x="35" y="13"/>
                  </a:cxn>
                  <a:cxn ang="0">
                    <a:pos x="31" y="10"/>
                  </a:cxn>
                  <a:cxn ang="0">
                    <a:pos x="24" y="9"/>
                  </a:cxn>
                  <a:cxn ang="0">
                    <a:pos x="18" y="9"/>
                  </a:cxn>
                  <a:cxn ang="0">
                    <a:pos x="14" y="13"/>
                  </a:cxn>
                  <a:cxn ang="0">
                    <a:pos x="1" y="17"/>
                  </a:cxn>
                  <a:cxn ang="0">
                    <a:pos x="6" y="7"/>
                  </a:cxn>
                  <a:cxn ang="0">
                    <a:pos x="14" y="1"/>
                  </a:cxn>
                  <a:cxn ang="0">
                    <a:pos x="26" y="0"/>
                  </a:cxn>
                  <a:cxn ang="0">
                    <a:pos x="37" y="1"/>
                  </a:cxn>
                  <a:cxn ang="0">
                    <a:pos x="44" y="5"/>
                  </a:cxn>
                  <a:cxn ang="0">
                    <a:pos x="47" y="12"/>
                  </a:cxn>
                  <a:cxn ang="0">
                    <a:pos x="47" y="20"/>
                  </a:cxn>
                  <a:cxn ang="0">
                    <a:pos x="47" y="40"/>
                  </a:cxn>
                  <a:cxn ang="0">
                    <a:pos x="48" y="49"/>
                  </a:cxn>
                  <a:cxn ang="0">
                    <a:pos x="50" y="57"/>
                  </a:cxn>
                  <a:cxn ang="0">
                    <a:pos x="38" y="53"/>
                  </a:cxn>
                  <a:cxn ang="0">
                    <a:pos x="36" y="30"/>
                  </a:cxn>
                  <a:cxn ang="0">
                    <a:pos x="28" y="32"/>
                  </a:cxn>
                  <a:cxn ang="0">
                    <a:pos x="18" y="33"/>
                  </a:cxn>
                  <a:cxn ang="0">
                    <a:pos x="12" y="36"/>
                  </a:cxn>
                  <a:cxn ang="0">
                    <a:pos x="10" y="39"/>
                  </a:cxn>
                  <a:cxn ang="0">
                    <a:pos x="11" y="45"/>
                  </a:cxn>
                  <a:cxn ang="0">
                    <a:pos x="15" y="48"/>
                  </a:cxn>
                  <a:cxn ang="0">
                    <a:pos x="20" y="49"/>
                  </a:cxn>
                  <a:cxn ang="0">
                    <a:pos x="29" y="47"/>
                  </a:cxn>
                  <a:cxn ang="0">
                    <a:pos x="35" y="40"/>
                  </a:cxn>
                  <a:cxn ang="0">
                    <a:pos x="36" y="32"/>
                  </a:cxn>
                </a:cxnLst>
                <a:rect l="0" t="0" r="r" b="b"/>
                <a:pathLst>
                  <a:path w="50" h="58">
                    <a:moveTo>
                      <a:pt x="37" y="50"/>
                    </a:moveTo>
                    <a:lnTo>
                      <a:pt x="33" y="53"/>
                    </a:lnTo>
                    <a:lnTo>
                      <a:pt x="27" y="56"/>
                    </a:lnTo>
                    <a:lnTo>
                      <a:pt x="22" y="57"/>
                    </a:lnTo>
                    <a:lnTo>
                      <a:pt x="18" y="58"/>
                    </a:lnTo>
                    <a:lnTo>
                      <a:pt x="12" y="57"/>
                    </a:lnTo>
                    <a:lnTo>
                      <a:pt x="8" y="56"/>
                    </a:lnTo>
                    <a:lnTo>
                      <a:pt x="5" y="53"/>
                    </a:lnTo>
                    <a:lnTo>
                      <a:pt x="2" y="50"/>
                    </a:lnTo>
                    <a:lnTo>
                      <a:pt x="0" y="46"/>
                    </a:lnTo>
                    <a:lnTo>
                      <a:pt x="0" y="41"/>
                    </a:lnTo>
                    <a:lnTo>
                      <a:pt x="0" y="38"/>
                    </a:lnTo>
                    <a:lnTo>
                      <a:pt x="2" y="35"/>
                    </a:lnTo>
                    <a:lnTo>
                      <a:pt x="4" y="31"/>
                    </a:lnTo>
                    <a:lnTo>
                      <a:pt x="7" y="29"/>
                    </a:lnTo>
                    <a:lnTo>
                      <a:pt x="9" y="27"/>
                    </a:lnTo>
                    <a:lnTo>
                      <a:pt x="12" y="26"/>
                    </a:lnTo>
                    <a:lnTo>
                      <a:pt x="16" y="24"/>
                    </a:lnTo>
                    <a:lnTo>
                      <a:pt x="20" y="24"/>
                    </a:lnTo>
                    <a:lnTo>
                      <a:pt x="27" y="23"/>
                    </a:lnTo>
                    <a:lnTo>
                      <a:pt x="31" y="22"/>
                    </a:lnTo>
                    <a:lnTo>
                      <a:pt x="36" y="21"/>
                    </a:lnTo>
                    <a:lnTo>
                      <a:pt x="36" y="19"/>
                    </a:lnTo>
                    <a:lnTo>
                      <a:pt x="36" y="19"/>
                    </a:lnTo>
                    <a:lnTo>
                      <a:pt x="36" y="16"/>
                    </a:lnTo>
                    <a:lnTo>
                      <a:pt x="35" y="13"/>
                    </a:lnTo>
                    <a:lnTo>
                      <a:pt x="34" y="11"/>
                    </a:lnTo>
                    <a:lnTo>
                      <a:pt x="31" y="10"/>
                    </a:lnTo>
                    <a:lnTo>
                      <a:pt x="28" y="9"/>
                    </a:lnTo>
                    <a:lnTo>
                      <a:pt x="24" y="9"/>
                    </a:lnTo>
                    <a:lnTo>
                      <a:pt x="20" y="9"/>
                    </a:lnTo>
                    <a:lnTo>
                      <a:pt x="18" y="9"/>
                    </a:lnTo>
                    <a:lnTo>
                      <a:pt x="16" y="10"/>
                    </a:lnTo>
                    <a:lnTo>
                      <a:pt x="14" y="13"/>
                    </a:lnTo>
                    <a:lnTo>
                      <a:pt x="11" y="18"/>
                    </a:lnTo>
                    <a:lnTo>
                      <a:pt x="1" y="17"/>
                    </a:lnTo>
                    <a:lnTo>
                      <a:pt x="2" y="11"/>
                    </a:lnTo>
                    <a:lnTo>
                      <a:pt x="6" y="7"/>
                    </a:lnTo>
                    <a:lnTo>
                      <a:pt x="9" y="3"/>
                    </a:lnTo>
                    <a:lnTo>
                      <a:pt x="14" y="1"/>
                    </a:lnTo>
                    <a:lnTo>
                      <a:pt x="19" y="0"/>
                    </a:lnTo>
                    <a:lnTo>
                      <a:pt x="26" y="0"/>
                    </a:lnTo>
                    <a:lnTo>
                      <a:pt x="33" y="0"/>
                    </a:lnTo>
                    <a:lnTo>
                      <a:pt x="37" y="1"/>
                    </a:lnTo>
                    <a:lnTo>
                      <a:pt x="41" y="3"/>
                    </a:lnTo>
                    <a:lnTo>
                      <a:pt x="44" y="5"/>
                    </a:lnTo>
                    <a:lnTo>
                      <a:pt x="46" y="9"/>
                    </a:lnTo>
                    <a:lnTo>
                      <a:pt x="47" y="12"/>
                    </a:lnTo>
                    <a:lnTo>
                      <a:pt x="47" y="16"/>
                    </a:lnTo>
                    <a:lnTo>
                      <a:pt x="47" y="20"/>
                    </a:lnTo>
                    <a:lnTo>
                      <a:pt x="47" y="32"/>
                    </a:lnTo>
                    <a:lnTo>
                      <a:pt x="47" y="40"/>
                    </a:lnTo>
                    <a:lnTo>
                      <a:pt x="47" y="46"/>
                    </a:lnTo>
                    <a:lnTo>
                      <a:pt x="48" y="49"/>
                    </a:lnTo>
                    <a:lnTo>
                      <a:pt x="49" y="52"/>
                    </a:lnTo>
                    <a:lnTo>
                      <a:pt x="50" y="57"/>
                    </a:lnTo>
                    <a:lnTo>
                      <a:pt x="40" y="57"/>
                    </a:lnTo>
                    <a:lnTo>
                      <a:pt x="38" y="53"/>
                    </a:lnTo>
                    <a:lnTo>
                      <a:pt x="37" y="50"/>
                    </a:lnTo>
                    <a:close/>
                    <a:moveTo>
                      <a:pt x="36" y="30"/>
                    </a:moveTo>
                    <a:lnTo>
                      <a:pt x="33" y="31"/>
                    </a:lnTo>
                    <a:lnTo>
                      <a:pt x="28" y="32"/>
                    </a:lnTo>
                    <a:lnTo>
                      <a:pt x="22" y="32"/>
                    </a:lnTo>
                    <a:lnTo>
                      <a:pt x="18" y="33"/>
                    </a:lnTo>
                    <a:lnTo>
                      <a:pt x="15" y="35"/>
                    </a:lnTo>
                    <a:lnTo>
                      <a:pt x="12" y="36"/>
                    </a:lnTo>
                    <a:lnTo>
                      <a:pt x="11" y="37"/>
                    </a:lnTo>
                    <a:lnTo>
                      <a:pt x="10" y="39"/>
                    </a:lnTo>
                    <a:lnTo>
                      <a:pt x="10" y="41"/>
                    </a:lnTo>
                    <a:lnTo>
                      <a:pt x="11" y="45"/>
                    </a:lnTo>
                    <a:lnTo>
                      <a:pt x="12" y="47"/>
                    </a:lnTo>
                    <a:lnTo>
                      <a:pt x="15" y="48"/>
                    </a:lnTo>
                    <a:lnTo>
                      <a:pt x="17" y="48"/>
                    </a:lnTo>
                    <a:lnTo>
                      <a:pt x="20" y="49"/>
                    </a:lnTo>
                    <a:lnTo>
                      <a:pt x="25" y="48"/>
                    </a:lnTo>
                    <a:lnTo>
                      <a:pt x="29" y="47"/>
                    </a:lnTo>
                    <a:lnTo>
                      <a:pt x="33" y="43"/>
                    </a:lnTo>
                    <a:lnTo>
                      <a:pt x="35" y="40"/>
                    </a:lnTo>
                    <a:lnTo>
                      <a:pt x="36" y="37"/>
                    </a:lnTo>
                    <a:lnTo>
                      <a:pt x="36" y="32"/>
                    </a:lnTo>
                    <a:lnTo>
                      <a:pt x="36" y="3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6" name="Freeform 4206"/>
              <p:cNvSpPr>
                <a:spLocks/>
              </p:cNvSpPr>
              <p:nvPr/>
            </p:nvSpPr>
            <p:spPr bwMode="auto">
              <a:xfrm>
                <a:off x="3893" y="1437"/>
                <a:ext cx="46" cy="58"/>
              </a:xfrm>
              <a:custGeom>
                <a:avLst/>
                <a:gdLst/>
                <a:ahLst/>
                <a:cxnLst>
                  <a:cxn ang="0">
                    <a:pos x="10" y="39"/>
                  </a:cxn>
                  <a:cxn ang="0">
                    <a:pos x="12" y="45"/>
                  </a:cxn>
                  <a:cxn ang="0">
                    <a:pos x="17" y="48"/>
                  </a:cxn>
                  <a:cxn ang="0">
                    <a:pos x="24" y="49"/>
                  </a:cxn>
                  <a:cxn ang="0">
                    <a:pos x="30" y="48"/>
                  </a:cxn>
                  <a:cxn ang="0">
                    <a:pos x="35" y="43"/>
                  </a:cxn>
                  <a:cxn ang="0">
                    <a:pos x="36" y="39"/>
                  </a:cxn>
                  <a:cxn ang="0">
                    <a:pos x="33" y="37"/>
                  </a:cxn>
                  <a:cxn ang="0">
                    <a:pos x="27" y="35"/>
                  </a:cxn>
                  <a:cxn ang="0">
                    <a:pos x="18" y="31"/>
                  </a:cxn>
                  <a:cxn ang="0">
                    <a:pos x="10" y="29"/>
                  </a:cxn>
                  <a:cxn ang="0">
                    <a:pos x="4" y="23"/>
                  </a:cxn>
                  <a:cxn ang="0">
                    <a:pos x="1" y="16"/>
                  </a:cxn>
                  <a:cxn ang="0">
                    <a:pos x="2" y="9"/>
                  </a:cxn>
                  <a:cxn ang="0">
                    <a:pos x="8" y="3"/>
                  </a:cxn>
                  <a:cxn ang="0">
                    <a:pos x="14" y="1"/>
                  </a:cxn>
                  <a:cxn ang="0">
                    <a:pos x="21" y="0"/>
                  </a:cxn>
                  <a:cxn ang="0">
                    <a:pos x="33" y="1"/>
                  </a:cxn>
                  <a:cxn ang="0">
                    <a:pos x="39" y="7"/>
                  </a:cxn>
                  <a:cxn ang="0">
                    <a:pos x="43" y="16"/>
                  </a:cxn>
                  <a:cxn ang="0">
                    <a:pos x="31" y="13"/>
                  </a:cxn>
                  <a:cxn ang="0">
                    <a:pos x="26" y="9"/>
                  </a:cxn>
                  <a:cxn ang="0">
                    <a:pos x="18" y="9"/>
                  </a:cxn>
                  <a:cxn ang="0">
                    <a:pos x="14" y="10"/>
                  </a:cxn>
                  <a:cxn ang="0">
                    <a:pos x="11" y="14"/>
                  </a:cxn>
                  <a:cxn ang="0">
                    <a:pos x="12" y="18"/>
                  </a:cxn>
                  <a:cxn ang="0">
                    <a:pos x="16" y="20"/>
                  </a:cxn>
                  <a:cxn ang="0">
                    <a:pos x="19" y="21"/>
                  </a:cxn>
                  <a:cxn ang="0">
                    <a:pos x="28" y="23"/>
                  </a:cxn>
                  <a:cxn ang="0">
                    <a:pos x="36" y="27"/>
                  </a:cxn>
                  <a:cxn ang="0">
                    <a:pos x="44" y="31"/>
                  </a:cxn>
                  <a:cxn ang="0">
                    <a:pos x="46" y="40"/>
                  </a:cxn>
                  <a:cxn ang="0">
                    <a:pos x="44" y="49"/>
                  </a:cxn>
                  <a:cxn ang="0">
                    <a:pos x="36" y="56"/>
                  </a:cxn>
                  <a:cxn ang="0">
                    <a:pos x="24" y="58"/>
                  </a:cxn>
                  <a:cxn ang="0">
                    <a:pos x="11" y="56"/>
                  </a:cxn>
                  <a:cxn ang="0">
                    <a:pos x="4" y="50"/>
                  </a:cxn>
                  <a:cxn ang="0">
                    <a:pos x="0" y="40"/>
                  </a:cxn>
                </a:cxnLst>
                <a:rect l="0" t="0" r="r" b="b"/>
                <a:pathLst>
                  <a:path w="46" h="58">
                    <a:moveTo>
                      <a:pt x="0" y="40"/>
                    </a:moveTo>
                    <a:lnTo>
                      <a:pt x="10" y="39"/>
                    </a:lnTo>
                    <a:lnTo>
                      <a:pt x="11" y="41"/>
                    </a:lnTo>
                    <a:lnTo>
                      <a:pt x="12" y="45"/>
                    </a:lnTo>
                    <a:lnTo>
                      <a:pt x="15" y="46"/>
                    </a:lnTo>
                    <a:lnTo>
                      <a:pt x="17" y="48"/>
                    </a:lnTo>
                    <a:lnTo>
                      <a:pt x="20" y="48"/>
                    </a:lnTo>
                    <a:lnTo>
                      <a:pt x="24" y="49"/>
                    </a:lnTo>
                    <a:lnTo>
                      <a:pt x="28" y="48"/>
                    </a:lnTo>
                    <a:lnTo>
                      <a:pt x="30" y="48"/>
                    </a:lnTo>
                    <a:lnTo>
                      <a:pt x="33" y="47"/>
                    </a:lnTo>
                    <a:lnTo>
                      <a:pt x="35" y="43"/>
                    </a:lnTo>
                    <a:lnTo>
                      <a:pt x="36" y="41"/>
                    </a:lnTo>
                    <a:lnTo>
                      <a:pt x="36" y="39"/>
                    </a:lnTo>
                    <a:lnTo>
                      <a:pt x="35" y="38"/>
                    </a:lnTo>
                    <a:lnTo>
                      <a:pt x="33" y="37"/>
                    </a:lnTo>
                    <a:lnTo>
                      <a:pt x="30" y="36"/>
                    </a:lnTo>
                    <a:lnTo>
                      <a:pt x="27" y="35"/>
                    </a:lnTo>
                    <a:lnTo>
                      <a:pt x="24" y="33"/>
                    </a:lnTo>
                    <a:lnTo>
                      <a:pt x="18" y="31"/>
                    </a:lnTo>
                    <a:lnTo>
                      <a:pt x="14" y="30"/>
                    </a:lnTo>
                    <a:lnTo>
                      <a:pt x="10" y="29"/>
                    </a:lnTo>
                    <a:lnTo>
                      <a:pt x="6" y="27"/>
                    </a:lnTo>
                    <a:lnTo>
                      <a:pt x="4" y="23"/>
                    </a:lnTo>
                    <a:lnTo>
                      <a:pt x="1" y="20"/>
                    </a:lnTo>
                    <a:lnTo>
                      <a:pt x="1" y="16"/>
                    </a:lnTo>
                    <a:lnTo>
                      <a:pt x="1" y="12"/>
                    </a:lnTo>
                    <a:lnTo>
                      <a:pt x="2" y="9"/>
                    </a:lnTo>
                    <a:lnTo>
                      <a:pt x="5" y="5"/>
                    </a:lnTo>
                    <a:lnTo>
                      <a:pt x="8" y="3"/>
                    </a:lnTo>
                    <a:lnTo>
                      <a:pt x="10" y="2"/>
                    </a:lnTo>
                    <a:lnTo>
                      <a:pt x="14" y="1"/>
                    </a:lnTo>
                    <a:lnTo>
                      <a:pt x="17" y="0"/>
                    </a:lnTo>
                    <a:lnTo>
                      <a:pt x="21" y="0"/>
                    </a:lnTo>
                    <a:lnTo>
                      <a:pt x="27" y="0"/>
                    </a:lnTo>
                    <a:lnTo>
                      <a:pt x="33" y="1"/>
                    </a:lnTo>
                    <a:lnTo>
                      <a:pt x="37" y="3"/>
                    </a:lnTo>
                    <a:lnTo>
                      <a:pt x="39" y="7"/>
                    </a:lnTo>
                    <a:lnTo>
                      <a:pt x="41" y="10"/>
                    </a:lnTo>
                    <a:lnTo>
                      <a:pt x="43" y="16"/>
                    </a:lnTo>
                    <a:lnTo>
                      <a:pt x="33" y="17"/>
                    </a:lnTo>
                    <a:lnTo>
                      <a:pt x="31" y="13"/>
                    </a:lnTo>
                    <a:lnTo>
                      <a:pt x="29" y="11"/>
                    </a:lnTo>
                    <a:lnTo>
                      <a:pt x="26" y="9"/>
                    </a:lnTo>
                    <a:lnTo>
                      <a:pt x="21" y="9"/>
                    </a:lnTo>
                    <a:lnTo>
                      <a:pt x="18" y="9"/>
                    </a:lnTo>
                    <a:lnTo>
                      <a:pt x="16" y="9"/>
                    </a:lnTo>
                    <a:lnTo>
                      <a:pt x="14" y="10"/>
                    </a:lnTo>
                    <a:lnTo>
                      <a:pt x="12" y="12"/>
                    </a:lnTo>
                    <a:lnTo>
                      <a:pt x="11" y="14"/>
                    </a:lnTo>
                    <a:lnTo>
                      <a:pt x="11" y="17"/>
                    </a:lnTo>
                    <a:lnTo>
                      <a:pt x="12" y="18"/>
                    </a:lnTo>
                    <a:lnTo>
                      <a:pt x="14" y="19"/>
                    </a:lnTo>
                    <a:lnTo>
                      <a:pt x="16" y="20"/>
                    </a:lnTo>
                    <a:lnTo>
                      <a:pt x="17" y="20"/>
                    </a:lnTo>
                    <a:lnTo>
                      <a:pt x="19" y="21"/>
                    </a:lnTo>
                    <a:lnTo>
                      <a:pt x="22" y="22"/>
                    </a:lnTo>
                    <a:lnTo>
                      <a:pt x="28" y="23"/>
                    </a:lnTo>
                    <a:lnTo>
                      <a:pt x="33" y="26"/>
                    </a:lnTo>
                    <a:lnTo>
                      <a:pt x="36" y="27"/>
                    </a:lnTo>
                    <a:lnTo>
                      <a:pt x="40" y="29"/>
                    </a:lnTo>
                    <a:lnTo>
                      <a:pt x="44" y="31"/>
                    </a:lnTo>
                    <a:lnTo>
                      <a:pt x="45" y="36"/>
                    </a:lnTo>
                    <a:lnTo>
                      <a:pt x="46" y="40"/>
                    </a:lnTo>
                    <a:lnTo>
                      <a:pt x="45" y="45"/>
                    </a:lnTo>
                    <a:lnTo>
                      <a:pt x="44" y="49"/>
                    </a:lnTo>
                    <a:lnTo>
                      <a:pt x="40" y="52"/>
                    </a:lnTo>
                    <a:lnTo>
                      <a:pt x="36" y="56"/>
                    </a:lnTo>
                    <a:lnTo>
                      <a:pt x="30" y="57"/>
                    </a:lnTo>
                    <a:lnTo>
                      <a:pt x="24" y="58"/>
                    </a:lnTo>
                    <a:lnTo>
                      <a:pt x="17" y="57"/>
                    </a:lnTo>
                    <a:lnTo>
                      <a:pt x="11" y="56"/>
                    </a:lnTo>
                    <a:lnTo>
                      <a:pt x="7" y="53"/>
                    </a:lnTo>
                    <a:lnTo>
                      <a:pt x="4" y="50"/>
                    </a:lnTo>
                    <a:lnTo>
                      <a:pt x="1" y="46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" name="Freeform 4207"/>
              <p:cNvSpPr>
                <a:spLocks noEditPoints="1"/>
              </p:cNvSpPr>
              <p:nvPr/>
            </p:nvSpPr>
            <p:spPr bwMode="auto">
              <a:xfrm>
                <a:off x="3947" y="1437"/>
                <a:ext cx="51" cy="58"/>
              </a:xfrm>
              <a:custGeom>
                <a:avLst/>
                <a:gdLst/>
                <a:ahLst/>
                <a:cxnLst>
                  <a:cxn ang="0">
                    <a:pos x="41" y="40"/>
                  </a:cxn>
                  <a:cxn ang="0">
                    <a:pos x="51" y="41"/>
                  </a:cxn>
                  <a:cxn ang="0">
                    <a:pos x="49" y="46"/>
                  </a:cxn>
                  <a:cxn ang="0">
                    <a:pos x="45" y="50"/>
                  </a:cxn>
                  <a:cxn ang="0">
                    <a:pos x="42" y="53"/>
                  </a:cxn>
                  <a:cxn ang="0">
                    <a:pos x="38" y="56"/>
                  </a:cxn>
                  <a:cxn ang="0">
                    <a:pos x="32" y="57"/>
                  </a:cxn>
                  <a:cxn ang="0">
                    <a:pos x="27" y="58"/>
                  </a:cxn>
                  <a:cxn ang="0">
                    <a:pos x="15" y="56"/>
                  </a:cxn>
                  <a:cxn ang="0">
                    <a:pos x="6" y="50"/>
                  </a:cxn>
                  <a:cxn ang="0">
                    <a:pos x="2" y="41"/>
                  </a:cxn>
                  <a:cxn ang="0">
                    <a:pos x="0" y="29"/>
                  </a:cxn>
                  <a:cxn ang="0">
                    <a:pos x="2" y="17"/>
                  </a:cxn>
                  <a:cxn ang="0">
                    <a:pos x="6" y="8"/>
                  </a:cxn>
                  <a:cxn ang="0">
                    <a:pos x="15" y="1"/>
                  </a:cxn>
                  <a:cxn ang="0">
                    <a:pos x="25" y="0"/>
                  </a:cxn>
                  <a:cxn ang="0">
                    <a:pos x="35" y="1"/>
                  </a:cxn>
                  <a:cxn ang="0">
                    <a:pos x="44" y="7"/>
                  </a:cxn>
                  <a:cxn ang="0">
                    <a:pos x="49" y="17"/>
                  </a:cxn>
                  <a:cxn ang="0">
                    <a:pos x="51" y="28"/>
                  </a:cxn>
                  <a:cxn ang="0">
                    <a:pos x="51" y="29"/>
                  </a:cxn>
                  <a:cxn ang="0">
                    <a:pos x="51" y="31"/>
                  </a:cxn>
                  <a:cxn ang="0">
                    <a:pos x="10" y="31"/>
                  </a:cxn>
                  <a:cxn ang="0">
                    <a:pos x="11" y="36"/>
                  </a:cxn>
                  <a:cxn ang="0">
                    <a:pos x="12" y="40"/>
                  </a:cxn>
                  <a:cxn ang="0">
                    <a:pos x="15" y="45"/>
                  </a:cxn>
                  <a:cxn ang="0">
                    <a:pos x="19" y="47"/>
                  </a:cxn>
                  <a:cxn ang="0">
                    <a:pos x="22" y="48"/>
                  </a:cxn>
                  <a:cxn ang="0">
                    <a:pos x="27" y="49"/>
                  </a:cxn>
                  <a:cxn ang="0">
                    <a:pos x="31" y="48"/>
                  </a:cxn>
                  <a:cxn ang="0">
                    <a:pos x="35" y="47"/>
                  </a:cxn>
                  <a:cxn ang="0">
                    <a:pos x="39" y="43"/>
                  </a:cxn>
                  <a:cxn ang="0">
                    <a:pos x="41" y="40"/>
                  </a:cxn>
                  <a:cxn ang="0">
                    <a:pos x="10" y="22"/>
                  </a:cxn>
                  <a:cxn ang="0">
                    <a:pos x="41" y="22"/>
                  </a:cxn>
                  <a:cxn ang="0">
                    <a:pos x="40" y="18"/>
                  </a:cxn>
                  <a:cxn ang="0">
                    <a:pos x="39" y="16"/>
                  </a:cxn>
                  <a:cxn ang="0">
                    <a:pos x="38" y="13"/>
                  </a:cxn>
                  <a:cxn ang="0">
                    <a:pos x="34" y="10"/>
                  </a:cxn>
                  <a:cxn ang="0">
                    <a:pos x="30" y="9"/>
                  </a:cxn>
                  <a:cxn ang="0">
                    <a:pos x="25" y="9"/>
                  </a:cxn>
                  <a:cxn ang="0">
                    <a:pos x="22" y="9"/>
                  </a:cxn>
                  <a:cxn ang="0">
                    <a:pos x="18" y="10"/>
                  </a:cxn>
                  <a:cxn ang="0">
                    <a:pos x="14" y="12"/>
                  </a:cxn>
                  <a:cxn ang="0">
                    <a:pos x="12" y="14"/>
                  </a:cxn>
                  <a:cxn ang="0">
                    <a:pos x="11" y="18"/>
                  </a:cxn>
                  <a:cxn ang="0">
                    <a:pos x="10" y="22"/>
                  </a:cxn>
                </a:cxnLst>
                <a:rect l="0" t="0" r="r" b="b"/>
                <a:pathLst>
                  <a:path w="51" h="58">
                    <a:moveTo>
                      <a:pt x="41" y="40"/>
                    </a:moveTo>
                    <a:lnTo>
                      <a:pt x="51" y="41"/>
                    </a:lnTo>
                    <a:lnTo>
                      <a:pt x="49" y="46"/>
                    </a:lnTo>
                    <a:lnTo>
                      <a:pt x="45" y="50"/>
                    </a:lnTo>
                    <a:lnTo>
                      <a:pt x="42" y="53"/>
                    </a:lnTo>
                    <a:lnTo>
                      <a:pt x="38" y="56"/>
                    </a:lnTo>
                    <a:lnTo>
                      <a:pt x="32" y="57"/>
                    </a:lnTo>
                    <a:lnTo>
                      <a:pt x="27" y="58"/>
                    </a:lnTo>
                    <a:lnTo>
                      <a:pt x="15" y="56"/>
                    </a:lnTo>
                    <a:lnTo>
                      <a:pt x="6" y="50"/>
                    </a:lnTo>
                    <a:lnTo>
                      <a:pt x="2" y="41"/>
                    </a:lnTo>
                    <a:lnTo>
                      <a:pt x="0" y="29"/>
                    </a:lnTo>
                    <a:lnTo>
                      <a:pt x="2" y="17"/>
                    </a:lnTo>
                    <a:lnTo>
                      <a:pt x="6" y="8"/>
                    </a:lnTo>
                    <a:lnTo>
                      <a:pt x="15" y="1"/>
                    </a:lnTo>
                    <a:lnTo>
                      <a:pt x="25" y="0"/>
                    </a:lnTo>
                    <a:lnTo>
                      <a:pt x="35" y="1"/>
                    </a:lnTo>
                    <a:lnTo>
                      <a:pt x="44" y="7"/>
                    </a:lnTo>
                    <a:lnTo>
                      <a:pt x="49" y="17"/>
                    </a:lnTo>
                    <a:lnTo>
                      <a:pt x="51" y="28"/>
                    </a:lnTo>
                    <a:lnTo>
                      <a:pt x="51" y="29"/>
                    </a:lnTo>
                    <a:lnTo>
                      <a:pt x="51" y="31"/>
                    </a:lnTo>
                    <a:lnTo>
                      <a:pt x="10" y="31"/>
                    </a:lnTo>
                    <a:lnTo>
                      <a:pt x="11" y="36"/>
                    </a:lnTo>
                    <a:lnTo>
                      <a:pt x="12" y="40"/>
                    </a:lnTo>
                    <a:lnTo>
                      <a:pt x="15" y="45"/>
                    </a:lnTo>
                    <a:lnTo>
                      <a:pt x="19" y="47"/>
                    </a:lnTo>
                    <a:lnTo>
                      <a:pt x="22" y="48"/>
                    </a:lnTo>
                    <a:lnTo>
                      <a:pt x="27" y="49"/>
                    </a:lnTo>
                    <a:lnTo>
                      <a:pt x="31" y="48"/>
                    </a:lnTo>
                    <a:lnTo>
                      <a:pt x="35" y="47"/>
                    </a:lnTo>
                    <a:lnTo>
                      <a:pt x="39" y="43"/>
                    </a:lnTo>
                    <a:lnTo>
                      <a:pt x="41" y="40"/>
                    </a:lnTo>
                    <a:close/>
                    <a:moveTo>
                      <a:pt x="10" y="22"/>
                    </a:moveTo>
                    <a:lnTo>
                      <a:pt x="41" y="22"/>
                    </a:lnTo>
                    <a:lnTo>
                      <a:pt x="40" y="18"/>
                    </a:lnTo>
                    <a:lnTo>
                      <a:pt x="39" y="16"/>
                    </a:lnTo>
                    <a:lnTo>
                      <a:pt x="38" y="13"/>
                    </a:lnTo>
                    <a:lnTo>
                      <a:pt x="34" y="10"/>
                    </a:lnTo>
                    <a:lnTo>
                      <a:pt x="30" y="9"/>
                    </a:lnTo>
                    <a:lnTo>
                      <a:pt x="25" y="9"/>
                    </a:lnTo>
                    <a:lnTo>
                      <a:pt x="22" y="9"/>
                    </a:lnTo>
                    <a:lnTo>
                      <a:pt x="18" y="10"/>
                    </a:lnTo>
                    <a:lnTo>
                      <a:pt x="14" y="12"/>
                    </a:lnTo>
                    <a:lnTo>
                      <a:pt x="12" y="14"/>
                    </a:lnTo>
                    <a:lnTo>
                      <a:pt x="11" y="18"/>
                    </a:lnTo>
                    <a:lnTo>
                      <a:pt x="10" y="22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8" name="Freeform 4208"/>
              <p:cNvSpPr>
                <a:spLocks/>
              </p:cNvSpPr>
              <p:nvPr/>
            </p:nvSpPr>
            <p:spPr bwMode="auto">
              <a:xfrm>
                <a:off x="4006" y="1417"/>
                <a:ext cx="26" cy="98"/>
              </a:xfrm>
              <a:custGeom>
                <a:avLst/>
                <a:gdLst/>
                <a:ahLst/>
                <a:cxnLst>
                  <a:cxn ang="0">
                    <a:pos x="7" y="98"/>
                  </a:cxn>
                  <a:cxn ang="0">
                    <a:pos x="0" y="98"/>
                  </a:cxn>
                  <a:cxn ang="0">
                    <a:pos x="12" y="73"/>
                  </a:cxn>
                  <a:cxn ang="0">
                    <a:pos x="15" y="49"/>
                  </a:cxn>
                  <a:cxn ang="0">
                    <a:pos x="14" y="39"/>
                  </a:cxn>
                  <a:cxn ang="0">
                    <a:pos x="13" y="30"/>
                  </a:cxn>
                  <a:cxn ang="0">
                    <a:pos x="11" y="22"/>
                  </a:cxn>
                  <a:cxn ang="0">
                    <a:pos x="9" y="14"/>
                  </a:cxn>
                  <a:cxn ang="0">
                    <a:pos x="7" y="12"/>
                  </a:cxn>
                  <a:cxn ang="0">
                    <a:pos x="5" y="9"/>
                  </a:cxn>
                  <a:cxn ang="0">
                    <a:pos x="3" y="4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15" y="12"/>
                  </a:cxn>
                  <a:cxn ang="0">
                    <a:pos x="21" y="25"/>
                  </a:cxn>
                  <a:cxn ang="0">
                    <a:pos x="24" y="37"/>
                  </a:cxn>
                  <a:cxn ang="0">
                    <a:pos x="26" y="49"/>
                  </a:cxn>
                  <a:cxn ang="0">
                    <a:pos x="24" y="62"/>
                  </a:cxn>
                  <a:cxn ang="0">
                    <a:pos x="20" y="76"/>
                  </a:cxn>
                  <a:cxn ang="0">
                    <a:pos x="14" y="87"/>
                  </a:cxn>
                  <a:cxn ang="0">
                    <a:pos x="7" y="98"/>
                  </a:cxn>
                </a:cxnLst>
                <a:rect l="0" t="0" r="r" b="b"/>
                <a:pathLst>
                  <a:path w="26" h="98">
                    <a:moveTo>
                      <a:pt x="7" y="98"/>
                    </a:moveTo>
                    <a:lnTo>
                      <a:pt x="0" y="98"/>
                    </a:lnTo>
                    <a:lnTo>
                      <a:pt x="12" y="73"/>
                    </a:lnTo>
                    <a:lnTo>
                      <a:pt x="15" y="49"/>
                    </a:lnTo>
                    <a:lnTo>
                      <a:pt x="14" y="39"/>
                    </a:lnTo>
                    <a:lnTo>
                      <a:pt x="13" y="30"/>
                    </a:lnTo>
                    <a:lnTo>
                      <a:pt x="11" y="22"/>
                    </a:lnTo>
                    <a:lnTo>
                      <a:pt x="9" y="14"/>
                    </a:lnTo>
                    <a:lnTo>
                      <a:pt x="7" y="12"/>
                    </a:lnTo>
                    <a:lnTo>
                      <a:pt x="5" y="9"/>
                    </a:lnTo>
                    <a:lnTo>
                      <a:pt x="3" y="4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15" y="12"/>
                    </a:lnTo>
                    <a:lnTo>
                      <a:pt x="21" y="25"/>
                    </a:lnTo>
                    <a:lnTo>
                      <a:pt x="24" y="37"/>
                    </a:lnTo>
                    <a:lnTo>
                      <a:pt x="26" y="49"/>
                    </a:lnTo>
                    <a:lnTo>
                      <a:pt x="24" y="62"/>
                    </a:lnTo>
                    <a:lnTo>
                      <a:pt x="20" y="76"/>
                    </a:lnTo>
                    <a:lnTo>
                      <a:pt x="14" y="87"/>
                    </a:lnTo>
                    <a:lnTo>
                      <a:pt x="7" y="98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9" name="Freeform 4209"/>
              <p:cNvSpPr>
                <a:spLocks/>
              </p:cNvSpPr>
              <p:nvPr/>
            </p:nvSpPr>
            <p:spPr bwMode="auto">
              <a:xfrm>
                <a:off x="3193" y="4161"/>
                <a:ext cx="46" cy="62"/>
              </a:xfrm>
              <a:custGeom>
                <a:avLst/>
                <a:gdLst/>
                <a:ahLst/>
                <a:cxnLst>
                  <a:cxn ang="0">
                    <a:pos x="0" y="62"/>
                  </a:cxn>
                  <a:cxn ang="0">
                    <a:pos x="0" y="2"/>
                  </a:cxn>
                  <a:cxn ang="0">
                    <a:pos x="10" y="2"/>
                  </a:cxn>
                  <a:cxn ang="0">
                    <a:pos x="10" y="10"/>
                  </a:cxn>
                  <a:cxn ang="0">
                    <a:pos x="13" y="5"/>
                  </a:cxn>
                  <a:cxn ang="0">
                    <a:pos x="17" y="3"/>
                  </a:cxn>
                  <a:cxn ang="0">
                    <a:pos x="22" y="1"/>
                  </a:cxn>
                  <a:cxn ang="0">
                    <a:pos x="27" y="0"/>
                  </a:cxn>
                  <a:cxn ang="0">
                    <a:pos x="32" y="1"/>
                  </a:cxn>
                  <a:cxn ang="0">
                    <a:pos x="36" y="2"/>
                  </a:cxn>
                  <a:cxn ang="0">
                    <a:pos x="40" y="4"/>
                  </a:cxn>
                  <a:cxn ang="0">
                    <a:pos x="43" y="8"/>
                  </a:cxn>
                  <a:cxn ang="0">
                    <a:pos x="44" y="11"/>
                  </a:cxn>
                  <a:cxn ang="0">
                    <a:pos x="45" y="15"/>
                  </a:cxn>
                  <a:cxn ang="0">
                    <a:pos x="46" y="18"/>
                  </a:cxn>
                  <a:cxn ang="0">
                    <a:pos x="46" y="21"/>
                  </a:cxn>
                  <a:cxn ang="0">
                    <a:pos x="46" y="24"/>
                  </a:cxn>
                  <a:cxn ang="0">
                    <a:pos x="46" y="62"/>
                  </a:cxn>
                  <a:cxn ang="0">
                    <a:pos x="35" y="62"/>
                  </a:cxn>
                  <a:cxn ang="0">
                    <a:pos x="35" y="25"/>
                  </a:cxn>
                  <a:cxn ang="0">
                    <a:pos x="35" y="20"/>
                  </a:cxn>
                  <a:cxn ang="0">
                    <a:pos x="34" y="16"/>
                  </a:cxn>
                  <a:cxn ang="0">
                    <a:pos x="33" y="14"/>
                  </a:cxn>
                  <a:cxn ang="0">
                    <a:pos x="31" y="12"/>
                  </a:cxn>
                  <a:cxn ang="0">
                    <a:pos x="27" y="10"/>
                  </a:cxn>
                  <a:cxn ang="0">
                    <a:pos x="24" y="10"/>
                  </a:cxn>
                  <a:cxn ang="0">
                    <a:pos x="21" y="10"/>
                  </a:cxn>
                  <a:cxn ang="0">
                    <a:pos x="17" y="12"/>
                  </a:cxn>
                  <a:cxn ang="0">
                    <a:pos x="14" y="14"/>
                  </a:cxn>
                  <a:cxn ang="0">
                    <a:pos x="12" y="16"/>
                  </a:cxn>
                  <a:cxn ang="0">
                    <a:pos x="11" y="20"/>
                  </a:cxn>
                  <a:cxn ang="0">
                    <a:pos x="11" y="24"/>
                  </a:cxn>
                  <a:cxn ang="0">
                    <a:pos x="10" y="30"/>
                  </a:cxn>
                  <a:cxn ang="0">
                    <a:pos x="10" y="62"/>
                  </a:cxn>
                  <a:cxn ang="0">
                    <a:pos x="0" y="62"/>
                  </a:cxn>
                </a:cxnLst>
                <a:rect l="0" t="0" r="r" b="b"/>
                <a:pathLst>
                  <a:path w="46" h="62">
                    <a:moveTo>
                      <a:pt x="0" y="62"/>
                    </a:moveTo>
                    <a:lnTo>
                      <a:pt x="0" y="2"/>
                    </a:lnTo>
                    <a:lnTo>
                      <a:pt x="10" y="2"/>
                    </a:lnTo>
                    <a:lnTo>
                      <a:pt x="10" y="10"/>
                    </a:lnTo>
                    <a:lnTo>
                      <a:pt x="13" y="5"/>
                    </a:lnTo>
                    <a:lnTo>
                      <a:pt x="17" y="3"/>
                    </a:lnTo>
                    <a:lnTo>
                      <a:pt x="22" y="1"/>
                    </a:lnTo>
                    <a:lnTo>
                      <a:pt x="27" y="0"/>
                    </a:lnTo>
                    <a:lnTo>
                      <a:pt x="32" y="1"/>
                    </a:lnTo>
                    <a:lnTo>
                      <a:pt x="36" y="2"/>
                    </a:lnTo>
                    <a:lnTo>
                      <a:pt x="40" y="4"/>
                    </a:lnTo>
                    <a:lnTo>
                      <a:pt x="43" y="8"/>
                    </a:lnTo>
                    <a:lnTo>
                      <a:pt x="44" y="11"/>
                    </a:lnTo>
                    <a:lnTo>
                      <a:pt x="45" y="15"/>
                    </a:lnTo>
                    <a:lnTo>
                      <a:pt x="46" y="18"/>
                    </a:lnTo>
                    <a:lnTo>
                      <a:pt x="46" y="21"/>
                    </a:lnTo>
                    <a:lnTo>
                      <a:pt x="46" y="24"/>
                    </a:lnTo>
                    <a:lnTo>
                      <a:pt x="46" y="62"/>
                    </a:lnTo>
                    <a:lnTo>
                      <a:pt x="35" y="62"/>
                    </a:lnTo>
                    <a:lnTo>
                      <a:pt x="35" y="25"/>
                    </a:lnTo>
                    <a:lnTo>
                      <a:pt x="35" y="20"/>
                    </a:lnTo>
                    <a:lnTo>
                      <a:pt x="34" y="16"/>
                    </a:lnTo>
                    <a:lnTo>
                      <a:pt x="33" y="14"/>
                    </a:lnTo>
                    <a:lnTo>
                      <a:pt x="31" y="12"/>
                    </a:lnTo>
                    <a:lnTo>
                      <a:pt x="27" y="10"/>
                    </a:lnTo>
                    <a:lnTo>
                      <a:pt x="24" y="10"/>
                    </a:lnTo>
                    <a:lnTo>
                      <a:pt x="21" y="10"/>
                    </a:lnTo>
                    <a:lnTo>
                      <a:pt x="17" y="12"/>
                    </a:lnTo>
                    <a:lnTo>
                      <a:pt x="14" y="14"/>
                    </a:lnTo>
                    <a:lnTo>
                      <a:pt x="12" y="16"/>
                    </a:lnTo>
                    <a:lnTo>
                      <a:pt x="11" y="20"/>
                    </a:lnTo>
                    <a:lnTo>
                      <a:pt x="11" y="24"/>
                    </a:lnTo>
                    <a:lnTo>
                      <a:pt x="10" y="30"/>
                    </a:lnTo>
                    <a:lnTo>
                      <a:pt x="10" y="62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" name="Freeform 4210"/>
              <p:cNvSpPr>
                <a:spLocks noEditPoints="1"/>
              </p:cNvSpPr>
              <p:nvPr/>
            </p:nvSpPr>
            <p:spPr bwMode="auto">
              <a:xfrm>
                <a:off x="2014" y="2911"/>
                <a:ext cx="56" cy="67"/>
              </a:xfrm>
              <a:custGeom>
                <a:avLst/>
                <a:gdLst/>
                <a:ahLst/>
                <a:cxnLst>
                  <a:cxn ang="0">
                    <a:pos x="1" y="8"/>
                  </a:cxn>
                  <a:cxn ang="0">
                    <a:pos x="32" y="17"/>
                  </a:cxn>
                  <a:cxn ang="0">
                    <a:pos x="39" y="17"/>
                  </a:cxn>
                  <a:cxn ang="0">
                    <a:pos x="46" y="14"/>
                  </a:cxn>
                  <a:cxn ang="0">
                    <a:pos x="48" y="11"/>
                  </a:cxn>
                  <a:cxn ang="0">
                    <a:pos x="48" y="8"/>
                  </a:cxn>
                  <a:cxn ang="0">
                    <a:pos x="44" y="3"/>
                  </a:cxn>
                  <a:cxn ang="0">
                    <a:pos x="41" y="0"/>
                  </a:cxn>
                  <a:cxn ang="0">
                    <a:pos x="49" y="2"/>
                  </a:cxn>
                  <a:cxn ang="0">
                    <a:pos x="55" y="7"/>
                  </a:cxn>
                  <a:cxn ang="0">
                    <a:pos x="55" y="13"/>
                  </a:cxn>
                  <a:cxn ang="0">
                    <a:pos x="51" y="18"/>
                  </a:cxn>
                  <a:cxn ang="0">
                    <a:pos x="41" y="21"/>
                  </a:cxn>
                  <a:cxn ang="0">
                    <a:pos x="48" y="26"/>
                  </a:cxn>
                  <a:cxn ang="0">
                    <a:pos x="54" y="33"/>
                  </a:cxn>
                  <a:cxn ang="0">
                    <a:pos x="56" y="42"/>
                  </a:cxn>
                  <a:cxn ang="0">
                    <a:pos x="48" y="60"/>
                  </a:cxn>
                  <a:cxn ang="0">
                    <a:pos x="28" y="67"/>
                  </a:cxn>
                  <a:cxn ang="0">
                    <a:pos x="8" y="60"/>
                  </a:cxn>
                  <a:cxn ang="0">
                    <a:pos x="3" y="52"/>
                  </a:cxn>
                  <a:cxn ang="0">
                    <a:pos x="0" y="43"/>
                  </a:cxn>
                  <a:cxn ang="0">
                    <a:pos x="3" y="36"/>
                  </a:cxn>
                  <a:cxn ang="0">
                    <a:pos x="8" y="29"/>
                  </a:cxn>
                  <a:cxn ang="0">
                    <a:pos x="18" y="23"/>
                  </a:cxn>
                  <a:cxn ang="0">
                    <a:pos x="25" y="25"/>
                  </a:cxn>
                  <a:cxn ang="0">
                    <a:pos x="13" y="30"/>
                  </a:cxn>
                  <a:cxn ang="0">
                    <a:pos x="6" y="36"/>
                  </a:cxn>
                  <a:cxn ang="0">
                    <a:pos x="5" y="42"/>
                  </a:cxn>
                  <a:cxn ang="0">
                    <a:pos x="7" y="49"/>
                  </a:cxn>
                  <a:cxn ang="0">
                    <a:pos x="18" y="55"/>
                  </a:cxn>
                  <a:cxn ang="0">
                    <a:pos x="35" y="56"/>
                  </a:cxn>
                  <a:cxn ang="0">
                    <a:pos x="43" y="55"/>
                  </a:cxn>
                  <a:cxn ang="0">
                    <a:pos x="51" y="49"/>
                  </a:cxn>
                  <a:cxn ang="0">
                    <a:pos x="53" y="42"/>
                  </a:cxn>
                  <a:cxn ang="0">
                    <a:pos x="51" y="37"/>
                  </a:cxn>
                  <a:cxn ang="0">
                    <a:pos x="39" y="30"/>
                  </a:cxn>
                </a:cxnLst>
                <a:rect l="0" t="0" r="r" b="b"/>
                <a:pathLst>
                  <a:path w="56" h="67">
                    <a:moveTo>
                      <a:pt x="1" y="18"/>
                    </a:moveTo>
                    <a:lnTo>
                      <a:pt x="1" y="8"/>
                    </a:lnTo>
                    <a:lnTo>
                      <a:pt x="28" y="17"/>
                    </a:lnTo>
                    <a:lnTo>
                      <a:pt x="32" y="17"/>
                    </a:lnTo>
                    <a:lnTo>
                      <a:pt x="35" y="18"/>
                    </a:lnTo>
                    <a:lnTo>
                      <a:pt x="39" y="17"/>
                    </a:lnTo>
                    <a:lnTo>
                      <a:pt x="44" y="16"/>
                    </a:lnTo>
                    <a:lnTo>
                      <a:pt x="46" y="14"/>
                    </a:lnTo>
                    <a:lnTo>
                      <a:pt x="47" y="13"/>
                    </a:lnTo>
                    <a:lnTo>
                      <a:pt x="48" y="11"/>
                    </a:lnTo>
                    <a:lnTo>
                      <a:pt x="49" y="10"/>
                    </a:lnTo>
                    <a:lnTo>
                      <a:pt x="48" y="8"/>
                    </a:lnTo>
                    <a:lnTo>
                      <a:pt x="47" y="6"/>
                    </a:lnTo>
                    <a:lnTo>
                      <a:pt x="44" y="3"/>
                    </a:lnTo>
                    <a:lnTo>
                      <a:pt x="41" y="2"/>
                    </a:lnTo>
                    <a:lnTo>
                      <a:pt x="41" y="0"/>
                    </a:lnTo>
                    <a:lnTo>
                      <a:pt x="46" y="1"/>
                    </a:lnTo>
                    <a:lnTo>
                      <a:pt x="49" y="2"/>
                    </a:lnTo>
                    <a:lnTo>
                      <a:pt x="53" y="3"/>
                    </a:lnTo>
                    <a:lnTo>
                      <a:pt x="55" y="7"/>
                    </a:lnTo>
                    <a:lnTo>
                      <a:pt x="56" y="10"/>
                    </a:lnTo>
                    <a:lnTo>
                      <a:pt x="55" y="13"/>
                    </a:lnTo>
                    <a:lnTo>
                      <a:pt x="53" y="16"/>
                    </a:lnTo>
                    <a:lnTo>
                      <a:pt x="51" y="18"/>
                    </a:lnTo>
                    <a:lnTo>
                      <a:pt x="46" y="20"/>
                    </a:lnTo>
                    <a:lnTo>
                      <a:pt x="41" y="21"/>
                    </a:lnTo>
                    <a:lnTo>
                      <a:pt x="45" y="23"/>
                    </a:lnTo>
                    <a:lnTo>
                      <a:pt x="48" y="26"/>
                    </a:lnTo>
                    <a:lnTo>
                      <a:pt x="52" y="29"/>
                    </a:lnTo>
                    <a:lnTo>
                      <a:pt x="54" y="33"/>
                    </a:lnTo>
                    <a:lnTo>
                      <a:pt x="56" y="38"/>
                    </a:lnTo>
                    <a:lnTo>
                      <a:pt x="56" y="42"/>
                    </a:lnTo>
                    <a:lnTo>
                      <a:pt x="54" y="54"/>
                    </a:lnTo>
                    <a:lnTo>
                      <a:pt x="48" y="60"/>
                    </a:lnTo>
                    <a:lnTo>
                      <a:pt x="39" y="65"/>
                    </a:lnTo>
                    <a:lnTo>
                      <a:pt x="28" y="67"/>
                    </a:lnTo>
                    <a:lnTo>
                      <a:pt x="17" y="65"/>
                    </a:lnTo>
                    <a:lnTo>
                      <a:pt x="8" y="60"/>
                    </a:lnTo>
                    <a:lnTo>
                      <a:pt x="5" y="56"/>
                    </a:lnTo>
                    <a:lnTo>
                      <a:pt x="3" y="52"/>
                    </a:lnTo>
                    <a:lnTo>
                      <a:pt x="1" y="48"/>
                    </a:lnTo>
                    <a:lnTo>
                      <a:pt x="0" y="43"/>
                    </a:lnTo>
                    <a:lnTo>
                      <a:pt x="1" y="39"/>
                    </a:lnTo>
                    <a:lnTo>
                      <a:pt x="3" y="36"/>
                    </a:lnTo>
                    <a:lnTo>
                      <a:pt x="5" y="32"/>
                    </a:lnTo>
                    <a:lnTo>
                      <a:pt x="8" y="29"/>
                    </a:lnTo>
                    <a:lnTo>
                      <a:pt x="13" y="26"/>
                    </a:lnTo>
                    <a:lnTo>
                      <a:pt x="18" y="23"/>
                    </a:lnTo>
                    <a:lnTo>
                      <a:pt x="1" y="18"/>
                    </a:lnTo>
                    <a:close/>
                    <a:moveTo>
                      <a:pt x="25" y="25"/>
                    </a:moveTo>
                    <a:lnTo>
                      <a:pt x="18" y="27"/>
                    </a:lnTo>
                    <a:lnTo>
                      <a:pt x="13" y="30"/>
                    </a:lnTo>
                    <a:lnTo>
                      <a:pt x="9" y="33"/>
                    </a:lnTo>
                    <a:lnTo>
                      <a:pt x="6" y="36"/>
                    </a:lnTo>
                    <a:lnTo>
                      <a:pt x="5" y="39"/>
                    </a:lnTo>
                    <a:lnTo>
                      <a:pt x="5" y="42"/>
                    </a:lnTo>
                    <a:lnTo>
                      <a:pt x="5" y="47"/>
                    </a:lnTo>
                    <a:lnTo>
                      <a:pt x="7" y="49"/>
                    </a:lnTo>
                    <a:lnTo>
                      <a:pt x="10" y="52"/>
                    </a:lnTo>
                    <a:lnTo>
                      <a:pt x="18" y="55"/>
                    </a:lnTo>
                    <a:lnTo>
                      <a:pt x="30" y="56"/>
                    </a:lnTo>
                    <a:lnTo>
                      <a:pt x="35" y="56"/>
                    </a:lnTo>
                    <a:lnTo>
                      <a:pt x="39" y="55"/>
                    </a:lnTo>
                    <a:lnTo>
                      <a:pt x="43" y="55"/>
                    </a:lnTo>
                    <a:lnTo>
                      <a:pt x="47" y="52"/>
                    </a:lnTo>
                    <a:lnTo>
                      <a:pt x="51" y="49"/>
                    </a:lnTo>
                    <a:lnTo>
                      <a:pt x="52" y="46"/>
                    </a:lnTo>
                    <a:lnTo>
                      <a:pt x="53" y="42"/>
                    </a:lnTo>
                    <a:lnTo>
                      <a:pt x="52" y="40"/>
                    </a:lnTo>
                    <a:lnTo>
                      <a:pt x="51" y="37"/>
                    </a:lnTo>
                    <a:lnTo>
                      <a:pt x="48" y="35"/>
                    </a:lnTo>
                    <a:lnTo>
                      <a:pt x="39" y="3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1" name="Freeform 4211"/>
              <p:cNvSpPr>
                <a:spLocks/>
              </p:cNvSpPr>
              <p:nvPr/>
            </p:nvSpPr>
            <p:spPr bwMode="auto">
              <a:xfrm>
                <a:off x="1947" y="2832"/>
                <a:ext cx="64" cy="41"/>
              </a:xfrm>
              <a:custGeom>
                <a:avLst/>
                <a:gdLst/>
                <a:ahLst/>
                <a:cxnLst>
                  <a:cxn ang="0">
                    <a:pos x="56" y="0"/>
                  </a:cxn>
                  <a:cxn ang="0">
                    <a:pos x="64" y="0"/>
                  </a:cxn>
                  <a:cxn ang="0">
                    <a:pos x="64" y="41"/>
                  </a:cxn>
                  <a:cxn ang="0">
                    <a:pos x="61" y="41"/>
                  </a:cxn>
                  <a:cxn ang="0">
                    <a:pos x="58" y="41"/>
                  </a:cxn>
                  <a:cxn ang="0">
                    <a:pos x="54" y="39"/>
                  </a:cxn>
                  <a:cxn ang="0">
                    <a:pos x="50" y="37"/>
                  </a:cxn>
                  <a:cxn ang="0">
                    <a:pos x="45" y="32"/>
                  </a:cxn>
                  <a:cxn ang="0">
                    <a:pos x="39" y="27"/>
                  </a:cxn>
                  <a:cxn ang="0">
                    <a:pos x="36" y="21"/>
                  </a:cxn>
                  <a:cxn ang="0">
                    <a:pos x="33" y="18"/>
                  </a:cxn>
                  <a:cxn ang="0">
                    <a:pos x="29" y="14"/>
                  </a:cxn>
                  <a:cxn ang="0">
                    <a:pos x="26" y="12"/>
                  </a:cxn>
                  <a:cxn ang="0">
                    <a:pos x="22" y="10"/>
                  </a:cxn>
                  <a:cxn ang="0">
                    <a:pos x="17" y="9"/>
                  </a:cxn>
                  <a:cxn ang="0">
                    <a:pos x="15" y="10"/>
                  </a:cxn>
                  <a:cxn ang="0">
                    <a:pos x="13" y="11"/>
                  </a:cxn>
                  <a:cxn ang="0">
                    <a:pos x="10" y="12"/>
                  </a:cxn>
                  <a:cxn ang="0">
                    <a:pos x="8" y="14"/>
                  </a:cxn>
                  <a:cxn ang="0">
                    <a:pos x="7" y="18"/>
                  </a:cxn>
                  <a:cxn ang="0">
                    <a:pos x="7" y="21"/>
                  </a:cxn>
                  <a:cxn ang="0">
                    <a:pos x="7" y="24"/>
                  </a:cxn>
                  <a:cxn ang="0">
                    <a:pos x="8" y="27"/>
                  </a:cxn>
                  <a:cxn ang="0">
                    <a:pos x="10" y="29"/>
                  </a:cxn>
                  <a:cxn ang="0">
                    <a:pos x="13" y="31"/>
                  </a:cxn>
                  <a:cxn ang="0">
                    <a:pos x="15" y="32"/>
                  </a:cxn>
                  <a:cxn ang="0">
                    <a:pos x="18" y="32"/>
                  </a:cxn>
                  <a:cxn ang="0">
                    <a:pos x="17" y="41"/>
                  </a:cxn>
                  <a:cxn ang="0">
                    <a:pos x="13" y="40"/>
                  </a:cxn>
                  <a:cxn ang="0">
                    <a:pos x="8" y="38"/>
                  </a:cxn>
                  <a:cxn ang="0">
                    <a:pos x="5" y="34"/>
                  </a:cxn>
                  <a:cxn ang="0">
                    <a:pos x="2" y="31"/>
                  </a:cxn>
                  <a:cxn ang="0">
                    <a:pos x="0" y="25"/>
                  </a:cxn>
                  <a:cxn ang="0">
                    <a:pos x="0" y="20"/>
                  </a:cxn>
                  <a:cxn ang="0">
                    <a:pos x="0" y="14"/>
                  </a:cxn>
                  <a:cxn ang="0">
                    <a:pos x="3" y="10"/>
                  </a:cxn>
                  <a:cxn ang="0">
                    <a:pos x="5" y="6"/>
                  </a:cxn>
                  <a:cxn ang="0">
                    <a:pos x="8" y="3"/>
                  </a:cxn>
                  <a:cxn ang="0">
                    <a:pos x="13" y="1"/>
                  </a:cxn>
                  <a:cxn ang="0">
                    <a:pos x="17" y="1"/>
                  </a:cxn>
                  <a:cxn ang="0">
                    <a:pos x="22" y="1"/>
                  </a:cxn>
                  <a:cxn ang="0">
                    <a:pos x="25" y="2"/>
                  </a:cxn>
                  <a:cxn ang="0">
                    <a:pos x="28" y="4"/>
                  </a:cxn>
                  <a:cxn ang="0">
                    <a:pos x="33" y="6"/>
                  </a:cxn>
                  <a:cxn ang="0">
                    <a:pos x="36" y="10"/>
                  </a:cxn>
                  <a:cxn ang="0">
                    <a:pos x="39" y="13"/>
                  </a:cxn>
                  <a:cxn ang="0">
                    <a:pos x="44" y="19"/>
                  </a:cxn>
                  <a:cxn ang="0">
                    <a:pos x="47" y="22"/>
                  </a:cxn>
                  <a:cxn ang="0">
                    <a:pos x="50" y="25"/>
                  </a:cxn>
                  <a:cxn ang="0">
                    <a:pos x="52" y="28"/>
                  </a:cxn>
                  <a:cxn ang="0">
                    <a:pos x="54" y="29"/>
                  </a:cxn>
                  <a:cxn ang="0">
                    <a:pos x="56" y="31"/>
                  </a:cxn>
                  <a:cxn ang="0">
                    <a:pos x="56" y="0"/>
                  </a:cxn>
                </a:cxnLst>
                <a:rect l="0" t="0" r="r" b="b"/>
                <a:pathLst>
                  <a:path w="64" h="41">
                    <a:moveTo>
                      <a:pt x="56" y="0"/>
                    </a:moveTo>
                    <a:lnTo>
                      <a:pt x="64" y="0"/>
                    </a:lnTo>
                    <a:lnTo>
                      <a:pt x="64" y="41"/>
                    </a:lnTo>
                    <a:lnTo>
                      <a:pt x="61" y="41"/>
                    </a:lnTo>
                    <a:lnTo>
                      <a:pt x="58" y="41"/>
                    </a:lnTo>
                    <a:lnTo>
                      <a:pt x="54" y="39"/>
                    </a:lnTo>
                    <a:lnTo>
                      <a:pt x="50" y="37"/>
                    </a:lnTo>
                    <a:lnTo>
                      <a:pt x="45" y="32"/>
                    </a:lnTo>
                    <a:lnTo>
                      <a:pt x="39" y="27"/>
                    </a:lnTo>
                    <a:lnTo>
                      <a:pt x="36" y="21"/>
                    </a:lnTo>
                    <a:lnTo>
                      <a:pt x="33" y="18"/>
                    </a:lnTo>
                    <a:lnTo>
                      <a:pt x="29" y="14"/>
                    </a:lnTo>
                    <a:lnTo>
                      <a:pt x="26" y="12"/>
                    </a:lnTo>
                    <a:lnTo>
                      <a:pt x="22" y="10"/>
                    </a:lnTo>
                    <a:lnTo>
                      <a:pt x="17" y="9"/>
                    </a:lnTo>
                    <a:lnTo>
                      <a:pt x="15" y="10"/>
                    </a:lnTo>
                    <a:lnTo>
                      <a:pt x="13" y="11"/>
                    </a:lnTo>
                    <a:lnTo>
                      <a:pt x="10" y="12"/>
                    </a:lnTo>
                    <a:lnTo>
                      <a:pt x="8" y="14"/>
                    </a:lnTo>
                    <a:lnTo>
                      <a:pt x="7" y="18"/>
                    </a:lnTo>
                    <a:lnTo>
                      <a:pt x="7" y="21"/>
                    </a:lnTo>
                    <a:lnTo>
                      <a:pt x="7" y="24"/>
                    </a:lnTo>
                    <a:lnTo>
                      <a:pt x="8" y="27"/>
                    </a:lnTo>
                    <a:lnTo>
                      <a:pt x="10" y="29"/>
                    </a:lnTo>
                    <a:lnTo>
                      <a:pt x="13" y="31"/>
                    </a:lnTo>
                    <a:lnTo>
                      <a:pt x="15" y="32"/>
                    </a:lnTo>
                    <a:lnTo>
                      <a:pt x="18" y="32"/>
                    </a:lnTo>
                    <a:lnTo>
                      <a:pt x="17" y="41"/>
                    </a:lnTo>
                    <a:lnTo>
                      <a:pt x="13" y="40"/>
                    </a:lnTo>
                    <a:lnTo>
                      <a:pt x="8" y="38"/>
                    </a:lnTo>
                    <a:lnTo>
                      <a:pt x="5" y="34"/>
                    </a:lnTo>
                    <a:lnTo>
                      <a:pt x="2" y="31"/>
                    </a:lnTo>
                    <a:lnTo>
                      <a:pt x="0" y="25"/>
                    </a:lnTo>
                    <a:lnTo>
                      <a:pt x="0" y="20"/>
                    </a:lnTo>
                    <a:lnTo>
                      <a:pt x="0" y="14"/>
                    </a:lnTo>
                    <a:lnTo>
                      <a:pt x="3" y="10"/>
                    </a:lnTo>
                    <a:lnTo>
                      <a:pt x="5" y="6"/>
                    </a:lnTo>
                    <a:lnTo>
                      <a:pt x="8" y="3"/>
                    </a:lnTo>
                    <a:lnTo>
                      <a:pt x="13" y="1"/>
                    </a:lnTo>
                    <a:lnTo>
                      <a:pt x="17" y="1"/>
                    </a:lnTo>
                    <a:lnTo>
                      <a:pt x="22" y="1"/>
                    </a:lnTo>
                    <a:lnTo>
                      <a:pt x="25" y="2"/>
                    </a:lnTo>
                    <a:lnTo>
                      <a:pt x="28" y="4"/>
                    </a:lnTo>
                    <a:lnTo>
                      <a:pt x="33" y="6"/>
                    </a:lnTo>
                    <a:lnTo>
                      <a:pt x="36" y="10"/>
                    </a:lnTo>
                    <a:lnTo>
                      <a:pt x="39" y="13"/>
                    </a:lnTo>
                    <a:lnTo>
                      <a:pt x="44" y="19"/>
                    </a:lnTo>
                    <a:lnTo>
                      <a:pt x="47" y="22"/>
                    </a:lnTo>
                    <a:lnTo>
                      <a:pt x="50" y="25"/>
                    </a:lnTo>
                    <a:lnTo>
                      <a:pt x="52" y="28"/>
                    </a:lnTo>
                    <a:lnTo>
                      <a:pt x="54" y="29"/>
                    </a:lnTo>
                    <a:lnTo>
                      <a:pt x="56" y="31"/>
                    </a:lnTo>
                    <a:lnTo>
                      <a:pt x="56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" name="Freeform 4212"/>
              <p:cNvSpPr>
                <a:spLocks/>
              </p:cNvSpPr>
              <p:nvPr/>
            </p:nvSpPr>
            <p:spPr bwMode="auto">
              <a:xfrm>
                <a:off x="1985" y="2761"/>
                <a:ext cx="84" cy="33"/>
              </a:xfrm>
              <a:custGeom>
                <a:avLst/>
                <a:gdLst/>
                <a:ahLst/>
                <a:cxnLst>
                  <a:cxn ang="0">
                    <a:pos x="84" y="33"/>
                  </a:cxn>
                  <a:cxn ang="0">
                    <a:pos x="0" y="9"/>
                  </a:cxn>
                  <a:cxn ang="0">
                    <a:pos x="0" y="0"/>
                  </a:cxn>
                  <a:cxn ang="0">
                    <a:pos x="84" y="25"/>
                  </a:cxn>
                  <a:cxn ang="0">
                    <a:pos x="84" y="33"/>
                  </a:cxn>
                </a:cxnLst>
                <a:rect l="0" t="0" r="r" b="b"/>
                <a:pathLst>
                  <a:path w="84" h="33">
                    <a:moveTo>
                      <a:pt x="84" y="33"/>
                    </a:moveTo>
                    <a:lnTo>
                      <a:pt x="0" y="9"/>
                    </a:lnTo>
                    <a:lnTo>
                      <a:pt x="0" y="0"/>
                    </a:lnTo>
                    <a:lnTo>
                      <a:pt x="84" y="25"/>
                    </a:lnTo>
                    <a:lnTo>
                      <a:pt x="84" y="33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" name="Freeform 4213"/>
              <p:cNvSpPr>
                <a:spLocks noEditPoints="1"/>
              </p:cNvSpPr>
              <p:nvPr/>
            </p:nvSpPr>
            <p:spPr bwMode="auto">
              <a:xfrm>
                <a:off x="1988" y="2645"/>
                <a:ext cx="82" cy="49"/>
              </a:xfrm>
              <a:custGeom>
                <a:avLst/>
                <a:gdLst/>
                <a:ahLst/>
                <a:cxnLst>
                  <a:cxn ang="0">
                    <a:pos x="30" y="26"/>
                  </a:cxn>
                  <a:cxn ang="0">
                    <a:pos x="23" y="34"/>
                  </a:cxn>
                  <a:cxn ang="0">
                    <a:pos x="17" y="39"/>
                  </a:cxn>
                  <a:cxn ang="0">
                    <a:pos x="11" y="43"/>
                  </a:cxn>
                  <a:cxn ang="0">
                    <a:pos x="5" y="41"/>
                  </a:cxn>
                  <a:cxn ang="0">
                    <a:pos x="2" y="35"/>
                  </a:cxn>
                  <a:cxn ang="0">
                    <a:pos x="0" y="25"/>
                  </a:cxn>
                  <a:cxn ang="0">
                    <a:pos x="2" y="13"/>
                  </a:cxn>
                  <a:cxn ang="0">
                    <a:pos x="6" y="6"/>
                  </a:cxn>
                  <a:cxn ang="0">
                    <a:pos x="10" y="5"/>
                  </a:cxn>
                  <a:cxn ang="0">
                    <a:pos x="13" y="6"/>
                  </a:cxn>
                  <a:cxn ang="0">
                    <a:pos x="14" y="9"/>
                  </a:cxn>
                  <a:cxn ang="0">
                    <a:pos x="14" y="12"/>
                  </a:cxn>
                  <a:cxn ang="0">
                    <a:pos x="12" y="15"/>
                  </a:cxn>
                  <a:cxn ang="0">
                    <a:pos x="6" y="19"/>
                  </a:cxn>
                  <a:cxn ang="0">
                    <a:pos x="4" y="25"/>
                  </a:cxn>
                  <a:cxn ang="0">
                    <a:pos x="4" y="33"/>
                  </a:cxn>
                  <a:cxn ang="0">
                    <a:pos x="9" y="38"/>
                  </a:cxn>
                  <a:cxn ang="0">
                    <a:pos x="13" y="38"/>
                  </a:cxn>
                  <a:cxn ang="0">
                    <a:pos x="17" y="34"/>
                  </a:cxn>
                  <a:cxn ang="0">
                    <a:pos x="22" y="27"/>
                  </a:cxn>
                  <a:cxn ang="0">
                    <a:pos x="30" y="15"/>
                  </a:cxn>
                  <a:cxn ang="0">
                    <a:pos x="40" y="5"/>
                  </a:cxn>
                  <a:cxn ang="0">
                    <a:pos x="49" y="0"/>
                  </a:cxn>
                  <a:cxn ang="0">
                    <a:pos x="65" y="2"/>
                  </a:cxn>
                  <a:cxn ang="0">
                    <a:pos x="80" y="16"/>
                  </a:cxn>
                  <a:cxn ang="0">
                    <a:pos x="81" y="33"/>
                  </a:cxn>
                  <a:cxn ang="0">
                    <a:pos x="75" y="43"/>
                  </a:cxn>
                  <a:cxn ang="0">
                    <a:pos x="65" y="48"/>
                  </a:cxn>
                  <a:cxn ang="0">
                    <a:pos x="53" y="48"/>
                  </a:cxn>
                  <a:cxn ang="0">
                    <a:pos x="43" y="45"/>
                  </a:cxn>
                  <a:cxn ang="0">
                    <a:pos x="38" y="38"/>
                  </a:cxn>
                  <a:cxn ang="0">
                    <a:pos x="33" y="29"/>
                  </a:cxn>
                  <a:cxn ang="0">
                    <a:pos x="34" y="22"/>
                  </a:cxn>
                  <a:cxn ang="0">
                    <a:pos x="38" y="31"/>
                  </a:cxn>
                  <a:cxn ang="0">
                    <a:pos x="45" y="37"/>
                  </a:cxn>
                  <a:cxn ang="0">
                    <a:pos x="58" y="38"/>
                  </a:cxn>
                  <a:cxn ang="0">
                    <a:pos x="69" y="37"/>
                  </a:cxn>
                  <a:cxn ang="0">
                    <a:pos x="77" y="32"/>
                  </a:cxn>
                  <a:cxn ang="0">
                    <a:pos x="79" y="24"/>
                  </a:cxn>
                  <a:cxn ang="0">
                    <a:pos x="77" y="16"/>
                  </a:cxn>
                  <a:cxn ang="0">
                    <a:pos x="69" y="12"/>
                  </a:cxn>
                  <a:cxn ang="0">
                    <a:pos x="59" y="9"/>
                  </a:cxn>
                  <a:cxn ang="0">
                    <a:pos x="50" y="12"/>
                  </a:cxn>
                  <a:cxn ang="0">
                    <a:pos x="43" y="14"/>
                  </a:cxn>
                  <a:cxn ang="0">
                    <a:pos x="38" y="18"/>
                  </a:cxn>
                </a:cxnLst>
                <a:rect l="0" t="0" r="r" b="b"/>
                <a:pathLst>
                  <a:path w="82" h="49">
                    <a:moveTo>
                      <a:pt x="32" y="24"/>
                    </a:moveTo>
                    <a:lnTo>
                      <a:pt x="30" y="26"/>
                    </a:lnTo>
                    <a:lnTo>
                      <a:pt x="27" y="29"/>
                    </a:lnTo>
                    <a:lnTo>
                      <a:pt x="23" y="34"/>
                    </a:lnTo>
                    <a:lnTo>
                      <a:pt x="20" y="37"/>
                    </a:lnTo>
                    <a:lnTo>
                      <a:pt x="17" y="39"/>
                    </a:lnTo>
                    <a:lnTo>
                      <a:pt x="14" y="42"/>
                    </a:lnTo>
                    <a:lnTo>
                      <a:pt x="11" y="43"/>
                    </a:lnTo>
                    <a:lnTo>
                      <a:pt x="9" y="42"/>
                    </a:lnTo>
                    <a:lnTo>
                      <a:pt x="5" y="41"/>
                    </a:lnTo>
                    <a:lnTo>
                      <a:pt x="3" y="38"/>
                    </a:lnTo>
                    <a:lnTo>
                      <a:pt x="2" y="35"/>
                    </a:lnTo>
                    <a:lnTo>
                      <a:pt x="1" y="31"/>
                    </a:lnTo>
                    <a:lnTo>
                      <a:pt x="0" y="25"/>
                    </a:lnTo>
                    <a:lnTo>
                      <a:pt x="1" y="18"/>
                    </a:lnTo>
                    <a:lnTo>
                      <a:pt x="2" y="13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7" y="5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6"/>
                    </a:lnTo>
                    <a:lnTo>
                      <a:pt x="14" y="8"/>
                    </a:lnTo>
                    <a:lnTo>
                      <a:pt x="14" y="9"/>
                    </a:lnTo>
                    <a:lnTo>
                      <a:pt x="14" y="10"/>
                    </a:lnTo>
                    <a:lnTo>
                      <a:pt x="14" y="12"/>
                    </a:lnTo>
                    <a:lnTo>
                      <a:pt x="13" y="13"/>
                    </a:lnTo>
                    <a:lnTo>
                      <a:pt x="12" y="15"/>
                    </a:lnTo>
                    <a:lnTo>
                      <a:pt x="10" y="17"/>
                    </a:lnTo>
                    <a:lnTo>
                      <a:pt x="6" y="19"/>
                    </a:lnTo>
                    <a:lnTo>
                      <a:pt x="5" y="23"/>
                    </a:lnTo>
                    <a:lnTo>
                      <a:pt x="4" y="25"/>
                    </a:lnTo>
                    <a:lnTo>
                      <a:pt x="4" y="28"/>
                    </a:lnTo>
                    <a:lnTo>
                      <a:pt x="4" y="33"/>
                    </a:lnTo>
                    <a:lnTo>
                      <a:pt x="6" y="36"/>
                    </a:lnTo>
                    <a:lnTo>
                      <a:pt x="9" y="38"/>
                    </a:lnTo>
                    <a:lnTo>
                      <a:pt x="11" y="38"/>
                    </a:lnTo>
                    <a:lnTo>
                      <a:pt x="13" y="38"/>
                    </a:lnTo>
                    <a:lnTo>
                      <a:pt x="16" y="35"/>
                    </a:lnTo>
                    <a:lnTo>
                      <a:pt x="17" y="34"/>
                    </a:lnTo>
                    <a:lnTo>
                      <a:pt x="20" y="31"/>
                    </a:lnTo>
                    <a:lnTo>
                      <a:pt x="22" y="27"/>
                    </a:lnTo>
                    <a:lnTo>
                      <a:pt x="25" y="22"/>
                    </a:lnTo>
                    <a:lnTo>
                      <a:pt x="30" y="15"/>
                    </a:lnTo>
                    <a:lnTo>
                      <a:pt x="35" y="8"/>
                    </a:lnTo>
                    <a:lnTo>
                      <a:pt x="40" y="5"/>
                    </a:lnTo>
                    <a:lnTo>
                      <a:pt x="44" y="2"/>
                    </a:lnTo>
                    <a:lnTo>
                      <a:pt x="49" y="0"/>
                    </a:lnTo>
                    <a:lnTo>
                      <a:pt x="54" y="0"/>
                    </a:lnTo>
                    <a:lnTo>
                      <a:pt x="65" y="2"/>
                    </a:lnTo>
                    <a:lnTo>
                      <a:pt x="74" y="8"/>
                    </a:lnTo>
                    <a:lnTo>
                      <a:pt x="80" y="16"/>
                    </a:lnTo>
                    <a:lnTo>
                      <a:pt x="82" y="26"/>
                    </a:lnTo>
                    <a:lnTo>
                      <a:pt x="81" y="33"/>
                    </a:lnTo>
                    <a:lnTo>
                      <a:pt x="79" y="38"/>
                    </a:lnTo>
                    <a:lnTo>
                      <a:pt x="75" y="43"/>
                    </a:lnTo>
                    <a:lnTo>
                      <a:pt x="71" y="46"/>
                    </a:lnTo>
                    <a:lnTo>
                      <a:pt x="65" y="48"/>
                    </a:lnTo>
                    <a:lnTo>
                      <a:pt x="59" y="49"/>
                    </a:lnTo>
                    <a:lnTo>
                      <a:pt x="53" y="48"/>
                    </a:lnTo>
                    <a:lnTo>
                      <a:pt x="46" y="47"/>
                    </a:lnTo>
                    <a:lnTo>
                      <a:pt x="43" y="45"/>
                    </a:lnTo>
                    <a:lnTo>
                      <a:pt x="40" y="42"/>
                    </a:lnTo>
                    <a:lnTo>
                      <a:pt x="38" y="38"/>
                    </a:lnTo>
                    <a:lnTo>
                      <a:pt x="35" y="35"/>
                    </a:lnTo>
                    <a:lnTo>
                      <a:pt x="33" y="29"/>
                    </a:lnTo>
                    <a:lnTo>
                      <a:pt x="32" y="24"/>
                    </a:lnTo>
                    <a:close/>
                    <a:moveTo>
                      <a:pt x="34" y="22"/>
                    </a:moveTo>
                    <a:lnTo>
                      <a:pt x="35" y="26"/>
                    </a:lnTo>
                    <a:lnTo>
                      <a:pt x="38" y="31"/>
                    </a:lnTo>
                    <a:lnTo>
                      <a:pt x="41" y="34"/>
                    </a:lnTo>
                    <a:lnTo>
                      <a:pt x="45" y="37"/>
                    </a:lnTo>
                    <a:lnTo>
                      <a:pt x="51" y="38"/>
                    </a:lnTo>
                    <a:lnTo>
                      <a:pt x="58" y="38"/>
                    </a:lnTo>
                    <a:lnTo>
                      <a:pt x="63" y="38"/>
                    </a:lnTo>
                    <a:lnTo>
                      <a:pt x="69" y="37"/>
                    </a:lnTo>
                    <a:lnTo>
                      <a:pt x="73" y="34"/>
                    </a:lnTo>
                    <a:lnTo>
                      <a:pt x="77" y="32"/>
                    </a:lnTo>
                    <a:lnTo>
                      <a:pt x="78" y="28"/>
                    </a:lnTo>
                    <a:lnTo>
                      <a:pt x="79" y="24"/>
                    </a:lnTo>
                    <a:lnTo>
                      <a:pt x="78" y="20"/>
                    </a:lnTo>
                    <a:lnTo>
                      <a:pt x="77" y="16"/>
                    </a:lnTo>
                    <a:lnTo>
                      <a:pt x="73" y="14"/>
                    </a:lnTo>
                    <a:lnTo>
                      <a:pt x="69" y="12"/>
                    </a:lnTo>
                    <a:lnTo>
                      <a:pt x="64" y="10"/>
                    </a:lnTo>
                    <a:lnTo>
                      <a:pt x="59" y="9"/>
                    </a:lnTo>
                    <a:lnTo>
                      <a:pt x="54" y="10"/>
                    </a:lnTo>
                    <a:lnTo>
                      <a:pt x="50" y="12"/>
                    </a:lnTo>
                    <a:lnTo>
                      <a:pt x="45" y="13"/>
                    </a:lnTo>
                    <a:lnTo>
                      <a:pt x="43" y="14"/>
                    </a:lnTo>
                    <a:lnTo>
                      <a:pt x="41" y="16"/>
                    </a:lnTo>
                    <a:lnTo>
                      <a:pt x="38" y="18"/>
                    </a:lnTo>
                    <a:lnTo>
                      <a:pt x="34" y="22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" name="Freeform 4214"/>
              <p:cNvSpPr>
                <a:spLocks/>
              </p:cNvSpPr>
              <p:nvPr/>
            </p:nvSpPr>
            <p:spPr bwMode="auto">
              <a:xfrm>
                <a:off x="1947" y="2564"/>
                <a:ext cx="64" cy="42"/>
              </a:xfrm>
              <a:custGeom>
                <a:avLst/>
                <a:gdLst/>
                <a:ahLst/>
                <a:cxnLst>
                  <a:cxn ang="0">
                    <a:pos x="56" y="0"/>
                  </a:cxn>
                  <a:cxn ang="0">
                    <a:pos x="64" y="0"/>
                  </a:cxn>
                  <a:cxn ang="0">
                    <a:pos x="64" y="42"/>
                  </a:cxn>
                  <a:cxn ang="0">
                    <a:pos x="61" y="42"/>
                  </a:cxn>
                  <a:cxn ang="0">
                    <a:pos x="58" y="41"/>
                  </a:cxn>
                  <a:cxn ang="0">
                    <a:pos x="54" y="39"/>
                  </a:cxn>
                  <a:cxn ang="0">
                    <a:pos x="50" y="37"/>
                  </a:cxn>
                  <a:cxn ang="0">
                    <a:pos x="45" y="32"/>
                  </a:cxn>
                  <a:cxn ang="0">
                    <a:pos x="39" y="27"/>
                  </a:cxn>
                  <a:cxn ang="0">
                    <a:pos x="36" y="22"/>
                  </a:cxn>
                  <a:cxn ang="0">
                    <a:pos x="33" y="18"/>
                  </a:cxn>
                  <a:cxn ang="0">
                    <a:pos x="29" y="16"/>
                  </a:cxn>
                  <a:cxn ang="0">
                    <a:pos x="26" y="13"/>
                  </a:cxn>
                  <a:cxn ang="0">
                    <a:pos x="22" y="10"/>
                  </a:cxn>
                  <a:cxn ang="0">
                    <a:pos x="17" y="10"/>
                  </a:cxn>
                  <a:cxn ang="0">
                    <a:pos x="15" y="10"/>
                  </a:cxn>
                  <a:cxn ang="0">
                    <a:pos x="13" y="11"/>
                  </a:cxn>
                  <a:cxn ang="0">
                    <a:pos x="10" y="12"/>
                  </a:cxn>
                  <a:cxn ang="0">
                    <a:pos x="8" y="16"/>
                  </a:cxn>
                  <a:cxn ang="0">
                    <a:pos x="7" y="18"/>
                  </a:cxn>
                  <a:cxn ang="0">
                    <a:pos x="7" y="21"/>
                  </a:cxn>
                  <a:cxn ang="0">
                    <a:pos x="7" y="24"/>
                  </a:cxn>
                  <a:cxn ang="0">
                    <a:pos x="8" y="27"/>
                  </a:cxn>
                  <a:cxn ang="0">
                    <a:pos x="10" y="30"/>
                  </a:cxn>
                  <a:cxn ang="0">
                    <a:pos x="13" y="31"/>
                  </a:cxn>
                  <a:cxn ang="0">
                    <a:pos x="15" y="32"/>
                  </a:cxn>
                  <a:cxn ang="0">
                    <a:pos x="18" y="32"/>
                  </a:cxn>
                  <a:cxn ang="0">
                    <a:pos x="17" y="41"/>
                  </a:cxn>
                  <a:cxn ang="0">
                    <a:pos x="13" y="40"/>
                  </a:cxn>
                  <a:cxn ang="0">
                    <a:pos x="8" y="38"/>
                  </a:cxn>
                  <a:cxn ang="0">
                    <a:pos x="5" y="36"/>
                  </a:cxn>
                  <a:cxn ang="0">
                    <a:pos x="2" y="31"/>
                  </a:cxn>
                  <a:cxn ang="0">
                    <a:pos x="0" y="27"/>
                  </a:cxn>
                  <a:cxn ang="0">
                    <a:pos x="0" y="21"/>
                  </a:cxn>
                  <a:cxn ang="0">
                    <a:pos x="0" y="16"/>
                  </a:cxn>
                  <a:cxn ang="0">
                    <a:pos x="3" y="10"/>
                  </a:cxn>
                  <a:cxn ang="0">
                    <a:pos x="5" y="7"/>
                  </a:cxn>
                  <a:cxn ang="0">
                    <a:pos x="8" y="3"/>
                  </a:cxn>
                  <a:cxn ang="0">
                    <a:pos x="13" y="2"/>
                  </a:cxn>
                  <a:cxn ang="0">
                    <a:pos x="17" y="1"/>
                  </a:cxn>
                  <a:cxn ang="0">
                    <a:pos x="22" y="1"/>
                  </a:cxn>
                  <a:cxn ang="0">
                    <a:pos x="25" y="2"/>
                  </a:cxn>
                  <a:cxn ang="0">
                    <a:pos x="28" y="4"/>
                  </a:cxn>
                  <a:cxn ang="0">
                    <a:pos x="33" y="8"/>
                  </a:cxn>
                  <a:cxn ang="0">
                    <a:pos x="36" y="10"/>
                  </a:cxn>
                  <a:cxn ang="0">
                    <a:pos x="39" y="14"/>
                  </a:cxn>
                  <a:cxn ang="0">
                    <a:pos x="44" y="19"/>
                  </a:cxn>
                  <a:cxn ang="0">
                    <a:pos x="47" y="23"/>
                  </a:cxn>
                  <a:cxn ang="0">
                    <a:pos x="50" y="26"/>
                  </a:cxn>
                  <a:cxn ang="0">
                    <a:pos x="52" y="28"/>
                  </a:cxn>
                  <a:cxn ang="0">
                    <a:pos x="54" y="30"/>
                  </a:cxn>
                  <a:cxn ang="0">
                    <a:pos x="56" y="31"/>
                  </a:cxn>
                  <a:cxn ang="0">
                    <a:pos x="56" y="0"/>
                  </a:cxn>
                </a:cxnLst>
                <a:rect l="0" t="0" r="r" b="b"/>
                <a:pathLst>
                  <a:path w="64" h="42">
                    <a:moveTo>
                      <a:pt x="56" y="0"/>
                    </a:moveTo>
                    <a:lnTo>
                      <a:pt x="64" y="0"/>
                    </a:lnTo>
                    <a:lnTo>
                      <a:pt x="64" y="42"/>
                    </a:lnTo>
                    <a:lnTo>
                      <a:pt x="61" y="42"/>
                    </a:lnTo>
                    <a:lnTo>
                      <a:pt x="58" y="41"/>
                    </a:lnTo>
                    <a:lnTo>
                      <a:pt x="54" y="39"/>
                    </a:lnTo>
                    <a:lnTo>
                      <a:pt x="50" y="37"/>
                    </a:lnTo>
                    <a:lnTo>
                      <a:pt x="45" y="32"/>
                    </a:lnTo>
                    <a:lnTo>
                      <a:pt x="39" y="27"/>
                    </a:lnTo>
                    <a:lnTo>
                      <a:pt x="36" y="22"/>
                    </a:lnTo>
                    <a:lnTo>
                      <a:pt x="33" y="18"/>
                    </a:lnTo>
                    <a:lnTo>
                      <a:pt x="29" y="16"/>
                    </a:lnTo>
                    <a:lnTo>
                      <a:pt x="26" y="13"/>
                    </a:lnTo>
                    <a:lnTo>
                      <a:pt x="22" y="10"/>
                    </a:lnTo>
                    <a:lnTo>
                      <a:pt x="17" y="10"/>
                    </a:lnTo>
                    <a:lnTo>
                      <a:pt x="15" y="10"/>
                    </a:lnTo>
                    <a:lnTo>
                      <a:pt x="13" y="11"/>
                    </a:lnTo>
                    <a:lnTo>
                      <a:pt x="10" y="12"/>
                    </a:lnTo>
                    <a:lnTo>
                      <a:pt x="8" y="16"/>
                    </a:lnTo>
                    <a:lnTo>
                      <a:pt x="7" y="18"/>
                    </a:lnTo>
                    <a:lnTo>
                      <a:pt x="7" y="21"/>
                    </a:lnTo>
                    <a:lnTo>
                      <a:pt x="7" y="24"/>
                    </a:lnTo>
                    <a:lnTo>
                      <a:pt x="8" y="27"/>
                    </a:lnTo>
                    <a:lnTo>
                      <a:pt x="10" y="30"/>
                    </a:lnTo>
                    <a:lnTo>
                      <a:pt x="13" y="31"/>
                    </a:lnTo>
                    <a:lnTo>
                      <a:pt x="15" y="32"/>
                    </a:lnTo>
                    <a:lnTo>
                      <a:pt x="18" y="32"/>
                    </a:lnTo>
                    <a:lnTo>
                      <a:pt x="17" y="41"/>
                    </a:lnTo>
                    <a:lnTo>
                      <a:pt x="13" y="40"/>
                    </a:lnTo>
                    <a:lnTo>
                      <a:pt x="8" y="38"/>
                    </a:lnTo>
                    <a:lnTo>
                      <a:pt x="5" y="36"/>
                    </a:lnTo>
                    <a:lnTo>
                      <a:pt x="2" y="31"/>
                    </a:lnTo>
                    <a:lnTo>
                      <a:pt x="0" y="27"/>
                    </a:lnTo>
                    <a:lnTo>
                      <a:pt x="0" y="21"/>
                    </a:lnTo>
                    <a:lnTo>
                      <a:pt x="0" y="16"/>
                    </a:lnTo>
                    <a:lnTo>
                      <a:pt x="3" y="10"/>
                    </a:lnTo>
                    <a:lnTo>
                      <a:pt x="5" y="7"/>
                    </a:lnTo>
                    <a:lnTo>
                      <a:pt x="8" y="3"/>
                    </a:lnTo>
                    <a:lnTo>
                      <a:pt x="13" y="2"/>
                    </a:lnTo>
                    <a:lnTo>
                      <a:pt x="17" y="1"/>
                    </a:lnTo>
                    <a:lnTo>
                      <a:pt x="22" y="1"/>
                    </a:lnTo>
                    <a:lnTo>
                      <a:pt x="25" y="2"/>
                    </a:lnTo>
                    <a:lnTo>
                      <a:pt x="28" y="4"/>
                    </a:lnTo>
                    <a:lnTo>
                      <a:pt x="33" y="8"/>
                    </a:lnTo>
                    <a:lnTo>
                      <a:pt x="36" y="10"/>
                    </a:lnTo>
                    <a:lnTo>
                      <a:pt x="39" y="14"/>
                    </a:lnTo>
                    <a:lnTo>
                      <a:pt x="44" y="19"/>
                    </a:lnTo>
                    <a:lnTo>
                      <a:pt x="47" y="23"/>
                    </a:lnTo>
                    <a:lnTo>
                      <a:pt x="50" y="26"/>
                    </a:lnTo>
                    <a:lnTo>
                      <a:pt x="52" y="28"/>
                    </a:lnTo>
                    <a:lnTo>
                      <a:pt x="54" y="30"/>
                    </a:lnTo>
                    <a:lnTo>
                      <a:pt x="56" y="31"/>
                    </a:lnTo>
                    <a:lnTo>
                      <a:pt x="56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" name="Freeform 4215"/>
              <p:cNvSpPr>
                <a:spLocks noEditPoints="1"/>
              </p:cNvSpPr>
              <p:nvPr/>
            </p:nvSpPr>
            <p:spPr bwMode="auto">
              <a:xfrm>
                <a:off x="2521" y="2215"/>
                <a:ext cx="42" cy="51"/>
              </a:xfrm>
              <a:custGeom>
                <a:avLst/>
                <a:gdLst/>
                <a:ahLst/>
                <a:cxnLst>
                  <a:cxn ang="0">
                    <a:pos x="0" y="51"/>
                  </a:cxn>
                  <a:cxn ang="0">
                    <a:pos x="0" y="0"/>
                  </a:cxn>
                  <a:cxn ang="0">
                    <a:pos x="21" y="0"/>
                  </a:cxn>
                  <a:cxn ang="0">
                    <a:pos x="26" y="0"/>
                  </a:cxn>
                  <a:cxn ang="0">
                    <a:pos x="29" y="1"/>
                  </a:cxn>
                  <a:cxn ang="0">
                    <a:pos x="31" y="1"/>
                  </a:cxn>
                  <a:cxn ang="0">
                    <a:pos x="34" y="3"/>
                  </a:cxn>
                  <a:cxn ang="0">
                    <a:pos x="37" y="6"/>
                  </a:cxn>
                  <a:cxn ang="0">
                    <a:pos x="39" y="10"/>
                  </a:cxn>
                  <a:cxn ang="0">
                    <a:pos x="39" y="13"/>
                  </a:cxn>
                  <a:cxn ang="0">
                    <a:pos x="39" y="16"/>
                  </a:cxn>
                  <a:cxn ang="0">
                    <a:pos x="38" y="20"/>
                  </a:cxn>
                  <a:cxn ang="0">
                    <a:pos x="36" y="22"/>
                  </a:cxn>
                  <a:cxn ang="0">
                    <a:pos x="33" y="24"/>
                  </a:cxn>
                  <a:cxn ang="0">
                    <a:pos x="29" y="26"/>
                  </a:cxn>
                  <a:cxn ang="0">
                    <a:pos x="26" y="28"/>
                  </a:cxn>
                  <a:cxn ang="0">
                    <a:pos x="28" y="29"/>
                  </a:cxn>
                  <a:cxn ang="0">
                    <a:pos x="29" y="30"/>
                  </a:cxn>
                  <a:cxn ang="0">
                    <a:pos x="31" y="33"/>
                  </a:cxn>
                  <a:cxn ang="0">
                    <a:pos x="34" y="36"/>
                  </a:cxn>
                  <a:cxn ang="0">
                    <a:pos x="42" y="51"/>
                  </a:cxn>
                  <a:cxn ang="0">
                    <a:pos x="34" y="51"/>
                  </a:cxn>
                  <a:cxn ang="0">
                    <a:pos x="28" y="40"/>
                  </a:cxn>
                  <a:cxn ang="0">
                    <a:pos x="26" y="36"/>
                  </a:cxn>
                  <a:cxn ang="0">
                    <a:pos x="23" y="33"/>
                  </a:cxn>
                  <a:cxn ang="0">
                    <a:pos x="22" y="31"/>
                  </a:cxn>
                  <a:cxn ang="0">
                    <a:pos x="20" y="30"/>
                  </a:cxn>
                  <a:cxn ang="0">
                    <a:pos x="19" y="29"/>
                  </a:cxn>
                  <a:cxn ang="0">
                    <a:pos x="18" y="29"/>
                  </a:cxn>
                  <a:cxn ang="0">
                    <a:pos x="16" y="28"/>
                  </a:cxn>
                  <a:cxn ang="0">
                    <a:pos x="13" y="28"/>
                  </a:cxn>
                  <a:cxn ang="0">
                    <a:pos x="7" y="28"/>
                  </a:cxn>
                  <a:cxn ang="0">
                    <a:pos x="7" y="51"/>
                  </a:cxn>
                  <a:cxn ang="0">
                    <a:pos x="0" y="51"/>
                  </a:cxn>
                  <a:cxn ang="0">
                    <a:pos x="7" y="22"/>
                  </a:cxn>
                  <a:cxn ang="0">
                    <a:pos x="20" y="22"/>
                  </a:cxn>
                  <a:cxn ang="0">
                    <a:pos x="24" y="22"/>
                  </a:cxn>
                  <a:cxn ang="0">
                    <a:pos x="27" y="21"/>
                  </a:cxn>
                  <a:cxn ang="0">
                    <a:pos x="29" y="20"/>
                  </a:cxn>
                  <a:cxn ang="0">
                    <a:pos x="31" y="19"/>
                  </a:cxn>
                  <a:cxn ang="0">
                    <a:pos x="32" y="16"/>
                  </a:cxn>
                  <a:cxn ang="0">
                    <a:pos x="32" y="14"/>
                  </a:cxn>
                  <a:cxn ang="0">
                    <a:pos x="31" y="11"/>
                  </a:cxn>
                  <a:cxn ang="0">
                    <a:pos x="30" y="7"/>
                  </a:cxn>
                  <a:cxn ang="0">
                    <a:pos x="28" y="6"/>
                  </a:cxn>
                  <a:cxn ang="0">
                    <a:pos x="26" y="6"/>
                  </a:cxn>
                  <a:cxn ang="0">
                    <a:pos x="22" y="5"/>
                  </a:cxn>
                  <a:cxn ang="0">
                    <a:pos x="7" y="5"/>
                  </a:cxn>
                  <a:cxn ang="0">
                    <a:pos x="7" y="22"/>
                  </a:cxn>
                </a:cxnLst>
                <a:rect l="0" t="0" r="r" b="b"/>
                <a:pathLst>
                  <a:path w="42" h="51">
                    <a:moveTo>
                      <a:pt x="0" y="51"/>
                    </a:moveTo>
                    <a:lnTo>
                      <a:pt x="0" y="0"/>
                    </a:lnTo>
                    <a:lnTo>
                      <a:pt x="21" y="0"/>
                    </a:lnTo>
                    <a:lnTo>
                      <a:pt x="26" y="0"/>
                    </a:lnTo>
                    <a:lnTo>
                      <a:pt x="29" y="1"/>
                    </a:lnTo>
                    <a:lnTo>
                      <a:pt x="31" y="1"/>
                    </a:lnTo>
                    <a:lnTo>
                      <a:pt x="34" y="3"/>
                    </a:lnTo>
                    <a:lnTo>
                      <a:pt x="37" y="6"/>
                    </a:lnTo>
                    <a:lnTo>
                      <a:pt x="39" y="10"/>
                    </a:lnTo>
                    <a:lnTo>
                      <a:pt x="39" y="13"/>
                    </a:lnTo>
                    <a:lnTo>
                      <a:pt x="39" y="16"/>
                    </a:lnTo>
                    <a:lnTo>
                      <a:pt x="38" y="20"/>
                    </a:lnTo>
                    <a:lnTo>
                      <a:pt x="36" y="22"/>
                    </a:lnTo>
                    <a:lnTo>
                      <a:pt x="33" y="24"/>
                    </a:lnTo>
                    <a:lnTo>
                      <a:pt x="29" y="26"/>
                    </a:lnTo>
                    <a:lnTo>
                      <a:pt x="26" y="28"/>
                    </a:lnTo>
                    <a:lnTo>
                      <a:pt x="28" y="29"/>
                    </a:lnTo>
                    <a:lnTo>
                      <a:pt x="29" y="30"/>
                    </a:lnTo>
                    <a:lnTo>
                      <a:pt x="31" y="33"/>
                    </a:lnTo>
                    <a:lnTo>
                      <a:pt x="34" y="36"/>
                    </a:lnTo>
                    <a:lnTo>
                      <a:pt x="42" y="51"/>
                    </a:lnTo>
                    <a:lnTo>
                      <a:pt x="34" y="51"/>
                    </a:lnTo>
                    <a:lnTo>
                      <a:pt x="28" y="40"/>
                    </a:lnTo>
                    <a:lnTo>
                      <a:pt x="26" y="36"/>
                    </a:lnTo>
                    <a:lnTo>
                      <a:pt x="23" y="33"/>
                    </a:lnTo>
                    <a:lnTo>
                      <a:pt x="22" y="31"/>
                    </a:lnTo>
                    <a:lnTo>
                      <a:pt x="20" y="30"/>
                    </a:lnTo>
                    <a:lnTo>
                      <a:pt x="19" y="29"/>
                    </a:lnTo>
                    <a:lnTo>
                      <a:pt x="18" y="29"/>
                    </a:lnTo>
                    <a:lnTo>
                      <a:pt x="16" y="28"/>
                    </a:lnTo>
                    <a:lnTo>
                      <a:pt x="13" y="28"/>
                    </a:lnTo>
                    <a:lnTo>
                      <a:pt x="7" y="28"/>
                    </a:lnTo>
                    <a:lnTo>
                      <a:pt x="7" y="51"/>
                    </a:lnTo>
                    <a:lnTo>
                      <a:pt x="0" y="51"/>
                    </a:lnTo>
                    <a:close/>
                    <a:moveTo>
                      <a:pt x="7" y="22"/>
                    </a:moveTo>
                    <a:lnTo>
                      <a:pt x="20" y="22"/>
                    </a:lnTo>
                    <a:lnTo>
                      <a:pt x="24" y="22"/>
                    </a:lnTo>
                    <a:lnTo>
                      <a:pt x="27" y="21"/>
                    </a:lnTo>
                    <a:lnTo>
                      <a:pt x="29" y="20"/>
                    </a:lnTo>
                    <a:lnTo>
                      <a:pt x="31" y="19"/>
                    </a:lnTo>
                    <a:lnTo>
                      <a:pt x="32" y="16"/>
                    </a:lnTo>
                    <a:lnTo>
                      <a:pt x="32" y="14"/>
                    </a:lnTo>
                    <a:lnTo>
                      <a:pt x="31" y="11"/>
                    </a:lnTo>
                    <a:lnTo>
                      <a:pt x="30" y="7"/>
                    </a:lnTo>
                    <a:lnTo>
                      <a:pt x="28" y="6"/>
                    </a:lnTo>
                    <a:lnTo>
                      <a:pt x="26" y="6"/>
                    </a:lnTo>
                    <a:lnTo>
                      <a:pt x="22" y="5"/>
                    </a:lnTo>
                    <a:lnTo>
                      <a:pt x="7" y="5"/>
                    </a:lnTo>
                    <a:lnTo>
                      <a:pt x="7" y="22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" name="Freeform 4216"/>
              <p:cNvSpPr>
                <a:spLocks/>
              </p:cNvSpPr>
              <p:nvPr/>
            </p:nvSpPr>
            <p:spPr bwMode="auto">
              <a:xfrm>
                <a:off x="2572" y="2215"/>
                <a:ext cx="38" cy="51"/>
              </a:xfrm>
              <a:custGeom>
                <a:avLst/>
                <a:gdLst/>
                <a:ahLst/>
                <a:cxnLst>
                  <a:cxn ang="0">
                    <a:pos x="0" y="51"/>
                  </a:cxn>
                  <a:cxn ang="0">
                    <a:pos x="0" y="0"/>
                  </a:cxn>
                  <a:cxn ang="0">
                    <a:pos x="36" y="0"/>
                  </a:cxn>
                  <a:cxn ang="0">
                    <a:pos x="36" y="5"/>
                  </a:cxn>
                  <a:cxn ang="0">
                    <a:pos x="7" y="5"/>
                  </a:cxn>
                  <a:cxn ang="0">
                    <a:pos x="7" y="21"/>
                  </a:cxn>
                  <a:cxn ang="0">
                    <a:pos x="34" y="21"/>
                  </a:cxn>
                  <a:cxn ang="0">
                    <a:pos x="34" y="28"/>
                  </a:cxn>
                  <a:cxn ang="0">
                    <a:pos x="7" y="28"/>
                  </a:cxn>
                  <a:cxn ang="0">
                    <a:pos x="7" y="45"/>
                  </a:cxn>
                  <a:cxn ang="0">
                    <a:pos x="38" y="45"/>
                  </a:cxn>
                  <a:cxn ang="0">
                    <a:pos x="38" y="51"/>
                  </a:cxn>
                  <a:cxn ang="0">
                    <a:pos x="0" y="51"/>
                  </a:cxn>
                </a:cxnLst>
                <a:rect l="0" t="0" r="r" b="b"/>
                <a:pathLst>
                  <a:path w="38" h="51">
                    <a:moveTo>
                      <a:pt x="0" y="51"/>
                    </a:moveTo>
                    <a:lnTo>
                      <a:pt x="0" y="0"/>
                    </a:lnTo>
                    <a:lnTo>
                      <a:pt x="36" y="0"/>
                    </a:lnTo>
                    <a:lnTo>
                      <a:pt x="36" y="5"/>
                    </a:lnTo>
                    <a:lnTo>
                      <a:pt x="7" y="5"/>
                    </a:lnTo>
                    <a:lnTo>
                      <a:pt x="7" y="21"/>
                    </a:lnTo>
                    <a:lnTo>
                      <a:pt x="34" y="21"/>
                    </a:lnTo>
                    <a:lnTo>
                      <a:pt x="34" y="28"/>
                    </a:lnTo>
                    <a:lnTo>
                      <a:pt x="7" y="28"/>
                    </a:lnTo>
                    <a:lnTo>
                      <a:pt x="7" y="45"/>
                    </a:lnTo>
                    <a:lnTo>
                      <a:pt x="38" y="45"/>
                    </a:lnTo>
                    <a:lnTo>
                      <a:pt x="38" y="51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7" name="Freeform 4217"/>
              <p:cNvSpPr>
                <a:spLocks/>
              </p:cNvSpPr>
              <p:nvPr/>
            </p:nvSpPr>
            <p:spPr bwMode="auto">
              <a:xfrm>
                <a:off x="2617" y="2214"/>
                <a:ext cx="48" cy="53"/>
              </a:xfrm>
              <a:custGeom>
                <a:avLst/>
                <a:gdLst/>
                <a:ahLst/>
                <a:cxnLst>
                  <a:cxn ang="0">
                    <a:pos x="27" y="32"/>
                  </a:cxn>
                  <a:cxn ang="0">
                    <a:pos x="27" y="26"/>
                  </a:cxn>
                  <a:cxn ang="0">
                    <a:pos x="48" y="26"/>
                  </a:cxn>
                  <a:cxn ang="0">
                    <a:pos x="48" y="45"/>
                  </a:cxn>
                  <a:cxn ang="0">
                    <a:pos x="42" y="49"/>
                  </a:cxn>
                  <a:cxn ang="0">
                    <a:pos x="38" y="51"/>
                  </a:cxn>
                  <a:cxn ang="0">
                    <a:pos x="32" y="52"/>
                  </a:cxn>
                  <a:cxn ang="0">
                    <a:pos x="27" y="53"/>
                  </a:cxn>
                  <a:cxn ang="0">
                    <a:pos x="22" y="52"/>
                  </a:cxn>
                  <a:cxn ang="0">
                    <a:pos x="17" y="51"/>
                  </a:cxn>
                  <a:cxn ang="0">
                    <a:pos x="13" y="50"/>
                  </a:cxn>
                  <a:cxn ang="0">
                    <a:pos x="9" y="48"/>
                  </a:cxn>
                  <a:cxn ang="0">
                    <a:pos x="5" y="44"/>
                  </a:cxn>
                  <a:cxn ang="0">
                    <a:pos x="3" y="40"/>
                  </a:cxn>
                  <a:cxn ang="0">
                    <a:pos x="2" y="36"/>
                  </a:cxn>
                  <a:cxn ang="0">
                    <a:pos x="1" y="32"/>
                  </a:cxn>
                  <a:cxn ang="0">
                    <a:pos x="0" y="26"/>
                  </a:cxn>
                  <a:cxn ang="0">
                    <a:pos x="1" y="20"/>
                  </a:cxn>
                  <a:cxn ang="0">
                    <a:pos x="3" y="13"/>
                  </a:cxn>
                  <a:cxn ang="0">
                    <a:pos x="5" y="8"/>
                  </a:cxn>
                  <a:cxn ang="0">
                    <a:pos x="9" y="5"/>
                  </a:cxn>
                  <a:cxn ang="0">
                    <a:pos x="12" y="3"/>
                  </a:cxn>
                  <a:cxn ang="0">
                    <a:pos x="17" y="2"/>
                  </a:cxn>
                  <a:cxn ang="0">
                    <a:pos x="21" y="1"/>
                  </a:cxn>
                  <a:cxn ang="0">
                    <a:pos x="25" y="0"/>
                  </a:cxn>
                  <a:cxn ang="0">
                    <a:pos x="31" y="1"/>
                  </a:cxn>
                  <a:cxn ang="0">
                    <a:pos x="36" y="2"/>
                  </a:cxn>
                  <a:cxn ang="0">
                    <a:pos x="40" y="4"/>
                  </a:cxn>
                  <a:cxn ang="0">
                    <a:pos x="43" y="6"/>
                  </a:cxn>
                  <a:cxn ang="0">
                    <a:pos x="46" y="11"/>
                  </a:cxn>
                  <a:cxn ang="0">
                    <a:pos x="47" y="15"/>
                  </a:cxn>
                  <a:cxn ang="0">
                    <a:pos x="41" y="17"/>
                  </a:cxn>
                  <a:cxn ang="0">
                    <a:pos x="40" y="13"/>
                  </a:cxn>
                  <a:cxn ang="0">
                    <a:pos x="38" y="11"/>
                  </a:cxn>
                  <a:cxn ang="0">
                    <a:pos x="36" y="8"/>
                  </a:cxn>
                  <a:cxn ang="0">
                    <a:pos x="33" y="7"/>
                  </a:cxn>
                  <a:cxn ang="0">
                    <a:pos x="30" y="6"/>
                  </a:cxn>
                  <a:cxn ang="0">
                    <a:pos x="25" y="6"/>
                  </a:cxn>
                  <a:cxn ang="0">
                    <a:pos x="21" y="6"/>
                  </a:cxn>
                  <a:cxn ang="0">
                    <a:pos x="18" y="7"/>
                  </a:cxn>
                  <a:cxn ang="0">
                    <a:pos x="14" y="8"/>
                  </a:cxn>
                  <a:cxn ang="0">
                    <a:pos x="12" y="11"/>
                  </a:cxn>
                  <a:cxn ang="0">
                    <a:pos x="10" y="13"/>
                  </a:cxn>
                  <a:cxn ang="0">
                    <a:pos x="9" y="16"/>
                  </a:cxn>
                  <a:cxn ang="0">
                    <a:pos x="8" y="21"/>
                  </a:cxn>
                  <a:cxn ang="0">
                    <a:pos x="7" y="26"/>
                  </a:cxn>
                  <a:cxn ang="0">
                    <a:pos x="8" y="31"/>
                  </a:cxn>
                  <a:cxn ang="0">
                    <a:pos x="8" y="34"/>
                  </a:cxn>
                  <a:cxn ang="0">
                    <a:pos x="9" y="37"/>
                  </a:cxn>
                  <a:cxn ang="0">
                    <a:pos x="11" y="41"/>
                  </a:cxn>
                  <a:cxn ang="0">
                    <a:pos x="13" y="43"/>
                  </a:cxn>
                  <a:cxn ang="0">
                    <a:pos x="17" y="44"/>
                  </a:cxn>
                  <a:cxn ang="0">
                    <a:pos x="21" y="46"/>
                  </a:cxn>
                  <a:cxn ang="0">
                    <a:pos x="25" y="46"/>
                  </a:cxn>
                  <a:cxn ang="0">
                    <a:pos x="30" y="46"/>
                  </a:cxn>
                  <a:cxn ang="0">
                    <a:pos x="34" y="45"/>
                  </a:cxn>
                  <a:cxn ang="0">
                    <a:pos x="39" y="43"/>
                  </a:cxn>
                  <a:cxn ang="0">
                    <a:pos x="41" y="42"/>
                  </a:cxn>
                  <a:cxn ang="0">
                    <a:pos x="41" y="32"/>
                  </a:cxn>
                  <a:cxn ang="0">
                    <a:pos x="27" y="32"/>
                  </a:cxn>
                </a:cxnLst>
                <a:rect l="0" t="0" r="r" b="b"/>
                <a:pathLst>
                  <a:path w="48" h="53">
                    <a:moveTo>
                      <a:pt x="27" y="32"/>
                    </a:moveTo>
                    <a:lnTo>
                      <a:pt x="27" y="26"/>
                    </a:lnTo>
                    <a:lnTo>
                      <a:pt x="48" y="26"/>
                    </a:lnTo>
                    <a:lnTo>
                      <a:pt x="48" y="45"/>
                    </a:lnTo>
                    <a:lnTo>
                      <a:pt x="42" y="49"/>
                    </a:lnTo>
                    <a:lnTo>
                      <a:pt x="38" y="51"/>
                    </a:lnTo>
                    <a:lnTo>
                      <a:pt x="32" y="52"/>
                    </a:lnTo>
                    <a:lnTo>
                      <a:pt x="27" y="53"/>
                    </a:lnTo>
                    <a:lnTo>
                      <a:pt x="22" y="52"/>
                    </a:lnTo>
                    <a:lnTo>
                      <a:pt x="17" y="51"/>
                    </a:lnTo>
                    <a:lnTo>
                      <a:pt x="13" y="50"/>
                    </a:lnTo>
                    <a:lnTo>
                      <a:pt x="9" y="48"/>
                    </a:lnTo>
                    <a:lnTo>
                      <a:pt x="5" y="44"/>
                    </a:lnTo>
                    <a:lnTo>
                      <a:pt x="3" y="40"/>
                    </a:lnTo>
                    <a:lnTo>
                      <a:pt x="2" y="36"/>
                    </a:lnTo>
                    <a:lnTo>
                      <a:pt x="1" y="32"/>
                    </a:lnTo>
                    <a:lnTo>
                      <a:pt x="0" y="26"/>
                    </a:lnTo>
                    <a:lnTo>
                      <a:pt x="1" y="20"/>
                    </a:lnTo>
                    <a:lnTo>
                      <a:pt x="3" y="13"/>
                    </a:lnTo>
                    <a:lnTo>
                      <a:pt x="5" y="8"/>
                    </a:lnTo>
                    <a:lnTo>
                      <a:pt x="9" y="5"/>
                    </a:lnTo>
                    <a:lnTo>
                      <a:pt x="12" y="3"/>
                    </a:lnTo>
                    <a:lnTo>
                      <a:pt x="17" y="2"/>
                    </a:lnTo>
                    <a:lnTo>
                      <a:pt x="21" y="1"/>
                    </a:lnTo>
                    <a:lnTo>
                      <a:pt x="25" y="0"/>
                    </a:lnTo>
                    <a:lnTo>
                      <a:pt x="31" y="1"/>
                    </a:lnTo>
                    <a:lnTo>
                      <a:pt x="36" y="2"/>
                    </a:lnTo>
                    <a:lnTo>
                      <a:pt x="40" y="4"/>
                    </a:lnTo>
                    <a:lnTo>
                      <a:pt x="43" y="6"/>
                    </a:lnTo>
                    <a:lnTo>
                      <a:pt x="46" y="11"/>
                    </a:lnTo>
                    <a:lnTo>
                      <a:pt x="47" y="15"/>
                    </a:lnTo>
                    <a:lnTo>
                      <a:pt x="41" y="17"/>
                    </a:lnTo>
                    <a:lnTo>
                      <a:pt x="40" y="13"/>
                    </a:lnTo>
                    <a:lnTo>
                      <a:pt x="38" y="11"/>
                    </a:lnTo>
                    <a:lnTo>
                      <a:pt x="36" y="8"/>
                    </a:lnTo>
                    <a:lnTo>
                      <a:pt x="33" y="7"/>
                    </a:lnTo>
                    <a:lnTo>
                      <a:pt x="30" y="6"/>
                    </a:lnTo>
                    <a:lnTo>
                      <a:pt x="25" y="6"/>
                    </a:lnTo>
                    <a:lnTo>
                      <a:pt x="21" y="6"/>
                    </a:lnTo>
                    <a:lnTo>
                      <a:pt x="18" y="7"/>
                    </a:lnTo>
                    <a:lnTo>
                      <a:pt x="14" y="8"/>
                    </a:lnTo>
                    <a:lnTo>
                      <a:pt x="12" y="11"/>
                    </a:lnTo>
                    <a:lnTo>
                      <a:pt x="10" y="13"/>
                    </a:lnTo>
                    <a:lnTo>
                      <a:pt x="9" y="16"/>
                    </a:lnTo>
                    <a:lnTo>
                      <a:pt x="8" y="21"/>
                    </a:lnTo>
                    <a:lnTo>
                      <a:pt x="7" y="26"/>
                    </a:lnTo>
                    <a:lnTo>
                      <a:pt x="8" y="31"/>
                    </a:lnTo>
                    <a:lnTo>
                      <a:pt x="8" y="34"/>
                    </a:lnTo>
                    <a:lnTo>
                      <a:pt x="9" y="37"/>
                    </a:lnTo>
                    <a:lnTo>
                      <a:pt x="11" y="41"/>
                    </a:lnTo>
                    <a:lnTo>
                      <a:pt x="13" y="43"/>
                    </a:lnTo>
                    <a:lnTo>
                      <a:pt x="17" y="44"/>
                    </a:lnTo>
                    <a:lnTo>
                      <a:pt x="21" y="46"/>
                    </a:lnTo>
                    <a:lnTo>
                      <a:pt x="25" y="46"/>
                    </a:lnTo>
                    <a:lnTo>
                      <a:pt x="30" y="46"/>
                    </a:lnTo>
                    <a:lnTo>
                      <a:pt x="34" y="45"/>
                    </a:lnTo>
                    <a:lnTo>
                      <a:pt x="39" y="43"/>
                    </a:lnTo>
                    <a:lnTo>
                      <a:pt x="41" y="42"/>
                    </a:lnTo>
                    <a:lnTo>
                      <a:pt x="41" y="32"/>
                    </a:lnTo>
                    <a:lnTo>
                      <a:pt x="27" y="32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" name="Rectangle 4218"/>
              <p:cNvSpPr>
                <a:spLocks noChangeArrowheads="1"/>
              </p:cNvSpPr>
              <p:nvPr/>
            </p:nvSpPr>
            <p:spPr bwMode="auto">
              <a:xfrm>
                <a:off x="2676" y="2215"/>
                <a:ext cx="7" cy="51"/>
              </a:xfrm>
              <a:prstGeom prst="rect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9" name="Freeform 4219"/>
              <p:cNvSpPr>
                <a:spLocks noEditPoints="1"/>
              </p:cNvSpPr>
              <p:nvPr/>
            </p:nvSpPr>
            <p:spPr bwMode="auto">
              <a:xfrm>
                <a:off x="2693" y="2214"/>
                <a:ext cx="49" cy="53"/>
              </a:xfrm>
              <a:custGeom>
                <a:avLst/>
                <a:gdLst/>
                <a:ahLst/>
                <a:cxnLst>
                  <a:cxn ang="0">
                    <a:pos x="0" y="27"/>
                  </a:cxn>
                  <a:cxn ang="0">
                    <a:pos x="2" y="15"/>
                  </a:cxn>
                  <a:cxn ang="0">
                    <a:pos x="6" y="7"/>
                  </a:cxn>
                  <a:cxn ang="0">
                    <a:pos x="11" y="4"/>
                  </a:cxn>
                  <a:cxn ang="0">
                    <a:pos x="14" y="2"/>
                  </a:cxn>
                  <a:cxn ang="0">
                    <a:pos x="19" y="1"/>
                  </a:cxn>
                  <a:cxn ang="0">
                    <a:pos x="24" y="0"/>
                  </a:cxn>
                  <a:cxn ang="0">
                    <a:pos x="29" y="1"/>
                  </a:cxn>
                  <a:cxn ang="0">
                    <a:pos x="33" y="2"/>
                  </a:cxn>
                  <a:cxn ang="0">
                    <a:pos x="37" y="3"/>
                  </a:cxn>
                  <a:cxn ang="0">
                    <a:pos x="40" y="6"/>
                  </a:cxn>
                  <a:cxn ang="0">
                    <a:pos x="43" y="8"/>
                  </a:cxn>
                  <a:cxn ang="0">
                    <a:pos x="45" y="13"/>
                  </a:cxn>
                  <a:cxn ang="0">
                    <a:pos x="47" y="17"/>
                  </a:cxn>
                  <a:cxn ang="0">
                    <a:pos x="48" y="22"/>
                  </a:cxn>
                  <a:cxn ang="0">
                    <a:pos x="49" y="26"/>
                  </a:cxn>
                  <a:cxn ang="0">
                    <a:pos x="48" y="32"/>
                  </a:cxn>
                  <a:cxn ang="0">
                    <a:pos x="47" y="36"/>
                  </a:cxn>
                  <a:cxn ang="0">
                    <a:pos x="45" y="41"/>
                  </a:cxn>
                  <a:cxn ang="0">
                    <a:pos x="43" y="44"/>
                  </a:cxn>
                  <a:cxn ang="0">
                    <a:pos x="40" y="48"/>
                  </a:cxn>
                  <a:cxn ang="0">
                    <a:pos x="37" y="50"/>
                  </a:cxn>
                  <a:cxn ang="0">
                    <a:pos x="31" y="52"/>
                  </a:cxn>
                  <a:cxn ang="0">
                    <a:pos x="24" y="53"/>
                  </a:cxn>
                  <a:cxn ang="0">
                    <a:pos x="20" y="52"/>
                  </a:cxn>
                  <a:cxn ang="0">
                    <a:pos x="15" y="51"/>
                  </a:cxn>
                  <a:cxn ang="0">
                    <a:pos x="12" y="50"/>
                  </a:cxn>
                  <a:cxn ang="0">
                    <a:pos x="8" y="46"/>
                  </a:cxn>
                  <a:cxn ang="0">
                    <a:pos x="5" y="43"/>
                  </a:cxn>
                  <a:cxn ang="0">
                    <a:pos x="3" y="40"/>
                  </a:cxn>
                  <a:cxn ang="0">
                    <a:pos x="1" y="33"/>
                  </a:cxn>
                  <a:cxn ang="0">
                    <a:pos x="0" y="27"/>
                  </a:cxn>
                  <a:cxn ang="0">
                    <a:pos x="6" y="27"/>
                  </a:cxn>
                  <a:cxn ang="0">
                    <a:pos x="8" y="33"/>
                  </a:cxn>
                  <a:cxn ang="0">
                    <a:pos x="9" y="37"/>
                  </a:cxn>
                  <a:cxn ang="0">
                    <a:pos x="12" y="42"/>
                  </a:cxn>
                  <a:cxn ang="0">
                    <a:pos x="15" y="44"/>
                  </a:cxn>
                  <a:cxn ang="0">
                    <a:pos x="20" y="46"/>
                  </a:cxn>
                  <a:cxn ang="0">
                    <a:pos x="24" y="46"/>
                  </a:cxn>
                  <a:cxn ang="0">
                    <a:pos x="29" y="46"/>
                  </a:cxn>
                  <a:cxn ang="0">
                    <a:pos x="33" y="44"/>
                  </a:cxn>
                  <a:cxn ang="0">
                    <a:pos x="37" y="42"/>
                  </a:cxn>
                  <a:cxn ang="0">
                    <a:pos x="40" y="37"/>
                  </a:cxn>
                  <a:cxn ang="0">
                    <a:pos x="41" y="32"/>
                  </a:cxn>
                  <a:cxn ang="0">
                    <a:pos x="42" y="26"/>
                  </a:cxn>
                  <a:cxn ang="0">
                    <a:pos x="41" y="21"/>
                  </a:cxn>
                  <a:cxn ang="0">
                    <a:pos x="40" y="15"/>
                  </a:cxn>
                  <a:cxn ang="0">
                    <a:pos x="37" y="12"/>
                  </a:cxn>
                  <a:cxn ang="0">
                    <a:pos x="33" y="8"/>
                  </a:cxn>
                  <a:cxn ang="0">
                    <a:pos x="29" y="6"/>
                  </a:cxn>
                  <a:cxn ang="0">
                    <a:pos x="24" y="6"/>
                  </a:cxn>
                  <a:cxn ang="0">
                    <a:pos x="20" y="6"/>
                  </a:cxn>
                  <a:cxn ang="0">
                    <a:pos x="15" y="8"/>
                  </a:cxn>
                  <a:cxn ang="0">
                    <a:pos x="12" y="11"/>
                  </a:cxn>
                  <a:cxn ang="0">
                    <a:pos x="10" y="14"/>
                  </a:cxn>
                  <a:cxn ang="0">
                    <a:pos x="8" y="17"/>
                  </a:cxn>
                  <a:cxn ang="0">
                    <a:pos x="8" y="22"/>
                  </a:cxn>
                  <a:cxn ang="0">
                    <a:pos x="6" y="27"/>
                  </a:cxn>
                </a:cxnLst>
                <a:rect l="0" t="0" r="r" b="b"/>
                <a:pathLst>
                  <a:path w="49" h="53">
                    <a:moveTo>
                      <a:pt x="0" y="27"/>
                    </a:moveTo>
                    <a:lnTo>
                      <a:pt x="2" y="15"/>
                    </a:lnTo>
                    <a:lnTo>
                      <a:pt x="6" y="7"/>
                    </a:lnTo>
                    <a:lnTo>
                      <a:pt x="11" y="4"/>
                    </a:lnTo>
                    <a:lnTo>
                      <a:pt x="14" y="2"/>
                    </a:lnTo>
                    <a:lnTo>
                      <a:pt x="19" y="1"/>
                    </a:lnTo>
                    <a:lnTo>
                      <a:pt x="24" y="0"/>
                    </a:lnTo>
                    <a:lnTo>
                      <a:pt x="29" y="1"/>
                    </a:lnTo>
                    <a:lnTo>
                      <a:pt x="33" y="2"/>
                    </a:lnTo>
                    <a:lnTo>
                      <a:pt x="37" y="3"/>
                    </a:lnTo>
                    <a:lnTo>
                      <a:pt x="40" y="6"/>
                    </a:lnTo>
                    <a:lnTo>
                      <a:pt x="43" y="8"/>
                    </a:lnTo>
                    <a:lnTo>
                      <a:pt x="45" y="13"/>
                    </a:lnTo>
                    <a:lnTo>
                      <a:pt x="47" y="17"/>
                    </a:lnTo>
                    <a:lnTo>
                      <a:pt x="48" y="22"/>
                    </a:lnTo>
                    <a:lnTo>
                      <a:pt x="49" y="26"/>
                    </a:lnTo>
                    <a:lnTo>
                      <a:pt x="48" y="32"/>
                    </a:lnTo>
                    <a:lnTo>
                      <a:pt x="47" y="36"/>
                    </a:lnTo>
                    <a:lnTo>
                      <a:pt x="45" y="41"/>
                    </a:lnTo>
                    <a:lnTo>
                      <a:pt x="43" y="44"/>
                    </a:lnTo>
                    <a:lnTo>
                      <a:pt x="40" y="48"/>
                    </a:lnTo>
                    <a:lnTo>
                      <a:pt x="37" y="50"/>
                    </a:lnTo>
                    <a:lnTo>
                      <a:pt x="31" y="52"/>
                    </a:lnTo>
                    <a:lnTo>
                      <a:pt x="24" y="53"/>
                    </a:lnTo>
                    <a:lnTo>
                      <a:pt x="20" y="52"/>
                    </a:lnTo>
                    <a:lnTo>
                      <a:pt x="15" y="51"/>
                    </a:lnTo>
                    <a:lnTo>
                      <a:pt x="12" y="50"/>
                    </a:lnTo>
                    <a:lnTo>
                      <a:pt x="8" y="46"/>
                    </a:lnTo>
                    <a:lnTo>
                      <a:pt x="5" y="43"/>
                    </a:lnTo>
                    <a:lnTo>
                      <a:pt x="3" y="40"/>
                    </a:lnTo>
                    <a:lnTo>
                      <a:pt x="1" y="33"/>
                    </a:lnTo>
                    <a:lnTo>
                      <a:pt x="0" y="27"/>
                    </a:lnTo>
                    <a:close/>
                    <a:moveTo>
                      <a:pt x="6" y="27"/>
                    </a:moveTo>
                    <a:lnTo>
                      <a:pt x="8" y="33"/>
                    </a:lnTo>
                    <a:lnTo>
                      <a:pt x="9" y="37"/>
                    </a:lnTo>
                    <a:lnTo>
                      <a:pt x="12" y="42"/>
                    </a:lnTo>
                    <a:lnTo>
                      <a:pt x="15" y="44"/>
                    </a:lnTo>
                    <a:lnTo>
                      <a:pt x="20" y="46"/>
                    </a:lnTo>
                    <a:lnTo>
                      <a:pt x="24" y="46"/>
                    </a:lnTo>
                    <a:lnTo>
                      <a:pt x="29" y="46"/>
                    </a:lnTo>
                    <a:lnTo>
                      <a:pt x="33" y="44"/>
                    </a:lnTo>
                    <a:lnTo>
                      <a:pt x="37" y="42"/>
                    </a:lnTo>
                    <a:lnTo>
                      <a:pt x="40" y="37"/>
                    </a:lnTo>
                    <a:lnTo>
                      <a:pt x="41" y="32"/>
                    </a:lnTo>
                    <a:lnTo>
                      <a:pt x="42" y="26"/>
                    </a:lnTo>
                    <a:lnTo>
                      <a:pt x="41" y="21"/>
                    </a:lnTo>
                    <a:lnTo>
                      <a:pt x="40" y="15"/>
                    </a:lnTo>
                    <a:lnTo>
                      <a:pt x="37" y="12"/>
                    </a:lnTo>
                    <a:lnTo>
                      <a:pt x="33" y="8"/>
                    </a:lnTo>
                    <a:lnTo>
                      <a:pt x="29" y="6"/>
                    </a:lnTo>
                    <a:lnTo>
                      <a:pt x="24" y="6"/>
                    </a:lnTo>
                    <a:lnTo>
                      <a:pt x="20" y="6"/>
                    </a:lnTo>
                    <a:lnTo>
                      <a:pt x="15" y="8"/>
                    </a:lnTo>
                    <a:lnTo>
                      <a:pt x="12" y="11"/>
                    </a:lnTo>
                    <a:lnTo>
                      <a:pt x="10" y="14"/>
                    </a:lnTo>
                    <a:lnTo>
                      <a:pt x="8" y="17"/>
                    </a:lnTo>
                    <a:lnTo>
                      <a:pt x="8" y="22"/>
                    </a:lnTo>
                    <a:lnTo>
                      <a:pt x="6" y="27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0" name="Freeform 4220"/>
              <p:cNvSpPr>
                <a:spLocks/>
              </p:cNvSpPr>
              <p:nvPr/>
            </p:nvSpPr>
            <p:spPr bwMode="auto">
              <a:xfrm>
                <a:off x="2751" y="2215"/>
                <a:ext cx="40" cy="51"/>
              </a:xfrm>
              <a:custGeom>
                <a:avLst/>
                <a:gdLst/>
                <a:ahLst/>
                <a:cxnLst>
                  <a:cxn ang="0">
                    <a:pos x="0" y="51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33" y="40"/>
                  </a:cxn>
                  <a:cxn ang="0">
                    <a:pos x="33" y="0"/>
                  </a:cxn>
                  <a:cxn ang="0">
                    <a:pos x="40" y="0"/>
                  </a:cxn>
                  <a:cxn ang="0">
                    <a:pos x="40" y="51"/>
                  </a:cxn>
                  <a:cxn ang="0">
                    <a:pos x="32" y="51"/>
                  </a:cxn>
                  <a:cxn ang="0">
                    <a:pos x="6" y="11"/>
                  </a:cxn>
                  <a:cxn ang="0">
                    <a:pos x="6" y="51"/>
                  </a:cxn>
                  <a:cxn ang="0">
                    <a:pos x="0" y="51"/>
                  </a:cxn>
                </a:cxnLst>
                <a:rect l="0" t="0" r="r" b="b"/>
                <a:pathLst>
                  <a:path w="40" h="51">
                    <a:moveTo>
                      <a:pt x="0" y="51"/>
                    </a:moveTo>
                    <a:lnTo>
                      <a:pt x="0" y="0"/>
                    </a:lnTo>
                    <a:lnTo>
                      <a:pt x="8" y="0"/>
                    </a:lnTo>
                    <a:lnTo>
                      <a:pt x="33" y="40"/>
                    </a:lnTo>
                    <a:lnTo>
                      <a:pt x="33" y="0"/>
                    </a:lnTo>
                    <a:lnTo>
                      <a:pt x="40" y="0"/>
                    </a:lnTo>
                    <a:lnTo>
                      <a:pt x="40" y="51"/>
                    </a:lnTo>
                    <a:lnTo>
                      <a:pt x="32" y="51"/>
                    </a:lnTo>
                    <a:lnTo>
                      <a:pt x="6" y="11"/>
                    </a:lnTo>
                    <a:lnTo>
                      <a:pt x="6" y="51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1" name="Freeform 4221"/>
              <p:cNvSpPr>
                <a:spLocks/>
              </p:cNvSpPr>
              <p:nvPr/>
            </p:nvSpPr>
            <p:spPr bwMode="auto">
              <a:xfrm>
                <a:off x="2818" y="2215"/>
                <a:ext cx="41" cy="51"/>
              </a:xfrm>
              <a:custGeom>
                <a:avLst/>
                <a:gdLst/>
                <a:ahLst/>
                <a:cxnLst>
                  <a:cxn ang="0">
                    <a:pos x="18" y="51"/>
                  </a:cxn>
                  <a:cxn ang="0">
                    <a:pos x="18" y="5"/>
                  </a:cxn>
                  <a:cxn ang="0">
                    <a:pos x="0" y="5"/>
                  </a:cxn>
                  <a:cxn ang="0">
                    <a:pos x="0" y="0"/>
                  </a:cxn>
                  <a:cxn ang="0">
                    <a:pos x="41" y="0"/>
                  </a:cxn>
                  <a:cxn ang="0">
                    <a:pos x="41" y="5"/>
                  </a:cxn>
                  <a:cxn ang="0">
                    <a:pos x="24" y="5"/>
                  </a:cxn>
                  <a:cxn ang="0">
                    <a:pos x="24" y="51"/>
                  </a:cxn>
                  <a:cxn ang="0">
                    <a:pos x="18" y="51"/>
                  </a:cxn>
                </a:cxnLst>
                <a:rect l="0" t="0" r="r" b="b"/>
                <a:pathLst>
                  <a:path w="41" h="51">
                    <a:moveTo>
                      <a:pt x="18" y="51"/>
                    </a:moveTo>
                    <a:lnTo>
                      <a:pt x="18" y="5"/>
                    </a:lnTo>
                    <a:lnTo>
                      <a:pt x="0" y="5"/>
                    </a:lnTo>
                    <a:lnTo>
                      <a:pt x="0" y="0"/>
                    </a:lnTo>
                    <a:lnTo>
                      <a:pt x="41" y="0"/>
                    </a:lnTo>
                    <a:lnTo>
                      <a:pt x="41" y="5"/>
                    </a:lnTo>
                    <a:lnTo>
                      <a:pt x="24" y="5"/>
                    </a:lnTo>
                    <a:lnTo>
                      <a:pt x="24" y="51"/>
                    </a:lnTo>
                    <a:lnTo>
                      <a:pt x="18" y="51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" name="Freeform 4222"/>
              <p:cNvSpPr>
                <a:spLocks/>
              </p:cNvSpPr>
              <p:nvPr/>
            </p:nvSpPr>
            <p:spPr bwMode="auto">
              <a:xfrm>
                <a:off x="2867" y="2215"/>
                <a:ext cx="39" cy="51"/>
              </a:xfrm>
              <a:custGeom>
                <a:avLst/>
                <a:gdLst/>
                <a:ahLst/>
                <a:cxnLst>
                  <a:cxn ang="0">
                    <a:pos x="0" y="51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6" y="21"/>
                  </a:cxn>
                  <a:cxn ang="0">
                    <a:pos x="32" y="21"/>
                  </a:cxn>
                  <a:cxn ang="0">
                    <a:pos x="32" y="0"/>
                  </a:cxn>
                  <a:cxn ang="0">
                    <a:pos x="39" y="0"/>
                  </a:cxn>
                  <a:cxn ang="0">
                    <a:pos x="39" y="51"/>
                  </a:cxn>
                  <a:cxn ang="0">
                    <a:pos x="32" y="51"/>
                  </a:cxn>
                  <a:cxn ang="0">
                    <a:pos x="32" y="26"/>
                  </a:cxn>
                  <a:cxn ang="0">
                    <a:pos x="6" y="26"/>
                  </a:cxn>
                  <a:cxn ang="0">
                    <a:pos x="6" y="51"/>
                  </a:cxn>
                  <a:cxn ang="0">
                    <a:pos x="0" y="51"/>
                  </a:cxn>
                </a:cxnLst>
                <a:rect l="0" t="0" r="r" b="b"/>
                <a:pathLst>
                  <a:path w="39" h="51">
                    <a:moveTo>
                      <a:pt x="0" y="51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21"/>
                    </a:lnTo>
                    <a:lnTo>
                      <a:pt x="32" y="21"/>
                    </a:lnTo>
                    <a:lnTo>
                      <a:pt x="32" y="0"/>
                    </a:lnTo>
                    <a:lnTo>
                      <a:pt x="39" y="0"/>
                    </a:lnTo>
                    <a:lnTo>
                      <a:pt x="39" y="51"/>
                    </a:lnTo>
                    <a:lnTo>
                      <a:pt x="32" y="51"/>
                    </a:lnTo>
                    <a:lnTo>
                      <a:pt x="32" y="26"/>
                    </a:lnTo>
                    <a:lnTo>
                      <a:pt x="6" y="26"/>
                    </a:lnTo>
                    <a:lnTo>
                      <a:pt x="6" y="51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" name="Freeform 4223"/>
              <p:cNvSpPr>
                <a:spLocks noEditPoints="1"/>
              </p:cNvSpPr>
              <p:nvPr/>
            </p:nvSpPr>
            <p:spPr bwMode="auto">
              <a:xfrm>
                <a:off x="2911" y="2215"/>
                <a:ext cx="48" cy="51"/>
              </a:xfrm>
              <a:custGeom>
                <a:avLst/>
                <a:gdLst/>
                <a:ahLst/>
                <a:cxnLst>
                  <a:cxn ang="0">
                    <a:pos x="0" y="51"/>
                  </a:cxn>
                  <a:cxn ang="0">
                    <a:pos x="20" y="0"/>
                  </a:cxn>
                  <a:cxn ang="0">
                    <a:pos x="27" y="0"/>
                  </a:cxn>
                  <a:cxn ang="0">
                    <a:pos x="48" y="51"/>
                  </a:cxn>
                  <a:cxn ang="0">
                    <a:pos x="41" y="51"/>
                  </a:cxn>
                  <a:cxn ang="0">
                    <a:pos x="35" y="35"/>
                  </a:cxn>
                  <a:cxn ang="0">
                    <a:pos x="13" y="35"/>
                  </a:cxn>
                  <a:cxn ang="0">
                    <a:pos x="7" y="51"/>
                  </a:cxn>
                  <a:cxn ang="0">
                    <a:pos x="0" y="51"/>
                  </a:cxn>
                  <a:cxn ang="0">
                    <a:pos x="15" y="30"/>
                  </a:cxn>
                  <a:cxn ang="0">
                    <a:pos x="33" y="30"/>
                  </a:cxn>
                  <a:cxn ang="0">
                    <a:pos x="28" y="15"/>
                  </a:cxn>
                  <a:cxn ang="0">
                    <a:pos x="26" y="10"/>
                  </a:cxn>
                  <a:cxn ang="0">
                    <a:pos x="24" y="5"/>
                  </a:cxn>
                  <a:cxn ang="0">
                    <a:pos x="23" y="10"/>
                  </a:cxn>
                  <a:cxn ang="0">
                    <a:pos x="20" y="15"/>
                  </a:cxn>
                  <a:cxn ang="0">
                    <a:pos x="15" y="30"/>
                  </a:cxn>
                </a:cxnLst>
                <a:rect l="0" t="0" r="r" b="b"/>
                <a:pathLst>
                  <a:path w="48" h="51">
                    <a:moveTo>
                      <a:pt x="0" y="51"/>
                    </a:moveTo>
                    <a:lnTo>
                      <a:pt x="20" y="0"/>
                    </a:lnTo>
                    <a:lnTo>
                      <a:pt x="27" y="0"/>
                    </a:lnTo>
                    <a:lnTo>
                      <a:pt x="48" y="51"/>
                    </a:lnTo>
                    <a:lnTo>
                      <a:pt x="41" y="51"/>
                    </a:lnTo>
                    <a:lnTo>
                      <a:pt x="35" y="35"/>
                    </a:lnTo>
                    <a:lnTo>
                      <a:pt x="13" y="35"/>
                    </a:lnTo>
                    <a:lnTo>
                      <a:pt x="7" y="51"/>
                    </a:lnTo>
                    <a:lnTo>
                      <a:pt x="0" y="51"/>
                    </a:lnTo>
                    <a:close/>
                    <a:moveTo>
                      <a:pt x="15" y="30"/>
                    </a:moveTo>
                    <a:lnTo>
                      <a:pt x="33" y="30"/>
                    </a:lnTo>
                    <a:lnTo>
                      <a:pt x="28" y="15"/>
                    </a:lnTo>
                    <a:lnTo>
                      <a:pt x="26" y="10"/>
                    </a:lnTo>
                    <a:lnTo>
                      <a:pt x="24" y="5"/>
                    </a:lnTo>
                    <a:lnTo>
                      <a:pt x="23" y="10"/>
                    </a:lnTo>
                    <a:lnTo>
                      <a:pt x="20" y="15"/>
                    </a:lnTo>
                    <a:lnTo>
                      <a:pt x="15" y="3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" name="Freeform 4224"/>
              <p:cNvSpPr>
                <a:spLocks/>
              </p:cNvSpPr>
              <p:nvPr/>
            </p:nvSpPr>
            <p:spPr bwMode="auto">
              <a:xfrm>
                <a:off x="2960" y="2215"/>
                <a:ext cx="42" cy="51"/>
              </a:xfrm>
              <a:custGeom>
                <a:avLst/>
                <a:gdLst/>
                <a:ahLst/>
                <a:cxnLst>
                  <a:cxn ang="0">
                    <a:pos x="18" y="51"/>
                  </a:cxn>
                  <a:cxn ang="0">
                    <a:pos x="18" y="5"/>
                  </a:cxn>
                  <a:cxn ang="0">
                    <a:pos x="0" y="5"/>
                  </a:cxn>
                  <a:cxn ang="0">
                    <a:pos x="0" y="0"/>
                  </a:cxn>
                  <a:cxn ang="0">
                    <a:pos x="42" y="0"/>
                  </a:cxn>
                  <a:cxn ang="0">
                    <a:pos x="42" y="5"/>
                  </a:cxn>
                  <a:cxn ang="0">
                    <a:pos x="25" y="5"/>
                  </a:cxn>
                  <a:cxn ang="0">
                    <a:pos x="25" y="51"/>
                  </a:cxn>
                  <a:cxn ang="0">
                    <a:pos x="18" y="51"/>
                  </a:cxn>
                </a:cxnLst>
                <a:rect l="0" t="0" r="r" b="b"/>
                <a:pathLst>
                  <a:path w="42" h="51">
                    <a:moveTo>
                      <a:pt x="18" y="51"/>
                    </a:moveTo>
                    <a:lnTo>
                      <a:pt x="18" y="5"/>
                    </a:lnTo>
                    <a:lnTo>
                      <a:pt x="0" y="5"/>
                    </a:lnTo>
                    <a:lnTo>
                      <a:pt x="0" y="0"/>
                    </a:lnTo>
                    <a:lnTo>
                      <a:pt x="42" y="0"/>
                    </a:lnTo>
                    <a:lnTo>
                      <a:pt x="42" y="5"/>
                    </a:lnTo>
                    <a:lnTo>
                      <a:pt x="25" y="5"/>
                    </a:lnTo>
                    <a:lnTo>
                      <a:pt x="25" y="51"/>
                    </a:lnTo>
                    <a:lnTo>
                      <a:pt x="18" y="51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" name="Freeform 4225"/>
              <p:cNvSpPr>
                <a:spLocks/>
              </p:cNvSpPr>
              <p:nvPr/>
            </p:nvSpPr>
            <p:spPr bwMode="auto">
              <a:xfrm>
                <a:off x="3027" y="2214"/>
                <a:ext cx="47" cy="53"/>
              </a:xfrm>
              <a:custGeom>
                <a:avLst/>
                <a:gdLst/>
                <a:ahLst/>
                <a:cxnLst>
                  <a:cxn ang="0">
                    <a:pos x="26" y="32"/>
                  </a:cxn>
                  <a:cxn ang="0">
                    <a:pos x="26" y="26"/>
                  </a:cxn>
                  <a:cxn ang="0">
                    <a:pos x="47" y="26"/>
                  </a:cxn>
                  <a:cxn ang="0">
                    <a:pos x="47" y="45"/>
                  </a:cxn>
                  <a:cxn ang="0">
                    <a:pos x="43" y="49"/>
                  </a:cxn>
                  <a:cxn ang="0">
                    <a:pos x="37" y="51"/>
                  </a:cxn>
                  <a:cxn ang="0">
                    <a:pos x="32" y="52"/>
                  </a:cxn>
                  <a:cxn ang="0">
                    <a:pos x="26" y="53"/>
                  </a:cxn>
                  <a:cxn ang="0">
                    <a:pos x="22" y="52"/>
                  </a:cxn>
                  <a:cxn ang="0">
                    <a:pos x="17" y="51"/>
                  </a:cxn>
                  <a:cxn ang="0">
                    <a:pos x="13" y="50"/>
                  </a:cxn>
                  <a:cxn ang="0">
                    <a:pos x="8" y="48"/>
                  </a:cxn>
                  <a:cxn ang="0">
                    <a:pos x="6" y="44"/>
                  </a:cxn>
                  <a:cxn ang="0">
                    <a:pos x="4" y="40"/>
                  </a:cxn>
                  <a:cxn ang="0">
                    <a:pos x="2" y="36"/>
                  </a:cxn>
                  <a:cxn ang="0">
                    <a:pos x="0" y="32"/>
                  </a:cxn>
                  <a:cxn ang="0">
                    <a:pos x="0" y="26"/>
                  </a:cxn>
                  <a:cxn ang="0">
                    <a:pos x="0" y="20"/>
                  </a:cxn>
                  <a:cxn ang="0">
                    <a:pos x="3" y="13"/>
                  </a:cxn>
                  <a:cxn ang="0">
                    <a:pos x="6" y="8"/>
                  </a:cxn>
                  <a:cxn ang="0">
                    <a:pos x="8" y="5"/>
                  </a:cxn>
                  <a:cxn ang="0">
                    <a:pos x="13" y="3"/>
                  </a:cxn>
                  <a:cxn ang="0">
                    <a:pos x="16" y="2"/>
                  </a:cxn>
                  <a:cxn ang="0">
                    <a:pos x="20" y="1"/>
                  </a:cxn>
                  <a:cxn ang="0">
                    <a:pos x="26" y="0"/>
                  </a:cxn>
                  <a:cxn ang="0">
                    <a:pos x="32" y="1"/>
                  </a:cxn>
                  <a:cxn ang="0">
                    <a:pos x="36" y="2"/>
                  </a:cxn>
                  <a:cxn ang="0">
                    <a:pos x="39" y="4"/>
                  </a:cxn>
                  <a:cxn ang="0">
                    <a:pos x="43" y="6"/>
                  </a:cxn>
                  <a:cxn ang="0">
                    <a:pos x="45" y="11"/>
                  </a:cxn>
                  <a:cxn ang="0">
                    <a:pos x="47" y="15"/>
                  </a:cxn>
                  <a:cxn ang="0">
                    <a:pos x="41" y="17"/>
                  </a:cxn>
                  <a:cxn ang="0">
                    <a:pos x="39" y="13"/>
                  </a:cxn>
                  <a:cxn ang="0">
                    <a:pos x="38" y="11"/>
                  </a:cxn>
                  <a:cxn ang="0">
                    <a:pos x="36" y="8"/>
                  </a:cxn>
                  <a:cxn ang="0">
                    <a:pos x="33" y="7"/>
                  </a:cxn>
                  <a:cxn ang="0">
                    <a:pos x="29" y="6"/>
                  </a:cxn>
                  <a:cxn ang="0">
                    <a:pos x="26" y="6"/>
                  </a:cxn>
                  <a:cxn ang="0">
                    <a:pos x="22" y="6"/>
                  </a:cxn>
                  <a:cxn ang="0">
                    <a:pos x="17" y="7"/>
                  </a:cxn>
                  <a:cxn ang="0">
                    <a:pos x="15" y="8"/>
                  </a:cxn>
                  <a:cxn ang="0">
                    <a:pos x="12" y="11"/>
                  </a:cxn>
                  <a:cxn ang="0">
                    <a:pos x="10" y="13"/>
                  </a:cxn>
                  <a:cxn ang="0">
                    <a:pos x="8" y="16"/>
                  </a:cxn>
                  <a:cxn ang="0">
                    <a:pos x="7" y="21"/>
                  </a:cxn>
                  <a:cxn ang="0">
                    <a:pos x="7" y="26"/>
                  </a:cxn>
                  <a:cxn ang="0">
                    <a:pos x="7" y="31"/>
                  </a:cxn>
                  <a:cxn ang="0">
                    <a:pos x="8" y="34"/>
                  </a:cxn>
                  <a:cxn ang="0">
                    <a:pos x="9" y="37"/>
                  </a:cxn>
                  <a:cxn ang="0">
                    <a:pos x="10" y="41"/>
                  </a:cxn>
                  <a:cxn ang="0">
                    <a:pos x="14" y="43"/>
                  </a:cxn>
                  <a:cxn ang="0">
                    <a:pos x="16" y="44"/>
                  </a:cxn>
                  <a:cxn ang="0">
                    <a:pos x="20" y="46"/>
                  </a:cxn>
                  <a:cxn ang="0">
                    <a:pos x="26" y="46"/>
                  </a:cxn>
                  <a:cxn ang="0">
                    <a:pos x="31" y="46"/>
                  </a:cxn>
                  <a:cxn ang="0">
                    <a:pos x="35" y="45"/>
                  </a:cxn>
                  <a:cxn ang="0">
                    <a:pos x="38" y="43"/>
                  </a:cxn>
                  <a:cxn ang="0">
                    <a:pos x="41" y="42"/>
                  </a:cxn>
                  <a:cxn ang="0">
                    <a:pos x="41" y="32"/>
                  </a:cxn>
                  <a:cxn ang="0">
                    <a:pos x="26" y="32"/>
                  </a:cxn>
                </a:cxnLst>
                <a:rect l="0" t="0" r="r" b="b"/>
                <a:pathLst>
                  <a:path w="47" h="53">
                    <a:moveTo>
                      <a:pt x="26" y="32"/>
                    </a:moveTo>
                    <a:lnTo>
                      <a:pt x="26" y="26"/>
                    </a:lnTo>
                    <a:lnTo>
                      <a:pt x="47" y="26"/>
                    </a:lnTo>
                    <a:lnTo>
                      <a:pt x="47" y="45"/>
                    </a:lnTo>
                    <a:lnTo>
                      <a:pt x="43" y="49"/>
                    </a:lnTo>
                    <a:lnTo>
                      <a:pt x="37" y="51"/>
                    </a:lnTo>
                    <a:lnTo>
                      <a:pt x="32" y="52"/>
                    </a:lnTo>
                    <a:lnTo>
                      <a:pt x="26" y="53"/>
                    </a:lnTo>
                    <a:lnTo>
                      <a:pt x="22" y="52"/>
                    </a:lnTo>
                    <a:lnTo>
                      <a:pt x="17" y="51"/>
                    </a:lnTo>
                    <a:lnTo>
                      <a:pt x="13" y="50"/>
                    </a:lnTo>
                    <a:lnTo>
                      <a:pt x="8" y="48"/>
                    </a:lnTo>
                    <a:lnTo>
                      <a:pt x="6" y="44"/>
                    </a:lnTo>
                    <a:lnTo>
                      <a:pt x="4" y="40"/>
                    </a:lnTo>
                    <a:lnTo>
                      <a:pt x="2" y="36"/>
                    </a:lnTo>
                    <a:lnTo>
                      <a:pt x="0" y="32"/>
                    </a:lnTo>
                    <a:lnTo>
                      <a:pt x="0" y="26"/>
                    </a:lnTo>
                    <a:lnTo>
                      <a:pt x="0" y="20"/>
                    </a:lnTo>
                    <a:lnTo>
                      <a:pt x="3" y="13"/>
                    </a:lnTo>
                    <a:lnTo>
                      <a:pt x="6" y="8"/>
                    </a:lnTo>
                    <a:lnTo>
                      <a:pt x="8" y="5"/>
                    </a:lnTo>
                    <a:lnTo>
                      <a:pt x="13" y="3"/>
                    </a:lnTo>
                    <a:lnTo>
                      <a:pt x="16" y="2"/>
                    </a:lnTo>
                    <a:lnTo>
                      <a:pt x="20" y="1"/>
                    </a:lnTo>
                    <a:lnTo>
                      <a:pt x="26" y="0"/>
                    </a:lnTo>
                    <a:lnTo>
                      <a:pt x="32" y="1"/>
                    </a:lnTo>
                    <a:lnTo>
                      <a:pt x="36" y="2"/>
                    </a:lnTo>
                    <a:lnTo>
                      <a:pt x="39" y="4"/>
                    </a:lnTo>
                    <a:lnTo>
                      <a:pt x="43" y="6"/>
                    </a:lnTo>
                    <a:lnTo>
                      <a:pt x="45" y="11"/>
                    </a:lnTo>
                    <a:lnTo>
                      <a:pt x="47" y="15"/>
                    </a:lnTo>
                    <a:lnTo>
                      <a:pt x="41" y="17"/>
                    </a:lnTo>
                    <a:lnTo>
                      <a:pt x="39" y="13"/>
                    </a:lnTo>
                    <a:lnTo>
                      <a:pt x="38" y="11"/>
                    </a:lnTo>
                    <a:lnTo>
                      <a:pt x="36" y="8"/>
                    </a:lnTo>
                    <a:lnTo>
                      <a:pt x="33" y="7"/>
                    </a:lnTo>
                    <a:lnTo>
                      <a:pt x="29" y="6"/>
                    </a:lnTo>
                    <a:lnTo>
                      <a:pt x="26" y="6"/>
                    </a:lnTo>
                    <a:lnTo>
                      <a:pt x="22" y="6"/>
                    </a:lnTo>
                    <a:lnTo>
                      <a:pt x="17" y="7"/>
                    </a:lnTo>
                    <a:lnTo>
                      <a:pt x="15" y="8"/>
                    </a:lnTo>
                    <a:lnTo>
                      <a:pt x="12" y="11"/>
                    </a:lnTo>
                    <a:lnTo>
                      <a:pt x="10" y="13"/>
                    </a:lnTo>
                    <a:lnTo>
                      <a:pt x="8" y="16"/>
                    </a:lnTo>
                    <a:lnTo>
                      <a:pt x="7" y="21"/>
                    </a:lnTo>
                    <a:lnTo>
                      <a:pt x="7" y="26"/>
                    </a:lnTo>
                    <a:lnTo>
                      <a:pt x="7" y="31"/>
                    </a:lnTo>
                    <a:lnTo>
                      <a:pt x="8" y="34"/>
                    </a:lnTo>
                    <a:lnTo>
                      <a:pt x="9" y="37"/>
                    </a:lnTo>
                    <a:lnTo>
                      <a:pt x="10" y="41"/>
                    </a:lnTo>
                    <a:lnTo>
                      <a:pt x="14" y="43"/>
                    </a:lnTo>
                    <a:lnTo>
                      <a:pt x="16" y="44"/>
                    </a:lnTo>
                    <a:lnTo>
                      <a:pt x="20" y="46"/>
                    </a:lnTo>
                    <a:lnTo>
                      <a:pt x="26" y="46"/>
                    </a:lnTo>
                    <a:lnTo>
                      <a:pt x="31" y="46"/>
                    </a:lnTo>
                    <a:lnTo>
                      <a:pt x="35" y="45"/>
                    </a:lnTo>
                    <a:lnTo>
                      <a:pt x="38" y="43"/>
                    </a:lnTo>
                    <a:lnTo>
                      <a:pt x="41" y="42"/>
                    </a:lnTo>
                    <a:lnTo>
                      <a:pt x="41" y="32"/>
                    </a:lnTo>
                    <a:lnTo>
                      <a:pt x="26" y="32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" name="Rectangle 4226"/>
              <p:cNvSpPr>
                <a:spLocks noChangeArrowheads="1"/>
              </p:cNvSpPr>
              <p:nvPr/>
            </p:nvSpPr>
            <p:spPr bwMode="auto">
              <a:xfrm>
                <a:off x="3085" y="2215"/>
                <a:ext cx="7" cy="51"/>
              </a:xfrm>
              <a:prstGeom prst="rect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" name="Freeform 4227"/>
              <p:cNvSpPr>
                <a:spLocks/>
              </p:cNvSpPr>
              <p:nvPr/>
            </p:nvSpPr>
            <p:spPr bwMode="auto">
              <a:xfrm>
                <a:off x="3100" y="2215"/>
                <a:ext cx="47" cy="51"/>
              </a:xfrm>
              <a:custGeom>
                <a:avLst/>
                <a:gdLst/>
                <a:ahLst/>
                <a:cxnLst>
                  <a:cxn ang="0">
                    <a:pos x="20" y="51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20" y="36"/>
                  </a:cxn>
                  <a:cxn ang="0">
                    <a:pos x="22" y="41"/>
                  </a:cxn>
                  <a:cxn ang="0">
                    <a:pos x="23" y="44"/>
                  </a:cxn>
                  <a:cxn ang="0">
                    <a:pos x="24" y="41"/>
                  </a:cxn>
                  <a:cxn ang="0">
                    <a:pos x="26" y="36"/>
                  </a:cxn>
                  <a:cxn ang="0">
                    <a:pos x="40" y="0"/>
                  </a:cxn>
                  <a:cxn ang="0">
                    <a:pos x="47" y="0"/>
                  </a:cxn>
                  <a:cxn ang="0">
                    <a:pos x="28" y="51"/>
                  </a:cxn>
                  <a:cxn ang="0">
                    <a:pos x="20" y="51"/>
                  </a:cxn>
                </a:cxnLst>
                <a:rect l="0" t="0" r="r" b="b"/>
                <a:pathLst>
                  <a:path w="47" h="51">
                    <a:moveTo>
                      <a:pt x="20" y="51"/>
                    </a:moveTo>
                    <a:lnTo>
                      <a:pt x="0" y="0"/>
                    </a:lnTo>
                    <a:lnTo>
                      <a:pt x="7" y="0"/>
                    </a:lnTo>
                    <a:lnTo>
                      <a:pt x="20" y="36"/>
                    </a:lnTo>
                    <a:lnTo>
                      <a:pt x="22" y="41"/>
                    </a:lnTo>
                    <a:lnTo>
                      <a:pt x="23" y="44"/>
                    </a:lnTo>
                    <a:lnTo>
                      <a:pt x="24" y="41"/>
                    </a:lnTo>
                    <a:lnTo>
                      <a:pt x="26" y="36"/>
                    </a:lnTo>
                    <a:lnTo>
                      <a:pt x="40" y="0"/>
                    </a:lnTo>
                    <a:lnTo>
                      <a:pt x="47" y="0"/>
                    </a:lnTo>
                    <a:lnTo>
                      <a:pt x="28" y="51"/>
                    </a:lnTo>
                    <a:lnTo>
                      <a:pt x="20" y="51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" name="Freeform 4228"/>
              <p:cNvSpPr>
                <a:spLocks/>
              </p:cNvSpPr>
              <p:nvPr/>
            </p:nvSpPr>
            <p:spPr bwMode="auto">
              <a:xfrm>
                <a:off x="3152" y="2215"/>
                <a:ext cx="38" cy="51"/>
              </a:xfrm>
              <a:custGeom>
                <a:avLst/>
                <a:gdLst/>
                <a:ahLst/>
                <a:cxnLst>
                  <a:cxn ang="0">
                    <a:pos x="0" y="51"/>
                  </a:cxn>
                  <a:cxn ang="0">
                    <a:pos x="0" y="0"/>
                  </a:cxn>
                  <a:cxn ang="0">
                    <a:pos x="37" y="0"/>
                  </a:cxn>
                  <a:cxn ang="0">
                    <a:pos x="37" y="5"/>
                  </a:cxn>
                  <a:cxn ang="0">
                    <a:pos x="7" y="5"/>
                  </a:cxn>
                  <a:cxn ang="0">
                    <a:pos x="7" y="21"/>
                  </a:cxn>
                  <a:cxn ang="0">
                    <a:pos x="35" y="21"/>
                  </a:cxn>
                  <a:cxn ang="0">
                    <a:pos x="35" y="28"/>
                  </a:cxn>
                  <a:cxn ang="0">
                    <a:pos x="7" y="28"/>
                  </a:cxn>
                  <a:cxn ang="0">
                    <a:pos x="7" y="45"/>
                  </a:cxn>
                  <a:cxn ang="0">
                    <a:pos x="38" y="45"/>
                  </a:cxn>
                  <a:cxn ang="0">
                    <a:pos x="38" y="51"/>
                  </a:cxn>
                  <a:cxn ang="0">
                    <a:pos x="0" y="51"/>
                  </a:cxn>
                </a:cxnLst>
                <a:rect l="0" t="0" r="r" b="b"/>
                <a:pathLst>
                  <a:path w="38" h="51">
                    <a:moveTo>
                      <a:pt x="0" y="51"/>
                    </a:moveTo>
                    <a:lnTo>
                      <a:pt x="0" y="0"/>
                    </a:lnTo>
                    <a:lnTo>
                      <a:pt x="37" y="0"/>
                    </a:lnTo>
                    <a:lnTo>
                      <a:pt x="37" y="5"/>
                    </a:lnTo>
                    <a:lnTo>
                      <a:pt x="7" y="5"/>
                    </a:lnTo>
                    <a:lnTo>
                      <a:pt x="7" y="21"/>
                    </a:lnTo>
                    <a:lnTo>
                      <a:pt x="35" y="21"/>
                    </a:lnTo>
                    <a:lnTo>
                      <a:pt x="35" y="28"/>
                    </a:lnTo>
                    <a:lnTo>
                      <a:pt x="7" y="28"/>
                    </a:lnTo>
                    <a:lnTo>
                      <a:pt x="7" y="45"/>
                    </a:lnTo>
                    <a:lnTo>
                      <a:pt x="38" y="45"/>
                    </a:lnTo>
                    <a:lnTo>
                      <a:pt x="38" y="51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" name="Freeform 4229"/>
              <p:cNvSpPr>
                <a:spLocks/>
              </p:cNvSpPr>
              <p:nvPr/>
            </p:nvSpPr>
            <p:spPr bwMode="auto">
              <a:xfrm>
                <a:off x="3198" y="2214"/>
                <a:ext cx="40" cy="53"/>
              </a:xfrm>
              <a:custGeom>
                <a:avLst/>
                <a:gdLst/>
                <a:ahLst/>
                <a:cxnLst>
                  <a:cxn ang="0">
                    <a:pos x="7" y="34"/>
                  </a:cxn>
                  <a:cxn ang="0">
                    <a:pos x="9" y="41"/>
                  </a:cxn>
                  <a:cxn ang="0">
                    <a:pos x="13" y="45"/>
                  </a:cxn>
                  <a:cxn ang="0">
                    <a:pos x="21" y="46"/>
                  </a:cxn>
                  <a:cxn ang="0">
                    <a:pos x="28" y="45"/>
                  </a:cxn>
                  <a:cxn ang="0">
                    <a:pos x="32" y="42"/>
                  </a:cxn>
                  <a:cxn ang="0">
                    <a:pos x="34" y="37"/>
                  </a:cxn>
                  <a:cxn ang="0">
                    <a:pos x="32" y="34"/>
                  </a:cxn>
                  <a:cxn ang="0">
                    <a:pos x="28" y="31"/>
                  </a:cxn>
                  <a:cxn ang="0">
                    <a:pos x="24" y="30"/>
                  </a:cxn>
                  <a:cxn ang="0">
                    <a:pos x="13" y="26"/>
                  </a:cxn>
                  <a:cxn ang="0">
                    <a:pos x="7" y="23"/>
                  </a:cxn>
                  <a:cxn ang="0">
                    <a:pos x="2" y="17"/>
                  </a:cxn>
                  <a:cxn ang="0">
                    <a:pos x="2" y="11"/>
                  </a:cxn>
                  <a:cxn ang="0">
                    <a:pos x="7" y="4"/>
                  </a:cxn>
                  <a:cxn ang="0">
                    <a:pos x="15" y="1"/>
                  </a:cxn>
                  <a:cxn ang="0">
                    <a:pos x="25" y="1"/>
                  </a:cxn>
                  <a:cxn ang="0">
                    <a:pos x="34" y="4"/>
                  </a:cxn>
                  <a:cxn ang="0">
                    <a:pos x="38" y="11"/>
                  </a:cxn>
                  <a:cxn ang="0">
                    <a:pos x="32" y="15"/>
                  </a:cxn>
                  <a:cxn ang="0">
                    <a:pos x="30" y="11"/>
                  </a:cxn>
                  <a:cxn ang="0">
                    <a:pos x="27" y="7"/>
                  </a:cxn>
                  <a:cxn ang="0">
                    <a:pos x="20" y="6"/>
                  </a:cxn>
                  <a:cxn ang="0">
                    <a:pos x="13" y="7"/>
                  </a:cxn>
                  <a:cxn ang="0">
                    <a:pos x="10" y="11"/>
                  </a:cxn>
                  <a:cxn ang="0">
                    <a:pos x="9" y="16"/>
                  </a:cxn>
                  <a:cxn ang="0">
                    <a:pos x="12" y="20"/>
                  </a:cxn>
                  <a:cxn ang="0">
                    <a:pos x="20" y="22"/>
                  </a:cxn>
                  <a:cxn ang="0">
                    <a:pos x="29" y="24"/>
                  </a:cxn>
                  <a:cxn ang="0">
                    <a:pos x="36" y="27"/>
                  </a:cxn>
                  <a:cxn ang="0">
                    <a:pos x="40" y="34"/>
                  </a:cxn>
                  <a:cxn ang="0">
                    <a:pos x="39" y="42"/>
                  </a:cxn>
                  <a:cxn ang="0">
                    <a:pos x="35" y="49"/>
                  </a:cxn>
                  <a:cxn ang="0">
                    <a:pos x="27" y="52"/>
                  </a:cxn>
                  <a:cxn ang="0">
                    <a:pos x="16" y="52"/>
                  </a:cxn>
                  <a:cxn ang="0">
                    <a:pos x="6" y="48"/>
                  </a:cxn>
                  <a:cxn ang="0">
                    <a:pos x="1" y="40"/>
                  </a:cxn>
                </a:cxnLst>
                <a:rect l="0" t="0" r="r" b="b"/>
                <a:pathLst>
                  <a:path w="40" h="53">
                    <a:moveTo>
                      <a:pt x="0" y="34"/>
                    </a:moveTo>
                    <a:lnTo>
                      <a:pt x="7" y="34"/>
                    </a:lnTo>
                    <a:lnTo>
                      <a:pt x="8" y="37"/>
                    </a:lnTo>
                    <a:lnTo>
                      <a:pt x="9" y="41"/>
                    </a:lnTo>
                    <a:lnTo>
                      <a:pt x="11" y="43"/>
                    </a:lnTo>
                    <a:lnTo>
                      <a:pt x="13" y="45"/>
                    </a:lnTo>
                    <a:lnTo>
                      <a:pt x="17" y="46"/>
                    </a:lnTo>
                    <a:lnTo>
                      <a:pt x="21" y="46"/>
                    </a:lnTo>
                    <a:lnTo>
                      <a:pt x="25" y="46"/>
                    </a:lnTo>
                    <a:lnTo>
                      <a:pt x="28" y="45"/>
                    </a:lnTo>
                    <a:lnTo>
                      <a:pt x="30" y="44"/>
                    </a:lnTo>
                    <a:lnTo>
                      <a:pt x="32" y="42"/>
                    </a:lnTo>
                    <a:lnTo>
                      <a:pt x="34" y="40"/>
                    </a:lnTo>
                    <a:lnTo>
                      <a:pt x="34" y="37"/>
                    </a:lnTo>
                    <a:lnTo>
                      <a:pt x="34" y="35"/>
                    </a:lnTo>
                    <a:lnTo>
                      <a:pt x="32" y="34"/>
                    </a:lnTo>
                    <a:lnTo>
                      <a:pt x="30" y="32"/>
                    </a:lnTo>
                    <a:lnTo>
                      <a:pt x="28" y="31"/>
                    </a:lnTo>
                    <a:lnTo>
                      <a:pt x="26" y="30"/>
                    </a:lnTo>
                    <a:lnTo>
                      <a:pt x="24" y="30"/>
                    </a:lnTo>
                    <a:lnTo>
                      <a:pt x="19" y="29"/>
                    </a:lnTo>
                    <a:lnTo>
                      <a:pt x="13" y="26"/>
                    </a:lnTo>
                    <a:lnTo>
                      <a:pt x="10" y="25"/>
                    </a:lnTo>
                    <a:lnTo>
                      <a:pt x="7" y="23"/>
                    </a:lnTo>
                    <a:lnTo>
                      <a:pt x="5" y="21"/>
                    </a:lnTo>
                    <a:lnTo>
                      <a:pt x="2" y="17"/>
                    </a:lnTo>
                    <a:lnTo>
                      <a:pt x="2" y="14"/>
                    </a:lnTo>
                    <a:lnTo>
                      <a:pt x="2" y="11"/>
                    </a:lnTo>
                    <a:lnTo>
                      <a:pt x="5" y="6"/>
                    </a:lnTo>
                    <a:lnTo>
                      <a:pt x="7" y="4"/>
                    </a:lnTo>
                    <a:lnTo>
                      <a:pt x="11" y="2"/>
                    </a:lnTo>
                    <a:lnTo>
                      <a:pt x="15" y="1"/>
                    </a:lnTo>
                    <a:lnTo>
                      <a:pt x="20" y="0"/>
                    </a:lnTo>
                    <a:lnTo>
                      <a:pt x="25" y="1"/>
                    </a:lnTo>
                    <a:lnTo>
                      <a:pt x="30" y="2"/>
                    </a:lnTo>
                    <a:lnTo>
                      <a:pt x="34" y="4"/>
                    </a:lnTo>
                    <a:lnTo>
                      <a:pt x="36" y="7"/>
                    </a:lnTo>
                    <a:lnTo>
                      <a:pt x="38" y="11"/>
                    </a:lnTo>
                    <a:lnTo>
                      <a:pt x="39" y="15"/>
                    </a:lnTo>
                    <a:lnTo>
                      <a:pt x="32" y="15"/>
                    </a:lnTo>
                    <a:lnTo>
                      <a:pt x="31" y="13"/>
                    </a:lnTo>
                    <a:lnTo>
                      <a:pt x="30" y="11"/>
                    </a:lnTo>
                    <a:lnTo>
                      <a:pt x="29" y="8"/>
                    </a:lnTo>
                    <a:lnTo>
                      <a:pt x="27" y="7"/>
                    </a:lnTo>
                    <a:lnTo>
                      <a:pt x="24" y="6"/>
                    </a:lnTo>
                    <a:lnTo>
                      <a:pt x="20" y="6"/>
                    </a:lnTo>
                    <a:lnTo>
                      <a:pt x="17" y="6"/>
                    </a:lnTo>
                    <a:lnTo>
                      <a:pt x="13" y="7"/>
                    </a:lnTo>
                    <a:lnTo>
                      <a:pt x="11" y="8"/>
                    </a:lnTo>
                    <a:lnTo>
                      <a:pt x="10" y="11"/>
                    </a:lnTo>
                    <a:lnTo>
                      <a:pt x="9" y="14"/>
                    </a:lnTo>
                    <a:lnTo>
                      <a:pt x="9" y="16"/>
                    </a:lnTo>
                    <a:lnTo>
                      <a:pt x="11" y="19"/>
                    </a:lnTo>
                    <a:lnTo>
                      <a:pt x="12" y="20"/>
                    </a:lnTo>
                    <a:lnTo>
                      <a:pt x="16" y="21"/>
                    </a:lnTo>
                    <a:lnTo>
                      <a:pt x="20" y="22"/>
                    </a:lnTo>
                    <a:lnTo>
                      <a:pt x="26" y="23"/>
                    </a:lnTo>
                    <a:lnTo>
                      <a:pt x="29" y="24"/>
                    </a:lnTo>
                    <a:lnTo>
                      <a:pt x="31" y="25"/>
                    </a:lnTo>
                    <a:lnTo>
                      <a:pt x="36" y="27"/>
                    </a:lnTo>
                    <a:lnTo>
                      <a:pt x="38" y="30"/>
                    </a:lnTo>
                    <a:lnTo>
                      <a:pt x="40" y="34"/>
                    </a:lnTo>
                    <a:lnTo>
                      <a:pt x="40" y="37"/>
                    </a:lnTo>
                    <a:lnTo>
                      <a:pt x="39" y="42"/>
                    </a:lnTo>
                    <a:lnTo>
                      <a:pt x="38" y="45"/>
                    </a:lnTo>
                    <a:lnTo>
                      <a:pt x="35" y="49"/>
                    </a:lnTo>
                    <a:lnTo>
                      <a:pt x="31" y="51"/>
                    </a:lnTo>
                    <a:lnTo>
                      <a:pt x="27" y="52"/>
                    </a:lnTo>
                    <a:lnTo>
                      <a:pt x="21" y="53"/>
                    </a:lnTo>
                    <a:lnTo>
                      <a:pt x="16" y="52"/>
                    </a:lnTo>
                    <a:lnTo>
                      <a:pt x="10" y="51"/>
                    </a:lnTo>
                    <a:lnTo>
                      <a:pt x="6" y="48"/>
                    </a:lnTo>
                    <a:lnTo>
                      <a:pt x="2" y="44"/>
                    </a:lnTo>
                    <a:lnTo>
                      <a:pt x="1" y="40"/>
                    </a:lnTo>
                    <a:lnTo>
                      <a:pt x="0" y="3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" name="Freeform 4230"/>
              <p:cNvSpPr>
                <a:spLocks noEditPoints="1"/>
              </p:cNvSpPr>
              <p:nvPr/>
            </p:nvSpPr>
            <p:spPr bwMode="auto">
              <a:xfrm>
                <a:off x="3268" y="2215"/>
                <a:ext cx="43" cy="51"/>
              </a:xfrm>
              <a:custGeom>
                <a:avLst/>
                <a:gdLst/>
                <a:ahLst/>
                <a:cxnLst>
                  <a:cxn ang="0">
                    <a:pos x="0" y="51"/>
                  </a:cxn>
                  <a:cxn ang="0">
                    <a:pos x="0" y="0"/>
                  </a:cxn>
                  <a:cxn ang="0">
                    <a:pos x="22" y="0"/>
                  </a:cxn>
                  <a:cxn ang="0">
                    <a:pos x="26" y="0"/>
                  </a:cxn>
                  <a:cxn ang="0">
                    <a:pos x="29" y="1"/>
                  </a:cxn>
                  <a:cxn ang="0">
                    <a:pos x="32" y="1"/>
                  </a:cxn>
                  <a:cxn ang="0">
                    <a:pos x="35" y="3"/>
                  </a:cxn>
                  <a:cxn ang="0">
                    <a:pos x="37" y="6"/>
                  </a:cxn>
                  <a:cxn ang="0">
                    <a:pos x="39" y="10"/>
                  </a:cxn>
                  <a:cxn ang="0">
                    <a:pos x="39" y="13"/>
                  </a:cxn>
                  <a:cxn ang="0">
                    <a:pos x="39" y="16"/>
                  </a:cxn>
                  <a:cxn ang="0">
                    <a:pos x="38" y="20"/>
                  </a:cxn>
                  <a:cxn ang="0">
                    <a:pos x="36" y="22"/>
                  </a:cxn>
                  <a:cxn ang="0">
                    <a:pos x="34" y="24"/>
                  </a:cxn>
                  <a:cxn ang="0">
                    <a:pos x="29" y="26"/>
                  </a:cxn>
                  <a:cxn ang="0">
                    <a:pos x="26" y="28"/>
                  </a:cxn>
                  <a:cxn ang="0">
                    <a:pos x="28" y="29"/>
                  </a:cxn>
                  <a:cxn ang="0">
                    <a:pos x="29" y="30"/>
                  </a:cxn>
                  <a:cxn ang="0">
                    <a:pos x="32" y="33"/>
                  </a:cxn>
                  <a:cxn ang="0">
                    <a:pos x="35" y="36"/>
                  </a:cxn>
                  <a:cxn ang="0">
                    <a:pos x="43" y="51"/>
                  </a:cxn>
                  <a:cxn ang="0">
                    <a:pos x="35" y="51"/>
                  </a:cxn>
                  <a:cxn ang="0">
                    <a:pos x="28" y="40"/>
                  </a:cxn>
                  <a:cxn ang="0">
                    <a:pos x="26" y="36"/>
                  </a:cxn>
                  <a:cxn ang="0">
                    <a:pos x="24" y="33"/>
                  </a:cxn>
                  <a:cxn ang="0">
                    <a:pos x="23" y="31"/>
                  </a:cxn>
                  <a:cxn ang="0">
                    <a:pos x="20" y="30"/>
                  </a:cxn>
                  <a:cxn ang="0">
                    <a:pos x="19" y="29"/>
                  </a:cxn>
                  <a:cxn ang="0">
                    <a:pos x="18" y="29"/>
                  </a:cxn>
                  <a:cxn ang="0">
                    <a:pos x="16" y="28"/>
                  </a:cxn>
                  <a:cxn ang="0">
                    <a:pos x="14" y="28"/>
                  </a:cxn>
                  <a:cxn ang="0">
                    <a:pos x="7" y="28"/>
                  </a:cxn>
                  <a:cxn ang="0">
                    <a:pos x="7" y="51"/>
                  </a:cxn>
                  <a:cxn ang="0">
                    <a:pos x="0" y="51"/>
                  </a:cxn>
                  <a:cxn ang="0">
                    <a:pos x="7" y="22"/>
                  </a:cxn>
                  <a:cxn ang="0">
                    <a:pos x="20" y="22"/>
                  </a:cxn>
                  <a:cxn ang="0">
                    <a:pos x="25" y="22"/>
                  </a:cxn>
                  <a:cxn ang="0">
                    <a:pos x="27" y="21"/>
                  </a:cxn>
                  <a:cxn ang="0">
                    <a:pos x="29" y="20"/>
                  </a:cxn>
                  <a:cxn ang="0">
                    <a:pos x="32" y="19"/>
                  </a:cxn>
                  <a:cxn ang="0">
                    <a:pos x="33" y="16"/>
                  </a:cxn>
                  <a:cxn ang="0">
                    <a:pos x="33" y="14"/>
                  </a:cxn>
                  <a:cxn ang="0">
                    <a:pos x="32" y="11"/>
                  </a:cxn>
                  <a:cxn ang="0">
                    <a:pos x="31" y="7"/>
                  </a:cxn>
                  <a:cxn ang="0">
                    <a:pos x="28" y="6"/>
                  </a:cxn>
                  <a:cxn ang="0">
                    <a:pos x="26" y="6"/>
                  </a:cxn>
                  <a:cxn ang="0">
                    <a:pos x="23" y="5"/>
                  </a:cxn>
                  <a:cxn ang="0">
                    <a:pos x="7" y="5"/>
                  </a:cxn>
                  <a:cxn ang="0">
                    <a:pos x="7" y="22"/>
                  </a:cxn>
                </a:cxnLst>
                <a:rect l="0" t="0" r="r" b="b"/>
                <a:pathLst>
                  <a:path w="43" h="51">
                    <a:moveTo>
                      <a:pt x="0" y="51"/>
                    </a:moveTo>
                    <a:lnTo>
                      <a:pt x="0" y="0"/>
                    </a:lnTo>
                    <a:lnTo>
                      <a:pt x="22" y="0"/>
                    </a:lnTo>
                    <a:lnTo>
                      <a:pt x="26" y="0"/>
                    </a:lnTo>
                    <a:lnTo>
                      <a:pt x="29" y="1"/>
                    </a:lnTo>
                    <a:lnTo>
                      <a:pt x="32" y="1"/>
                    </a:lnTo>
                    <a:lnTo>
                      <a:pt x="35" y="3"/>
                    </a:lnTo>
                    <a:lnTo>
                      <a:pt x="37" y="6"/>
                    </a:lnTo>
                    <a:lnTo>
                      <a:pt x="39" y="10"/>
                    </a:lnTo>
                    <a:lnTo>
                      <a:pt x="39" y="13"/>
                    </a:lnTo>
                    <a:lnTo>
                      <a:pt x="39" y="16"/>
                    </a:lnTo>
                    <a:lnTo>
                      <a:pt x="38" y="20"/>
                    </a:lnTo>
                    <a:lnTo>
                      <a:pt x="36" y="22"/>
                    </a:lnTo>
                    <a:lnTo>
                      <a:pt x="34" y="24"/>
                    </a:lnTo>
                    <a:lnTo>
                      <a:pt x="29" y="26"/>
                    </a:lnTo>
                    <a:lnTo>
                      <a:pt x="26" y="28"/>
                    </a:lnTo>
                    <a:lnTo>
                      <a:pt x="28" y="29"/>
                    </a:lnTo>
                    <a:lnTo>
                      <a:pt x="29" y="30"/>
                    </a:lnTo>
                    <a:lnTo>
                      <a:pt x="32" y="33"/>
                    </a:lnTo>
                    <a:lnTo>
                      <a:pt x="35" y="36"/>
                    </a:lnTo>
                    <a:lnTo>
                      <a:pt x="43" y="51"/>
                    </a:lnTo>
                    <a:lnTo>
                      <a:pt x="35" y="51"/>
                    </a:lnTo>
                    <a:lnTo>
                      <a:pt x="28" y="40"/>
                    </a:lnTo>
                    <a:lnTo>
                      <a:pt x="26" y="36"/>
                    </a:lnTo>
                    <a:lnTo>
                      <a:pt x="24" y="33"/>
                    </a:lnTo>
                    <a:lnTo>
                      <a:pt x="23" y="31"/>
                    </a:lnTo>
                    <a:lnTo>
                      <a:pt x="20" y="30"/>
                    </a:lnTo>
                    <a:lnTo>
                      <a:pt x="19" y="29"/>
                    </a:lnTo>
                    <a:lnTo>
                      <a:pt x="18" y="29"/>
                    </a:lnTo>
                    <a:lnTo>
                      <a:pt x="16" y="28"/>
                    </a:lnTo>
                    <a:lnTo>
                      <a:pt x="14" y="28"/>
                    </a:lnTo>
                    <a:lnTo>
                      <a:pt x="7" y="28"/>
                    </a:lnTo>
                    <a:lnTo>
                      <a:pt x="7" y="51"/>
                    </a:lnTo>
                    <a:lnTo>
                      <a:pt x="0" y="51"/>
                    </a:lnTo>
                    <a:close/>
                    <a:moveTo>
                      <a:pt x="7" y="22"/>
                    </a:moveTo>
                    <a:lnTo>
                      <a:pt x="20" y="22"/>
                    </a:lnTo>
                    <a:lnTo>
                      <a:pt x="25" y="22"/>
                    </a:lnTo>
                    <a:lnTo>
                      <a:pt x="27" y="21"/>
                    </a:lnTo>
                    <a:lnTo>
                      <a:pt x="29" y="20"/>
                    </a:lnTo>
                    <a:lnTo>
                      <a:pt x="32" y="19"/>
                    </a:lnTo>
                    <a:lnTo>
                      <a:pt x="33" y="16"/>
                    </a:lnTo>
                    <a:lnTo>
                      <a:pt x="33" y="14"/>
                    </a:lnTo>
                    <a:lnTo>
                      <a:pt x="32" y="11"/>
                    </a:lnTo>
                    <a:lnTo>
                      <a:pt x="31" y="7"/>
                    </a:lnTo>
                    <a:lnTo>
                      <a:pt x="28" y="6"/>
                    </a:lnTo>
                    <a:lnTo>
                      <a:pt x="26" y="6"/>
                    </a:lnTo>
                    <a:lnTo>
                      <a:pt x="23" y="5"/>
                    </a:lnTo>
                    <a:lnTo>
                      <a:pt x="7" y="5"/>
                    </a:lnTo>
                    <a:lnTo>
                      <a:pt x="7" y="22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1" name="Rectangle 4231"/>
              <p:cNvSpPr>
                <a:spLocks noChangeArrowheads="1"/>
              </p:cNvSpPr>
              <p:nvPr/>
            </p:nvSpPr>
            <p:spPr bwMode="auto">
              <a:xfrm>
                <a:off x="3320" y="2215"/>
                <a:ext cx="6" cy="51"/>
              </a:xfrm>
              <a:prstGeom prst="rect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" name="Freeform 4232"/>
              <p:cNvSpPr>
                <a:spLocks/>
              </p:cNvSpPr>
              <p:nvPr/>
            </p:nvSpPr>
            <p:spPr bwMode="auto">
              <a:xfrm>
                <a:off x="3338" y="2214"/>
                <a:ext cx="40" cy="53"/>
              </a:xfrm>
              <a:custGeom>
                <a:avLst/>
                <a:gdLst/>
                <a:ahLst/>
                <a:cxnLst>
                  <a:cxn ang="0">
                    <a:pos x="6" y="34"/>
                  </a:cxn>
                  <a:cxn ang="0">
                    <a:pos x="7" y="41"/>
                  </a:cxn>
                  <a:cxn ang="0">
                    <a:pos x="13" y="45"/>
                  </a:cxn>
                  <a:cxn ang="0">
                    <a:pos x="21" y="46"/>
                  </a:cxn>
                  <a:cxn ang="0">
                    <a:pos x="27" y="45"/>
                  </a:cxn>
                  <a:cxn ang="0">
                    <a:pos x="31" y="42"/>
                  </a:cxn>
                  <a:cxn ang="0">
                    <a:pos x="33" y="37"/>
                  </a:cxn>
                  <a:cxn ang="0">
                    <a:pos x="31" y="34"/>
                  </a:cxn>
                  <a:cxn ang="0">
                    <a:pos x="26" y="31"/>
                  </a:cxn>
                  <a:cxn ang="0">
                    <a:pos x="22" y="30"/>
                  </a:cxn>
                  <a:cxn ang="0">
                    <a:pos x="13" y="26"/>
                  </a:cxn>
                  <a:cxn ang="0">
                    <a:pos x="5" y="23"/>
                  </a:cxn>
                  <a:cxn ang="0">
                    <a:pos x="2" y="17"/>
                  </a:cxn>
                  <a:cxn ang="0">
                    <a:pos x="2" y="11"/>
                  </a:cxn>
                  <a:cxn ang="0">
                    <a:pos x="6" y="4"/>
                  </a:cxn>
                  <a:cxn ang="0">
                    <a:pos x="14" y="1"/>
                  </a:cxn>
                  <a:cxn ang="0">
                    <a:pos x="24" y="1"/>
                  </a:cxn>
                  <a:cxn ang="0">
                    <a:pos x="33" y="4"/>
                  </a:cxn>
                  <a:cxn ang="0">
                    <a:pos x="37" y="11"/>
                  </a:cxn>
                  <a:cxn ang="0">
                    <a:pos x="31" y="15"/>
                  </a:cxn>
                  <a:cxn ang="0">
                    <a:pos x="30" y="11"/>
                  </a:cxn>
                  <a:cxn ang="0">
                    <a:pos x="25" y="7"/>
                  </a:cxn>
                  <a:cxn ang="0">
                    <a:pos x="20" y="6"/>
                  </a:cxn>
                  <a:cxn ang="0">
                    <a:pos x="13" y="7"/>
                  </a:cxn>
                  <a:cxn ang="0">
                    <a:pos x="8" y="11"/>
                  </a:cxn>
                  <a:cxn ang="0">
                    <a:pos x="8" y="16"/>
                  </a:cxn>
                  <a:cxn ang="0">
                    <a:pos x="12" y="20"/>
                  </a:cxn>
                  <a:cxn ang="0">
                    <a:pos x="20" y="22"/>
                  </a:cxn>
                  <a:cxn ang="0">
                    <a:pos x="29" y="24"/>
                  </a:cxn>
                  <a:cxn ang="0">
                    <a:pos x="34" y="27"/>
                  </a:cxn>
                  <a:cxn ang="0">
                    <a:pos x="39" y="34"/>
                  </a:cxn>
                  <a:cxn ang="0">
                    <a:pos x="39" y="42"/>
                  </a:cxn>
                  <a:cxn ang="0">
                    <a:pos x="34" y="49"/>
                  </a:cxn>
                  <a:cxn ang="0">
                    <a:pos x="26" y="52"/>
                  </a:cxn>
                  <a:cxn ang="0">
                    <a:pos x="14" y="52"/>
                  </a:cxn>
                  <a:cxn ang="0">
                    <a:pos x="5" y="48"/>
                  </a:cxn>
                  <a:cxn ang="0">
                    <a:pos x="0" y="40"/>
                  </a:cxn>
                </a:cxnLst>
                <a:rect l="0" t="0" r="r" b="b"/>
                <a:pathLst>
                  <a:path w="40" h="53">
                    <a:moveTo>
                      <a:pt x="0" y="34"/>
                    </a:moveTo>
                    <a:lnTo>
                      <a:pt x="6" y="34"/>
                    </a:lnTo>
                    <a:lnTo>
                      <a:pt x="6" y="37"/>
                    </a:lnTo>
                    <a:lnTo>
                      <a:pt x="7" y="41"/>
                    </a:lnTo>
                    <a:lnTo>
                      <a:pt x="10" y="43"/>
                    </a:lnTo>
                    <a:lnTo>
                      <a:pt x="13" y="45"/>
                    </a:lnTo>
                    <a:lnTo>
                      <a:pt x="16" y="46"/>
                    </a:lnTo>
                    <a:lnTo>
                      <a:pt x="21" y="46"/>
                    </a:lnTo>
                    <a:lnTo>
                      <a:pt x="24" y="46"/>
                    </a:lnTo>
                    <a:lnTo>
                      <a:pt x="27" y="45"/>
                    </a:lnTo>
                    <a:lnTo>
                      <a:pt x="30" y="44"/>
                    </a:lnTo>
                    <a:lnTo>
                      <a:pt x="31" y="42"/>
                    </a:lnTo>
                    <a:lnTo>
                      <a:pt x="32" y="40"/>
                    </a:lnTo>
                    <a:lnTo>
                      <a:pt x="33" y="37"/>
                    </a:lnTo>
                    <a:lnTo>
                      <a:pt x="32" y="35"/>
                    </a:lnTo>
                    <a:lnTo>
                      <a:pt x="31" y="34"/>
                    </a:lnTo>
                    <a:lnTo>
                      <a:pt x="30" y="32"/>
                    </a:lnTo>
                    <a:lnTo>
                      <a:pt x="26" y="31"/>
                    </a:lnTo>
                    <a:lnTo>
                      <a:pt x="25" y="30"/>
                    </a:lnTo>
                    <a:lnTo>
                      <a:pt x="22" y="30"/>
                    </a:lnTo>
                    <a:lnTo>
                      <a:pt x="19" y="29"/>
                    </a:lnTo>
                    <a:lnTo>
                      <a:pt x="13" y="26"/>
                    </a:lnTo>
                    <a:lnTo>
                      <a:pt x="8" y="25"/>
                    </a:lnTo>
                    <a:lnTo>
                      <a:pt x="5" y="23"/>
                    </a:lnTo>
                    <a:lnTo>
                      <a:pt x="3" y="21"/>
                    </a:lnTo>
                    <a:lnTo>
                      <a:pt x="2" y="17"/>
                    </a:lnTo>
                    <a:lnTo>
                      <a:pt x="2" y="14"/>
                    </a:lnTo>
                    <a:lnTo>
                      <a:pt x="2" y="11"/>
                    </a:lnTo>
                    <a:lnTo>
                      <a:pt x="4" y="6"/>
                    </a:lnTo>
                    <a:lnTo>
                      <a:pt x="6" y="4"/>
                    </a:lnTo>
                    <a:lnTo>
                      <a:pt x="10" y="2"/>
                    </a:lnTo>
                    <a:lnTo>
                      <a:pt x="14" y="1"/>
                    </a:lnTo>
                    <a:lnTo>
                      <a:pt x="19" y="0"/>
                    </a:lnTo>
                    <a:lnTo>
                      <a:pt x="24" y="1"/>
                    </a:lnTo>
                    <a:lnTo>
                      <a:pt x="29" y="2"/>
                    </a:lnTo>
                    <a:lnTo>
                      <a:pt x="33" y="4"/>
                    </a:lnTo>
                    <a:lnTo>
                      <a:pt x="35" y="7"/>
                    </a:lnTo>
                    <a:lnTo>
                      <a:pt x="37" y="11"/>
                    </a:lnTo>
                    <a:lnTo>
                      <a:pt x="37" y="15"/>
                    </a:lnTo>
                    <a:lnTo>
                      <a:pt x="31" y="15"/>
                    </a:lnTo>
                    <a:lnTo>
                      <a:pt x="31" y="13"/>
                    </a:lnTo>
                    <a:lnTo>
                      <a:pt x="30" y="11"/>
                    </a:lnTo>
                    <a:lnTo>
                      <a:pt x="27" y="8"/>
                    </a:lnTo>
                    <a:lnTo>
                      <a:pt x="25" y="7"/>
                    </a:lnTo>
                    <a:lnTo>
                      <a:pt x="23" y="6"/>
                    </a:lnTo>
                    <a:lnTo>
                      <a:pt x="20" y="6"/>
                    </a:lnTo>
                    <a:lnTo>
                      <a:pt x="16" y="6"/>
                    </a:lnTo>
                    <a:lnTo>
                      <a:pt x="13" y="7"/>
                    </a:lnTo>
                    <a:lnTo>
                      <a:pt x="11" y="8"/>
                    </a:lnTo>
                    <a:lnTo>
                      <a:pt x="8" y="11"/>
                    </a:lnTo>
                    <a:lnTo>
                      <a:pt x="8" y="14"/>
                    </a:lnTo>
                    <a:lnTo>
                      <a:pt x="8" y="16"/>
                    </a:lnTo>
                    <a:lnTo>
                      <a:pt x="10" y="19"/>
                    </a:lnTo>
                    <a:lnTo>
                      <a:pt x="12" y="20"/>
                    </a:lnTo>
                    <a:lnTo>
                      <a:pt x="15" y="21"/>
                    </a:lnTo>
                    <a:lnTo>
                      <a:pt x="20" y="22"/>
                    </a:lnTo>
                    <a:lnTo>
                      <a:pt x="24" y="23"/>
                    </a:lnTo>
                    <a:lnTo>
                      <a:pt x="29" y="24"/>
                    </a:lnTo>
                    <a:lnTo>
                      <a:pt x="31" y="25"/>
                    </a:lnTo>
                    <a:lnTo>
                      <a:pt x="34" y="27"/>
                    </a:lnTo>
                    <a:lnTo>
                      <a:pt x="37" y="30"/>
                    </a:lnTo>
                    <a:lnTo>
                      <a:pt x="39" y="34"/>
                    </a:lnTo>
                    <a:lnTo>
                      <a:pt x="40" y="37"/>
                    </a:lnTo>
                    <a:lnTo>
                      <a:pt x="39" y="42"/>
                    </a:lnTo>
                    <a:lnTo>
                      <a:pt x="37" y="45"/>
                    </a:lnTo>
                    <a:lnTo>
                      <a:pt x="34" y="49"/>
                    </a:lnTo>
                    <a:lnTo>
                      <a:pt x="31" y="51"/>
                    </a:lnTo>
                    <a:lnTo>
                      <a:pt x="26" y="52"/>
                    </a:lnTo>
                    <a:lnTo>
                      <a:pt x="21" y="53"/>
                    </a:lnTo>
                    <a:lnTo>
                      <a:pt x="14" y="52"/>
                    </a:lnTo>
                    <a:lnTo>
                      <a:pt x="10" y="51"/>
                    </a:lnTo>
                    <a:lnTo>
                      <a:pt x="5" y="48"/>
                    </a:lnTo>
                    <a:lnTo>
                      <a:pt x="2" y="44"/>
                    </a:lnTo>
                    <a:lnTo>
                      <a:pt x="0" y="40"/>
                    </a:lnTo>
                    <a:lnTo>
                      <a:pt x="0" y="3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" name="Freeform 4233"/>
              <p:cNvSpPr>
                <a:spLocks/>
              </p:cNvSpPr>
              <p:nvPr/>
            </p:nvSpPr>
            <p:spPr bwMode="auto">
              <a:xfrm>
                <a:off x="3387" y="2215"/>
                <a:ext cx="38" cy="51"/>
              </a:xfrm>
              <a:custGeom>
                <a:avLst/>
                <a:gdLst/>
                <a:ahLst/>
                <a:cxnLst>
                  <a:cxn ang="0">
                    <a:pos x="0" y="51"/>
                  </a:cxn>
                  <a:cxn ang="0">
                    <a:pos x="0" y="0"/>
                  </a:cxn>
                  <a:cxn ang="0">
                    <a:pos x="36" y="0"/>
                  </a:cxn>
                  <a:cxn ang="0">
                    <a:pos x="36" y="5"/>
                  </a:cxn>
                  <a:cxn ang="0">
                    <a:pos x="6" y="5"/>
                  </a:cxn>
                  <a:cxn ang="0">
                    <a:pos x="6" y="21"/>
                  </a:cxn>
                  <a:cxn ang="0">
                    <a:pos x="34" y="21"/>
                  </a:cxn>
                  <a:cxn ang="0">
                    <a:pos x="34" y="28"/>
                  </a:cxn>
                  <a:cxn ang="0">
                    <a:pos x="6" y="28"/>
                  </a:cxn>
                  <a:cxn ang="0">
                    <a:pos x="6" y="45"/>
                  </a:cxn>
                  <a:cxn ang="0">
                    <a:pos x="38" y="45"/>
                  </a:cxn>
                  <a:cxn ang="0">
                    <a:pos x="38" y="51"/>
                  </a:cxn>
                  <a:cxn ang="0">
                    <a:pos x="0" y="51"/>
                  </a:cxn>
                </a:cxnLst>
                <a:rect l="0" t="0" r="r" b="b"/>
                <a:pathLst>
                  <a:path w="38" h="51">
                    <a:moveTo>
                      <a:pt x="0" y="51"/>
                    </a:moveTo>
                    <a:lnTo>
                      <a:pt x="0" y="0"/>
                    </a:lnTo>
                    <a:lnTo>
                      <a:pt x="36" y="0"/>
                    </a:lnTo>
                    <a:lnTo>
                      <a:pt x="36" y="5"/>
                    </a:lnTo>
                    <a:lnTo>
                      <a:pt x="6" y="5"/>
                    </a:lnTo>
                    <a:lnTo>
                      <a:pt x="6" y="21"/>
                    </a:lnTo>
                    <a:lnTo>
                      <a:pt x="34" y="21"/>
                    </a:lnTo>
                    <a:lnTo>
                      <a:pt x="34" y="28"/>
                    </a:lnTo>
                    <a:lnTo>
                      <a:pt x="6" y="28"/>
                    </a:lnTo>
                    <a:lnTo>
                      <a:pt x="6" y="45"/>
                    </a:lnTo>
                    <a:lnTo>
                      <a:pt x="38" y="45"/>
                    </a:lnTo>
                    <a:lnTo>
                      <a:pt x="38" y="51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4" name="Freeform 4234"/>
              <p:cNvSpPr>
                <a:spLocks/>
              </p:cNvSpPr>
              <p:nvPr/>
            </p:nvSpPr>
            <p:spPr bwMode="auto">
              <a:xfrm>
                <a:off x="3450" y="2215"/>
                <a:ext cx="42" cy="51"/>
              </a:xfrm>
              <a:custGeom>
                <a:avLst/>
                <a:gdLst/>
                <a:ahLst/>
                <a:cxnLst>
                  <a:cxn ang="0">
                    <a:pos x="17" y="51"/>
                  </a:cxn>
                  <a:cxn ang="0">
                    <a:pos x="17" y="5"/>
                  </a:cxn>
                  <a:cxn ang="0">
                    <a:pos x="0" y="5"/>
                  </a:cxn>
                  <a:cxn ang="0">
                    <a:pos x="0" y="0"/>
                  </a:cxn>
                  <a:cxn ang="0">
                    <a:pos x="42" y="0"/>
                  </a:cxn>
                  <a:cxn ang="0">
                    <a:pos x="42" y="5"/>
                  </a:cxn>
                  <a:cxn ang="0">
                    <a:pos x="24" y="5"/>
                  </a:cxn>
                  <a:cxn ang="0">
                    <a:pos x="24" y="51"/>
                  </a:cxn>
                  <a:cxn ang="0">
                    <a:pos x="17" y="51"/>
                  </a:cxn>
                </a:cxnLst>
                <a:rect l="0" t="0" r="r" b="b"/>
                <a:pathLst>
                  <a:path w="42" h="51">
                    <a:moveTo>
                      <a:pt x="17" y="51"/>
                    </a:moveTo>
                    <a:lnTo>
                      <a:pt x="17" y="5"/>
                    </a:lnTo>
                    <a:lnTo>
                      <a:pt x="0" y="5"/>
                    </a:lnTo>
                    <a:lnTo>
                      <a:pt x="0" y="0"/>
                    </a:lnTo>
                    <a:lnTo>
                      <a:pt x="42" y="0"/>
                    </a:lnTo>
                    <a:lnTo>
                      <a:pt x="42" y="5"/>
                    </a:lnTo>
                    <a:lnTo>
                      <a:pt x="24" y="5"/>
                    </a:lnTo>
                    <a:lnTo>
                      <a:pt x="24" y="51"/>
                    </a:lnTo>
                    <a:lnTo>
                      <a:pt x="17" y="51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" name="Freeform 4235"/>
              <p:cNvSpPr>
                <a:spLocks noEditPoints="1"/>
              </p:cNvSpPr>
              <p:nvPr/>
            </p:nvSpPr>
            <p:spPr bwMode="auto">
              <a:xfrm>
                <a:off x="3496" y="2214"/>
                <a:ext cx="49" cy="53"/>
              </a:xfrm>
              <a:custGeom>
                <a:avLst/>
                <a:gdLst/>
                <a:ahLst/>
                <a:cxnLst>
                  <a:cxn ang="0">
                    <a:pos x="0" y="27"/>
                  </a:cxn>
                  <a:cxn ang="0">
                    <a:pos x="2" y="15"/>
                  </a:cxn>
                  <a:cxn ang="0">
                    <a:pos x="7" y="7"/>
                  </a:cxn>
                  <a:cxn ang="0">
                    <a:pos x="11" y="4"/>
                  </a:cxn>
                  <a:cxn ang="0">
                    <a:pos x="14" y="2"/>
                  </a:cxn>
                  <a:cxn ang="0">
                    <a:pos x="19" y="1"/>
                  </a:cxn>
                  <a:cxn ang="0">
                    <a:pos x="25" y="0"/>
                  </a:cxn>
                  <a:cxn ang="0">
                    <a:pos x="29" y="1"/>
                  </a:cxn>
                  <a:cxn ang="0">
                    <a:pos x="33" y="2"/>
                  </a:cxn>
                  <a:cxn ang="0">
                    <a:pos x="37" y="3"/>
                  </a:cxn>
                  <a:cxn ang="0">
                    <a:pos x="40" y="6"/>
                  </a:cxn>
                  <a:cxn ang="0">
                    <a:pos x="44" y="8"/>
                  </a:cxn>
                  <a:cxn ang="0">
                    <a:pos x="46" y="13"/>
                  </a:cxn>
                  <a:cxn ang="0">
                    <a:pos x="47" y="17"/>
                  </a:cxn>
                  <a:cxn ang="0">
                    <a:pos x="48" y="22"/>
                  </a:cxn>
                  <a:cxn ang="0">
                    <a:pos x="49" y="26"/>
                  </a:cxn>
                  <a:cxn ang="0">
                    <a:pos x="48" y="32"/>
                  </a:cxn>
                  <a:cxn ang="0">
                    <a:pos x="47" y="36"/>
                  </a:cxn>
                  <a:cxn ang="0">
                    <a:pos x="46" y="41"/>
                  </a:cxn>
                  <a:cxn ang="0">
                    <a:pos x="44" y="44"/>
                  </a:cxn>
                  <a:cxn ang="0">
                    <a:pos x="40" y="48"/>
                  </a:cxn>
                  <a:cxn ang="0">
                    <a:pos x="37" y="50"/>
                  </a:cxn>
                  <a:cxn ang="0">
                    <a:pos x="31" y="52"/>
                  </a:cxn>
                  <a:cxn ang="0">
                    <a:pos x="25" y="53"/>
                  </a:cxn>
                  <a:cxn ang="0">
                    <a:pos x="20" y="52"/>
                  </a:cxn>
                  <a:cxn ang="0">
                    <a:pos x="16" y="51"/>
                  </a:cxn>
                  <a:cxn ang="0">
                    <a:pos x="12" y="50"/>
                  </a:cxn>
                  <a:cxn ang="0">
                    <a:pos x="8" y="46"/>
                  </a:cxn>
                  <a:cxn ang="0">
                    <a:pos x="6" y="43"/>
                  </a:cxn>
                  <a:cxn ang="0">
                    <a:pos x="3" y="40"/>
                  </a:cxn>
                  <a:cxn ang="0">
                    <a:pos x="1" y="33"/>
                  </a:cxn>
                  <a:cxn ang="0">
                    <a:pos x="0" y="27"/>
                  </a:cxn>
                  <a:cxn ang="0">
                    <a:pos x="7" y="27"/>
                  </a:cxn>
                  <a:cxn ang="0">
                    <a:pos x="8" y="33"/>
                  </a:cxn>
                  <a:cxn ang="0">
                    <a:pos x="9" y="37"/>
                  </a:cxn>
                  <a:cxn ang="0">
                    <a:pos x="12" y="42"/>
                  </a:cxn>
                  <a:cxn ang="0">
                    <a:pos x="16" y="44"/>
                  </a:cxn>
                  <a:cxn ang="0">
                    <a:pos x="20" y="46"/>
                  </a:cxn>
                  <a:cxn ang="0">
                    <a:pos x="25" y="46"/>
                  </a:cxn>
                  <a:cxn ang="0">
                    <a:pos x="29" y="46"/>
                  </a:cxn>
                  <a:cxn ang="0">
                    <a:pos x="33" y="44"/>
                  </a:cxn>
                  <a:cxn ang="0">
                    <a:pos x="37" y="42"/>
                  </a:cxn>
                  <a:cxn ang="0">
                    <a:pos x="40" y="37"/>
                  </a:cxn>
                  <a:cxn ang="0">
                    <a:pos x="41" y="32"/>
                  </a:cxn>
                  <a:cxn ang="0">
                    <a:pos x="42" y="26"/>
                  </a:cxn>
                  <a:cxn ang="0">
                    <a:pos x="41" y="21"/>
                  </a:cxn>
                  <a:cxn ang="0">
                    <a:pos x="40" y="15"/>
                  </a:cxn>
                  <a:cxn ang="0">
                    <a:pos x="37" y="12"/>
                  </a:cxn>
                  <a:cxn ang="0">
                    <a:pos x="33" y="8"/>
                  </a:cxn>
                  <a:cxn ang="0">
                    <a:pos x="29" y="6"/>
                  </a:cxn>
                  <a:cxn ang="0">
                    <a:pos x="25" y="6"/>
                  </a:cxn>
                  <a:cxn ang="0">
                    <a:pos x="20" y="6"/>
                  </a:cxn>
                  <a:cxn ang="0">
                    <a:pos x="16" y="8"/>
                  </a:cxn>
                  <a:cxn ang="0">
                    <a:pos x="12" y="11"/>
                  </a:cxn>
                  <a:cxn ang="0">
                    <a:pos x="10" y="14"/>
                  </a:cxn>
                  <a:cxn ang="0">
                    <a:pos x="8" y="17"/>
                  </a:cxn>
                  <a:cxn ang="0">
                    <a:pos x="8" y="22"/>
                  </a:cxn>
                  <a:cxn ang="0">
                    <a:pos x="7" y="27"/>
                  </a:cxn>
                </a:cxnLst>
                <a:rect l="0" t="0" r="r" b="b"/>
                <a:pathLst>
                  <a:path w="49" h="53">
                    <a:moveTo>
                      <a:pt x="0" y="27"/>
                    </a:moveTo>
                    <a:lnTo>
                      <a:pt x="2" y="15"/>
                    </a:lnTo>
                    <a:lnTo>
                      <a:pt x="7" y="7"/>
                    </a:lnTo>
                    <a:lnTo>
                      <a:pt x="11" y="4"/>
                    </a:lnTo>
                    <a:lnTo>
                      <a:pt x="14" y="2"/>
                    </a:lnTo>
                    <a:lnTo>
                      <a:pt x="19" y="1"/>
                    </a:lnTo>
                    <a:lnTo>
                      <a:pt x="25" y="0"/>
                    </a:lnTo>
                    <a:lnTo>
                      <a:pt x="29" y="1"/>
                    </a:lnTo>
                    <a:lnTo>
                      <a:pt x="33" y="2"/>
                    </a:lnTo>
                    <a:lnTo>
                      <a:pt x="37" y="3"/>
                    </a:lnTo>
                    <a:lnTo>
                      <a:pt x="40" y="6"/>
                    </a:lnTo>
                    <a:lnTo>
                      <a:pt x="44" y="8"/>
                    </a:lnTo>
                    <a:lnTo>
                      <a:pt x="46" y="13"/>
                    </a:lnTo>
                    <a:lnTo>
                      <a:pt x="47" y="17"/>
                    </a:lnTo>
                    <a:lnTo>
                      <a:pt x="48" y="22"/>
                    </a:lnTo>
                    <a:lnTo>
                      <a:pt x="49" y="26"/>
                    </a:lnTo>
                    <a:lnTo>
                      <a:pt x="48" y="32"/>
                    </a:lnTo>
                    <a:lnTo>
                      <a:pt x="47" y="36"/>
                    </a:lnTo>
                    <a:lnTo>
                      <a:pt x="46" y="41"/>
                    </a:lnTo>
                    <a:lnTo>
                      <a:pt x="44" y="44"/>
                    </a:lnTo>
                    <a:lnTo>
                      <a:pt x="40" y="48"/>
                    </a:lnTo>
                    <a:lnTo>
                      <a:pt x="37" y="50"/>
                    </a:lnTo>
                    <a:lnTo>
                      <a:pt x="31" y="52"/>
                    </a:lnTo>
                    <a:lnTo>
                      <a:pt x="25" y="53"/>
                    </a:lnTo>
                    <a:lnTo>
                      <a:pt x="20" y="52"/>
                    </a:lnTo>
                    <a:lnTo>
                      <a:pt x="16" y="51"/>
                    </a:lnTo>
                    <a:lnTo>
                      <a:pt x="12" y="50"/>
                    </a:lnTo>
                    <a:lnTo>
                      <a:pt x="8" y="46"/>
                    </a:lnTo>
                    <a:lnTo>
                      <a:pt x="6" y="43"/>
                    </a:lnTo>
                    <a:lnTo>
                      <a:pt x="3" y="40"/>
                    </a:lnTo>
                    <a:lnTo>
                      <a:pt x="1" y="33"/>
                    </a:lnTo>
                    <a:lnTo>
                      <a:pt x="0" y="27"/>
                    </a:lnTo>
                    <a:close/>
                    <a:moveTo>
                      <a:pt x="7" y="27"/>
                    </a:moveTo>
                    <a:lnTo>
                      <a:pt x="8" y="33"/>
                    </a:lnTo>
                    <a:lnTo>
                      <a:pt x="9" y="37"/>
                    </a:lnTo>
                    <a:lnTo>
                      <a:pt x="12" y="42"/>
                    </a:lnTo>
                    <a:lnTo>
                      <a:pt x="16" y="44"/>
                    </a:lnTo>
                    <a:lnTo>
                      <a:pt x="20" y="46"/>
                    </a:lnTo>
                    <a:lnTo>
                      <a:pt x="25" y="46"/>
                    </a:lnTo>
                    <a:lnTo>
                      <a:pt x="29" y="46"/>
                    </a:lnTo>
                    <a:lnTo>
                      <a:pt x="33" y="44"/>
                    </a:lnTo>
                    <a:lnTo>
                      <a:pt x="37" y="42"/>
                    </a:lnTo>
                    <a:lnTo>
                      <a:pt x="40" y="37"/>
                    </a:lnTo>
                    <a:lnTo>
                      <a:pt x="41" y="32"/>
                    </a:lnTo>
                    <a:lnTo>
                      <a:pt x="42" y="26"/>
                    </a:lnTo>
                    <a:lnTo>
                      <a:pt x="41" y="21"/>
                    </a:lnTo>
                    <a:lnTo>
                      <a:pt x="40" y="15"/>
                    </a:lnTo>
                    <a:lnTo>
                      <a:pt x="37" y="12"/>
                    </a:lnTo>
                    <a:lnTo>
                      <a:pt x="33" y="8"/>
                    </a:lnTo>
                    <a:lnTo>
                      <a:pt x="29" y="6"/>
                    </a:lnTo>
                    <a:lnTo>
                      <a:pt x="25" y="6"/>
                    </a:lnTo>
                    <a:lnTo>
                      <a:pt x="20" y="6"/>
                    </a:lnTo>
                    <a:lnTo>
                      <a:pt x="16" y="8"/>
                    </a:lnTo>
                    <a:lnTo>
                      <a:pt x="12" y="11"/>
                    </a:lnTo>
                    <a:lnTo>
                      <a:pt x="10" y="14"/>
                    </a:lnTo>
                    <a:lnTo>
                      <a:pt x="8" y="17"/>
                    </a:lnTo>
                    <a:lnTo>
                      <a:pt x="8" y="22"/>
                    </a:lnTo>
                    <a:lnTo>
                      <a:pt x="7" y="27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" name="Freeform 4236"/>
              <p:cNvSpPr>
                <a:spLocks noEditPoints="1"/>
              </p:cNvSpPr>
              <p:nvPr/>
            </p:nvSpPr>
            <p:spPr bwMode="auto">
              <a:xfrm>
                <a:off x="3572" y="2214"/>
                <a:ext cx="49" cy="53"/>
              </a:xfrm>
              <a:custGeom>
                <a:avLst/>
                <a:gdLst/>
                <a:ahLst/>
                <a:cxnLst>
                  <a:cxn ang="0">
                    <a:pos x="0" y="27"/>
                  </a:cxn>
                  <a:cxn ang="0">
                    <a:pos x="2" y="15"/>
                  </a:cxn>
                  <a:cxn ang="0">
                    <a:pos x="7" y="7"/>
                  </a:cxn>
                  <a:cxn ang="0">
                    <a:pos x="11" y="4"/>
                  </a:cxn>
                  <a:cxn ang="0">
                    <a:pos x="14" y="2"/>
                  </a:cxn>
                  <a:cxn ang="0">
                    <a:pos x="19" y="1"/>
                  </a:cxn>
                  <a:cxn ang="0">
                    <a:pos x="24" y="0"/>
                  </a:cxn>
                  <a:cxn ang="0">
                    <a:pos x="29" y="1"/>
                  </a:cxn>
                  <a:cxn ang="0">
                    <a:pos x="33" y="2"/>
                  </a:cxn>
                  <a:cxn ang="0">
                    <a:pos x="37" y="3"/>
                  </a:cxn>
                  <a:cxn ang="0">
                    <a:pos x="40" y="6"/>
                  </a:cxn>
                  <a:cxn ang="0">
                    <a:pos x="43" y="8"/>
                  </a:cxn>
                  <a:cxn ang="0">
                    <a:pos x="46" y="13"/>
                  </a:cxn>
                  <a:cxn ang="0">
                    <a:pos x="47" y="17"/>
                  </a:cxn>
                  <a:cxn ang="0">
                    <a:pos x="48" y="22"/>
                  </a:cxn>
                  <a:cxn ang="0">
                    <a:pos x="49" y="26"/>
                  </a:cxn>
                  <a:cxn ang="0">
                    <a:pos x="48" y="32"/>
                  </a:cxn>
                  <a:cxn ang="0">
                    <a:pos x="47" y="36"/>
                  </a:cxn>
                  <a:cxn ang="0">
                    <a:pos x="46" y="41"/>
                  </a:cxn>
                  <a:cxn ang="0">
                    <a:pos x="43" y="44"/>
                  </a:cxn>
                  <a:cxn ang="0">
                    <a:pos x="40" y="48"/>
                  </a:cxn>
                  <a:cxn ang="0">
                    <a:pos x="37" y="50"/>
                  </a:cxn>
                  <a:cxn ang="0">
                    <a:pos x="31" y="52"/>
                  </a:cxn>
                  <a:cxn ang="0">
                    <a:pos x="24" y="53"/>
                  </a:cxn>
                  <a:cxn ang="0">
                    <a:pos x="20" y="52"/>
                  </a:cxn>
                  <a:cxn ang="0">
                    <a:pos x="15" y="51"/>
                  </a:cxn>
                  <a:cxn ang="0">
                    <a:pos x="12" y="50"/>
                  </a:cxn>
                  <a:cxn ang="0">
                    <a:pos x="8" y="46"/>
                  </a:cxn>
                  <a:cxn ang="0">
                    <a:pos x="5" y="43"/>
                  </a:cxn>
                  <a:cxn ang="0">
                    <a:pos x="3" y="40"/>
                  </a:cxn>
                  <a:cxn ang="0">
                    <a:pos x="1" y="33"/>
                  </a:cxn>
                  <a:cxn ang="0">
                    <a:pos x="0" y="27"/>
                  </a:cxn>
                  <a:cxn ang="0">
                    <a:pos x="7" y="27"/>
                  </a:cxn>
                  <a:cxn ang="0">
                    <a:pos x="8" y="33"/>
                  </a:cxn>
                  <a:cxn ang="0">
                    <a:pos x="9" y="37"/>
                  </a:cxn>
                  <a:cxn ang="0">
                    <a:pos x="12" y="42"/>
                  </a:cxn>
                  <a:cxn ang="0">
                    <a:pos x="15" y="44"/>
                  </a:cxn>
                  <a:cxn ang="0">
                    <a:pos x="20" y="46"/>
                  </a:cxn>
                  <a:cxn ang="0">
                    <a:pos x="24" y="46"/>
                  </a:cxn>
                  <a:cxn ang="0">
                    <a:pos x="29" y="46"/>
                  </a:cxn>
                  <a:cxn ang="0">
                    <a:pos x="33" y="44"/>
                  </a:cxn>
                  <a:cxn ang="0">
                    <a:pos x="37" y="42"/>
                  </a:cxn>
                  <a:cxn ang="0">
                    <a:pos x="40" y="37"/>
                  </a:cxn>
                  <a:cxn ang="0">
                    <a:pos x="41" y="32"/>
                  </a:cxn>
                  <a:cxn ang="0">
                    <a:pos x="42" y="26"/>
                  </a:cxn>
                  <a:cxn ang="0">
                    <a:pos x="41" y="21"/>
                  </a:cxn>
                  <a:cxn ang="0">
                    <a:pos x="40" y="15"/>
                  </a:cxn>
                  <a:cxn ang="0">
                    <a:pos x="37" y="12"/>
                  </a:cxn>
                  <a:cxn ang="0">
                    <a:pos x="33" y="8"/>
                  </a:cxn>
                  <a:cxn ang="0">
                    <a:pos x="29" y="6"/>
                  </a:cxn>
                  <a:cxn ang="0">
                    <a:pos x="24" y="6"/>
                  </a:cxn>
                  <a:cxn ang="0">
                    <a:pos x="20" y="6"/>
                  </a:cxn>
                  <a:cxn ang="0">
                    <a:pos x="15" y="8"/>
                  </a:cxn>
                  <a:cxn ang="0">
                    <a:pos x="12" y="11"/>
                  </a:cxn>
                  <a:cxn ang="0">
                    <a:pos x="10" y="14"/>
                  </a:cxn>
                  <a:cxn ang="0">
                    <a:pos x="8" y="17"/>
                  </a:cxn>
                  <a:cxn ang="0">
                    <a:pos x="8" y="22"/>
                  </a:cxn>
                  <a:cxn ang="0">
                    <a:pos x="7" y="27"/>
                  </a:cxn>
                </a:cxnLst>
                <a:rect l="0" t="0" r="r" b="b"/>
                <a:pathLst>
                  <a:path w="49" h="53">
                    <a:moveTo>
                      <a:pt x="0" y="27"/>
                    </a:moveTo>
                    <a:lnTo>
                      <a:pt x="2" y="15"/>
                    </a:lnTo>
                    <a:lnTo>
                      <a:pt x="7" y="7"/>
                    </a:lnTo>
                    <a:lnTo>
                      <a:pt x="11" y="4"/>
                    </a:lnTo>
                    <a:lnTo>
                      <a:pt x="14" y="2"/>
                    </a:lnTo>
                    <a:lnTo>
                      <a:pt x="19" y="1"/>
                    </a:lnTo>
                    <a:lnTo>
                      <a:pt x="24" y="0"/>
                    </a:lnTo>
                    <a:lnTo>
                      <a:pt x="29" y="1"/>
                    </a:lnTo>
                    <a:lnTo>
                      <a:pt x="33" y="2"/>
                    </a:lnTo>
                    <a:lnTo>
                      <a:pt x="37" y="3"/>
                    </a:lnTo>
                    <a:lnTo>
                      <a:pt x="40" y="6"/>
                    </a:lnTo>
                    <a:lnTo>
                      <a:pt x="43" y="8"/>
                    </a:lnTo>
                    <a:lnTo>
                      <a:pt x="46" y="13"/>
                    </a:lnTo>
                    <a:lnTo>
                      <a:pt x="47" y="17"/>
                    </a:lnTo>
                    <a:lnTo>
                      <a:pt x="48" y="22"/>
                    </a:lnTo>
                    <a:lnTo>
                      <a:pt x="49" y="26"/>
                    </a:lnTo>
                    <a:lnTo>
                      <a:pt x="48" y="32"/>
                    </a:lnTo>
                    <a:lnTo>
                      <a:pt x="47" y="36"/>
                    </a:lnTo>
                    <a:lnTo>
                      <a:pt x="46" y="41"/>
                    </a:lnTo>
                    <a:lnTo>
                      <a:pt x="43" y="44"/>
                    </a:lnTo>
                    <a:lnTo>
                      <a:pt x="40" y="48"/>
                    </a:lnTo>
                    <a:lnTo>
                      <a:pt x="37" y="50"/>
                    </a:lnTo>
                    <a:lnTo>
                      <a:pt x="31" y="52"/>
                    </a:lnTo>
                    <a:lnTo>
                      <a:pt x="24" y="53"/>
                    </a:lnTo>
                    <a:lnTo>
                      <a:pt x="20" y="52"/>
                    </a:lnTo>
                    <a:lnTo>
                      <a:pt x="15" y="51"/>
                    </a:lnTo>
                    <a:lnTo>
                      <a:pt x="12" y="50"/>
                    </a:lnTo>
                    <a:lnTo>
                      <a:pt x="8" y="46"/>
                    </a:lnTo>
                    <a:lnTo>
                      <a:pt x="5" y="43"/>
                    </a:lnTo>
                    <a:lnTo>
                      <a:pt x="3" y="40"/>
                    </a:lnTo>
                    <a:lnTo>
                      <a:pt x="1" y="33"/>
                    </a:lnTo>
                    <a:lnTo>
                      <a:pt x="0" y="27"/>
                    </a:lnTo>
                    <a:close/>
                    <a:moveTo>
                      <a:pt x="7" y="27"/>
                    </a:moveTo>
                    <a:lnTo>
                      <a:pt x="8" y="33"/>
                    </a:lnTo>
                    <a:lnTo>
                      <a:pt x="9" y="37"/>
                    </a:lnTo>
                    <a:lnTo>
                      <a:pt x="12" y="42"/>
                    </a:lnTo>
                    <a:lnTo>
                      <a:pt x="15" y="44"/>
                    </a:lnTo>
                    <a:lnTo>
                      <a:pt x="20" y="46"/>
                    </a:lnTo>
                    <a:lnTo>
                      <a:pt x="24" y="46"/>
                    </a:lnTo>
                    <a:lnTo>
                      <a:pt x="29" y="46"/>
                    </a:lnTo>
                    <a:lnTo>
                      <a:pt x="33" y="44"/>
                    </a:lnTo>
                    <a:lnTo>
                      <a:pt x="37" y="42"/>
                    </a:lnTo>
                    <a:lnTo>
                      <a:pt x="40" y="37"/>
                    </a:lnTo>
                    <a:lnTo>
                      <a:pt x="41" y="32"/>
                    </a:lnTo>
                    <a:lnTo>
                      <a:pt x="42" y="26"/>
                    </a:lnTo>
                    <a:lnTo>
                      <a:pt x="41" y="21"/>
                    </a:lnTo>
                    <a:lnTo>
                      <a:pt x="40" y="15"/>
                    </a:lnTo>
                    <a:lnTo>
                      <a:pt x="37" y="12"/>
                    </a:lnTo>
                    <a:lnTo>
                      <a:pt x="33" y="8"/>
                    </a:lnTo>
                    <a:lnTo>
                      <a:pt x="29" y="6"/>
                    </a:lnTo>
                    <a:lnTo>
                      <a:pt x="24" y="6"/>
                    </a:lnTo>
                    <a:lnTo>
                      <a:pt x="20" y="6"/>
                    </a:lnTo>
                    <a:lnTo>
                      <a:pt x="15" y="8"/>
                    </a:lnTo>
                    <a:lnTo>
                      <a:pt x="12" y="11"/>
                    </a:lnTo>
                    <a:lnTo>
                      <a:pt x="10" y="14"/>
                    </a:lnTo>
                    <a:lnTo>
                      <a:pt x="8" y="17"/>
                    </a:lnTo>
                    <a:lnTo>
                      <a:pt x="8" y="22"/>
                    </a:lnTo>
                    <a:lnTo>
                      <a:pt x="7" y="27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" name="Freeform 4237"/>
              <p:cNvSpPr>
                <a:spLocks/>
              </p:cNvSpPr>
              <p:nvPr/>
            </p:nvSpPr>
            <p:spPr bwMode="auto">
              <a:xfrm>
                <a:off x="3628" y="2214"/>
                <a:ext cx="40" cy="53"/>
              </a:xfrm>
              <a:custGeom>
                <a:avLst/>
                <a:gdLst/>
                <a:ahLst/>
                <a:cxnLst>
                  <a:cxn ang="0">
                    <a:pos x="6" y="34"/>
                  </a:cxn>
                  <a:cxn ang="0">
                    <a:pos x="9" y="41"/>
                  </a:cxn>
                  <a:cxn ang="0">
                    <a:pos x="14" y="45"/>
                  </a:cxn>
                  <a:cxn ang="0">
                    <a:pos x="21" y="46"/>
                  </a:cxn>
                  <a:cxn ang="0">
                    <a:pos x="28" y="45"/>
                  </a:cxn>
                  <a:cxn ang="0">
                    <a:pos x="32" y="42"/>
                  </a:cxn>
                  <a:cxn ang="0">
                    <a:pos x="33" y="37"/>
                  </a:cxn>
                  <a:cxn ang="0">
                    <a:pos x="32" y="34"/>
                  </a:cxn>
                  <a:cxn ang="0">
                    <a:pos x="28" y="31"/>
                  </a:cxn>
                  <a:cxn ang="0">
                    <a:pos x="23" y="30"/>
                  </a:cxn>
                  <a:cxn ang="0">
                    <a:pos x="13" y="26"/>
                  </a:cxn>
                  <a:cxn ang="0">
                    <a:pos x="6" y="23"/>
                  </a:cxn>
                  <a:cxn ang="0">
                    <a:pos x="3" y="17"/>
                  </a:cxn>
                  <a:cxn ang="0">
                    <a:pos x="3" y="11"/>
                  </a:cxn>
                  <a:cxn ang="0">
                    <a:pos x="7" y="4"/>
                  </a:cxn>
                  <a:cxn ang="0">
                    <a:pos x="15" y="1"/>
                  </a:cxn>
                  <a:cxn ang="0">
                    <a:pos x="25" y="1"/>
                  </a:cxn>
                  <a:cxn ang="0">
                    <a:pos x="33" y="4"/>
                  </a:cxn>
                  <a:cxn ang="0">
                    <a:pos x="38" y="11"/>
                  </a:cxn>
                  <a:cxn ang="0">
                    <a:pos x="32" y="15"/>
                  </a:cxn>
                  <a:cxn ang="0">
                    <a:pos x="30" y="11"/>
                  </a:cxn>
                  <a:cxn ang="0">
                    <a:pos x="26" y="7"/>
                  </a:cxn>
                  <a:cxn ang="0">
                    <a:pos x="20" y="6"/>
                  </a:cxn>
                  <a:cxn ang="0">
                    <a:pos x="14" y="7"/>
                  </a:cxn>
                  <a:cxn ang="0">
                    <a:pos x="10" y="11"/>
                  </a:cxn>
                  <a:cxn ang="0">
                    <a:pos x="10" y="16"/>
                  </a:cxn>
                  <a:cxn ang="0">
                    <a:pos x="13" y="20"/>
                  </a:cxn>
                  <a:cxn ang="0">
                    <a:pos x="21" y="22"/>
                  </a:cxn>
                  <a:cxn ang="0">
                    <a:pos x="29" y="24"/>
                  </a:cxn>
                  <a:cxn ang="0">
                    <a:pos x="35" y="27"/>
                  </a:cxn>
                  <a:cxn ang="0">
                    <a:pos x="40" y="34"/>
                  </a:cxn>
                  <a:cxn ang="0">
                    <a:pos x="40" y="42"/>
                  </a:cxn>
                  <a:cxn ang="0">
                    <a:pos x="35" y="49"/>
                  </a:cxn>
                  <a:cxn ang="0">
                    <a:pos x="26" y="52"/>
                  </a:cxn>
                  <a:cxn ang="0">
                    <a:pos x="15" y="52"/>
                  </a:cxn>
                  <a:cxn ang="0">
                    <a:pos x="6" y="48"/>
                  </a:cxn>
                  <a:cxn ang="0">
                    <a:pos x="1" y="40"/>
                  </a:cxn>
                </a:cxnLst>
                <a:rect l="0" t="0" r="r" b="b"/>
                <a:pathLst>
                  <a:path w="40" h="53">
                    <a:moveTo>
                      <a:pt x="0" y="34"/>
                    </a:moveTo>
                    <a:lnTo>
                      <a:pt x="6" y="34"/>
                    </a:lnTo>
                    <a:lnTo>
                      <a:pt x="7" y="37"/>
                    </a:lnTo>
                    <a:lnTo>
                      <a:pt x="9" y="41"/>
                    </a:lnTo>
                    <a:lnTo>
                      <a:pt x="11" y="43"/>
                    </a:lnTo>
                    <a:lnTo>
                      <a:pt x="14" y="45"/>
                    </a:lnTo>
                    <a:lnTo>
                      <a:pt x="17" y="46"/>
                    </a:lnTo>
                    <a:lnTo>
                      <a:pt x="21" y="46"/>
                    </a:lnTo>
                    <a:lnTo>
                      <a:pt x="25" y="46"/>
                    </a:lnTo>
                    <a:lnTo>
                      <a:pt x="28" y="45"/>
                    </a:lnTo>
                    <a:lnTo>
                      <a:pt x="31" y="44"/>
                    </a:lnTo>
                    <a:lnTo>
                      <a:pt x="32" y="42"/>
                    </a:lnTo>
                    <a:lnTo>
                      <a:pt x="33" y="40"/>
                    </a:lnTo>
                    <a:lnTo>
                      <a:pt x="33" y="37"/>
                    </a:lnTo>
                    <a:lnTo>
                      <a:pt x="33" y="35"/>
                    </a:lnTo>
                    <a:lnTo>
                      <a:pt x="32" y="34"/>
                    </a:lnTo>
                    <a:lnTo>
                      <a:pt x="31" y="32"/>
                    </a:lnTo>
                    <a:lnTo>
                      <a:pt x="28" y="31"/>
                    </a:lnTo>
                    <a:lnTo>
                      <a:pt x="26" y="30"/>
                    </a:lnTo>
                    <a:lnTo>
                      <a:pt x="23" y="30"/>
                    </a:lnTo>
                    <a:lnTo>
                      <a:pt x="19" y="29"/>
                    </a:lnTo>
                    <a:lnTo>
                      <a:pt x="13" y="26"/>
                    </a:lnTo>
                    <a:lnTo>
                      <a:pt x="10" y="25"/>
                    </a:lnTo>
                    <a:lnTo>
                      <a:pt x="6" y="23"/>
                    </a:lnTo>
                    <a:lnTo>
                      <a:pt x="4" y="21"/>
                    </a:lnTo>
                    <a:lnTo>
                      <a:pt x="3" y="17"/>
                    </a:lnTo>
                    <a:lnTo>
                      <a:pt x="2" y="14"/>
                    </a:lnTo>
                    <a:lnTo>
                      <a:pt x="3" y="11"/>
                    </a:lnTo>
                    <a:lnTo>
                      <a:pt x="4" y="6"/>
                    </a:lnTo>
                    <a:lnTo>
                      <a:pt x="7" y="4"/>
                    </a:lnTo>
                    <a:lnTo>
                      <a:pt x="11" y="2"/>
                    </a:lnTo>
                    <a:lnTo>
                      <a:pt x="15" y="1"/>
                    </a:lnTo>
                    <a:lnTo>
                      <a:pt x="20" y="0"/>
                    </a:lnTo>
                    <a:lnTo>
                      <a:pt x="25" y="1"/>
                    </a:lnTo>
                    <a:lnTo>
                      <a:pt x="30" y="2"/>
                    </a:lnTo>
                    <a:lnTo>
                      <a:pt x="33" y="4"/>
                    </a:lnTo>
                    <a:lnTo>
                      <a:pt x="36" y="7"/>
                    </a:lnTo>
                    <a:lnTo>
                      <a:pt x="38" y="11"/>
                    </a:lnTo>
                    <a:lnTo>
                      <a:pt x="39" y="15"/>
                    </a:lnTo>
                    <a:lnTo>
                      <a:pt x="32" y="15"/>
                    </a:lnTo>
                    <a:lnTo>
                      <a:pt x="31" y="13"/>
                    </a:lnTo>
                    <a:lnTo>
                      <a:pt x="30" y="11"/>
                    </a:lnTo>
                    <a:lnTo>
                      <a:pt x="29" y="8"/>
                    </a:lnTo>
                    <a:lnTo>
                      <a:pt x="26" y="7"/>
                    </a:lnTo>
                    <a:lnTo>
                      <a:pt x="23" y="6"/>
                    </a:lnTo>
                    <a:lnTo>
                      <a:pt x="20" y="6"/>
                    </a:lnTo>
                    <a:lnTo>
                      <a:pt x="16" y="6"/>
                    </a:lnTo>
                    <a:lnTo>
                      <a:pt x="14" y="7"/>
                    </a:lnTo>
                    <a:lnTo>
                      <a:pt x="12" y="8"/>
                    </a:lnTo>
                    <a:lnTo>
                      <a:pt x="10" y="11"/>
                    </a:lnTo>
                    <a:lnTo>
                      <a:pt x="9" y="14"/>
                    </a:lnTo>
                    <a:lnTo>
                      <a:pt x="10" y="16"/>
                    </a:lnTo>
                    <a:lnTo>
                      <a:pt x="11" y="19"/>
                    </a:lnTo>
                    <a:lnTo>
                      <a:pt x="13" y="20"/>
                    </a:lnTo>
                    <a:lnTo>
                      <a:pt x="16" y="21"/>
                    </a:lnTo>
                    <a:lnTo>
                      <a:pt x="21" y="22"/>
                    </a:lnTo>
                    <a:lnTo>
                      <a:pt x="25" y="23"/>
                    </a:lnTo>
                    <a:lnTo>
                      <a:pt x="29" y="24"/>
                    </a:lnTo>
                    <a:lnTo>
                      <a:pt x="32" y="25"/>
                    </a:lnTo>
                    <a:lnTo>
                      <a:pt x="35" y="27"/>
                    </a:lnTo>
                    <a:lnTo>
                      <a:pt x="38" y="30"/>
                    </a:lnTo>
                    <a:lnTo>
                      <a:pt x="40" y="34"/>
                    </a:lnTo>
                    <a:lnTo>
                      <a:pt x="40" y="37"/>
                    </a:lnTo>
                    <a:lnTo>
                      <a:pt x="40" y="42"/>
                    </a:lnTo>
                    <a:lnTo>
                      <a:pt x="38" y="45"/>
                    </a:lnTo>
                    <a:lnTo>
                      <a:pt x="35" y="49"/>
                    </a:lnTo>
                    <a:lnTo>
                      <a:pt x="31" y="51"/>
                    </a:lnTo>
                    <a:lnTo>
                      <a:pt x="26" y="52"/>
                    </a:lnTo>
                    <a:lnTo>
                      <a:pt x="22" y="53"/>
                    </a:lnTo>
                    <a:lnTo>
                      <a:pt x="15" y="52"/>
                    </a:lnTo>
                    <a:lnTo>
                      <a:pt x="10" y="51"/>
                    </a:lnTo>
                    <a:lnTo>
                      <a:pt x="6" y="48"/>
                    </a:lnTo>
                    <a:lnTo>
                      <a:pt x="3" y="44"/>
                    </a:lnTo>
                    <a:lnTo>
                      <a:pt x="1" y="40"/>
                    </a:lnTo>
                    <a:lnTo>
                      <a:pt x="0" y="3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8" name="Freeform 4238"/>
              <p:cNvSpPr>
                <a:spLocks/>
              </p:cNvSpPr>
              <p:nvPr/>
            </p:nvSpPr>
            <p:spPr bwMode="auto">
              <a:xfrm>
                <a:off x="3676" y="2214"/>
                <a:ext cx="43" cy="53"/>
              </a:xfrm>
              <a:custGeom>
                <a:avLst/>
                <a:gdLst/>
                <a:ahLst/>
                <a:cxnLst>
                  <a:cxn ang="0">
                    <a:pos x="36" y="34"/>
                  </a:cxn>
                  <a:cxn ang="0">
                    <a:pos x="43" y="35"/>
                  </a:cxn>
                  <a:cxn ang="0">
                    <a:pos x="42" y="41"/>
                  </a:cxn>
                  <a:cxn ang="0">
                    <a:pos x="40" y="45"/>
                  </a:cxn>
                  <a:cxn ang="0">
                    <a:pos x="36" y="49"/>
                  </a:cxn>
                  <a:cxn ang="0">
                    <a:pos x="32" y="51"/>
                  </a:cxn>
                  <a:cxn ang="0">
                    <a:pos x="28" y="52"/>
                  </a:cxn>
                  <a:cxn ang="0">
                    <a:pos x="23" y="53"/>
                  </a:cxn>
                  <a:cxn ang="0">
                    <a:pos x="17" y="52"/>
                  </a:cxn>
                  <a:cxn ang="0">
                    <a:pos x="14" y="51"/>
                  </a:cxn>
                  <a:cxn ang="0">
                    <a:pos x="10" y="50"/>
                  </a:cxn>
                  <a:cxn ang="0">
                    <a:pos x="6" y="46"/>
                  </a:cxn>
                  <a:cxn ang="0">
                    <a:pos x="4" y="43"/>
                  </a:cxn>
                  <a:cxn ang="0">
                    <a:pos x="2" y="40"/>
                  </a:cxn>
                  <a:cxn ang="0">
                    <a:pos x="1" y="33"/>
                  </a:cxn>
                  <a:cxn ang="0">
                    <a:pos x="0" y="26"/>
                  </a:cxn>
                  <a:cxn ang="0">
                    <a:pos x="0" y="21"/>
                  </a:cxn>
                  <a:cxn ang="0">
                    <a:pos x="1" y="16"/>
                  </a:cxn>
                  <a:cxn ang="0">
                    <a:pos x="3" y="12"/>
                  </a:cxn>
                  <a:cxn ang="0">
                    <a:pos x="5" y="8"/>
                  </a:cxn>
                  <a:cxn ang="0">
                    <a:pos x="7" y="5"/>
                  </a:cxn>
                  <a:cxn ang="0">
                    <a:pos x="11" y="3"/>
                  </a:cxn>
                  <a:cxn ang="0">
                    <a:pos x="16" y="1"/>
                  </a:cxn>
                  <a:cxn ang="0">
                    <a:pos x="23" y="0"/>
                  </a:cxn>
                  <a:cxn ang="0">
                    <a:pos x="28" y="1"/>
                  </a:cxn>
                  <a:cxn ang="0">
                    <a:pos x="32" y="2"/>
                  </a:cxn>
                  <a:cxn ang="0">
                    <a:pos x="35" y="4"/>
                  </a:cxn>
                  <a:cxn ang="0">
                    <a:pos x="38" y="7"/>
                  </a:cxn>
                  <a:cxn ang="0">
                    <a:pos x="41" y="11"/>
                  </a:cxn>
                  <a:cxn ang="0">
                    <a:pos x="42" y="15"/>
                  </a:cxn>
                  <a:cxn ang="0">
                    <a:pos x="35" y="16"/>
                  </a:cxn>
                  <a:cxn ang="0">
                    <a:pos x="34" y="13"/>
                  </a:cxn>
                  <a:cxn ang="0">
                    <a:pos x="32" y="11"/>
                  </a:cxn>
                  <a:cxn ang="0">
                    <a:pos x="31" y="8"/>
                  </a:cxn>
                  <a:cxn ang="0">
                    <a:pos x="26" y="6"/>
                  </a:cxn>
                  <a:cxn ang="0">
                    <a:pos x="22" y="6"/>
                  </a:cxn>
                  <a:cxn ang="0">
                    <a:pos x="19" y="6"/>
                  </a:cxn>
                  <a:cxn ang="0">
                    <a:pos x="15" y="7"/>
                  </a:cxn>
                  <a:cxn ang="0">
                    <a:pos x="13" y="8"/>
                  </a:cxn>
                  <a:cxn ang="0">
                    <a:pos x="10" y="12"/>
                  </a:cxn>
                  <a:cxn ang="0">
                    <a:pos x="7" y="16"/>
                  </a:cxn>
                  <a:cxn ang="0">
                    <a:pos x="6" y="21"/>
                  </a:cxn>
                  <a:cxn ang="0">
                    <a:pos x="6" y="26"/>
                  </a:cxn>
                  <a:cxn ang="0">
                    <a:pos x="6" y="32"/>
                  </a:cxn>
                  <a:cxn ang="0">
                    <a:pos x="9" y="37"/>
                  </a:cxn>
                  <a:cxn ang="0">
                    <a:pos x="10" y="40"/>
                  </a:cxn>
                  <a:cxn ang="0">
                    <a:pos x="12" y="43"/>
                  </a:cxn>
                  <a:cxn ang="0">
                    <a:pos x="14" y="44"/>
                  </a:cxn>
                  <a:cxn ang="0">
                    <a:pos x="17" y="46"/>
                  </a:cxn>
                  <a:cxn ang="0">
                    <a:pos x="22" y="46"/>
                  </a:cxn>
                  <a:cxn ang="0">
                    <a:pos x="25" y="46"/>
                  </a:cxn>
                  <a:cxn ang="0">
                    <a:pos x="29" y="45"/>
                  </a:cxn>
                  <a:cxn ang="0">
                    <a:pos x="32" y="43"/>
                  </a:cxn>
                  <a:cxn ang="0">
                    <a:pos x="34" y="41"/>
                  </a:cxn>
                  <a:cxn ang="0">
                    <a:pos x="35" y="37"/>
                  </a:cxn>
                  <a:cxn ang="0">
                    <a:pos x="36" y="34"/>
                  </a:cxn>
                </a:cxnLst>
                <a:rect l="0" t="0" r="r" b="b"/>
                <a:pathLst>
                  <a:path w="43" h="53">
                    <a:moveTo>
                      <a:pt x="36" y="34"/>
                    </a:moveTo>
                    <a:lnTo>
                      <a:pt x="43" y="35"/>
                    </a:lnTo>
                    <a:lnTo>
                      <a:pt x="42" y="41"/>
                    </a:lnTo>
                    <a:lnTo>
                      <a:pt x="40" y="45"/>
                    </a:lnTo>
                    <a:lnTo>
                      <a:pt x="36" y="49"/>
                    </a:lnTo>
                    <a:lnTo>
                      <a:pt x="32" y="51"/>
                    </a:lnTo>
                    <a:lnTo>
                      <a:pt x="28" y="52"/>
                    </a:lnTo>
                    <a:lnTo>
                      <a:pt x="23" y="53"/>
                    </a:lnTo>
                    <a:lnTo>
                      <a:pt x="17" y="52"/>
                    </a:lnTo>
                    <a:lnTo>
                      <a:pt x="14" y="51"/>
                    </a:lnTo>
                    <a:lnTo>
                      <a:pt x="10" y="50"/>
                    </a:lnTo>
                    <a:lnTo>
                      <a:pt x="6" y="46"/>
                    </a:lnTo>
                    <a:lnTo>
                      <a:pt x="4" y="43"/>
                    </a:lnTo>
                    <a:lnTo>
                      <a:pt x="2" y="40"/>
                    </a:lnTo>
                    <a:lnTo>
                      <a:pt x="1" y="33"/>
                    </a:lnTo>
                    <a:lnTo>
                      <a:pt x="0" y="26"/>
                    </a:lnTo>
                    <a:lnTo>
                      <a:pt x="0" y="21"/>
                    </a:lnTo>
                    <a:lnTo>
                      <a:pt x="1" y="16"/>
                    </a:lnTo>
                    <a:lnTo>
                      <a:pt x="3" y="12"/>
                    </a:lnTo>
                    <a:lnTo>
                      <a:pt x="5" y="8"/>
                    </a:lnTo>
                    <a:lnTo>
                      <a:pt x="7" y="5"/>
                    </a:lnTo>
                    <a:lnTo>
                      <a:pt x="11" y="3"/>
                    </a:lnTo>
                    <a:lnTo>
                      <a:pt x="16" y="1"/>
                    </a:lnTo>
                    <a:lnTo>
                      <a:pt x="23" y="0"/>
                    </a:lnTo>
                    <a:lnTo>
                      <a:pt x="28" y="1"/>
                    </a:lnTo>
                    <a:lnTo>
                      <a:pt x="32" y="2"/>
                    </a:lnTo>
                    <a:lnTo>
                      <a:pt x="35" y="4"/>
                    </a:lnTo>
                    <a:lnTo>
                      <a:pt x="38" y="7"/>
                    </a:lnTo>
                    <a:lnTo>
                      <a:pt x="41" y="11"/>
                    </a:lnTo>
                    <a:lnTo>
                      <a:pt x="42" y="15"/>
                    </a:lnTo>
                    <a:lnTo>
                      <a:pt x="35" y="16"/>
                    </a:lnTo>
                    <a:lnTo>
                      <a:pt x="34" y="13"/>
                    </a:lnTo>
                    <a:lnTo>
                      <a:pt x="32" y="11"/>
                    </a:lnTo>
                    <a:lnTo>
                      <a:pt x="31" y="8"/>
                    </a:lnTo>
                    <a:lnTo>
                      <a:pt x="26" y="6"/>
                    </a:lnTo>
                    <a:lnTo>
                      <a:pt x="22" y="6"/>
                    </a:lnTo>
                    <a:lnTo>
                      <a:pt x="19" y="6"/>
                    </a:lnTo>
                    <a:lnTo>
                      <a:pt x="15" y="7"/>
                    </a:lnTo>
                    <a:lnTo>
                      <a:pt x="13" y="8"/>
                    </a:lnTo>
                    <a:lnTo>
                      <a:pt x="10" y="12"/>
                    </a:lnTo>
                    <a:lnTo>
                      <a:pt x="7" y="16"/>
                    </a:lnTo>
                    <a:lnTo>
                      <a:pt x="6" y="21"/>
                    </a:lnTo>
                    <a:lnTo>
                      <a:pt x="6" y="26"/>
                    </a:lnTo>
                    <a:lnTo>
                      <a:pt x="6" y="32"/>
                    </a:lnTo>
                    <a:lnTo>
                      <a:pt x="9" y="37"/>
                    </a:lnTo>
                    <a:lnTo>
                      <a:pt x="10" y="40"/>
                    </a:lnTo>
                    <a:lnTo>
                      <a:pt x="12" y="43"/>
                    </a:lnTo>
                    <a:lnTo>
                      <a:pt x="14" y="44"/>
                    </a:lnTo>
                    <a:lnTo>
                      <a:pt x="17" y="46"/>
                    </a:lnTo>
                    <a:lnTo>
                      <a:pt x="22" y="46"/>
                    </a:lnTo>
                    <a:lnTo>
                      <a:pt x="25" y="46"/>
                    </a:lnTo>
                    <a:lnTo>
                      <a:pt x="29" y="45"/>
                    </a:lnTo>
                    <a:lnTo>
                      <a:pt x="32" y="43"/>
                    </a:lnTo>
                    <a:lnTo>
                      <a:pt x="34" y="41"/>
                    </a:lnTo>
                    <a:lnTo>
                      <a:pt x="35" y="37"/>
                    </a:lnTo>
                    <a:lnTo>
                      <a:pt x="36" y="3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9" name="Rectangle 4239"/>
              <p:cNvSpPr>
                <a:spLocks noChangeArrowheads="1"/>
              </p:cNvSpPr>
              <p:nvPr/>
            </p:nvSpPr>
            <p:spPr bwMode="auto">
              <a:xfrm>
                <a:off x="3730" y="2215"/>
                <a:ext cx="7" cy="51"/>
              </a:xfrm>
              <a:prstGeom prst="rect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0" name="Freeform 4240"/>
              <p:cNvSpPr>
                <a:spLocks/>
              </p:cNvSpPr>
              <p:nvPr/>
            </p:nvSpPr>
            <p:spPr bwMode="auto">
              <a:xfrm>
                <a:off x="3749" y="2215"/>
                <a:ext cx="31" cy="51"/>
              </a:xfrm>
              <a:custGeom>
                <a:avLst/>
                <a:gdLst/>
                <a:ahLst/>
                <a:cxnLst>
                  <a:cxn ang="0">
                    <a:pos x="0" y="51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7" y="45"/>
                  </a:cxn>
                  <a:cxn ang="0">
                    <a:pos x="31" y="45"/>
                  </a:cxn>
                  <a:cxn ang="0">
                    <a:pos x="31" y="51"/>
                  </a:cxn>
                  <a:cxn ang="0">
                    <a:pos x="0" y="51"/>
                  </a:cxn>
                </a:cxnLst>
                <a:rect l="0" t="0" r="r" b="b"/>
                <a:pathLst>
                  <a:path w="31" h="51">
                    <a:moveTo>
                      <a:pt x="0" y="51"/>
                    </a:moveTo>
                    <a:lnTo>
                      <a:pt x="0" y="0"/>
                    </a:lnTo>
                    <a:lnTo>
                      <a:pt x="7" y="0"/>
                    </a:lnTo>
                    <a:lnTo>
                      <a:pt x="7" y="45"/>
                    </a:lnTo>
                    <a:lnTo>
                      <a:pt x="31" y="45"/>
                    </a:lnTo>
                    <a:lnTo>
                      <a:pt x="31" y="51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1" name="Freeform 4241"/>
              <p:cNvSpPr>
                <a:spLocks/>
              </p:cNvSpPr>
              <p:nvPr/>
            </p:nvSpPr>
            <p:spPr bwMode="auto">
              <a:xfrm>
                <a:off x="3788" y="2215"/>
                <a:ext cx="32" cy="51"/>
              </a:xfrm>
              <a:custGeom>
                <a:avLst/>
                <a:gdLst/>
                <a:ahLst/>
                <a:cxnLst>
                  <a:cxn ang="0">
                    <a:pos x="0" y="51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7" y="45"/>
                  </a:cxn>
                  <a:cxn ang="0">
                    <a:pos x="32" y="45"/>
                  </a:cxn>
                  <a:cxn ang="0">
                    <a:pos x="32" y="51"/>
                  </a:cxn>
                  <a:cxn ang="0">
                    <a:pos x="0" y="51"/>
                  </a:cxn>
                </a:cxnLst>
                <a:rect l="0" t="0" r="r" b="b"/>
                <a:pathLst>
                  <a:path w="32" h="51">
                    <a:moveTo>
                      <a:pt x="0" y="51"/>
                    </a:moveTo>
                    <a:lnTo>
                      <a:pt x="0" y="0"/>
                    </a:lnTo>
                    <a:lnTo>
                      <a:pt x="7" y="0"/>
                    </a:lnTo>
                    <a:lnTo>
                      <a:pt x="7" y="45"/>
                    </a:lnTo>
                    <a:lnTo>
                      <a:pt x="32" y="45"/>
                    </a:lnTo>
                    <a:lnTo>
                      <a:pt x="32" y="51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2" name="Freeform 4242"/>
              <p:cNvSpPr>
                <a:spLocks noEditPoints="1"/>
              </p:cNvSpPr>
              <p:nvPr/>
            </p:nvSpPr>
            <p:spPr bwMode="auto">
              <a:xfrm>
                <a:off x="3822" y="2215"/>
                <a:ext cx="48" cy="51"/>
              </a:xfrm>
              <a:custGeom>
                <a:avLst/>
                <a:gdLst/>
                <a:ahLst/>
                <a:cxnLst>
                  <a:cxn ang="0">
                    <a:pos x="0" y="51"/>
                  </a:cxn>
                  <a:cxn ang="0">
                    <a:pos x="20" y="0"/>
                  </a:cxn>
                  <a:cxn ang="0">
                    <a:pos x="27" y="0"/>
                  </a:cxn>
                  <a:cxn ang="0">
                    <a:pos x="48" y="51"/>
                  </a:cxn>
                  <a:cxn ang="0">
                    <a:pos x="40" y="51"/>
                  </a:cxn>
                  <a:cxn ang="0">
                    <a:pos x="34" y="35"/>
                  </a:cxn>
                  <a:cxn ang="0">
                    <a:pos x="12" y="35"/>
                  </a:cxn>
                  <a:cxn ang="0">
                    <a:pos x="6" y="51"/>
                  </a:cxn>
                  <a:cxn ang="0">
                    <a:pos x="0" y="51"/>
                  </a:cxn>
                  <a:cxn ang="0">
                    <a:pos x="14" y="30"/>
                  </a:cxn>
                  <a:cxn ang="0">
                    <a:pos x="32" y="30"/>
                  </a:cxn>
                  <a:cxn ang="0">
                    <a:pos x="28" y="15"/>
                  </a:cxn>
                  <a:cxn ang="0">
                    <a:pos x="25" y="10"/>
                  </a:cxn>
                  <a:cxn ang="0">
                    <a:pos x="23" y="5"/>
                  </a:cxn>
                  <a:cxn ang="0">
                    <a:pos x="22" y="10"/>
                  </a:cxn>
                  <a:cxn ang="0">
                    <a:pos x="20" y="15"/>
                  </a:cxn>
                  <a:cxn ang="0">
                    <a:pos x="14" y="30"/>
                  </a:cxn>
                </a:cxnLst>
                <a:rect l="0" t="0" r="r" b="b"/>
                <a:pathLst>
                  <a:path w="48" h="51">
                    <a:moveTo>
                      <a:pt x="0" y="51"/>
                    </a:moveTo>
                    <a:lnTo>
                      <a:pt x="20" y="0"/>
                    </a:lnTo>
                    <a:lnTo>
                      <a:pt x="27" y="0"/>
                    </a:lnTo>
                    <a:lnTo>
                      <a:pt x="48" y="51"/>
                    </a:lnTo>
                    <a:lnTo>
                      <a:pt x="40" y="51"/>
                    </a:lnTo>
                    <a:lnTo>
                      <a:pt x="34" y="35"/>
                    </a:lnTo>
                    <a:lnTo>
                      <a:pt x="12" y="35"/>
                    </a:lnTo>
                    <a:lnTo>
                      <a:pt x="6" y="51"/>
                    </a:lnTo>
                    <a:lnTo>
                      <a:pt x="0" y="51"/>
                    </a:lnTo>
                    <a:close/>
                    <a:moveTo>
                      <a:pt x="14" y="30"/>
                    </a:moveTo>
                    <a:lnTo>
                      <a:pt x="32" y="30"/>
                    </a:lnTo>
                    <a:lnTo>
                      <a:pt x="28" y="15"/>
                    </a:lnTo>
                    <a:lnTo>
                      <a:pt x="25" y="10"/>
                    </a:lnTo>
                    <a:lnTo>
                      <a:pt x="23" y="5"/>
                    </a:lnTo>
                    <a:lnTo>
                      <a:pt x="22" y="10"/>
                    </a:lnTo>
                    <a:lnTo>
                      <a:pt x="20" y="15"/>
                    </a:lnTo>
                    <a:lnTo>
                      <a:pt x="14" y="3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3" name="Freeform 4243"/>
              <p:cNvSpPr>
                <a:spLocks/>
              </p:cNvSpPr>
              <p:nvPr/>
            </p:nvSpPr>
            <p:spPr bwMode="auto">
              <a:xfrm>
                <a:off x="3871" y="2215"/>
                <a:ext cx="41" cy="51"/>
              </a:xfrm>
              <a:custGeom>
                <a:avLst/>
                <a:gdLst/>
                <a:ahLst/>
                <a:cxnLst>
                  <a:cxn ang="0">
                    <a:pos x="18" y="51"/>
                  </a:cxn>
                  <a:cxn ang="0">
                    <a:pos x="18" y="5"/>
                  </a:cxn>
                  <a:cxn ang="0">
                    <a:pos x="0" y="5"/>
                  </a:cxn>
                  <a:cxn ang="0">
                    <a:pos x="0" y="0"/>
                  </a:cxn>
                  <a:cxn ang="0">
                    <a:pos x="41" y="0"/>
                  </a:cxn>
                  <a:cxn ang="0">
                    <a:pos x="41" y="5"/>
                  </a:cxn>
                  <a:cxn ang="0">
                    <a:pos x="24" y="5"/>
                  </a:cxn>
                  <a:cxn ang="0">
                    <a:pos x="24" y="51"/>
                  </a:cxn>
                  <a:cxn ang="0">
                    <a:pos x="18" y="51"/>
                  </a:cxn>
                </a:cxnLst>
                <a:rect l="0" t="0" r="r" b="b"/>
                <a:pathLst>
                  <a:path w="41" h="51">
                    <a:moveTo>
                      <a:pt x="18" y="51"/>
                    </a:moveTo>
                    <a:lnTo>
                      <a:pt x="18" y="5"/>
                    </a:lnTo>
                    <a:lnTo>
                      <a:pt x="0" y="5"/>
                    </a:lnTo>
                    <a:lnTo>
                      <a:pt x="0" y="0"/>
                    </a:lnTo>
                    <a:lnTo>
                      <a:pt x="41" y="0"/>
                    </a:lnTo>
                    <a:lnTo>
                      <a:pt x="41" y="5"/>
                    </a:lnTo>
                    <a:lnTo>
                      <a:pt x="24" y="5"/>
                    </a:lnTo>
                    <a:lnTo>
                      <a:pt x="24" y="51"/>
                    </a:lnTo>
                    <a:lnTo>
                      <a:pt x="18" y="51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4" name="Rectangle 4244"/>
              <p:cNvSpPr>
                <a:spLocks noChangeArrowheads="1"/>
              </p:cNvSpPr>
              <p:nvPr/>
            </p:nvSpPr>
            <p:spPr bwMode="auto">
              <a:xfrm>
                <a:off x="3920" y="2215"/>
                <a:ext cx="7" cy="51"/>
              </a:xfrm>
              <a:prstGeom prst="rect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5" name="Freeform 4245"/>
              <p:cNvSpPr>
                <a:spLocks noEditPoints="1"/>
              </p:cNvSpPr>
              <p:nvPr/>
            </p:nvSpPr>
            <p:spPr bwMode="auto">
              <a:xfrm>
                <a:off x="3938" y="2214"/>
                <a:ext cx="48" cy="53"/>
              </a:xfrm>
              <a:custGeom>
                <a:avLst/>
                <a:gdLst/>
                <a:ahLst/>
                <a:cxnLst>
                  <a:cxn ang="0">
                    <a:pos x="0" y="27"/>
                  </a:cxn>
                  <a:cxn ang="0">
                    <a:pos x="1" y="15"/>
                  </a:cxn>
                  <a:cxn ang="0">
                    <a:pos x="6" y="7"/>
                  </a:cxn>
                  <a:cxn ang="0">
                    <a:pos x="10" y="4"/>
                  </a:cxn>
                  <a:cxn ang="0">
                    <a:pos x="14" y="2"/>
                  </a:cxn>
                  <a:cxn ang="0">
                    <a:pos x="19" y="1"/>
                  </a:cxn>
                  <a:cxn ang="0">
                    <a:pos x="23" y="0"/>
                  </a:cxn>
                  <a:cxn ang="0">
                    <a:pos x="28" y="1"/>
                  </a:cxn>
                  <a:cxn ang="0">
                    <a:pos x="32" y="2"/>
                  </a:cxn>
                  <a:cxn ang="0">
                    <a:pos x="37" y="3"/>
                  </a:cxn>
                  <a:cxn ang="0">
                    <a:pos x="40" y="6"/>
                  </a:cxn>
                  <a:cxn ang="0">
                    <a:pos x="42" y="8"/>
                  </a:cxn>
                  <a:cxn ang="0">
                    <a:pos x="44" y="13"/>
                  </a:cxn>
                  <a:cxn ang="0">
                    <a:pos x="47" y="17"/>
                  </a:cxn>
                  <a:cxn ang="0">
                    <a:pos x="48" y="22"/>
                  </a:cxn>
                  <a:cxn ang="0">
                    <a:pos x="48" y="26"/>
                  </a:cxn>
                  <a:cxn ang="0">
                    <a:pos x="48" y="32"/>
                  </a:cxn>
                  <a:cxn ang="0">
                    <a:pos x="47" y="36"/>
                  </a:cxn>
                  <a:cxn ang="0">
                    <a:pos x="44" y="41"/>
                  </a:cxn>
                  <a:cxn ang="0">
                    <a:pos x="42" y="44"/>
                  </a:cxn>
                  <a:cxn ang="0">
                    <a:pos x="39" y="48"/>
                  </a:cxn>
                  <a:cxn ang="0">
                    <a:pos x="36" y="50"/>
                  </a:cxn>
                  <a:cxn ang="0">
                    <a:pos x="30" y="52"/>
                  </a:cxn>
                  <a:cxn ang="0">
                    <a:pos x="23" y="53"/>
                  </a:cxn>
                  <a:cxn ang="0">
                    <a:pos x="19" y="52"/>
                  </a:cxn>
                  <a:cxn ang="0">
                    <a:pos x="14" y="51"/>
                  </a:cxn>
                  <a:cxn ang="0">
                    <a:pos x="11" y="50"/>
                  </a:cxn>
                  <a:cxn ang="0">
                    <a:pos x="8" y="46"/>
                  </a:cxn>
                  <a:cxn ang="0">
                    <a:pos x="4" y="43"/>
                  </a:cxn>
                  <a:cxn ang="0">
                    <a:pos x="2" y="40"/>
                  </a:cxn>
                  <a:cxn ang="0">
                    <a:pos x="0" y="33"/>
                  </a:cxn>
                  <a:cxn ang="0">
                    <a:pos x="0" y="27"/>
                  </a:cxn>
                  <a:cxn ang="0">
                    <a:pos x="6" y="27"/>
                  </a:cxn>
                  <a:cxn ang="0">
                    <a:pos x="6" y="33"/>
                  </a:cxn>
                  <a:cxn ang="0">
                    <a:pos x="9" y="37"/>
                  </a:cxn>
                  <a:cxn ang="0">
                    <a:pos x="11" y="42"/>
                  </a:cxn>
                  <a:cxn ang="0">
                    <a:pos x="14" y="44"/>
                  </a:cxn>
                  <a:cxn ang="0">
                    <a:pos x="19" y="46"/>
                  </a:cxn>
                  <a:cxn ang="0">
                    <a:pos x="23" y="46"/>
                  </a:cxn>
                  <a:cxn ang="0">
                    <a:pos x="29" y="46"/>
                  </a:cxn>
                  <a:cxn ang="0">
                    <a:pos x="32" y="44"/>
                  </a:cxn>
                  <a:cxn ang="0">
                    <a:pos x="37" y="42"/>
                  </a:cxn>
                  <a:cxn ang="0">
                    <a:pos x="39" y="37"/>
                  </a:cxn>
                  <a:cxn ang="0">
                    <a:pos x="41" y="32"/>
                  </a:cxn>
                  <a:cxn ang="0">
                    <a:pos x="41" y="26"/>
                  </a:cxn>
                  <a:cxn ang="0">
                    <a:pos x="41" y="21"/>
                  </a:cxn>
                  <a:cxn ang="0">
                    <a:pos x="39" y="15"/>
                  </a:cxn>
                  <a:cxn ang="0">
                    <a:pos x="37" y="12"/>
                  </a:cxn>
                  <a:cxn ang="0">
                    <a:pos x="33" y="8"/>
                  </a:cxn>
                  <a:cxn ang="0">
                    <a:pos x="29" y="6"/>
                  </a:cxn>
                  <a:cxn ang="0">
                    <a:pos x="23" y="6"/>
                  </a:cxn>
                  <a:cxn ang="0">
                    <a:pos x="19" y="6"/>
                  </a:cxn>
                  <a:cxn ang="0">
                    <a:pos x="15" y="8"/>
                  </a:cxn>
                  <a:cxn ang="0">
                    <a:pos x="11" y="11"/>
                  </a:cxn>
                  <a:cxn ang="0">
                    <a:pos x="9" y="14"/>
                  </a:cxn>
                  <a:cxn ang="0">
                    <a:pos x="8" y="17"/>
                  </a:cxn>
                  <a:cxn ang="0">
                    <a:pos x="6" y="22"/>
                  </a:cxn>
                  <a:cxn ang="0">
                    <a:pos x="6" y="27"/>
                  </a:cxn>
                </a:cxnLst>
                <a:rect l="0" t="0" r="r" b="b"/>
                <a:pathLst>
                  <a:path w="48" h="53">
                    <a:moveTo>
                      <a:pt x="0" y="27"/>
                    </a:moveTo>
                    <a:lnTo>
                      <a:pt x="1" y="15"/>
                    </a:lnTo>
                    <a:lnTo>
                      <a:pt x="6" y="7"/>
                    </a:lnTo>
                    <a:lnTo>
                      <a:pt x="10" y="4"/>
                    </a:lnTo>
                    <a:lnTo>
                      <a:pt x="14" y="2"/>
                    </a:lnTo>
                    <a:lnTo>
                      <a:pt x="19" y="1"/>
                    </a:lnTo>
                    <a:lnTo>
                      <a:pt x="23" y="0"/>
                    </a:lnTo>
                    <a:lnTo>
                      <a:pt x="28" y="1"/>
                    </a:lnTo>
                    <a:lnTo>
                      <a:pt x="32" y="2"/>
                    </a:lnTo>
                    <a:lnTo>
                      <a:pt x="37" y="3"/>
                    </a:lnTo>
                    <a:lnTo>
                      <a:pt x="40" y="6"/>
                    </a:lnTo>
                    <a:lnTo>
                      <a:pt x="42" y="8"/>
                    </a:lnTo>
                    <a:lnTo>
                      <a:pt x="44" y="13"/>
                    </a:lnTo>
                    <a:lnTo>
                      <a:pt x="47" y="17"/>
                    </a:lnTo>
                    <a:lnTo>
                      <a:pt x="48" y="22"/>
                    </a:lnTo>
                    <a:lnTo>
                      <a:pt x="48" y="26"/>
                    </a:lnTo>
                    <a:lnTo>
                      <a:pt x="48" y="32"/>
                    </a:lnTo>
                    <a:lnTo>
                      <a:pt x="47" y="36"/>
                    </a:lnTo>
                    <a:lnTo>
                      <a:pt x="44" y="41"/>
                    </a:lnTo>
                    <a:lnTo>
                      <a:pt x="42" y="44"/>
                    </a:lnTo>
                    <a:lnTo>
                      <a:pt x="39" y="48"/>
                    </a:lnTo>
                    <a:lnTo>
                      <a:pt x="36" y="50"/>
                    </a:lnTo>
                    <a:lnTo>
                      <a:pt x="30" y="52"/>
                    </a:lnTo>
                    <a:lnTo>
                      <a:pt x="23" y="53"/>
                    </a:lnTo>
                    <a:lnTo>
                      <a:pt x="19" y="52"/>
                    </a:lnTo>
                    <a:lnTo>
                      <a:pt x="14" y="51"/>
                    </a:lnTo>
                    <a:lnTo>
                      <a:pt x="11" y="50"/>
                    </a:lnTo>
                    <a:lnTo>
                      <a:pt x="8" y="46"/>
                    </a:lnTo>
                    <a:lnTo>
                      <a:pt x="4" y="43"/>
                    </a:lnTo>
                    <a:lnTo>
                      <a:pt x="2" y="40"/>
                    </a:lnTo>
                    <a:lnTo>
                      <a:pt x="0" y="33"/>
                    </a:lnTo>
                    <a:lnTo>
                      <a:pt x="0" y="27"/>
                    </a:lnTo>
                    <a:close/>
                    <a:moveTo>
                      <a:pt x="6" y="27"/>
                    </a:moveTo>
                    <a:lnTo>
                      <a:pt x="6" y="33"/>
                    </a:lnTo>
                    <a:lnTo>
                      <a:pt x="9" y="37"/>
                    </a:lnTo>
                    <a:lnTo>
                      <a:pt x="11" y="42"/>
                    </a:lnTo>
                    <a:lnTo>
                      <a:pt x="14" y="44"/>
                    </a:lnTo>
                    <a:lnTo>
                      <a:pt x="19" y="46"/>
                    </a:lnTo>
                    <a:lnTo>
                      <a:pt x="23" y="46"/>
                    </a:lnTo>
                    <a:lnTo>
                      <a:pt x="29" y="46"/>
                    </a:lnTo>
                    <a:lnTo>
                      <a:pt x="32" y="44"/>
                    </a:lnTo>
                    <a:lnTo>
                      <a:pt x="37" y="42"/>
                    </a:lnTo>
                    <a:lnTo>
                      <a:pt x="39" y="37"/>
                    </a:lnTo>
                    <a:lnTo>
                      <a:pt x="41" y="32"/>
                    </a:lnTo>
                    <a:lnTo>
                      <a:pt x="41" y="26"/>
                    </a:lnTo>
                    <a:lnTo>
                      <a:pt x="41" y="21"/>
                    </a:lnTo>
                    <a:lnTo>
                      <a:pt x="39" y="15"/>
                    </a:lnTo>
                    <a:lnTo>
                      <a:pt x="37" y="12"/>
                    </a:lnTo>
                    <a:lnTo>
                      <a:pt x="33" y="8"/>
                    </a:lnTo>
                    <a:lnTo>
                      <a:pt x="29" y="6"/>
                    </a:lnTo>
                    <a:lnTo>
                      <a:pt x="23" y="6"/>
                    </a:lnTo>
                    <a:lnTo>
                      <a:pt x="19" y="6"/>
                    </a:lnTo>
                    <a:lnTo>
                      <a:pt x="15" y="8"/>
                    </a:lnTo>
                    <a:lnTo>
                      <a:pt x="11" y="11"/>
                    </a:lnTo>
                    <a:lnTo>
                      <a:pt x="9" y="14"/>
                    </a:lnTo>
                    <a:lnTo>
                      <a:pt x="8" y="17"/>
                    </a:lnTo>
                    <a:lnTo>
                      <a:pt x="6" y="22"/>
                    </a:lnTo>
                    <a:lnTo>
                      <a:pt x="6" y="27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6" name="Freeform 4246"/>
              <p:cNvSpPr>
                <a:spLocks/>
              </p:cNvSpPr>
              <p:nvPr/>
            </p:nvSpPr>
            <p:spPr bwMode="auto">
              <a:xfrm>
                <a:off x="3996" y="2215"/>
                <a:ext cx="39" cy="51"/>
              </a:xfrm>
              <a:custGeom>
                <a:avLst/>
                <a:gdLst/>
                <a:ahLst/>
                <a:cxnLst>
                  <a:cxn ang="0">
                    <a:pos x="0" y="51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32" y="40"/>
                  </a:cxn>
                  <a:cxn ang="0">
                    <a:pos x="32" y="0"/>
                  </a:cxn>
                  <a:cxn ang="0">
                    <a:pos x="39" y="0"/>
                  </a:cxn>
                  <a:cxn ang="0">
                    <a:pos x="39" y="51"/>
                  </a:cxn>
                  <a:cxn ang="0">
                    <a:pos x="32" y="51"/>
                  </a:cxn>
                  <a:cxn ang="0">
                    <a:pos x="7" y="11"/>
                  </a:cxn>
                  <a:cxn ang="0">
                    <a:pos x="7" y="51"/>
                  </a:cxn>
                  <a:cxn ang="0">
                    <a:pos x="0" y="51"/>
                  </a:cxn>
                </a:cxnLst>
                <a:rect l="0" t="0" r="r" b="b"/>
                <a:pathLst>
                  <a:path w="39" h="51">
                    <a:moveTo>
                      <a:pt x="0" y="51"/>
                    </a:moveTo>
                    <a:lnTo>
                      <a:pt x="0" y="0"/>
                    </a:lnTo>
                    <a:lnTo>
                      <a:pt x="7" y="0"/>
                    </a:lnTo>
                    <a:lnTo>
                      <a:pt x="32" y="40"/>
                    </a:lnTo>
                    <a:lnTo>
                      <a:pt x="32" y="0"/>
                    </a:lnTo>
                    <a:lnTo>
                      <a:pt x="39" y="0"/>
                    </a:lnTo>
                    <a:lnTo>
                      <a:pt x="39" y="51"/>
                    </a:lnTo>
                    <a:lnTo>
                      <a:pt x="32" y="51"/>
                    </a:lnTo>
                    <a:lnTo>
                      <a:pt x="7" y="11"/>
                    </a:lnTo>
                    <a:lnTo>
                      <a:pt x="7" y="51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7" name="Freeform 4247"/>
              <p:cNvSpPr>
                <a:spLocks/>
              </p:cNvSpPr>
              <p:nvPr/>
            </p:nvSpPr>
            <p:spPr bwMode="auto">
              <a:xfrm>
                <a:off x="4045" y="2214"/>
                <a:ext cx="40" cy="53"/>
              </a:xfrm>
              <a:custGeom>
                <a:avLst/>
                <a:gdLst/>
                <a:ahLst/>
                <a:cxnLst>
                  <a:cxn ang="0">
                    <a:pos x="7" y="34"/>
                  </a:cxn>
                  <a:cxn ang="0">
                    <a:pos x="8" y="41"/>
                  </a:cxn>
                  <a:cxn ang="0">
                    <a:pos x="13" y="45"/>
                  </a:cxn>
                  <a:cxn ang="0">
                    <a:pos x="21" y="46"/>
                  </a:cxn>
                  <a:cxn ang="0">
                    <a:pos x="28" y="45"/>
                  </a:cxn>
                  <a:cxn ang="0">
                    <a:pos x="31" y="42"/>
                  </a:cxn>
                  <a:cxn ang="0">
                    <a:pos x="33" y="37"/>
                  </a:cxn>
                  <a:cxn ang="0">
                    <a:pos x="31" y="34"/>
                  </a:cxn>
                  <a:cxn ang="0">
                    <a:pos x="27" y="31"/>
                  </a:cxn>
                  <a:cxn ang="0">
                    <a:pos x="22" y="30"/>
                  </a:cxn>
                  <a:cxn ang="0">
                    <a:pos x="13" y="26"/>
                  </a:cxn>
                  <a:cxn ang="0">
                    <a:pos x="5" y="23"/>
                  </a:cxn>
                  <a:cxn ang="0">
                    <a:pos x="2" y="17"/>
                  </a:cxn>
                  <a:cxn ang="0">
                    <a:pos x="2" y="11"/>
                  </a:cxn>
                  <a:cxn ang="0">
                    <a:pos x="7" y="4"/>
                  </a:cxn>
                  <a:cxn ang="0">
                    <a:pos x="14" y="1"/>
                  </a:cxn>
                  <a:cxn ang="0">
                    <a:pos x="24" y="1"/>
                  </a:cxn>
                  <a:cxn ang="0">
                    <a:pos x="33" y="4"/>
                  </a:cxn>
                  <a:cxn ang="0">
                    <a:pos x="38" y="11"/>
                  </a:cxn>
                  <a:cxn ang="0">
                    <a:pos x="31" y="15"/>
                  </a:cxn>
                  <a:cxn ang="0">
                    <a:pos x="30" y="11"/>
                  </a:cxn>
                  <a:cxn ang="0">
                    <a:pos x="26" y="7"/>
                  </a:cxn>
                  <a:cxn ang="0">
                    <a:pos x="20" y="6"/>
                  </a:cxn>
                  <a:cxn ang="0">
                    <a:pos x="13" y="7"/>
                  </a:cxn>
                  <a:cxn ang="0">
                    <a:pos x="9" y="11"/>
                  </a:cxn>
                  <a:cxn ang="0">
                    <a:pos x="9" y="16"/>
                  </a:cxn>
                  <a:cxn ang="0">
                    <a:pos x="12" y="20"/>
                  </a:cxn>
                  <a:cxn ang="0">
                    <a:pos x="20" y="22"/>
                  </a:cxn>
                  <a:cxn ang="0">
                    <a:pos x="29" y="24"/>
                  </a:cxn>
                  <a:cxn ang="0">
                    <a:pos x="34" y="27"/>
                  </a:cxn>
                  <a:cxn ang="0">
                    <a:pos x="39" y="34"/>
                  </a:cxn>
                  <a:cxn ang="0">
                    <a:pos x="39" y="42"/>
                  </a:cxn>
                  <a:cxn ang="0">
                    <a:pos x="34" y="49"/>
                  </a:cxn>
                  <a:cxn ang="0">
                    <a:pos x="27" y="52"/>
                  </a:cxn>
                  <a:cxn ang="0">
                    <a:pos x="14" y="52"/>
                  </a:cxn>
                  <a:cxn ang="0">
                    <a:pos x="5" y="48"/>
                  </a:cxn>
                  <a:cxn ang="0">
                    <a:pos x="0" y="40"/>
                  </a:cxn>
                </a:cxnLst>
                <a:rect l="0" t="0" r="r" b="b"/>
                <a:pathLst>
                  <a:path w="40" h="53">
                    <a:moveTo>
                      <a:pt x="0" y="34"/>
                    </a:moveTo>
                    <a:lnTo>
                      <a:pt x="7" y="34"/>
                    </a:lnTo>
                    <a:lnTo>
                      <a:pt x="7" y="37"/>
                    </a:lnTo>
                    <a:lnTo>
                      <a:pt x="8" y="41"/>
                    </a:lnTo>
                    <a:lnTo>
                      <a:pt x="10" y="43"/>
                    </a:lnTo>
                    <a:lnTo>
                      <a:pt x="13" y="45"/>
                    </a:lnTo>
                    <a:lnTo>
                      <a:pt x="17" y="46"/>
                    </a:lnTo>
                    <a:lnTo>
                      <a:pt x="21" y="46"/>
                    </a:lnTo>
                    <a:lnTo>
                      <a:pt x="24" y="46"/>
                    </a:lnTo>
                    <a:lnTo>
                      <a:pt x="28" y="45"/>
                    </a:lnTo>
                    <a:lnTo>
                      <a:pt x="30" y="44"/>
                    </a:lnTo>
                    <a:lnTo>
                      <a:pt x="31" y="42"/>
                    </a:lnTo>
                    <a:lnTo>
                      <a:pt x="32" y="40"/>
                    </a:lnTo>
                    <a:lnTo>
                      <a:pt x="33" y="37"/>
                    </a:lnTo>
                    <a:lnTo>
                      <a:pt x="32" y="35"/>
                    </a:lnTo>
                    <a:lnTo>
                      <a:pt x="31" y="34"/>
                    </a:lnTo>
                    <a:lnTo>
                      <a:pt x="30" y="32"/>
                    </a:lnTo>
                    <a:lnTo>
                      <a:pt x="27" y="31"/>
                    </a:lnTo>
                    <a:lnTo>
                      <a:pt x="26" y="30"/>
                    </a:lnTo>
                    <a:lnTo>
                      <a:pt x="22" y="30"/>
                    </a:lnTo>
                    <a:lnTo>
                      <a:pt x="19" y="29"/>
                    </a:lnTo>
                    <a:lnTo>
                      <a:pt x="13" y="26"/>
                    </a:lnTo>
                    <a:lnTo>
                      <a:pt x="9" y="25"/>
                    </a:lnTo>
                    <a:lnTo>
                      <a:pt x="5" y="23"/>
                    </a:lnTo>
                    <a:lnTo>
                      <a:pt x="3" y="21"/>
                    </a:lnTo>
                    <a:lnTo>
                      <a:pt x="2" y="17"/>
                    </a:lnTo>
                    <a:lnTo>
                      <a:pt x="2" y="14"/>
                    </a:lnTo>
                    <a:lnTo>
                      <a:pt x="2" y="11"/>
                    </a:lnTo>
                    <a:lnTo>
                      <a:pt x="4" y="6"/>
                    </a:lnTo>
                    <a:lnTo>
                      <a:pt x="7" y="4"/>
                    </a:lnTo>
                    <a:lnTo>
                      <a:pt x="10" y="2"/>
                    </a:lnTo>
                    <a:lnTo>
                      <a:pt x="14" y="1"/>
                    </a:lnTo>
                    <a:lnTo>
                      <a:pt x="19" y="0"/>
                    </a:lnTo>
                    <a:lnTo>
                      <a:pt x="24" y="1"/>
                    </a:lnTo>
                    <a:lnTo>
                      <a:pt x="29" y="2"/>
                    </a:lnTo>
                    <a:lnTo>
                      <a:pt x="33" y="4"/>
                    </a:lnTo>
                    <a:lnTo>
                      <a:pt x="36" y="7"/>
                    </a:lnTo>
                    <a:lnTo>
                      <a:pt x="38" y="11"/>
                    </a:lnTo>
                    <a:lnTo>
                      <a:pt x="38" y="15"/>
                    </a:lnTo>
                    <a:lnTo>
                      <a:pt x="31" y="15"/>
                    </a:lnTo>
                    <a:lnTo>
                      <a:pt x="31" y="13"/>
                    </a:lnTo>
                    <a:lnTo>
                      <a:pt x="30" y="11"/>
                    </a:lnTo>
                    <a:lnTo>
                      <a:pt x="28" y="8"/>
                    </a:lnTo>
                    <a:lnTo>
                      <a:pt x="26" y="7"/>
                    </a:lnTo>
                    <a:lnTo>
                      <a:pt x="23" y="6"/>
                    </a:lnTo>
                    <a:lnTo>
                      <a:pt x="20" y="6"/>
                    </a:lnTo>
                    <a:lnTo>
                      <a:pt x="17" y="6"/>
                    </a:lnTo>
                    <a:lnTo>
                      <a:pt x="13" y="7"/>
                    </a:lnTo>
                    <a:lnTo>
                      <a:pt x="11" y="8"/>
                    </a:lnTo>
                    <a:lnTo>
                      <a:pt x="9" y="11"/>
                    </a:lnTo>
                    <a:lnTo>
                      <a:pt x="9" y="14"/>
                    </a:lnTo>
                    <a:lnTo>
                      <a:pt x="9" y="16"/>
                    </a:lnTo>
                    <a:lnTo>
                      <a:pt x="10" y="19"/>
                    </a:lnTo>
                    <a:lnTo>
                      <a:pt x="12" y="20"/>
                    </a:lnTo>
                    <a:lnTo>
                      <a:pt x="16" y="21"/>
                    </a:lnTo>
                    <a:lnTo>
                      <a:pt x="20" y="22"/>
                    </a:lnTo>
                    <a:lnTo>
                      <a:pt x="24" y="23"/>
                    </a:lnTo>
                    <a:lnTo>
                      <a:pt x="29" y="24"/>
                    </a:lnTo>
                    <a:lnTo>
                      <a:pt x="31" y="25"/>
                    </a:lnTo>
                    <a:lnTo>
                      <a:pt x="34" y="27"/>
                    </a:lnTo>
                    <a:lnTo>
                      <a:pt x="38" y="30"/>
                    </a:lnTo>
                    <a:lnTo>
                      <a:pt x="39" y="34"/>
                    </a:lnTo>
                    <a:lnTo>
                      <a:pt x="40" y="37"/>
                    </a:lnTo>
                    <a:lnTo>
                      <a:pt x="39" y="42"/>
                    </a:lnTo>
                    <a:lnTo>
                      <a:pt x="38" y="45"/>
                    </a:lnTo>
                    <a:lnTo>
                      <a:pt x="34" y="49"/>
                    </a:lnTo>
                    <a:lnTo>
                      <a:pt x="31" y="51"/>
                    </a:lnTo>
                    <a:lnTo>
                      <a:pt x="27" y="52"/>
                    </a:lnTo>
                    <a:lnTo>
                      <a:pt x="21" y="53"/>
                    </a:lnTo>
                    <a:lnTo>
                      <a:pt x="14" y="52"/>
                    </a:lnTo>
                    <a:lnTo>
                      <a:pt x="10" y="51"/>
                    </a:lnTo>
                    <a:lnTo>
                      <a:pt x="5" y="48"/>
                    </a:lnTo>
                    <a:lnTo>
                      <a:pt x="2" y="44"/>
                    </a:lnTo>
                    <a:lnTo>
                      <a:pt x="0" y="40"/>
                    </a:lnTo>
                    <a:lnTo>
                      <a:pt x="0" y="3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929" name="TextBox 1928"/>
            <p:cNvSpPr txBox="1"/>
            <p:nvPr/>
          </p:nvSpPr>
          <p:spPr>
            <a:xfrm>
              <a:off x="221089" y="6334780"/>
              <a:ext cx="213738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rgbClr val="0070C0"/>
                  </a:solidFill>
                </a:rPr>
                <a:t>El </a:t>
              </a:r>
              <a:r>
                <a:rPr lang="en-US" sz="1400" dirty="0" err="1" smtClean="0">
                  <a:solidFill>
                    <a:srgbClr val="0070C0"/>
                  </a:solidFill>
                </a:rPr>
                <a:t>Samad</a:t>
              </a:r>
              <a:r>
                <a:rPr lang="en-US" sz="1400" dirty="0" smtClean="0">
                  <a:solidFill>
                    <a:srgbClr val="0070C0"/>
                  </a:solidFill>
                </a:rPr>
                <a:t>, Del </a:t>
              </a:r>
              <a:r>
                <a:rPr lang="en-US" sz="1400" dirty="0" err="1" smtClean="0">
                  <a:solidFill>
                    <a:srgbClr val="0070C0"/>
                  </a:solidFill>
                </a:rPr>
                <a:t>Vecchio</a:t>
              </a:r>
              <a:endParaRPr lang="en-US" sz="1400" dirty="0" smtClean="0">
                <a:solidFill>
                  <a:srgbClr val="0070C0"/>
                </a:solidFill>
              </a:endParaRPr>
            </a:p>
            <a:p>
              <a:r>
                <a:rPr lang="en-US" sz="1400" dirty="0" smtClean="0">
                  <a:solidFill>
                    <a:srgbClr val="0070C0"/>
                  </a:solidFill>
                </a:rPr>
                <a:t> </a:t>
              </a:r>
              <a:r>
                <a:rPr lang="en-US" sz="1400" dirty="0" smtClean="0">
                  <a:solidFill>
                    <a:srgbClr val="0070C0"/>
                  </a:solidFill>
                </a:rPr>
                <a:t>and </a:t>
              </a:r>
              <a:r>
                <a:rPr lang="en-US" sz="1400" dirty="0" err="1" smtClean="0">
                  <a:solidFill>
                    <a:srgbClr val="0070C0"/>
                  </a:solidFill>
                </a:rPr>
                <a:t>Khammash</a:t>
              </a:r>
              <a:r>
                <a:rPr lang="en-US" sz="1400" dirty="0" smtClean="0">
                  <a:solidFill>
                    <a:srgbClr val="0070C0"/>
                  </a:solidFill>
                </a:rPr>
                <a:t>, ACC </a:t>
              </a:r>
              <a:r>
                <a:rPr lang="en-US" sz="1400" dirty="0" smtClean="0">
                  <a:solidFill>
                    <a:srgbClr val="0070C0"/>
                  </a:solidFill>
                </a:rPr>
                <a:t>2004</a:t>
              </a:r>
              <a:endParaRPr lang="en-US" sz="14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41514" y="2743200"/>
            <a:ext cx="4944946" cy="2680342"/>
            <a:chOff x="141514" y="2743200"/>
            <a:chExt cx="4944946" cy="2680342"/>
          </a:xfrm>
        </p:grpSpPr>
        <p:grpSp>
          <p:nvGrpSpPr>
            <p:cNvPr id="2" name="Group 10"/>
            <p:cNvGrpSpPr/>
            <p:nvPr/>
          </p:nvGrpSpPr>
          <p:grpSpPr>
            <a:xfrm>
              <a:off x="141514" y="2743200"/>
              <a:ext cx="3237323" cy="2680342"/>
              <a:chOff x="141514" y="2792998"/>
              <a:chExt cx="3237323" cy="2680342"/>
            </a:xfrm>
          </p:grpSpPr>
          <p:pic>
            <p:nvPicPr>
              <p:cNvPr id="1931" name="Picture 1930" descr="TP_tmp.emf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11" cstate="print"/>
              <a:stretch>
                <a:fillRect/>
              </a:stretch>
            </p:blipFill>
            <p:spPr bwMode="auto">
              <a:xfrm>
                <a:off x="141514" y="3046805"/>
                <a:ext cx="1685431" cy="2426535"/>
              </a:xfrm>
              <a:prstGeom prst="rect">
                <a:avLst/>
              </a:prstGeom>
              <a:noFill/>
              <a:ln/>
              <a:effectLst/>
            </p:spPr>
          </p:pic>
          <p:pic>
            <p:nvPicPr>
              <p:cNvPr id="1934" name="Picture 1933" descr="TP_tmp.emf"/>
              <p:cNvPicPr>
                <a:picLocks noChangeAspect="1"/>
              </p:cNvPicPr>
              <p:nvPr>
                <p:custDataLst>
                  <p:tags r:id="rId4"/>
                </p:custDataLst>
              </p:nvPr>
            </p:nvPicPr>
            <p:blipFill>
              <a:blip r:embed="rId12" cstate="print"/>
              <a:stretch>
                <a:fillRect/>
              </a:stretch>
            </p:blipFill>
            <p:spPr bwMode="auto">
              <a:xfrm>
                <a:off x="2346332" y="2792998"/>
                <a:ext cx="1032505" cy="317968"/>
              </a:xfrm>
              <a:prstGeom prst="rect">
                <a:avLst/>
              </a:prstGeom>
              <a:noFill/>
              <a:ln/>
              <a:effectLst/>
            </p:spPr>
          </p:pic>
        </p:grpSp>
        <p:sp>
          <p:nvSpPr>
            <p:cNvPr id="3" name="TextBox 2"/>
            <p:cNvSpPr txBox="1"/>
            <p:nvPr/>
          </p:nvSpPr>
          <p:spPr>
            <a:xfrm>
              <a:off x="2133600" y="3250138"/>
              <a:ext cx="2952860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Cyclic feedback system: Can use </a:t>
              </a:r>
            </a:p>
            <a:p>
              <a:r>
                <a:rPr lang="en-US" sz="1400" dirty="0" smtClean="0"/>
                <a:t>- Mallet-</a:t>
              </a:r>
              <a:r>
                <a:rPr lang="en-US" sz="1400" dirty="0" err="1" smtClean="0"/>
                <a:t>Paret</a:t>
              </a:r>
              <a:r>
                <a:rPr lang="en-US" sz="1400" dirty="0" smtClean="0"/>
                <a:t> and Smith (1990) </a:t>
              </a:r>
            </a:p>
            <a:p>
              <a:r>
                <a:rPr lang="en-US" sz="1400" dirty="0" smtClean="0"/>
                <a:t>- Hastings</a:t>
              </a:r>
              <a:r>
                <a:rPr lang="en-US" sz="1400" dirty="0"/>
                <a:t>, J. Tyson, D. </a:t>
              </a:r>
              <a:r>
                <a:rPr lang="en-US" sz="1400" dirty="0" smtClean="0"/>
                <a:t>Webster (1977)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219649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r>
              <a:rPr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Activator-Repressor Clock</a:t>
            </a:r>
            <a:endParaRPr lang="en-US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02475" y="0"/>
            <a:ext cx="1889125" cy="1235075"/>
          </a:xfrm>
          <a:prstGeom prst="rect">
            <a:avLst/>
          </a:prstGeom>
          <a:noFill/>
        </p:spPr>
      </p:pic>
      <p:grpSp>
        <p:nvGrpSpPr>
          <p:cNvPr id="2" name="Group 57"/>
          <p:cNvGrpSpPr>
            <a:grpSpLocks/>
          </p:cNvGrpSpPr>
          <p:nvPr/>
        </p:nvGrpSpPr>
        <p:grpSpPr bwMode="auto">
          <a:xfrm>
            <a:off x="6352083" y="3276600"/>
            <a:ext cx="2438400" cy="2103438"/>
            <a:chOff x="3312" y="2400"/>
            <a:chExt cx="2064" cy="1565"/>
          </a:xfrm>
        </p:grpSpPr>
        <p:pic>
          <p:nvPicPr>
            <p:cNvPr id="26679" name="Picture 55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312" y="2400"/>
              <a:ext cx="2064" cy="1488"/>
            </a:xfrm>
            <a:prstGeom prst="rect">
              <a:avLst/>
            </a:prstGeom>
            <a:noFill/>
          </p:spPr>
        </p:pic>
        <p:sp>
          <p:nvSpPr>
            <p:cNvPr id="26680" name="Text Box 56"/>
            <p:cNvSpPr txBox="1">
              <a:spLocks noChangeArrowheads="1"/>
            </p:cNvSpPr>
            <p:nvPr/>
          </p:nvSpPr>
          <p:spPr bwMode="auto">
            <a:xfrm>
              <a:off x="3792" y="3792"/>
              <a:ext cx="151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/>
                <a:t>(Courtesy of Ninfa Lab at Umich)</a:t>
              </a:r>
            </a:p>
          </p:txBody>
        </p:sp>
      </p:grpSp>
      <p:sp>
        <p:nvSpPr>
          <p:cNvPr id="43" name="Slide Number Placeholder 4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E5DBA-89E0-4EE3-8624-CF709F028FAA}" type="slidenum">
              <a:rPr lang="en-US" smtClean="0"/>
              <a:pPr/>
              <a:t>11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6450766" y="1354977"/>
            <a:ext cx="2388434" cy="1159623"/>
            <a:chOff x="5105400" y="1905000"/>
            <a:chExt cx="2388434" cy="1159623"/>
          </a:xfrm>
        </p:grpSpPr>
        <p:grpSp>
          <p:nvGrpSpPr>
            <p:cNvPr id="3" name="Group 23"/>
            <p:cNvGrpSpPr>
              <a:grpSpLocks/>
            </p:cNvGrpSpPr>
            <p:nvPr/>
          </p:nvGrpSpPr>
          <p:grpSpPr bwMode="auto">
            <a:xfrm>
              <a:off x="5105400" y="1938216"/>
              <a:ext cx="2388434" cy="1126407"/>
              <a:chOff x="2256" y="832"/>
              <a:chExt cx="2400" cy="1049"/>
            </a:xfrm>
          </p:grpSpPr>
          <p:sp>
            <p:nvSpPr>
              <p:cNvPr id="45" name="Line 24"/>
              <p:cNvSpPr>
                <a:spLocks noChangeShapeType="1"/>
              </p:cNvSpPr>
              <p:nvPr/>
            </p:nvSpPr>
            <p:spPr bwMode="auto">
              <a:xfrm>
                <a:off x="2400" y="1344"/>
                <a:ext cx="100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" name="Line 25"/>
              <p:cNvSpPr>
                <a:spLocks noChangeShapeType="1"/>
              </p:cNvSpPr>
              <p:nvPr/>
            </p:nvSpPr>
            <p:spPr bwMode="auto">
              <a:xfrm>
                <a:off x="2851" y="1152"/>
                <a:ext cx="0" cy="19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Line 26"/>
              <p:cNvSpPr>
                <a:spLocks noChangeShapeType="1"/>
              </p:cNvSpPr>
              <p:nvPr/>
            </p:nvSpPr>
            <p:spPr bwMode="auto">
              <a:xfrm>
                <a:off x="2860" y="1152"/>
                <a:ext cx="24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" name="AutoShape 27"/>
              <p:cNvSpPr>
                <a:spLocks noChangeArrowheads="1"/>
              </p:cNvSpPr>
              <p:nvPr/>
            </p:nvSpPr>
            <p:spPr bwMode="auto">
              <a:xfrm>
                <a:off x="2934" y="1294"/>
                <a:ext cx="250" cy="98"/>
              </a:xfrm>
              <a:prstGeom prst="homePlate">
                <a:avLst>
                  <a:gd name="adj" fmla="val 63776"/>
                </a:avLst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9" name="Oval 28"/>
              <p:cNvSpPr>
                <a:spLocks noChangeArrowheads="1"/>
              </p:cNvSpPr>
              <p:nvPr/>
            </p:nvSpPr>
            <p:spPr bwMode="auto">
              <a:xfrm>
                <a:off x="3209" y="1104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" name="Line 29"/>
              <p:cNvSpPr>
                <a:spLocks noChangeShapeType="1"/>
              </p:cNvSpPr>
              <p:nvPr/>
            </p:nvSpPr>
            <p:spPr bwMode="auto">
              <a:xfrm>
                <a:off x="3449" y="1152"/>
                <a:ext cx="48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" name="Line 30"/>
              <p:cNvSpPr>
                <a:spLocks noChangeShapeType="1"/>
              </p:cNvSpPr>
              <p:nvPr/>
            </p:nvSpPr>
            <p:spPr bwMode="auto">
              <a:xfrm>
                <a:off x="3936" y="115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2" name="Line 31"/>
              <p:cNvSpPr>
                <a:spLocks noChangeShapeType="1"/>
              </p:cNvSpPr>
              <p:nvPr/>
            </p:nvSpPr>
            <p:spPr bwMode="auto">
              <a:xfrm>
                <a:off x="2736" y="1440"/>
                <a:ext cx="1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" name="Line 32"/>
              <p:cNvSpPr>
                <a:spLocks noChangeShapeType="1"/>
              </p:cNvSpPr>
              <p:nvPr/>
            </p:nvSpPr>
            <p:spPr bwMode="auto">
              <a:xfrm>
                <a:off x="2592" y="1728"/>
                <a:ext cx="1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4" name="Line 33"/>
              <p:cNvSpPr>
                <a:spLocks noChangeShapeType="1"/>
              </p:cNvSpPr>
              <p:nvPr/>
            </p:nvSpPr>
            <p:spPr bwMode="auto">
              <a:xfrm>
                <a:off x="2784" y="163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5" name="Text Box 34"/>
              <p:cNvSpPr txBox="1">
                <a:spLocks noChangeArrowheads="1"/>
              </p:cNvSpPr>
              <p:nvPr/>
            </p:nvSpPr>
            <p:spPr bwMode="auto">
              <a:xfrm>
                <a:off x="2874" y="1411"/>
                <a:ext cx="427" cy="2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000" i="1" dirty="0" err="1">
                    <a:ea typeface="ＭＳ Ｐゴシック" pitchFamily="1" charset="-128"/>
                  </a:rPr>
                  <a:t>glnG</a:t>
                </a:r>
                <a:endParaRPr lang="en-US" sz="1000" dirty="0">
                  <a:ea typeface="ＭＳ Ｐゴシック" pitchFamily="1" charset="-128"/>
                </a:endParaRPr>
              </a:p>
            </p:txBody>
          </p:sp>
          <p:sp>
            <p:nvSpPr>
              <p:cNvPr id="56" name="Text Box 35"/>
              <p:cNvSpPr txBox="1">
                <a:spLocks noChangeArrowheads="1"/>
              </p:cNvSpPr>
              <p:nvPr/>
            </p:nvSpPr>
            <p:spPr bwMode="auto">
              <a:xfrm>
                <a:off x="2261" y="1652"/>
                <a:ext cx="427" cy="2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000" dirty="0">
                    <a:ea typeface="ＭＳ Ｐゴシック" pitchFamily="1" charset="-128"/>
                  </a:rPr>
                  <a:t>IPTG</a:t>
                </a:r>
              </a:p>
            </p:txBody>
          </p:sp>
          <p:sp>
            <p:nvSpPr>
              <p:cNvPr id="57" name="Line 36"/>
              <p:cNvSpPr>
                <a:spLocks noChangeShapeType="1"/>
              </p:cNvSpPr>
              <p:nvPr/>
            </p:nvSpPr>
            <p:spPr bwMode="auto">
              <a:xfrm>
                <a:off x="3840" y="1344"/>
                <a:ext cx="76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" name="Line 37"/>
              <p:cNvSpPr>
                <a:spLocks noChangeShapeType="1"/>
              </p:cNvSpPr>
              <p:nvPr/>
            </p:nvSpPr>
            <p:spPr bwMode="auto">
              <a:xfrm>
                <a:off x="4106" y="1152"/>
                <a:ext cx="0" cy="19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9" name="Line 38"/>
              <p:cNvSpPr>
                <a:spLocks noChangeShapeType="1"/>
              </p:cNvSpPr>
              <p:nvPr/>
            </p:nvSpPr>
            <p:spPr bwMode="auto">
              <a:xfrm>
                <a:off x="4115" y="1152"/>
                <a:ext cx="24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0" name="AutoShape 39"/>
              <p:cNvSpPr>
                <a:spLocks noChangeArrowheads="1"/>
              </p:cNvSpPr>
              <p:nvPr/>
            </p:nvSpPr>
            <p:spPr bwMode="auto">
              <a:xfrm>
                <a:off x="4189" y="1294"/>
                <a:ext cx="250" cy="98"/>
              </a:xfrm>
              <a:prstGeom prst="homePlate">
                <a:avLst>
                  <a:gd name="adj" fmla="val 63776"/>
                </a:avLst>
              </a:prstGeom>
              <a:solidFill>
                <a:srgbClr val="CC00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" name="Oval 40"/>
              <p:cNvSpPr>
                <a:spLocks noChangeArrowheads="1"/>
              </p:cNvSpPr>
              <p:nvPr/>
            </p:nvSpPr>
            <p:spPr bwMode="auto">
              <a:xfrm>
                <a:off x="4464" y="1104"/>
                <a:ext cx="96" cy="96"/>
              </a:xfrm>
              <a:prstGeom prst="ellipse">
                <a:avLst/>
              </a:prstGeom>
              <a:solidFill>
                <a:srgbClr val="CC00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" name="Text Box 41"/>
              <p:cNvSpPr txBox="1">
                <a:spLocks noChangeArrowheads="1"/>
              </p:cNvSpPr>
              <p:nvPr/>
            </p:nvSpPr>
            <p:spPr bwMode="auto">
              <a:xfrm>
                <a:off x="4176" y="1460"/>
                <a:ext cx="372" cy="2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200" i="1" dirty="0" err="1">
                    <a:ea typeface="ＭＳ Ｐゴシック" pitchFamily="1" charset="-128"/>
                  </a:rPr>
                  <a:t>l</a:t>
                </a:r>
                <a:r>
                  <a:rPr lang="en-US" sz="1000" i="1" dirty="0" err="1">
                    <a:ea typeface="ＭＳ Ｐゴシック" pitchFamily="1" charset="-128"/>
                  </a:rPr>
                  <a:t>acI</a:t>
                </a:r>
                <a:endParaRPr lang="en-US" sz="1000" dirty="0">
                  <a:ea typeface="ＭＳ Ｐゴシック" pitchFamily="1" charset="-128"/>
                </a:endParaRPr>
              </a:p>
            </p:txBody>
          </p:sp>
          <p:sp>
            <p:nvSpPr>
              <p:cNvPr id="63" name="Line 42"/>
              <p:cNvSpPr>
                <a:spLocks noChangeShapeType="1"/>
              </p:cNvSpPr>
              <p:nvPr/>
            </p:nvSpPr>
            <p:spPr bwMode="auto">
              <a:xfrm flipH="1">
                <a:off x="4656" y="1152"/>
                <a:ext cx="0" cy="6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4" name="Line 43"/>
              <p:cNvSpPr>
                <a:spLocks noChangeShapeType="1"/>
              </p:cNvSpPr>
              <p:nvPr/>
            </p:nvSpPr>
            <p:spPr bwMode="auto">
              <a:xfrm flipH="1">
                <a:off x="2832" y="1776"/>
                <a:ext cx="182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" name="Line 44"/>
              <p:cNvSpPr>
                <a:spLocks noChangeShapeType="1"/>
              </p:cNvSpPr>
              <p:nvPr/>
            </p:nvSpPr>
            <p:spPr bwMode="auto">
              <a:xfrm flipV="1">
                <a:off x="2832" y="1440"/>
                <a:ext cx="0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6" name="Line 45"/>
              <p:cNvSpPr>
                <a:spLocks noChangeShapeType="1"/>
              </p:cNvSpPr>
              <p:nvPr/>
            </p:nvSpPr>
            <p:spPr bwMode="auto">
              <a:xfrm flipH="1">
                <a:off x="4608" y="1152"/>
                <a:ext cx="4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7" name="Text Box 46"/>
              <p:cNvSpPr txBox="1">
                <a:spLocks noChangeArrowheads="1"/>
              </p:cNvSpPr>
              <p:nvPr/>
            </p:nvSpPr>
            <p:spPr bwMode="auto">
              <a:xfrm>
                <a:off x="2256" y="1326"/>
                <a:ext cx="601" cy="3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000" i="1" dirty="0" err="1">
                    <a:ea typeface="ＭＳ Ｐゴシック" pitchFamily="1" charset="-128"/>
                  </a:rPr>
                  <a:t>LacI</a:t>
                </a:r>
                <a:r>
                  <a:rPr lang="en-US" sz="1000" i="1" dirty="0">
                    <a:ea typeface="ＭＳ Ｐゴシック" pitchFamily="1" charset="-128"/>
                  </a:rPr>
                  <a:t>-rep</a:t>
                </a:r>
              </a:p>
              <a:p>
                <a:pPr eaLnBrk="0" hangingPunct="0"/>
                <a:r>
                  <a:rPr lang="en-US" sz="1000" i="1" dirty="0">
                    <a:ea typeface="ＭＳ Ｐゴシック" pitchFamily="1" charset="-128"/>
                  </a:rPr>
                  <a:t>NRI-act</a:t>
                </a:r>
                <a:endParaRPr lang="en-US" sz="1000" dirty="0">
                  <a:ea typeface="ＭＳ Ｐゴシック" pitchFamily="1" charset="-128"/>
                </a:endParaRPr>
              </a:p>
            </p:txBody>
          </p:sp>
          <p:sp>
            <p:nvSpPr>
              <p:cNvPr id="68" name="Text Box 47"/>
              <p:cNvSpPr txBox="1">
                <a:spLocks noChangeArrowheads="1"/>
              </p:cNvSpPr>
              <p:nvPr/>
            </p:nvSpPr>
            <p:spPr bwMode="auto">
              <a:xfrm>
                <a:off x="3744" y="1343"/>
                <a:ext cx="530" cy="2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1000" i="1" dirty="0" err="1">
                    <a:ea typeface="ＭＳ Ｐゴシック" pitchFamily="1" charset="-128"/>
                  </a:rPr>
                  <a:t>glnKp</a:t>
                </a:r>
                <a:endParaRPr lang="en-US" sz="1000" dirty="0">
                  <a:ea typeface="ＭＳ Ｐゴシック" pitchFamily="1" charset="-128"/>
                </a:endParaRPr>
              </a:p>
            </p:txBody>
          </p:sp>
          <p:sp>
            <p:nvSpPr>
              <p:cNvPr id="69" name="Freeform 48"/>
              <p:cNvSpPr>
                <a:spLocks/>
              </p:cNvSpPr>
              <p:nvPr/>
            </p:nvSpPr>
            <p:spPr bwMode="auto">
              <a:xfrm>
                <a:off x="2640" y="832"/>
                <a:ext cx="624" cy="464"/>
              </a:xfrm>
              <a:custGeom>
                <a:avLst/>
                <a:gdLst>
                  <a:gd name="T0" fmla="*/ 624 w 624"/>
                  <a:gd name="T1" fmla="*/ 272 h 464"/>
                  <a:gd name="T2" fmla="*/ 144 w 624"/>
                  <a:gd name="T3" fmla="*/ 32 h 464"/>
                  <a:gd name="T4" fmla="*/ 0 w 624"/>
                  <a:gd name="T5" fmla="*/ 464 h 464"/>
                  <a:gd name="T6" fmla="*/ 0 60000 65536"/>
                  <a:gd name="T7" fmla="*/ 0 60000 65536"/>
                  <a:gd name="T8" fmla="*/ 0 60000 65536"/>
                  <a:gd name="T9" fmla="*/ 0 w 624"/>
                  <a:gd name="T10" fmla="*/ 0 h 464"/>
                  <a:gd name="T11" fmla="*/ 624 w 624"/>
                  <a:gd name="T12" fmla="*/ 464 h 46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624" h="464">
                    <a:moveTo>
                      <a:pt x="624" y="272"/>
                    </a:moveTo>
                    <a:cubicBezTo>
                      <a:pt x="436" y="136"/>
                      <a:pt x="248" y="0"/>
                      <a:pt x="144" y="32"/>
                    </a:cubicBezTo>
                    <a:cubicBezTo>
                      <a:pt x="40" y="64"/>
                      <a:pt x="24" y="392"/>
                      <a:pt x="0" y="464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70" name="TextBox 69"/>
            <p:cNvSpPr txBox="1"/>
            <p:nvPr/>
          </p:nvSpPr>
          <p:spPr>
            <a:xfrm>
              <a:off x="6019800" y="1905000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7162800" y="1905000"/>
              <a:ext cx="3097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B</a:t>
              </a:r>
              <a:endParaRPr lang="en-US" dirty="0"/>
            </a:p>
          </p:txBody>
        </p:sp>
      </p:grpSp>
      <p:sp>
        <p:nvSpPr>
          <p:cNvPr id="72" name="TextBox 71"/>
          <p:cNvSpPr txBox="1"/>
          <p:nvPr/>
        </p:nvSpPr>
        <p:spPr>
          <a:xfrm>
            <a:off x="6676801" y="5562600"/>
            <a:ext cx="25305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(Cell population measurements)</a:t>
            </a:r>
            <a:endParaRPr lang="en-US" sz="1400" dirty="0"/>
          </a:p>
        </p:txBody>
      </p:sp>
      <p:sp>
        <p:nvSpPr>
          <p:cNvPr id="74" name="TextBox 73"/>
          <p:cNvSpPr txBox="1"/>
          <p:nvPr/>
        </p:nvSpPr>
        <p:spPr>
          <a:xfrm>
            <a:off x="6773007" y="3048000"/>
            <a:ext cx="19312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Experimental data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52528" y="674916"/>
            <a:ext cx="4033839" cy="1347274"/>
            <a:chOff x="152528" y="674916"/>
            <a:chExt cx="4033839" cy="1347274"/>
          </a:xfrm>
        </p:grpSpPr>
        <p:grpSp>
          <p:nvGrpSpPr>
            <p:cNvPr id="4" name="Group 41"/>
            <p:cNvGrpSpPr/>
            <p:nvPr/>
          </p:nvGrpSpPr>
          <p:grpSpPr>
            <a:xfrm>
              <a:off x="2366837" y="1037156"/>
              <a:ext cx="1819530" cy="790625"/>
              <a:chOff x="2366837" y="1037156"/>
              <a:chExt cx="1819530" cy="790625"/>
            </a:xfrm>
          </p:grpSpPr>
          <p:pic>
            <p:nvPicPr>
              <p:cNvPr id="26661" name="Picture 37" descr="txp_fig"/>
              <p:cNvPicPr>
                <a:picLocks noChangeAspect="1" noChangeArrowheads="1"/>
              </p:cNvPicPr>
              <p:nvPr>
                <p:custDataLst>
                  <p:tags r:id="rId2"/>
                </p:custDataLst>
              </p:nvPr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2366837" y="1492334"/>
                <a:ext cx="1524001" cy="33544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6662" name="Picture 38" descr="txp_fig"/>
              <p:cNvPicPr>
                <a:picLocks noChangeAspect="1" noChangeArrowheads="1"/>
              </p:cNvPicPr>
              <p:nvPr>
                <p:custDataLst>
                  <p:tags r:id="rId3"/>
                </p:custDataLst>
              </p:nvPr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2366837" y="1037156"/>
                <a:ext cx="1819530" cy="30731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</p:grpSp>
        <p:pic>
          <p:nvPicPr>
            <p:cNvPr id="44" name="Picture 43" descr="txp_fig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10" cstate="print"/>
            <a:stretch>
              <a:fillRect/>
            </a:stretch>
          </p:blipFill>
          <p:spPr bwMode="auto">
            <a:xfrm>
              <a:off x="152528" y="674916"/>
              <a:ext cx="1904872" cy="1347274"/>
            </a:xfrm>
            <a:prstGeom prst="rect">
              <a:avLst/>
            </a:prstGeom>
            <a:noFill/>
            <a:ln/>
            <a:effectLst/>
          </p:spPr>
        </p:pic>
      </p:grpSp>
      <p:sp>
        <p:nvSpPr>
          <p:cNvPr id="6" name="TextBox 5"/>
          <p:cNvSpPr txBox="1"/>
          <p:nvPr/>
        </p:nvSpPr>
        <p:spPr>
          <a:xfrm>
            <a:off x="6622759" y="2514600"/>
            <a:ext cx="22164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70C0"/>
                </a:solidFill>
              </a:rPr>
              <a:t>Atkinson, </a:t>
            </a:r>
            <a:r>
              <a:rPr lang="en-US" sz="1400" dirty="0" err="1" smtClean="0">
                <a:solidFill>
                  <a:srgbClr val="0070C0"/>
                </a:solidFill>
              </a:rPr>
              <a:t>Savageau</a:t>
            </a:r>
            <a:r>
              <a:rPr lang="en-US" sz="1400" dirty="0" smtClean="0">
                <a:solidFill>
                  <a:srgbClr val="0070C0"/>
                </a:solidFill>
              </a:rPr>
              <a:t>, Myers, </a:t>
            </a:r>
          </a:p>
          <a:p>
            <a:r>
              <a:rPr lang="en-US" sz="1400" dirty="0" smtClean="0">
                <a:solidFill>
                  <a:srgbClr val="0070C0"/>
                </a:solidFill>
              </a:rPr>
              <a:t>and </a:t>
            </a:r>
            <a:r>
              <a:rPr lang="en-US" sz="1400" dirty="0" err="1" smtClean="0">
                <a:solidFill>
                  <a:srgbClr val="0070C0"/>
                </a:solidFill>
              </a:rPr>
              <a:t>Ninfa</a:t>
            </a:r>
            <a:r>
              <a:rPr lang="en-US" sz="1400" dirty="0" smtClean="0">
                <a:solidFill>
                  <a:srgbClr val="0070C0"/>
                </a:solidFill>
              </a:rPr>
              <a:t>, </a:t>
            </a:r>
            <a:r>
              <a:rPr lang="en-US" sz="1400" i="1" dirty="0" smtClean="0">
                <a:solidFill>
                  <a:srgbClr val="0070C0"/>
                </a:solidFill>
              </a:rPr>
              <a:t>Cell</a:t>
            </a:r>
            <a:r>
              <a:rPr lang="en-US" sz="1400" dirty="0" smtClean="0">
                <a:solidFill>
                  <a:srgbClr val="0070C0"/>
                </a:solidFill>
              </a:rPr>
              <a:t> 2003</a:t>
            </a:r>
            <a:endParaRPr lang="en-US" sz="1400" dirty="0">
              <a:solidFill>
                <a:srgbClr val="0070C0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-103683" y="2061791"/>
            <a:ext cx="9070469" cy="4759471"/>
            <a:chOff x="-103683" y="2061791"/>
            <a:chExt cx="9070469" cy="4759471"/>
          </a:xfrm>
        </p:grpSpPr>
        <p:pic>
          <p:nvPicPr>
            <p:cNvPr id="76" name="Picture 3" descr="BifDiagram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 rot="5400000">
              <a:off x="768823" y="1189285"/>
              <a:ext cx="4759471" cy="65044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Box 6"/>
            <p:cNvSpPr txBox="1"/>
            <p:nvPr/>
          </p:nvSpPr>
          <p:spPr>
            <a:xfrm>
              <a:off x="6096000" y="5943600"/>
              <a:ext cx="2870786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Key design principle: sufficiently fast </a:t>
              </a:r>
            </a:p>
            <a:p>
              <a:r>
                <a:rPr lang="en-US" sz="1400" dirty="0" smtClean="0"/>
                <a:t>activator dynamics compared to </a:t>
              </a:r>
            </a:p>
            <a:p>
              <a:r>
                <a:rPr lang="en-US" sz="1400" dirty="0" smtClean="0"/>
                <a:t>repressor dynamics</a:t>
              </a:r>
              <a:endParaRPr lang="en-US" sz="14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30226" y="6417676"/>
              <a:ext cx="181421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rgbClr val="0070C0"/>
                  </a:solidFill>
                </a:rPr>
                <a:t>Del </a:t>
              </a:r>
              <a:r>
                <a:rPr lang="en-US" sz="1400" dirty="0" err="1" smtClean="0">
                  <a:solidFill>
                    <a:srgbClr val="0070C0"/>
                  </a:solidFill>
                </a:rPr>
                <a:t>Vecchio</a:t>
              </a:r>
              <a:r>
                <a:rPr lang="en-US" sz="1400" i="1" dirty="0" smtClean="0">
                  <a:solidFill>
                    <a:srgbClr val="0070C0"/>
                  </a:solidFill>
                </a:rPr>
                <a:t>, ACC </a:t>
              </a:r>
              <a:r>
                <a:rPr lang="en-US" sz="1400" dirty="0" smtClean="0">
                  <a:solidFill>
                    <a:srgbClr val="0070C0"/>
                  </a:solidFill>
                </a:rPr>
                <a:t>2007</a:t>
              </a:r>
              <a:endParaRPr lang="en-US" sz="1400" dirty="0">
                <a:solidFill>
                  <a:srgbClr val="0070C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7800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What is synthetic biology? 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Examples of working circuit modules</a:t>
            </a:r>
          </a:p>
          <a:p>
            <a:pPr marL="0" indent="0">
              <a:buNone/>
            </a:pPr>
            <a:endParaRPr lang="en-US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dirty="0" smtClean="0"/>
              <a:t>Challenges/opportunities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8728A-02E0-4A1D-BD32-933ACD1C01C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2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953000"/>
            <a:ext cx="851386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Most </a:t>
            </a:r>
            <a:r>
              <a:rPr lang="en-US" sz="2400" b="1" dirty="0" smtClean="0"/>
              <a:t>microscopic rates are unknown</a:t>
            </a:r>
            <a:r>
              <a:rPr lang="en-US" sz="2400" dirty="0" smtClean="0"/>
              <a:t>: 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Given a desired behavior, what is the most robust topology that 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   realizes it?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How do we over-design systems? (need find parameter 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  space where prescribed behavior is attained) 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327660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Limited measurements</a:t>
            </a:r>
            <a:r>
              <a:rPr lang="en-US" sz="2400" dirty="0" smtClean="0"/>
              <a:t>. Problems:</a:t>
            </a:r>
          </a:p>
          <a:p>
            <a:pPr marL="457200" indent="-457200">
              <a:buFontTx/>
              <a:buChar char="-"/>
            </a:pPr>
            <a:r>
              <a:rPr lang="en-US" sz="2400" dirty="0" smtClean="0"/>
              <a:t>Where to locate the sensors (reporters) to obtain state information?</a:t>
            </a:r>
          </a:p>
          <a:p>
            <a:pPr marL="457200" indent="-457200">
              <a:buFontTx/>
              <a:buChar char="-"/>
            </a:pPr>
            <a:r>
              <a:rPr lang="en-US" sz="2400" dirty="0" smtClean="0"/>
              <a:t>What are the limits to what can be identified about the state and parameter values?</a:t>
            </a:r>
            <a:endParaRPr lang="en-US" sz="24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200" y="-76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Challenges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6200" y="990600"/>
            <a:ext cx="9067800" cy="2236089"/>
            <a:chOff x="76200" y="990600"/>
            <a:chExt cx="9067800" cy="2236089"/>
          </a:xfrm>
        </p:grpSpPr>
        <p:sp>
          <p:nvSpPr>
            <p:cNvPr id="6" name="TextBox 5"/>
            <p:cNvSpPr txBox="1"/>
            <p:nvPr/>
          </p:nvSpPr>
          <p:spPr>
            <a:xfrm>
              <a:off x="76200" y="990600"/>
              <a:ext cx="90678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Circuits are intrinsically stochastic </a:t>
              </a:r>
              <a:r>
                <a:rPr lang="en-US" sz="2400" dirty="0" smtClean="0"/>
                <a:t>and there is cell-cell variability</a:t>
              </a:r>
            </a:p>
            <a:p>
              <a:pPr marL="457200" indent="-457200">
                <a:buFontTx/>
                <a:buChar char="-"/>
              </a:pPr>
              <a:r>
                <a:rPr lang="en-US" sz="2400" dirty="0" smtClean="0"/>
                <a:t>How to design circuits that are robust to stochastic </a:t>
              </a:r>
            </a:p>
            <a:p>
              <a:r>
                <a:rPr lang="en-US" sz="2400" dirty="0"/>
                <a:t> </a:t>
              </a:r>
              <a:r>
                <a:rPr lang="en-US" sz="2400" dirty="0" smtClean="0"/>
                <a:t>     fluctuations?</a:t>
              </a:r>
            </a:p>
            <a:p>
              <a:pPr marL="457200" indent="-457200">
                <a:buFontTx/>
                <a:buChar char="-"/>
              </a:pPr>
              <a:r>
                <a:rPr lang="en-US" sz="2400" dirty="0" smtClean="0"/>
                <a:t>What are the fundamental limits of feedback?</a:t>
              </a:r>
            </a:p>
            <a:p>
              <a:pPr marL="457200" indent="-457200">
                <a:buFontTx/>
                <a:buChar char="-"/>
              </a:pPr>
              <a:r>
                <a:rPr lang="en-US" sz="2400" dirty="0" smtClean="0"/>
                <a:t>How to enforce cell-cell synchronization? </a:t>
              </a:r>
              <a:endParaRPr lang="en-US" sz="2400" dirty="0"/>
            </a:p>
          </p:txBody>
        </p:sp>
        <p:pic>
          <p:nvPicPr>
            <p:cNvPr id="8" name="Picture 7" descr="noisy_bacteria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17762" y="1501891"/>
              <a:ext cx="1752600" cy="1427701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7239000" y="2949690"/>
              <a:ext cx="167257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/>
                <a:t>Courtesy of </a:t>
              </a:r>
              <a:r>
                <a:rPr lang="en-US" sz="1200" b="1" dirty="0" err="1" smtClean="0"/>
                <a:t>Elowitz</a:t>
              </a:r>
              <a:r>
                <a:rPr lang="en-US" sz="1200" b="1" dirty="0" smtClean="0"/>
                <a:t> Lab</a:t>
              </a:r>
              <a:endParaRPr lang="en-US" sz="1200" b="1" dirty="0"/>
            </a:p>
          </p:txBody>
        </p:sp>
      </p:grp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8728A-02E0-4A1D-BD32-933ACD1C01C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835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Challenges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462" y="1087758"/>
            <a:ext cx="93054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How to handle </a:t>
            </a:r>
            <a:r>
              <a:rPr lang="en-US" sz="2400" b="1" dirty="0" smtClean="0"/>
              <a:t>metabolic burden by synthetic circuits </a:t>
            </a:r>
            <a:r>
              <a:rPr lang="en-US" sz="2400" dirty="0" smtClean="0"/>
              <a:t>on the cell? </a:t>
            </a:r>
          </a:p>
          <a:p>
            <a:r>
              <a:rPr lang="en-US" sz="2400" dirty="0" smtClean="0"/>
              <a:t>Need for control of “</a:t>
            </a:r>
            <a:r>
              <a:rPr lang="en-US" sz="2400" dirty="0" err="1" smtClean="0"/>
              <a:t>biomolecular</a:t>
            </a:r>
            <a:r>
              <a:rPr lang="en-US" sz="2400" dirty="0" smtClean="0"/>
              <a:t> power networks”  and adaptation/robustness to  demand of new synthetic circuits</a:t>
            </a:r>
            <a:endParaRPr lang="en-US" sz="2400" dirty="0"/>
          </a:p>
        </p:txBody>
      </p:sp>
      <p:sp>
        <p:nvSpPr>
          <p:cNvPr id="73" name="Slide Number Placeholder 7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8728A-02E0-4A1D-BD32-933ACD1C01CE}" type="slidenum">
              <a:rPr lang="en-US" smtClean="0"/>
              <a:t>14</a:t>
            </a:fld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-66892" y="2613050"/>
            <a:ext cx="9299143" cy="2885018"/>
            <a:chOff x="-2743" y="479450"/>
            <a:chExt cx="9299143" cy="2885018"/>
          </a:xfrm>
        </p:grpSpPr>
        <p:sp>
          <p:nvSpPr>
            <p:cNvPr id="6" name="TextBox 5"/>
            <p:cNvSpPr txBox="1"/>
            <p:nvPr/>
          </p:nvSpPr>
          <p:spPr>
            <a:xfrm>
              <a:off x="-2743" y="2902803"/>
              <a:ext cx="92991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Unfortunately, </a:t>
              </a:r>
              <a:r>
                <a:rPr lang="en-US" sz="2400" b="1" dirty="0" smtClean="0"/>
                <a:t>modular composition fails</a:t>
              </a:r>
              <a:r>
                <a:rPr lang="en-US" sz="2400" dirty="0" smtClean="0"/>
                <a:t>: Why? How to enforce it?</a:t>
              </a:r>
              <a:endParaRPr lang="en-US" sz="2400" dirty="0"/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174276" y="990600"/>
              <a:ext cx="3880583" cy="2015019"/>
              <a:chOff x="326676" y="4797268"/>
              <a:chExt cx="3880583" cy="2015019"/>
            </a:xfrm>
          </p:grpSpPr>
          <p:grpSp>
            <p:nvGrpSpPr>
              <p:cNvPr id="9" name="Group 8"/>
              <p:cNvGrpSpPr/>
              <p:nvPr/>
            </p:nvGrpSpPr>
            <p:grpSpPr>
              <a:xfrm rot="19926486">
                <a:off x="863190" y="5535431"/>
                <a:ext cx="1342184" cy="625111"/>
                <a:chOff x="1524000" y="1713978"/>
                <a:chExt cx="1981200" cy="890392"/>
              </a:xfrm>
            </p:grpSpPr>
            <p:sp>
              <p:nvSpPr>
                <p:cNvPr id="41" name="Oval 40"/>
                <p:cNvSpPr/>
                <p:nvPr/>
              </p:nvSpPr>
              <p:spPr>
                <a:xfrm>
                  <a:off x="1524000" y="1981200"/>
                  <a:ext cx="381000" cy="381000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" name="Oval 41"/>
                <p:cNvSpPr/>
                <p:nvPr/>
              </p:nvSpPr>
              <p:spPr>
                <a:xfrm>
                  <a:off x="3124200" y="1981200"/>
                  <a:ext cx="381000" cy="381000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43" name="Group 42"/>
                <p:cNvGrpSpPr/>
                <p:nvPr/>
              </p:nvGrpSpPr>
              <p:grpSpPr>
                <a:xfrm>
                  <a:off x="1777652" y="1713978"/>
                  <a:ext cx="1535482" cy="394570"/>
                  <a:chOff x="1741118" y="1739030"/>
                  <a:chExt cx="1535482" cy="394570"/>
                </a:xfrm>
              </p:grpSpPr>
              <p:sp>
                <p:nvSpPr>
                  <p:cNvPr id="47" name="Freeform 46"/>
                  <p:cNvSpPr/>
                  <p:nvPr/>
                </p:nvSpPr>
                <p:spPr>
                  <a:xfrm>
                    <a:off x="1741118" y="1739030"/>
                    <a:ext cx="1402915" cy="252608"/>
                  </a:xfrm>
                  <a:custGeom>
                    <a:avLst/>
                    <a:gdLst>
                      <a:gd name="connsiteX0" fmla="*/ 0 w 1402915"/>
                      <a:gd name="connsiteY0" fmla="*/ 240082 h 252608"/>
                      <a:gd name="connsiteX1" fmla="*/ 688931 w 1402915"/>
                      <a:gd name="connsiteY1" fmla="*/ 2088 h 252608"/>
                      <a:gd name="connsiteX2" fmla="*/ 1402915 w 1402915"/>
                      <a:gd name="connsiteY2" fmla="*/ 252608 h 2526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402915" h="252608">
                        <a:moveTo>
                          <a:pt x="0" y="240082"/>
                        </a:moveTo>
                        <a:cubicBezTo>
                          <a:pt x="227556" y="120041"/>
                          <a:pt x="455112" y="0"/>
                          <a:pt x="688931" y="2088"/>
                        </a:cubicBezTo>
                        <a:cubicBezTo>
                          <a:pt x="922750" y="4176"/>
                          <a:pt x="1162832" y="128392"/>
                          <a:pt x="1402915" y="252608"/>
                        </a:cubicBezTo>
                      </a:path>
                    </a:pathLst>
                  </a:custGeom>
                  <a:ln w="19050"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48" name="Straight Connector 47"/>
                  <p:cNvCxnSpPr/>
                  <p:nvPr/>
                </p:nvCxnSpPr>
                <p:spPr>
                  <a:xfrm rot="5400000">
                    <a:off x="3009900" y="1866900"/>
                    <a:ext cx="304800" cy="228600"/>
                  </a:xfrm>
                  <a:prstGeom prst="line">
                    <a:avLst/>
                  </a:prstGeom>
                  <a:ln w="19050"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4" name="Group 43"/>
                <p:cNvGrpSpPr/>
                <p:nvPr/>
              </p:nvGrpSpPr>
              <p:grpSpPr>
                <a:xfrm rot="10800000">
                  <a:off x="1741118" y="2209800"/>
                  <a:ext cx="1535482" cy="394570"/>
                  <a:chOff x="1741118" y="1739030"/>
                  <a:chExt cx="1535482" cy="394570"/>
                </a:xfrm>
              </p:grpSpPr>
              <p:sp>
                <p:nvSpPr>
                  <p:cNvPr id="45" name="Freeform 44"/>
                  <p:cNvSpPr/>
                  <p:nvPr/>
                </p:nvSpPr>
                <p:spPr>
                  <a:xfrm>
                    <a:off x="1741118" y="1739030"/>
                    <a:ext cx="1402915" cy="252608"/>
                  </a:xfrm>
                  <a:custGeom>
                    <a:avLst/>
                    <a:gdLst>
                      <a:gd name="connsiteX0" fmla="*/ 0 w 1402915"/>
                      <a:gd name="connsiteY0" fmla="*/ 240082 h 252608"/>
                      <a:gd name="connsiteX1" fmla="*/ 688931 w 1402915"/>
                      <a:gd name="connsiteY1" fmla="*/ 2088 h 252608"/>
                      <a:gd name="connsiteX2" fmla="*/ 1402915 w 1402915"/>
                      <a:gd name="connsiteY2" fmla="*/ 252608 h 2526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402915" h="252608">
                        <a:moveTo>
                          <a:pt x="0" y="240082"/>
                        </a:moveTo>
                        <a:cubicBezTo>
                          <a:pt x="227556" y="120041"/>
                          <a:pt x="455112" y="0"/>
                          <a:pt x="688931" y="2088"/>
                        </a:cubicBezTo>
                        <a:cubicBezTo>
                          <a:pt x="922750" y="4176"/>
                          <a:pt x="1162832" y="128392"/>
                          <a:pt x="1402915" y="252608"/>
                        </a:cubicBezTo>
                      </a:path>
                    </a:pathLst>
                  </a:custGeom>
                  <a:ln w="19050"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46" name="Straight Connector 45"/>
                  <p:cNvCxnSpPr/>
                  <p:nvPr/>
                </p:nvCxnSpPr>
                <p:spPr>
                  <a:xfrm rot="5400000">
                    <a:off x="3009900" y="1866900"/>
                    <a:ext cx="304800" cy="228600"/>
                  </a:xfrm>
                  <a:prstGeom prst="line">
                    <a:avLst/>
                  </a:prstGeom>
                  <a:ln w="19050"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0" name="Group 9"/>
              <p:cNvGrpSpPr/>
              <p:nvPr/>
            </p:nvGrpSpPr>
            <p:grpSpPr>
              <a:xfrm rot="19488131">
                <a:off x="2315935" y="5947830"/>
                <a:ext cx="734157" cy="601139"/>
                <a:chOff x="1588718" y="3542778"/>
                <a:chExt cx="951977" cy="800622"/>
              </a:xfrm>
            </p:grpSpPr>
            <p:sp>
              <p:nvSpPr>
                <p:cNvPr id="37" name="Oval 36"/>
                <p:cNvSpPr/>
                <p:nvPr/>
              </p:nvSpPr>
              <p:spPr>
                <a:xfrm>
                  <a:off x="1752600" y="3962400"/>
                  <a:ext cx="381000" cy="381000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8" name="Group 37"/>
                <p:cNvGrpSpPr/>
                <p:nvPr/>
              </p:nvGrpSpPr>
              <p:grpSpPr>
                <a:xfrm>
                  <a:off x="1588718" y="3542778"/>
                  <a:ext cx="951977" cy="578285"/>
                  <a:chOff x="1588718" y="3542778"/>
                  <a:chExt cx="951977" cy="578285"/>
                </a:xfrm>
              </p:grpSpPr>
              <p:sp>
                <p:nvSpPr>
                  <p:cNvPr id="39" name="Freeform 38"/>
                  <p:cNvSpPr/>
                  <p:nvPr/>
                </p:nvSpPr>
                <p:spPr>
                  <a:xfrm>
                    <a:off x="1588718" y="3542778"/>
                    <a:ext cx="951977" cy="578285"/>
                  </a:xfrm>
                  <a:custGeom>
                    <a:avLst/>
                    <a:gdLst>
                      <a:gd name="connsiteX0" fmla="*/ 553233 w 951977"/>
                      <a:gd name="connsiteY0" fmla="*/ 578285 h 578285"/>
                      <a:gd name="connsiteX1" fmla="*/ 878909 w 951977"/>
                      <a:gd name="connsiteY1" fmla="*/ 114822 h 578285"/>
                      <a:gd name="connsiteX2" fmla="*/ 114822 w 951977"/>
                      <a:gd name="connsiteY2" fmla="*/ 52192 h 578285"/>
                      <a:gd name="connsiteX3" fmla="*/ 189978 w 951977"/>
                      <a:gd name="connsiteY3" fmla="*/ 427973 h 5782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51977" h="578285">
                        <a:moveTo>
                          <a:pt x="553233" y="578285"/>
                        </a:moveTo>
                        <a:cubicBezTo>
                          <a:pt x="752605" y="390394"/>
                          <a:pt x="951977" y="202504"/>
                          <a:pt x="878909" y="114822"/>
                        </a:cubicBezTo>
                        <a:cubicBezTo>
                          <a:pt x="805841" y="27140"/>
                          <a:pt x="229644" y="0"/>
                          <a:pt x="114822" y="52192"/>
                        </a:cubicBezTo>
                        <a:cubicBezTo>
                          <a:pt x="0" y="104384"/>
                          <a:pt x="94989" y="266178"/>
                          <a:pt x="189978" y="427973"/>
                        </a:cubicBezTo>
                      </a:path>
                    </a:pathLst>
                  </a:custGeom>
                  <a:ln w="19050"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40" name="Straight Connector 39"/>
                  <p:cNvCxnSpPr/>
                  <p:nvPr/>
                </p:nvCxnSpPr>
                <p:spPr>
                  <a:xfrm rot="5400000" flipH="1" flipV="1">
                    <a:off x="1713978" y="3898726"/>
                    <a:ext cx="152400" cy="152400"/>
                  </a:xfrm>
                  <a:prstGeom prst="line">
                    <a:avLst/>
                  </a:prstGeom>
                  <a:ln w="19050"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1" name="Group 10"/>
              <p:cNvGrpSpPr/>
              <p:nvPr/>
            </p:nvGrpSpPr>
            <p:grpSpPr>
              <a:xfrm rot="1980406">
                <a:off x="326676" y="5235865"/>
                <a:ext cx="642047" cy="550310"/>
                <a:chOff x="3162823" y="3536515"/>
                <a:chExt cx="951977" cy="769307"/>
              </a:xfrm>
            </p:grpSpPr>
            <p:sp>
              <p:nvSpPr>
                <p:cNvPr id="35" name="Oval 34"/>
                <p:cNvSpPr/>
                <p:nvPr/>
              </p:nvSpPr>
              <p:spPr>
                <a:xfrm>
                  <a:off x="3326705" y="3924822"/>
                  <a:ext cx="381000" cy="381000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" name="Freeform 35"/>
                <p:cNvSpPr/>
                <p:nvPr/>
              </p:nvSpPr>
              <p:spPr>
                <a:xfrm>
                  <a:off x="3162823" y="3536515"/>
                  <a:ext cx="951977" cy="578285"/>
                </a:xfrm>
                <a:custGeom>
                  <a:avLst/>
                  <a:gdLst>
                    <a:gd name="connsiteX0" fmla="*/ 553233 w 951977"/>
                    <a:gd name="connsiteY0" fmla="*/ 578285 h 578285"/>
                    <a:gd name="connsiteX1" fmla="*/ 878909 w 951977"/>
                    <a:gd name="connsiteY1" fmla="*/ 114822 h 578285"/>
                    <a:gd name="connsiteX2" fmla="*/ 114822 w 951977"/>
                    <a:gd name="connsiteY2" fmla="*/ 52192 h 578285"/>
                    <a:gd name="connsiteX3" fmla="*/ 189978 w 951977"/>
                    <a:gd name="connsiteY3" fmla="*/ 427973 h 578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1977" h="578285">
                      <a:moveTo>
                        <a:pt x="553233" y="578285"/>
                      </a:moveTo>
                      <a:cubicBezTo>
                        <a:pt x="752605" y="390394"/>
                        <a:pt x="951977" y="202504"/>
                        <a:pt x="878909" y="114822"/>
                      </a:cubicBezTo>
                      <a:cubicBezTo>
                        <a:pt x="805841" y="27140"/>
                        <a:pt x="229644" y="0"/>
                        <a:pt x="114822" y="52192"/>
                      </a:cubicBezTo>
                      <a:cubicBezTo>
                        <a:pt x="0" y="104384"/>
                        <a:pt x="94989" y="266178"/>
                        <a:pt x="189978" y="427973"/>
                      </a:cubicBezTo>
                    </a:path>
                  </a:pathLst>
                </a:custGeom>
                <a:ln w="19050">
                  <a:solidFill>
                    <a:schemeClr val="tx2">
                      <a:lumMod val="75000"/>
                    </a:schemeClr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" name="Group 11"/>
              <p:cNvGrpSpPr/>
              <p:nvPr/>
            </p:nvGrpSpPr>
            <p:grpSpPr>
              <a:xfrm rot="20231661">
                <a:off x="2302910" y="4797268"/>
                <a:ext cx="1569834" cy="797047"/>
                <a:chOff x="5144023" y="3505200"/>
                <a:chExt cx="2094977" cy="1014608"/>
              </a:xfrm>
            </p:grpSpPr>
            <p:grpSp>
              <p:nvGrpSpPr>
                <p:cNvPr id="28" name="Group 27"/>
                <p:cNvGrpSpPr/>
                <p:nvPr/>
              </p:nvGrpSpPr>
              <p:grpSpPr>
                <a:xfrm>
                  <a:off x="5144023" y="3505200"/>
                  <a:ext cx="951977" cy="769307"/>
                  <a:chOff x="3162823" y="3536515"/>
                  <a:chExt cx="951977" cy="769307"/>
                </a:xfrm>
              </p:grpSpPr>
              <p:sp>
                <p:nvSpPr>
                  <p:cNvPr id="33" name="Oval 32"/>
                  <p:cNvSpPr/>
                  <p:nvPr/>
                </p:nvSpPr>
                <p:spPr>
                  <a:xfrm>
                    <a:off x="3326705" y="3924822"/>
                    <a:ext cx="381000" cy="381000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" name="Freeform 33"/>
                  <p:cNvSpPr/>
                  <p:nvPr/>
                </p:nvSpPr>
                <p:spPr>
                  <a:xfrm>
                    <a:off x="3162823" y="3536515"/>
                    <a:ext cx="951977" cy="578285"/>
                  </a:xfrm>
                  <a:custGeom>
                    <a:avLst/>
                    <a:gdLst>
                      <a:gd name="connsiteX0" fmla="*/ 553233 w 951977"/>
                      <a:gd name="connsiteY0" fmla="*/ 578285 h 578285"/>
                      <a:gd name="connsiteX1" fmla="*/ 878909 w 951977"/>
                      <a:gd name="connsiteY1" fmla="*/ 114822 h 578285"/>
                      <a:gd name="connsiteX2" fmla="*/ 114822 w 951977"/>
                      <a:gd name="connsiteY2" fmla="*/ 52192 h 578285"/>
                      <a:gd name="connsiteX3" fmla="*/ 189978 w 951977"/>
                      <a:gd name="connsiteY3" fmla="*/ 427973 h 5782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51977" h="578285">
                        <a:moveTo>
                          <a:pt x="553233" y="578285"/>
                        </a:moveTo>
                        <a:cubicBezTo>
                          <a:pt x="752605" y="390394"/>
                          <a:pt x="951977" y="202504"/>
                          <a:pt x="878909" y="114822"/>
                        </a:cubicBezTo>
                        <a:cubicBezTo>
                          <a:pt x="805841" y="27140"/>
                          <a:pt x="229644" y="0"/>
                          <a:pt x="114822" y="52192"/>
                        </a:cubicBezTo>
                        <a:cubicBezTo>
                          <a:pt x="0" y="104384"/>
                          <a:pt x="94989" y="266178"/>
                          <a:pt x="189978" y="427973"/>
                        </a:cubicBezTo>
                      </a:path>
                    </a:pathLst>
                  </a:custGeom>
                  <a:ln w="19050">
                    <a:solidFill>
                      <a:schemeClr val="tx2">
                        <a:lumMod val="75000"/>
                      </a:schemeClr>
                    </a:solidFill>
                    <a:headEnd type="none" w="med" len="med"/>
                    <a:tailEnd type="triangl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29" name="Oval 28"/>
                <p:cNvSpPr/>
                <p:nvPr/>
              </p:nvSpPr>
              <p:spPr>
                <a:xfrm>
                  <a:off x="6858000" y="3886200"/>
                  <a:ext cx="381000" cy="381000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" name="Freeform 29"/>
                <p:cNvSpPr/>
                <p:nvPr/>
              </p:nvSpPr>
              <p:spPr>
                <a:xfrm>
                  <a:off x="5711868" y="3861148"/>
                  <a:ext cx="1139869" cy="208768"/>
                </a:xfrm>
                <a:custGeom>
                  <a:avLst/>
                  <a:gdLst>
                    <a:gd name="connsiteX0" fmla="*/ 0 w 1139869"/>
                    <a:gd name="connsiteY0" fmla="*/ 208768 h 208768"/>
                    <a:gd name="connsiteX1" fmla="*/ 475990 w 1139869"/>
                    <a:gd name="connsiteY1" fmla="*/ 8351 h 208768"/>
                    <a:gd name="connsiteX2" fmla="*/ 1139869 w 1139869"/>
                    <a:gd name="connsiteY2" fmla="*/ 158664 h 2087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139869" h="208768">
                      <a:moveTo>
                        <a:pt x="0" y="208768"/>
                      </a:moveTo>
                      <a:cubicBezTo>
                        <a:pt x="143006" y="112735"/>
                        <a:pt x="286012" y="16702"/>
                        <a:pt x="475990" y="8351"/>
                      </a:cubicBezTo>
                      <a:cubicBezTo>
                        <a:pt x="665968" y="0"/>
                        <a:pt x="902918" y="79332"/>
                        <a:pt x="1139869" y="158664"/>
                      </a:cubicBezTo>
                    </a:path>
                  </a:pathLst>
                </a:custGeom>
                <a:ln w="19050">
                  <a:solidFill>
                    <a:schemeClr val="tx2">
                      <a:lumMod val="75000"/>
                    </a:schemeClr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Freeform 30"/>
                <p:cNvSpPr/>
                <p:nvPr/>
              </p:nvSpPr>
              <p:spPr>
                <a:xfrm rot="10800000">
                  <a:off x="5607485" y="4267200"/>
                  <a:ext cx="1402915" cy="252608"/>
                </a:xfrm>
                <a:custGeom>
                  <a:avLst/>
                  <a:gdLst>
                    <a:gd name="connsiteX0" fmla="*/ 0 w 1402915"/>
                    <a:gd name="connsiteY0" fmla="*/ 240082 h 252608"/>
                    <a:gd name="connsiteX1" fmla="*/ 688931 w 1402915"/>
                    <a:gd name="connsiteY1" fmla="*/ 2088 h 252608"/>
                    <a:gd name="connsiteX2" fmla="*/ 1402915 w 1402915"/>
                    <a:gd name="connsiteY2" fmla="*/ 252608 h 2526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402915" h="252608">
                      <a:moveTo>
                        <a:pt x="0" y="240082"/>
                      </a:moveTo>
                      <a:cubicBezTo>
                        <a:pt x="227556" y="120041"/>
                        <a:pt x="455112" y="0"/>
                        <a:pt x="688931" y="2088"/>
                      </a:cubicBezTo>
                      <a:cubicBezTo>
                        <a:pt x="922750" y="4176"/>
                        <a:pt x="1162832" y="128392"/>
                        <a:pt x="1402915" y="252608"/>
                      </a:cubicBezTo>
                    </a:path>
                  </a:pathLst>
                </a:custGeom>
                <a:ln w="19050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32" name="Straight Connector 31"/>
                <p:cNvCxnSpPr/>
                <p:nvPr/>
              </p:nvCxnSpPr>
              <p:spPr>
                <a:xfrm rot="16200000">
                  <a:off x="5448300" y="4152901"/>
                  <a:ext cx="304800" cy="228600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" name="Group 12"/>
              <p:cNvGrpSpPr/>
              <p:nvPr/>
            </p:nvGrpSpPr>
            <p:grpSpPr>
              <a:xfrm rot="1746649">
                <a:off x="3099998" y="5684511"/>
                <a:ext cx="1107261" cy="1127776"/>
                <a:chOff x="2667000" y="4763022"/>
                <a:chExt cx="1791222" cy="1843538"/>
              </a:xfrm>
            </p:grpSpPr>
            <p:grpSp>
              <p:nvGrpSpPr>
                <p:cNvPr id="14" name="Group 62"/>
                <p:cNvGrpSpPr/>
                <p:nvPr/>
              </p:nvGrpSpPr>
              <p:grpSpPr>
                <a:xfrm>
                  <a:off x="2667000" y="4763022"/>
                  <a:ext cx="1791222" cy="507304"/>
                  <a:chOff x="2667000" y="4763022"/>
                  <a:chExt cx="1791222" cy="507304"/>
                </a:xfrm>
              </p:grpSpPr>
              <p:sp>
                <p:nvSpPr>
                  <p:cNvPr id="23" name="Oval 22"/>
                  <p:cNvSpPr/>
                  <p:nvPr/>
                </p:nvSpPr>
                <p:spPr>
                  <a:xfrm>
                    <a:off x="2667000" y="4863230"/>
                    <a:ext cx="381000" cy="381000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" name="Oval 23"/>
                  <p:cNvSpPr/>
                  <p:nvPr/>
                </p:nvSpPr>
                <p:spPr>
                  <a:xfrm>
                    <a:off x="4077222" y="4889326"/>
                    <a:ext cx="381000" cy="381000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5" name="Group 14"/>
                  <p:cNvGrpSpPr/>
                  <p:nvPr/>
                </p:nvGrpSpPr>
                <p:grpSpPr>
                  <a:xfrm>
                    <a:off x="3048000" y="4763022"/>
                    <a:ext cx="1117948" cy="342378"/>
                    <a:chOff x="1741118" y="1739030"/>
                    <a:chExt cx="1535482" cy="394570"/>
                  </a:xfrm>
                </p:grpSpPr>
                <p:sp>
                  <p:nvSpPr>
                    <p:cNvPr id="26" name="Freeform 25"/>
                    <p:cNvSpPr/>
                    <p:nvPr/>
                  </p:nvSpPr>
                  <p:spPr>
                    <a:xfrm>
                      <a:off x="1741118" y="1739030"/>
                      <a:ext cx="1402915" cy="252608"/>
                    </a:xfrm>
                    <a:custGeom>
                      <a:avLst/>
                      <a:gdLst>
                        <a:gd name="connsiteX0" fmla="*/ 0 w 1402915"/>
                        <a:gd name="connsiteY0" fmla="*/ 240082 h 252608"/>
                        <a:gd name="connsiteX1" fmla="*/ 688931 w 1402915"/>
                        <a:gd name="connsiteY1" fmla="*/ 2088 h 252608"/>
                        <a:gd name="connsiteX2" fmla="*/ 1402915 w 1402915"/>
                        <a:gd name="connsiteY2" fmla="*/ 252608 h 25260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402915" h="252608">
                          <a:moveTo>
                            <a:pt x="0" y="240082"/>
                          </a:moveTo>
                          <a:cubicBezTo>
                            <a:pt x="227556" y="120041"/>
                            <a:pt x="455112" y="0"/>
                            <a:pt x="688931" y="2088"/>
                          </a:cubicBezTo>
                          <a:cubicBezTo>
                            <a:pt x="922750" y="4176"/>
                            <a:pt x="1162832" y="128392"/>
                            <a:pt x="1402915" y="252608"/>
                          </a:cubicBezTo>
                        </a:path>
                      </a:pathLst>
                    </a:custGeom>
                    <a:ln w="19050">
                      <a:solidFill>
                        <a:schemeClr val="accent1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cxnSp>
                  <p:nvCxnSpPr>
                    <p:cNvPr id="27" name="Straight Connector 26"/>
                    <p:cNvCxnSpPr/>
                    <p:nvPr/>
                  </p:nvCxnSpPr>
                  <p:spPr>
                    <a:xfrm rot="5400000">
                      <a:off x="3009900" y="1866900"/>
                      <a:ext cx="304800" cy="228600"/>
                    </a:xfrm>
                    <a:prstGeom prst="line">
                      <a:avLst/>
                    </a:prstGeom>
                    <a:ln w="19050">
                      <a:solidFill>
                        <a:schemeClr val="accent1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15" name="Group 64"/>
                <p:cNvGrpSpPr/>
                <p:nvPr/>
              </p:nvGrpSpPr>
              <p:grpSpPr>
                <a:xfrm rot="7145925">
                  <a:off x="3057823" y="5457295"/>
                  <a:ext cx="1791222" cy="507304"/>
                  <a:chOff x="2667000" y="4763022"/>
                  <a:chExt cx="1791222" cy="507304"/>
                </a:xfrm>
              </p:grpSpPr>
              <p:sp>
                <p:nvSpPr>
                  <p:cNvPr id="18" name="Oval 17"/>
                  <p:cNvSpPr/>
                  <p:nvPr/>
                </p:nvSpPr>
                <p:spPr>
                  <a:xfrm>
                    <a:off x="2667000" y="4863230"/>
                    <a:ext cx="381000" cy="381000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9" name="Oval 18"/>
                  <p:cNvSpPr/>
                  <p:nvPr/>
                </p:nvSpPr>
                <p:spPr>
                  <a:xfrm>
                    <a:off x="4077222" y="4889326"/>
                    <a:ext cx="381000" cy="381000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0" name="Group 14"/>
                  <p:cNvGrpSpPr/>
                  <p:nvPr/>
                </p:nvGrpSpPr>
                <p:grpSpPr>
                  <a:xfrm>
                    <a:off x="3048000" y="4763022"/>
                    <a:ext cx="1117948" cy="342378"/>
                    <a:chOff x="1741118" y="1739030"/>
                    <a:chExt cx="1535482" cy="394570"/>
                  </a:xfrm>
                </p:grpSpPr>
                <p:sp>
                  <p:nvSpPr>
                    <p:cNvPr id="21" name="Freeform 20"/>
                    <p:cNvSpPr/>
                    <p:nvPr/>
                  </p:nvSpPr>
                  <p:spPr>
                    <a:xfrm>
                      <a:off x="1741118" y="1739030"/>
                      <a:ext cx="1402915" cy="252608"/>
                    </a:xfrm>
                    <a:custGeom>
                      <a:avLst/>
                      <a:gdLst>
                        <a:gd name="connsiteX0" fmla="*/ 0 w 1402915"/>
                        <a:gd name="connsiteY0" fmla="*/ 240082 h 252608"/>
                        <a:gd name="connsiteX1" fmla="*/ 688931 w 1402915"/>
                        <a:gd name="connsiteY1" fmla="*/ 2088 h 252608"/>
                        <a:gd name="connsiteX2" fmla="*/ 1402915 w 1402915"/>
                        <a:gd name="connsiteY2" fmla="*/ 252608 h 25260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402915" h="252608">
                          <a:moveTo>
                            <a:pt x="0" y="240082"/>
                          </a:moveTo>
                          <a:cubicBezTo>
                            <a:pt x="227556" y="120041"/>
                            <a:pt x="455112" y="0"/>
                            <a:pt x="688931" y="2088"/>
                          </a:cubicBezTo>
                          <a:cubicBezTo>
                            <a:pt x="922750" y="4176"/>
                            <a:pt x="1162832" y="128392"/>
                            <a:pt x="1402915" y="252608"/>
                          </a:cubicBezTo>
                        </a:path>
                      </a:pathLst>
                    </a:custGeom>
                    <a:ln w="19050">
                      <a:solidFill>
                        <a:schemeClr val="accent1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cxnSp>
                  <p:nvCxnSpPr>
                    <p:cNvPr id="22" name="Straight Connector 21"/>
                    <p:cNvCxnSpPr/>
                    <p:nvPr/>
                  </p:nvCxnSpPr>
                  <p:spPr>
                    <a:xfrm rot="5400000">
                      <a:off x="3009900" y="1866900"/>
                      <a:ext cx="304800" cy="228600"/>
                    </a:xfrm>
                    <a:prstGeom prst="line">
                      <a:avLst/>
                    </a:prstGeom>
                    <a:ln w="19050">
                      <a:solidFill>
                        <a:schemeClr val="accent1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16" name="Freeform 15"/>
                <p:cNvSpPr/>
                <p:nvPr/>
              </p:nvSpPr>
              <p:spPr>
                <a:xfrm rot="14491113">
                  <a:off x="2539784" y="5688783"/>
                  <a:ext cx="1021429" cy="219194"/>
                </a:xfrm>
                <a:custGeom>
                  <a:avLst/>
                  <a:gdLst>
                    <a:gd name="connsiteX0" fmla="*/ 0 w 1402915"/>
                    <a:gd name="connsiteY0" fmla="*/ 240082 h 252608"/>
                    <a:gd name="connsiteX1" fmla="*/ 688931 w 1402915"/>
                    <a:gd name="connsiteY1" fmla="*/ 2088 h 252608"/>
                    <a:gd name="connsiteX2" fmla="*/ 1402915 w 1402915"/>
                    <a:gd name="connsiteY2" fmla="*/ 252608 h 2526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402915" h="252608">
                      <a:moveTo>
                        <a:pt x="0" y="240082"/>
                      </a:moveTo>
                      <a:cubicBezTo>
                        <a:pt x="227556" y="120041"/>
                        <a:pt x="455112" y="0"/>
                        <a:pt x="688931" y="2088"/>
                      </a:cubicBezTo>
                      <a:cubicBezTo>
                        <a:pt x="922750" y="4176"/>
                        <a:pt x="1162832" y="128392"/>
                        <a:pt x="1402915" y="252608"/>
                      </a:cubicBezTo>
                    </a:path>
                  </a:pathLst>
                </a:custGeom>
                <a:ln w="19050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7" name="Straight Connector 16"/>
                <p:cNvCxnSpPr/>
                <p:nvPr/>
              </p:nvCxnSpPr>
              <p:spPr>
                <a:xfrm>
                  <a:off x="2743200" y="5296422"/>
                  <a:ext cx="304800" cy="1588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49" name="TextBox 48"/>
            <p:cNvSpPr txBox="1"/>
            <p:nvPr/>
          </p:nvSpPr>
          <p:spPr>
            <a:xfrm>
              <a:off x="128648" y="584557"/>
              <a:ext cx="31195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00FF00"/>
                  </a:solidFill>
                </a:rPr>
                <a:t>WORKING “MODULES”</a:t>
              </a:r>
              <a:endParaRPr lang="en-US" sz="2400" b="1" dirty="0">
                <a:solidFill>
                  <a:srgbClr val="00FF00"/>
                </a:solidFill>
              </a:endParaRPr>
            </a:p>
          </p:txBody>
        </p:sp>
        <p:grpSp>
          <p:nvGrpSpPr>
            <p:cNvPr id="50" name="Group 49"/>
            <p:cNvGrpSpPr/>
            <p:nvPr/>
          </p:nvGrpSpPr>
          <p:grpSpPr>
            <a:xfrm>
              <a:off x="4876800" y="993932"/>
              <a:ext cx="3796459" cy="889438"/>
              <a:chOff x="5029200" y="4800600"/>
              <a:chExt cx="3796459" cy="889438"/>
            </a:xfrm>
          </p:grpSpPr>
          <p:grpSp>
            <p:nvGrpSpPr>
              <p:cNvPr id="51" name="Group 50"/>
              <p:cNvGrpSpPr/>
              <p:nvPr/>
            </p:nvGrpSpPr>
            <p:grpSpPr>
              <a:xfrm>
                <a:off x="5029200" y="4800600"/>
                <a:ext cx="1569834" cy="797047"/>
                <a:chOff x="5144023" y="3505200"/>
                <a:chExt cx="2094977" cy="1014608"/>
              </a:xfrm>
            </p:grpSpPr>
            <p:grpSp>
              <p:nvGrpSpPr>
                <p:cNvPr id="62" name="Group 31"/>
                <p:cNvGrpSpPr/>
                <p:nvPr/>
              </p:nvGrpSpPr>
              <p:grpSpPr>
                <a:xfrm>
                  <a:off x="5144023" y="3505200"/>
                  <a:ext cx="951977" cy="769307"/>
                  <a:chOff x="3162823" y="3536515"/>
                  <a:chExt cx="951977" cy="769307"/>
                </a:xfrm>
              </p:grpSpPr>
              <p:sp>
                <p:nvSpPr>
                  <p:cNvPr id="67" name="Oval 66"/>
                  <p:cNvSpPr/>
                  <p:nvPr/>
                </p:nvSpPr>
                <p:spPr>
                  <a:xfrm>
                    <a:off x="3326705" y="3924822"/>
                    <a:ext cx="381000" cy="381000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8" name="Freeform 67"/>
                  <p:cNvSpPr/>
                  <p:nvPr/>
                </p:nvSpPr>
                <p:spPr>
                  <a:xfrm>
                    <a:off x="3162823" y="3536515"/>
                    <a:ext cx="951977" cy="578285"/>
                  </a:xfrm>
                  <a:custGeom>
                    <a:avLst/>
                    <a:gdLst>
                      <a:gd name="connsiteX0" fmla="*/ 553233 w 951977"/>
                      <a:gd name="connsiteY0" fmla="*/ 578285 h 578285"/>
                      <a:gd name="connsiteX1" fmla="*/ 878909 w 951977"/>
                      <a:gd name="connsiteY1" fmla="*/ 114822 h 578285"/>
                      <a:gd name="connsiteX2" fmla="*/ 114822 w 951977"/>
                      <a:gd name="connsiteY2" fmla="*/ 52192 h 578285"/>
                      <a:gd name="connsiteX3" fmla="*/ 189978 w 951977"/>
                      <a:gd name="connsiteY3" fmla="*/ 427973 h 5782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51977" h="578285">
                        <a:moveTo>
                          <a:pt x="553233" y="578285"/>
                        </a:moveTo>
                        <a:cubicBezTo>
                          <a:pt x="752605" y="390394"/>
                          <a:pt x="951977" y="202504"/>
                          <a:pt x="878909" y="114822"/>
                        </a:cubicBezTo>
                        <a:cubicBezTo>
                          <a:pt x="805841" y="27140"/>
                          <a:pt x="229644" y="0"/>
                          <a:pt x="114822" y="52192"/>
                        </a:cubicBezTo>
                        <a:cubicBezTo>
                          <a:pt x="0" y="104384"/>
                          <a:pt x="94989" y="266178"/>
                          <a:pt x="189978" y="427973"/>
                        </a:cubicBezTo>
                      </a:path>
                    </a:pathLst>
                  </a:custGeom>
                  <a:ln w="19050">
                    <a:solidFill>
                      <a:schemeClr val="tx2">
                        <a:lumMod val="75000"/>
                      </a:schemeClr>
                    </a:solidFill>
                    <a:headEnd type="none" w="med" len="med"/>
                    <a:tailEnd type="triangl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63" name="Oval 62"/>
                <p:cNvSpPr/>
                <p:nvPr/>
              </p:nvSpPr>
              <p:spPr>
                <a:xfrm>
                  <a:off x="6858000" y="3886200"/>
                  <a:ext cx="381000" cy="381000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4" name="Freeform 63"/>
                <p:cNvSpPr/>
                <p:nvPr/>
              </p:nvSpPr>
              <p:spPr>
                <a:xfrm>
                  <a:off x="5711868" y="3861148"/>
                  <a:ext cx="1139869" cy="208768"/>
                </a:xfrm>
                <a:custGeom>
                  <a:avLst/>
                  <a:gdLst>
                    <a:gd name="connsiteX0" fmla="*/ 0 w 1139869"/>
                    <a:gd name="connsiteY0" fmla="*/ 208768 h 208768"/>
                    <a:gd name="connsiteX1" fmla="*/ 475990 w 1139869"/>
                    <a:gd name="connsiteY1" fmla="*/ 8351 h 208768"/>
                    <a:gd name="connsiteX2" fmla="*/ 1139869 w 1139869"/>
                    <a:gd name="connsiteY2" fmla="*/ 158664 h 2087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139869" h="208768">
                      <a:moveTo>
                        <a:pt x="0" y="208768"/>
                      </a:moveTo>
                      <a:cubicBezTo>
                        <a:pt x="143006" y="112735"/>
                        <a:pt x="286012" y="16702"/>
                        <a:pt x="475990" y="8351"/>
                      </a:cubicBezTo>
                      <a:cubicBezTo>
                        <a:pt x="665968" y="0"/>
                        <a:pt x="902918" y="79332"/>
                        <a:pt x="1139869" y="158664"/>
                      </a:cubicBezTo>
                    </a:path>
                  </a:pathLst>
                </a:custGeom>
                <a:ln w="19050">
                  <a:solidFill>
                    <a:schemeClr val="tx2">
                      <a:lumMod val="75000"/>
                    </a:schemeClr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5" name="Freeform 64"/>
                <p:cNvSpPr/>
                <p:nvPr/>
              </p:nvSpPr>
              <p:spPr>
                <a:xfrm rot="10800000">
                  <a:off x="5607485" y="4267200"/>
                  <a:ext cx="1402915" cy="252608"/>
                </a:xfrm>
                <a:custGeom>
                  <a:avLst/>
                  <a:gdLst>
                    <a:gd name="connsiteX0" fmla="*/ 0 w 1402915"/>
                    <a:gd name="connsiteY0" fmla="*/ 240082 h 252608"/>
                    <a:gd name="connsiteX1" fmla="*/ 688931 w 1402915"/>
                    <a:gd name="connsiteY1" fmla="*/ 2088 h 252608"/>
                    <a:gd name="connsiteX2" fmla="*/ 1402915 w 1402915"/>
                    <a:gd name="connsiteY2" fmla="*/ 252608 h 2526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402915" h="252608">
                      <a:moveTo>
                        <a:pt x="0" y="240082"/>
                      </a:moveTo>
                      <a:cubicBezTo>
                        <a:pt x="227556" y="120041"/>
                        <a:pt x="455112" y="0"/>
                        <a:pt x="688931" y="2088"/>
                      </a:cubicBezTo>
                      <a:cubicBezTo>
                        <a:pt x="922750" y="4176"/>
                        <a:pt x="1162832" y="128392"/>
                        <a:pt x="1402915" y="252608"/>
                      </a:cubicBezTo>
                    </a:path>
                  </a:pathLst>
                </a:custGeom>
                <a:ln w="19050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66" name="Straight Connector 65"/>
                <p:cNvCxnSpPr/>
                <p:nvPr/>
              </p:nvCxnSpPr>
              <p:spPr>
                <a:xfrm rot="16200000">
                  <a:off x="5448300" y="4152901"/>
                  <a:ext cx="304800" cy="228600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2" name="Freeform 51"/>
              <p:cNvSpPr/>
              <p:nvPr/>
            </p:nvSpPr>
            <p:spPr>
              <a:xfrm>
                <a:off x="6522929" y="4922729"/>
                <a:ext cx="977030" cy="325676"/>
              </a:xfrm>
              <a:custGeom>
                <a:avLst/>
                <a:gdLst>
                  <a:gd name="connsiteX0" fmla="*/ 0 w 977030"/>
                  <a:gd name="connsiteY0" fmla="*/ 175364 h 325676"/>
                  <a:gd name="connsiteX1" fmla="*/ 501041 w 977030"/>
                  <a:gd name="connsiteY1" fmla="*/ 25052 h 325676"/>
                  <a:gd name="connsiteX2" fmla="*/ 977030 w 977030"/>
                  <a:gd name="connsiteY2" fmla="*/ 325676 h 325676"/>
                  <a:gd name="connsiteX3" fmla="*/ 977030 w 977030"/>
                  <a:gd name="connsiteY3" fmla="*/ 325676 h 3256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77030" h="325676">
                    <a:moveTo>
                      <a:pt x="0" y="175364"/>
                    </a:moveTo>
                    <a:cubicBezTo>
                      <a:pt x="169101" y="87682"/>
                      <a:pt x="338203" y="0"/>
                      <a:pt x="501041" y="25052"/>
                    </a:cubicBezTo>
                    <a:cubicBezTo>
                      <a:pt x="663879" y="50104"/>
                      <a:pt x="977030" y="325676"/>
                      <a:pt x="977030" y="325676"/>
                    </a:cubicBezTo>
                    <a:lnTo>
                      <a:pt x="977030" y="325676"/>
                    </a:lnTo>
                  </a:path>
                </a:pathLst>
              </a:custGeom>
              <a:ln w="19050">
                <a:headEnd type="none" w="med" len="med"/>
                <a:tailEnd type="triangle" w="med" len="med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3" name="Group 52"/>
              <p:cNvGrpSpPr/>
              <p:nvPr/>
            </p:nvGrpSpPr>
            <p:grpSpPr>
              <a:xfrm rot="185435">
                <a:off x="7483475" y="5064927"/>
                <a:ext cx="1342184" cy="625111"/>
                <a:chOff x="1524000" y="1713978"/>
                <a:chExt cx="1981200" cy="890392"/>
              </a:xfrm>
            </p:grpSpPr>
            <p:sp>
              <p:nvSpPr>
                <p:cNvPr id="54" name="Oval 53"/>
                <p:cNvSpPr/>
                <p:nvPr/>
              </p:nvSpPr>
              <p:spPr>
                <a:xfrm>
                  <a:off x="1524000" y="1981200"/>
                  <a:ext cx="381000" cy="381000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5" name="Oval 54"/>
                <p:cNvSpPr/>
                <p:nvPr/>
              </p:nvSpPr>
              <p:spPr>
                <a:xfrm>
                  <a:off x="3124200" y="1981200"/>
                  <a:ext cx="381000" cy="381000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56" name="Group 14"/>
                <p:cNvGrpSpPr/>
                <p:nvPr/>
              </p:nvGrpSpPr>
              <p:grpSpPr>
                <a:xfrm>
                  <a:off x="1777652" y="1713978"/>
                  <a:ext cx="1535482" cy="394570"/>
                  <a:chOff x="1741118" y="1739030"/>
                  <a:chExt cx="1535482" cy="394570"/>
                </a:xfrm>
              </p:grpSpPr>
              <p:sp>
                <p:nvSpPr>
                  <p:cNvPr id="60" name="Freeform 59"/>
                  <p:cNvSpPr/>
                  <p:nvPr/>
                </p:nvSpPr>
                <p:spPr>
                  <a:xfrm>
                    <a:off x="1741118" y="1739030"/>
                    <a:ext cx="1402915" cy="252608"/>
                  </a:xfrm>
                  <a:custGeom>
                    <a:avLst/>
                    <a:gdLst>
                      <a:gd name="connsiteX0" fmla="*/ 0 w 1402915"/>
                      <a:gd name="connsiteY0" fmla="*/ 240082 h 252608"/>
                      <a:gd name="connsiteX1" fmla="*/ 688931 w 1402915"/>
                      <a:gd name="connsiteY1" fmla="*/ 2088 h 252608"/>
                      <a:gd name="connsiteX2" fmla="*/ 1402915 w 1402915"/>
                      <a:gd name="connsiteY2" fmla="*/ 252608 h 2526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402915" h="252608">
                        <a:moveTo>
                          <a:pt x="0" y="240082"/>
                        </a:moveTo>
                        <a:cubicBezTo>
                          <a:pt x="227556" y="120041"/>
                          <a:pt x="455112" y="0"/>
                          <a:pt x="688931" y="2088"/>
                        </a:cubicBezTo>
                        <a:cubicBezTo>
                          <a:pt x="922750" y="4176"/>
                          <a:pt x="1162832" y="128392"/>
                          <a:pt x="1402915" y="252608"/>
                        </a:cubicBezTo>
                      </a:path>
                    </a:pathLst>
                  </a:custGeom>
                  <a:ln w="19050"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61" name="Straight Connector 60"/>
                  <p:cNvCxnSpPr/>
                  <p:nvPr/>
                </p:nvCxnSpPr>
                <p:spPr>
                  <a:xfrm rot="5400000">
                    <a:off x="3009900" y="1866900"/>
                    <a:ext cx="304800" cy="228600"/>
                  </a:xfrm>
                  <a:prstGeom prst="line">
                    <a:avLst/>
                  </a:prstGeom>
                  <a:ln w="19050"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7" name="Group 15"/>
                <p:cNvGrpSpPr/>
                <p:nvPr/>
              </p:nvGrpSpPr>
              <p:grpSpPr>
                <a:xfrm rot="10800000">
                  <a:off x="1741118" y="2209800"/>
                  <a:ext cx="1535482" cy="394570"/>
                  <a:chOff x="1741118" y="1739030"/>
                  <a:chExt cx="1535482" cy="394570"/>
                </a:xfrm>
              </p:grpSpPr>
              <p:sp>
                <p:nvSpPr>
                  <p:cNvPr id="58" name="Freeform 57"/>
                  <p:cNvSpPr/>
                  <p:nvPr/>
                </p:nvSpPr>
                <p:spPr>
                  <a:xfrm>
                    <a:off x="1741118" y="1739030"/>
                    <a:ext cx="1402915" cy="252608"/>
                  </a:xfrm>
                  <a:custGeom>
                    <a:avLst/>
                    <a:gdLst>
                      <a:gd name="connsiteX0" fmla="*/ 0 w 1402915"/>
                      <a:gd name="connsiteY0" fmla="*/ 240082 h 252608"/>
                      <a:gd name="connsiteX1" fmla="*/ 688931 w 1402915"/>
                      <a:gd name="connsiteY1" fmla="*/ 2088 h 252608"/>
                      <a:gd name="connsiteX2" fmla="*/ 1402915 w 1402915"/>
                      <a:gd name="connsiteY2" fmla="*/ 252608 h 2526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402915" h="252608">
                        <a:moveTo>
                          <a:pt x="0" y="240082"/>
                        </a:moveTo>
                        <a:cubicBezTo>
                          <a:pt x="227556" y="120041"/>
                          <a:pt x="455112" y="0"/>
                          <a:pt x="688931" y="2088"/>
                        </a:cubicBezTo>
                        <a:cubicBezTo>
                          <a:pt x="922750" y="4176"/>
                          <a:pt x="1162832" y="128392"/>
                          <a:pt x="1402915" y="252608"/>
                        </a:cubicBezTo>
                      </a:path>
                    </a:pathLst>
                  </a:custGeom>
                  <a:ln w="19050"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59" name="Straight Connector 58"/>
                  <p:cNvCxnSpPr/>
                  <p:nvPr/>
                </p:nvCxnSpPr>
                <p:spPr>
                  <a:xfrm rot="5400000">
                    <a:off x="3009900" y="1866900"/>
                    <a:ext cx="304800" cy="228600"/>
                  </a:xfrm>
                  <a:prstGeom prst="line">
                    <a:avLst/>
                  </a:prstGeom>
                  <a:ln w="19050"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69" name="Group 68"/>
            <p:cNvGrpSpPr/>
            <p:nvPr/>
          </p:nvGrpSpPr>
          <p:grpSpPr>
            <a:xfrm>
              <a:off x="4201680" y="479450"/>
              <a:ext cx="5038744" cy="2589772"/>
              <a:chOff x="4267200" y="4268227"/>
              <a:chExt cx="5038744" cy="2589772"/>
            </a:xfrm>
          </p:grpSpPr>
          <p:sp>
            <p:nvSpPr>
              <p:cNvPr id="70" name="Lightning Bolt 69"/>
              <p:cNvSpPr/>
              <p:nvPr/>
            </p:nvSpPr>
            <p:spPr>
              <a:xfrm>
                <a:off x="4267200" y="4922728"/>
                <a:ext cx="762000" cy="1935271"/>
              </a:xfrm>
              <a:prstGeom prst="lightningBolt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TextBox 70"/>
              <p:cNvSpPr txBox="1"/>
              <p:nvPr/>
            </p:nvSpPr>
            <p:spPr>
              <a:xfrm>
                <a:off x="4320669" y="4268227"/>
                <a:ext cx="498527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FF0000"/>
                    </a:solidFill>
                  </a:rPr>
                  <a:t>NOT WORKING </a:t>
                </a:r>
                <a:r>
                  <a:rPr lang="en-US" sz="2400" b="1" dirty="0" smtClean="0">
                    <a:solidFill>
                      <a:srgbClr val="FF0000"/>
                    </a:solidFill>
                  </a:rPr>
                  <a:t>INTERCONNECTIONS </a:t>
                </a:r>
                <a:r>
                  <a:rPr lang="en-US" sz="2400" b="1" dirty="0" smtClean="0">
                    <a:solidFill>
                      <a:srgbClr val="FF0000"/>
                    </a:solidFill>
                  </a:rPr>
                  <a:t>!</a:t>
                </a:r>
                <a:endParaRPr lang="en-US" sz="2400" b="1" dirty="0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78" name="Group 77"/>
          <p:cNvGrpSpPr/>
          <p:nvPr/>
        </p:nvGrpSpPr>
        <p:grpSpPr>
          <a:xfrm>
            <a:off x="5542811" y="3893959"/>
            <a:ext cx="2366930" cy="926002"/>
            <a:chOff x="5542811" y="3893959"/>
            <a:chExt cx="2366930" cy="926002"/>
          </a:xfrm>
        </p:grpSpPr>
        <p:sp>
          <p:nvSpPr>
            <p:cNvPr id="76" name="Curved Up Arrow 75"/>
            <p:cNvSpPr/>
            <p:nvPr/>
          </p:nvSpPr>
          <p:spPr>
            <a:xfrm flipH="1">
              <a:off x="6140925" y="3893959"/>
              <a:ext cx="1142485" cy="401796"/>
            </a:xfrm>
            <a:prstGeom prst="curvedUp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5542811" y="4235186"/>
              <a:ext cx="236693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</a:rPr>
                <a:t>Retroactivity</a:t>
              </a:r>
              <a:endParaRPr lang="en-US" sz="3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2957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3B38A31-0605-4037-A775-B16DC4EF6602}" type="slidenum">
              <a:rPr lang="en-US"/>
              <a:pPr/>
              <a:t>15</a:t>
            </a:fld>
            <a:endParaRPr lang="en-US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 “system concept” to explicitly model retroactivity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228600" y="2286000"/>
            <a:ext cx="8229600" cy="4343400"/>
            <a:chOff x="228600" y="2438400"/>
            <a:chExt cx="8229600" cy="4343400"/>
          </a:xfrm>
        </p:grpSpPr>
        <p:grpSp>
          <p:nvGrpSpPr>
            <p:cNvPr id="8" name="Group 35"/>
            <p:cNvGrpSpPr>
              <a:grpSpLocks/>
            </p:cNvGrpSpPr>
            <p:nvPr/>
          </p:nvGrpSpPr>
          <p:grpSpPr bwMode="auto">
            <a:xfrm>
              <a:off x="228600" y="2986088"/>
              <a:ext cx="3962400" cy="3795712"/>
              <a:chOff x="228600" y="2986088"/>
              <a:chExt cx="3962400" cy="3795712"/>
            </a:xfrm>
          </p:grpSpPr>
          <p:pic>
            <p:nvPicPr>
              <p:cNvPr id="6161" name="Picture 46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1676400" y="3143250"/>
                <a:ext cx="2514600" cy="18097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162" name="Picture 48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1676400" y="4894263"/>
                <a:ext cx="2362200" cy="18875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163" name="Text Box 49"/>
              <p:cNvSpPr txBox="1">
                <a:spLocks noChangeArrowheads="1"/>
              </p:cNvSpPr>
              <p:nvPr/>
            </p:nvSpPr>
            <p:spPr bwMode="auto">
              <a:xfrm>
                <a:off x="228600" y="2986088"/>
                <a:ext cx="1314450" cy="6413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/>
                  <a:t>Familiar</a:t>
                </a:r>
              </a:p>
              <a:p>
                <a:r>
                  <a:rPr lang="en-US"/>
                  <a:t>Examples: </a:t>
                </a:r>
              </a:p>
            </p:txBody>
          </p:sp>
        </p:grpSp>
        <p:grpSp>
          <p:nvGrpSpPr>
            <p:cNvPr id="9" name="Group 36"/>
            <p:cNvGrpSpPr>
              <a:grpSpLocks/>
            </p:cNvGrpSpPr>
            <p:nvPr/>
          </p:nvGrpSpPr>
          <p:grpSpPr bwMode="auto">
            <a:xfrm>
              <a:off x="4953000" y="3068638"/>
              <a:ext cx="3505200" cy="3713162"/>
              <a:chOff x="4953000" y="3068638"/>
              <a:chExt cx="3505200" cy="3713162"/>
            </a:xfrm>
          </p:grpSpPr>
          <p:pic>
            <p:nvPicPr>
              <p:cNvPr id="6159" name="Picture 50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4953000" y="3068638"/>
                <a:ext cx="3124200" cy="18843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160" name="Picture 51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5203825" y="4873625"/>
                <a:ext cx="3254375" cy="19081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0" name="Group 37"/>
            <p:cNvGrpSpPr>
              <a:grpSpLocks/>
            </p:cNvGrpSpPr>
            <p:nvPr/>
          </p:nvGrpSpPr>
          <p:grpSpPr bwMode="auto">
            <a:xfrm>
              <a:off x="3200400" y="2438400"/>
              <a:ext cx="5226050" cy="3962400"/>
              <a:chOff x="3200400" y="2438400"/>
              <a:chExt cx="5226050" cy="3962400"/>
            </a:xfrm>
          </p:grpSpPr>
          <p:sp>
            <p:nvSpPr>
              <p:cNvPr id="6156" name="Text Box 47"/>
              <p:cNvSpPr txBox="1">
                <a:spLocks noChangeArrowheads="1"/>
              </p:cNvSpPr>
              <p:nvPr/>
            </p:nvSpPr>
            <p:spPr bwMode="auto">
              <a:xfrm>
                <a:off x="6400800" y="2438400"/>
                <a:ext cx="2025650" cy="730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dirty="0">
                    <a:solidFill>
                      <a:srgbClr val="FF0000"/>
                    </a:solidFill>
                  </a:rPr>
                  <a:t>The interconnection</a:t>
                </a:r>
              </a:p>
              <a:p>
                <a:pPr algn="ctr"/>
                <a:r>
                  <a:rPr lang="en-US" sz="1400" dirty="0">
                    <a:solidFill>
                      <a:srgbClr val="FF0000"/>
                    </a:solidFill>
                  </a:rPr>
                  <a:t>changes the behavior </a:t>
                </a:r>
              </a:p>
              <a:p>
                <a:pPr algn="ctr"/>
                <a:r>
                  <a:rPr lang="en-US" sz="1400" dirty="0">
                    <a:solidFill>
                      <a:srgbClr val="FF0000"/>
                    </a:solidFill>
                  </a:rPr>
                  <a:t>of the upstream system</a:t>
                </a:r>
              </a:p>
            </p:txBody>
          </p:sp>
          <p:sp>
            <p:nvSpPr>
              <p:cNvPr id="6157" name="Line 52"/>
              <p:cNvSpPr>
                <a:spLocks noChangeShapeType="1"/>
              </p:cNvSpPr>
              <p:nvPr/>
            </p:nvSpPr>
            <p:spPr bwMode="auto">
              <a:xfrm flipH="1">
                <a:off x="3200400" y="2986088"/>
                <a:ext cx="3314700" cy="272891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8" name="Line 53"/>
              <p:cNvSpPr>
                <a:spLocks noChangeShapeType="1"/>
              </p:cNvSpPr>
              <p:nvPr/>
            </p:nvSpPr>
            <p:spPr bwMode="auto">
              <a:xfrm flipH="1">
                <a:off x="7467600" y="3168650"/>
                <a:ext cx="190500" cy="3232150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39" name="Group 55"/>
          <p:cNvGrpSpPr>
            <a:grpSpLocks/>
          </p:cNvGrpSpPr>
          <p:nvPr/>
        </p:nvGrpSpPr>
        <p:grpSpPr bwMode="auto">
          <a:xfrm>
            <a:off x="2711450" y="1357312"/>
            <a:ext cx="3276600" cy="1219200"/>
            <a:chOff x="1680" y="960"/>
            <a:chExt cx="2064" cy="768"/>
          </a:xfrm>
        </p:grpSpPr>
        <p:sp>
          <p:nvSpPr>
            <p:cNvPr id="40" name="Rectangle 5"/>
            <p:cNvSpPr>
              <a:spLocks noChangeArrowheads="1"/>
            </p:cNvSpPr>
            <p:nvPr/>
          </p:nvSpPr>
          <p:spPr bwMode="auto">
            <a:xfrm>
              <a:off x="2064" y="960"/>
              <a:ext cx="1296" cy="768"/>
            </a:xfrm>
            <a:prstGeom prst="rect">
              <a:avLst/>
            </a:prstGeom>
            <a:solidFill>
              <a:srgbClr val="FFFF99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" name="Line 6"/>
            <p:cNvSpPr>
              <a:spLocks noChangeShapeType="1"/>
            </p:cNvSpPr>
            <p:nvPr/>
          </p:nvSpPr>
          <p:spPr bwMode="auto">
            <a:xfrm>
              <a:off x="1680" y="1152"/>
              <a:ext cx="38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Line 7"/>
            <p:cNvSpPr>
              <a:spLocks noChangeShapeType="1"/>
            </p:cNvSpPr>
            <p:nvPr/>
          </p:nvSpPr>
          <p:spPr bwMode="auto">
            <a:xfrm>
              <a:off x="3360" y="1152"/>
              <a:ext cx="38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Line 8"/>
            <p:cNvSpPr>
              <a:spLocks noChangeShapeType="1"/>
            </p:cNvSpPr>
            <p:nvPr/>
          </p:nvSpPr>
          <p:spPr bwMode="auto">
            <a:xfrm flipH="1">
              <a:off x="1680" y="1488"/>
              <a:ext cx="384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Line 9"/>
            <p:cNvSpPr>
              <a:spLocks noChangeShapeType="1"/>
            </p:cNvSpPr>
            <p:nvPr/>
          </p:nvSpPr>
          <p:spPr bwMode="auto">
            <a:xfrm flipH="1">
              <a:off x="3360" y="1488"/>
              <a:ext cx="384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5" name="Text Box 10"/>
          <p:cNvSpPr txBox="1">
            <a:spLocks noChangeArrowheads="1"/>
          </p:cNvSpPr>
          <p:nvPr/>
        </p:nvSpPr>
        <p:spPr bwMode="auto">
          <a:xfrm>
            <a:off x="2771775" y="1317625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u</a:t>
            </a:r>
          </a:p>
        </p:txBody>
      </p:sp>
      <p:sp>
        <p:nvSpPr>
          <p:cNvPr id="46" name="Text Box 11"/>
          <p:cNvSpPr txBox="1">
            <a:spLocks noChangeArrowheads="1"/>
          </p:cNvSpPr>
          <p:nvPr/>
        </p:nvSpPr>
        <p:spPr bwMode="auto">
          <a:xfrm>
            <a:off x="5448300" y="1295400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y</a:t>
            </a:r>
          </a:p>
        </p:txBody>
      </p:sp>
      <p:sp>
        <p:nvSpPr>
          <p:cNvPr id="47" name="Text Box 12"/>
          <p:cNvSpPr txBox="1">
            <a:spLocks noChangeArrowheads="1"/>
          </p:cNvSpPr>
          <p:nvPr/>
        </p:nvSpPr>
        <p:spPr bwMode="auto">
          <a:xfrm>
            <a:off x="5514975" y="1890712"/>
            <a:ext cx="298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48" name="Text Box 13"/>
          <p:cNvSpPr txBox="1">
            <a:spLocks noChangeArrowheads="1"/>
          </p:cNvSpPr>
          <p:nvPr/>
        </p:nvSpPr>
        <p:spPr bwMode="auto">
          <a:xfrm>
            <a:off x="2870200" y="1890712"/>
            <a:ext cx="260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r</a:t>
            </a:r>
          </a:p>
        </p:txBody>
      </p:sp>
      <p:sp>
        <p:nvSpPr>
          <p:cNvPr id="49" name="Text Box 14"/>
          <p:cNvSpPr txBox="1">
            <a:spLocks noChangeArrowheads="1"/>
          </p:cNvSpPr>
          <p:nvPr/>
        </p:nvSpPr>
        <p:spPr bwMode="auto">
          <a:xfrm>
            <a:off x="5835650" y="1905000"/>
            <a:ext cx="2774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Retroactivity to the output</a:t>
            </a:r>
          </a:p>
        </p:txBody>
      </p:sp>
      <p:sp>
        <p:nvSpPr>
          <p:cNvPr id="50" name="Text Box 15"/>
          <p:cNvSpPr txBox="1">
            <a:spLocks noChangeArrowheads="1"/>
          </p:cNvSpPr>
          <p:nvPr/>
        </p:nvSpPr>
        <p:spPr bwMode="auto">
          <a:xfrm>
            <a:off x="381000" y="1905000"/>
            <a:ext cx="2635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Retroactivity to the input</a:t>
            </a:r>
          </a:p>
        </p:txBody>
      </p:sp>
      <p:pic>
        <p:nvPicPr>
          <p:cNvPr id="51" name="Picture 57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68675" y="1384300"/>
            <a:ext cx="188595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0" y="6119336"/>
            <a:ext cx="152817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70C0"/>
                </a:solidFill>
              </a:rPr>
              <a:t>Related works:</a:t>
            </a:r>
          </a:p>
          <a:p>
            <a:r>
              <a:rPr lang="en-US" sz="1400" dirty="0" smtClean="0">
                <a:solidFill>
                  <a:srgbClr val="0070C0"/>
                </a:solidFill>
              </a:rPr>
              <a:t>Willem’s work and</a:t>
            </a:r>
          </a:p>
          <a:p>
            <a:r>
              <a:rPr lang="en-US" sz="1400" dirty="0" err="1" smtClean="0">
                <a:solidFill>
                  <a:srgbClr val="0070C0"/>
                </a:solidFill>
              </a:rPr>
              <a:t>Paynter</a:t>
            </a:r>
            <a:r>
              <a:rPr lang="en-US" sz="1400" dirty="0" smtClean="0">
                <a:solidFill>
                  <a:srgbClr val="0070C0"/>
                </a:solidFill>
              </a:rPr>
              <a:t> formalism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590800" y="6595646"/>
            <a:ext cx="8534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 dirty="0" smtClean="0">
                <a:solidFill>
                  <a:srgbClr val="0070C0"/>
                </a:solidFill>
              </a:rPr>
              <a:t>D. Del </a:t>
            </a:r>
            <a:r>
              <a:rPr lang="en-US" sz="1400" dirty="0" err="1" smtClean="0">
                <a:solidFill>
                  <a:srgbClr val="0070C0"/>
                </a:solidFill>
              </a:rPr>
              <a:t>Vecchio</a:t>
            </a:r>
            <a:r>
              <a:rPr lang="en-US" sz="1400" dirty="0" smtClean="0">
                <a:solidFill>
                  <a:srgbClr val="0070C0"/>
                </a:solidFill>
              </a:rPr>
              <a:t>, A. J. Ninfa, and E. D. Sontag, </a:t>
            </a:r>
            <a:r>
              <a:rPr lang="en-US" sz="1400" i="1" dirty="0" smtClean="0">
                <a:solidFill>
                  <a:srgbClr val="0070C0"/>
                </a:solidFill>
              </a:rPr>
              <a:t>Molecular Systems Biology, </a:t>
            </a:r>
            <a:r>
              <a:rPr lang="en-US" sz="1400" dirty="0" smtClean="0">
                <a:solidFill>
                  <a:srgbClr val="0070C0"/>
                </a:solidFill>
              </a:rPr>
              <a:t>2008</a:t>
            </a:r>
            <a:endParaRPr lang="en-US" sz="1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93237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469DE3B-1636-4842-A69B-16874084C406}" type="slidenum">
              <a:rPr lang="en-US"/>
              <a:pPr/>
              <a:t>16</a:t>
            </a:fld>
            <a:endParaRPr lang="en-US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Insulation devices for attenuating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r</a:t>
            </a:r>
            <a:r>
              <a:rPr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etroactivity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615950" y="838200"/>
            <a:ext cx="784225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In general, we cannot </a:t>
            </a:r>
            <a:r>
              <a:rPr lang="en-US" u="sng" dirty="0"/>
              <a:t>design </a:t>
            </a:r>
            <a:r>
              <a:rPr lang="en-US" dirty="0"/>
              <a:t>the downstream system (the load) such that it </a:t>
            </a:r>
          </a:p>
          <a:p>
            <a:r>
              <a:rPr lang="en-US" dirty="0"/>
              <a:t>has low retroactivity. But, we can design an </a:t>
            </a:r>
            <a:r>
              <a:rPr lang="en-US" u="sng" dirty="0"/>
              <a:t>insulation system</a:t>
            </a:r>
            <a:r>
              <a:rPr lang="en-US" dirty="0"/>
              <a:t> to be placed </a:t>
            </a:r>
          </a:p>
          <a:p>
            <a:r>
              <a:rPr lang="en-US" dirty="0"/>
              <a:t>between the upstream and downstream systems. </a:t>
            </a:r>
            <a:endParaRPr lang="en-US" u="sng" dirty="0"/>
          </a:p>
        </p:txBody>
      </p:sp>
      <p:sp>
        <p:nvSpPr>
          <p:cNvPr id="18437" name="Text Box 11"/>
          <p:cNvSpPr txBox="1">
            <a:spLocks noChangeArrowheads="1"/>
          </p:cNvSpPr>
          <p:nvPr/>
        </p:nvSpPr>
        <p:spPr bwMode="auto">
          <a:xfrm>
            <a:off x="5340350" y="2641600"/>
            <a:ext cx="298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18438" name="Text Box 12"/>
          <p:cNvSpPr txBox="1">
            <a:spLocks noChangeArrowheads="1"/>
          </p:cNvSpPr>
          <p:nvPr/>
        </p:nvSpPr>
        <p:spPr bwMode="auto">
          <a:xfrm>
            <a:off x="2879725" y="18796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u</a:t>
            </a:r>
          </a:p>
        </p:txBody>
      </p:sp>
      <p:sp>
        <p:nvSpPr>
          <p:cNvPr id="18439" name="Text Box 13"/>
          <p:cNvSpPr txBox="1">
            <a:spLocks noChangeArrowheads="1"/>
          </p:cNvSpPr>
          <p:nvPr/>
        </p:nvSpPr>
        <p:spPr bwMode="auto">
          <a:xfrm>
            <a:off x="5251450" y="1879600"/>
            <a:ext cx="298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y</a:t>
            </a: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2743200" y="1879600"/>
            <a:ext cx="3124200" cy="1168400"/>
            <a:chOff x="1728" y="1872"/>
            <a:chExt cx="1968" cy="736"/>
          </a:xfrm>
        </p:grpSpPr>
        <p:sp>
          <p:nvSpPr>
            <p:cNvPr id="18445" name="Line 6"/>
            <p:cNvSpPr>
              <a:spLocks noChangeShapeType="1"/>
            </p:cNvSpPr>
            <p:nvPr/>
          </p:nvSpPr>
          <p:spPr bwMode="auto">
            <a:xfrm>
              <a:off x="1728" y="2064"/>
              <a:ext cx="432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3" name="Group 19"/>
            <p:cNvGrpSpPr>
              <a:grpSpLocks/>
            </p:cNvGrpSpPr>
            <p:nvPr/>
          </p:nvGrpSpPr>
          <p:grpSpPr bwMode="auto">
            <a:xfrm>
              <a:off x="1728" y="1872"/>
              <a:ext cx="1968" cy="736"/>
              <a:chOff x="1728" y="1872"/>
              <a:chExt cx="1968" cy="736"/>
            </a:xfrm>
          </p:grpSpPr>
          <p:sp>
            <p:nvSpPr>
              <p:cNvPr id="18447" name="Rectangle 5"/>
              <p:cNvSpPr>
                <a:spLocks noChangeArrowheads="1"/>
              </p:cNvSpPr>
              <p:nvPr/>
            </p:nvSpPr>
            <p:spPr bwMode="auto">
              <a:xfrm>
                <a:off x="2160" y="1872"/>
                <a:ext cx="1104" cy="624"/>
              </a:xfrm>
              <a:prstGeom prst="rect">
                <a:avLst/>
              </a:prstGeom>
              <a:solidFill>
                <a:srgbClr val="FFFF99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48" name="Line 7"/>
              <p:cNvSpPr>
                <a:spLocks noChangeShapeType="1"/>
              </p:cNvSpPr>
              <p:nvPr/>
            </p:nvSpPr>
            <p:spPr bwMode="auto">
              <a:xfrm>
                <a:off x="3264" y="2064"/>
                <a:ext cx="43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9" name="Line 8"/>
              <p:cNvSpPr>
                <a:spLocks noChangeShapeType="1"/>
              </p:cNvSpPr>
              <p:nvPr/>
            </p:nvSpPr>
            <p:spPr bwMode="auto">
              <a:xfrm flipH="1">
                <a:off x="1728" y="2352"/>
                <a:ext cx="432" cy="0"/>
              </a:xfrm>
              <a:prstGeom prst="line">
                <a:avLst/>
              </a:prstGeom>
              <a:noFill/>
              <a:ln w="25400">
                <a:solidFill>
                  <a:schemeClr val="accent3">
                    <a:lumMod val="75000"/>
                  </a:schemeClr>
                </a:solidFill>
                <a:prstDash val="dash"/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50" name="Text Box 9"/>
              <p:cNvSpPr txBox="1">
                <a:spLocks noChangeArrowheads="1"/>
              </p:cNvSpPr>
              <p:nvPr/>
            </p:nvSpPr>
            <p:spPr bwMode="auto">
              <a:xfrm>
                <a:off x="1766" y="2375"/>
                <a:ext cx="347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dirty="0">
                    <a:solidFill>
                      <a:schemeClr val="accent3">
                        <a:lumMod val="75000"/>
                      </a:schemeClr>
                    </a:solidFill>
                  </a:rPr>
                  <a:t>r≈ 0</a:t>
                </a:r>
              </a:p>
            </p:txBody>
          </p:sp>
          <p:sp>
            <p:nvSpPr>
              <p:cNvPr id="18451" name="Line 10"/>
              <p:cNvSpPr>
                <a:spLocks noChangeShapeType="1"/>
              </p:cNvSpPr>
              <p:nvPr/>
            </p:nvSpPr>
            <p:spPr bwMode="auto">
              <a:xfrm flipH="1">
                <a:off x="3264" y="2352"/>
                <a:ext cx="432" cy="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52" name="Rectangle 14"/>
              <p:cNvSpPr>
                <a:spLocks noChangeArrowheads="1"/>
              </p:cNvSpPr>
              <p:nvPr/>
            </p:nvSpPr>
            <p:spPr bwMode="auto">
              <a:xfrm>
                <a:off x="3072" y="2208"/>
                <a:ext cx="192" cy="288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8441" name="Rectangle 15"/>
          <p:cNvSpPr>
            <a:spLocks noChangeArrowheads="1"/>
          </p:cNvSpPr>
          <p:nvPr/>
        </p:nvSpPr>
        <p:spPr bwMode="auto">
          <a:xfrm>
            <a:off x="1676400" y="2032000"/>
            <a:ext cx="990600" cy="7620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2" name="Rectangle 16"/>
          <p:cNvSpPr>
            <a:spLocks noChangeArrowheads="1"/>
          </p:cNvSpPr>
          <p:nvPr/>
        </p:nvSpPr>
        <p:spPr bwMode="auto">
          <a:xfrm>
            <a:off x="5867400" y="2032000"/>
            <a:ext cx="990600" cy="7620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3" name="Text Box 17"/>
          <p:cNvSpPr txBox="1">
            <a:spLocks noChangeArrowheads="1"/>
          </p:cNvSpPr>
          <p:nvPr/>
        </p:nvSpPr>
        <p:spPr bwMode="auto">
          <a:xfrm>
            <a:off x="1974850" y="2895600"/>
            <a:ext cx="501765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US" dirty="0"/>
              <a:t>The retroactivity to the input is </a:t>
            </a:r>
            <a:r>
              <a:rPr lang="en-US" dirty="0" err="1"/>
              <a:t>approx</a:t>
            </a:r>
            <a:r>
              <a:rPr lang="en-US" dirty="0"/>
              <a:t> zero: r</a:t>
            </a:r>
            <a:r>
              <a:rPr lang="en-US" dirty="0">
                <a:cs typeface="Arial" charset="0"/>
              </a:rPr>
              <a:t>≈</a:t>
            </a:r>
            <a:r>
              <a:rPr lang="en-US" dirty="0"/>
              <a:t>0</a:t>
            </a:r>
          </a:p>
          <a:p>
            <a:pPr marL="342900" indent="-342900"/>
            <a:endParaRPr lang="en-US" dirty="0"/>
          </a:p>
          <a:p>
            <a:pPr marL="342900" indent="-342900"/>
            <a:r>
              <a:rPr lang="en-US" dirty="0"/>
              <a:t>2. The retroactivity to the output s is attenuated</a:t>
            </a:r>
          </a:p>
          <a:p>
            <a:pPr marL="342900" indent="-342900"/>
            <a:endParaRPr lang="en-US" dirty="0"/>
          </a:p>
        </p:txBody>
      </p:sp>
      <p:sp>
        <p:nvSpPr>
          <p:cNvPr id="25618" name="Rectangle 18"/>
          <p:cNvSpPr>
            <a:spLocks noChangeArrowheads="1"/>
          </p:cNvSpPr>
          <p:nvPr/>
        </p:nvSpPr>
        <p:spPr bwMode="auto">
          <a:xfrm>
            <a:off x="1905000" y="3429000"/>
            <a:ext cx="5105400" cy="457200"/>
          </a:xfrm>
          <a:prstGeom prst="rect">
            <a:avLst/>
          </a:prstGeom>
          <a:noFill/>
          <a:ln w="25400">
            <a:solidFill>
              <a:srgbClr val="99CC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388938" y="3962400"/>
            <a:ext cx="7840662" cy="2895600"/>
            <a:chOff x="388938" y="3962400"/>
            <a:chExt cx="7840662" cy="2895600"/>
          </a:xfrm>
        </p:grpSpPr>
        <p:grpSp>
          <p:nvGrpSpPr>
            <p:cNvPr id="21" name="Group 24"/>
            <p:cNvGrpSpPr>
              <a:grpSpLocks/>
            </p:cNvGrpSpPr>
            <p:nvPr/>
          </p:nvGrpSpPr>
          <p:grpSpPr bwMode="auto">
            <a:xfrm>
              <a:off x="388938" y="3962400"/>
              <a:ext cx="5249862" cy="2895600"/>
              <a:chOff x="341" y="2304"/>
              <a:chExt cx="3307" cy="1824"/>
            </a:xfrm>
          </p:grpSpPr>
          <p:sp>
            <p:nvSpPr>
              <p:cNvPr id="22" name="Text Box 15"/>
              <p:cNvSpPr txBox="1">
                <a:spLocks noChangeArrowheads="1"/>
              </p:cNvSpPr>
              <p:nvPr/>
            </p:nvSpPr>
            <p:spPr bwMode="auto">
              <a:xfrm>
                <a:off x="548" y="2304"/>
                <a:ext cx="1767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dirty="0" smtClean="0"/>
                  <a:t>The basic feedback scheme:</a:t>
                </a:r>
                <a:endParaRPr lang="en-US" dirty="0"/>
              </a:p>
            </p:txBody>
          </p:sp>
          <p:pic>
            <p:nvPicPr>
              <p:cNvPr id="23" name="Picture 16" descr="Picture5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624" y="2551"/>
                <a:ext cx="3024" cy="3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4" name="Picture 20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341" y="3014"/>
                <a:ext cx="1915" cy="11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5" name="Picture 21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862388" y="4953000"/>
              <a:ext cx="4367212" cy="1638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" name="Group 7"/>
          <p:cNvGrpSpPr/>
          <p:nvPr/>
        </p:nvGrpSpPr>
        <p:grpSpPr>
          <a:xfrm>
            <a:off x="4876800" y="4093030"/>
            <a:ext cx="2500233" cy="996495"/>
            <a:chOff x="4876800" y="4093030"/>
            <a:chExt cx="2500233" cy="996495"/>
          </a:xfrm>
        </p:grpSpPr>
        <p:cxnSp>
          <p:nvCxnSpPr>
            <p:cNvPr id="6" name="Straight Arrow Connector 5"/>
            <p:cNvCxnSpPr/>
            <p:nvPr/>
          </p:nvCxnSpPr>
          <p:spPr>
            <a:xfrm flipV="1">
              <a:off x="4876800" y="4332288"/>
              <a:ext cx="838200" cy="757237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5638800" y="4093030"/>
              <a:ext cx="17382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0 as G </a:t>
              </a:r>
              <a:r>
                <a:rPr lang="en-US" dirty="0" smtClean="0">
                  <a:solidFill>
                    <a:srgbClr val="FF0000"/>
                  </a:solidFill>
                  <a:sym typeface="Wingdings" pitchFamily="2" charset="2"/>
                </a:rPr>
                <a:t> infinity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9174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5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Effect of retroactivity on the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dynamics: Experimental results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FDD4-BBC7-456D-A2AA-B1FB80E6B9EE}" type="slidenum">
              <a:rPr lang="en-US" smtClean="0"/>
              <a:pPr/>
              <a:t>17</a:t>
            </a:fld>
            <a:endParaRPr lang="en-US"/>
          </a:p>
        </p:txBody>
      </p:sp>
      <p:grpSp>
        <p:nvGrpSpPr>
          <p:cNvPr id="12" name="Group 40"/>
          <p:cNvGrpSpPr>
            <a:grpSpLocks/>
          </p:cNvGrpSpPr>
          <p:nvPr/>
        </p:nvGrpSpPr>
        <p:grpSpPr bwMode="auto">
          <a:xfrm>
            <a:off x="289185" y="497631"/>
            <a:ext cx="2301615" cy="2778969"/>
            <a:chOff x="653990" y="1496855"/>
            <a:chExt cx="2889315" cy="3608545"/>
          </a:xfrm>
        </p:grpSpPr>
        <p:sp>
          <p:nvSpPr>
            <p:cNvPr id="13" name="TextBox 41"/>
            <p:cNvSpPr txBox="1">
              <a:spLocks noChangeArrowheads="1"/>
            </p:cNvSpPr>
            <p:nvPr/>
          </p:nvSpPr>
          <p:spPr bwMode="auto">
            <a:xfrm>
              <a:off x="1447800" y="2438400"/>
              <a:ext cx="41870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US"/>
                <a:t>PII</a:t>
              </a:r>
            </a:p>
          </p:txBody>
        </p:sp>
        <p:sp>
          <p:nvSpPr>
            <p:cNvPr id="14" name="TextBox 42"/>
            <p:cNvSpPr txBox="1">
              <a:spLocks noChangeArrowheads="1"/>
            </p:cNvSpPr>
            <p:nvPr/>
          </p:nvSpPr>
          <p:spPr bwMode="auto">
            <a:xfrm>
              <a:off x="2590800" y="2438400"/>
              <a:ext cx="952505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US"/>
                <a:t>PII-UMP</a:t>
              </a:r>
            </a:p>
          </p:txBody>
        </p:sp>
        <p:sp>
          <p:nvSpPr>
            <p:cNvPr id="15" name="Arc 14"/>
            <p:cNvSpPr/>
            <p:nvPr/>
          </p:nvSpPr>
          <p:spPr>
            <a:xfrm rot="19182386">
              <a:off x="1577679" y="2177923"/>
              <a:ext cx="1523611" cy="1600270"/>
            </a:xfrm>
            <a:prstGeom prst="arc">
              <a:avLst>
                <a:gd name="adj1" fmla="val 15614930"/>
                <a:gd name="adj2" fmla="val 210907"/>
              </a:avLst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" name="Arc 15"/>
            <p:cNvSpPr/>
            <p:nvPr/>
          </p:nvSpPr>
          <p:spPr>
            <a:xfrm rot="8293339">
              <a:off x="1547525" y="1496855"/>
              <a:ext cx="1523611" cy="1600270"/>
            </a:xfrm>
            <a:prstGeom prst="arc">
              <a:avLst>
                <a:gd name="adj1" fmla="val 15614930"/>
                <a:gd name="adj2" fmla="val 210907"/>
              </a:avLst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TextBox 45"/>
            <p:cNvSpPr txBox="1">
              <a:spLocks noChangeArrowheads="1"/>
            </p:cNvSpPr>
            <p:nvPr/>
          </p:nvSpPr>
          <p:spPr bwMode="auto">
            <a:xfrm>
              <a:off x="653990" y="2294367"/>
              <a:ext cx="50526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US"/>
                <a:t>Gln</a:t>
              </a:r>
            </a:p>
          </p:txBody>
        </p:sp>
        <p:sp>
          <p:nvSpPr>
            <p:cNvPr id="18" name="TextBox 46"/>
            <p:cNvSpPr txBox="1">
              <a:spLocks noChangeArrowheads="1"/>
            </p:cNvSpPr>
            <p:nvPr/>
          </p:nvSpPr>
          <p:spPr bwMode="auto">
            <a:xfrm>
              <a:off x="2133600" y="1828800"/>
              <a:ext cx="44435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US"/>
                <a:t>UT</a:t>
              </a:r>
              <a:endParaRPr lang="en-US" baseline="-25000"/>
            </a:p>
          </p:txBody>
        </p:sp>
        <p:sp>
          <p:nvSpPr>
            <p:cNvPr id="19" name="TextBox 47"/>
            <p:cNvSpPr txBox="1">
              <a:spLocks noChangeArrowheads="1"/>
            </p:cNvSpPr>
            <p:nvPr/>
          </p:nvSpPr>
          <p:spPr bwMode="auto">
            <a:xfrm>
              <a:off x="2133600" y="3059668"/>
              <a:ext cx="45717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US"/>
                <a:t>UR</a:t>
              </a:r>
              <a:endParaRPr lang="en-US" baseline="-25000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1066635" y="2012815"/>
              <a:ext cx="1117314" cy="425469"/>
            </a:xfrm>
            <a:custGeom>
              <a:avLst/>
              <a:gdLst>
                <a:gd name="connsiteX0" fmla="*/ 0 w 1180730"/>
                <a:gd name="connsiteY0" fmla="*/ 372863 h 372863"/>
                <a:gd name="connsiteX1" fmla="*/ 514905 w 1180730"/>
                <a:gd name="connsiteY1" fmla="*/ 79899 h 372863"/>
                <a:gd name="connsiteX2" fmla="*/ 1180730 w 1180730"/>
                <a:gd name="connsiteY2" fmla="*/ 0 h 372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0730" h="372863">
                  <a:moveTo>
                    <a:pt x="0" y="372863"/>
                  </a:moveTo>
                  <a:cubicBezTo>
                    <a:pt x="159058" y="257453"/>
                    <a:pt x="318117" y="142043"/>
                    <a:pt x="514905" y="79899"/>
                  </a:cubicBezTo>
                  <a:cubicBezTo>
                    <a:pt x="711693" y="17755"/>
                    <a:pt x="946211" y="8877"/>
                    <a:pt x="1180730" y="0"/>
                  </a:cubicBezTo>
                </a:path>
              </a:pathLst>
            </a:custGeom>
            <a:ln w="19050">
              <a:solidFill>
                <a:srgbClr val="0AFE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21" name="Straight Connector 20"/>
            <p:cNvCxnSpPr/>
            <p:nvPr/>
          </p:nvCxnSpPr>
          <p:spPr>
            <a:xfrm rot="5400000">
              <a:off x="2031542" y="2008052"/>
              <a:ext cx="304813" cy="0"/>
            </a:xfrm>
            <a:prstGeom prst="line">
              <a:avLst/>
            </a:prstGeom>
            <a:ln w="19050">
              <a:solidFill>
                <a:srgbClr val="0AFE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Freeform 21"/>
            <p:cNvSpPr/>
            <p:nvPr/>
          </p:nvSpPr>
          <p:spPr>
            <a:xfrm>
              <a:off x="1003151" y="2592278"/>
              <a:ext cx="1153818" cy="674717"/>
            </a:xfrm>
            <a:custGeom>
              <a:avLst/>
              <a:gdLst>
                <a:gd name="connsiteX0" fmla="*/ 0 w 1154097"/>
                <a:gd name="connsiteY0" fmla="*/ 0 h 674703"/>
                <a:gd name="connsiteX1" fmla="*/ 221941 w 1154097"/>
                <a:gd name="connsiteY1" fmla="*/ 559293 h 674703"/>
                <a:gd name="connsiteX2" fmla="*/ 1154097 w 1154097"/>
                <a:gd name="connsiteY2" fmla="*/ 674703 h 674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4097" h="674703">
                  <a:moveTo>
                    <a:pt x="0" y="0"/>
                  </a:moveTo>
                  <a:cubicBezTo>
                    <a:pt x="14796" y="223421"/>
                    <a:pt x="29592" y="446843"/>
                    <a:pt x="221941" y="559293"/>
                  </a:cubicBezTo>
                  <a:cubicBezTo>
                    <a:pt x="414290" y="671743"/>
                    <a:pt x="784193" y="673223"/>
                    <a:pt x="1154097" y="674703"/>
                  </a:cubicBezTo>
                </a:path>
              </a:pathLst>
            </a:custGeom>
            <a:ln w="19050">
              <a:solidFill>
                <a:srgbClr val="0AFE3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" name="TextBox 51"/>
            <p:cNvSpPr txBox="1">
              <a:spLocks noChangeArrowheads="1"/>
            </p:cNvSpPr>
            <p:nvPr/>
          </p:nvSpPr>
          <p:spPr bwMode="auto">
            <a:xfrm>
              <a:off x="914400" y="3706655"/>
              <a:ext cx="57419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US">
                  <a:solidFill>
                    <a:srgbClr val="FF0000"/>
                  </a:solidFill>
                </a:rPr>
                <a:t>NRII</a:t>
              </a:r>
            </a:p>
          </p:txBody>
        </p:sp>
        <p:cxnSp>
          <p:nvCxnSpPr>
            <p:cNvPr id="24" name="Straight Arrow Connector 23"/>
            <p:cNvCxnSpPr>
              <a:stCxn id="13" idx="2"/>
            </p:cNvCxnSpPr>
            <p:nvPr/>
          </p:nvCxnSpPr>
          <p:spPr>
            <a:xfrm rot="16200000" flipH="1">
              <a:off x="784661" y="3680560"/>
              <a:ext cx="1763790" cy="19045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Arc 24"/>
            <p:cNvSpPr/>
            <p:nvPr/>
          </p:nvSpPr>
          <p:spPr>
            <a:xfrm>
              <a:off x="1142815" y="3886147"/>
              <a:ext cx="533264" cy="1219253"/>
            </a:xfrm>
            <a:prstGeom prst="arc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6" name="TextBox 57"/>
            <p:cNvSpPr txBox="1">
              <a:spLocks noChangeArrowheads="1"/>
            </p:cNvSpPr>
            <p:nvPr/>
          </p:nvSpPr>
          <p:spPr bwMode="auto">
            <a:xfrm>
              <a:off x="1524000" y="4572000"/>
              <a:ext cx="30809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US">
                  <a:solidFill>
                    <a:srgbClr val="FF0000"/>
                  </a:solidFill>
                </a:rPr>
                <a:t>C</a:t>
              </a: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914273" y="3733741"/>
              <a:ext cx="1663679" cy="1295456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28" name="Oval 27"/>
          <p:cNvSpPr/>
          <p:nvPr/>
        </p:nvSpPr>
        <p:spPr>
          <a:xfrm>
            <a:off x="0" y="1066800"/>
            <a:ext cx="909706" cy="695538"/>
          </a:xfrm>
          <a:prstGeom prst="ellipse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7" name="Group 46"/>
          <p:cNvGrpSpPr/>
          <p:nvPr/>
        </p:nvGrpSpPr>
        <p:grpSpPr>
          <a:xfrm>
            <a:off x="2667000" y="1981200"/>
            <a:ext cx="6273284" cy="2057400"/>
            <a:chOff x="2667000" y="1981200"/>
            <a:chExt cx="6273284" cy="2057400"/>
          </a:xfrm>
        </p:grpSpPr>
        <p:grpSp>
          <p:nvGrpSpPr>
            <p:cNvPr id="3" name="Group 2"/>
            <p:cNvGrpSpPr/>
            <p:nvPr/>
          </p:nvGrpSpPr>
          <p:grpSpPr>
            <a:xfrm>
              <a:off x="2667000" y="1981200"/>
              <a:ext cx="3975674" cy="2057399"/>
              <a:chOff x="2781607" y="1192204"/>
              <a:chExt cx="3865057" cy="1953397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81607" y="1475886"/>
                <a:ext cx="2018612" cy="1669715"/>
              </a:xfrm>
              <a:prstGeom prst="rect">
                <a:avLst/>
              </a:prstGeom>
            </p:spPr>
          </p:pic>
          <p:sp>
            <p:nvSpPr>
              <p:cNvPr id="42" name="TextBox 41"/>
              <p:cNvSpPr txBox="1"/>
              <p:nvPr/>
            </p:nvSpPr>
            <p:spPr>
              <a:xfrm>
                <a:off x="4441317" y="1192204"/>
                <a:ext cx="220534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Isolated     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Connected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2894" y="2286440"/>
              <a:ext cx="2118283" cy="175216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98432" y="2266944"/>
              <a:ext cx="2141852" cy="1771656"/>
            </a:xfrm>
            <a:prstGeom prst="rect">
              <a:avLst/>
            </a:prstGeom>
          </p:spPr>
        </p:pic>
      </p:grpSp>
      <p:grpSp>
        <p:nvGrpSpPr>
          <p:cNvPr id="36" name="Group 35"/>
          <p:cNvGrpSpPr/>
          <p:nvPr/>
        </p:nvGrpSpPr>
        <p:grpSpPr>
          <a:xfrm>
            <a:off x="58434" y="1828800"/>
            <a:ext cx="1291900" cy="341282"/>
            <a:chOff x="3657600" y="1118552"/>
            <a:chExt cx="1600200" cy="486039"/>
          </a:xfrm>
        </p:grpSpPr>
        <p:cxnSp>
          <p:nvCxnSpPr>
            <p:cNvPr id="30" name="Straight Connector 29"/>
            <p:cNvCxnSpPr/>
            <p:nvPr/>
          </p:nvCxnSpPr>
          <p:spPr>
            <a:xfrm>
              <a:off x="3657600" y="1126497"/>
              <a:ext cx="0" cy="47809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Freeform 30"/>
            <p:cNvSpPr/>
            <p:nvPr/>
          </p:nvSpPr>
          <p:spPr>
            <a:xfrm>
              <a:off x="3668233" y="1127051"/>
              <a:ext cx="542260" cy="457200"/>
            </a:xfrm>
            <a:custGeom>
              <a:avLst/>
              <a:gdLst>
                <a:gd name="connsiteX0" fmla="*/ 0 w 542260"/>
                <a:gd name="connsiteY0" fmla="*/ 0 h 457200"/>
                <a:gd name="connsiteX1" fmla="*/ 106325 w 542260"/>
                <a:gd name="connsiteY1" fmla="*/ 276447 h 457200"/>
                <a:gd name="connsiteX2" fmla="*/ 350874 w 542260"/>
                <a:gd name="connsiteY2" fmla="*/ 404037 h 457200"/>
                <a:gd name="connsiteX3" fmla="*/ 542260 w 542260"/>
                <a:gd name="connsiteY3" fmla="*/ 457200 h 457200"/>
                <a:gd name="connsiteX4" fmla="*/ 542260 w 542260"/>
                <a:gd name="connsiteY4" fmla="*/ 4572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2260" h="457200">
                  <a:moveTo>
                    <a:pt x="0" y="0"/>
                  </a:moveTo>
                  <a:cubicBezTo>
                    <a:pt x="23923" y="104554"/>
                    <a:pt x="47846" y="209108"/>
                    <a:pt x="106325" y="276447"/>
                  </a:cubicBezTo>
                  <a:cubicBezTo>
                    <a:pt x="164804" y="343786"/>
                    <a:pt x="278218" y="373912"/>
                    <a:pt x="350874" y="404037"/>
                  </a:cubicBezTo>
                  <a:cubicBezTo>
                    <a:pt x="423530" y="434162"/>
                    <a:pt x="542260" y="457200"/>
                    <a:pt x="542260" y="457200"/>
                  </a:cubicBezTo>
                  <a:lnTo>
                    <a:pt x="542260" y="457200"/>
                  </a:lnTo>
                </a:path>
              </a:pathLst>
            </a:cu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 31"/>
            <p:cNvSpPr/>
            <p:nvPr/>
          </p:nvSpPr>
          <p:spPr>
            <a:xfrm>
              <a:off x="4182140" y="1143000"/>
              <a:ext cx="542260" cy="457200"/>
            </a:xfrm>
            <a:custGeom>
              <a:avLst/>
              <a:gdLst>
                <a:gd name="connsiteX0" fmla="*/ 0 w 542260"/>
                <a:gd name="connsiteY0" fmla="*/ 0 h 457200"/>
                <a:gd name="connsiteX1" fmla="*/ 106325 w 542260"/>
                <a:gd name="connsiteY1" fmla="*/ 276447 h 457200"/>
                <a:gd name="connsiteX2" fmla="*/ 350874 w 542260"/>
                <a:gd name="connsiteY2" fmla="*/ 404037 h 457200"/>
                <a:gd name="connsiteX3" fmla="*/ 542260 w 542260"/>
                <a:gd name="connsiteY3" fmla="*/ 457200 h 457200"/>
                <a:gd name="connsiteX4" fmla="*/ 542260 w 542260"/>
                <a:gd name="connsiteY4" fmla="*/ 4572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2260" h="457200">
                  <a:moveTo>
                    <a:pt x="0" y="0"/>
                  </a:moveTo>
                  <a:cubicBezTo>
                    <a:pt x="23923" y="104554"/>
                    <a:pt x="47846" y="209108"/>
                    <a:pt x="106325" y="276447"/>
                  </a:cubicBezTo>
                  <a:cubicBezTo>
                    <a:pt x="164804" y="343786"/>
                    <a:pt x="278218" y="373912"/>
                    <a:pt x="350874" y="404037"/>
                  </a:cubicBezTo>
                  <a:cubicBezTo>
                    <a:pt x="423530" y="434162"/>
                    <a:pt x="542260" y="457200"/>
                    <a:pt x="542260" y="457200"/>
                  </a:cubicBezTo>
                  <a:lnTo>
                    <a:pt x="542260" y="457200"/>
                  </a:lnTo>
                </a:path>
              </a:pathLst>
            </a:cu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 32"/>
            <p:cNvSpPr/>
            <p:nvPr/>
          </p:nvSpPr>
          <p:spPr>
            <a:xfrm>
              <a:off x="4715540" y="1143000"/>
              <a:ext cx="542260" cy="457200"/>
            </a:xfrm>
            <a:custGeom>
              <a:avLst/>
              <a:gdLst>
                <a:gd name="connsiteX0" fmla="*/ 0 w 542260"/>
                <a:gd name="connsiteY0" fmla="*/ 0 h 457200"/>
                <a:gd name="connsiteX1" fmla="*/ 106325 w 542260"/>
                <a:gd name="connsiteY1" fmla="*/ 276447 h 457200"/>
                <a:gd name="connsiteX2" fmla="*/ 350874 w 542260"/>
                <a:gd name="connsiteY2" fmla="*/ 404037 h 457200"/>
                <a:gd name="connsiteX3" fmla="*/ 542260 w 542260"/>
                <a:gd name="connsiteY3" fmla="*/ 457200 h 457200"/>
                <a:gd name="connsiteX4" fmla="*/ 542260 w 542260"/>
                <a:gd name="connsiteY4" fmla="*/ 4572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2260" h="457200">
                  <a:moveTo>
                    <a:pt x="0" y="0"/>
                  </a:moveTo>
                  <a:cubicBezTo>
                    <a:pt x="23923" y="104554"/>
                    <a:pt x="47846" y="209108"/>
                    <a:pt x="106325" y="276447"/>
                  </a:cubicBezTo>
                  <a:cubicBezTo>
                    <a:pt x="164804" y="343786"/>
                    <a:pt x="278218" y="373912"/>
                    <a:pt x="350874" y="404037"/>
                  </a:cubicBezTo>
                  <a:cubicBezTo>
                    <a:pt x="423530" y="434162"/>
                    <a:pt x="542260" y="457200"/>
                    <a:pt x="542260" y="457200"/>
                  </a:cubicBezTo>
                  <a:lnTo>
                    <a:pt x="542260" y="457200"/>
                  </a:lnTo>
                </a:path>
              </a:pathLst>
            </a:cu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Connector 33"/>
            <p:cNvCxnSpPr/>
            <p:nvPr/>
          </p:nvCxnSpPr>
          <p:spPr>
            <a:xfrm>
              <a:off x="4192772" y="1118552"/>
              <a:ext cx="0" cy="47809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4724400" y="1122106"/>
              <a:ext cx="0" cy="47809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5"/>
          <p:cNvGrpSpPr/>
          <p:nvPr/>
        </p:nvGrpSpPr>
        <p:grpSpPr>
          <a:xfrm>
            <a:off x="175942" y="4048125"/>
            <a:ext cx="8312223" cy="2733675"/>
            <a:chOff x="175942" y="3868684"/>
            <a:chExt cx="8312223" cy="2733675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942" y="3868684"/>
              <a:ext cx="3557858" cy="2733675"/>
            </a:xfrm>
            <a:prstGeom prst="rect">
              <a:avLst/>
            </a:prstGeom>
          </p:spPr>
        </p:pic>
        <p:sp>
          <p:nvSpPr>
            <p:cNvPr id="37" name="TextBox 36"/>
            <p:cNvSpPr txBox="1"/>
            <p:nvPr/>
          </p:nvSpPr>
          <p:spPr>
            <a:xfrm>
              <a:off x="3886200" y="4544959"/>
              <a:ext cx="4601965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Retroactivity decreases the bandwidth</a:t>
              </a:r>
            </a:p>
            <a:p>
              <a:r>
                <a:rPr lang="en-US" dirty="0" smtClean="0">
                  <a:solidFill>
                    <a:srgbClr val="FF0000"/>
                  </a:solidFill>
                </a:rPr>
                <a:t>of the cycle. Hence, the information processing</a:t>
              </a:r>
            </a:p>
            <a:p>
              <a:r>
                <a:rPr lang="en-US" dirty="0" smtClean="0">
                  <a:solidFill>
                    <a:srgbClr val="FF0000"/>
                  </a:solidFill>
                </a:rPr>
                <a:t>ability is deteriorated while the noise filtering</a:t>
              </a:r>
            </a:p>
            <a:p>
              <a:r>
                <a:rPr lang="en-US" dirty="0" smtClean="0">
                  <a:solidFill>
                    <a:srgbClr val="FF0000"/>
                  </a:solidFill>
                </a:rPr>
                <a:t>ability is improved.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296861" y="1219200"/>
            <a:ext cx="3738194" cy="612796"/>
            <a:chOff x="3738112" y="3493287"/>
            <a:chExt cx="3738194" cy="61279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/>
                <p:cNvSpPr txBox="1"/>
                <p:nvPr/>
              </p:nvSpPr>
              <p:spPr>
                <a:xfrm>
                  <a:off x="3738112" y="3493287"/>
                  <a:ext cx="1138688" cy="6127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i="1">
                                <a:latin typeface="Cambria Math"/>
                              </a:rPr>
                              <m:t>ω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𝐵</m:t>
                            </m:r>
                          </m:sub>
                        </m:sSub>
                        <m:r>
                          <a:rPr lang="en-US" i="1" smtClean="0">
                            <a:latin typeface="Cambria Math"/>
                            <a:ea typeface="Cambria Math"/>
                          </a:rPr>
                          <m:t>∝</m:t>
                        </m:r>
                        <m:f>
                          <m:fPr>
                            <m:ctrlPr>
                              <a:rPr lang="en-US" i="1" smtClean="0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l-GR" i="1" smtClean="0">
                                <a:latin typeface="Cambria Math"/>
                                <a:ea typeface="Cambria Math"/>
                              </a:rPr>
                              <m:t>λ</m:t>
                            </m:r>
                          </m:den>
                        </m:f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8" name="TextBox 3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112" y="3493287"/>
                  <a:ext cx="1138688" cy="612796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/>
                <p:cNvSpPr txBox="1"/>
                <p:nvPr/>
              </p:nvSpPr>
              <p:spPr>
                <a:xfrm>
                  <a:off x="5181600" y="3569487"/>
                  <a:ext cx="1142999" cy="5184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l-GR" dirty="0" smtClean="0"/>
                    <a:t>λ</a:t>
                  </a:r>
                  <a14:m>
                    <m:oMath xmlns:m="http://schemas.openxmlformats.org/officeDocument/2006/math">
                      <m:r>
                        <a:rPr lang="en-US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𝑁</m:t>
                          </m:r>
                        </m:num>
                        <m:den>
                          <m:sSub>
                            <m:sSub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𝐷</m:t>
                              </m:r>
                            </m:sub>
                          </m:sSub>
                        </m:den>
                      </m:f>
                    </m:oMath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9" name="Text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81600" y="3569487"/>
                  <a:ext cx="1142999" cy="518475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l="-4278" b="-117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0" name="TextBox 39"/>
            <p:cNvSpPr txBox="1"/>
            <p:nvPr/>
          </p:nvSpPr>
          <p:spPr>
            <a:xfrm>
              <a:off x="5883691" y="3644058"/>
              <a:ext cx="15926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(effective load)</a:t>
              </a:r>
              <a:endParaRPr lang="en-US" dirty="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3686226" y="6215390"/>
            <a:ext cx="52913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70C0"/>
                </a:solidFill>
              </a:rPr>
              <a:t>Experimental system: Ventura, Jiang, Van </a:t>
            </a:r>
            <a:r>
              <a:rPr lang="en-US" sz="1400" dirty="0" err="1" smtClean="0">
                <a:solidFill>
                  <a:srgbClr val="0070C0"/>
                </a:solidFill>
              </a:rPr>
              <a:t>Wassenhove</a:t>
            </a:r>
            <a:r>
              <a:rPr lang="en-US" sz="1400" dirty="0" smtClean="0">
                <a:solidFill>
                  <a:srgbClr val="0070C0"/>
                </a:solidFill>
              </a:rPr>
              <a:t>, Del </a:t>
            </a:r>
            <a:r>
              <a:rPr lang="en-US" sz="1400" dirty="0" err="1" smtClean="0">
                <a:solidFill>
                  <a:srgbClr val="0070C0"/>
                </a:solidFill>
              </a:rPr>
              <a:t>Vecchio</a:t>
            </a:r>
            <a:r>
              <a:rPr lang="en-US" sz="1400" dirty="0" smtClean="0">
                <a:solidFill>
                  <a:srgbClr val="0070C0"/>
                </a:solidFill>
              </a:rPr>
              <a:t>, </a:t>
            </a:r>
            <a:r>
              <a:rPr lang="en-US" sz="1400" dirty="0" err="1" smtClean="0">
                <a:solidFill>
                  <a:srgbClr val="0070C0"/>
                </a:solidFill>
              </a:rPr>
              <a:t>Merajver</a:t>
            </a:r>
            <a:r>
              <a:rPr lang="en-US" sz="1400" dirty="0" smtClean="0">
                <a:solidFill>
                  <a:srgbClr val="0070C0"/>
                </a:solidFill>
              </a:rPr>
              <a:t>, and </a:t>
            </a:r>
            <a:r>
              <a:rPr lang="en-US" sz="1400" dirty="0" err="1" smtClean="0">
                <a:solidFill>
                  <a:srgbClr val="0070C0"/>
                </a:solidFill>
              </a:rPr>
              <a:t>Ninfa</a:t>
            </a:r>
            <a:r>
              <a:rPr lang="en-US" sz="1400" dirty="0" smtClean="0">
                <a:solidFill>
                  <a:srgbClr val="0070C0"/>
                </a:solidFill>
              </a:rPr>
              <a:t>, </a:t>
            </a:r>
            <a:r>
              <a:rPr lang="en-US" sz="1400" i="1" dirty="0" smtClean="0">
                <a:solidFill>
                  <a:srgbClr val="0070C0"/>
                </a:solidFill>
              </a:rPr>
              <a:t>PNAS, </a:t>
            </a:r>
            <a:r>
              <a:rPr lang="en-US" sz="1400" dirty="0" smtClean="0">
                <a:solidFill>
                  <a:srgbClr val="0070C0"/>
                </a:solidFill>
              </a:rPr>
              <a:t>2010</a:t>
            </a:r>
          </a:p>
        </p:txBody>
      </p:sp>
      <p:pic>
        <p:nvPicPr>
          <p:cNvPr id="43" name="Picture 20" descr="http://www.nsf.gov/news/mmg/media/images/signaling_f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839" y="18803"/>
            <a:ext cx="1207822" cy="7592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44" name="Oval 43"/>
          <p:cNvSpPr/>
          <p:nvPr/>
        </p:nvSpPr>
        <p:spPr>
          <a:xfrm>
            <a:off x="564265" y="112116"/>
            <a:ext cx="273083" cy="246004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" name="Straight Arrow Connector 45"/>
          <p:cNvCxnSpPr/>
          <p:nvPr/>
        </p:nvCxnSpPr>
        <p:spPr>
          <a:xfrm>
            <a:off x="837348" y="358120"/>
            <a:ext cx="512986" cy="395144"/>
          </a:xfrm>
          <a:prstGeom prst="straightConnector1">
            <a:avLst/>
          </a:prstGeom>
          <a:ln w="19050">
            <a:solidFill>
              <a:srgbClr val="00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2253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Insulation is reached by increasing the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gain: Experimental results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188075"/>
            <a:ext cx="2133600" cy="365125"/>
          </a:xfrm>
        </p:spPr>
        <p:txBody>
          <a:bodyPr/>
          <a:lstStyle/>
          <a:p>
            <a:fld id="{2C18FDD4-BBC7-456D-A2AA-B1FB80E6B9EE}" type="slidenum">
              <a:rPr lang="en-US" smtClean="0"/>
              <a:pPr/>
              <a:t>18</a:t>
            </a:fld>
            <a:endParaRPr lang="en-US"/>
          </a:p>
        </p:txBody>
      </p:sp>
      <p:grpSp>
        <p:nvGrpSpPr>
          <p:cNvPr id="11" name="Group 40"/>
          <p:cNvGrpSpPr>
            <a:grpSpLocks/>
          </p:cNvGrpSpPr>
          <p:nvPr/>
        </p:nvGrpSpPr>
        <p:grpSpPr bwMode="auto">
          <a:xfrm>
            <a:off x="289185" y="497631"/>
            <a:ext cx="2301615" cy="2778969"/>
            <a:chOff x="653990" y="1496855"/>
            <a:chExt cx="2889315" cy="3608545"/>
          </a:xfrm>
        </p:grpSpPr>
        <p:sp>
          <p:nvSpPr>
            <p:cNvPr id="12" name="TextBox 41"/>
            <p:cNvSpPr txBox="1">
              <a:spLocks noChangeArrowheads="1"/>
            </p:cNvSpPr>
            <p:nvPr/>
          </p:nvSpPr>
          <p:spPr bwMode="auto">
            <a:xfrm>
              <a:off x="1447800" y="2438400"/>
              <a:ext cx="41870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US"/>
                <a:t>PII</a:t>
              </a:r>
            </a:p>
          </p:txBody>
        </p:sp>
        <p:sp>
          <p:nvSpPr>
            <p:cNvPr id="13" name="TextBox 42"/>
            <p:cNvSpPr txBox="1">
              <a:spLocks noChangeArrowheads="1"/>
            </p:cNvSpPr>
            <p:nvPr/>
          </p:nvSpPr>
          <p:spPr bwMode="auto">
            <a:xfrm>
              <a:off x="2590800" y="2438400"/>
              <a:ext cx="952505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US"/>
                <a:t>PII-UMP</a:t>
              </a:r>
            </a:p>
          </p:txBody>
        </p:sp>
        <p:sp>
          <p:nvSpPr>
            <p:cNvPr id="14" name="Arc 13"/>
            <p:cNvSpPr/>
            <p:nvPr/>
          </p:nvSpPr>
          <p:spPr>
            <a:xfrm rot="19182386">
              <a:off x="1577679" y="2177923"/>
              <a:ext cx="1523611" cy="1600270"/>
            </a:xfrm>
            <a:prstGeom prst="arc">
              <a:avLst>
                <a:gd name="adj1" fmla="val 15614930"/>
                <a:gd name="adj2" fmla="val 210907"/>
              </a:avLst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5" name="Arc 14"/>
            <p:cNvSpPr/>
            <p:nvPr/>
          </p:nvSpPr>
          <p:spPr>
            <a:xfrm rot="8293339">
              <a:off x="1547525" y="1496855"/>
              <a:ext cx="1523611" cy="1600270"/>
            </a:xfrm>
            <a:prstGeom prst="arc">
              <a:avLst>
                <a:gd name="adj1" fmla="val 15614930"/>
                <a:gd name="adj2" fmla="val 210907"/>
              </a:avLst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" name="TextBox 45"/>
            <p:cNvSpPr txBox="1">
              <a:spLocks noChangeArrowheads="1"/>
            </p:cNvSpPr>
            <p:nvPr/>
          </p:nvSpPr>
          <p:spPr bwMode="auto">
            <a:xfrm>
              <a:off x="653990" y="2294367"/>
              <a:ext cx="50526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US"/>
                <a:t>Gln</a:t>
              </a:r>
            </a:p>
          </p:txBody>
        </p:sp>
        <p:sp>
          <p:nvSpPr>
            <p:cNvPr id="17" name="TextBox 46"/>
            <p:cNvSpPr txBox="1">
              <a:spLocks noChangeArrowheads="1"/>
            </p:cNvSpPr>
            <p:nvPr/>
          </p:nvSpPr>
          <p:spPr bwMode="auto">
            <a:xfrm>
              <a:off x="2133600" y="1828800"/>
              <a:ext cx="44435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US"/>
                <a:t>UT</a:t>
              </a:r>
              <a:endParaRPr lang="en-US" baseline="-25000"/>
            </a:p>
          </p:txBody>
        </p:sp>
        <p:sp>
          <p:nvSpPr>
            <p:cNvPr id="18" name="TextBox 47"/>
            <p:cNvSpPr txBox="1">
              <a:spLocks noChangeArrowheads="1"/>
            </p:cNvSpPr>
            <p:nvPr/>
          </p:nvSpPr>
          <p:spPr bwMode="auto">
            <a:xfrm>
              <a:off x="2133600" y="3059668"/>
              <a:ext cx="45717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US"/>
                <a:t>UR</a:t>
              </a:r>
              <a:endParaRPr lang="en-US" baseline="-25000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1066635" y="2012815"/>
              <a:ext cx="1117314" cy="425469"/>
            </a:xfrm>
            <a:custGeom>
              <a:avLst/>
              <a:gdLst>
                <a:gd name="connsiteX0" fmla="*/ 0 w 1180730"/>
                <a:gd name="connsiteY0" fmla="*/ 372863 h 372863"/>
                <a:gd name="connsiteX1" fmla="*/ 514905 w 1180730"/>
                <a:gd name="connsiteY1" fmla="*/ 79899 h 372863"/>
                <a:gd name="connsiteX2" fmla="*/ 1180730 w 1180730"/>
                <a:gd name="connsiteY2" fmla="*/ 0 h 372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0730" h="372863">
                  <a:moveTo>
                    <a:pt x="0" y="372863"/>
                  </a:moveTo>
                  <a:cubicBezTo>
                    <a:pt x="159058" y="257453"/>
                    <a:pt x="318117" y="142043"/>
                    <a:pt x="514905" y="79899"/>
                  </a:cubicBezTo>
                  <a:cubicBezTo>
                    <a:pt x="711693" y="17755"/>
                    <a:pt x="946211" y="8877"/>
                    <a:pt x="1180730" y="0"/>
                  </a:cubicBezTo>
                </a:path>
              </a:pathLst>
            </a:custGeom>
            <a:ln w="19050">
              <a:solidFill>
                <a:srgbClr val="0AFE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20" name="Straight Connector 19"/>
            <p:cNvCxnSpPr/>
            <p:nvPr/>
          </p:nvCxnSpPr>
          <p:spPr>
            <a:xfrm rot="5400000">
              <a:off x="2031542" y="2008052"/>
              <a:ext cx="304813" cy="0"/>
            </a:xfrm>
            <a:prstGeom prst="line">
              <a:avLst/>
            </a:prstGeom>
            <a:ln w="19050">
              <a:solidFill>
                <a:srgbClr val="0AFE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Freeform 20"/>
            <p:cNvSpPr/>
            <p:nvPr/>
          </p:nvSpPr>
          <p:spPr>
            <a:xfrm>
              <a:off x="1003151" y="2592278"/>
              <a:ext cx="1153818" cy="674717"/>
            </a:xfrm>
            <a:custGeom>
              <a:avLst/>
              <a:gdLst>
                <a:gd name="connsiteX0" fmla="*/ 0 w 1154097"/>
                <a:gd name="connsiteY0" fmla="*/ 0 h 674703"/>
                <a:gd name="connsiteX1" fmla="*/ 221941 w 1154097"/>
                <a:gd name="connsiteY1" fmla="*/ 559293 h 674703"/>
                <a:gd name="connsiteX2" fmla="*/ 1154097 w 1154097"/>
                <a:gd name="connsiteY2" fmla="*/ 674703 h 674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4097" h="674703">
                  <a:moveTo>
                    <a:pt x="0" y="0"/>
                  </a:moveTo>
                  <a:cubicBezTo>
                    <a:pt x="14796" y="223421"/>
                    <a:pt x="29592" y="446843"/>
                    <a:pt x="221941" y="559293"/>
                  </a:cubicBezTo>
                  <a:cubicBezTo>
                    <a:pt x="414290" y="671743"/>
                    <a:pt x="784193" y="673223"/>
                    <a:pt x="1154097" y="674703"/>
                  </a:cubicBezTo>
                </a:path>
              </a:pathLst>
            </a:custGeom>
            <a:ln w="19050">
              <a:solidFill>
                <a:srgbClr val="0AFE3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" name="TextBox 51"/>
            <p:cNvSpPr txBox="1">
              <a:spLocks noChangeArrowheads="1"/>
            </p:cNvSpPr>
            <p:nvPr/>
          </p:nvSpPr>
          <p:spPr bwMode="auto">
            <a:xfrm>
              <a:off x="914400" y="3706655"/>
              <a:ext cx="57419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US">
                  <a:solidFill>
                    <a:srgbClr val="FF0000"/>
                  </a:solidFill>
                </a:rPr>
                <a:t>NRII</a:t>
              </a:r>
            </a:p>
          </p:txBody>
        </p:sp>
        <p:cxnSp>
          <p:nvCxnSpPr>
            <p:cNvPr id="23" name="Straight Arrow Connector 22"/>
            <p:cNvCxnSpPr>
              <a:stCxn id="12" idx="2"/>
            </p:cNvCxnSpPr>
            <p:nvPr/>
          </p:nvCxnSpPr>
          <p:spPr>
            <a:xfrm rot="16200000" flipH="1">
              <a:off x="784661" y="3680560"/>
              <a:ext cx="1763790" cy="19045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Arc 23"/>
            <p:cNvSpPr/>
            <p:nvPr/>
          </p:nvSpPr>
          <p:spPr>
            <a:xfrm>
              <a:off x="1142815" y="3886147"/>
              <a:ext cx="533264" cy="1219253"/>
            </a:xfrm>
            <a:prstGeom prst="arc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5" name="TextBox 57"/>
            <p:cNvSpPr txBox="1">
              <a:spLocks noChangeArrowheads="1"/>
            </p:cNvSpPr>
            <p:nvPr/>
          </p:nvSpPr>
          <p:spPr bwMode="auto">
            <a:xfrm>
              <a:off x="1524000" y="4572000"/>
              <a:ext cx="30809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US">
                  <a:solidFill>
                    <a:srgbClr val="FF0000"/>
                  </a:solidFill>
                </a:rPr>
                <a:t>C</a:t>
              </a: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14273" y="3733741"/>
              <a:ext cx="1663679" cy="1295456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27" name="Oval 26"/>
          <p:cNvSpPr/>
          <p:nvPr/>
        </p:nvSpPr>
        <p:spPr>
          <a:xfrm>
            <a:off x="0" y="1066800"/>
            <a:ext cx="909706" cy="695538"/>
          </a:xfrm>
          <a:prstGeom prst="ellipse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/>
          <p:cNvGrpSpPr/>
          <p:nvPr/>
        </p:nvGrpSpPr>
        <p:grpSpPr>
          <a:xfrm>
            <a:off x="58434" y="1828800"/>
            <a:ext cx="1291900" cy="341282"/>
            <a:chOff x="3657600" y="1118552"/>
            <a:chExt cx="1600200" cy="486039"/>
          </a:xfrm>
        </p:grpSpPr>
        <p:cxnSp>
          <p:nvCxnSpPr>
            <p:cNvPr id="29" name="Straight Connector 28"/>
            <p:cNvCxnSpPr/>
            <p:nvPr/>
          </p:nvCxnSpPr>
          <p:spPr>
            <a:xfrm>
              <a:off x="3657600" y="1126497"/>
              <a:ext cx="0" cy="47809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3668233" y="1127051"/>
              <a:ext cx="542260" cy="457200"/>
            </a:xfrm>
            <a:custGeom>
              <a:avLst/>
              <a:gdLst>
                <a:gd name="connsiteX0" fmla="*/ 0 w 542260"/>
                <a:gd name="connsiteY0" fmla="*/ 0 h 457200"/>
                <a:gd name="connsiteX1" fmla="*/ 106325 w 542260"/>
                <a:gd name="connsiteY1" fmla="*/ 276447 h 457200"/>
                <a:gd name="connsiteX2" fmla="*/ 350874 w 542260"/>
                <a:gd name="connsiteY2" fmla="*/ 404037 h 457200"/>
                <a:gd name="connsiteX3" fmla="*/ 542260 w 542260"/>
                <a:gd name="connsiteY3" fmla="*/ 457200 h 457200"/>
                <a:gd name="connsiteX4" fmla="*/ 542260 w 542260"/>
                <a:gd name="connsiteY4" fmla="*/ 4572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2260" h="457200">
                  <a:moveTo>
                    <a:pt x="0" y="0"/>
                  </a:moveTo>
                  <a:cubicBezTo>
                    <a:pt x="23923" y="104554"/>
                    <a:pt x="47846" y="209108"/>
                    <a:pt x="106325" y="276447"/>
                  </a:cubicBezTo>
                  <a:cubicBezTo>
                    <a:pt x="164804" y="343786"/>
                    <a:pt x="278218" y="373912"/>
                    <a:pt x="350874" y="404037"/>
                  </a:cubicBezTo>
                  <a:cubicBezTo>
                    <a:pt x="423530" y="434162"/>
                    <a:pt x="542260" y="457200"/>
                    <a:pt x="542260" y="457200"/>
                  </a:cubicBezTo>
                  <a:lnTo>
                    <a:pt x="542260" y="457200"/>
                  </a:lnTo>
                </a:path>
              </a:pathLst>
            </a:cu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 30"/>
            <p:cNvSpPr/>
            <p:nvPr/>
          </p:nvSpPr>
          <p:spPr>
            <a:xfrm>
              <a:off x="4182140" y="1143000"/>
              <a:ext cx="542260" cy="457200"/>
            </a:xfrm>
            <a:custGeom>
              <a:avLst/>
              <a:gdLst>
                <a:gd name="connsiteX0" fmla="*/ 0 w 542260"/>
                <a:gd name="connsiteY0" fmla="*/ 0 h 457200"/>
                <a:gd name="connsiteX1" fmla="*/ 106325 w 542260"/>
                <a:gd name="connsiteY1" fmla="*/ 276447 h 457200"/>
                <a:gd name="connsiteX2" fmla="*/ 350874 w 542260"/>
                <a:gd name="connsiteY2" fmla="*/ 404037 h 457200"/>
                <a:gd name="connsiteX3" fmla="*/ 542260 w 542260"/>
                <a:gd name="connsiteY3" fmla="*/ 457200 h 457200"/>
                <a:gd name="connsiteX4" fmla="*/ 542260 w 542260"/>
                <a:gd name="connsiteY4" fmla="*/ 4572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2260" h="457200">
                  <a:moveTo>
                    <a:pt x="0" y="0"/>
                  </a:moveTo>
                  <a:cubicBezTo>
                    <a:pt x="23923" y="104554"/>
                    <a:pt x="47846" y="209108"/>
                    <a:pt x="106325" y="276447"/>
                  </a:cubicBezTo>
                  <a:cubicBezTo>
                    <a:pt x="164804" y="343786"/>
                    <a:pt x="278218" y="373912"/>
                    <a:pt x="350874" y="404037"/>
                  </a:cubicBezTo>
                  <a:cubicBezTo>
                    <a:pt x="423530" y="434162"/>
                    <a:pt x="542260" y="457200"/>
                    <a:pt x="542260" y="457200"/>
                  </a:cubicBezTo>
                  <a:lnTo>
                    <a:pt x="542260" y="457200"/>
                  </a:lnTo>
                </a:path>
              </a:pathLst>
            </a:cu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 31"/>
            <p:cNvSpPr/>
            <p:nvPr/>
          </p:nvSpPr>
          <p:spPr>
            <a:xfrm>
              <a:off x="4715540" y="1143000"/>
              <a:ext cx="542260" cy="457200"/>
            </a:xfrm>
            <a:custGeom>
              <a:avLst/>
              <a:gdLst>
                <a:gd name="connsiteX0" fmla="*/ 0 w 542260"/>
                <a:gd name="connsiteY0" fmla="*/ 0 h 457200"/>
                <a:gd name="connsiteX1" fmla="*/ 106325 w 542260"/>
                <a:gd name="connsiteY1" fmla="*/ 276447 h 457200"/>
                <a:gd name="connsiteX2" fmla="*/ 350874 w 542260"/>
                <a:gd name="connsiteY2" fmla="*/ 404037 h 457200"/>
                <a:gd name="connsiteX3" fmla="*/ 542260 w 542260"/>
                <a:gd name="connsiteY3" fmla="*/ 457200 h 457200"/>
                <a:gd name="connsiteX4" fmla="*/ 542260 w 542260"/>
                <a:gd name="connsiteY4" fmla="*/ 4572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2260" h="457200">
                  <a:moveTo>
                    <a:pt x="0" y="0"/>
                  </a:moveTo>
                  <a:cubicBezTo>
                    <a:pt x="23923" y="104554"/>
                    <a:pt x="47846" y="209108"/>
                    <a:pt x="106325" y="276447"/>
                  </a:cubicBezTo>
                  <a:cubicBezTo>
                    <a:pt x="164804" y="343786"/>
                    <a:pt x="278218" y="373912"/>
                    <a:pt x="350874" y="404037"/>
                  </a:cubicBezTo>
                  <a:cubicBezTo>
                    <a:pt x="423530" y="434162"/>
                    <a:pt x="542260" y="457200"/>
                    <a:pt x="542260" y="457200"/>
                  </a:cubicBezTo>
                  <a:lnTo>
                    <a:pt x="542260" y="457200"/>
                  </a:lnTo>
                </a:path>
              </a:pathLst>
            </a:cu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4192772" y="1118552"/>
              <a:ext cx="0" cy="47809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4724400" y="1122106"/>
              <a:ext cx="0" cy="47809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/>
          <p:cNvGrpSpPr/>
          <p:nvPr/>
        </p:nvGrpSpPr>
        <p:grpSpPr>
          <a:xfrm>
            <a:off x="2133600" y="1012146"/>
            <a:ext cx="6573531" cy="2224985"/>
            <a:chOff x="2133600" y="1012146"/>
            <a:chExt cx="6573531" cy="2224985"/>
          </a:xfrm>
        </p:grpSpPr>
        <p:pic>
          <p:nvPicPr>
            <p:cNvPr id="36" name="Picture 2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368559" y="1012146"/>
              <a:ext cx="4367212" cy="1638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/>
                <p:cNvSpPr txBox="1"/>
                <p:nvPr/>
              </p:nvSpPr>
              <p:spPr>
                <a:xfrm>
                  <a:off x="3276600" y="1238071"/>
                  <a:ext cx="1279281" cy="1477328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Recall:</a:t>
                  </a:r>
                </a:p>
                <a:p>
                  <a:endParaRPr lang="en-US" dirty="0" smtClean="0"/>
                </a:p>
                <a:p>
                  <a:r>
                    <a:rPr lang="en-US" dirty="0" smtClean="0"/>
                    <a:t>G</a:t>
                  </a:r>
                  <a14:m>
                    <m:oMath xmlns:m="http://schemas.openxmlformats.org/officeDocument/2006/math">
                      <m:r>
                        <a:rPr lang="en-US" i="1" smtClean="0">
                          <a:latin typeface="Cambria Math"/>
                          <a:ea typeface="Cambria Math"/>
                        </a:rPr>
                        <m:t>∝</m:t>
                      </m:r>
                      <m:sSub>
                        <m:sSubPr>
                          <m:ctrlPr>
                            <a:rPr lang="en-US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𝑘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𝑈𝑇</m:t>
                      </m:r>
                    </m:oMath>
                  </a14:m>
                  <a:endParaRPr lang="en-US" b="0" dirty="0" smtClean="0">
                    <a:ea typeface="Cambria Math"/>
                  </a:endParaRPr>
                </a:p>
                <a:p>
                  <a:r>
                    <a:rPr lang="en-US" dirty="0" smtClean="0"/>
                    <a:t>G’</a:t>
                  </a:r>
                  <a14:m>
                    <m:oMath xmlns:m="http://schemas.openxmlformats.org/officeDocument/2006/math">
                      <m:r>
                        <a:rPr lang="en-US" i="1" smtClean="0">
                          <a:latin typeface="Cambria Math"/>
                          <a:ea typeface="Cambria Math"/>
                        </a:rPr>
                        <m:t>∝</m:t>
                      </m:r>
                      <m:sSub>
                        <m:sSubPr>
                          <m:ctrlPr>
                            <a:rPr lang="en-US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𝑘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𝑈𝑅</m:t>
                      </m:r>
                    </m:oMath>
                  </a14:m>
                  <a:endParaRPr lang="en-US" dirty="0" smtClean="0"/>
                </a:p>
                <a:p>
                  <a:r>
                    <a:rPr lang="en-US" dirty="0" smtClean="0"/>
                    <a:t> 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76600" y="1238071"/>
                  <a:ext cx="1279281" cy="1477328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l="-4306" t="-206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7" name="TextBox 36"/>
            <p:cNvSpPr txBox="1"/>
            <p:nvPr/>
          </p:nvSpPr>
          <p:spPr>
            <a:xfrm>
              <a:off x="2133600" y="2590800"/>
              <a:ext cx="657353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By theory: increasing the amounts of UT and UR enzymes, the effect</a:t>
              </a:r>
            </a:p>
            <a:p>
              <a:r>
                <a:rPr lang="en-US" dirty="0" smtClean="0"/>
                <a:t>of retroactivity should be attenuated</a:t>
              </a:r>
              <a:endParaRPr lang="en-US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-12390" y="3784527"/>
            <a:ext cx="2309932" cy="2127616"/>
            <a:chOff x="-12390" y="3952802"/>
            <a:chExt cx="2309932" cy="2127616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2390" y="4169734"/>
              <a:ext cx="2309932" cy="1910684"/>
            </a:xfrm>
            <a:prstGeom prst="rect">
              <a:avLst/>
            </a:prstGeom>
          </p:spPr>
        </p:pic>
        <p:sp>
          <p:nvSpPr>
            <p:cNvPr id="39" name="TextBox 38"/>
            <p:cNvSpPr txBox="1"/>
            <p:nvPr/>
          </p:nvSpPr>
          <p:spPr>
            <a:xfrm>
              <a:off x="304800" y="3952802"/>
              <a:ext cx="17046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UT, UR=</a:t>
              </a:r>
              <a:r>
                <a:rPr lang="en-US" dirty="0"/>
                <a:t>0.03 </a:t>
              </a:r>
              <a:r>
                <a:rPr lang="en-US" dirty="0" err="1"/>
                <a:t>μM</a:t>
              </a:r>
              <a:endParaRPr lang="en-US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2133600" y="3784527"/>
            <a:ext cx="2266588" cy="2143198"/>
            <a:chOff x="2133600" y="3952802"/>
            <a:chExt cx="2266588" cy="2143198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3600" y="4162405"/>
              <a:ext cx="2266588" cy="1933595"/>
            </a:xfrm>
            <a:prstGeom prst="rect">
              <a:avLst/>
            </a:prstGeom>
          </p:spPr>
        </p:pic>
        <p:sp>
          <p:nvSpPr>
            <p:cNvPr id="40" name="TextBox 39"/>
            <p:cNvSpPr txBox="1"/>
            <p:nvPr/>
          </p:nvSpPr>
          <p:spPr>
            <a:xfrm>
              <a:off x="2527121" y="3952802"/>
              <a:ext cx="15876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UT, UR=0.1 </a:t>
              </a:r>
              <a:r>
                <a:rPr lang="en-US" dirty="0" err="1"/>
                <a:t>μM</a:t>
              </a:r>
              <a:endParaRPr lang="en-US" dirty="0"/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4267200" y="3799452"/>
            <a:ext cx="2324468" cy="2107374"/>
            <a:chOff x="4267200" y="3967727"/>
            <a:chExt cx="2324468" cy="2107374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7200" y="4152393"/>
              <a:ext cx="2324468" cy="1922708"/>
            </a:xfrm>
            <a:prstGeom prst="rect">
              <a:avLst/>
            </a:prstGeom>
          </p:spPr>
        </p:pic>
        <p:sp>
          <p:nvSpPr>
            <p:cNvPr id="41" name="TextBox 40"/>
            <p:cNvSpPr txBox="1"/>
            <p:nvPr/>
          </p:nvSpPr>
          <p:spPr>
            <a:xfrm>
              <a:off x="4533712" y="3967727"/>
              <a:ext cx="14129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UT, UR=1 </a:t>
              </a:r>
              <a:r>
                <a:rPr lang="en-US" dirty="0" err="1"/>
                <a:t>μM</a:t>
              </a:r>
              <a:endParaRPr lang="en-US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228600" y="3376394"/>
            <a:ext cx="8132670" cy="646331"/>
            <a:chOff x="228600" y="3544669"/>
            <a:chExt cx="8132670" cy="646331"/>
          </a:xfrm>
        </p:grpSpPr>
        <p:sp>
          <p:nvSpPr>
            <p:cNvPr id="38" name="TextBox 37"/>
            <p:cNvSpPr txBox="1"/>
            <p:nvPr/>
          </p:nvSpPr>
          <p:spPr>
            <a:xfrm>
              <a:off x="7162800" y="3544669"/>
              <a:ext cx="11984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Isolated</a:t>
              </a:r>
            </a:p>
            <a:p>
              <a:r>
                <a:rPr lang="en-US" dirty="0" smtClean="0">
                  <a:solidFill>
                    <a:srgbClr val="FF0000"/>
                  </a:solidFill>
                </a:rPr>
                <a:t>Connected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28600" y="3581400"/>
              <a:ext cx="22676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u="sng" dirty="0" smtClean="0"/>
                <a:t>Experimental Results </a:t>
              </a:r>
              <a:endParaRPr lang="en-US" u="sng" dirty="0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152400" y="4052687"/>
            <a:ext cx="8813470" cy="2320570"/>
            <a:chOff x="152400" y="4220962"/>
            <a:chExt cx="8813470" cy="232057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53200" y="4220962"/>
              <a:ext cx="2412670" cy="1853772"/>
            </a:xfrm>
            <a:prstGeom prst="rect">
              <a:avLst/>
            </a:prstGeom>
          </p:spPr>
        </p:pic>
        <p:sp>
          <p:nvSpPr>
            <p:cNvPr id="43" name="TextBox 42"/>
            <p:cNvSpPr txBox="1"/>
            <p:nvPr/>
          </p:nvSpPr>
          <p:spPr>
            <a:xfrm>
              <a:off x="152400" y="6172200"/>
              <a:ext cx="79658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Covalent modification cycles can be re-engineered to function as insulation devices!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sp>
        <p:nvSpPr>
          <p:cNvPr id="48" name="Rectangle 47"/>
          <p:cNvSpPr/>
          <p:nvPr/>
        </p:nvSpPr>
        <p:spPr>
          <a:xfrm>
            <a:off x="-43543" y="6550223"/>
            <a:ext cx="758734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70C0"/>
                </a:solidFill>
              </a:rPr>
              <a:t>Under Review</a:t>
            </a:r>
            <a:endParaRPr lang="en-US" sz="1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845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ED9988-FC0F-49E5-8530-04EC102CA06C}" type="slidenum">
              <a:rPr lang="en-US"/>
              <a:pPr/>
              <a:t>19</a:t>
            </a:fld>
            <a:endParaRPr lang="en-US"/>
          </a:p>
        </p:txBody>
      </p:sp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New mechanism </a:t>
            </a:r>
            <a:r>
              <a:rPr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for </a:t>
            </a:r>
            <a:r>
              <a:rPr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insulation enabled by system structure</a:t>
            </a:r>
            <a:endParaRPr lang="en-US" sz="32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17" name="Group 16"/>
          <p:cNvGrpSpPr/>
          <p:nvPr/>
        </p:nvGrpSpPr>
        <p:grpSpPr bwMode="auto">
          <a:xfrm>
            <a:off x="4988718" y="1205878"/>
            <a:ext cx="2992415" cy="1450861"/>
            <a:chOff x="1857420" y="3200400"/>
            <a:chExt cx="4273462" cy="1986177"/>
          </a:xfrm>
        </p:grpSpPr>
        <p:pic>
          <p:nvPicPr>
            <p:cNvPr id="9" name="Picture 8" descr="TP_tmp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857420" y="4679950"/>
              <a:ext cx="2515906" cy="506627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Picture 11" descr="TP_tmp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874688" y="3956050"/>
              <a:ext cx="4256194" cy="489463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5" name="Picture 14" descr="TP_tmp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057139" y="3200400"/>
              <a:ext cx="3429331" cy="470961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6" name="Group 5"/>
          <p:cNvGrpSpPr/>
          <p:nvPr/>
        </p:nvGrpSpPr>
        <p:grpSpPr>
          <a:xfrm>
            <a:off x="1447800" y="1503831"/>
            <a:ext cx="3200400" cy="739775"/>
            <a:chOff x="2057400" y="1670050"/>
            <a:chExt cx="5181600" cy="1149350"/>
          </a:xfrm>
        </p:grpSpPr>
        <p:sp>
          <p:nvSpPr>
            <p:cNvPr id="29701" name="Rectangle 6"/>
            <p:cNvSpPr>
              <a:spLocks noChangeArrowheads="1"/>
            </p:cNvSpPr>
            <p:nvPr/>
          </p:nvSpPr>
          <p:spPr bwMode="auto">
            <a:xfrm>
              <a:off x="2819400" y="1676400"/>
              <a:ext cx="2133600" cy="114300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02" name="Line 7"/>
            <p:cNvSpPr>
              <a:spLocks noChangeShapeType="1"/>
            </p:cNvSpPr>
            <p:nvPr/>
          </p:nvSpPr>
          <p:spPr bwMode="auto">
            <a:xfrm>
              <a:off x="2057400" y="1905000"/>
              <a:ext cx="762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703" name="Line 9"/>
            <p:cNvSpPr>
              <a:spLocks noChangeShapeType="1"/>
            </p:cNvSpPr>
            <p:nvPr/>
          </p:nvSpPr>
          <p:spPr bwMode="auto">
            <a:xfrm>
              <a:off x="4953000" y="1905000"/>
              <a:ext cx="762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704" name="Line 12"/>
            <p:cNvSpPr>
              <a:spLocks noChangeShapeType="1"/>
            </p:cNvSpPr>
            <p:nvPr/>
          </p:nvSpPr>
          <p:spPr bwMode="auto">
            <a:xfrm flipH="1">
              <a:off x="4953000" y="2438400"/>
              <a:ext cx="76200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29705" name="Picture 13" descr="TP_tmp"/>
            <p:cNvPicPr>
              <a:picLocks noChangeAspect="1" noChangeArrowheads="1"/>
            </p:cNvPicPr>
            <p:nvPr>
              <p:custDataLst>
                <p:tags r:id="rId6"/>
              </p:custDataLst>
            </p:nvPr>
          </p:nvPicPr>
          <p:blipFill>
            <a:blip r:embed="rId19"/>
            <a:srcRect/>
            <a:stretch>
              <a:fillRect/>
            </a:stretch>
          </p:blipFill>
          <p:spPr bwMode="auto">
            <a:xfrm>
              <a:off x="2316163" y="1670050"/>
              <a:ext cx="168275" cy="139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706" name="Picture 14" descr="TP_tmp"/>
            <p:cNvPicPr>
              <a:picLocks noChangeAspect="1" noChangeArrowheads="1"/>
            </p:cNvPicPr>
            <p:nvPr>
              <p:custDataLst>
                <p:tags r:id="rId7"/>
              </p:custDataLst>
            </p:nvPr>
          </p:nvPicPr>
          <p:blipFill>
            <a:blip r:embed="rId20"/>
            <a:srcRect/>
            <a:stretch>
              <a:fillRect/>
            </a:stretch>
          </p:blipFill>
          <p:spPr bwMode="auto">
            <a:xfrm>
              <a:off x="5211763" y="1674813"/>
              <a:ext cx="168275" cy="139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707" name="Picture 17" descr="TP_tmp"/>
            <p:cNvPicPr>
              <a:picLocks noChangeAspect="1" noChangeArrowheads="1"/>
            </p:cNvPicPr>
            <p:nvPr>
              <p:custDataLst>
                <p:tags r:id="rId8"/>
              </p:custDataLst>
            </p:nvPr>
          </p:nvPicPr>
          <p:blipFill>
            <a:blip r:embed="rId21"/>
            <a:srcRect/>
            <a:stretch>
              <a:fillRect/>
            </a:stretch>
          </p:blipFill>
          <p:spPr bwMode="auto">
            <a:xfrm>
              <a:off x="5197475" y="2197100"/>
              <a:ext cx="125413" cy="139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708" name="Line 20"/>
            <p:cNvSpPr>
              <a:spLocks noChangeShapeType="1"/>
            </p:cNvSpPr>
            <p:nvPr/>
          </p:nvSpPr>
          <p:spPr bwMode="auto">
            <a:xfrm flipH="1">
              <a:off x="2057400" y="2451100"/>
              <a:ext cx="76200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29709" name="Picture 22" descr="TP_tmp"/>
            <p:cNvPicPr>
              <a:picLocks noChangeAspect="1" noChangeArrowheads="1"/>
            </p:cNvPicPr>
            <p:nvPr>
              <p:custDataLst>
                <p:tags r:id="rId9"/>
              </p:custDataLst>
            </p:nvPr>
          </p:nvPicPr>
          <p:blipFill>
            <a:blip r:embed="rId22"/>
            <a:srcRect/>
            <a:stretch>
              <a:fillRect/>
            </a:stretch>
          </p:blipFill>
          <p:spPr bwMode="auto">
            <a:xfrm>
              <a:off x="2295525" y="2203450"/>
              <a:ext cx="139700" cy="139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711" name="Rectangle 24"/>
            <p:cNvSpPr>
              <a:spLocks noChangeArrowheads="1"/>
            </p:cNvSpPr>
            <p:nvPr/>
          </p:nvSpPr>
          <p:spPr bwMode="auto">
            <a:xfrm>
              <a:off x="5715000" y="1790700"/>
              <a:ext cx="1524000" cy="83820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29712" name="Picture 26" descr="TP_tmp"/>
            <p:cNvPicPr>
              <a:picLocks noChangeAspect="1" noChangeArrowheads="1"/>
            </p:cNvPicPr>
            <p:nvPr>
              <p:custDataLst>
                <p:tags r:id="rId10"/>
              </p:custDataLst>
            </p:nvPr>
          </p:nvPicPr>
          <p:blipFill>
            <a:blip r:embed="rId2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927725" y="2252663"/>
              <a:ext cx="153988" cy="195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46"/>
          <p:cNvGrpSpPr>
            <a:grpSpLocks/>
          </p:cNvGrpSpPr>
          <p:nvPr/>
        </p:nvGrpSpPr>
        <p:grpSpPr bwMode="auto">
          <a:xfrm>
            <a:off x="4988720" y="1655056"/>
            <a:ext cx="893763" cy="1281212"/>
            <a:chOff x="3886" y="1016"/>
            <a:chExt cx="563" cy="799"/>
          </a:xfrm>
        </p:grpSpPr>
        <p:sp>
          <p:nvSpPr>
            <p:cNvPr id="29719" name="Oval 32"/>
            <p:cNvSpPr>
              <a:spLocks noChangeArrowheads="1"/>
            </p:cNvSpPr>
            <p:nvPr/>
          </p:nvSpPr>
          <p:spPr bwMode="auto">
            <a:xfrm>
              <a:off x="4237" y="1016"/>
              <a:ext cx="212" cy="320"/>
            </a:xfrm>
            <a:prstGeom prst="ellipse">
              <a:avLst/>
            </a:prstGeom>
            <a:noFill/>
            <a:ln w="22225">
              <a:solidFill>
                <a:srgbClr val="00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20" name="Line 33"/>
            <p:cNvSpPr>
              <a:spLocks noChangeShapeType="1"/>
            </p:cNvSpPr>
            <p:nvPr/>
          </p:nvSpPr>
          <p:spPr bwMode="auto">
            <a:xfrm flipH="1">
              <a:off x="4117" y="1336"/>
              <a:ext cx="169" cy="316"/>
            </a:xfrm>
            <a:prstGeom prst="line">
              <a:avLst/>
            </a:prstGeom>
            <a:noFill/>
            <a:ln w="19050">
              <a:solidFill>
                <a:srgbClr val="00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721" name="Text Box 34"/>
            <p:cNvSpPr txBox="1">
              <a:spLocks noChangeArrowheads="1"/>
            </p:cNvSpPr>
            <p:nvPr/>
          </p:nvSpPr>
          <p:spPr bwMode="auto">
            <a:xfrm>
              <a:off x="3886" y="1604"/>
              <a:ext cx="400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dirty="0">
                  <a:solidFill>
                    <a:srgbClr val="00FF00"/>
                  </a:solidFill>
                </a:rPr>
                <a:t>Large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873103" y="1708584"/>
            <a:ext cx="1679826" cy="1601315"/>
            <a:chOff x="7827985" y="1625181"/>
            <a:chExt cx="1679826" cy="1601315"/>
          </a:xfrm>
        </p:grpSpPr>
        <p:sp>
          <p:nvSpPr>
            <p:cNvPr id="29716" name="Oval 35"/>
            <p:cNvSpPr>
              <a:spLocks noChangeArrowheads="1"/>
            </p:cNvSpPr>
            <p:nvPr/>
          </p:nvSpPr>
          <p:spPr bwMode="auto">
            <a:xfrm>
              <a:off x="7827985" y="1625181"/>
              <a:ext cx="1239815" cy="432219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17" name="Line 36"/>
            <p:cNvSpPr>
              <a:spLocks noChangeShapeType="1"/>
            </p:cNvSpPr>
            <p:nvPr/>
          </p:nvSpPr>
          <p:spPr bwMode="auto">
            <a:xfrm>
              <a:off x="8458200" y="2057400"/>
              <a:ext cx="0" cy="42166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718" name="Text Box 37"/>
            <p:cNvSpPr txBox="1">
              <a:spLocks noChangeArrowheads="1"/>
            </p:cNvSpPr>
            <p:nvPr/>
          </p:nvSpPr>
          <p:spPr bwMode="auto">
            <a:xfrm>
              <a:off x="7906924" y="2395499"/>
              <a:ext cx="1600887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dirty="0"/>
                <a:t>Interconnection</a:t>
              </a:r>
            </a:p>
            <a:p>
              <a:r>
                <a:rPr lang="en-US" sz="1600" dirty="0"/>
                <a:t>through binding</a:t>
              </a:r>
              <a:r>
                <a:rPr lang="en-US" sz="1600" dirty="0" smtClean="0"/>
                <a:t>/</a:t>
              </a:r>
            </a:p>
            <a:p>
              <a:r>
                <a:rPr lang="en-US" sz="1600" dirty="0" smtClean="0"/>
                <a:t>unbinding</a:t>
              </a:r>
              <a:endParaRPr lang="en-US" sz="1600" dirty="0"/>
            </a:p>
          </p:txBody>
        </p:sp>
      </p:grpSp>
      <p:sp>
        <p:nvSpPr>
          <p:cNvPr id="97318" name="Text Box 38"/>
          <p:cNvSpPr txBox="1">
            <a:spLocks noChangeArrowheads="1"/>
          </p:cNvSpPr>
          <p:nvPr/>
        </p:nvSpPr>
        <p:spPr bwMode="auto">
          <a:xfrm>
            <a:off x="17510" y="2810470"/>
            <a:ext cx="587154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/>
              <a:t>Claim</a:t>
            </a:r>
            <a:r>
              <a:rPr lang="en-US" dirty="0"/>
              <a:t>: </a:t>
            </a:r>
            <a:r>
              <a:rPr lang="en-US" dirty="0" smtClean="0"/>
              <a:t>Under stability assumptions on the x dynamics,</a:t>
            </a:r>
          </a:p>
          <a:p>
            <a:r>
              <a:rPr lang="en-US" dirty="0" smtClean="0"/>
              <a:t>if </a:t>
            </a:r>
            <a:r>
              <a:rPr lang="en-US" dirty="0"/>
              <a:t>G is large </a:t>
            </a:r>
            <a:r>
              <a:rPr lang="en-US" dirty="0" smtClean="0"/>
              <a:t>enough then (after a short initial transient) the </a:t>
            </a:r>
          </a:p>
          <a:p>
            <a:r>
              <a:rPr lang="en-US" dirty="0" smtClean="0"/>
              <a:t>effect</a:t>
            </a:r>
            <a:r>
              <a:rPr lang="en-US" dirty="0" smtClean="0"/>
              <a:t> of s on x is arbitrarily attenuated (independently of G’)</a:t>
            </a:r>
            <a:endParaRPr lang="en-US" dirty="0" smtClean="0"/>
          </a:p>
        </p:txBody>
      </p:sp>
      <p:grpSp>
        <p:nvGrpSpPr>
          <p:cNvPr id="26" name="Group 25"/>
          <p:cNvGrpSpPr/>
          <p:nvPr/>
        </p:nvGrpSpPr>
        <p:grpSpPr>
          <a:xfrm>
            <a:off x="0" y="3769133"/>
            <a:ext cx="2860346" cy="2707867"/>
            <a:chOff x="0" y="3352800"/>
            <a:chExt cx="2860346" cy="2707867"/>
          </a:xfrm>
        </p:grpSpPr>
        <p:sp>
          <p:nvSpPr>
            <p:cNvPr id="18" name="TextBox 17"/>
            <p:cNvSpPr txBox="1"/>
            <p:nvPr/>
          </p:nvSpPr>
          <p:spPr>
            <a:xfrm>
              <a:off x="0" y="3352800"/>
              <a:ext cx="9197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“Proof”</a:t>
              </a:r>
              <a:endParaRPr lang="en-US" b="1" dirty="0"/>
            </a:p>
          </p:txBody>
        </p:sp>
        <p:pic>
          <p:nvPicPr>
            <p:cNvPr id="19" name="Picture 18" descr="TP_tmp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52400" y="3897868"/>
              <a:ext cx="2158783" cy="216932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45" name="Picture 10" descr="TP_tmp"/>
            <p:cNvPicPr>
              <a:picLocks noChangeAspect="1" noChangeArrowheads="1"/>
            </p:cNvPicPr>
            <p:nvPr>
              <p:custDataLst>
                <p:tags r:id="rId3"/>
              </p:custDataLst>
            </p:nvPr>
          </p:nvPicPr>
          <p:blipFill>
            <a:blip r:embed="rId25"/>
            <a:srcRect/>
            <a:stretch>
              <a:fillRect/>
            </a:stretch>
          </p:blipFill>
          <p:spPr bwMode="auto">
            <a:xfrm>
              <a:off x="240087" y="4572000"/>
              <a:ext cx="2620259" cy="360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6" name="Picture 12" descr="TP_tmp"/>
            <p:cNvPicPr>
              <a:picLocks noChangeAspect="1" noChangeArrowheads="1"/>
            </p:cNvPicPr>
            <p:nvPr>
              <p:custDataLst>
                <p:tags r:id="rId4"/>
              </p:custDataLst>
            </p:nvPr>
          </p:nvPicPr>
          <p:blipFill>
            <a:blip r:embed="rId26"/>
            <a:srcRect/>
            <a:stretch>
              <a:fillRect/>
            </a:stretch>
          </p:blipFill>
          <p:spPr bwMode="auto">
            <a:xfrm>
              <a:off x="152400" y="5182518"/>
              <a:ext cx="1577496" cy="3467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19" descr="TP_tmp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82096" y="5715918"/>
              <a:ext cx="1712022" cy="344749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55" name="Text Box 21"/>
          <p:cNvSpPr txBox="1">
            <a:spLocks noChangeArrowheads="1"/>
          </p:cNvSpPr>
          <p:nvPr/>
        </p:nvSpPr>
        <p:spPr bwMode="auto">
          <a:xfrm>
            <a:off x="0" y="6492805"/>
            <a:ext cx="313419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dirty="0" err="1" smtClean="0">
                <a:solidFill>
                  <a:srgbClr val="0000FF"/>
                </a:solidFill>
              </a:rPr>
              <a:t>Jayanthi</a:t>
            </a:r>
            <a:r>
              <a:rPr lang="en-US" sz="1400" dirty="0" smtClean="0">
                <a:solidFill>
                  <a:srgbClr val="0000FF"/>
                </a:solidFill>
              </a:rPr>
              <a:t> and Del </a:t>
            </a:r>
            <a:r>
              <a:rPr lang="en-US" sz="1400" dirty="0" err="1" smtClean="0">
                <a:solidFill>
                  <a:srgbClr val="0000FF"/>
                </a:solidFill>
              </a:rPr>
              <a:t>Vecchio</a:t>
            </a:r>
            <a:r>
              <a:rPr lang="en-US" sz="1400" dirty="0" smtClean="0">
                <a:solidFill>
                  <a:srgbClr val="0000FF"/>
                </a:solidFill>
              </a:rPr>
              <a:t>, </a:t>
            </a:r>
            <a:r>
              <a:rPr lang="en-US" sz="1400" i="1" dirty="0" smtClean="0">
                <a:solidFill>
                  <a:srgbClr val="0000FF"/>
                </a:solidFill>
              </a:rPr>
              <a:t>IEEE TAC</a:t>
            </a:r>
            <a:r>
              <a:rPr lang="en-US" sz="1400" dirty="0" smtClean="0">
                <a:solidFill>
                  <a:srgbClr val="0000FF"/>
                </a:solidFill>
              </a:rPr>
              <a:t> 2010 </a:t>
            </a:r>
            <a:endParaRPr lang="en-US" sz="1400" dirty="0">
              <a:solidFill>
                <a:srgbClr val="0000FF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2895600" y="4191000"/>
            <a:ext cx="6257672" cy="2826506"/>
            <a:chOff x="2895600" y="4038600"/>
            <a:chExt cx="6257672" cy="2826506"/>
          </a:xfrm>
        </p:grpSpPr>
        <p:pic>
          <p:nvPicPr>
            <p:cNvPr id="50" name="Picture 19" descr="TP_tmp"/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28"/>
            <a:srcRect/>
            <a:stretch>
              <a:fillRect/>
            </a:stretch>
          </p:blipFill>
          <p:spPr bwMode="auto">
            <a:xfrm>
              <a:off x="4350965" y="4038600"/>
              <a:ext cx="3401521" cy="4588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" name="Text Box 20"/>
            <p:cNvSpPr txBox="1">
              <a:spLocks noChangeArrowheads="1"/>
            </p:cNvSpPr>
            <p:nvPr/>
          </p:nvSpPr>
          <p:spPr bwMode="auto">
            <a:xfrm>
              <a:off x="4038600" y="4701978"/>
              <a:ext cx="463203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669900"/>
                  </a:solidFill>
                </a:rPr>
                <a:t>x(t) does not depend on y on the </a:t>
              </a:r>
              <a:r>
                <a:rPr lang="en-US" dirty="0" smtClean="0">
                  <a:solidFill>
                    <a:srgbClr val="669900"/>
                  </a:solidFill>
                </a:rPr>
                <a:t>slow manifold</a:t>
              </a:r>
              <a:endParaRPr lang="en-US" dirty="0">
                <a:solidFill>
                  <a:srgbClr val="669900"/>
                </a:solidFill>
              </a:endParaRPr>
            </a:p>
          </p:txBody>
        </p:sp>
        <p:sp>
          <p:nvSpPr>
            <p:cNvPr id="52" name="AutoShape 16"/>
            <p:cNvSpPr>
              <a:spLocks/>
            </p:cNvSpPr>
            <p:nvPr/>
          </p:nvSpPr>
          <p:spPr bwMode="auto">
            <a:xfrm>
              <a:off x="2895600" y="4495800"/>
              <a:ext cx="304800" cy="1752600"/>
            </a:xfrm>
            <a:prstGeom prst="rightBrace">
              <a:avLst>
                <a:gd name="adj1" fmla="val 47917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Line 17"/>
            <p:cNvSpPr>
              <a:spLocks noChangeShapeType="1"/>
            </p:cNvSpPr>
            <p:nvPr/>
          </p:nvSpPr>
          <p:spPr bwMode="auto">
            <a:xfrm>
              <a:off x="3162300" y="5372100"/>
              <a:ext cx="609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cxnSp>
          <p:nvCxnSpPr>
            <p:cNvPr id="23" name="Straight Arrow Connector 22"/>
            <p:cNvCxnSpPr>
              <a:stCxn id="51" idx="2"/>
            </p:cNvCxnSpPr>
            <p:nvPr/>
          </p:nvCxnSpPr>
          <p:spPr>
            <a:xfrm flipH="1">
              <a:off x="6354618" y="5071310"/>
              <a:ext cx="1" cy="31738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3657600" y="5387778"/>
              <a:ext cx="5495672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Can be applied to easily tune most signaling networks</a:t>
              </a:r>
            </a:p>
            <a:p>
              <a:r>
                <a:rPr lang="en-US" dirty="0" smtClean="0"/>
                <a:t>so they work as insulators, including MAPK cascades and</a:t>
              </a:r>
            </a:p>
            <a:p>
              <a:r>
                <a:rPr lang="en-US" dirty="0" err="1" smtClean="0"/>
                <a:t>phosphotransfer</a:t>
              </a:r>
              <a:r>
                <a:rPr lang="en-US" dirty="0" smtClean="0"/>
                <a:t> systems (Ypd1-Skn7 pathway)</a:t>
              </a:r>
            </a:p>
            <a:p>
              <a:endParaRPr lang="en-US" dirty="0" smtClean="0"/>
            </a:p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404169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3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Molecular Systems Biology </a:t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Eduardo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8728A-02E0-4A1D-BD32-933ACD1C01CE}" type="slidenum">
              <a:rPr lang="en-US" smtClean="0"/>
              <a:t>2</a:t>
            </a:fld>
            <a:endParaRPr lang="en-US"/>
          </a:p>
        </p:txBody>
      </p:sp>
      <p:pic>
        <p:nvPicPr>
          <p:cNvPr id="3074" name="Picture 2" descr="Eduardo Sonta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670957"/>
            <a:ext cx="266700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1771650"/>
            <a:ext cx="2743200" cy="18859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990600" y="4572000"/>
            <a:ext cx="75485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CDC 2005 Tutorial Session an EJC 2005: Molecular Systems Biology and Control</a:t>
            </a:r>
          </a:p>
          <a:p>
            <a:endParaRPr lang="en-US" dirty="0" smtClean="0"/>
          </a:p>
          <a:p>
            <a:r>
              <a:rPr lang="en-US" dirty="0" smtClean="0"/>
              <a:t>IET 2004: Some New Directions in Control Theory Inspired by Biology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873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819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Happy Birthday Eduardo!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8728A-02E0-4A1D-BD32-933ACD1C01C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88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Parts, Devices,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Systems: Synthetic Biology as an Engineering Discipline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37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975478"/>
            <a:ext cx="5562599" cy="5432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6504801"/>
            <a:ext cx="7543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0070C0"/>
                </a:solidFill>
              </a:rPr>
              <a:t>Baker</a:t>
            </a:r>
            <a:r>
              <a:rPr lang="en-US" sz="1200" dirty="0" smtClean="0">
                <a:solidFill>
                  <a:srgbClr val="0070C0"/>
                </a:solidFill>
              </a:rPr>
              <a:t>, </a:t>
            </a:r>
            <a:r>
              <a:rPr lang="en-US" sz="1200" dirty="0" smtClean="0">
                <a:solidFill>
                  <a:srgbClr val="0070C0"/>
                </a:solidFill>
              </a:rPr>
              <a:t>Church</a:t>
            </a:r>
            <a:r>
              <a:rPr lang="en-US" sz="1200" dirty="0" smtClean="0">
                <a:solidFill>
                  <a:srgbClr val="0070C0"/>
                </a:solidFill>
              </a:rPr>
              <a:t>, </a:t>
            </a:r>
            <a:r>
              <a:rPr lang="en-US" sz="1200" dirty="0" smtClean="0">
                <a:solidFill>
                  <a:srgbClr val="0070C0"/>
                </a:solidFill>
              </a:rPr>
              <a:t>Collins, </a:t>
            </a:r>
            <a:r>
              <a:rPr lang="en-US" sz="1200" dirty="0" err="1" smtClean="0">
                <a:solidFill>
                  <a:srgbClr val="0070C0"/>
                </a:solidFill>
              </a:rPr>
              <a:t>Endy</a:t>
            </a:r>
            <a:r>
              <a:rPr lang="en-US" sz="1200" dirty="0" smtClean="0">
                <a:solidFill>
                  <a:srgbClr val="0070C0"/>
                </a:solidFill>
              </a:rPr>
              <a:t>, </a:t>
            </a:r>
            <a:r>
              <a:rPr lang="en-US" sz="1200" dirty="0" smtClean="0">
                <a:solidFill>
                  <a:srgbClr val="0070C0"/>
                </a:solidFill>
              </a:rPr>
              <a:t>Jacobson</a:t>
            </a:r>
            <a:r>
              <a:rPr lang="en-US" sz="1200" dirty="0" smtClean="0">
                <a:solidFill>
                  <a:srgbClr val="0070C0"/>
                </a:solidFill>
              </a:rPr>
              <a:t>, </a:t>
            </a:r>
            <a:r>
              <a:rPr lang="en-US" sz="1200" dirty="0" err="1" smtClean="0">
                <a:solidFill>
                  <a:srgbClr val="0070C0"/>
                </a:solidFill>
              </a:rPr>
              <a:t>Keasling</a:t>
            </a:r>
            <a:r>
              <a:rPr lang="en-US" sz="1200" dirty="0" smtClean="0">
                <a:solidFill>
                  <a:srgbClr val="0070C0"/>
                </a:solidFill>
              </a:rPr>
              <a:t>, </a:t>
            </a:r>
            <a:r>
              <a:rPr lang="en-US" sz="1200" dirty="0" err="1" smtClean="0">
                <a:solidFill>
                  <a:srgbClr val="0070C0"/>
                </a:solidFill>
              </a:rPr>
              <a:t>Modrich</a:t>
            </a:r>
            <a:r>
              <a:rPr lang="en-US" sz="1200" dirty="0" smtClean="0">
                <a:solidFill>
                  <a:srgbClr val="0070C0"/>
                </a:solidFill>
              </a:rPr>
              <a:t>, </a:t>
            </a:r>
            <a:r>
              <a:rPr lang="en-US" sz="1200" dirty="0" err="1" smtClean="0">
                <a:solidFill>
                  <a:srgbClr val="0070C0"/>
                </a:solidFill>
              </a:rPr>
              <a:t>Smolke</a:t>
            </a:r>
            <a:r>
              <a:rPr lang="en-US" sz="1200" dirty="0" smtClean="0">
                <a:solidFill>
                  <a:srgbClr val="0070C0"/>
                </a:solidFill>
              </a:rPr>
              <a:t>, and Weiss.</a:t>
            </a:r>
            <a:r>
              <a:rPr lang="en-US" sz="1200" dirty="0" smtClean="0">
                <a:solidFill>
                  <a:srgbClr val="0070C0"/>
                </a:solidFill>
              </a:rPr>
              <a:t> </a:t>
            </a:r>
            <a:r>
              <a:rPr lang="en-US" sz="1200" i="1" dirty="0" smtClean="0">
                <a:solidFill>
                  <a:srgbClr val="0070C0"/>
                </a:solidFill>
              </a:rPr>
              <a:t>Scientific American,</a:t>
            </a:r>
            <a:r>
              <a:rPr lang="en-US" sz="1200" dirty="0" smtClean="0">
                <a:solidFill>
                  <a:srgbClr val="0070C0"/>
                </a:solidFill>
              </a:rPr>
              <a:t> 2006</a:t>
            </a:r>
            <a:endParaRPr lang="en-US" sz="1200" dirty="0">
              <a:solidFill>
                <a:srgbClr val="0070C0"/>
              </a:solidFill>
            </a:endParaRPr>
          </a:p>
        </p:txBody>
      </p:sp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E5DBA-89E0-4EE3-8624-CF709F028FAA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69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Toggle switch</a:t>
            </a: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6713" y="304800"/>
            <a:ext cx="1893887" cy="1057275"/>
          </a:xfrm>
          <a:prstGeom prst="rect">
            <a:avLst/>
          </a:prstGeom>
          <a:noFill/>
        </p:spPr>
      </p:pic>
      <p:grpSp>
        <p:nvGrpSpPr>
          <p:cNvPr id="6" name="Group 60"/>
          <p:cNvGrpSpPr>
            <a:grpSpLocks/>
          </p:cNvGrpSpPr>
          <p:nvPr/>
        </p:nvGrpSpPr>
        <p:grpSpPr bwMode="auto">
          <a:xfrm>
            <a:off x="3962400" y="1981200"/>
            <a:ext cx="4419600" cy="3465513"/>
            <a:chOff x="2496" y="1968"/>
            <a:chExt cx="2784" cy="2183"/>
          </a:xfrm>
        </p:grpSpPr>
        <p:pic>
          <p:nvPicPr>
            <p:cNvPr id="24607" name="Picture 3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496" y="3168"/>
              <a:ext cx="2784" cy="983"/>
            </a:xfrm>
            <a:prstGeom prst="rect">
              <a:avLst/>
            </a:prstGeom>
            <a:noFill/>
          </p:spPr>
        </p:pic>
        <p:pic>
          <p:nvPicPr>
            <p:cNvPr id="24608" name="Picture 3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936" y="1968"/>
              <a:ext cx="1344" cy="1109"/>
            </a:xfrm>
            <a:prstGeom prst="rect">
              <a:avLst/>
            </a:prstGeom>
            <a:noFill/>
          </p:spPr>
        </p:pic>
        <p:sp>
          <p:nvSpPr>
            <p:cNvPr id="24610" name="Rectangle 34"/>
            <p:cNvSpPr>
              <a:spLocks noChangeArrowheads="1"/>
            </p:cNvSpPr>
            <p:nvPr/>
          </p:nvSpPr>
          <p:spPr bwMode="auto">
            <a:xfrm>
              <a:off x="4464" y="2496"/>
              <a:ext cx="432" cy="14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13" name="Rectangle 37"/>
            <p:cNvSpPr>
              <a:spLocks noChangeArrowheads="1"/>
            </p:cNvSpPr>
            <p:nvPr/>
          </p:nvSpPr>
          <p:spPr bwMode="auto">
            <a:xfrm>
              <a:off x="4272" y="2304"/>
              <a:ext cx="432" cy="14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14" name="Rectangle 38"/>
            <p:cNvSpPr>
              <a:spLocks noChangeArrowheads="1"/>
            </p:cNvSpPr>
            <p:nvPr/>
          </p:nvSpPr>
          <p:spPr bwMode="auto">
            <a:xfrm>
              <a:off x="4608" y="2304"/>
              <a:ext cx="432" cy="14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18" name="Text Box 42"/>
            <p:cNvSpPr txBox="1">
              <a:spLocks noChangeArrowheads="1"/>
            </p:cNvSpPr>
            <p:nvPr/>
          </p:nvSpPr>
          <p:spPr bwMode="auto">
            <a:xfrm>
              <a:off x="4224" y="2244"/>
              <a:ext cx="2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B</a:t>
              </a:r>
            </a:p>
          </p:txBody>
        </p:sp>
        <p:sp>
          <p:nvSpPr>
            <p:cNvPr id="24619" name="Text Box 43"/>
            <p:cNvSpPr txBox="1">
              <a:spLocks noChangeArrowheads="1"/>
            </p:cNvSpPr>
            <p:nvPr/>
          </p:nvSpPr>
          <p:spPr bwMode="auto">
            <a:xfrm>
              <a:off x="4846" y="2238"/>
              <a:ext cx="2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A</a:t>
              </a:r>
            </a:p>
          </p:txBody>
        </p:sp>
        <p:grpSp>
          <p:nvGrpSpPr>
            <p:cNvPr id="7" name="Group 59"/>
            <p:cNvGrpSpPr>
              <a:grpSpLocks/>
            </p:cNvGrpSpPr>
            <p:nvPr/>
          </p:nvGrpSpPr>
          <p:grpSpPr bwMode="auto">
            <a:xfrm>
              <a:off x="2544" y="1968"/>
              <a:ext cx="1344" cy="1109"/>
              <a:chOff x="2544" y="1968"/>
              <a:chExt cx="1344" cy="1109"/>
            </a:xfrm>
          </p:grpSpPr>
          <p:pic>
            <p:nvPicPr>
              <p:cNvPr id="24603" name="Picture 27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2544" y="1968"/>
                <a:ext cx="1344" cy="1109"/>
              </a:xfrm>
              <a:prstGeom prst="rect">
                <a:avLst/>
              </a:prstGeom>
              <a:noFill/>
            </p:spPr>
          </p:pic>
          <p:sp>
            <p:nvSpPr>
              <p:cNvPr id="24609" name="Rectangle 33"/>
              <p:cNvSpPr>
                <a:spLocks noChangeArrowheads="1"/>
              </p:cNvSpPr>
              <p:nvPr/>
            </p:nvSpPr>
            <p:spPr bwMode="auto">
              <a:xfrm>
                <a:off x="3072" y="2496"/>
                <a:ext cx="432" cy="14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611" name="Rectangle 35"/>
              <p:cNvSpPr>
                <a:spLocks noChangeArrowheads="1"/>
              </p:cNvSpPr>
              <p:nvPr/>
            </p:nvSpPr>
            <p:spPr bwMode="auto">
              <a:xfrm>
                <a:off x="2880" y="2304"/>
                <a:ext cx="432" cy="14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24612" name="Rectangle 36"/>
              <p:cNvSpPr>
                <a:spLocks noChangeArrowheads="1"/>
              </p:cNvSpPr>
              <p:nvPr/>
            </p:nvSpPr>
            <p:spPr bwMode="auto">
              <a:xfrm>
                <a:off x="3216" y="2304"/>
                <a:ext cx="432" cy="14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616" name="Text Box 40"/>
              <p:cNvSpPr txBox="1">
                <a:spLocks noChangeArrowheads="1"/>
              </p:cNvSpPr>
              <p:nvPr/>
            </p:nvSpPr>
            <p:spPr bwMode="auto">
              <a:xfrm>
                <a:off x="2832" y="2247"/>
                <a:ext cx="21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/>
                  <a:t>B</a:t>
                </a:r>
              </a:p>
            </p:txBody>
          </p:sp>
          <p:sp>
            <p:nvSpPr>
              <p:cNvPr id="24617" name="Text Box 41"/>
              <p:cNvSpPr txBox="1">
                <a:spLocks noChangeArrowheads="1"/>
              </p:cNvSpPr>
              <p:nvPr/>
            </p:nvSpPr>
            <p:spPr bwMode="auto">
              <a:xfrm>
                <a:off x="3484" y="2241"/>
                <a:ext cx="21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/>
                  <a:t>A</a:t>
                </a:r>
              </a:p>
            </p:txBody>
          </p:sp>
          <p:sp>
            <p:nvSpPr>
              <p:cNvPr id="24620" name="Line 44"/>
              <p:cNvSpPr>
                <a:spLocks noChangeShapeType="1"/>
              </p:cNvSpPr>
              <p:nvPr/>
            </p:nvSpPr>
            <p:spPr bwMode="auto">
              <a:xfrm flipV="1">
                <a:off x="3360" y="2304"/>
                <a:ext cx="48" cy="336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21" name="Line 45"/>
              <p:cNvSpPr>
                <a:spLocks noChangeShapeType="1"/>
              </p:cNvSpPr>
              <p:nvPr/>
            </p:nvSpPr>
            <p:spPr bwMode="auto">
              <a:xfrm>
                <a:off x="3360" y="2304"/>
                <a:ext cx="96" cy="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22" name="Text Box 46"/>
              <p:cNvSpPr txBox="1">
                <a:spLocks noChangeArrowheads="1"/>
              </p:cNvSpPr>
              <p:nvPr/>
            </p:nvSpPr>
            <p:spPr bwMode="auto">
              <a:xfrm>
                <a:off x="3180" y="2618"/>
                <a:ext cx="30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Iptg</a:t>
                </a:r>
              </a:p>
            </p:txBody>
          </p:sp>
        </p:grpSp>
        <p:sp>
          <p:nvSpPr>
            <p:cNvPr id="24623" name="Line 47"/>
            <p:cNvSpPr>
              <a:spLocks noChangeShapeType="1"/>
            </p:cNvSpPr>
            <p:nvPr/>
          </p:nvSpPr>
          <p:spPr bwMode="auto">
            <a:xfrm flipV="1">
              <a:off x="4416" y="2304"/>
              <a:ext cx="48" cy="336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4624" name="Line 48"/>
            <p:cNvSpPr>
              <a:spLocks noChangeShapeType="1"/>
            </p:cNvSpPr>
            <p:nvPr/>
          </p:nvSpPr>
          <p:spPr bwMode="auto">
            <a:xfrm>
              <a:off x="4416" y="2304"/>
              <a:ext cx="96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4625" name="Text Box 49"/>
            <p:cNvSpPr txBox="1">
              <a:spLocks noChangeArrowheads="1"/>
            </p:cNvSpPr>
            <p:nvPr/>
          </p:nvSpPr>
          <p:spPr bwMode="auto">
            <a:xfrm>
              <a:off x="4252" y="2597"/>
              <a:ext cx="717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temperature</a:t>
              </a:r>
            </a:p>
          </p:txBody>
        </p:sp>
      </p:grpSp>
      <p:pic>
        <p:nvPicPr>
          <p:cNvPr id="24626" name="Picture 5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38250" y="5019675"/>
            <a:ext cx="1698625" cy="1768475"/>
          </a:xfrm>
          <a:prstGeom prst="rect">
            <a:avLst/>
          </a:prstGeom>
          <a:noFill/>
        </p:spPr>
      </p:pic>
      <p:pic>
        <p:nvPicPr>
          <p:cNvPr id="11" name="Picture 10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9882" y="1295400"/>
            <a:ext cx="2551236" cy="929313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8" name="Group 57"/>
          <p:cNvGrpSpPr>
            <a:grpSpLocks/>
          </p:cNvGrpSpPr>
          <p:nvPr/>
        </p:nvGrpSpPr>
        <p:grpSpPr bwMode="auto">
          <a:xfrm>
            <a:off x="152400" y="2438400"/>
            <a:ext cx="3581400" cy="2470150"/>
            <a:chOff x="144" y="1536"/>
            <a:chExt cx="2256" cy="1556"/>
          </a:xfrm>
        </p:grpSpPr>
        <p:grpSp>
          <p:nvGrpSpPr>
            <p:cNvPr id="9" name="Group 55"/>
            <p:cNvGrpSpPr>
              <a:grpSpLocks/>
            </p:cNvGrpSpPr>
            <p:nvPr/>
          </p:nvGrpSpPr>
          <p:grpSpPr bwMode="auto">
            <a:xfrm>
              <a:off x="144" y="1536"/>
              <a:ext cx="2256" cy="1556"/>
              <a:chOff x="144" y="1536"/>
              <a:chExt cx="2256" cy="1556"/>
            </a:xfrm>
          </p:grpSpPr>
          <p:sp>
            <p:nvSpPr>
              <p:cNvPr id="24606" name="Text Box 30"/>
              <p:cNvSpPr txBox="1">
                <a:spLocks noChangeArrowheads="1"/>
              </p:cNvSpPr>
              <p:nvPr/>
            </p:nvSpPr>
            <p:spPr bwMode="auto">
              <a:xfrm rot="16200000">
                <a:off x="-390" y="2214"/>
                <a:ext cx="1300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Symmetric  design</a:t>
                </a:r>
              </a:p>
            </p:txBody>
          </p:sp>
          <p:grpSp>
            <p:nvGrpSpPr>
              <p:cNvPr id="10" name="Group 53"/>
              <p:cNvGrpSpPr>
                <a:grpSpLocks/>
              </p:cNvGrpSpPr>
              <p:nvPr/>
            </p:nvGrpSpPr>
            <p:grpSpPr bwMode="auto">
              <a:xfrm>
                <a:off x="336" y="1536"/>
                <a:ext cx="2064" cy="1556"/>
                <a:chOff x="384" y="1631"/>
                <a:chExt cx="2064" cy="1556"/>
              </a:xfrm>
            </p:grpSpPr>
            <p:pic>
              <p:nvPicPr>
                <p:cNvPr id="24602" name="Picture 26" descr="Toggle"/>
                <p:cNvPicPr>
                  <a:picLocks noChangeAspect="1" noChangeArrowheads="1"/>
                </p:cNvPicPr>
                <p:nvPr/>
              </p:nvPicPr>
              <p:blipFill>
                <a:blip r:embed="rId9" cstate="print"/>
                <a:srcRect/>
                <a:stretch>
                  <a:fillRect/>
                </a:stretch>
              </p:blipFill>
              <p:spPr bwMode="auto">
                <a:xfrm>
                  <a:off x="384" y="1631"/>
                  <a:ext cx="2064" cy="1556"/>
                </a:xfrm>
                <a:prstGeom prst="rect">
                  <a:avLst/>
                </a:prstGeom>
                <a:noFill/>
              </p:spPr>
            </p:pic>
            <p:sp>
              <p:nvSpPr>
                <p:cNvPr id="24627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1943" y="2851"/>
                  <a:ext cx="169" cy="1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sz="1200"/>
                    <a:t>2</a:t>
                  </a:r>
                </a:p>
              </p:txBody>
            </p:sp>
            <p:sp>
              <p:nvSpPr>
                <p:cNvPr id="24628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630" y="1783"/>
                  <a:ext cx="169" cy="1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sz="1200"/>
                    <a:t>1</a:t>
                  </a:r>
                </a:p>
              </p:txBody>
            </p:sp>
          </p:grpSp>
        </p:grpSp>
        <p:sp>
          <p:nvSpPr>
            <p:cNvPr id="24632" name="Line 56"/>
            <p:cNvSpPr>
              <a:spLocks noChangeShapeType="1"/>
            </p:cNvSpPr>
            <p:nvPr/>
          </p:nvSpPr>
          <p:spPr bwMode="auto">
            <a:xfrm flipV="1">
              <a:off x="624" y="1680"/>
              <a:ext cx="1344" cy="12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7" name="Slide Number Placeholder 5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E5DBA-89E0-4EE3-8624-CF709F028FAA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459186" y="5750023"/>
            <a:ext cx="21857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70C0"/>
                </a:solidFill>
              </a:rPr>
              <a:t>Gardner et al., Nature 2000</a:t>
            </a:r>
            <a:endParaRPr lang="en-US" sz="1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63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2962B2E-A105-4EFD-AFC0-C79BDB8E5F57}" type="slidenum">
              <a:rPr lang="en-US"/>
              <a:pPr/>
              <a:t>23</a:t>
            </a:fld>
            <a:endParaRPr lang="en-US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Retroactivity has dramatic effects on the dynamics of </a:t>
            </a:r>
            <a:r>
              <a:rPr lang="en-US" sz="36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biomolecular</a:t>
            </a:r>
            <a:r>
              <a:rPr 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modules </a:t>
            </a:r>
            <a:r>
              <a:rPr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en-US" sz="32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0244" name="Picture 6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1447800" y="2493963"/>
            <a:ext cx="152400" cy="9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8" name="Picture 10" descr="Picture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257800" y="2878338"/>
            <a:ext cx="3505200" cy="1769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 8"/>
          <p:cNvGrpSpPr/>
          <p:nvPr/>
        </p:nvGrpSpPr>
        <p:grpSpPr>
          <a:xfrm>
            <a:off x="685800" y="1143000"/>
            <a:ext cx="2819400" cy="2209800"/>
            <a:chOff x="685800" y="1143000"/>
            <a:chExt cx="2819400" cy="2209800"/>
          </a:xfrm>
        </p:grpSpPr>
        <p:grpSp>
          <p:nvGrpSpPr>
            <p:cNvPr id="2" name="Group 36"/>
            <p:cNvGrpSpPr>
              <a:grpSpLocks/>
            </p:cNvGrpSpPr>
            <p:nvPr/>
          </p:nvGrpSpPr>
          <p:grpSpPr bwMode="auto">
            <a:xfrm>
              <a:off x="685800" y="1143000"/>
              <a:ext cx="2819400" cy="1828800"/>
              <a:chOff x="432" y="720"/>
              <a:chExt cx="1776" cy="1152"/>
            </a:xfrm>
          </p:grpSpPr>
          <p:pic>
            <p:nvPicPr>
              <p:cNvPr id="10270" name="Picture 4"/>
              <p:cNvPicPr>
                <a:picLocks noChangeAspect="1" noChangeArrowheads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 bwMode="auto">
              <a:xfrm>
                <a:off x="432" y="720"/>
                <a:ext cx="1776" cy="946"/>
              </a:xfrm>
              <a:prstGeom prst="rect">
                <a:avLst/>
              </a:prstGeom>
              <a:solidFill>
                <a:srgbClr val="FF9900"/>
              </a:solidFill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0271" name="Text Box 16"/>
              <p:cNvSpPr txBox="1">
                <a:spLocks noChangeArrowheads="1"/>
              </p:cNvSpPr>
              <p:nvPr/>
            </p:nvSpPr>
            <p:spPr bwMode="auto">
              <a:xfrm>
                <a:off x="1008" y="1641"/>
                <a:ext cx="70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/>
                  <a:t>(isolated)</a:t>
                </a:r>
              </a:p>
            </p:txBody>
          </p:sp>
        </p:grpSp>
        <p:pic>
          <p:nvPicPr>
            <p:cNvPr id="17429" name="Picture 21" descr="TP_tmp"/>
            <p:cNvPicPr>
              <a:picLocks noChangeAspect="1" noChangeArrowheads="1"/>
            </p:cNvPicPr>
            <p:nvPr>
              <p:custDataLst>
                <p:tags r:id="rId6"/>
              </p:custDataLst>
            </p:nvPr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1143000" y="3013075"/>
              <a:ext cx="1752600" cy="339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39"/>
          <p:cNvGrpSpPr>
            <a:grpSpLocks/>
          </p:cNvGrpSpPr>
          <p:nvPr/>
        </p:nvGrpSpPr>
        <p:grpSpPr bwMode="auto">
          <a:xfrm>
            <a:off x="6770916" y="3352800"/>
            <a:ext cx="1981200" cy="647700"/>
            <a:chOff x="4176" y="2409"/>
            <a:chExt cx="1488" cy="375"/>
          </a:xfrm>
        </p:grpSpPr>
        <p:sp>
          <p:nvSpPr>
            <p:cNvPr id="10268" name="AutoShape 29"/>
            <p:cNvSpPr>
              <a:spLocks/>
            </p:cNvSpPr>
            <p:nvPr/>
          </p:nvSpPr>
          <p:spPr bwMode="auto">
            <a:xfrm rot="5400000">
              <a:off x="4824" y="1944"/>
              <a:ext cx="192" cy="1488"/>
            </a:xfrm>
            <a:prstGeom prst="leftBrace">
              <a:avLst>
                <a:gd name="adj1" fmla="val 64583"/>
                <a:gd name="adj2" fmla="val 50000"/>
              </a:avLst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en-US"/>
            </a:p>
          </p:txBody>
        </p:sp>
        <p:sp>
          <p:nvSpPr>
            <p:cNvPr id="10269" name="Text Box 31"/>
            <p:cNvSpPr txBox="1">
              <a:spLocks noChangeArrowheads="1"/>
            </p:cNvSpPr>
            <p:nvPr/>
          </p:nvSpPr>
          <p:spPr bwMode="auto">
            <a:xfrm>
              <a:off x="4826" y="2409"/>
              <a:ext cx="1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</a:rPr>
                <a:t>s</a:t>
              </a:r>
            </a:p>
          </p:txBody>
        </p:sp>
      </p:grpSp>
      <p:grpSp>
        <p:nvGrpSpPr>
          <p:cNvPr id="4" name="Group 37"/>
          <p:cNvGrpSpPr>
            <a:grpSpLocks/>
          </p:cNvGrpSpPr>
          <p:nvPr/>
        </p:nvGrpSpPr>
        <p:grpSpPr bwMode="auto">
          <a:xfrm>
            <a:off x="304800" y="3352800"/>
            <a:ext cx="2819400" cy="3273425"/>
            <a:chOff x="192" y="2112"/>
            <a:chExt cx="1776" cy="2062"/>
          </a:xfrm>
        </p:grpSpPr>
        <p:grpSp>
          <p:nvGrpSpPr>
            <p:cNvPr id="5" name="Group 28"/>
            <p:cNvGrpSpPr>
              <a:grpSpLocks/>
            </p:cNvGrpSpPr>
            <p:nvPr/>
          </p:nvGrpSpPr>
          <p:grpSpPr bwMode="auto">
            <a:xfrm>
              <a:off x="192" y="2784"/>
              <a:ext cx="1776" cy="1390"/>
              <a:chOff x="1776" y="1680"/>
              <a:chExt cx="1776" cy="1390"/>
            </a:xfrm>
          </p:grpSpPr>
          <p:pic>
            <p:nvPicPr>
              <p:cNvPr id="10265" name="Picture 25" descr="F8_NoFeedback_w_bindingdyn-transient"/>
              <p:cNvPicPr>
                <a:picLocks noChangeAspect="1" noChangeArrowheads="1"/>
              </p:cNvPicPr>
              <p:nvPr/>
            </p:nvPicPr>
            <p:blipFill>
              <a:blip r:embed="rId13"/>
              <a:srcRect/>
              <a:stretch>
                <a:fillRect/>
              </a:stretch>
            </p:blipFill>
            <p:spPr bwMode="auto">
              <a:xfrm>
                <a:off x="1776" y="1728"/>
                <a:ext cx="1776" cy="13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0266" name="Rectangle 26"/>
              <p:cNvSpPr>
                <a:spLocks noChangeArrowheads="1"/>
              </p:cNvSpPr>
              <p:nvPr/>
            </p:nvSpPr>
            <p:spPr bwMode="auto">
              <a:xfrm>
                <a:off x="2556" y="1860"/>
                <a:ext cx="864" cy="14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67" name="Rectangle 27"/>
              <p:cNvSpPr>
                <a:spLocks noChangeArrowheads="1"/>
              </p:cNvSpPr>
              <p:nvPr/>
            </p:nvSpPr>
            <p:spPr bwMode="auto">
              <a:xfrm>
                <a:off x="2208" y="1680"/>
                <a:ext cx="864" cy="14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0262" name="Line 15"/>
            <p:cNvSpPr>
              <a:spLocks noChangeShapeType="1"/>
            </p:cNvSpPr>
            <p:nvPr/>
          </p:nvSpPr>
          <p:spPr bwMode="auto">
            <a:xfrm flipH="1">
              <a:off x="624" y="2112"/>
              <a:ext cx="240" cy="1632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10264" name="Picture 35" descr="TP_tmp"/>
            <p:cNvPicPr>
              <a:picLocks noChangeAspect="1" noChangeArrowheads="1"/>
            </p:cNvPicPr>
            <p:nvPr>
              <p:custDataLst>
                <p:tags r:id="rId5"/>
              </p:custDataLst>
            </p:nvPr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990" y="3456"/>
              <a:ext cx="512" cy="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" name="Group 38"/>
          <p:cNvGrpSpPr>
            <a:grpSpLocks/>
          </p:cNvGrpSpPr>
          <p:nvPr/>
        </p:nvGrpSpPr>
        <p:grpSpPr bwMode="auto">
          <a:xfrm>
            <a:off x="1447800" y="3352800"/>
            <a:ext cx="3352800" cy="2176463"/>
            <a:chOff x="912" y="2112"/>
            <a:chExt cx="2112" cy="1371"/>
          </a:xfrm>
        </p:grpSpPr>
        <p:pic>
          <p:nvPicPr>
            <p:cNvPr id="10257" name="Picture 7" descr="NoFeedback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1200" y="2112"/>
              <a:ext cx="1728" cy="1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58" name="Line 14"/>
            <p:cNvSpPr>
              <a:spLocks noChangeShapeType="1"/>
            </p:cNvSpPr>
            <p:nvPr/>
          </p:nvSpPr>
          <p:spPr bwMode="auto">
            <a:xfrm flipH="1">
              <a:off x="2256" y="2832"/>
              <a:ext cx="768" cy="288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10259" name="Picture 23" descr="TP_tmp"/>
            <p:cNvPicPr>
              <a:picLocks noChangeAspect="1" noChangeArrowheads="1"/>
            </p:cNvPicPr>
            <p:nvPr>
              <p:custDataLst>
                <p:tags r:id="rId4"/>
              </p:custDataLst>
            </p:nvPr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1536" y="2304"/>
              <a:ext cx="1146" cy="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60" name="Line 32"/>
            <p:cNvSpPr>
              <a:spLocks noChangeShapeType="1"/>
            </p:cNvSpPr>
            <p:nvPr/>
          </p:nvSpPr>
          <p:spPr bwMode="auto">
            <a:xfrm>
              <a:off x="912" y="2112"/>
              <a:ext cx="624" cy="816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42"/>
          <p:cNvGrpSpPr>
            <a:grpSpLocks/>
          </p:cNvGrpSpPr>
          <p:nvPr/>
        </p:nvGrpSpPr>
        <p:grpSpPr bwMode="auto">
          <a:xfrm>
            <a:off x="4267200" y="1203325"/>
            <a:ext cx="4648200" cy="1692275"/>
            <a:chOff x="2688" y="758"/>
            <a:chExt cx="2928" cy="1066"/>
          </a:xfrm>
        </p:grpSpPr>
        <p:grpSp>
          <p:nvGrpSpPr>
            <p:cNvPr id="8" name="Group 20"/>
            <p:cNvGrpSpPr>
              <a:grpSpLocks/>
            </p:cNvGrpSpPr>
            <p:nvPr/>
          </p:nvGrpSpPr>
          <p:grpSpPr bwMode="auto">
            <a:xfrm>
              <a:off x="2688" y="768"/>
              <a:ext cx="2736" cy="1056"/>
              <a:chOff x="2688" y="816"/>
              <a:chExt cx="2736" cy="1056"/>
            </a:xfrm>
          </p:grpSpPr>
          <p:pic>
            <p:nvPicPr>
              <p:cNvPr id="10255" name="Picture 5"/>
              <p:cNvPicPr>
                <a:picLocks noChangeAspect="1" noChangeArrowheads="1"/>
              </p:cNvPicPr>
              <p:nvPr/>
            </p:nvPicPr>
            <p:blipFill>
              <a:blip r:embed="rId17"/>
              <a:srcRect/>
              <a:stretch>
                <a:fillRect/>
              </a:stretch>
            </p:blipFill>
            <p:spPr bwMode="auto">
              <a:xfrm>
                <a:off x="2688" y="816"/>
                <a:ext cx="2736" cy="10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0256" name="Text Box 17"/>
              <p:cNvSpPr txBox="1">
                <a:spLocks noChangeArrowheads="1"/>
              </p:cNvSpPr>
              <p:nvPr/>
            </p:nvSpPr>
            <p:spPr bwMode="auto">
              <a:xfrm>
                <a:off x="3612" y="1641"/>
                <a:ext cx="87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/>
                  <a:t>(connected)</a:t>
                </a:r>
              </a:p>
            </p:txBody>
          </p:sp>
        </p:grpSp>
        <p:sp>
          <p:nvSpPr>
            <p:cNvPr id="10253" name="Rectangle 40"/>
            <p:cNvSpPr>
              <a:spLocks noChangeArrowheads="1"/>
            </p:cNvSpPr>
            <p:nvPr/>
          </p:nvSpPr>
          <p:spPr bwMode="auto">
            <a:xfrm>
              <a:off x="4512" y="1152"/>
              <a:ext cx="1104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54" name="Text Box 41"/>
            <p:cNvSpPr txBox="1">
              <a:spLocks noChangeArrowheads="1"/>
            </p:cNvSpPr>
            <p:nvPr/>
          </p:nvSpPr>
          <p:spPr bwMode="auto">
            <a:xfrm>
              <a:off x="4646" y="758"/>
              <a:ext cx="834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600"/>
                <a:t>Downstream</a:t>
              </a:r>
            </a:p>
            <a:p>
              <a:pPr algn="ctr"/>
              <a:r>
                <a:rPr lang="en-US" sz="1600"/>
                <a:t>component</a:t>
              </a:r>
            </a:p>
          </p:txBody>
        </p:sp>
      </p:grpSp>
      <p:sp>
        <p:nvSpPr>
          <p:cNvPr id="32" name="Rectangle 31"/>
          <p:cNvSpPr/>
          <p:nvPr/>
        </p:nvSpPr>
        <p:spPr>
          <a:xfrm>
            <a:off x="-152400" y="6595646"/>
            <a:ext cx="8534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 dirty="0" smtClean="0">
                <a:solidFill>
                  <a:srgbClr val="0070C0"/>
                </a:solidFill>
              </a:rPr>
              <a:t>D. Del </a:t>
            </a:r>
            <a:r>
              <a:rPr lang="en-US" sz="1400" dirty="0" err="1" smtClean="0">
                <a:solidFill>
                  <a:srgbClr val="0070C0"/>
                </a:solidFill>
              </a:rPr>
              <a:t>Vecchio</a:t>
            </a:r>
            <a:r>
              <a:rPr lang="en-US" sz="1400" dirty="0" smtClean="0">
                <a:solidFill>
                  <a:srgbClr val="0070C0"/>
                </a:solidFill>
              </a:rPr>
              <a:t>, A. J. Ninfa, and E. D. Sontag, </a:t>
            </a:r>
            <a:r>
              <a:rPr lang="en-US" sz="1400" i="1" dirty="0" smtClean="0">
                <a:solidFill>
                  <a:srgbClr val="0070C0"/>
                </a:solidFill>
              </a:rPr>
              <a:t>Molecular Systems Biology, </a:t>
            </a:r>
            <a:r>
              <a:rPr lang="en-US" sz="1400" dirty="0" smtClean="0">
                <a:solidFill>
                  <a:srgbClr val="0070C0"/>
                </a:solidFill>
              </a:rPr>
              <a:t>2008</a:t>
            </a:r>
            <a:endParaRPr lang="en-US" sz="1400" dirty="0">
              <a:solidFill>
                <a:srgbClr val="0070C0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181600" y="4964668"/>
            <a:ext cx="3581329" cy="1549063"/>
            <a:chOff x="5181600" y="4964668"/>
            <a:chExt cx="3581329" cy="1549063"/>
          </a:xfrm>
        </p:grpSpPr>
        <p:pic>
          <p:nvPicPr>
            <p:cNvPr id="10" name="Picture 9" descr="TP_tmp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231039" y="5882138"/>
              <a:ext cx="2029613" cy="580123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1" name="Picture 10" descr="TP_tmp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257800" y="5511491"/>
              <a:ext cx="2721806" cy="279709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5181600" y="4964668"/>
              <a:ext cx="17436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Reduced System</a:t>
              </a:r>
              <a:endParaRPr lang="en-US" b="1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391400" y="5867400"/>
              <a:ext cx="137152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Retroactivity</a:t>
              </a:r>
            </a:p>
            <a:p>
              <a:r>
                <a:rPr lang="en-US" dirty="0" smtClean="0">
                  <a:solidFill>
                    <a:srgbClr val="FF0000"/>
                  </a:solidFill>
                </a:rPr>
                <a:t>measure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sp>
        <p:nvSpPr>
          <p:cNvPr id="56" name="Line 33"/>
          <p:cNvSpPr>
            <a:spLocks noChangeShapeType="1"/>
          </p:cNvSpPr>
          <p:nvPr/>
        </p:nvSpPr>
        <p:spPr bwMode="auto">
          <a:xfrm flipH="1">
            <a:off x="2514600" y="4495800"/>
            <a:ext cx="2286000" cy="167640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129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1200E44-72E2-480F-84AC-6854BC2C9D72}" type="slidenum">
              <a:rPr lang="en-US"/>
              <a:pPr/>
              <a:t>24</a:t>
            </a:fld>
            <a:endParaRPr lang="en-US"/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 phosphorylation-based design for a bio-molecular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i</a:t>
            </a:r>
            <a:r>
              <a:rPr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nsulation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d</a:t>
            </a:r>
            <a:r>
              <a:rPr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evice</a:t>
            </a:r>
          </a:p>
        </p:txBody>
      </p:sp>
      <p:pic>
        <p:nvPicPr>
          <p:cNvPr id="34" name="Picture 20" descr="http://www.nsf.gov/news/mmg/media/images/signaling_f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200" y="1066800"/>
            <a:ext cx="2837656" cy="17836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grpSp>
        <p:nvGrpSpPr>
          <p:cNvPr id="6" name="Group 5"/>
          <p:cNvGrpSpPr/>
          <p:nvPr/>
        </p:nvGrpSpPr>
        <p:grpSpPr>
          <a:xfrm>
            <a:off x="1981200" y="1038336"/>
            <a:ext cx="6477000" cy="1978025"/>
            <a:chOff x="1981200" y="1038336"/>
            <a:chExt cx="6477000" cy="1978025"/>
          </a:xfrm>
        </p:grpSpPr>
        <p:grpSp>
          <p:nvGrpSpPr>
            <p:cNvPr id="5" name="Group 4"/>
            <p:cNvGrpSpPr/>
            <p:nvPr/>
          </p:nvGrpSpPr>
          <p:grpSpPr>
            <a:xfrm>
              <a:off x="1981200" y="1038336"/>
              <a:ext cx="5867400" cy="1978025"/>
              <a:chOff x="1981200" y="1038336"/>
              <a:chExt cx="5867400" cy="1978025"/>
            </a:xfrm>
          </p:grpSpPr>
          <p:pic>
            <p:nvPicPr>
              <p:cNvPr id="22532" name="Picture 5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3581400" y="1038336"/>
                <a:ext cx="4267200" cy="19780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0" name="Rectangle 9"/>
              <p:cNvSpPr/>
              <p:nvPr/>
            </p:nvSpPr>
            <p:spPr>
              <a:xfrm>
                <a:off x="3810000" y="1120883"/>
                <a:ext cx="2286000" cy="25071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Insulation Device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1981200" y="1371600"/>
                <a:ext cx="304800" cy="583124"/>
              </a:xfrm>
              <a:prstGeom prst="ellipse">
                <a:avLst/>
              </a:prstGeom>
              <a:noFill/>
              <a:ln w="31750">
                <a:solidFill>
                  <a:srgbClr val="00B05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4" name="Straight Arrow Connector 13"/>
              <p:cNvCxnSpPr/>
              <p:nvPr/>
            </p:nvCxnSpPr>
            <p:spPr>
              <a:xfrm>
                <a:off x="2286000" y="1821690"/>
                <a:ext cx="1676400" cy="157922"/>
              </a:xfrm>
              <a:prstGeom prst="straightConnector1">
                <a:avLst/>
              </a:prstGeom>
              <a:ln w="31750">
                <a:solidFill>
                  <a:srgbClr val="00B050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Rectangle 14"/>
              <p:cNvSpPr/>
              <p:nvPr/>
            </p:nvSpPr>
            <p:spPr>
              <a:xfrm>
                <a:off x="3962400" y="1438164"/>
                <a:ext cx="1924050" cy="1379760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6" name="Rectangle 15"/>
            <p:cNvSpPr/>
            <p:nvPr/>
          </p:nvSpPr>
          <p:spPr>
            <a:xfrm>
              <a:off x="6213475" y="1647714"/>
              <a:ext cx="2244725" cy="1186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-15949" y="2971800"/>
            <a:ext cx="58936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How does it attenuate the retroactivity from downstream systems?</a:t>
            </a:r>
            <a:endParaRPr lang="en-US" sz="1600" b="1" dirty="0">
              <a:solidFill>
                <a:srgbClr val="00B050"/>
              </a:solidFill>
            </a:endParaRPr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5105400" y="776399"/>
            <a:ext cx="3886200" cy="914400"/>
            <a:chOff x="-960" y="1148"/>
            <a:chExt cx="2448" cy="576"/>
          </a:xfrm>
        </p:grpSpPr>
        <p:sp>
          <p:nvSpPr>
            <p:cNvPr id="22559" name="Text Box 6"/>
            <p:cNvSpPr txBox="1">
              <a:spLocks noChangeArrowheads="1"/>
            </p:cNvSpPr>
            <p:nvPr/>
          </p:nvSpPr>
          <p:spPr bwMode="auto">
            <a:xfrm>
              <a:off x="134" y="1182"/>
              <a:ext cx="1310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600" dirty="0">
                  <a:solidFill>
                    <a:srgbClr val="0000FF"/>
                  </a:solidFill>
                </a:rPr>
                <a:t>Amplification</a:t>
              </a:r>
              <a:r>
                <a:rPr lang="en-US" sz="1600" dirty="0"/>
                <a:t> through</a:t>
              </a:r>
            </a:p>
            <a:p>
              <a:pPr algn="ctr"/>
              <a:r>
                <a:rPr lang="en-US" sz="1600" dirty="0"/>
                <a:t>phosphorylation</a:t>
              </a:r>
            </a:p>
          </p:txBody>
        </p:sp>
        <p:sp>
          <p:nvSpPr>
            <p:cNvPr id="22560" name="Oval 7"/>
            <p:cNvSpPr>
              <a:spLocks noChangeArrowheads="1"/>
            </p:cNvSpPr>
            <p:nvPr/>
          </p:nvSpPr>
          <p:spPr bwMode="auto">
            <a:xfrm>
              <a:off x="96" y="1148"/>
              <a:ext cx="1392" cy="432"/>
            </a:xfrm>
            <a:prstGeom prst="ellipse">
              <a:avLst/>
            </a:prstGeom>
            <a:noFill/>
            <a:ln w="19050">
              <a:solidFill>
                <a:srgbClr val="0000FF"/>
              </a:solidFill>
              <a:prstDash val="sysDash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61" name="Line 8"/>
            <p:cNvSpPr>
              <a:spLocks noChangeShapeType="1"/>
            </p:cNvSpPr>
            <p:nvPr/>
          </p:nvSpPr>
          <p:spPr bwMode="auto">
            <a:xfrm flipH="1">
              <a:off x="-960" y="1364"/>
              <a:ext cx="1056" cy="36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prstDash val="sys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34"/>
          <p:cNvGrpSpPr>
            <a:grpSpLocks/>
          </p:cNvGrpSpPr>
          <p:nvPr/>
        </p:nvGrpSpPr>
        <p:grpSpPr bwMode="auto">
          <a:xfrm>
            <a:off x="5257800" y="2286000"/>
            <a:ext cx="3086100" cy="1525588"/>
            <a:chOff x="3048" y="1247"/>
            <a:chExt cx="1944" cy="961"/>
          </a:xfrm>
        </p:grpSpPr>
        <p:grpSp>
          <p:nvGrpSpPr>
            <p:cNvPr id="4" name="Group 11"/>
            <p:cNvGrpSpPr>
              <a:grpSpLocks/>
            </p:cNvGrpSpPr>
            <p:nvPr/>
          </p:nvGrpSpPr>
          <p:grpSpPr bwMode="auto">
            <a:xfrm>
              <a:off x="3600" y="1680"/>
              <a:ext cx="1392" cy="528"/>
              <a:chOff x="4224" y="960"/>
              <a:chExt cx="1392" cy="528"/>
            </a:xfrm>
          </p:grpSpPr>
          <p:sp>
            <p:nvSpPr>
              <p:cNvPr id="22557" name="Text Box 9"/>
              <p:cNvSpPr txBox="1">
                <a:spLocks noChangeArrowheads="1"/>
              </p:cNvSpPr>
              <p:nvPr/>
            </p:nvSpPr>
            <p:spPr bwMode="auto">
              <a:xfrm>
                <a:off x="4358" y="1046"/>
                <a:ext cx="1160" cy="3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600" dirty="0">
                    <a:solidFill>
                      <a:srgbClr val="0000FF"/>
                    </a:solidFill>
                  </a:rPr>
                  <a:t>Feedback</a:t>
                </a:r>
                <a:r>
                  <a:rPr lang="en-US" sz="1600" dirty="0"/>
                  <a:t> through</a:t>
                </a:r>
              </a:p>
              <a:p>
                <a:pPr algn="ctr"/>
                <a:r>
                  <a:rPr lang="en-US" sz="1600" dirty="0" err="1"/>
                  <a:t>dephosphorylation</a:t>
                </a:r>
                <a:endParaRPr lang="en-US" sz="1600" dirty="0"/>
              </a:p>
            </p:txBody>
          </p:sp>
          <p:sp>
            <p:nvSpPr>
              <p:cNvPr id="22558" name="Oval 10"/>
              <p:cNvSpPr>
                <a:spLocks noChangeArrowheads="1"/>
              </p:cNvSpPr>
              <p:nvPr/>
            </p:nvSpPr>
            <p:spPr bwMode="auto">
              <a:xfrm>
                <a:off x="4224" y="960"/>
                <a:ext cx="1392" cy="528"/>
              </a:xfrm>
              <a:prstGeom prst="ellipse">
                <a:avLst/>
              </a:prstGeom>
              <a:noFill/>
              <a:ln w="19050">
                <a:solidFill>
                  <a:srgbClr val="0000FF"/>
                </a:solidFill>
                <a:prstDash val="sysDash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2556" name="Line 12"/>
            <p:cNvSpPr>
              <a:spLocks noChangeShapeType="1"/>
            </p:cNvSpPr>
            <p:nvPr/>
          </p:nvSpPr>
          <p:spPr bwMode="auto">
            <a:xfrm flipH="1" flipV="1">
              <a:off x="3048" y="1247"/>
              <a:ext cx="552" cy="673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prstDash val="sys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2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432392"/>
              </p:ext>
            </p:extLst>
          </p:nvPr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6" name="Equation" r:id="rId8" imgW="114120" imgH="215640" progId="Equation.3">
                  <p:embed/>
                </p:oleObj>
              </mc:Choice>
              <mc:Fallback>
                <p:oleObj name="Equation" r:id="rId8" imgW="11412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7" name="Group 26"/>
          <p:cNvGrpSpPr/>
          <p:nvPr/>
        </p:nvGrpSpPr>
        <p:grpSpPr>
          <a:xfrm>
            <a:off x="5845320" y="1692629"/>
            <a:ext cx="2536680" cy="1192494"/>
            <a:chOff x="5845320" y="1692629"/>
            <a:chExt cx="2536680" cy="1192494"/>
          </a:xfrm>
        </p:grpSpPr>
        <p:grpSp>
          <p:nvGrpSpPr>
            <p:cNvPr id="22" name="Group 21"/>
            <p:cNvGrpSpPr/>
            <p:nvPr/>
          </p:nvGrpSpPr>
          <p:grpSpPr>
            <a:xfrm>
              <a:off x="5845320" y="1692629"/>
              <a:ext cx="2536680" cy="1192494"/>
              <a:chOff x="5845320" y="1692629"/>
              <a:chExt cx="2536680" cy="1192494"/>
            </a:xfrm>
          </p:grpSpPr>
          <p:grpSp>
            <p:nvGrpSpPr>
              <p:cNvPr id="20" name="Group 19"/>
              <p:cNvGrpSpPr/>
              <p:nvPr/>
            </p:nvGrpSpPr>
            <p:grpSpPr>
              <a:xfrm>
                <a:off x="6210300" y="1900651"/>
                <a:ext cx="2171700" cy="984472"/>
                <a:chOff x="6210300" y="1900651"/>
                <a:chExt cx="2171700" cy="984472"/>
              </a:xfrm>
            </p:grpSpPr>
            <p:cxnSp>
              <p:nvCxnSpPr>
                <p:cNvPr id="8" name="Elbow Connector 7"/>
                <p:cNvCxnSpPr/>
                <p:nvPr/>
              </p:nvCxnSpPr>
              <p:spPr>
                <a:xfrm flipV="1">
                  <a:off x="6532066" y="2027348"/>
                  <a:ext cx="554534" cy="213408"/>
                </a:xfrm>
                <a:prstGeom prst="bentConnector3">
                  <a:avLst/>
                </a:prstGeom>
                <a:ln w="25400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/>
                <p:cNvCxnSpPr/>
                <p:nvPr/>
              </p:nvCxnSpPr>
              <p:spPr>
                <a:xfrm>
                  <a:off x="6809333" y="2240756"/>
                  <a:ext cx="734467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210300" y="1900651"/>
                  <a:ext cx="2057400" cy="984472"/>
                </a:xfrm>
                <a:prstGeom prst="rect">
                  <a:avLst/>
                </a:prstGeom>
                <a:noFill/>
                <a:ln>
                  <a:solidFill>
                    <a:srgbClr val="FF0000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" name="Rectangle 36"/>
                <p:cNvSpPr/>
                <p:nvPr/>
              </p:nvSpPr>
              <p:spPr>
                <a:xfrm>
                  <a:off x="6553200" y="2377578"/>
                  <a:ext cx="1828800" cy="250717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rgbClr val="FF0000"/>
                      </a:solidFill>
                    </a:rPr>
                    <a:t>Downstream system</a:t>
                  </a:r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p:grpSp>
          <p:sp>
            <p:nvSpPr>
              <p:cNvPr id="21" name="Arc 20"/>
              <p:cNvSpPr/>
              <p:nvPr/>
            </p:nvSpPr>
            <p:spPr>
              <a:xfrm>
                <a:off x="5845320" y="1692629"/>
                <a:ext cx="914400" cy="914400"/>
              </a:xfrm>
              <a:prstGeom prst="arc">
                <a:avLst>
                  <a:gd name="adj1" fmla="val 14315379"/>
                  <a:gd name="adj2" fmla="val 20967645"/>
                </a:avLst>
              </a:prstGeom>
              <a:ln w="25400">
                <a:solidFill>
                  <a:schemeClr val="tx1"/>
                </a:solidFill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6400800" y="2133600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p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76200" y="3429000"/>
            <a:ext cx="8915400" cy="1905000"/>
            <a:chOff x="76200" y="3429000"/>
            <a:chExt cx="8915400" cy="1905000"/>
          </a:xfrm>
        </p:grpSpPr>
        <p:grpSp>
          <p:nvGrpSpPr>
            <p:cNvPr id="25" name="Group 24"/>
            <p:cNvGrpSpPr/>
            <p:nvPr/>
          </p:nvGrpSpPr>
          <p:grpSpPr>
            <a:xfrm>
              <a:off x="532546" y="3846014"/>
              <a:ext cx="6020654" cy="1487986"/>
              <a:chOff x="2666206" y="5479034"/>
              <a:chExt cx="5830154" cy="1378965"/>
            </a:xfrm>
          </p:grpSpPr>
          <p:pic>
            <p:nvPicPr>
              <p:cNvPr id="57" name="Picture 21"/>
              <p:cNvPicPr>
                <a:picLocks noChangeAspect="1" noChangeArrowheads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 bwMode="auto">
              <a:xfrm>
                <a:off x="4820457" y="5479034"/>
                <a:ext cx="3675903" cy="13789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53" name="Group 52"/>
              <p:cNvGrpSpPr/>
              <p:nvPr/>
            </p:nvGrpSpPr>
            <p:grpSpPr>
              <a:xfrm>
                <a:off x="2666206" y="5867400"/>
                <a:ext cx="2972594" cy="736453"/>
                <a:chOff x="2286000" y="4463625"/>
                <a:chExt cx="3689413" cy="870375"/>
              </a:xfrm>
            </p:grpSpPr>
            <p:pic>
              <p:nvPicPr>
                <p:cNvPr id="54" name="Picture 53" descr="TP_tmp"/>
                <p:cNvPicPr>
                  <a:picLocks noChangeAspect="1"/>
                </p:cNvPicPr>
                <p:nvPr>
                  <p:custDataLst>
                    <p:tags r:id="rId2"/>
                  </p:custDataLst>
                </p:nvPr>
              </p:nvPicPr>
              <p:blipFill>
                <a:blip r:embed="rId11" cstate="print"/>
                <a:stretch>
                  <a:fillRect/>
                </a:stretch>
              </p:blipFill>
              <p:spPr bwMode="auto">
                <a:xfrm>
                  <a:off x="2895600" y="5073225"/>
                  <a:ext cx="2747729" cy="260775"/>
                </a:xfrm>
                <a:prstGeom prst="rect">
                  <a:avLst/>
                </a:prstGeom>
                <a:noFill/>
                <a:ln/>
                <a:effectLst/>
              </p:spPr>
            </p:pic>
            <p:pic>
              <p:nvPicPr>
                <p:cNvPr id="55" name="Picture 54" descr="TP_tmp"/>
                <p:cNvPicPr>
                  <a:picLocks noChangeAspect="1"/>
                </p:cNvPicPr>
                <p:nvPr>
                  <p:custDataLst>
                    <p:tags r:id="rId3"/>
                  </p:custDataLst>
                </p:nvPr>
              </p:nvPicPr>
              <p:blipFill>
                <a:blip r:embed="rId12"/>
                <a:stretch>
                  <a:fillRect/>
                </a:stretch>
              </p:blipFill>
              <p:spPr bwMode="auto">
                <a:xfrm>
                  <a:off x="2286000" y="4463625"/>
                  <a:ext cx="3689413" cy="505302"/>
                </a:xfrm>
                <a:prstGeom prst="rect">
                  <a:avLst/>
                </a:prstGeom>
                <a:noFill/>
                <a:ln/>
                <a:effectLst/>
              </p:spPr>
            </p:pic>
          </p:grpSp>
        </p:grpSp>
        <p:sp>
          <p:nvSpPr>
            <p:cNvPr id="7" name="TextBox 6"/>
            <p:cNvSpPr txBox="1"/>
            <p:nvPr/>
          </p:nvSpPr>
          <p:spPr>
            <a:xfrm>
              <a:off x="76200" y="3429000"/>
              <a:ext cx="463024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Assume one-step reaction model for phosphorylation</a:t>
              </a:r>
            </a:p>
            <a:p>
              <a:r>
                <a:rPr lang="en-US" sz="1600" dirty="0" smtClean="0"/>
                <a:t>Weakly activate pathway</a:t>
              </a:r>
            </a:p>
            <a:p>
              <a:r>
                <a:rPr lang="en-US" sz="1600" dirty="0" smtClean="0"/>
                <a:t>Use time-scale separation</a:t>
              </a:r>
              <a:endParaRPr lang="en-US" sz="16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623898" y="4303542"/>
              <a:ext cx="236770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As G, G’ increase,</a:t>
              </a:r>
            </a:p>
            <a:p>
              <a:r>
                <a:rPr lang="en-US" sz="1600" dirty="0"/>
                <a:t>r</a:t>
              </a:r>
              <a:r>
                <a:rPr lang="en-US" sz="1600" dirty="0" smtClean="0"/>
                <a:t>etroactivity is attenuated</a:t>
              </a:r>
              <a:endParaRPr lang="en-US" sz="1600" dirty="0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509587" y="5309253"/>
            <a:ext cx="8771187" cy="3014827"/>
            <a:chOff x="509587" y="5309253"/>
            <a:chExt cx="8771187" cy="3014827"/>
          </a:xfrm>
        </p:grpSpPr>
        <p:pic>
          <p:nvPicPr>
            <p:cNvPr id="45" name="Picture 14" descr="PhoFast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4626119" y="5328547"/>
              <a:ext cx="3641581" cy="29955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0" name="Text Box 12"/>
            <p:cNvSpPr txBox="1">
              <a:spLocks noChangeArrowheads="1"/>
            </p:cNvSpPr>
            <p:nvPr/>
          </p:nvSpPr>
          <p:spPr bwMode="auto">
            <a:xfrm>
              <a:off x="5562607" y="5309253"/>
              <a:ext cx="293052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1400" b="1" dirty="0" smtClean="0"/>
                <a:t>Large gains </a:t>
              </a:r>
              <a:r>
                <a:rPr lang="en-US" sz="1400" b="1" dirty="0" smtClean="0"/>
                <a:t>G and </a:t>
              </a:r>
              <a:r>
                <a:rPr lang="en-US" sz="1400" b="1" dirty="0" smtClean="0"/>
                <a:t>G’</a:t>
              </a:r>
              <a:endParaRPr lang="en-US" sz="1400" b="1" dirty="0"/>
            </a:p>
          </p:txBody>
        </p:sp>
        <p:pic>
          <p:nvPicPr>
            <p:cNvPr id="51" name="Picture 69" descr="PhoSlow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509587" y="5364157"/>
              <a:ext cx="3529013" cy="29089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2" name="Text Box 12"/>
            <p:cNvSpPr txBox="1">
              <a:spLocks noChangeArrowheads="1"/>
            </p:cNvSpPr>
            <p:nvPr/>
          </p:nvSpPr>
          <p:spPr bwMode="auto">
            <a:xfrm>
              <a:off x="1312394" y="5331023"/>
              <a:ext cx="265000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1400" b="1" dirty="0" smtClean="0"/>
                <a:t>Small gains </a:t>
              </a:r>
              <a:r>
                <a:rPr lang="en-US" sz="1400" b="1" dirty="0" smtClean="0"/>
                <a:t>G and </a:t>
              </a:r>
              <a:r>
                <a:rPr lang="en-US" sz="1400" b="1" dirty="0" smtClean="0"/>
                <a:t>G’</a:t>
              </a:r>
              <a:endParaRPr lang="en-US" sz="1400" b="1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001000" y="5638800"/>
              <a:ext cx="127977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B050"/>
                  </a:solidFill>
                </a:rPr>
                <a:t>Isolated</a:t>
              </a:r>
            </a:p>
            <a:p>
              <a:r>
                <a:rPr lang="en-US" dirty="0" smtClean="0">
                  <a:solidFill>
                    <a:srgbClr val="0070C0"/>
                  </a:solidFill>
                </a:rPr>
                <a:t>Connected </a:t>
              </a:r>
              <a:endParaRPr lang="en-US" dirty="0">
                <a:solidFill>
                  <a:srgbClr val="0070C0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014886" y="6629400"/>
              <a:ext cx="4235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time</a:t>
              </a:r>
              <a:endParaRPr lang="en-US" sz="1000" dirty="0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6324600" y="6629400"/>
              <a:ext cx="4235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time</a:t>
              </a:r>
              <a:endParaRPr lang="en-US" sz="1000" dirty="0"/>
            </a:p>
          </p:txBody>
        </p:sp>
      </p:grpSp>
    </p:spTree>
    <p:extLst>
      <p:ext uri="{BB962C8B-B14F-4D97-AF65-F5344CB8AC3E}">
        <p14:creationId xmlns:p14="http://schemas.microsoft.com/office/powerpoint/2010/main" val="486355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roup 53"/>
          <p:cNvGrpSpPr/>
          <p:nvPr/>
        </p:nvGrpSpPr>
        <p:grpSpPr>
          <a:xfrm>
            <a:off x="76200" y="1435577"/>
            <a:ext cx="4114800" cy="4736623"/>
            <a:chOff x="76200" y="1208565"/>
            <a:chExt cx="4114800" cy="4736623"/>
          </a:xfrm>
        </p:grpSpPr>
        <p:grpSp>
          <p:nvGrpSpPr>
            <p:cNvPr id="4" name="Group 15"/>
            <p:cNvGrpSpPr>
              <a:grpSpLocks/>
            </p:cNvGrpSpPr>
            <p:nvPr/>
          </p:nvGrpSpPr>
          <p:grpSpPr bwMode="auto">
            <a:xfrm>
              <a:off x="76200" y="1600200"/>
              <a:ext cx="4114800" cy="4344988"/>
              <a:chOff x="48" y="1008"/>
              <a:chExt cx="2592" cy="2737"/>
            </a:xfrm>
          </p:grpSpPr>
          <p:pic>
            <p:nvPicPr>
              <p:cNvPr id="4136" name="Picture 16" descr="Slide1"/>
              <p:cNvPicPr>
                <a:picLocks noChangeAspect="1" noChangeArrowheads="1"/>
              </p:cNvPicPr>
              <p:nvPr/>
            </p:nvPicPr>
            <p:blipFill>
              <a:blip r:embed="rId3"/>
              <a:srcRect l="19206" t="6082" r="28810" b="6082"/>
              <a:stretch>
                <a:fillRect/>
              </a:stretch>
            </p:blipFill>
            <p:spPr bwMode="auto">
              <a:xfrm>
                <a:off x="48" y="1008"/>
                <a:ext cx="2051" cy="25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137" name="Text Box 17"/>
              <p:cNvSpPr txBox="1">
                <a:spLocks noChangeArrowheads="1"/>
              </p:cNvSpPr>
              <p:nvPr/>
            </p:nvSpPr>
            <p:spPr bwMode="auto">
              <a:xfrm>
                <a:off x="240" y="3571"/>
                <a:ext cx="1680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1200" b="1" dirty="0" smtClean="0"/>
                  <a:t>Courtesy </a:t>
                </a:r>
                <a:r>
                  <a:rPr lang="en-US" sz="1200" b="1" dirty="0"/>
                  <a:t>of Ninfa Lab at </a:t>
                </a:r>
                <a:r>
                  <a:rPr lang="en-US" sz="1200" b="1" dirty="0" err="1"/>
                  <a:t>Umich</a:t>
                </a:r>
                <a:endParaRPr lang="en-US" sz="1200" b="1" dirty="0"/>
              </a:p>
            </p:txBody>
          </p:sp>
          <p:sp>
            <p:nvSpPr>
              <p:cNvPr id="4138" name="AutoShape 18"/>
              <p:cNvSpPr>
                <a:spLocks noChangeArrowheads="1"/>
              </p:cNvSpPr>
              <p:nvPr/>
            </p:nvSpPr>
            <p:spPr bwMode="auto">
              <a:xfrm>
                <a:off x="2064" y="1488"/>
                <a:ext cx="576" cy="144"/>
              </a:xfrm>
              <a:prstGeom prst="leftArrow">
                <a:avLst>
                  <a:gd name="adj1" fmla="val 50000"/>
                  <a:gd name="adj2" fmla="val 100000"/>
                </a:avLst>
              </a:prstGeom>
              <a:solidFill>
                <a:srgbClr val="6666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39" name="AutoShape 19"/>
              <p:cNvSpPr>
                <a:spLocks noChangeArrowheads="1"/>
              </p:cNvSpPr>
              <p:nvPr/>
            </p:nvSpPr>
            <p:spPr bwMode="auto">
              <a:xfrm>
                <a:off x="2064" y="2880"/>
                <a:ext cx="576" cy="144"/>
              </a:xfrm>
              <a:prstGeom prst="leftArrow">
                <a:avLst>
                  <a:gd name="adj1" fmla="val 50000"/>
                  <a:gd name="adj2" fmla="val 100000"/>
                </a:avLst>
              </a:prstGeom>
              <a:solidFill>
                <a:srgbClr val="6666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53" name="Rectangle 52"/>
            <p:cNvSpPr/>
            <p:nvPr/>
          </p:nvSpPr>
          <p:spPr>
            <a:xfrm>
              <a:off x="515523" y="1208565"/>
              <a:ext cx="276107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b="1" dirty="0" smtClean="0"/>
                <a:t>Activator/Repressor Clock</a:t>
              </a:r>
            </a:p>
            <a:p>
              <a:pPr algn="ctr"/>
              <a:r>
                <a:rPr lang="en-US" b="1" dirty="0" smtClean="0">
                  <a:solidFill>
                    <a:srgbClr val="C00000"/>
                  </a:solidFill>
                </a:rPr>
                <a:t>(Experimental Results)</a:t>
              </a:r>
              <a:endParaRPr lang="en-US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40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FCE2A64-701C-464D-BC81-75C9AF579CCA}" type="slidenum">
              <a:rPr lang="en-US"/>
              <a:pPr/>
              <a:t>25</a:t>
            </a:fld>
            <a:endParaRPr lang="en-US"/>
          </a:p>
        </p:txBody>
      </p:sp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Modularity is </a:t>
            </a:r>
            <a:r>
              <a:rPr 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not</a:t>
            </a:r>
            <a:r>
              <a:rPr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a natural property of </a:t>
            </a:r>
            <a:br>
              <a:rPr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bio-molecular circuits</a:t>
            </a:r>
          </a:p>
        </p:txBody>
      </p:sp>
      <p:pic>
        <p:nvPicPr>
          <p:cNvPr id="4101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91000" y="1676400"/>
            <a:ext cx="2286000" cy="149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2" name="Rectangle 12"/>
          <p:cNvSpPr>
            <a:spLocks noChangeArrowheads="1"/>
          </p:cNvSpPr>
          <p:nvPr/>
        </p:nvSpPr>
        <p:spPr bwMode="auto">
          <a:xfrm>
            <a:off x="381000" y="1524000"/>
            <a:ext cx="228600" cy="381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3" name="Rectangle 13"/>
          <p:cNvSpPr>
            <a:spLocks noChangeArrowheads="1"/>
          </p:cNvSpPr>
          <p:nvPr/>
        </p:nvSpPr>
        <p:spPr bwMode="auto">
          <a:xfrm>
            <a:off x="419100" y="3657600"/>
            <a:ext cx="228600" cy="381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1870" name="Text Box 14"/>
          <p:cNvSpPr txBox="1">
            <a:spLocks noChangeArrowheads="1"/>
          </p:cNvSpPr>
          <p:nvPr/>
        </p:nvSpPr>
        <p:spPr bwMode="auto">
          <a:xfrm>
            <a:off x="1200150" y="6183868"/>
            <a:ext cx="59453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How do we model these effects? How do we prevent them? </a:t>
            </a:r>
          </a:p>
        </p:txBody>
      </p:sp>
      <p:sp>
        <p:nvSpPr>
          <p:cNvPr id="4106" name="Rectangle 20"/>
          <p:cNvSpPr>
            <a:spLocks noChangeArrowheads="1"/>
          </p:cNvSpPr>
          <p:nvPr/>
        </p:nvSpPr>
        <p:spPr bwMode="auto">
          <a:xfrm>
            <a:off x="152400" y="1524000"/>
            <a:ext cx="228600" cy="228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7" name="Rectangle 21"/>
          <p:cNvSpPr>
            <a:spLocks noChangeArrowheads="1"/>
          </p:cNvSpPr>
          <p:nvPr/>
        </p:nvSpPr>
        <p:spPr bwMode="auto">
          <a:xfrm>
            <a:off x="152400" y="3581400"/>
            <a:ext cx="228600" cy="228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1878" name="Text Box 22"/>
          <p:cNvSpPr txBox="1">
            <a:spLocks noChangeArrowheads="1"/>
          </p:cNvSpPr>
          <p:nvPr/>
        </p:nvSpPr>
        <p:spPr bwMode="auto">
          <a:xfrm>
            <a:off x="152400" y="3940175"/>
            <a:ext cx="3105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Retroactivity!</a:t>
            </a:r>
          </a:p>
        </p:txBody>
      </p:sp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6172200" y="1066800"/>
            <a:ext cx="2819400" cy="1181100"/>
            <a:chOff x="2256" y="832"/>
            <a:chExt cx="2400" cy="1069"/>
          </a:xfrm>
        </p:grpSpPr>
        <p:sp>
          <p:nvSpPr>
            <p:cNvPr id="4111" name="Line 24"/>
            <p:cNvSpPr>
              <a:spLocks noChangeShapeType="1"/>
            </p:cNvSpPr>
            <p:nvPr/>
          </p:nvSpPr>
          <p:spPr bwMode="auto">
            <a:xfrm>
              <a:off x="2400" y="1344"/>
              <a:ext cx="10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2" name="Line 25"/>
            <p:cNvSpPr>
              <a:spLocks noChangeShapeType="1"/>
            </p:cNvSpPr>
            <p:nvPr/>
          </p:nvSpPr>
          <p:spPr bwMode="auto">
            <a:xfrm>
              <a:off x="2851" y="1152"/>
              <a:ext cx="0" cy="19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3" name="Line 26"/>
            <p:cNvSpPr>
              <a:spLocks noChangeShapeType="1"/>
            </p:cNvSpPr>
            <p:nvPr/>
          </p:nvSpPr>
          <p:spPr bwMode="auto">
            <a:xfrm>
              <a:off x="2860" y="1152"/>
              <a:ext cx="24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4" name="AutoShape 27"/>
            <p:cNvSpPr>
              <a:spLocks noChangeArrowheads="1"/>
            </p:cNvSpPr>
            <p:nvPr/>
          </p:nvSpPr>
          <p:spPr bwMode="auto">
            <a:xfrm>
              <a:off x="2934" y="1294"/>
              <a:ext cx="250" cy="98"/>
            </a:xfrm>
            <a:prstGeom prst="homePlate">
              <a:avLst>
                <a:gd name="adj" fmla="val 63776"/>
              </a:avLst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5" name="Oval 28"/>
            <p:cNvSpPr>
              <a:spLocks noChangeArrowheads="1"/>
            </p:cNvSpPr>
            <p:nvPr/>
          </p:nvSpPr>
          <p:spPr bwMode="auto">
            <a:xfrm>
              <a:off x="3209" y="1104"/>
              <a:ext cx="96" cy="9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6" name="Line 29"/>
            <p:cNvSpPr>
              <a:spLocks noChangeShapeType="1"/>
            </p:cNvSpPr>
            <p:nvPr/>
          </p:nvSpPr>
          <p:spPr bwMode="auto">
            <a:xfrm>
              <a:off x="3449" y="1152"/>
              <a:ext cx="48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7" name="Line 30"/>
            <p:cNvSpPr>
              <a:spLocks noChangeShapeType="1"/>
            </p:cNvSpPr>
            <p:nvPr/>
          </p:nvSpPr>
          <p:spPr bwMode="auto">
            <a:xfrm>
              <a:off x="3936" y="115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8" name="Line 31"/>
            <p:cNvSpPr>
              <a:spLocks noChangeShapeType="1"/>
            </p:cNvSpPr>
            <p:nvPr/>
          </p:nvSpPr>
          <p:spPr bwMode="auto">
            <a:xfrm>
              <a:off x="2736" y="1440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9" name="Line 32"/>
            <p:cNvSpPr>
              <a:spLocks noChangeShapeType="1"/>
            </p:cNvSpPr>
            <p:nvPr/>
          </p:nvSpPr>
          <p:spPr bwMode="auto">
            <a:xfrm>
              <a:off x="2592" y="1728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0" name="Line 33"/>
            <p:cNvSpPr>
              <a:spLocks noChangeShapeType="1"/>
            </p:cNvSpPr>
            <p:nvPr/>
          </p:nvSpPr>
          <p:spPr bwMode="auto">
            <a:xfrm>
              <a:off x="2784" y="163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1" name="Text Box 34"/>
            <p:cNvSpPr txBox="1">
              <a:spLocks noChangeArrowheads="1"/>
            </p:cNvSpPr>
            <p:nvPr/>
          </p:nvSpPr>
          <p:spPr bwMode="auto">
            <a:xfrm>
              <a:off x="2874" y="1411"/>
              <a:ext cx="429" cy="2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1" dirty="0" err="1">
                  <a:ea typeface="ＭＳ Ｐゴシック" pitchFamily="1" charset="-128"/>
                </a:rPr>
                <a:t>glnG</a:t>
              </a:r>
              <a:endParaRPr lang="en-US" sz="1200" dirty="0">
                <a:ea typeface="ＭＳ Ｐゴシック" pitchFamily="1" charset="-128"/>
              </a:endParaRPr>
            </a:p>
          </p:txBody>
        </p:sp>
        <p:sp>
          <p:nvSpPr>
            <p:cNvPr id="4122" name="Text Box 35"/>
            <p:cNvSpPr txBox="1">
              <a:spLocks noChangeArrowheads="1"/>
            </p:cNvSpPr>
            <p:nvPr/>
          </p:nvSpPr>
          <p:spPr bwMode="auto">
            <a:xfrm>
              <a:off x="2261" y="1652"/>
              <a:ext cx="461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>
                  <a:ea typeface="ＭＳ Ｐゴシック" pitchFamily="1" charset="-128"/>
                </a:rPr>
                <a:t>IPTG</a:t>
              </a:r>
            </a:p>
          </p:txBody>
        </p:sp>
        <p:sp>
          <p:nvSpPr>
            <p:cNvPr id="4123" name="Line 36"/>
            <p:cNvSpPr>
              <a:spLocks noChangeShapeType="1"/>
            </p:cNvSpPr>
            <p:nvPr/>
          </p:nvSpPr>
          <p:spPr bwMode="auto">
            <a:xfrm>
              <a:off x="3840" y="1344"/>
              <a:ext cx="7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4" name="Line 37"/>
            <p:cNvSpPr>
              <a:spLocks noChangeShapeType="1"/>
            </p:cNvSpPr>
            <p:nvPr/>
          </p:nvSpPr>
          <p:spPr bwMode="auto">
            <a:xfrm>
              <a:off x="4106" y="1152"/>
              <a:ext cx="0" cy="19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5" name="Line 38"/>
            <p:cNvSpPr>
              <a:spLocks noChangeShapeType="1"/>
            </p:cNvSpPr>
            <p:nvPr/>
          </p:nvSpPr>
          <p:spPr bwMode="auto">
            <a:xfrm>
              <a:off x="4115" y="1152"/>
              <a:ext cx="24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6" name="AutoShape 39"/>
            <p:cNvSpPr>
              <a:spLocks noChangeArrowheads="1"/>
            </p:cNvSpPr>
            <p:nvPr/>
          </p:nvSpPr>
          <p:spPr bwMode="auto">
            <a:xfrm>
              <a:off x="4189" y="1294"/>
              <a:ext cx="250" cy="98"/>
            </a:xfrm>
            <a:prstGeom prst="homePlate">
              <a:avLst>
                <a:gd name="adj" fmla="val 63776"/>
              </a:avLst>
            </a:prstGeom>
            <a:solidFill>
              <a:srgbClr val="CC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7" name="Oval 40"/>
            <p:cNvSpPr>
              <a:spLocks noChangeArrowheads="1"/>
            </p:cNvSpPr>
            <p:nvPr/>
          </p:nvSpPr>
          <p:spPr bwMode="auto">
            <a:xfrm>
              <a:off x="4464" y="1104"/>
              <a:ext cx="96" cy="96"/>
            </a:xfrm>
            <a:prstGeom prst="ellipse">
              <a:avLst/>
            </a:prstGeom>
            <a:solidFill>
              <a:srgbClr val="CC00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8" name="Text Box 41"/>
            <p:cNvSpPr txBox="1">
              <a:spLocks noChangeArrowheads="1"/>
            </p:cNvSpPr>
            <p:nvPr/>
          </p:nvSpPr>
          <p:spPr bwMode="auto">
            <a:xfrm>
              <a:off x="4176" y="1460"/>
              <a:ext cx="358" cy="2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1">
                  <a:ea typeface="ＭＳ Ｐゴシック" pitchFamily="1" charset="-128"/>
                </a:rPr>
                <a:t>lacI</a:t>
              </a:r>
              <a:endParaRPr lang="en-US" sz="1200">
                <a:ea typeface="ＭＳ Ｐゴシック" pitchFamily="1" charset="-128"/>
              </a:endParaRPr>
            </a:p>
          </p:txBody>
        </p:sp>
        <p:sp>
          <p:nvSpPr>
            <p:cNvPr id="4129" name="Line 42"/>
            <p:cNvSpPr>
              <a:spLocks noChangeShapeType="1"/>
            </p:cNvSpPr>
            <p:nvPr/>
          </p:nvSpPr>
          <p:spPr bwMode="auto">
            <a:xfrm flipH="1">
              <a:off x="4656" y="1152"/>
              <a:ext cx="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0" name="Line 43"/>
            <p:cNvSpPr>
              <a:spLocks noChangeShapeType="1"/>
            </p:cNvSpPr>
            <p:nvPr/>
          </p:nvSpPr>
          <p:spPr bwMode="auto">
            <a:xfrm flipH="1">
              <a:off x="2832" y="1776"/>
              <a:ext cx="18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1" name="Line 44"/>
            <p:cNvSpPr>
              <a:spLocks noChangeShapeType="1"/>
            </p:cNvSpPr>
            <p:nvPr/>
          </p:nvSpPr>
          <p:spPr bwMode="auto">
            <a:xfrm flipV="1">
              <a:off x="2832" y="1440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2" name="Line 45"/>
            <p:cNvSpPr>
              <a:spLocks noChangeShapeType="1"/>
            </p:cNvSpPr>
            <p:nvPr/>
          </p:nvSpPr>
          <p:spPr bwMode="auto">
            <a:xfrm flipH="1">
              <a:off x="4608" y="1152"/>
              <a:ext cx="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3" name="Text Box 46"/>
            <p:cNvSpPr txBox="1">
              <a:spLocks noChangeArrowheads="1"/>
            </p:cNvSpPr>
            <p:nvPr/>
          </p:nvSpPr>
          <p:spPr bwMode="auto">
            <a:xfrm>
              <a:off x="2256" y="1326"/>
              <a:ext cx="631" cy="4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1">
                  <a:ea typeface="ＭＳ Ｐゴシック" pitchFamily="1" charset="-128"/>
                </a:rPr>
                <a:t>LacI-rep</a:t>
              </a:r>
            </a:p>
            <a:p>
              <a:pPr eaLnBrk="0" hangingPunct="0"/>
              <a:r>
                <a:rPr lang="en-US" sz="1200" i="1">
                  <a:ea typeface="ＭＳ Ｐゴシック" pitchFamily="1" charset="-128"/>
                </a:rPr>
                <a:t>NRI-act</a:t>
              </a:r>
              <a:endParaRPr lang="en-US" sz="1200">
                <a:ea typeface="ＭＳ Ｐゴシック" pitchFamily="1" charset="-128"/>
              </a:endParaRPr>
            </a:p>
          </p:txBody>
        </p:sp>
        <p:sp>
          <p:nvSpPr>
            <p:cNvPr id="4134" name="Text Box 47"/>
            <p:cNvSpPr txBox="1">
              <a:spLocks noChangeArrowheads="1"/>
            </p:cNvSpPr>
            <p:nvPr/>
          </p:nvSpPr>
          <p:spPr bwMode="auto">
            <a:xfrm>
              <a:off x="3744" y="1343"/>
              <a:ext cx="530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1200" i="1">
                  <a:ea typeface="ＭＳ Ｐゴシック" pitchFamily="1" charset="-128"/>
                </a:rPr>
                <a:t>glnKp</a:t>
              </a:r>
              <a:endParaRPr lang="en-US" sz="1200">
                <a:ea typeface="ＭＳ Ｐゴシック" pitchFamily="1" charset="-128"/>
              </a:endParaRPr>
            </a:p>
          </p:txBody>
        </p:sp>
        <p:sp>
          <p:nvSpPr>
            <p:cNvPr id="4135" name="Freeform 48"/>
            <p:cNvSpPr>
              <a:spLocks/>
            </p:cNvSpPr>
            <p:nvPr/>
          </p:nvSpPr>
          <p:spPr bwMode="auto">
            <a:xfrm>
              <a:off x="2640" y="832"/>
              <a:ext cx="624" cy="464"/>
            </a:xfrm>
            <a:custGeom>
              <a:avLst/>
              <a:gdLst>
                <a:gd name="T0" fmla="*/ 624 w 624"/>
                <a:gd name="T1" fmla="*/ 272 h 464"/>
                <a:gd name="T2" fmla="*/ 144 w 624"/>
                <a:gd name="T3" fmla="*/ 32 h 464"/>
                <a:gd name="T4" fmla="*/ 0 w 624"/>
                <a:gd name="T5" fmla="*/ 464 h 464"/>
                <a:gd name="T6" fmla="*/ 0 60000 65536"/>
                <a:gd name="T7" fmla="*/ 0 60000 65536"/>
                <a:gd name="T8" fmla="*/ 0 60000 65536"/>
                <a:gd name="T9" fmla="*/ 0 w 624"/>
                <a:gd name="T10" fmla="*/ 0 h 464"/>
                <a:gd name="T11" fmla="*/ 624 w 624"/>
                <a:gd name="T12" fmla="*/ 464 h 46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24" h="464">
                  <a:moveTo>
                    <a:pt x="624" y="272"/>
                  </a:moveTo>
                  <a:cubicBezTo>
                    <a:pt x="436" y="136"/>
                    <a:pt x="248" y="0"/>
                    <a:pt x="144" y="32"/>
                  </a:cubicBezTo>
                  <a:cubicBezTo>
                    <a:pt x="40" y="64"/>
                    <a:pt x="24" y="392"/>
                    <a:pt x="0" y="46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110" name="Text Box 49"/>
          <p:cNvSpPr txBox="1">
            <a:spLocks noChangeArrowheads="1"/>
          </p:cNvSpPr>
          <p:nvPr/>
        </p:nvSpPr>
        <p:spPr bwMode="auto">
          <a:xfrm>
            <a:off x="7065963" y="2166938"/>
            <a:ext cx="177811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(Atkinson et al,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Cell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2003)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239000" y="1066800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52" name="TextBox 51"/>
          <p:cNvSpPr txBox="1"/>
          <p:nvPr/>
        </p:nvSpPr>
        <p:spPr>
          <a:xfrm>
            <a:off x="8750084" y="1066800"/>
            <a:ext cx="36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B</a:t>
            </a:r>
            <a:endParaRPr lang="en-US" dirty="0"/>
          </a:p>
        </p:txBody>
      </p:sp>
      <p:sp>
        <p:nvSpPr>
          <p:cNvPr id="55" name="Oval 54"/>
          <p:cNvSpPr/>
          <p:nvPr/>
        </p:nvSpPr>
        <p:spPr>
          <a:xfrm rot="8892574">
            <a:off x="4629520" y="2379079"/>
            <a:ext cx="307761" cy="306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 rot="8892574">
            <a:off x="6077320" y="2344113"/>
            <a:ext cx="307761" cy="306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9" name="Group 58"/>
          <p:cNvGrpSpPr/>
          <p:nvPr/>
        </p:nvGrpSpPr>
        <p:grpSpPr>
          <a:xfrm>
            <a:off x="4114800" y="3657600"/>
            <a:ext cx="4724400" cy="1868488"/>
            <a:chOff x="4114800" y="3657600"/>
            <a:chExt cx="4724400" cy="1868488"/>
          </a:xfrm>
        </p:grpSpPr>
        <p:grpSp>
          <p:nvGrpSpPr>
            <p:cNvPr id="2" name="Group 3"/>
            <p:cNvGrpSpPr>
              <a:grpSpLocks/>
            </p:cNvGrpSpPr>
            <p:nvPr/>
          </p:nvGrpSpPr>
          <p:grpSpPr bwMode="auto">
            <a:xfrm>
              <a:off x="4114800" y="3657600"/>
              <a:ext cx="4724400" cy="1868488"/>
              <a:chOff x="2592" y="2304"/>
              <a:chExt cx="2976" cy="1177"/>
            </a:xfrm>
          </p:grpSpPr>
          <p:pic>
            <p:nvPicPr>
              <p:cNvPr id="4140" name="Picture 4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592" y="2304"/>
                <a:ext cx="1536" cy="10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3" name="Group 5"/>
              <p:cNvGrpSpPr>
                <a:grpSpLocks/>
              </p:cNvGrpSpPr>
              <p:nvPr/>
            </p:nvGrpSpPr>
            <p:grpSpPr bwMode="auto">
              <a:xfrm>
                <a:off x="3120" y="2544"/>
                <a:ext cx="2448" cy="937"/>
                <a:chOff x="3120" y="2112"/>
                <a:chExt cx="2400" cy="1129"/>
              </a:xfrm>
            </p:grpSpPr>
            <p:sp>
              <p:nvSpPr>
                <p:cNvPr id="4142" name="Line 6"/>
                <p:cNvSpPr>
                  <a:spLocks noChangeShapeType="1"/>
                </p:cNvSpPr>
                <p:nvPr/>
              </p:nvSpPr>
              <p:spPr bwMode="auto">
                <a:xfrm>
                  <a:off x="4464" y="3241"/>
                  <a:ext cx="1056" cy="0"/>
                </a:xfrm>
                <a:prstGeom prst="line">
                  <a:avLst/>
                </a:prstGeom>
                <a:noFill/>
                <a:ln w="222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43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4752" y="3049"/>
                  <a:ext cx="0" cy="192"/>
                </a:xfrm>
                <a:prstGeom prst="line">
                  <a:avLst/>
                </a:prstGeom>
                <a:noFill/>
                <a:ln w="222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44" name="Line 8"/>
                <p:cNvSpPr>
                  <a:spLocks noChangeShapeType="1"/>
                </p:cNvSpPr>
                <p:nvPr/>
              </p:nvSpPr>
              <p:spPr bwMode="auto">
                <a:xfrm>
                  <a:off x="4752" y="3049"/>
                  <a:ext cx="240" cy="0"/>
                </a:xfrm>
                <a:prstGeom prst="line">
                  <a:avLst/>
                </a:prstGeom>
                <a:noFill/>
                <a:ln w="2222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45" name="Freeform 9"/>
                <p:cNvSpPr>
                  <a:spLocks/>
                </p:cNvSpPr>
                <p:nvPr/>
              </p:nvSpPr>
              <p:spPr bwMode="auto">
                <a:xfrm>
                  <a:off x="3120" y="2112"/>
                  <a:ext cx="2016" cy="1056"/>
                </a:xfrm>
                <a:custGeom>
                  <a:avLst/>
                  <a:gdLst>
                    <a:gd name="T0" fmla="*/ 0 w 1840"/>
                    <a:gd name="T1" fmla="*/ 392 h 1640"/>
                    <a:gd name="T2" fmla="*/ 1008 w 1840"/>
                    <a:gd name="T3" fmla="*/ 8 h 1640"/>
                    <a:gd name="T4" fmla="*/ 1776 w 1840"/>
                    <a:gd name="T5" fmla="*/ 440 h 1640"/>
                    <a:gd name="T6" fmla="*/ 1392 w 1840"/>
                    <a:gd name="T7" fmla="*/ 1640 h 164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840"/>
                    <a:gd name="T13" fmla="*/ 0 h 1640"/>
                    <a:gd name="T14" fmla="*/ 1840 w 1840"/>
                    <a:gd name="T15" fmla="*/ 1640 h 164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840" h="1640">
                      <a:moveTo>
                        <a:pt x="0" y="392"/>
                      </a:moveTo>
                      <a:cubicBezTo>
                        <a:pt x="356" y="196"/>
                        <a:pt x="712" y="0"/>
                        <a:pt x="1008" y="8"/>
                      </a:cubicBezTo>
                      <a:cubicBezTo>
                        <a:pt x="1304" y="16"/>
                        <a:pt x="1712" y="168"/>
                        <a:pt x="1776" y="440"/>
                      </a:cubicBezTo>
                      <a:cubicBezTo>
                        <a:pt x="1840" y="712"/>
                        <a:pt x="1456" y="1440"/>
                        <a:pt x="1392" y="1640"/>
                      </a:cubicBezTo>
                    </a:path>
                  </a:pathLst>
                </a:custGeom>
                <a:noFill/>
                <a:ln w="2222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46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34" y="2639"/>
                  <a:ext cx="498" cy="27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>
                      <a:solidFill>
                        <a:srgbClr val="FF0000"/>
                      </a:solidFill>
                    </a:rPr>
                    <a:t>LOAD</a:t>
                  </a:r>
                </a:p>
              </p:txBody>
            </p:sp>
          </p:grpSp>
        </p:grpSp>
        <p:sp>
          <p:nvSpPr>
            <p:cNvPr id="57" name="Oval 56"/>
            <p:cNvSpPr/>
            <p:nvPr/>
          </p:nvSpPr>
          <p:spPr>
            <a:xfrm rot="8892574">
              <a:off x="4628476" y="4401513"/>
              <a:ext cx="307761" cy="3060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/>
            <p:cNvSpPr/>
            <p:nvPr/>
          </p:nvSpPr>
          <p:spPr>
            <a:xfrm rot="8892574">
              <a:off x="6150341" y="4401513"/>
              <a:ext cx="307761" cy="3060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87517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21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1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70" grpId="0"/>
      <p:bldP spid="12187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0" name="AutoShape 26"/>
          <p:cNvSpPr>
            <a:spLocks noChangeArrowheads="1"/>
          </p:cNvSpPr>
          <p:nvPr/>
        </p:nvSpPr>
        <p:spPr bwMode="auto">
          <a:xfrm>
            <a:off x="152400" y="1722060"/>
            <a:ext cx="8839200" cy="1600200"/>
          </a:xfrm>
          <a:prstGeom prst="rightArrow">
            <a:avLst>
              <a:gd name="adj1" fmla="val 48056"/>
              <a:gd name="adj2" fmla="val 48691"/>
            </a:avLst>
          </a:prstGeom>
          <a:solidFill>
            <a:srgbClr val="FF0000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dirty="0"/>
              <a:t>                                                              </a:t>
            </a:r>
            <a:r>
              <a:rPr lang="en-US" dirty="0" smtClean="0"/>
              <a:t>                  </a:t>
            </a:r>
            <a:r>
              <a:rPr lang="en-US" dirty="0"/>
              <a:t>Transistor era                         To Electronic</a:t>
            </a:r>
          </a:p>
          <a:p>
            <a:r>
              <a:rPr lang="en-US" dirty="0"/>
              <a:t>                                                                             </a:t>
            </a:r>
            <a:r>
              <a:rPr lang="en-US" dirty="0" smtClean="0"/>
              <a:t>                                             </a:t>
            </a:r>
            <a:r>
              <a:rPr lang="en-US" dirty="0"/>
              <a:t>computers</a:t>
            </a:r>
          </a:p>
        </p:txBody>
      </p:sp>
      <p:sp>
        <p:nvSpPr>
          <p:cNvPr id="11307" name="Rectangle 43"/>
          <p:cNvSpPr>
            <a:spLocks noChangeArrowheads="1"/>
          </p:cNvSpPr>
          <p:nvPr/>
        </p:nvSpPr>
        <p:spPr bwMode="auto">
          <a:xfrm>
            <a:off x="133350" y="2150685"/>
            <a:ext cx="1447800" cy="76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title"/>
          </p:nvPr>
        </p:nvSpPr>
        <p:spPr>
          <a:xfrm>
            <a:off x="381000" y="-304800"/>
            <a:ext cx="8229600" cy="1143000"/>
          </a:xfrm>
        </p:spPr>
        <p:txBody>
          <a:bodyPr/>
          <a:lstStyle/>
          <a:p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Synthetic Biology: A Historical Perspective</a:t>
            </a:r>
          </a:p>
        </p:txBody>
      </p:sp>
      <p:pic>
        <p:nvPicPr>
          <p:cNvPr id="11269" name="Picture 5" descr="shock_boar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757566"/>
            <a:ext cx="1220592" cy="947719"/>
          </a:xfrm>
          <a:prstGeom prst="rect">
            <a:avLst/>
          </a:prstGeom>
          <a:noFill/>
        </p:spPr>
      </p:pic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4419600" y="609600"/>
            <a:ext cx="214020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i="1" dirty="0"/>
              <a:t>William Shockley explains </a:t>
            </a:r>
            <a:endParaRPr lang="en-US" sz="1200" i="1" dirty="0" smtClean="0"/>
          </a:p>
          <a:p>
            <a:r>
              <a:rPr lang="en-US" sz="1200" i="1" dirty="0" smtClean="0"/>
              <a:t>how the </a:t>
            </a:r>
            <a:r>
              <a:rPr lang="en-US" sz="1200" i="1" dirty="0"/>
              <a:t>bipolar </a:t>
            </a:r>
            <a:r>
              <a:rPr lang="en-US" sz="1200" i="1" dirty="0" smtClean="0"/>
              <a:t>junction</a:t>
            </a:r>
          </a:p>
          <a:p>
            <a:r>
              <a:rPr lang="en-US" sz="1200" i="1" dirty="0" smtClean="0"/>
              <a:t> </a:t>
            </a:r>
            <a:r>
              <a:rPr lang="en-US" sz="1200" i="1" dirty="0"/>
              <a:t>transistor works (BJT)</a:t>
            </a:r>
          </a:p>
          <a:p>
            <a:r>
              <a:rPr lang="en-US" sz="1200" i="1" dirty="0"/>
              <a:t>December 1947, </a:t>
            </a:r>
            <a:endParaRPr lang="en-US" sz="1200" i="1" dirty="0" smtClean="0"/>
          </a:p>
          <a:p>
            <a:r>
              <a:rPr lang="en-US" sz="1200" i="1" dirty="0" smtClean="0"/>
              <a:t>Bell </a:t>
            </a:r>
            <a:r>
              <a:rPr lang="en-US" sz="1200" i="1" dirty="0"/>
              <a:t>Laboratories </a:t>
            </a:r>
          </a:p>
          <a:p>
            <a:r>
              <a:rPr lang="en-US" sz="1200" i="1" dirty="0"/>
              <a:t>(Nobel Prize in Physics in 1956) </a:t>
            </a:r>
          </a:p>
        </p:txBody>
      </p:sp>
      <p:sp>
        <p:nvSpPr>
          <p:cNvPr id="11277" name="Text Box 13"/>
          <p:cNvSpPr txBox="1">
            <a:spLocks noChangeArrowheads="1"/>
          </p:cNvSpPr>
          <p:nvPr/>
        </p:nvSpPr>
        <p:spPr bwMode="auto">
          <a:xfrm>
            <a:off x="7837949" y="630197"/>
            <a:ext cx="153465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Operational </a:t>
            </a:r>
            <a:r>
              <a:rPr lang="en-US" sz="1200" dirty="0" smtClean="0"/>
              <a:t>Amplifier</a:t>
            </a:r>
          </a:p>
          <a:p>
            <a:r>
              <a:rPr lang="en-US" sz="1200" dirty="0" smtClean="0"/>
              <a:t> </a:t>
            </a:r>
            <a:r>
              <a:rPr lang="en-US" sz="1200" dirty="0"/>
              <a:t>(OPAMP)</a:t>
            </a:r>
          </a:p>
          <a:p>
            <a:r>
              <a:rPr lang="en-US" sz="1200" dirty="0"/>
              <a:t>1964 </a:t>
            </a:r>
            <a:r>
              <a:rPr lang="en-US" sz="1200" dirty="0" err="1"/>
              <a:t>Wildar</a:t>
            </a:r>
            <a:r>
              <a:rPr lang="en-US" sz="1200" dirty="0"/>
              <a:t> at </a:t>
            </a:r>
            <a:endParaRPr lang="en-US" sz="1200" dirty="0" smtClean="0"/>
          </a:p>
          <a:p>
            <a:r>
              <a:rPr lang="en-US" sz="1200" dirty="0" smtClean="0"/>
              <a:t>Fairchild </a:t>
            </a:r>
          </a:p>
          <a:p>
            <a:r>
              <a:rPr lang="en-US" sz="1200" dirty="0" smtClean="0"/>
              <a:t>Semiconductor</a:t>
            </a:r>
            <a:endParaRPr lang="en-US" sz="1200" dirty="0"/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6477000" y="609600"/>
            <a:ext cx="1447800" cy="1095685"/>
            <a:chOff x="3024" y="1200"/>
            <a:chExt cx="1488" cy="1238"/>
          </a:xfrm>
        </p:grpSpPr>
        <p:pic>
          <p:nvPicPr>
            <p:cNvPr id="11273" name="Picture 9" descr="OpampInternal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24" y="1304"/>
              <a:ext cx="1488" cy="1034"/>
            </a:xfrm>
            <a:prstGeom prst="rect">
              <a:avLst/>
            </a:prstGeom>
            <a:noFill/>
          </p:spPr>
        </p:pic>
        <p:sp>
          <p:nvSpPr>
            <p:cNvPr id="11279" name="AutoShape 15"/>
            <p:cNvSpPr>
              <a:spLocks noChangeArrowheads="1"/>
            </p:cNvSpPr>
            <p:nvPr/>
          </p:nvSpPr>
          <p:spPr bwMode="auto">
            <a:xfrm rot="5400000">
              <a:off x="3161" y="1181"/>
              <a:ext cx="1238" cy="1276"/>
            </a:xfrm>
            <a:prstGeom prst="triangle">
              <a:avLst>
                <a:gd name="adj" fmla="val 50000"/>
              </a:avLst>
            </a:prstGeom>
            <a:solidFill>
              <a:srgbClr val="FFFF00">
                <a:alpha val="49001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/>
              <a:endParaRPr lang="en-US"/>
            </a:p>
          </p:txBody>
        </p:sp>
        <p:sp>
          <p:nvSpPr>
            <p:cNvPr id="11280" name="Text Box 16"/>
            <p:cNvSpPr txBox="1">
              <a:spLocks noChangeArrowheads="1"/>
            </p:cNvSpPr>
            <p:nvPr/>
          </p:nvSpPr>
          <p:spPr bwMode="auto">
            <a:xfrm>
              <a:off x="3142" y="1315"/>
              <a:ext cx="308" cy="4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dirty="0"/>
                <a:t>+</a:t>
              </a:r>
            </a:p>
          </p:txBody>
        </p:sp>
        <p:sp>
          <p:nvSpPr>
            <p:cNvPr id="11281" name="Text Box 17"/>
            <p:cNvSpPr txBox="1">
              <a:spLocks noChangeArrowheads="1"/>
            </p:cNvSpPr>
            <p:nvPr/>
          </p:nvSpPr>
          <p:spPr bwMode="auto">
            <a:xfrm>
              <a:off x="3147" y="1920"/>
              <a:ext cx="262" cy="4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dirty="0"/>
                <a:t>-</a:t>
              </a:r>
            </a:p>
          </p:txBody>
        </p:sp>
      </p:grpSp>
      <p:sp>
        <p:nvSpPr>
          <p:cNvPr id="11291" name="Rectangle 27"/>
          <p:cNvSpPr>
            <a:spLocks noChangeArrowheads="1"/>
          </p:cNvSpPr>
          <p:nvPr/>
        </p:nvSpPr>
        <p:spPr bwMode="auto">
          <a:xfrm>
            <a:off x="1600200" y="2141160"/>
            <a:ext cx="2590800" cy="758825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Vacuum Tube era</a:t>
            </a:r>
          </a:p>
        </p:txBody>
      </p:sp>
      <p:sp>
        <p:nvSpPr>
          <p:cNvPr id="11292" name="Line 28"/>
          <p:cNvSpPr>
            <a:spLocks noChangeShapeType="1"/>
          </p:cNvSpPr>
          <p:nvPr/>
        </p:nvSpPr>
        <p:spPr bwMode="auto">
          <a:xfrm flipH="1">
            <a:off x="4191000" y="1727503"/>
            <a:ext cx="152400" cy="3810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293" name="Text Box 29"/>
          <p:cNvSpPr txBox="1">
            <a:spLocks noChangeArrowheads="1"/>
          </p:cNvSpPr>
          <p:nvPr/>
        </p:nvSpPr>
        <p:spPr bwMode="auto">
          <a:xfrm>
            <a:off x="984250" y="1812547"/>
            <a:ext cx="692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1904</a:t>
            </a:r>
          </a:p>
        </p:txBody>
      </p:sp>
      <p:sp>
        <p:nvSpPr>
          <p:cNvPr id="11294" name="Text Box 30"/>
          <p:cNvSpPr txBox="1">
            <a:spLocks noChangeArrowheads="1"/>
          </p:cNvSpPr>
          <p:nvPr/>
        </p:nvSpPr>
        <p:spPr bwMode="auto">
          <a:xfrm>
            <a:off x="152400" y="2101850"/>
            <a:ext cx="1447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u="sng" dirty="0"/>
              <a:t>Electrical</a:t>
            </a:r>
          </a:p>
          <a:p>
            <a:r>
              <a:rPr lang="en-US" u="sng" dirty="0"/>
              <a:t>Engineering</a:t>
            </a:r>
          </a:p>
        </p:txBody>
      </p:sp>
      <p:grpSp>
        <p:nvGrpSpPr>
          <p:cNvPr id="3" name="Group 33"/>
          <p:cNvGrpSpPr>
            <a:grpSpLocks/>
          </p:cNvGrpSpPr>
          <p:nvPr/>
        </p:nvGrpSpPr>
        <p:grpSpPr bwMode="auto">
          <a:xfrm>
            <a:off x="1600200" y="1493460"/>
            <a:ext cx="1295400" cy="1447800"/>
            <a:chOff x="1008" y="1056"/>
            <a:chExt cx="816" cy="912"/>
          </a:xfrm>
        </p:grpSpPr>
        <p:sp>
          <p:nvSpPr>
            <p:cNvPr id="11295" name="Line 31"/>
            <p:cNvSpPr>
              <a:spLocks noChangeShapeType="1"/>
            </p:cNvSpPr>
            <p:nvPr/>
          </p:nvSpPr>
          <p:spPr bwMode="auto">
            <a:xfrm>
              <a:off x="1008" y="1056"/>
              <a:ext cx="0" cy="91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296" name="Line 32"/>
            <p:cNvSpPr>
              <a:spLocks noChangeShapeType="1"/>
            </p:cNvSpPr>
            <p:nvPr/>
          </p:nvSpPr>
          <p:spPr bwMode="auto">
            <a:xfrm>
              <a:off x="1008" y="1056"/>
              <a:ext cx="816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298" name="Text Box 34"/>
          <p:cNvSpPr txBox="1">
            <a:spLocks noChangeArrowheads="1"/>
          </p:cNvSpPr>
          <p:nvPr/>
        </p:nvSpPr>
        <p:spPr bwMode="auto">
          <a:xfrm>
            <a:off x="292229" y="609600"/>
            <a:ext cx="774571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i="1" dirty="0"/>
              <a:t>Ampere,</a:t>
            </a:r>
          </a:p>
          <a:p>
            <a:r>
              <a:rPr lang="en-US" sz="1200" i="1" dirty="0"/>
              <a:t>Coulomb,</a:t>
            </a:r>
          </a:p>
          <a:p>
            <a:r>
              <a:rPr lang="en-US" sz="1200" i="1" dirty="0"/>
              <a:t>Faraday,</a:t>
            </a:r>
          </a:p>
          <a:p>
            <a:r>
              <a:rPr lang="en-US" sz="1200" i="1" dirty="0"/>
              <a:t>Gauss,</a:t>
            </a:r>
          </a:p>
          <a:p>
            <a:r>
              <a:rPr lang="en-US" sz="1200" i="1" dirty="0"/>
              <a:t>Henry,</a:t>
            </a:r>
          </a:p>
          <a:p>
            <a:r>
              <a:rPr lang="en-US" sz="1200" i="1" dirty="0"/>
              <a:t>Kirchhoff</a:t>
            </a:r>
          </a:p>
          <a:p>
            <a:r>
              <a:rPr lang="en-US" sz="1200" i="1" dirty="0"/>
              <a:t>Maxwell</a:t>
            </a:r>
          </a:p>
          <a:p>
            <a:r>
              <a:rPr lang="en-US" sz="1200" i="1" dirty="0"/>
              <a:t>Ohm</a:t>
            </a:r>
          </a:p>
        </p:txBody>
      </p:sp>
      <p:sp>
        <p:nvSpPr>
          <p:cNvPr id="11299" name="Text Box 35"/>
          <p:cNvSpPr txBox="1">
            <a:spLocks noChangeArrowheads="1"/>
          </p:cNvSpPr>
          <p:nvPr/>
        </p:nvSpPr>
        <p:spPr bwMode="auto">
          <a:xfrm>
            <a:off x="1600200" y="1453773"/>
            <a:ext cx="1403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u="sng">
                <a:solidFill>
                  <a:srgbClr val="FF0000"/>
                </a:solidFill>
              </a:rPr>
              <a:t>Electronic </a:t>
            </a:r>
          </a:p>
          <a:p>
            <a:r>
              <a:rPr lang="en-US" u="sng">
                <a:solidFill>
                  <a:srgbClr val="FF0000"/>
                </a:solidFill>
              </a:rPr>
              <a:t>Engineering</a:t>
            </a:r>
          </a:p>
        </p:txBody>
      </p:sp>
      <p:sp>
        <p:nvSpPr>
          <p:cNvPr id="11300" name="Line 36"/>
          <p:cNvSpPr>
            <a:spLocks noChangeShapeType="1"/>
          </p:cNvSpPr>
          <p:nvPr/>
        </p:nvSpPr>
        <p:spPr bwMode="auto">
          <a:xfrm>
            <a:off x="4191000" y="2131635"/>
            <a:ext cx="0" cy="7620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303" name="Text Box 39"/>
          <p:cNvSpPr txBox="1">
            <a:spLocks noChangeArrowheads="1"/>
          </p:cNvSpPr>
          <p:nvPr/>
        </p:nvSpPr>
        <p:spPr bwMode="auto">
          <a:xfrm>
            <a:off x="4225925" y="1764923"/>
            <a:ext cx="692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1948</a:t>
            </a:r>
          </a:p>
        </p:txBody>
      </p:sp>
      <p:sp>
        <p:nvSpPr>
          <p:cNvPr id="11308" name="Text Box 44"/>
          <p:cNvSpPr txBox="1">
            <a:spLocks noChangeArrowheads="1"/>
          </p:cNvSpPr>
          <p:nvPr/>
        </p:nvSpPr>
        <p:spPr bwMode="auto">
          <a:xfrm>
            <a:off x="1295400" y="103626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200" i="1" dirty="0"/>
              <a:t>Fleming invented the diode</a:t>
            </a:r>
          </a:p>
          <a:p>
            <a:r>
              <a:rPr lang="en-US" sz="1200" i="1" dirty="0"/>
              <a:t> (a two-terminal device)</a:t>
            </a:r>
          </a:p>
        </p:txBody>
      </p:sp>
      <p:sp>
        <p:nvSpPr>
          <p:cNvPr id="11310" name="Text Box 46"/>
          <p:cNvSpPr txBox="1">
            <a:spLocks noChangeArrowheads="1"/>
          </p:cNvSpPr>
          <p:nvPr/>
        </p:nvSpPr>
        <p:spPr bwMode="auto">
          <a:xfrm>
            <a:off x="5978525" y="1755398"/>
            <a:ext cx="692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1964</a:t>
            </a:r>
          </a:p>
        </p:txBody>
      </p:sp>
      <p:sp>
        <p:nvSpPr>
          <p:cNvPr id="11311" name="Line 47"/>
          <p:cNvSpPr>
            <a:spLocks noChangeShapeType="1"/>
          </p:cNvSpPr>
          <p:nvPr/>
        </p:nvSpPr>
        <p:spPr bwMode="auto">
          <a:xfrm flipH="1">
            <a:off x="6566399" y="1645860"/>
            <a:ext cx="175251" cy="221609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312" name="Line 48"/>
          <p:cNvSpPr>
            <a:spLocks noChangeShapeType="1"/>
          </p:cNvSpPr>
          <p:nvPr/>
        </p:nvSpPr>
        <p:spPr bwMode="auto">
          <a:xfrm>
            <a:off x="6324600" y="2122110"/>
            <a:ext cx="0" cy="7620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6553200" y="6219825"/>
            <a:ext cx="2133600" cy="365125"/>
          </a:xfrm>
        </p:spPr>
        <p:txBody>
          <a:bodyPr/>
          <a:lstStyle/>
          <a:p>
            <a:fld id="{5DBE5DBA-89E0-4EE3-8624-CF709F028FAA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77" name="Slide Number Placeholder 52"/>
          <p:cNvSpPr txBox="1">
            <a:spLocks/>
          </p:cNvSpPr>
          <p:nvPr/>
        </p:nvSpPr>
        <p:spPr>
          <a:xfrm>
            <a:off x="6561137" y="80930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DBE5DBA-89E0-4EE3-8624-CF709F028FAA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52400" y="2590800"/>
            <a:ext cx="1014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(Physics)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7858506" y="2526268"/>
            <a:ext cx="1468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(Information</a:t>
            </a:r>
            <a:r>
              <a:rPr lang="en-US" dirty="0" smtClean="0">
                <a:solidFill>
                  <a:srgbClr val="00B050"/>
                </a:solidFill>
              </a:rPr>
              <a:t>)</a:t>
            </a:r>
            <a:endParaRPr lang="en-US" dirty="0">
              <a:solidFill>
                <a:srgbClr val="00B050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-76200" y="3244850"/>
            <a:ext cx="9448800" cy="3536950"/>
            <a:chOff x="-76200" y="3244850"/>
            <a:chExt cx="9448800" cy="3536950"/>
          </a:xfrm>
        </p:grpSpPr>
        <p:grpSp>
          <p:nvGrpSpPr>
            <p:cNvPr id="11" name="Group 10"/>
            <p:cNvGrpSpPr/>
            <p:nvPr/>
          </p:nvGrpSpPr>
          <p:grpSpPr>
            <a:xfrm>
              <a:off x="160337" y="3244850"/>
              <a:ext cx="9212263" cy="3536950"/>
              <a:chOff x="160337" y="3244850"/>
              <a:chExt cx="9212263" cy="3536950"/>
            </a:xfrm>
          </p:grpSpPr>
          <p:sp>
            <p:nvSpPr>
              <p:cNvPr id="30" name="AutoShape 2"/>
              <p:cNvSpPr>
                <a:spLocks noChangeArrowheads="1"/>
              </p:cNvSpPr>
              <p:nvPr/>
            </p:nvSpPr>
            <p:spPr bwMode="auto">
              <a:xfrm>
                <a:off x="160337" y="3505200"/>
                <a:ext cx="8839200" cy="1600200"/>
              </a:xfrm>
              <a:prstGeom prst="rightArrow">
                <a:avLst>
                  <a:gd name="adj1" fmla="val 48056"/>
                  <a:gd name="adj2" fmla="val 48691"/>
                </a:avLst>
              </a:prstGeom>
              <a:gradFill rotWithShape="1">
                <a:gsLst>
                  <a:gs pos="0">
                    <a:srgbClr val="FF0000">
                      <a:gamma/>
                      <a:tint val="20000"/>
                      <a:invGamma/>
                    </a:srgbClr>
                  </a:gs>
                  <a:gs pos="100000">
                    <a:srgbClr val="FF0000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dirty="0"/>
                  <a:t>                                                                 </a:t>
                </a:r>
              </a:p>
              <a:p>
                <a:r>
                  <a:rPr lang="en-US" dirty="0"/>
                  <a:t>                      </a:t>
                </a:r>
                <a:r>
                  <a:rPr lang="en-US" dirty="0" smtClean="0"/>
                  <a:t>     recombinant </a:t>
                </a:r>
                <a:r>
                  <a:rPr lang="en-US" dirty="0"/>
                  <a:t>DNA </a:t>
                </a:r>
              </a:p>
              <a:p>
                <a:r>
                  <a:rPr lang="en-US" dirty="0"/>
                  <a:t>                      </a:t>
                </a:r>
              </a:p>
            </p:txBody>
          </p:sp>
          <p:sp>
            <p:nvSpPr>
              <p:cNvPr id="31" name="Line 14"/>
              <p:cNvSpPr>
                <a:spLocks noChangeShapeType="1"/>
              </p:cNvSpPr>
              <p:nvPr/>
            </p:nvSpPr>
            <p:spPr bwMode="auto">
              <a:xfrm>
                <a:off x="4527435" y="4686300"/>
                <a:ext cx="357301" cy="34290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9" name="Group 8"/>
              <p:cNvGrpSpPr/>
              <p:nvPr/>
            </p:nvGrpSpPr>
            <p:grpSpPr>
              <a:xfrm>
                <a:off x="1608137" y="3276600"/>
                <a:ext cx="1295400" cy="1447800"/>
                <a:chOff x="1608137" y="3276600"/>
                <a:chExt cx="1295400" cy="1447800"/>
              </a:xfrm>
            </p:grpSpPr>
            <p:sp>
              <p:nvSpPr>
                <p:cNvPr id="33" name="Line 18"/>
                <p:cNvSpPr>
                  <a:spLocks noChangeShapeType="1"/>
                </p:cNvSpPr>
                <p:nvPr/>
              </p:nvSpPr>
              <p:spPr bwMode="auto">
                <a:xfrm>
                  <a:off x="1608137" y="3276600"/>
                  <a:ext cx="0" cy="14478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" name="Line 19"/>
                <p:cNvSpPr>
                  <a:spLocks noChangeShapeType="1"/>
                </p:cNvSpPr>
                <p:nvPr/>
              </p:nvSpPr>
              <p:spPr bwMode="auto">
                <a:xfrm>
                  <a:off x="1608137" y="3276600"/>
                  <a:ext cx="1295400" cy="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5" name="Line 22"/>
              <p:cNvSpPr>
                <a:spLocks noChangeShapeType="1"/>
              </p:cNvSpPr>
              <p:nvPr/>
            </p:nvSpPr>
            <p:spPr bwMode="auto">
              <a:xfrm>
                <a:off x="5646737" y="3943350"/>
                <a:ext cx="0" cy="76200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Text Box 23"/>
              <p:cNvSpPr txBox="1">
                <a:spLocks noChangeArrowheads="1"/>
              </p:cNvSpPr>
              <p:nvPr/>
            </p:nvSpPr>
            <p:spPr bwMode="auto">
              <a:xfrm>
                <a:off x="4260736" y="3519488"/>
                <a:ext cx="806450" cy="3667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</a:rPr>
                  <a:t>1980s</a:t>
                </a:r>
              </a:p>
            </p:txBody>
          </p:sp>
          <p:sp>
            <p:nvSpPr>
              <p:cNvPr id="37" name="Line 24"/>
              <p:cNvSpPr>
                <a:spLocks noChangeShapeType="1"/>
              </p:cNvSpPr>
              <p:nvPr/>
            </p:nvSpPr>
            <p:spPr bwMode="auto">
              <a:xfrm>
                <a:off x="160337" y="4664529"/>
                <a:ext cx="131892" cy="364671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Text Box 26"/>
              <p:cNvSpPr txBox="1">
                <a:spLocks noChangeArrowheads="1"/>
              </p:cNvSpPr>
              <p:nvPr/>
            </p:nvSpPr>
            <p:spPr bwMode="auto">
              <a:xfrm>
                <a:off x="5286375" y="3535363"/>
                <a:ext cx="692150" cy="3667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</a:rPr>
                  <a:t>1983</a:t>
                </a:r>
              </a:p>
            </p:txBody>
          </p:sp>
          <p:sp>
            <p:nvSpPr>
              <p:cNvPr id="39" name="Line 27"/>
              <p:cNvSpPr>
                <a:spLocks noChangeShapeType="1"/>
              </p:cNvSpPr>
              <p:nvPr/>
            </p:nvSpPr>
            <p:spPr bwMode="auto">
              <a:xfrm>
                <a:off x="5664311" y="4664529"/>
                <a:ext cx="314213" cy="440871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Line 28"/>
              <p:cNvSpPr>
                <a:spLocks noChangeShapeType="1"/>
              </p:cNvSpPr>
              <p:nvPr/>
            </p:nvSpPr>
            <p:spPr bwMode="auto">
              <a:xfrm>
                <a:off x="1608137" y="3962400"/>
                <a:ext cx="0" cy="76200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Line 31"/>
              <p:cNvSpPr>
                <a:spLocks noChangeShapeType="1"/>
              </p:cNvSpPr>
              <p:nvPr/>
            </p:nvSpPr>
            <p:spPr bwMode="auto">
              <a:xfrm>
                <a:off x="160337" y="3933825"/>
                <a:ext cx="0" cy="76200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Text Box 32"/>
              <p:cNvSpPr txBox="1">
                <a:spLocks noChangeArrowheads="1"/>
              </p:cNvSpPr>
              <p:nvPr/>
            </p:nvSpPr>
            <p:spPr bwMode="auto">
              <a:xfrm>
                <a:off x="1042080" y="3562124"/>
                <a:ext cx="692150" cy="3667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</a:rPr>
                  <a:t>1968</a:t>
                </a:r>
              </a:p>
            </p:txBody>
          </p:sp>
          <p:sp>
            <p:nvSpPr>
              <p:cNvPr id="43" name="Line 33"/>
              <p:cNvSpPr>
                <a:spLocks noChangeShapeType="1"/>
              </p:cNvSpPr>
              <p:nvPr/>
            </p:nvSpPr>
            <p:spPr bwMode="auto">
              <a:xfrm>
                <a:off x="1608137" y="4738007"/>
                <a:ext cx="228600" cy="30480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Text Box 34"/>
              <p:cNvSpPr txBox="1">
                <a:spLocks noChangeArrowheads="1"/>
              </p:cNvSpPr>
              <p:nvPr/>
            </p:nvSpPr>
            <p:spPr bwMode="auto">
              <a:xfrm>
                <a:off x="2743200" y="4876800"/>
                <a:ext cx="2133600" cy="6397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r>
                  <a:rPr lang="en-US" sz="1200" i="1" dirty="0"/>
                  <a:t>W. Arber discovers</a:t>
                </a:r>
              </a:p>
              <a:p>
                <a:r>
                  <a:rPr lang="en-US" sz="1200" i="1" dirty="0"/>
                  <a:t>restriction enzymes</a:t>
                </a:r>
              </a:p>
              <a:p>
                <a:r>
                  <a:rPr lang="en-US" sz="1200" i="1" dirty="0"/>
                  <a:t>(Nobel Prize winner)</a:t>
                </a:r>
              </a:p>
            </p:txBody>
          </p:sp>
          <p:sp>
            <p:nvSpPr>
              <p:cNvPr id="45" name="Text Box 35"/>
              <p:cNvSpPr txBox="1">
                <a:spLocks noChangeArrowheads="1"/>
              </p:cNvSpPr>
              <p:nvPr/>
            </p:nvSpPr>
            <p:spPr bwMode="auto">
              <a:xfrm>
                <a:off x="1592262" y="3244850"/>
                <a:ext cx="1822450" cy="6413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/>
                  <a:t>Birth of Genetic </a:t>
                </a:r>
              </a:p>
              <a:p>
                <a:r>
                  <a:rPr lang="en-US"/>
                  <a:t>Engineering</a:t>
                </a:r>
              </a:p>
            </p:txBody>
          </p:sp>
          <p:pic>
            <p:nvPicPr>
              <p:cNvPr id="46" name="Picture 38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2018823" y="4724400"/>
                <a:ext cx="724377" cy="1033463"/>
              </a:xfrm>
              <a:prstGeom prst="rect">
                <a:avLst/>
              </a:prstGeom>
              <a:noFill/>
            </p:spPr>
          </p:pic>
          <p:sp>
            <p:nvSpPr>
              <p:cNvPr id="47" name="Text Box 40"/>
              <p:cNvSpPr txBox="1">
                <a:spLocks noChangeArrowheads="1"/>
              </p:cNvSpPr>
              <p:nvPr/>
            </p:nvSpPr>
            <p:spPr bwMode="auto">
              <a:xfrm>
                <a:off x="4488574" y="5010834"/>
                <a:ext cx="1392241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200" i="1" dirty="0"/>
                  <a:t>Insulin became first</a:t>
                </a:r>
              </a:p>
              <a:p>
                <a:r>
                  <a:rPr lang="en-US" sz="1200" i="1" dirty="0"/>
                  <a:t>recombinant </a:t>
                </a:r>
                <a:endParaRPr lang="en-US" sz="1200" i="1" dirty="0" smtClean="0"/>
              </a:p>
              <a:p>
                <a:r>
                  <a:rPr lang="en-US" sz="1200" i="1" dirty="0" smtClean="0"/>
                  <a:t>DNA </a:t>
                </a:r>
                <a:r>
                  <a:rPr lang="en-US" sz="1200" i="1" dirty="0"/>
                  <a:t>drug</a:t>
                </a:r>
              </a:p>
            </p:txBody>
          </p:sp>
          <p:sp>
            <p:nvSpPr>
              <p:cNvPr id="48" name="Line 41"/>
              <p:cNvSpPr>
                <a:spLocks noChangeShapeType="1"/>
              </p:cNvSpPr>
              <p:nvPr/>
            </p:nvSpPr>
            <p:spPr bwMode="auto">
              <a:xfrm>
                <a:off x="3970337" y="3933825"/>
                <a:ext cx="0" cy="76200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Text Box 42"/>
              <p:cNvSpPr txBox="1">
                <a:spLocks noChangeArrowheads="1"/>
              </p:cNvSpPr>
              <p:nvPr/>
            </p:nvSpPr>
            <p:spPr bwMode="auto">
              <a:xfrm>
                <a:off x="5800725" y="5045075"/>
                <a:ext cx="1895475" cy="8223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200" i="1" dirty="0"/>
                  <a:t>K. Mullis: Polymerase</a:t>
                </a:r>
              </a:p>
              <a:p>
                <a:r>
                  <a:rPr lang="en-US" sz="1200" i="1" dirty="0"/>
                  <a:t>Chain Reaction (PCR)</a:t>
                </a:r>
              </a:p>
              <a:p>
                <a:r>
                  <a:rPr lang="en-US" sz="1200" i="1" dirty="0"/>
                  <a:t>(exponential amplification</a:t>
                </a:r>
              </a:p>
              <a:p>
                <a:r>
                  <a:rPr lang="en-US" sz="1200" i="1" dirty="0"/>
                  <a:t>of DNA)</a:t>
                </a:r>
              </a:p>
            </p:txBody>
          </p:sp>
          <p:sp>
            <p:nvSpPr>
              <p:cNvPr id="50" name="Text Box 43"/>
              <p:cNvSpPr txBox="1">
                <a:spLocks noChangeArrowheads="1"/>
              </p:cNvSpPr>
              <p:nvPr/>
            </p:nvSpPr>
            <p:spPr bwMode="auto">
              <a:xfrm>
                <a:off x="3598862" y="3519487"/>
                <a:ext cx="692150" cy="3667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</a:rPr>
                  <a:t>1978</a:t>
                </a:r>
              </a:p>
            </p:txBody>
          </p:sp>
          <p:sp>
            <p:nvSpPr>
              <p:cNvPr id="51" name="Line 44"/>
              <p:cNvSpPr>
                <a:spLocks noChangeShapeType="1"/>
              </p:cNvSpPr>
              <p:nvPr/>
            </p:nvSpPr>
            <p:spPr bwMode="auto">
              <a:xfrm>
                <a:off x="4503737" y="3933825"/>
                <a:ext cx="0" cy="76200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" name="Line 45"/>
              <p:cNvSpPr>
                <a:spLocks noChangeShapeType="1"/>
              </p:cNvSpPr>
              <p:nvPr/>
            </p:nvSpPr>
            <p:spPr bwMode="auto">
              <a:xfrm>
                <a:off x="3944937" y="4705350"/>
                <a:ext cx="855663" cy="158115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Text Box 46"/>
              <p:cNvSpPr txBox="1">
                <a:spLocks noChangeArrowheads="1"/>
              </p:cNvSpPr>
              <p:nvPr/>
            </p:nvSpPr>
            <p:spPr bwMode="auto">
              <a:xfrm>
                <a:off x="4800600" y="6034088"/>
                <a:ext cx="1935163" cy="6397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200" i="1" dirty="0"/>
                  <a:t>First reporter gene</a:t>
                </a:r>
              </a:p>
              <a:p>
                <a:r>
                  <a:rPr lang="en-US" sz="1200" i="1" dirty="0"/>
                  <a:t>was isolated: green</a:t>
                </a:r>
              </a:p>
              <a:p>
                <a:r>
                  <a:rPr lang="en-US" sz="1200" i="1" dirty="0"/>
                  <a:t>fluorescent protein (GFP) </a:t>
                </a:r>
              </a:p>
            </p:txBody>
          </p:sp>
          <p:sp>
            <p:nvSpPr>
              <p:cNvPr id="54" name="Line 47"/>
              <p:cNvSpPr>
                <a:spLocks noChangeShapeType="1"/>
              </p:cNvSpPr>
              <p:nvPr/>
            </p:nvSpPr>
            <p:spPr bwMode="auto">
              <a:xfrm>
                <a:off x="7246937" y="3962400"/>
                <a:ext cx="0" cy="76200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" name="Line 48"/>
              <p:cNvSpPr>
                <a:spLocks noChangeShapeType="1"/>
              </p:cNvSpPr>
              <p:nvPr/>
            </p:nvSpPr>
            <p:spPr bwMode="auto">
              <a:xfrm>
                <a:off x="7246937" y="4724400"/>
                <a:ext cx="220663" cy="30480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" name="Text Box 49"/>
              <p:cNvSpPr txBox="1">
                <a:spLocks noChangeArrowheads="1"/>
              </p:cNvSpPr>
              <p:nvPr/>
            </p:nvSpPr>
            <p:spPr bwMode="auto">
              <a:xfrm>
                <a:off x="7370762" y="5029200"/>
                <a:ext cx="2001838" cy="10048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200" i="1" dirty="0"/>
                  <a:t>Early ``working’’ synthetic</a:t>
                </a:r>
              </a:p>
              <a:p>
                <a:r>
                  <a:rPr lang="en-US" sz="1200" i="1" dirty="0"/>
                  <a:t>circuits in E coli: Gardner </a:t>
                </a:r>
              </a:p>
              <a:p>
                <a:r>
                  <a:rPr lang="en-US" sz="1200" i="1" dirty="0"/>
                  <a:t>et al. toggle switch, </a:t>
                </a:r>
                <a:r>
                  <a:rPr lang="en-US" sz="1200" i="1" dirty="0" err="1"/>
                  <a:t>Elowitz</a:t>
                </a:r>
                <a:endParaRPr lang="en-US" sz="1200" i="1" dirty="0"/>
              </a:p>
              <a:p>
                <a:r>
                  <a:rPr lang="en-US" sz="1200" i="1" dirty="0"/>
                  <a:t>  and  </a:t>
                </a:r>
                <a:r>
                  <a:rPr lang="en-US" sz="1200" i="1" dirty="0" err="1"/>
                  <a:t>Leibler</a:t>
                </a:r>
                <a:r>
                  <a:rPr lang="en-US" sz="1200" i="1" dirty="0"/>
                  <a:t> </a:t>
                </a:r>
                <a:r>
                  <a:rPr lang="en-US" sz="1200" i="1" dirty="0" err="1"/>
                  <a:t>repressilator</a:t>
                </a:r>
                <a:endParaRPr lang="en-US" sz="1200" i="1" dirty="0"/>
              </a:p>
              <a:p>
                <a:endParaRPr lang="en-US" sz="1200" i="1" dirty="0"/>
              </a:p>
            </p:txBody>
          </p:sp>
          <p:sp>
            <p:nvSpPr>
              <p:cNvPr id="57" name="Text Box 50"/>
              <p:cNvSpPr txBox="1">
                <a:spLocks noChangeArrowheads="1"/>
              </p:cNvSpPr>
              <p:nvPr/>
            </p:nvSpPr>
            <p:spPr bwMode="auto">
              <a:xfrm>
                <a:off x="6561137" y="3562123"/>
                <a:ext cx="692150" cy="3667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</a:rPr>
                  <a:t>2000</a:t>
                </a:r>
              </a:p>
            </p:txBody>
          </p:sp>
          <p:grpSp>
            <p:nvGrpSpPr>
              <p:cNvPr id="8" name="Group 7"/>
              <p:cNvGrpSpPr/>
              <p:nvPr/>
            </p:nvGrpSpPr>
            <p:grpSpPr>
              <a:xfrm>
                <a:off x="7246937" y="3292475"/>
                <a:ext cx="1295400" cy="1447800"/>
                <a:chOff x="7246937" y="3292475"/>
                <a:chExt cx="1295400" cy="1447800"/>
              </a:xfrm>
            </p:grpSpPr>
            <p:sp>
              <p:nvSpPr>
                <p:cNvPr id="59" name="Line 52"/>
                <p:cNvSpPr>
                  <a:spLocks noChangeShapeType="1"/>
                </p:cNvSpPr>
                <p:nvPr/>
              </p:nvSpPr>
              <p:spPr bwMode="auto">
                <a:xfrm>
                  <a:off x="7246937" y="3292475"/>
                  <a:ext cx="0" cy="14478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" name="Line 53"/>
                <p:cNvSpPr>
                  <a:spLocks noChangeShapeType="1"/>
                </p:cNvSpPr>
                <p:nvPr/>
              </p:nvSpPr>
              <p:spPr bwMode="auto">
                <a:xfrm>
                  <a:off x="7246937" y="3292475"/>
                  <a:ext cx="1295400" cy="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61" name="Text Box 54"/>
              <p:cNvSpPr txBox="1">
                <a:spLocks noChangeArrowheads="1"/>
              </p:cNvSpPr>
              <p:nvPr/>
            </p:nvSpPr>
            <p:spPr bwMode="auto">
              <a:xfrm>
                <a:off x="7170737" y="3255744"/>
                <a:ext cx="1807161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u="sng" dirty="0">
                    <a:solidFill>
                      <a:srgbClr val="FF0000"/>
                    </a:solidFill>
                  </a:rPr>
                  <a:t>Birth of Synthetic</a:t>
                </a:r>
              </a:p>
              <a:p>
                <a:r>
                  <a:rPr lang="en-US" u="sng" dirty="0">
                    <a:solidFill>
                      <a:srgbClr val="FF0000"/>
                    </a:solidFill>
                  </a:rPr>
                  <a:t>Biology?</a:t>
                </a:r>
              </a:p>
            </p:txBody>
          </p:sp>
          <p:sp>
            <p:nvSpPr>
              <p:cNvPr id="65" name="Line 63"/>
              <p:cNvSpPr>
                <a:spLocks noChangeShapeType="1"/>
              </p:cNvSpPr>
              <p:nvPr/>
            </p:nvSpPr>
            <p:spPr bwMode="auto">
              <a:xfrm>
                <a:off x="226283" y="5588005"/>
                <a:ext cx="241571" cy="533400"/>
              </a:xfrm>
              <a:prstGeom prst="line">
                <a:avLst/>
              </a:prstGeom>
              <a:noFill/>
              <a:ln w="15875">
                <a:solidFill>
                  <a:srgbClr val="FF0000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0" name="Group 9"/>
              <p:cNvGrpSpPr/>
              <p:nvPr/>
            </p:nvGrpSpPr>
            <p:grpSpPr>
              <a:xfrm>
                <a:off x="304800" y="5715000"/>
                <a:ext cx="3581403" cy="1066800"/>
                <a:chOff x="304800" y="5715000"/>
                <a:chExt cx="3581403" cy="1066800"/>
              </a:xfrm>
            </p:grpSpPr>
            <p:sp>
              <p:nvSpPr>
                <p:cNvPr id="62" name="Oval 60"/>
                <p:cNvSpPr>
                  <a:spLocks noChangeArrowheads="1"/>
                </p:cNvSpPr>
                <p:nvPr/>
              </p:nvSpPr>
              <p:spPr bwMode="auto">
                <a:xfrm>
                  <a:off x="685800" y="5867400"/>
                  <a:ext cx="228600" cy="228600"/>
                </a:xfrm>
                <a:prstGeom prst="ellipse">
                  <a:avLst/>
                </a:prstGeom>
                <a:solidFill>
                  <a:srgbClr val="FFCC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" name="Arc 61"/>
                <p:cNvSpPr>
                  <a:spLocks/>
                </p:cNvSpPr>
                <p:nvPr/>
              </p:nvSpPr>
              <p:spPr bwMode="auto">
                <a:xfrm rot="4403925" flipH="1">
                  <a:off x="947738" y="5995987"/>
                  <a:ext cx="457200" cy="371475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 type="stealth" w="med" len="med"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" name="Oval 62"/>
                <p:cNvSpPr>
                  <a:spLocks noChangeArrowheads="1"/>
                </p:cNvSpPr>
                <p:nvPr/>
              </p:nvSpPr>
              <p:spPr bwMode="auto">
                <a:xfrm>
                  <a:off x="304800" y="5715000"/>
                  <a:ext cx="1143000" cy="1066800"/>
                </a:xfrm>
                <a:prstGeom prst="ellipse">
                  <a:avLst/>
                </a:prstGeom>
                <a:noFill/>
                <a:ln w="15875">
                  <a:solidFill>
                    <a:srgbClr val="FF0000"/>
                  </a:solidFill>
                  <a:prstDash val="dash"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66" name="Group 70"/>
                <p:cNvGrpSpPr>
                  <a:grpSpLocks/>
                </p:cNvGrpSpPr>
                <p:nvPr/>
              </p:nvGrpSpPr>
              <p:grpSpPr bwMode="auto">
                <a:xfrm>
                  <a:off x="990602" y="5875342"/>
                  <a:ext cx="2895601" cy="677863"/>
                  <a:chOff x="1824" y="3557"/>
                  <a:chExt cx="1824" cy="427"/>
                </a:xfrm>
              </p:grpSpPr>
              <p:sp>
                <p:nvSpPr>
                  <p:cNvPr id="67" name="Line 5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208" y="3696"/>
                    <a:ext cx="0" cy="28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68" name="Group 69"/>
                  <p:cNvGrpSpPr>
                    <a:grpSpLocks/>
                  </p:cNvGrpSpPr>
                  <p:nvPr/>
                </p:nvGrpSpPr>
                <p:grpSpPr bwMode="auto">
                  <a:xfrm>
                    <a:off x="1824" y="3557"/>
                    <a:ext cx="1824" cy="427"/>
                    <a:chOff x="1824" y="3557"/>
                    <a:chExt cx="1824" cy="427"/>
                  </a:xfrm>
                </p:grpSpPr>
                <p:sp>
                  <p:nvSpPr>
                    <p:cNvPr id="69" name="Line 5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824" y="3984"/>
                      <a:ext cx="1296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0" name="AutoShape 5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48" y="3888"/>
                      <a:ext cx="624" cy="96"/>
                    </a:xfrm>
                    <a:prstGeom prst="homePlate">
                      <a:avLst>
                        <a:gd name="adj" fmla="val 162500"/>
                      </a:avLst>
                    </a:prstGeom>
                    <a:solidFill>
                      <a:schemeClr val="accent1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algn="ctr"/>
                      <a:r>
                        <a:rPr lang="en-US" sz="1400" i="1"/>
                        <a:t>gene</a:t>
                      </a:r>
                    </a:p>
                  </p:txBody>
                </p:sp>
                <p:sp>
                  <p:nvSpPr>
                    <p:cNvPr id="71" name="Rectangle 5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920" y="3888"/>
                      <a:ext cx="288" cy="9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2" name="Line 5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08" y="3696"/>
                      <a:ext cx="336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 type="triangl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3" name="Line 6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832" y="3648"/>
                      <a:ext cx="0" cy="192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 type="triangl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4" name="Freeform 66"/>
                    <p:cNvSpPr>
                      <a:spLocks/>
                    </p:cNvSpPr>
                    <p:nvPr/>
                  </p:nvSpPr>
                  <p:spPr bwMode="auto">
                    <a:xfrm>
                      <a:off x="2698" y="3557"/>
                      <a:ext cx="414" cy="7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62"/>
                        </a:cxn>
                        <a:cxn ang="0">
                          <a:pos x="94" y="24"/>
                        </a:cxn>
                        <a:cxn ang="0">
                          <a:pos x="132" y="12"/>
                        </a:cxn>
                        <a:cxn ang="0">
                          <a:pos x="220" y="43"/>
                        </a:cxn>
                        <a:cxn ang="0">
                          <a:pos x="326" y="56"/>
                        </a:cxn>
                        <a:cxn ang="0">
                          <a:pos x="414" y="74"/>
                        </a:cxn>
                      </a:cxnLst>
                      <a:rect l="0" t="0" r="r" b="b"/>
                      <a:pathLst>
                        <a:path w="414" h="74">
                          <a:moveTo>
                            <a:pt x="0" y="62"/>
                          </a:moveTo>
                          <a:cubicBezTo>
                            <a:pt x="32" y="20"/>
                            <a:pt x="47" y="35"/>
                            <a:pt x="94" y="24"/>
                          </a:cubicBezTo>
                          <a:cubicBezTo>
                            <a:pt x="107" y="21"/>
                            <a:pt x="132" y="12"/>
                            <a:pt x="132" y="12"/>
                          </a:cubicBezTo>
                          <a:cubicBezTo>
                            <a:pt x="258" y="24"/>
                            <a:pt x="151" y="0"/>
                            <a:pt x="220" y="43"/>
                          </a:cubicBezTo>
                          <a:cubicBezTo>
                            <a:pt x="250" y="62"/>
                            <a:pt x="291" y="53"/>
                            <a:pt x="326" y="56"/>
                          </a:cubicBezTo>
                          <a:cubicBezTo>
                            <a:pt x="355" y="65"/>
                            <a:pt x="386" y="61"/>
                            <a:pt x="414" y="74"/>
                          </a:cubicBezTo>
                        </a:path>
                      </a:pathLst>
                    </a:cu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5" name="Line 6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168" y="3640"/>
                      <a:ext cx="322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 type="triangl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6" name="Oval 6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04" y="3568"/>
                      <a:ext cx="144" cy="1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  <p:sp>
          <p:nvSpPr>
            <p:cNvPr id="78" name="Text Box 25"/>
            <p:cNvSpPr txBox="1">
              <a:spLocks noChangeArrowheads="1"/>
            </p:cNvSpPr>
            <p:nvPr/>
          </p:nvSpPr>
          <p:spPr bwMode="auto">
            <a:xfrm>
              <a:off x="-76200" y="4992469"/>
              <a:ext cx="213360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i="1" dirty="0"/>
                <a:t>Jacob and Monod introduce </a:t>
              </a:r>
              <a:endParaRPr lang="en-US" sz="1200" i="1" dirty="0" smtClean="0"/>
            </a:p>
            <a:p>
              <a:r>
                <a:rPr lang="en-US" sz="1200" i="1" dirty="0" smtClean="0"/>
                <a:t>for </a:t>
              </a:r>
              <a:r>
                <a:rPr lang="en-US" sz="1200" i="1" dirty="0"/>
                <a:t>the first time the concept </a:t>
              </a:r>
              <a:endParaRPr lang="en-US" sz="1200" i="1" dirty="0" smtClean="0"/>
            </a:p>
            <a:p>
              <a:r>
                <a:rPr lang="en-US" sz="1200" i="1" dirty="0" smtClean="0"/>
                <a:t>of </a:t>
              </a:r>
              <a:r>
                <a:rPr lang="en-US" sz="1200" i="1" dirty="0"/>
                <a:t>operon regulation</a:t>
              </a:r>
            </a:p>
          </p:txBody>
        </p:sp>
        <p:sp>
          <p:nvSpPr>
            <p:cNvPr id="84" name="Text Box 15"/>
            <p:cNvSpPr txBox="1">
              <a:spLocks noChangeArrowheads="1"/>
            </p:cNvSpPr>
            <p:nvPr/>
          </p:nvSpPr>
          <p:spPr bwMode="auto">
            <a:xfrm>
              <a:off x="-76200" y="3581400"/>
              <a:ext cx="6921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1961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66507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Outline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is synthetic biology? 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Examples of working circuit modules</a:t>
            </a:r>
          </a:p>
          <a:p>
            <a:pPr marL="0" indent="0">
              <a:buNone/>
            </a:pPr>
            <a:endParaRPr lang="en-US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Challenges/opportunities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8728A-02E0-4A1D-BD32-933ACD1C01C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62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2D38E-013D-4B28-97EE-8B4979456BB2}" type="slidenum">
              <a:rPr lang="en-US"/>
              <a:pPr/>
              <a:t>4</a:t>
            </a:fld>
            <a:endParaRPr lang="en-US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Why </a:t>
            </a:r>
            <a:r>
              <a:rPr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to Design </a:t>
            </a:r>
            <a:r>
              <a:rPr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Synthetic Bio-molecular Systems</a:t>
            </a:r>
            <a:r>
              <a:rPr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?</a:t>
            </a:r>
            <a:r>
              <a:rPr lang="en-US" sz="4000" dirty="0" smtClean="0"/>
              <a:t> </a:t>
            </a:r>
            <a:endParaRPr lang="en-US" sz="4000" dirty="0"/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228600" y="1752600"/>
            <a:ext cx="308757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FF6699"/>
                </a:solidFill>
              </a:rPr>
              <a:t>MEDICAL APPLICATIONS</a:t>
            </a:r>
          </a:p>
          <a:p>
            <a:r>
              <a:rPr lang="en-US" sz="2000" dirty="0"/>
              <a:t>(e.g. targeted drug delivery)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4495800" y="3505200"/>
            <a:ext cx="314111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accent2"/>
                </a:solidFill>
              </a:rPr>
              <a:t>COMPUTING APPLICATIONS</a:t>
            </a:r>
          </a:p>
          <a:p>
            <a:r>
              <a:rPr lang="en-US" sz="2000" dirty="0"/>
              <a:t>(e.g. molecular computing)</a:t>
            </a:r>
          </a:p>
        </p:txBody>
      </p:sp>
      <p:grpSp>
        <p:nvGrpSpPr>
          <p:cNvPr id="2" name="Group 14"/>
          <p:cNvGrpSpPr/>
          <p:nvPr/>
        </p:nvGrpSpPr>
        <p:grpSpPr>
          <a:xfrm>
            <a:off x="3936164" y="1295400"/>
            <a:ext cx="5207836" cy="3847207"/>
            <a:chOff x="3936164" y="1295400"/>
            <a:chExt cx="5207836" cy="3847207"/>
          </a:xfrm>
        </p:grpSpPr>
        <p:sp>
          <p:nvSpPr>
            <p:cNvPr id="9228" name="Text Box 12"/>
            <p:cNvSpPr txBox="1">
              <a:spLocks noChangeArrowheads="1"/>
            </p:cNvSpPr>
            <p:nvPr/>
          </p:nvSpPr>
          <p:spPr bwMode="auto">
            <a:xfrm>
              <a:off x="3936164" y="1295400"/>
              <a:ext cx="4445836" cy="38472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sz="2000" b="1" dirty="0">
                  <a:solidFill>
                    <a:srgbClr val="00CC00"/>
                  </a:solidFill>
                </a:rPr>
                <a:t>ALTERNATIVE ENERGY</a:t>
              </a:r>
              <a:endParaRPr lang="en-US" sz="2000" b="1" dirty="0"/>
            </a:p>
            <a:p>
              <a:r>
                <a:rPr lang="en-US" sz="2000" dirty="0"/>
                <a:t>(e.g. bio-fuels</a:t>
              </a:r>
              <a:r>
                <a:rPr lang="en-US" sz="2000" dirty="0" smtClean="0"/>
                <a:t>)</a:t>
              </a:r>
            </a:p>
            <a:p>
              <a:pPr marL="0" lvl="1"/>
              <a:r>
                <a:rPr lang="en-US" sz="2400" dirty="0" smtClean="0"/>
                <a:t>Making bacteria that…</a:t>
              </a:r>
            </a:p>
            <a:p>
              <a:pPr marL="0" lvl="1"/>
              <a:r>
                <a:rPr lang="en-US" sz="2400" dirty="0" smtClean="0"/>
                <a:t>- Produce hydrogen or ethanol</a:t>
              </a:r>
            </a:p>
            <a:p>
              <a:r>
                <a:rPr lang="en-US" sz="2000" b="1" dirty="0" smtClean="0"/>
                <a:t>- </a:t>
              </a:r>
              <a:r>
                <a:rPr lang="en-US" sz="2400" dirty="0" smtClean="0"/>
                <a:t>Transform waste into energy</a:t>
              </a:r>
            </a:p>
            <a:p>
              <a:endParaRPr lang="en-US" sz="2400" dirty="0" smtClean="0"/>
            </a:p>
            <a:p>
              <a:endParaRPr lang="en-US" sz="2400" dirty="0" smtClean="0"/>
            </a:p>
            <a:p>
              <a:r>
                <a:rPr lang="en-US" sz="2400" dirty="0" smtClean="0"/>
                <a:t>                 </a:t>
              </a:r>
            </a:p>
            <a:p>
              <a:r>
                <a:rPr lang="en-US" sz="2000" dirty="0" smtClean="0"/>
                <a:t>                          </a:t>
              </a:r>
            </a:p>
            <a:p>
              <a:r>
                <a:rPr lang="en-US" sz="2000" dirty="0" smtClean="0"/>
                <a:t>                                 </a:t>
              </a:r>
            </a:p>
            <a:p>
              <a:r>
                <a:rPr lang="en-US" sz="2000" dirty="0" smtClean="0"/>
                <a:t>                                 </a:t>
              </a:r>
              <a:endParaRPr lang="en-US" sz="2000" dirty="0"/>
            </a:p>
          </p:txBody>
        </p:sp>
        <p:pic>
          <p:nvPicPr>
            <p:cNvPr id="13" name="Picture 107" descr="Pseudomonas aeruginosa. Copyright James A. Sullivan, CELLS alive!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848600" y="1371600"/>
              <a:ext cx="1295400" cy="15409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3733800" y="4800600"/>
            <a:ext cx="387266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70C0"/>
                </a:solidFill>
              </a:rPr>
              <a:t>BIO-SENSING</a:t>
            </a:r>
          </a:p>
          <a:p>
            <a:r>
              <a:rPr lang="en-US" sz="2000" dirty="0" smtClean="0"/>
              <a:t>(e.g. detecting pathogens or toxins)</a:t>
            </a:r>
            <a:endParaRPr lang="en-US" sz="2000" dirty="0"/>
          </a:p>
          <a:p>
            <a:endParaRPr lang="en-US" sz="2000" dirty="0"/>
          </a:p>
        </p:txBody>
      </p:sp>
      <p:pic>
        <p:nvPicPr>
          <p:cNvPr id="12" name="neutrophilchemotaxischasingabacterium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81000" y="2590800"/>
            <a:ext cx="3048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899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video>
          </p:childTnLst>
        </p:cTn>
      </p:par>
    </p:tnLst>
    <p:bldLst>
      <p:bldP spid="9223" grpId="0"/>
      <p:bldP spid="9225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ChangeArrowheads="1"/>
          </p:cNvSpPr>
          <p:nvPr/>
        </p:nvSpPr>
        <p:spPr bwMode="auto">
          <a:xfrm>
            <a:off x="152400" y="1905000"/>
            <a:ext cx="8839200" cy="1600200"/>
          </a:xfrm>
          <a:prstGeom prst="rightArrow">
            <a:avLst>
              <a:gd name="adj1" fmla="val 48056"/>
              <a:gd name="adj2" fmla="val 48691"/>
            </a:avLst>
          </a:prstGeom>
          <a:gradFill rotWithShape="1">
            <a:gsLst>
              <a:gs pos="0">
                <a:srgbClr val="FF0000">
                  <a:gamma/>
                  <a:tint val="20000"/>
                  <a:invGamma/>
                </a:srgbClr>
              </a:gs>
              <a:gs pos="100000">
                <a:srgbClr val="FF00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dirty="0"/>
              <a:t>                                                                 </a:t>
            </a:r>
          </a:p>
          <a:p>
            <a:r>
              <a:rPr lang="en-US" dirty="0"/>
              <a:t>                      </a:t>
            </a:r>
            <a:r>
              <a:rPr lang="en-US" dirty="0" smtClean="0"/>
              <a:t>     recombinant </a:t>
            </a:r>
            <a:r>
              <a:rPr lang="en-US" dirty="0"/>
              <a:t>DNA </a:t>
            </a:r>
          </a:p>
          <a:p>
            <a:r>
              <a:rPr lang="en-US" dirty="0"/>
              <a:t>                      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>
                <a:effectLst>
                  <a:outerShdw blurRad="38100" dist="38100" dir="2700000" algn="tl">
                    <a:srgbClr val="C0C0C0"/>
                  </a:outerShdw>
                </a:effectLst>
              </a:rPr>
              <a:t>Synthetic Biology: A Historical Perspective</a:t>
            </a:r>
          </a:p>
        </p:txBody>
      </p:sp>
      <p:sp>
        <p:nvSpPr>
          <p:cNvPr id="14350" name="Line 14"/>
          <p:cNvSpPr>
            <a:spLocks noChangeShapeType="1"/>
          </p:cNvSpPr>
          <p:nvPr/>
        </p:nvSpPr>
        <p:spPr bwMode="auto">
          <a:xfrm flipH="1">
            <a:off x="4038600" y="3352800"/>
            <a:ext cx="533400" cy="5334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51" name="Text Box 15"/>
          <p:cNvSpPr txBox="1">
            <a:spLocks noChangeArrowheads="1"/>
          </p:cNvSpPr>
          <p:nvPr/>
        </p:nvSpPr>
        <p:spPr bwMode="auto">
          <a:xfrm>
            <a:off x="0" y="3124200"/>
            <a:ext cx="692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1961</a:t>
            </a: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1600200" y="1676400"/>
            <a:ext cx="1295400" cy="1447800"/>
            <a:chOff x="1008" y="1056"/>
            <a:chExt cx="816" cy="912"/>
          </a:xfrm>
        </p:grpSpPr>
        <p:sp>
          <p:nvSpPr>
            <p:cNvPr id="14354" name="Line 18"/>
            <p:cNvSpPr>
              <a:spLocks noChangeShapeType="1"/>
            </p:cNvSpPr>
            <p:nvPr/>
          </p:nvSpPr>
          <p:spPr bwMode="auto">
            <a:xfrm>
              <a:off x="1008" y="1056"/>
              <a:ext cx="0" cy="91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4355" name="Line 19"/>
            <p:cNvSpPr>
              <a:spLocks noChangeShapeType="1"/>
            </p:cNvSpPr>
            <p:nvPr/>
          </p:nvSpPr>
          <p:spPr bwMode="auto">
            <a:xfrm>
              <a:off x="1008" y="1056"/>
              <a:ext cx="816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358" name="Line 22"/>
          <p:cNvSpPr>
            <a:spLocks noChangeShapeType="1"/>
          </p:cNvSpPr>
          <p:nvPr/>
        </p:nvSpPr>
        <p:spPr bwMode="auto">
          <a:xfrm>
            <a:off x="5638800" y="2343150"/>
            <a:ext cx="0" cy="7620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59" name="Text Box 23"/>
          <p:cNvSpPr txBox="1">
            <a:spLocks noChangeArrowheads="1"/>
          </p:cNvSpPr>
          <p:nvPr/>
        </p:nvSpPr>
        <p:spPr bwMode="auto">
          <a:xfrm>
            <a:off x="4108450" y="3062288"/>
            <a:ext cx="806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1980s</a:t>
            </a:r>
          </a:p>
        </p:txBody>
      </p:sp>
      <p:sp>
        <p:nvSpPr>
          <p:cNvPr id="14360" name="Line 24"/>
          <p:cNvSpPr>
            <a:spLocks noChangeShapeType="1"/>
          </p:cNvSpPr>
          <p:nvPr/>
        </p:nvSpPr>
        <p:spPr bwMode="auto">
          <a:xfrm>
            <a:off x="381000" y="3581400"/>
            <a:ext cx="76200" cy="22098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61" name="Text Box 25"/>
          <p:cNvSpPr txBox="1">
            <a:spLocks noChangeArrowheads="1"/>
          </p:cNvSpPr>
          <p:nvPr/>
        </p:nvSpPr>
        <p:spPr bwMode="auto">
          <a:xfrm>
            <a:off x="0" y="5791200"/>
            <a:ext cx="213360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200" i="1"/>
              <a:t>Jacob and Monod introduce for the first time the concept of operon regulation</a:t>
            </a:r>
          </a:p>
        </p:txBody>
      </p:sp>
      <p:sp>
        <p:nvSpPr>
          <p:cNvPr id="14362" name="Text Box 26"/>
          <p:cNvSpPr txBox="1">
            <a:spLocks noChangeArrowheads="1"/>
          </p:cNvSpPr>
          <p:nvPr/>
        </p:nvSpPr>
        <p:spPr bwMode="auto">
          <a:xfrm>
            <a:off x="5410200" y="3062288"/>
            <a:ext cx="692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1983</a:t>
            </a:r>
          </a:p>
        </p:txBody>
      </p:sp>
      <p:sp>
        <p:nvSpPr>
          <p:cNvPr id="14363" name="Line 27"/>
          <p:cNvSpPr>
            <a:spLocks noChangeShapeType="1"/>
          </p:cNvSpPr>
          <p:nvPr/>
        </p:nvSpPr>
        <p:spPr bwMode="auto">
          <a:xfrm>
            <a:off x="5715000" y="3352800"/>
            <a:ext cx="152400" cy="4572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64" name="Line 28"/>
          <p:cNvSpPr>
            <a:spLocks noChangeShapeType="1"/>
          </p:cNvSpPr>
          <p:nvPr/>
        </p:nvSpPr>
        <p:spPr bwMode="auto">
          <a:xfrm>
            <a:off x="1600200" y="2362200"/>
            <a:ext cx="0" cy="7620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67" name="Line 31"/>
          <p:cNvSpPr>
            <a:spLocks noChangeShapeType="1"/>
          </p:cNvSpPr>
          <p:nvPr/>
        </p:nvSpPr>
        <p:spPr bwMode="auto">
          <a:xfrm>
            <a:off x="152400" y="2333625"/>
            <a:ext cx="0" cy="7620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68" name="Text Box 32"/>
          <p:cNvSpPr txBox="1">
            <a:spLocks noChangeArrowheads="1"/>
          </p:cNvSpPr>
          <p:nvPr/>
        </p:nvSpPr>
        <p:spPr bwMode="auto">
          <a:xfrm>
            <a:off x="1219200" y="3124200"/>
            <a:ext cx="692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1968</a:t>
            </a:r>
          </a:p>
        </p:txBody>
      </p:sp>
      <p:sp>
        <p:nvSpPr>
          <p:cNvPr id="14369" name="Line 33"/>
          <p:cNvSpPr>
            <a:spLocks noChangeShapeType="1"/>
          </p:cNvSpPr>
          <p:nvPr/>
        </p:nvSpPr>
        <p:spPr bwMode="auto">
          <a:xfrm>
            <a:off x="1600200" y="3429000"/>
            <a:ext cx="228600" cy="3048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70" name="Text Box 34"/>
          <p:cNvSpPr txBox="1">
            <a:spLocks noChangeArrowheads="1"/>
          </p:cNvSpPr>
          <p:nvPr/>
        </p:nvSpPr>
        <p:spPr bwMode="auto">
          <a:xfrm>
            <a:off x="1066800" y="4922838"/>
            <a:ext cx="21336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200" i="1"/>
              <a:t>W. Arber discovers</a:t>
            </a:r>
          </a:p>
          <a:p>
            <a:r>
              <a:rPr lang="en-US" sz="1200" i="1"/>
              <a:t>restriction enzymes</a:t>
            </a:r>
          </a:p>
          <a:p>
            <a:r>
              <a:rPr lang="en-US" sz="1200" i="1"/>
              <a:t>(Nobel Prize winner)</a:t>
            </a:r>
          </a:p>
        </p:txBody>
      </p:sp>
      <p:sp>
        <p:nvSpPr>
          <p:cNvPr id="14371" name="Text Box 35"/>
          <p:cNvSpPr txBox="1">
            <a:spLocks noChangeArrowheads="1"/>
          </p:cNvSpPr>
          <p:nvPr/>
        </p:nvSpPr>
        <p:spPr bwMode="auto">
          <a:xfrm>
            <a:off x="1584325" y="1644650"/>
            <a:ext cx="18224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Birth of Genetic </a:t>
            </a:r>
          </a:p>
          <a:p>
            <a:r>
              <a:rPr lang="en-US"/>
              <a:t>Engineering</a:t>
            </a:r>
          </a:p>
        </p:txBody>
      </p:sp>
      <p:pic>
        <p:nvPicPr>
          <p:cNvPr id="14374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3733800"/>
            <a:ext cx="844550" cy="1204913"/>
          </a:xfrm>
          <a:prstGeom prst="rect">
            <a:avLst/>
          </a:prstGeom>
          <a:noFill/>
        </p:spPr>
      </p:pic>
      <p:sp>
        <p:nvSpPr>
          <p:cNvPr id="14376" name="Text Box 40"/>
          <p:cNvSpPr txBox="1">
            <a:spLocks noChangeArrowheads="1"/>
          </p:cNvSpPr>
          <p:nvPr/>
        </p:nvSpPr>
        <p:spPr bwMode="auto">
          <a:xfrm>
            <a:off x="3336925" y="3995738"/>
            <a:ext cx="172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i="1"/>
              <a:t>Insulin became first</a:t>
            </a:r>
          </a:p>
          <a:p>
            <a:r>
              <a:rPr lang="en-US" sz="1200" i="1"/>
              <a:t>recombinant DNA drug</a:t>
            </a:r>
          </a:p>
        </p:txBody>
      </p:sp>
      <p:sp>
        <p:nvSpPr>
          <p:cNvPr id="14377" name="Line 41"/>
          <p:cNvSpPr>
            <a:spLocks noChangeShapeType="1"/>
          </p:cNvSpPr>
          <p:nvPr/>
        </p:nvSpPr>
        <p:spPr bwMode="auto">
          <a:xfrm>
            <a:off x="3962400" y="2333625"/>
            <a:ext cx="0" cy="7620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78" name="Text Box 42"/>
          <p:cNvSpPr txBox="1">
            <a:spLocks noChangeArrowheads="1"/>
          </p:cNvSpPr>
          <p:nvPr/>
        </p:nvSpPr>
        <p:spPr bwMode="auto">
          <a:xfrm>
            <a:off x="5334000" y="3886200"/>
            <a:ext cx="18954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i="1"/>
              <a:t>K. Mullis: Polymerase</a:t>
            </a:r>
          </a:p>
          <a:p>
            <a:r>
              <a:rPr lang="en-US" sz="1200" i="1"/>
              <a:t>Chain Reaction (PCR)</a:t>
            </a:r>
          </a:p>
          <a:p>
            <a:r>
              <a:rPr lang="en-US" sz="1200" i="1"/>
              <a:t>(exponential amplification</a:t>
            </a:r>
          </a:p>
          <a:p>
            <a:r>
              <a:rPr lang="en-US" sz="1200" i="1"/>
              <a:t>of DNA)</a:t>
            </a:r>
          </a:p>
        </p:txBody>
      </p:sp>
      <p:sp>
        <p:nvSpPr>
          <p:cNvPr id="14379" name="Text Box 43"/>
          <p:cNvSpPr txBox="1">
            <a:spLocks noChangeArrowheads="1"/>
          </p:cNvSpPr>
          <p:nvPr/>
        </p:nvSpPr>
        <p:spPr bwMode="auto">
          <a:xfrm>
            <a:off x="3543300" y="3057525"/>
            <a:ext cx="692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1978</a:t>
            </a:r>
          </a:p>
        </p:txBody>
      </p:sp>
      <p:sp>
        <p:nvSpPr>
          <p:cNvPr id="14380" name="Line 44"/>
          <p:cNvSpPr>
            <a:spLocks noChangeShapeType="1"/>
          </p:cNvSpPr>
          <p:nvPr/>
        </p:nvSpPr>
        <p:spPr bwMode="auto">
          <a:xfrm>
            <a:off x="4495800" y="2333625"/>
            <a:ext cx="0" cy="7620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81" name="Line 45"/>
          <p:cNvSpPr>
            <a:spLocks noChangeShapeType="1"/>
          </p:cNvSpPr>
          <p:nvPr/>
        </p:nvSpPr>
        <p:spPr bwMode="auto">
          <a:xfrm>
            <a:off x="4038600" y="3429000"/>
            <a:ext cx="1371600" cy="15240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82" name="Text Box 46"/>
          <p:cNvSpPr txBox="1">
            <a:spLocks noChangeArrowheads="1"/>
          </p:cNvSpPr>
          <p:nvPr/>
        </p:nvSpPr>
        <p:spPr bwMode="auto">
          <a:xfrm>
            <a:off x="4876800" y="4876800"/>
            <a:ext cx="1935163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i="1"/>
              <a:t>First reporter gene</a:t>
            </a:r>
          </a:p>
          <a:p>
            <a:r>
              <a:rPr lang="en-US" sz="1200" i="1"/>
              <a:t>was isolated: green</a:t>
            </a:r>
          </a:p>
          <a:p>
            <a:r>
              <a:rPr lang="en-US" sz="1200" i="1"/>
              <a:t>fluorescent protein (GFP) </a:t>
            </a:r>
          </a:p>
        </p:txBody>
      </p:sp>
      <p:sp>
        <p:nvSpPr>
          <p:cNvPr id="14383" name="Line 47"/>
          <p:cNvSpPr>
            <a:spLocks noChangeShapeType="1"/>
          </p:cNvSpPr>
          <p:nvPr/>
        </p:nvSpPr>
        <p:spPr bwMode="auto">
          <a:xfrm>
            <a:off x="7239000" y="2362200"/>
            <a:ext cx="0" cy="7620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84" name="Line 48"/>
          <p:cNvSpPr>
            <a:spLocks noChangeShapeType="1"/>
          </p:cNvSpPr>
          <p:nvPr/>
        </p:nvSpPr>
        <p:spPr bwMode="auto">
          <a:xfrm>
            <a:off x="7239000" y="3124200"/>
            <a:ext cx="838200" cy="7620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85" name="Text Box 49"/>
          <p:cNvSpPr txBox="1">
            <a:spLocks noChangeArrowheads="1"/>
          </p:cNvSpPr>
          <p:nvPr/>
        </p:nvSpPr>
        <p:spPr bwMode="auto">
          <a:xfrm>
            <a:off x="7134225" y="3962400"/>
            <a:ext cx="2001838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i="1"/>
              <a:t>Early ``working’’ synthetic</a:t>
            </a:r>
          </a:p>
          <a:p>
            <a:r>
              <a:rPr lang="en-US" sz="1200" i="1"/>
              <a:t>circuits in E coli: Gardner </a:t>
            </a:r>
          </a:p>
          <a:p>
            <a:r>
              <a:rPr lang="en-US" sz="1200" i="1"/>
              <a:t>et al. toggle switch, Elowitz</a:t>
            </a:r>
          </a:p>
          <a:p>
            <a:r>
              <a:rPr lang="en-US" sz="1200" i="1"/>
              <a:t>  and  Leibler repressilator</a:t>
            </a:r>
          </a:p>
          <a:p>
            <a:endParaRPr lang="en-US" sz="1200" i="1"/>
          </a:p>
        </p:txBody>
      </p:sp>
      <p:sp>
        <p:nvSpPr>
          <p:cNvPr id="14386" name="Text Box 50"/>
          <p:cNvSpPr txBox="1">
            <a:spLocks noChangeArrowheads="1"/>
          </p:cNvSpPr>
          <p:nvPr/>
        </p:nvSpPr>
        <p:spPr bwMode="auto">
          <a:xfrm>
            <a:off x="6629400" y="3124200"/>
            <a:ext cx="692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2000</a:t>
            </a:r>
          </a:p>
        </p:txBody>
      </p:sp>
      <p:grpSp>
        <p:nvGrpSpPr>
          <p:cNvPr id="3" name="Group 51"/>
          <p:cNvGrpSpPr>
            <a:grpSpLocks/>
          </p:cNvGrpSpPr>
          <p:nvPr/>
        </p:nvGrpSpPr>
        <p:grpSpPr bwMode="auto">
          <a:xfrm>
            <a:off x="7239000" y="1600200"/>
            <a:ext cx="1295400" cy="1447800"/>
            <a:chOff x="1008" y="1056"/>
            <a:chExt cx="816" cy="912"/>
          </a:xfrm>
        </p:grpSpPr>
        <p:sp>
          <p:nvSpPr>
            <p:cNvPr id="14388" name="Line 52"/>
            <p:cNvSpPr>
              <a:spLocks noChangeShapeType="1"/>
            </p:cNvSpPr>
            <p:nvPr/>
          </p:nvSpPr>
          <p:spPr bwMode="auto">
            <a:xfrm>
              <a:off x="1008" y="1056"/>
              <a:ext cx="0" cy="91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4389" name="Line 53"/>
            <p:cNvSpPr>
              <a:spLocks noChangeShapeType="1"/>
            </p:cNvSpPr>
            <p:nvPr/>
          </p:nvSpPr>
          <p:spPr bwMode="auto">
            <a:xfrm>
              <a:off x="1008" y="1056"/>
              <a:ext cx="816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390" name="Text Box 54"/>
          <p:cNvSpPr txBox="1">
            <a:spLocks noChangeArrowheads="1"/>
          </p:cNvSpPr>
          <p:nvPr/>
        </p:nvSpPr>
        <p:spPr bwMode="auto">
          <a:xfrm>
            <a:off x="7162800" y="1581150"/>
            <a:ext cx="1911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Birth of Synthetic</a:t>
            </a:r>
          </a:p>
          <a:p>
            <a:r>
              <a:rPr lang="en-US"/>
              <a:t>Biology?</a:t>
            </a:r>
          </a:p>
        </p:txBody>
      </p:sp>
      <p:sp>
        <p:nvSpPr>
          <p:cNvPr id="14396" name="Oval 60"/>
          <p:cNvSpPr>
            <a:spLocks noChangeArrowheads="1"/>
          </p:cNvSpPr>
          <p:nvPr/>
        </p:nvSpPr>
        <p:spPr bwMode="auto">
          <a:xfrm>
            <a:off x="2590800" y="5638800"/>
            <a:ext cx="228600" cy="228600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97" name="Arc 61"/>
          <p:cNvSpPr>
            <a:spLocks/>
          </p:cNvSpPr>
          <p:nvPr/>
        </p:nvSpPr>
        <p:spPr bwMode="auto">
          <a:xfrm rot="4403925" flipH="1">
            <a:off x="2852738" y="5767387"/>
            <a:ext cx="457200" cy="37147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 type="stealth" w="med" len="med"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98" name="Oval 62"/>
          <p:cNvSpPr>
            <a:spLocks noChangeArrowheads="1"/>
          </p:cNvSpPr>
          <p:nvPr/>
        </p:nvSpPr>
        <p:spPr bwMode="auto">
          <a:xfrm>
            <a:off x="2209800" y="5562600"/>
            <a:ext cx="1143000" cy="1066800"/>
          </a:xfrm>
          <a:prstGeom prst="ellipse">
            <a:avLst/>
          </a:prstGeom>
          <a:noFill/>
          <a:ln w="158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99" name="Line 63"/>
          <p:cNvSpPr>
            <a:spLocks noChangeShapeType="1"/>
          </p:cNvSpPr>
          <p:nvPr/>
        </p:nvSpPr>
        <p:spPr bwMode="auto">
          <a:xfrm flipV="1">
            <a:off x="1905000" y="5943600"/>
            <a:ext cx="457200" cy="76200"/>
          </a:xfrm>
          <a:prstGeom prst="line">
            <a:avLst/>
          </a:prstGeom>
          <a:noFill/>
          <a:ln w="158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4" name="Group 70"/>
          <p:cNvGrpSpPr>
            <a:grpSpLocks/>
          </p:cNvGrpSpPr>
          <p:nvPr/>
        </p:nvGrpSpPr>
        <p:grpSpPr bwMode="auto">
          <a:xfrm>
            <a:off x="2895600" y="5105400"/>
            <a:ext cx="2057400" cy="1219200"/>
            <a:chOff x="1824" y="3216"/>
            <a:chExt cx="1296" cy="768"/>
          </a:xfrm>
        </p:grpSpPr>
        <p:sp>
          <p:nvSpPr>
            <p:cNvPr id="14394" name="Line 58"/>
            <p:cNvSpPr>
              <a:spLocks noChangeShapeType="1"/>
            </p:cNvSpPr>
            <p:nvPr/>
          </p:nvSpPr>
          <p:spPr bwMode="auto">
            <a:xfrm flipV="1">
              <a:off x="2208" y="3696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5" name="Group 69"/>
            <p:cNvGrpSpPr>
              <a:grpSpLocks/>
            </p:cNvGrpSpPr>
            <p:nvPr/>
          </p:nvGrpSpPr>
          <p:grpSpPr bwMode="auto">
            <a:xfrm>
              <a:off x="1824" y="3216"/>
              <a:ext cx="1296" cy="768"/>
              <a:chOff x="1824" y="3216"/>
              <a:chExt cx="1296" cy="768"/>
            </a:xfrm>
          </p:grpSpPr>
          <p:sp>
            <p:nvSpPr>
              <p:cNvPr id="14391" name="Line 55"/>
              <p:cNvSpPr>
                <a:spLocks noChangeShapeType="1"/>
              </p:cNvSpPr>
              <p:nvPr/>
            </p:nvSpPr>
            <p:spPr bwMode="auto">
              <a:xfrm>
                <a:off x="1824" y="3984"/>
                <a:ext cx="12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2" name="AutoShape 56"/>
              <p:cNvSpPr>
                <a:spLocks noChangeArrowheads="1"/>
              </p:cNvSpPr>
              <p:nvPr/>
            </p:nvSpPr>
            <p:spPr bwMode="auto">
              <a:xfrm>
                <a:off x="2448" y="3888"/>
                <a:ext cx="624" cy="96"/>
              </a:xfrm>
              <a:prstGeom prst="homePlate">
                <a:avLst>
                  <a:gd name="adj" fmla="val 1625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400" i="1"/>
                  <a:t>gene</a:t>
                </a:r>
              </a:p>
            </p:txBody>
          </p:sp>
          <p:sp>
            <p:nvSpPr>
              <p:cNvPr id="14393" name="Rectangle 57"/>
              <p:cNvSpPr>
                <a:spLocks noChangeArrowheads="1"/>
              </p:cNvSpPr>
              <p:nvPr/>
            </p:nvSpPr>
            <p:spPr bwMode="auto">
              <a:xfrm>
                <a:off x="1920" y="3888"/>
                <a:ext cx="288" cy="9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95" name="Line 59"/>
              <p:cNvSpPr>
                <a:spLocks noChangeShapeType="1"/>
              </p:cNvSpPr>
              <p:nvPr/>
            </p:nvSpPr>
            <p:spPr bwMode="auto">
              <a:xfrm>
                <a:off x="2208" y="3696"/>
                <a:ext cx="3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1" name="Line 65"/>
              <p:cNvSpPr>
                <a:spLocks noChangeShapeType="1"/>
              </p:cNvSpPr>
              <p:nvPr/>
            </p:nvSpPr>
            <p:spPr bwMode="auto">
              <a:xfrm flipV="1">
                <a:off x="2832" y="3648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2" name="Freeform 66"/>
              <p:cNvSpPr>
                <a:spLocks/>
              </p:cNvSpPr>
              <p:nvPr/>
            </p:nvSpPr>
            <p:spPr bwMode="auto">
              <a:xfrm>
                <a:off x="2698" y="3557"/>
                <a:ext cx="414" cy="74"/>
              </a:xfrm>
              <a:custGeom>
                <a:avLst/>
                <a:gdLst/>
                <a:ahLst/>
                <a:cxnLst>
                  <a:cxn ang="0">
                    <a:pos x="0" y="62"/>
                  </a:cxn>
                  <a:cxn ang="0">
                    <a:pos x="94" y="24"/>
                  </a:cxn>
                  <a:cxn ang="0">
                    <a:pos x="132" y="12"/>
                  </a:cxn>
                  <a:cxn ang="0">
                    <a:pos x="220" y="43"/>
                  </a:cxn>
                  <a:cxn ang="0">
                    <a:pos x="326" y="56"/>
                  </a:cxn>
                  <a:cxn ang="0">
                    <a:pos x="414" y="74"/>
                  </a:cxn>
                </a:cxnLst>
                <a:rect l="0" t="0" r="r" b="b"/>
                <a:pathLst>
                  <a:path w="414" h="74">
                    <a:moveTo>
                      <a:pt x="0" y="62"/>
                    </a:moveTo>
                    <a:cubicBezTo>
                      <a:pt x="32" y="20"/>
                      <a:pt x="47" y="35"/>
                      <a:pt x="94" y="24"/>
                    </a:cubicBezTo>
                    <a:cubicBezTo>
                      <a:pt x="107" y="21"/>
                      <a:pt x="132" y="12"/>
                      <a:pt x="132" y="12"/>
                    </a:cubicBezTo>
                    <a:cubicBezTo>
                      <a:pt x="258" y="24"/>
                      <a:pt x="151" y="0"/>
                      <a:pt x="220" y="43"/>
                    </a:cubicBezTo>
                    <a:cubicBezTo>
                      <a:pt x="250" y="62"/>
                      <a:pt x="291" y="53"/>
                      <a:pt x="326" y="56"/>
                    </a:cubicBezTo>
                    <a:cubicBezTo>
                      <a:pt x="355" y="65"/>
                      <a:pt x="386" y="61"/>
                      <a:pt x="414" y="74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3" name="Line 67"/>
              <p:cNvSpPr>
                <a:spLocks noChangeShapeType="1"/>
              </p:cNvSpPr>
              <p:nvPr/>
            </p:nvSpPr>
            <p:spPr bwMode="auto">
              <a:xfrm flipV="1">
                <a:off x="2832" y="3360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4" name="Oval 68"/>
              <p:cNvSpPr>
                <a:spLocks noChangeArrowheads="1"/>
              </p:cNvSpPr>
              <p:nvPr/>
            </p:nvSpPr>
            <p:spPr bwMode="auto">
              <a:xfrm>
                <a:off x="2736" y="3216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53" name="Slide Number Placeholder 5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E5DBA-89E0-4EE3-8624-CF709F028FAA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57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Key Enabling Technology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365125" y="1712913"/>
            <a:ext cx="77152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u="sng"/>
              <a:t>Recombinant DNA technology</a:t>
            </a:r>
            <a:r>
              <a:rPr lang="en-US" b="1"/>
              <a:t>: </a:t>
            </a:r>
            <a:r>
              <a:rPr lang="en-US"/>
              <a:t>allows to cut and paste pieces of DNA at</a:t>
            </a:r>
          </a:p>
          <a:p>
            <a:r>
              <a:rPr lang="en-US"/>
              <a:t>desired locations cleaved by restriction enzymes</a:t>
            </a:r>
            <a:endParaRPr lang="en-US" b="1"/>
          </a:p>
        </p:txBody>
      </p:sp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2590800"/>
            <a:ext cx="2286000" cy="912813"/>
          </a:xfrm>
          <a:prstGeom prst="rect">
            <a:avLst/>
          </a:prstGeom>
          <a:noFill/>
        </p:spPr>
      </p:pic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920750" y="3352800"/>
            <a:ext cx="1212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i="1"/>
              <a:t>Bacterium</a:t>
            </a:r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381000" y="2387600"/>
            <a:ext cx="10953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i="1"/>
              <a:t>Chromosome</a:t>
            </a:r>
          </a:p>
        </p:txBody>
      </p:sp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2209800" y="2397125"/>
            <a:ext cx="8001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i="1"/>
              <a:t>Plasmids</a:t>
            </a:r>
          </a:p>
        </p:txBody>
      </p:sp>
      <p:grpSp>
        <p:nvGrpSpPr>
          <p:cNvPr id="2" name="Group 62"/>
          <p:cNvGrpSpPr>
            <a:grpSpLocks/>
          </p:cNvGrpSpPr>
          <p:nvPr/>
        </p:nvGrpSpPr>
        <p:grpSpPr bwMode="auto">
          <a:xfrm>
            <a:off x="2590800" y="2438400"/>
            <a:ext cx="1981200" cy="1527175"/>
            <a:chOff x="1632" y="1536"/>
            <a:chExt cx="1248" cy="962"/>
          </a:xfrm>
        </p:grpSpPr>
        <p:sp>
          <p:nvSpPr>
            <p:cNvPr id="18445" name="Line 13"/>
            <p:cNvSpPr>
              <a:spLocks noChangeShapeType="1"/>
            </p:cNvSpPr>
            <p:nvPr/>
          </p:nvSpPr>
          <p:spPr bwMode="auto">
            <a:xfrm flipV="1">
              <a:off x="1632" y="1680"/>
              <a:ext cx="48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3" name="Group 24"/>
            <p:cNvGrpSpPr>
              <a:grpSpLocks/>
            </p:cNvGrpSpPr>
            <p:nvPr/>
          </p:nvGrpSpPr>
          <p:grpSpPr bwMode="auto">
            <a:xfrm>
              <a:off x="1920" y="1536"/>
              <a:ext cx="960" cy="816"/>
              <a:chOff x="2544" y="1536"/>
              <a:chExt cx="960" cy="816"/>
            </a:xfrm>
          </p:grpSpPr>
          <p:sp>
            <p:nvSpPr>
              <p:cNvPr id="18444" name="Oval 12"/>
              <p:cNvSpPr>
                <a:spLocks noChangeArrowheads="1"/>
              </p:cNvSpPr>
              <p:nvPr/>
            </p:nvSpPr>
            <p:spPr bwMode="auto">
              <a:xfrm>
                <a:off x="2736" y="1536"/>
                <a:ext cx="480" cy="480"/>
              </a:xfrm>
              <a:prstGeom prst="ellipse">
                <a:avLst/>
              </a:prstGeom>
              <a:noFill/>
              <a:ln w="66675">
                <a:solidFill>
                  <a:srgbClr val="00008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46" name="Line 14"/>
              <p:cNvSpPr>
                <a:spLocks noChangeShapeType="1"/>
              </p:cNvSpPr>
              <p:nvPr/>
            </p:nvSpPr>
            <p:spPr bwMode="auto">
              <a:xfrm>
                <a:off x="2544" y="2208"/>
                <a:ext cx="960" cy="0"/>
              </a:xfrm>
              <a:prstGeom prst="line">
                <a:avLst/>
              </a:prstGeom>
              <a:noFill/>
              <a:ln w="666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18447" name="Picture 15" descr="MCj04325940000[1]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216" y="2160"/>
                <a:ext cx="192" cy="192"/>
              </a:xfrm>
              <a:prstGeom prst="rect">
                <a:avLst/>
              </a:prstGeom>
              <a:noFill/>
            </p:spPr>
          </p:pic>
          <p:pic>
            <p:nvPicPr>
              <p:cNvPr id="18448" name="Picture 16" descr="MCj04325940000[1]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736" y="2160"/>
                <a:ext cx="192" cy="192"/>
              </a:xfrm>
              <a:prstGeom prst="rect">
                <a:avLst/>
              </a:prstGeom>
              <a:noFill/>
            </p:spPr>
          </p:pic>
          <p:pic>
            <p:nvPicPr>
              <p:cNvPr id="18449" name="Picture 17" descr="MCj04325940000[1]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120" y="1872"/>
                <a:ext cx="192" cy="192"/>
              </a:xfrm>
              <a:prstGeom prst="rect">
                <a:avLst/>
              </a:prstGeom>
              <a:noFill/>
            </p:spPr>
          </p:pic>
          <p:pic>
            <p:nvPicPr>
              <p:cNvPr id="18450" name="Picture 18" descr="MCj04325940000[1]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072" y="1536"/>
                <a:ext cx="192" cy="192"/>
              </a:xfrm>
              <a:prstGeom prst="rect">
                <a:avLst/>
              </a:prstGeom>
              <a:noFill/>
            </p:spPr>
          </p:pic>
        </p:grpSp>
        <p:sp>
          <p:nvSpPr>
            <p:cNvPr id="18457" name="Text Box 25"/>
            <p:cNvSpPr txBox="1">
              <a:spLocks noChangeArrowheads="1"/>
            </p:cNvSpPr>
            <p:nvPr/>
          </p:nvSpPr>
          <p:spPr bwMode="auto">
            <a:xfrm>
              <a:off x="1910" y="2325"/>
              <a:ext cx="82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>
                  <a:solidFill>
                    <a:srgbClr val="FF0000"/>
                  </a:solidFill>
                </a:rPr>
                <a:t>Extraneous DNA</a:t>
              </a:r>
            </a:p>
          </p:txBody>
        </p:sp>
      </p:grpSp>
      <p:grpSp>
        <p:nvGrpSpPr>
          <p:cNvPr id="4" name="Group 63"/>
          <p:cNvGrpSpPr>
            <a:grpSpLocks/>
          </p:cNvGrpSpPr>
          <p:nvPr/>
        </p:nvGrpSpPr>
        <p:grpSpPr bwMode="auto">
          <a:xfrm>
            <a:off x="4495800" y="2209800"/>
            <a:ext cx="1752600" cy="1295400"/>
            <a:chOff x="2832" y="1392"/>
            <a:chExt cx="1104" cy="816"/>
          </a:xfrm>
        </p:grpSpPr>
        <p:grpSp>
          <p:nvGrpSpPr>
            <p:cNvPr id="5" name="Group 26"/>
            <p:cNvGrpSpPr>
              <a:grpSpLocks/>
            </p:cNvGrpSpPr>
            <p:nvPr/>
          </p:nvGrpSpPr>
          <p:grpSpPr bwMode="auto">
            <a:xfrm>
              <a:off x="3216" y="1392"/>
              <a:ext cx="720" cy="816"/>
              <a:chOff x="3984" y="1392"/>
              <a:chExt cx="720" cy="816"/>
            </a:xfrm>
          </p:grpSpPr>
          <p:sp>
            <p:nvSpPr>
              <p:cNvPr id="18452" name="Oval 20"/>
              <p:cNvSpPr>
                <a:spLocks noChangeArrowheads="1"/>
              </p:cNvSpPr>
              <p:nvPr/>
            </p:nvSpPr>
            <p:spPr bwMode="auto">
              <a:xfrm>
                <a:off x="3984" y="1488"/>
                <a:ext cx="480" cy="480"/>
              </a:xfrm>
              <a:prstGeom prst="ellipse">
                <a:avLst/>
              </a:prstGeom>
              <a:noFill/>
              <a:ln w="66675">
                <a:solidFill>
                  <a:srgbClr val="00008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53" name="Rectangle 21"/>
              <p:cNvSpPr>
                <a:spLocks noChangeArrowheads="1"/>
              </p:cNvSpPr>
              <p:nvPr/>
            </p:nvSpPr>
            <p:spPr bwMode="auto">
              <a:xfrm>
                <a:off x="4320" y="139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54" name="Line 22"/>
              <p:cNvSpPr>
                <a:spLocks noChangeShapeType="1"/>
              </p:cNvSpPr>
              <p:nvPr/>
            </p:nvSpPr>
            <p:spPr bwMode="auto">
              <a:xfrm>
                <a:off x="3984" y="2208"/>
                <a:ext cx="480" cy="0"/>
              </a:xfrm>
              <a:prstGeom prst="line">
                <a:avLst/>
              </a:prstGeom>
              <a:noFill/>
              <a:ln w="666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8459" name="Line 27"/>
            <p:cNvSpPr>
              <a:spLocks noChangeShapeType="1"/>
            </p:cNvSpPr>
            <p:nvPr/>
          </p:nvSpPr>
          <p:spPr bwMode="auto">
            <a:xfrm>
              <a:off x="2832" y="1824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4"/>
          <p:cNvGrpSpPr>
            <a:grpSpLocks/>
          </p:cNvGrpSpPr>
          <p:nvPr/>
        </p:nvGrpSpPr>
        <p:grpSpPr bwMode="auto">
          <a:xfrm>
            <a:off x="6019800" y="2514600"/>
            <a:ext cx="1371600" cy="762000"/>
            <a:chOff x="3792" y="1584"/>
            <a:chExt cx="864" cy="480"/>
          </a:xfrm>
        </p:grpSpPr>
        <p:sp>
          <p:nvSpPr>
            <p:cNvPr id="18460" name="Line 28"/>
            <p:cNvSpPr>
              <a:spLocks noChangeShapeType="1"/>
            </p:cNvSpPr>
            <p:nvPr/>
          </p:nvSpPr>
          <p:spPr bwMode="auto">
            <a:xfrm>
              <a:off x="3792" y="1824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7" name="Group 32"/>
            <p:cNvGrpSpPr>
              <a:grpSpLocks/>
            </p:cNvGrpSpPr>
            <p:nvPr/>
          </p:nvGrpSpPr>
          <p:grpSpPr bwMode="auto">
            <a:xfrm>
              <a:off x="4176" y="1584"/>
              <a:ext cx="480" cy="480"/>
              <a:chOff x="4176" y="1584"/>
              <a:chExt cx="480" cy="480"/>
            </a:xfrm>
          </p:grpSpPr>
          <p:sp>
            <p:nvSpPr>
              <p:cNvPr id="18455" name="Oval 23"/>
              <p:cNvSpPr>
                <a:spLocks noChangeArrowheads="1"/>
              </p:cNvSpPr>
              <p:nvPr/>
            </p:nvSpPr>
            <p:spPr bwMode="auto">
              <a:xfrm>
                <a:off x="4176" y="1584"/>
                <a:ext cx="480" cy="480"/>
              </a:xfrm>
              <a:prstGeom prst="ellipse">
                <a:avLst/>
              </a:prstGeom>
              <a:noFill/>
              <a:ln w="66675">
                <a:solidFill>
                  <a:srgbClr val="00008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63" name="Arc 31"/>
              <p:cNvSpPr>
                <a:spLocks/>
              </p:cNvSpPr>
              <p:nvPr/>
            </p:nvSpPr>
            <p:spPr bwMode="auto">
              <a:xfrm>
                <a:off x="4410" y="1584"/>
                <a:ext cx="246" cy="204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8" name="Group 65"/>
          <p:cNvGrpSpPr>
            <a:grpSpLocks/>
          </p:cNvGrpSpPr>
          <p:nvPr/>
        </p:nvGrpSpPr>
        <p:grpSpPr bwMode="auto">
          <a:xfrm>
            <a:off x="7391400" y="1989138"/>
            <a:ext cx="1676400" cy="1831975"/>
            <a:chOff x="4656" y="1253"/>
            <a:chExt cx="1056" cy="1154"/>
          </a:xfrm>
        </p:grpSpPr>
        <p:pic>
          <p:nvPicPr>
            <p:cNvPr id="18465" name="Picture 3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3082366">
              <a:off x="4604" y="1584"/>
              <a:ext cx="1104" cy="441"/>
            </a:xfrm>
            <a:prstGeom prst="rect">
              <a:avLst/>
            </a:prstGeom>
            <a:noFill/>
          </p:spPr>
        </p:pic>
        <p:grpSp>
          <p:nvGrpSpPr>
            <p:cNvPr id="9" name="Group 34"/>
            <p:cNvGrpSpPr>
              <a:grpSpLocks/>
            </p:cNvGrpSpPr>
            <p:nvPr/>
          </p:nvGrpSpPr>
          <p:grpSpPr bwMode="auto">
            <a:xfrm>
              <a:off x="5226" y="2016"/>
              <a:ext cx="192" cy="192"/>
              <a:chOff x="4176" y="1584"/>
              <a:chExt cx="480" cy="480"/>
            </a:xfrm>
          </p:grpSpPr>
          <p:sp>
            <p:nvSpPr>
              <p:cNvPr id="18467" name="Oval 35"/>
              <p:cNvSpPr>
                <a:spLocks noChangeArrowheads="1"/>
              </p:cNvSpPr>
              <p:nvPr/>
            </p:nvSpPr>
            <p:spPr bwMode="auto">
              <a:xfrm>
                <a:off x="4176" y="1584"/>
                <a:ext cx="480" cy="480"/>
              </a:xfrm>
              <a:prstGeom prst="ellipse">
                <a:avLst/>
              </a:prstGeom>
              <a:noFill/>
              <a:ln w="66675">
                <a:solidFill>
                  <a:srgbClr val="00008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68" name="Arc 36"/>
              <p:cNvSpPr>
                <a:spLocks/>
              </p:cNvSpPr>
              <p:nvPr/>
            </p:nvSpPr>
            <p:spPr bwMode="auto">
              <a:xfrm>
                <a:off x="4410" y="1584"/>
                <a:ext cx="246" cy="204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8469" name="Line 37"/>
            <p:cNvSpPr>
              <a:spLocks noChangeShapeType="1"/>
            </p:cNvSpPr>
            <p:nvPr/>
          </p:nvSpPr>
          <p:spPr bwMode="auto">
            <a:xfrm>
              <a:off x="4656" y="1872"/>
              <a:ext cx="52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470" name="Line 38"/>
            <p:cNvSpPr>
              <a:spLocks noChangeShapeType="1"/>
            </p:cNvSpPr>
            <p:nvPr/>
          </p:nvSpPr>
          <p:spPr bwMode="auto">
            <a:xfrm>
              <a:off x="4656" y="1872"/>
              <a:ext cx="576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471" name="Text Box 39"/>
            <p:cNvSpPr txBox="1">
              <a:spLocks noChangeArrowheads="1"/>
            </p:cNvSpPr>
            <p:nvPr/>
          </p:nvSpPr>
          <p:spPr bwMode="auto">
            <a:xfrm>
              <a:off x="4992" y="1260"/>
              <a:ext cx="69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i="1"/>
                <a:t>Chromosome</a:t>
              </a:r>
            </a:p>
          </p:txBody>
        </p:sp>
        <p:sp>
          <p:nvSpPr>
            <p:cNvPr id="18472" name="Text Box 40"/>
            <p:cNvSpPr txBox="1">
              <a:spLocks noChangeArrowheads="1"/>
            </p:cNvSpPr>
            <p:nvPr/>
          </p:nvSpPr>
          <p:spPr bwMode="auto">
            <a:xfrm rot="5400000">
              <a:off x="5190" y="1885"/>
              <a:ext cx="87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i="1"/>
                <a:t>recombinant DNA</a:t>
              </a:r>
            </a:p>
          </p:txBody>
        </p:sp>
      </p:grpSp>
      <p:grpSp>
        <p:nvGrpSpPr>
          <p:cNvPr id="10" name="Group 66"/>
          <p:cNvGrpSpPr>
            <a:grpSpLocks/>
          </p:cNvGrpSpPr>
          <p:nvPr/>
        </p:nvGrpSpPr>
        <p:grpSpPr bwMode="auto">
          <a:xfrm>
            <a:off x="304800" y="4191000"/>
            <a:ext cx="8820150" cy="2057400"/>
            <a:chOff x="192" y="2640"/>
            <a:chExt cx="5556" cy="1296"/>
          </a:xfrm>
        </p:grpSpPr>
        <p:sp>
          <p:nvSpPr>
            <p:cNvPr id="18473" name="Text Box 41"/>
            <p:cNvSpPr txBox="1">
              <a:spLocks noChangeArrowheads="1"/>
            </p:cNvSpPr>
            <p:nvPr/>
          </p:nvSpPr>
          <p:spPr bwMode="auto">
            <a:xfrm>
              <a:off x="192" y="2640"/>
              <a:ext cx="555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 u="sng"/>
                <a:t>Fluorescent Proteins</a:t>
              </a:r>
              <a:r>
                <a:rPr lang="en-US" b="1"/>
                <a:t>: </a:t>
              </a:r>
              <a:r>
                <a:rPr lang="en-US"/>
                <a:t>allow through fluorescence microscopy to measure the </a:t>
              </a:r>
            </a:p>
            <a:p>
              <a:r>
                <a:rPr lang="en-US"/>
                <a:t>concentration of a protein and thus the level of expression of the corresponding gene </a:t>
              </a:r>
              <a:endParaRPr lang="en-US" b="1"/>
            </a:p>
          </p:txBody>
        </p:sp>
        <p:grpSp>
          <p:nvGrpSpPr>
            <p:cNvPr id="11" name="Group 42"/>
            <p:cNvGrpSpPr>
              <a:grpSpLocks/>
            </p:cNvGrpSpPr>
            <p:nvPr/>
          </p:nvGrpSpPr>
          <p:grpSpPr bwMode="auto">
            <a:xfrm>
              <a:off x="240" y="3168"/>
              <a:ext cx="1296" cy="768"/>
              <a:chOff x="1824" y="3216"/>
              <a:chExt cx="1296" cy="768"/>
            </a:xfrm>
          </p:grpSpPr>
          <p:sp>
            <p:nvSpPr>
              <p:cNvPr id="18475" name="Line 43"/>
              <p:cNvSpPr>
                <a:spLocks noChangeShapeType="1"/>
              </p:cNvSpPr>
              <p:nvPr/>
            </p:nvSpPr>
            <p:spPr bwMode="auto">
              <a:xfrm flipV="1">
                <a:off x="2208" y="3696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2" name="Group 44"/>
              <p:cNvGrpSpPr>
                <a:grpSpLocks/>
              </p:cNvGrpSpPr>
              <p:nvPr/>
            </p:nvGrpSpPr>
            <p:grpSpPr bwMode="auto">
              <a:xfrm>
                <a:off x="1824" y="3216"/>
                <a:ext cx="1296" cy="768"/>
                <a:chOff x="1824" y="3216"/>
                <a:chExt cx="1296" cy="768"/>
              </a:xfrm>
            </p:grpSpPr>
            <p:sp>
              <p:nvSpPr>
                <p:cNvPr id="18477" name="Line 45"/>
                <p:cNvSpPr>
                  <a:spLocks noChangeShapeType="1"/>
                </p:cNvSpPr>
                <p:nvPr/>
              </p:nvSpPr>
              <p:spPr bwMode="auto">
                <a:xfrm>
                  <a:off x="1824" y="3984"/>
                  <a:ext cx="12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478" name="AutoShape 46"/>
                <p:cNvSpPr>
                  <a:spLocks noChangeArrowheads="1"/>
                </p:cNvSpPr>
                <p:nvPr/>
              </p:nvSpPr>
              <p:spPr bwMode="auto">
                <a:xfrm>
                  <a:off x="2448" y="3888"/>
                  <a:ext cx="624" cy="96"/>
                </a:xfrm>
                <a:prstGeom prst="homePlate">
                  <a:avLst>
                    <a:gd name="adj" fmla="val 1625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/>
                  <a:r>
                    <a:rPr lang="en-US" sz="1400" i="1"/>
                    <a:t>gene</a:t>
                  </a:r>
                </a:p>
              </p:txBody>
            </p:sp>
            <p:sp>
              <p:nvSpPr>
                <p:cNvPr id="18479" name="Rectangle 47"/>
                <p:cNvSpPr>
                  <a:spLocks noChangeArrowheads="1"/>
                </p:cNvSpPr>
                <p:nvPr/>
              </p:nvSpPr>
              <p:spPr bwMode="auto">
                <a:xfrm>
                  <a:off x="1920" y="3888"/>
                  <a:ext cx="288" cy="96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8480" name="Line 48"/>
                <p:cNvSpPr>
                  <a:spLocks noChangeShapeType="1"/>
                </p:cNvSpPr>
                <p:nvPr/>
              </p:nvSpPr>
              <p:spPr bwMode="auto">
                <a:xfrm>
                  <a:off x="2208" y="3696"/>
                  <a:ext cx="33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481" name="Line 49"/>
                <p:cNvSpPr>
                  <a:spLocks noChangeShapeType="1"/>
                </p:cNvSpPr>
                <p:nvPr/>
              </p:nvSpPr>
              <p:spPr bwMode="auto">
                <a:xfrm flipV="1">
                  <a:off x="2832" y="3648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482" name="Freeform 50"/>
                <p:cNvSpPr>
                  <a:spLocks/>
                </p:cNvSpPr>
                <p:nvPr/>
              </p:nvSpPr>
              <p:spPr bwMode="auto">
                <a:xfrm>
                  <a:off x="2698" y="3557"/>
                  <a:ext cx="414" cy="74"/>
                </a:xfrm>
                <a:custGeom>
                  <a:avLst/>
                  <a:gdLst/>
                  <a:ahLst/>
                  <a:cxnLst>
                    <a:cxn ang="0">
                      <a:pos x="0" y="62"/>
                    </a:cxn>
                    <a:cxn ang="0">
                      <a:pos x="94" y="24"/>
                    </a:cxn>
                    <a:cxn ang="0">
                      <a:pos x="132" y="12"/>
                    </a:cxn>
                    <a:cxn ang="0">
                      <a:pos x="220" y="43"/>
                    </a:cxn>
                    <a:cxn ang="0">
                      <a:pos x="326" y="56"/>
                    </a:cxn>
                    <a:cxn ang="0">
                      <a:pos x="414" y="74"/>
                    </a:cxn>
                  </a:cxnLst>
                  <a:rect l="0" t="0" r="r" b="b"/>
                  <a:pathLst>
                    <a:path w="414" h="74">
                      <a:moveTo>
                        <a:pt x="0" y="62"/>
                      </a:moveTo>
                      <a:cubicBezTo>
                        <a:pt x="32" y="20"/>
                        <a:pt x="47" y="35"/>
                        <a:pt x="94" y="24"/>
                      </a:cubicBezTo>
                      <a:cubicBezTo>
                        <a:pt x="107" y="21"/>
                        <a:pt x="132" y="12"/>
                        <a:pt x="132" y="12"/>
                      </a:cubicBezTo>
                      <a:cubicBezTo>
                        <a:pt x="258" y="24"/>
                        <a:pt x="151" y="0"/>
                        <a:pt x="220" y="43"/>
                      </a:cubicBezTo>
                      <a:cubicBezTo>
                        <a:pt x="250" y="62"/>
                        <a:pt x="291" y="53"/>
                        <a:pt x="326" y="56"/>
                      </a:cubicBezTo>
                      <a:cubicBezTo>
                        <a:pt x="355" y="65"/>
                        <a:pt x="386" y="61"/>
                        <a:pt x="414" y="7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483" name="Line 51"/>
                <p:cNvSpPr>
                  <a:spLocks noChangeShapeType="1"/>
                </p:cNvSpPr>
                <p:nvPr/>
              </p:nvSpPr>
              <p:spPr bwMode="auto">
                <a:xfrm flipV="1">
                  <a:off x="2832" y="336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484" name="Oval 52"/>
                <p:cNvSpPr>
                  <a:spLocks noChangeArrowheads="1"/>
                </p:cNvSpPr>
                <p:nvPr/>
              </p:nvSpPr>
              <p:spPr bwMode="auto">
                <a:xfrm>
                  <a:off x="2736" y="3216"/>
                  <a:ext cx="144" cy="144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8485" name="Line 53"/>
            <p:cNvSpPr>
              <a:spLocks noChangeShapeType="1"/>
            </p:cNvSpPr>
            <p:nvPr/>
          </p:nvSpPr>
          <p:spPr bwMode="auto">
            <a:xfrm>
              <a:off x="1488" y="3936"/>
              <a:ext cx="105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486" name="AutoShape 54"/>
            <p:cNvSpPr>
              <a:spLocks noChangeArrowheads="1"/>
            </p:cNvSpPr>
            <p:nvPr/>
          </p:nvSpPr>
          <p:spPr bwMode="auto">
            <a:xfrm>
              <a:off x="1680" y="3840"/>
              <a:ext cx="576" cy="96"/>
            </a:xfrm>
            <a:prstGeom prst="homePlate">
              <a:avLst>
                <a:gd name="adj" fmla="val 150000"/>
              </a:avLst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/>
                <a:t>gfp</a:t>
              </a:r>
            </a:p>
          </p:txBody>
        </p:sp>
        <p:sp>
          <p:nvSpPr>
            <p:cNvPr id="18488" name="Line 56"/>
            <p:cNvSpPr>
              <a:spLocks noChangeShapeType="1"/>
            </p:cNvSpPr>
            <p:nvPr/>
          </p:nvSpPr>
          <p:spPr bwMode="auto">
            <a:xfrm flipV="1">
              <a:off x="1920" y="3648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489" name="Freeform 57"/>
            <p:cNvSpPr>
              <a:spLocks/>
            </p:cNvSpPr>
            <p:nvPr/>
          </p:nvSpPr>
          <p:spPr bwMode="auto">
            <a:xfrm>
              <a:off x="1778" y="3531"/>
              <a:ext cx="338" cy="103"/>
            </a:xfrm>
            <a:custGeom>
              <a:avLst/>
              <a:gdLst/>
              <a:ahLst/>
              <a:cxnLst>
                <a:cxn ang="0">
                  <a:pos x="0" y="44"/>
                </a:cxn>
                <a:cxn ang="0">
                  <a:pos x="125" y="0"/>
                </a:cxn>
                <a:cxn ang="0">
                  <a:pos x="219" y="31"/>
                </a:cxn>
                <a:cxn ang="0">
                  <a:pos x="338" y="38"/>
                </a:cxn>
              </a:cxnLst>
              <a:rect l="0" t="0" r="r" b="b"/>
              <a:pathLst>
                <a:path w="338" h="103">
                  <a:moveTo>
                    <a:pt x="0" y="44"/>
                  </a:moveTo>
                  <a:cubicBezTo>
                    <a:pt x="44" y="31"/>
                    <a:pt x="81" y="8"/>
                    <a:pt x="125" y="0"/>
                  </a:cubicBezTo>
                  <a:cubicBezTo>
                    <a:pt x="159" y="8"/>
                    <a:pt x="185" y="24"/>
                    <a:pt x="219" y="31"/>
                  </a:cubicBezTo>
                  <a:cubicBezTo>
                    <a:pt x="236" y="103"/>
                    <a:pt x="291" y="38"/>
                    <a:pt x="338" y="3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490" name="Line 58"/>
            <p:cNvSpPr>
              <a:spLocks noChangeShapeType="1"/>
            </p:cNvSpPr>
            <p:nvPr/>
          </p:nvSpPr>
          <p:spPr bwMode="auto">
            <a:xfrm flipV="1">
              <a:off x="1968" y="3264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491" name="Oval 59"/>
            <p:cNvSpPr>
              <a:spLocks noChangeArrowheads="1"/>
            </p:cNvSpPr>
            <p:nvPr/>
          </p:nvSpPr>
          <p:spPr bwMode="auto">
            <a:xfrm>
              <a:off x="1896" y="3120"/>
              <a:ext cx="144" cy="144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92" name="Line 60"/>
            <p:cNvSpPr>
              <a:spLocks noChangeShapeType="1"/>
            </p:cNvSpPr>
            <p:nvPr/>
          </p:nvSpPr>
          <p:spPr bwMode="auto">
            <a:xfrm>
              <a:off x="2112" y="3216"/>
              <a:ext cx="912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pic>
          <p:nvPicPr>
            <p:cNvPr id="18493" name="Picture 61" descr="MCj04136300000[1]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928" y="3024"/>
              <a:ext cx="735" cy="874"/>
            </a:xfrm>
            <a:prstGeom prst="rect">
              <a:avLst/>
            </a:prstGeom>
            <a:noFill/>
          </p:spPr>
        </p:pic>
      </p:grpSp>
      <p:sp>
        <p:nvSpPr>
          <p:cNvPr id="59" name="Slide Number Placeholder 5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E5DBA-89E0-4EE3-8624-CF709F028FAA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015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What is synthetic biology? 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Examples of working circuit modules</a:t>
            </a:r>
          </a:p>
          <a:p>
            <a:pPr marL="0" indent="0">
              <a:buNone/>
            </a:pPr>
            <a:endParaRPr lang="en-US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Challenges/opportunities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8728A-02E0-4A1D-BD32-933ACD1C01C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55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1828800"/>
            <a:ext cx="4259263" cy="3551238"/>
          </a:xfrm>
          <a:prstGeom prst="rect">
            <a:avLst/>
          </a:prstGeom>
          <a:noFill/>
        </p:spPr>
      </p:pic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2514600" y="1600200"/>
            <a:ext cx="2057400" cy="1981200"/>
          </a:xfrm>
          <a:prstGeom prst="rect">
            <a:avLst/>
          </a:prstGeom>
          <a:solidFill>
            <a:srgbClr val="339966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Early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modules </a:t>
            </a:r>
            <a:r>
              <a:rPr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fabricated </a:t>
            </a:r>
            <a:r>
              <a:rPr lang="en-US" sz="32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in vivo</a:t>
            </a:r>
            <a:endParaRPr lang="en-US" sz="320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1050925" y="2093913"/>
            <a:ext cx="153253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err="1" smtClean="0">
                <a:solidFill>
                  <a:schemeClr val="hlink"/>
                </a:solidFill>
              </a:rPr>
              <a:t>Autoregulated</a:t>
            </a:r>
            <a:endParaRPr lang="en-US" dirty="0">
              <a:solidFill>
                <a:schemeClr val="hlink"/>
              </a:solidFill>
            </a:endParaRPr>
          </a:p>
          <a:p>
            <a:r>
              <a:rPr lang="en-US" dirty="0">
                <a:solidFill>
                  <a:schemeClr val="hlink"/>
                </a:solidFill>
              </a:rPr>
              <a:t>modules</a:t>
            </a:r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4572000" y="1600200"/>
            <a:ext cx="2057400" cy="1981200"/>
          </a:xfrm>
          <a:prstGeom prst="rect">
            <a:avLst/>
          </a:prstGeom>
          <a:solidFill>
            <a:srgbClr val="33CCCC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6765925" y="1941513"/>
            <a:ext cx="1047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38EBF4"/>
                </a:solidFill>
              </a:rPr>
              <a:t>Bistable</a:t>
            </a:r>
          </a:p>
          <a:p>
            <a:r>
              <a:rPr lang="en-US">
                <a:solidFill>
                  <a:srgbClr val="38EBF4"/>
                </a:solidFill>
              </a:rPr>
              <a:t>modules</a:t>
            </a:r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2514600" y="3581400"/>
            <a:ext cx="2057400" cy="1981200"/>
          </a:xfrm>
          <a:prstGeom prst="rect">
            <a:avLst/>
          </a:prstGeom>
          <a:solidFill>
            <a:srgbClr val="FF0000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1127125" y="3770313"/>
            <a:ext cx="12636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Relaxation</a:t>
            </a:r>
          </a:p>
          <a:p>
            <a:r>
              <a:rPr lang="en-US">
                <a:solidFill>
                  <a:srgbClr val="FF0000"/>
                </a:solidFill>
              </a:rPr>
              <a:t>oscillators</a:t>
            </a:r>
          </a:p>
        </p:txBody>
      </p:sp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4572000" y="3581400"/>
            <a:ext cx="2057400" cy="1981200"/>
          </a:xfrm>
          <a:prstGeom prst="rect">
            <a:avLst/>
          </a:prstGeom>
          <a:solidFill>
            <a:srgbClr val="FF6600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6842125" y="3694113"/>
            <a:ext cx="1200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6600"/>
                </a:solidFill>
              </a:rPr>
              <a:t>Loop</a:t>
            </a:r>
          </a:p>
          <a:p>
            <a:r>
              <a:rPr lang="en-US">
                <a:solidFill>
                  <a:srgbClr val="FF6600"/>
                </a:solidFill>
              </a:rPr>
              <a:t>oscillators</a:t>
            </a:r>
          </a:p>
        </p:txBody>
      </p:sp>
      <p:sp>
        <p:nvSpPr>
          <p:cNvPr id="20494" name="Text Box 14"/>
          <p:cNvSpPr txBox="1">
            <a:spLocks noChangeArrowheads="1"/>
          </p:cNvSpPr>
          <p:nvPr/>
        </p:nvSpPr>
        <p:spPr bwMode="auto">
          <a:xfrm>
            <a:off x="2422525" y="1524000"/>
            <a:ext cx="1973263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>
                <a:solidFill>
                  <a:schemeClr val="accent2"/>
                </a:solidFill>
              </a:rPr>
              <a:t>Rosenfeld et al 2002</a:t>
            </a:r>
          </a:p>
          <a:p>
            <a:r>
              <a:rPr lang="en-US" sz="1200">
                <a:solidFill>
                  <a:schemeClr val="accent2"/>
                </a:solidFill>
              </a:rPr>
              <a:t>Becskei and Serrano 2000</a:t>
            </a:r>
          </a:p>
          <a:p>
            <a:endParaRPr lang="en-US" sz="1200"/>
          </a:p>
        </p:txBody>
      </p:sp>
      <p:sp>
        <p:nvSpPr>
          <p:cNvPr id="20495" name="Text Box 15"/>
          <p:cNvSpPr txBox="1">
            <a:spLocks noChangeArrowheads="1"/>
          </p:cNvSpPr>
          <p:nvPr/>
        </p:nvSpPr>
        <p:spPr bwMode="auto">
          <a:xfrm>
            <a:off x="4595813" y="1524000"/>
            <a:ext cx="14509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>
                <a:solidFill>
                  <a:schemeClr val="accent2"/>
                </a:solidFill>
              </a:rPr>
              <a:t>Gardner et al 2000</a:t>
            </a:r>
          </a:p>
        </p:txBody>
      </p:sp>
      <p:sp>
        <p:nvSpPr>
          <p:cNvPr id="20496" name="Text Box 16"/>
          <p:cNvSpPr txBox="1">
            <a:spLocks noChangeArrowheads="1"/>
          </p:cNvSpPr>
          <p:nvPr/>
        </p:nvSpPr>
        <p:spPr bwMode="auto">
          <a:xfrm>
            <a:off x="4564063" y="3486150"/>
            <a:ext cx="183673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>
                <a:solidFill>
                  <a:schemeClr val="accent2"/>
                </a:solidFill>
              </a:rPr>
              <a:t>Elowitz and Leibler 2000</a:t>
            </a:r>
          </a:p>
        </p:txBody>
      </p:sp>
      <p:sp>
        <p:nvSpPr>
          <p:cNvPr id="20497" name="Text Box 17"/>
          <p:cNvSpPr txBox="1">
            <a:spLocks noChangeArrowheads="1"/>
          </p:cNvSpPr>
          <p:nvPr/>
        </p:nvSpPr>
        <p:spPr bwMode="auto">
          <a:xfrm>
            <a:off x="2430463" y="3505200"/>
            <a:ext cx="14763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>
                <a:solidFill>
                  <a:schemeClr val="accent2"/>
                </a:solidFill>
              </a:rPr>
              <a:t>Atkinson et al 2003</a:t>
            </a: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E5DBA-89E0-4EE3-8624-CF709F028FAA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092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Self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repressed </a:t>
            </a:r>
            <a:r>
              <a:rPr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gene: Noise properties</a:t>
            </a:r>
            <a:endParaRPr lang="en-US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2546" name="Oval 18"/>
          <p:cNvSpPr>
            <a:spLocks noChangeArrowheads="1"/>
          </p:cNvSpPr>
          <p:nvPr/>
        </p:nvSpPr>
        <p:spPr bwMode="auto">
          <a:xfrm>
            <a:off x="893170" y="1600200"/>
            <a:ext cx="1219200" cy="914400"/>
          </a:xfrm>
          <a:prstGeom prst="ellipse">
            <a:avLst/>
          </a:prstGeom>
          <a:noFill/>
          <a:ln w="952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48" name="Text Box 20"/>
          <p:cNvSpPr txBox="1">
            <a:spLocks noChangeArrowheads="1"/>
          </p:cNvSpPr>
          <p:nvPr/>
        </p:nvSpPr>
        <p:spPr bwMode="auto">
          <a:xfrm>
            <a:off x="836752" y="2753252"/>
            <a:ext cx="11112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negative</a:t>
            </a:r>
          </a:p>
          <a:p>
            <a:r>
              <a:rPr lang="en-US" dirty="0">
                <a:solidFill>
                  <a:srgbClr val="FF0000"/>
                </a:solidFill>
              </a:rPr>
              <a:t>feedback</a:t>
            </a:r>
          </a:p>
        </p:txBody>
      </p:sp>
      <p:pic>
        <p:nvPicPr>
          <p:cNvPr id="8" name="Picture 7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6440" y="1752600"/>
            <a:ext cx="1776460" cy="464556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E5DBA-89E0-4EE3-8624-CF709F028FAA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4" name="Group 45"/>
          <p:cNvGrpSpPr/>
          <p:nvPr/>
        </p:nvGrpSpPr>
        <p:grpSpPr>
          <a:xfrm>
            <a:off x="7709580" y="0"/>
            <a:ext cx="1858962" cy="1495425"/>
            <a:chOff x="7709580" y="0"/>
            <a:chExt cx="1858962" cy="1495425"/>
          </a:xfrm>
        </p:grpSpPr>
        <p:pic>
          <p:nvPicPr>
            <p:cNvPr id="22533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709580" y="0"/>
              <a:ext cx="1858962" cy="1495425"/>
            </a:xfrm>
            <a:prstGeom prst="rect">
              <a:avLst/>
            </a:prstGeom>
            <a:noFill/>
          </p:spPr>
        </p:pic>
        <p:sp>
          <p:nvSpPr>
            <p:cNvPr id="37" name="TextBox 36"/>
            <p:cNvSpPr txBox="1"/>
            <p:nvPr/>
          </p:nvSpPr>
          <p:spPr>
            <a:xfrm>
              <a:off x="8501742" y="672921"/>
              <a:ext cx="304800" cy="76944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 smtClean="0"/>
                <a:t>x</a:t>
              </a:r>
              <a:endParaRPr lang="en-US" sz="4400" dirty="0"/>
            </a:p>
          </p:txBody>
        </p:sp>
      </p:grpSp>
      <p:pic>
        <p:nvPicPr>
          <p:cNvPr id="22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80507" y="1066800"/>
            <a:ext cx="2759529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12053" y="1288347"/>
            <a:ext cx="1402992" cy="1606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23"/>
          <p:cNvSpPr txBox="1"/>
          <p:nvPr/>
        </p:nvSpPr>
        <p:spPr>
          <a:xfrm rot="16200000">
            <a:off x="5502934" y="1761164"/>
            <a:ext cx="18489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Coefficient of variation</a:t>
            </a:r>
            <a:endParaRPr lang="en-US" sz="1400" dirty="0"/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6897342" y="1719361"/>
            <a:ext cx="210729" cy="6792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881972" y="1442362"/>
            <a:ext cx="106452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autoregulated</a:t>
            </a:r>
            <a:endParaRPr lang="en-US" sz="1200" dirty="0" smtClean="0"/>
          </a:p>
          <a:p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5970223" y="2895600"/>
            <a:ext cx="236808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rgbClr val="0070C0"/>
                </a:solidFill>
              </a:rPr>
              <a:t>Becskei</a:t>
            </a:r>
            <a:r>
              <a:rPr lang="en-US" sz="1200" dirty="0" smtClean="0">
                <a:solidFill>
                  <a:srgbClr val="0070C0"/>
                </a:solidFill>
              </a:rPr>
              <a:t> and Serrano, Nature </a:t>
            </a:r>
            <a:r>
              <a:rPr lang="en-US" sz="1200" dirty="0" smtClean="0">
                <a:solidFill>
                  <a:srgbClr val="0070C0"/>
                </a:solidFill>
              </a:rPr>
              <a:t>2000</a:t>
            </a:r>
            <a:r>
              <a:rPr lang="en-US" sz="1200" dirty="0" smtClean="0"/>
              <a:t> </a:t>
            </a:r>
            <a:endParaRPr lang="en-US" sz="1200" dirty="0" smtClean="0"/>
          </a:p>
          <a:p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6058402" y="3200400"/>
            <a:ext cx="21275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Math analysis </a:t>
            </a:r>
            <a:r>
              <a:rPr lang="en-US" sz="1200" dirty="0" smtClean="0"/>
              <a:t>in </a:t>
            </a:r>
          </a:p>
          <a:p>
            <a:r>
              <a:rPr lang="en-US" sz="1200" dirty="0" smtClean="0">
                <a:solidFill>
                  <a:srgbClr val="0070C0"/>
                </a:solidFill>
              </a:rPr>
              <a:t>Singh and </a:t>
            </a:r>
            <a:r>
              <a:rPr lang="en-US" sz="1200" dirty="0" err="1" smtClean="0">
                <a:solidFill>
                  <a:srgbClr val="0070C0"/>
                </a:solidFill>
              </a:rPr>
              <a:t>Hespanha</a:t>
            </a:r>
            <a:r>
              <a:rPr lang="en-US" sz="1200" dirty="0" smtClean="0">
                <a:solidFill>
                  <a:srgbClr val="0070C0"/>
                </a:solidFill>
              </a:rPr>
              <a:t>, </a:t>
            </a:r>
            <a:r>
              <a:rPr lang="en-US" sz="1200" i="1" dirty="0" smtClean="0">
                <a:solidFill>
                  <a:srgbClr val="0070C0"/>
                </a:solidFill>
              </a:rPr>
              <a:t>CDC</a:t>
            </a:r>
            <a:r>
              <a:rPr lang="en-US" sz="1200" dirty="0" smtClean="0">
                <a:solidFill>
                  <a:srgbClr val="0070C0"/>
                </a:solidFill>
              </a:rPr>
              <a:t> 2008</a:t>
            </a:r>
            <a:endParaRPr lang="en-US" sz="1200" dirty="0" smtClean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71800" y="838200"/>
            <a:ext cx="50617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Negative </a:t>
            </a:r>
            <a:r>
              <a:rPr lang="en-US" sz="1400" b="1" dirty="0" err="1" smtClean="0"/>
              <a:t>autoregulation</a:t>
            </a:r>
            <a:r>
              <a:rPr lang="en-US" sz="1400" b="1" dirty="0" smtClean="0"/>
              <a:t> decreases noise on the steady state value</a:t>
            </a:r>
          </a:p>
          <a:p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42974" y="4350138"/>
            <a:ext cx="8964427" cy="2768728"/>
            <a:chOff x="42974" y="4350138"/>
            <a:chExt cx="8964427" cy="2768728"/>
          </a:xfrm>
        </p:grpSpPr>
        <p:grpSp>
          <p:nvGrpSpPr>
            <p:cNvPr id="33" name="Group 11"/>
            <p:cNvGrpSpPr/>
            <p:nvPr/>
          </p:nvGrpSpPr>
          <p:grpSpPr>
            <a:xfrm>
              <a:off x="42974" y="4363998"/>
              <a:ext cx="1328626" cy="1143000"/>
              <a:chOff x="152400" y="1371600"/>
              <a:chExt cx="1694712" cy="1447800"/>
            </a:xfrm>
          </p:grpSpPr>
          <p:pic>
            <p:nvPicPr>
              <p:cNvPr id="34" name="Picture 3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152400" y="1371600"/>
                <a:ext cx="1694712" cy="1447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5" name="Rectangle 34"/>
              <p:cNvSpPr/>
              <p:nvPr/>
            </p:nvSpPr>
            <p:spPr>
              <a:xfrm>
                <a:off x="152400" y="1371600"/>
                <a:ext cx="228600" cy="3048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76200" y="4350138"/>
              <a:ext cx="8931201" cy="2768728"/>
              <a:chOff x="94130" y="4350138"/>
              <a:chExt cx="8931201" cy="2768728"/>
            </a:xfrm>
          </p:grpSpPr>
          <p:sp>
            <p:nvSpPr>
              <p:cNvPr id="43" name="TextBox 42"/>
              <p:cNvSpPr txBox="1"/>
              <p:nvPr/>
            </p:nvSpPr>
            <p:spPr>
              <a:xfrm>
                <a:off x="4167945" y="6287869"/>
                <a:ext cx="4823180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 smtClean="0"/>
                  <a:t>                            </a:t>
                </a:r>
              </a:p>
              <a:p>
                <a:r>
                  <a:rPr lang="en-US" sz="1200" dirty="0" smtClean="0">
                    <a:solidFill>
                      <a:srgbClr val="0070C0"/>
                    </a:solidFill>
                  </a:rPr>
                  <a:t>Austin, Allen, McCollum, Dar, </a:t>
                </a:r>
                <a:r>
                  <a:rPr lang="en-US" sz="1200" dirty="0" err="1" smtClean="0">
                    <a:solidFill>
                      <a:srgbClr val="0070C0"/>
                    </a:solidFill>
                  </a:rPr>
                  <a:t>Wilgus</a:t>
                </a:r>
                <a:r>
                  <a:rPr lang="en-US" sz="1200" dirty="0" smtClean="0">
                    <a:solidFill>
                      <a:srgbClr val="0070C0"/>
                    </a:solidFill>
                  </a:rPr>
                  <a:t>, </a:t>
                </a:r>
                <a:r>
                  <a:rPr lang="en-US" sz="1200" dirty="0" err="1" smtClean="0">
                    <a:solidFill>
                      <a:srgbClr val="0070C0"/>
                    </a:solidFill>
                  </a:rPr>
                  <a:t>Sayler</a:t>
                </a:r>
                <a:r>
                  <a:rPr lang="en-US" sz="1200" dirty="0" smtClean="0">
                    <a:solidFill>
                      <a:srgbClr val="0070C0"/>
                    </a:solidFill>
                  </a:rPr>
                  <a:t>, </a:t>
                </a:r>
                <a:r>
                  <a:rPr lang="en-US" sz="1200" dirty="0" err="1" smtClean="0">
                    <a:solidFill>
                      <a:srgbClr val="0070C0"/>
                    </a:solidFill>
                  </a:rPr>
                  <a:t>Samatova</a:t>
                </a:r>
                <a:r>
                  <a:rPr lang="en-US" sz="1200" dirty="0" smtClean="0">
                    <a:solidFill>
                      <a:srgbClr val="0070C0"/>
                    </a:solidFill>
                  </a:rPr>
                  <a:t>, Cox</a:t>
                </a:r>
                <a:r>
                  <a:rPr lang="en-US" sz="1200" dirty="0">
                    <a:solidFill>
                      <a:srgbClr val="0070C0"/>
                    </a:solidFill>
                  </a:rPr>
                  <a:t> and </a:t>
                </a:r>
                <a:r>
                  <a:rPr lang="en-US" sz="1200" dirty="0" smtClean="0">
                    <a:solidFill>
                      <a:srgbClr val="0070C0"/>
                    </a:solidFill>
                  </a:rPr>
                  <a:t> Simpson</a:t>
                </a:r>
                <a:r>
                  <a:rPr lang="en-US" sz="1200" dirty="0" smtClean="0">
                    <a:solidFill>
                      <a:srgbClr val="0070C0"/>
                    </a:solidFill>
                  </a:rPr>
                  <a:t>. </a:t>
                </a:r>
              </a:p>
              <a:p>
                <a:r>
                  <a:rPr lang="en-US" sz="1200" i="1" dirty="0" smtClean="0">
                    <a:solidFill>
                      <a:srgbClr val="0070C0"/>
                    </a:solidFill>
                  </a:rPr>
                  <a:t>Nature</a:t>
                </a:r>
                <a:r>
                  <a:rPr lang="en-US" sz="1200" dirty="0" smtClean="0">
                    <a:solidFill>
                      <a:srgbClr val="0070C0"/>
                    </a:solidFill>
                  </a:rPr>
                  <a:t> 2006</a:t>
                </a:r>
              </a:p>
              <a:p>
                <a:r>
                  <a:rPr lang="en-US" sz="1200" dirty="0" smtClean="0"/>
                  <a:t> </a:t>
                </a:r>
                <a:endParaRPr lang="en-US" sz="1200" b="1" dirty="0"/>
              </a:p>
            </p:txBody>
          </p:sp>
          <p:grpSp>
            <p:nvGrpSpPr>
              <p:cNvPr id="9" name="Group 8"/>
              <p:cNvGrpSpPr/>
              <p:nvPr/>
            </p:nvGrpSpPr>
            <p:grpSpPr>
              <a:xfrm>
                <a:off x="94130" y="4350138"/>
                <a:ext cx="8931201" cy="2507862"/>
                <a:chOff x="94130" y="4350138"/>
                <a:chExt cx="8931201" cy="2507862"/>
              </a:xfrm>
            </p:grpSpPr>
            <p:pic>
              <p:nvPicPr>
                <p:cNvPr id="32" name="Picture 1"/>
                <p:cNvPicPr>
                  <a:picLocks noChangeAspect="1" noChangeArrowheads="1"/>
                </p:cNvPicPr>
                <p:nvPr/>
              </p:nvPicPr>
              <p:blipFill>
                <a:blip r:embed="rId9" cstate="print"/>
                <a:srcRect/>
                <a:stretch>
                  <a:fillRect/>
                </a:stretch>
              </p:blipFill>
              <p:spPr bwMode="auto">
                <a:xfrm>
                  <a:off x="94130" y="5486400"/>
                  <a:ext cx="1353670" cy="13716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6" name="Picture 4"/>
                <p:cNvPicPr>
                  <a:picLocks noChangeAspect="1" noChangeArrowheads="1"/>
                </p:cNvPicPr>
                <p:nvPr/>
              </p:nvPicPr>
              <p:blipFill>
                <a:blip r:embed="rId10" cstate="print"/>
                <a:srcRect/>
                <a:stretch>
                  <a:fillRect/>
                </a:stretch>
              </p:blipFill>
              <p:spPr bwMode="auto">
                <a:xfrm>
                  <a:off x="1524000" y="4493140"/>
                  <a:ext cx="2638751" cy="228866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" name="Picture 2"/>
                <p:cNvPicPr>
                  <a:picLocks noChangeAspect="1" noChangeArrowheads="1"/>
                </p:cNvPicPr>
                <p:nvPr/>
              </p:nvPicPr>
              <p:blipFill>
                <a:blip r:embed="rId11" cstate="print"/>
                <a:srcRect/>
                <a:stretch>
                  <a:fillRect/>
                </a:stretch>
              </p:blipFill>
              <p:spPr bwMode="auto">
                <a:xfrm>
                  <a:off x="6810268" y="5026463"/>
                  <a:ext cx="2215063" cy="144856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9" name="Picture 5"/>
                <p:cNvPicPr>
                  <a:picLocks noChangeAspect="1" noChangeArrowheads="1"/>
                </p:cNvPicPr>
                <p:nvPr/>
              </p:nvPicPr>
              <p:blipFill>
                <a:blip r:embed="rId12" cstate="print"/>
                <a:srcRect/>
                <a:stretch>
                  <a:fillRect/>
                </a:stretch>
              </p:blipFill>
              <p:spPr bwMode="auto">
                <a:xfrm>
                  <a:off x="5021633" y="5007431"/>
                  <a:ext cx="1956150" cy="154576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40" name="TextBox 39"/>
                <p:cNvSpPr txBox="1"/>
                <p:nvPr/>
              </p:nvSpPr>
              <p:spPr>
                <a:xfrm>
                  <a:off x="6762739" y="4647029"/>
                  <a:ext cx="160546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>
                      <a:solidFill>
                        <a:schemeClr val="accent2">
                          <a:lumMod val="75000"/>
                        </a:schemeClr>
                      </a:solidFill>
                    </a:rPr>
                    <a:t>Experimental data</a:t>
                  </a:r>
                  <a:endParaRPr lang="en-US" sz="1200" b="1" dirty="0">
                    <a:solidFill>
                      <a:schemeClr val="accent2">
                        <a:lumMod val="75000"/>
                      </a:schemeClr>
                    </a:solidFill>
                  </a:endParaRPr>
                </a:p>
              </p:txBody>
            </p:sp>
            <p:sp>
              <p:nvSpPr>
                <p:cNvPr id="41" name="TextBox 40"/>
                <p:cNvSpPr txBox="1"/>
                <p:nvPr/>
              </p:nvSpPr>
              <p:spPr>
                <a:xfrm>
                  <a:off x="5021633" y="4622830"/>
                  <a:ext cx="1518942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dirty="0" smtClean="0"/>
                    <a:t>Simulation data (SSA)</a:t>
                  </a:r>
                  <a:endParaRPr lang="en-US" sz="1200" dirty="0"/>
                </a:p>
              </p:txBody>
            </p:sp>
            <p:sp>
              <p:nvSpPr>
                <p:cNvPr id="7" name="TextBox 6"/>
                <p:cNvSpPr txBox="1"/>
                <p:nvPr/>
              </p:nvSpPr>
              <p:spPr>
                <a:xfrm>
                  <a:off x="3205455" y="4350138"/>
                  <a:ext cx="5176545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b="1" dirty="0" smtClean="0"/>
                    <a:t>Negative </a:t>
                  </a:r>
                  <a:r>
                    <a:rPr lang="en-US" sz="1400" b="1" dirty="0" err="1" smtClean="0"/>
                    <a:t>autoregulation</a:t>
                  </a:r>
                  <a:r>
                    <a:rPr lang="en-US" sz="1400" b="1" dirty="0" smtClean="0"/>
                    <a:t> shifts frequency content to high frequency</a:t>
                  </a:r>
                  <a:endParaRPr lang="en-US" sz="1400" dirty="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027519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[&#10;\frac{dx}{dt}=\frac{\beta}{K+x^n}-\delta x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76"/>
  <p:tag name="PICTUREFILESIZE" val="1113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frac{du}{dt}=f_0(t,u)+r(u,x)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211"/>
  <p:tag name="PICTUREFILESIZE" val="1211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epsilon \frac{d\tilde x}{dt}=f_1(u,x)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132"/>
  <p:tag name="PICTUREFILESIZE" val="841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$\frac{dy}{dt}=- G's(x,y)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49"/>
  <p:tag name="PICTUREFILESIZE" val="942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u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12"/>
  <p:tag name="PICTUREFILESIZE" val="77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x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12"/>
  <p:tag name="PICTUREFILESIZE" val="85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begin{document}&#10;$\color{red}s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256"/>
  <p:tag name="ORIGWIDTH" val="9"/>
  <p:tag name="PICTUREFILESIZE" val="165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begin{document}&#10;$r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16m"/>
  <p:tag name="ORIGWIDTH" val="10"/>
  <p:tag name="PICTUREFILESIZE" val="120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y$&#10;\end{document}&#10;"/>
  <p:tag name="EXTERNALNAME" val="TP_tmp"/>
  <p:tag name="BLEND" val="0"/>
  <p:tag name="TRANSPARENT" val="1"/>
  <p:tag name="RESOLUTION" val="1200"/>
  <p:tag name="WORKAROUNDTRANSPARENCYBUG" val="0"/>
  <p:tag name="ALLOWFONTSUBSTITUTION" val="0"/>
  <p:tag name="BITMAPFORMAT" val="pngmono"/>
  <p:tag name="ORIGWIDTH" val="11"/>
  <p:tag name="PICTUREFILESIZE" val="93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$\frac{dy}{dt}=-G' s(x,y)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49"/>
  <p:tag name="PICTUREFILESIZE" val="942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$\frac{dx}{dt}=G f_1(u,x)+ G' s(x,y)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252"/>
  <p:tag name="PICTUREFILESIZE" val="1478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begin{eqnarray}&#10;\frac{d r_A}{dt} &amp;=&amp; f(C)-\delta_r r_A\nonumber \\&#10;\frac{d A}{dt} &amp;=&amp; r_A-\delta A\nonumber \\&#10;\frac{d r_B}{dt} &amp;=&amp; f(A)-\delta_r r_B\nonumber \\&#10;\frac{d B}{dt} &amp;=&amp; r_B-\delta B\nonumber \\&#10;\frac{d r_C}{dt} &amp;=&amp; f(B)-\delta_r r_C\nonumber \\&#10;\frac{d C}{dt} &amp;=&amp; r_C-\delta C\nonumber&#10;\end{eqnarray}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00"/>
  <p:tag name="PICTUREFILESIZE" val="2404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$\frac{du}{dt}=f_0(t,u)+r(u,x)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211"/>
  <p:tag name="PICTUREFILESIZE" val="1214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begin{eqnarray}&#10;\frac{dA}{dt}&amp;=&amp;\frac{\beta}{1+(B/K_1)^n}-\alpha_1 A \nonumber \\&#10;\frac{dB}{dt}&amp;=&amp;\frac{\gamma}{1+(A/K_2)^m}-\alpha_2 B \nonumber&#10;\end{eqnarray}&#10;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280"/>
  <p:tag name="PICTUREFILESIZE" val="3152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p_0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22"/>
  <p:tag name="PICTUREFILESIZE" val="144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$$&#10;\mathcal R(X)=\frac{1}{1+\frac{(1+X/k_d)^2}{p_{TOT}/k_d}}&#10;$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224"/>
  <p:tag name="PICTUREFILESIZE" val="1766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$\frac{dX}{dt}=(k(t)-\delta X)(1-\mathcal R(X))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282"/>
  <p:tag name="PICTUREFILESIZE" val="1577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k(t)=1+sin(\omega t)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179"/>
  <p:tag name="PICTUREFILESIZE" val="870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k(t)=1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80"/>
  <p:tag name="PICTUREFILESIZE" val="352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frac{dX}{dt}=k(t)-\delta X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150"/>
  <p:tag name="PICTUREFILESIZE" val="913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$G=k_1 X_{TOT},\; G'=k_2 Y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232"/>
  <p:tag name="PICTUREFILESIZE" val="1087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usepackage{amsthm,amsmath,color}&#10;\begin{document}&#10;$$&#10;\frac{d \bar X_p}{dt}=(G Z(t)-G' \bar X_p)(1\color{red}-\mathcal R(\bar X_p)\color{black})&#10;$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343"/>
  <p:tag name="PICTUREFILESIZE" val="3511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f(p)=\frac{\alpha^2}{1+p^n}$&#10;\end{document}$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52"/>
  <p:tag name="PICTUREFILESIZE" val="247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begin{eqnarray}\label{eq:full}&#10;\frac{d r_A}{dt} &amp;=&amp;-\frac{\delta_1}{\epsilon}r_A+F_1(A,B)\nonumber\\&#10;\frac{d A}{dt} &amp;=&amp; \nu(-\delta_A A+\frac{k_1}{\epsilon} r_A)\nonumber\\&#10;\frac{d r_B}{dt} &amp;=&amp; -\frac{\delta_2}{\epsilon} r_B+F_2(A)\nonumber\\&#10;\frac{d B}{dt}&amp;=&amp; -\delta_B B+\frac{k_2}{\epsilon} r_B,\nonumber&#10;\end{eqnarray}&#10;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263"/>
  <p:tag name="PICTUREFILESIZE" val="5484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 F_2(A)=\frac{K_2A^n+K_{B0}}{1+\gamma_3A^n}.\]&#10;\end{document}&#10;"/>
  <p:tag name="EXTERNALNAME" val="txp_fig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223"/>
  <p:tag name="PICTUREFILESIZE" val="1603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F_1(A,B)=\frac{K_1A^n+K_{A0}}{1+\gamma_1A^n+\gamma_2B^m}\]&#10;&#10;\end{document}&#10;"/>
  <p:tag name="EXTERNALNAME" val="txp_fig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290"/>
  <p:tag name="PICTUREFILESIZE" val="2020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begin{eqnarray}&#10;\frac{dx}{dt} &amp;=&amp; f(x,u,s)\nonumber \\&#10; y &amp;=&amp; Y(x,u,s) \nonumber\\&#10;r &amp;=&amp; R(x,u,s) \nonumber&#10;\end{eqnarray}&#10;\end{document}&#10;"/>
  <p:tag name="EXTERNALNAME" val="TP_tmp"/>
  <p:tag name="BLEND" val="0"/>
  <p:tag name="TRANSPARENT" val="1"/>
  <p:tag name="RESOLUTION" val="1200"/>
  <p:tag name="WORKAROUNDTRANSPARENCYBUG" val="0"/>
  <p:tag name="ALLOWFONTSUBSTITUTION" val="0"/>
  <p:tag name="BITMAPFORMAT" val="pngmono"/>
  <p:tag name="ORIGWIDTH" val="163"/>
  <p:tag name="PICTUREFILESIZE" val="2353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If the slow manifold is attractive\\ then $x=\gamma(u)$ with $f_1(u,\gamma(u))=0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348"/>
  <p:tag name="PICTUREFILESIZE" val="2959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$\tilde x:=x+y,\;\;\epsilon:=1/G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209"/>
  <p:tag name="PICTUREFILESIZE" val="727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1578</TotalTime>
  <Words>1550</Words>
  <Application>Microsoft Office PowerPoint</Application>
  <PresentationFormat>On-screen Show (4:3)</PresentationFormat>
  <Paragraphs>423</Paragraphs>
  <Slides>26</Slides>
  <Notes>15</Notes>
  <HiddenSlides>0</HiddenSlides>
  <MMClips>2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8" baseType="lpstr">
      <vt:lpstr>Office Theme</vt:lpstr>
      <vt:lpstr>Equation</vt:lpstr>
      <vt:lpstr>Introduction to Synthetic Biology: Challenges and Opportunities for Control Theory</vt:lpstr>
      <vt:lpstr>Molecular Systems Biology  and Eduardo</vt:lpstr>
      <vt:lpstr>Outline</vt:lpstr>
      <vt:lpstr>Why to Design Synthetic Bio-molecular Systems? </vt:lpstr>
      <vt:lpstr>Synthetic Biology: A Historical Perspective</vt:lpstr>
      <vt:lpstr>Key Enabling Technology</vt:lpstr>
      <vt:lpstr>Outline</vt:lpstr>
      <vt:lpstr>Early modules fabricated in vivo</vt:lpstr>
      <vt:lpstr>Self repressed gene: Noise properties</vt:lpstr>
      <vt:lpstr>Loop oscillators: The repressilator</vt:lpstr>
      <vt:lpstr>Activator-Repressor Clock</vt:lpstr>
      <vt:lpstr>Outline</vt:lpstr>
      <vt:lpstr>PowerPoint Presentation</vt:lpstr>
      <vt:lpstr>Challenges</vt:lpstr>
      <vt:lpstr>A “system concept” to explicitly model retroactivity</vt:lpstr>
      <vt:lpstr>Insulation devices for attenuating retroactivity</vt:lpstr>
      <vt:lpstr>Effect of retroactivity on the dynamics: Experimental results</vt:lpstr>
      <vt:lpstr>Insulation is reached by increasing the gain: Experimental results</vt:lpstr>
      <vt:lpstr>New mechanism for insulation enabled by system structure</vt:lpstr>
      <vt:lpstr>Happy Birthday Eduardo! </vt:lpstr>
      <vt:lpstr>Parts, Devices, Systems: Synthetic Biology as an Engineering Discipline</vt:lpstr>
      <vt:lpstr>Toggle switch</vt:lpstr>
      <vt:lpstr>Retroactivity has dramatic effects on the dynamics of biomolecular modules  </vt:lpstr>
      <vt:lpstr>A phosphorylation-based design for a bio-molecular insulation device</vt:lpstr>
      <vt:lpstr>Modularity is not a natural property of  bio-molecular circuits</vt:lpstr>
      <vt:lpstr>Synthetic Biology: A Historical Perspective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Synthetic Biology: Challenges and Opportunities for Control Theory</dc:title>
  <dc:creator>domi</dc:creator>
  <cp:lastModifiedBy>domi</cp:lastModifiedBy>
  <cp:revision>71</cp:revision>
  <dcterms:created xsi:type="dcterms:W3CDTF">2011-05-23T13:25:21Z</dcterms:created>
  <dcterms:modified xsi:type="dcterms:W3CDTF">2011-05-24T15:43:35Z</dcterms:modified>
</cp:coreProperties>
</file>