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91" r:id="rId4"/>
    <p:sldId id="271" r:id="rId5"/>
    <p:sldId id="288" r:id="rId6"/>
    <p:sldId id="297" r:id="rId7"/>
    <p:sldId id="298" r:id="rId8"/>
    <p:sldId id="300" r:id="rId9"/>
    <p:sldId id="299" r:id="rId10"/>
    <p:sldId id="302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107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62" d="100"/>
        <a:sy n="262" d="100"/>
      </p:scale>
      <p:origin x="0" y="100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9A951-C469-4345-8E6F-A0C3F9DE338F}" type="doc">
      <dgm:prSet loTypeId="urn:microsoft.com/office/officeart/2005/8/layout/arrow2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2C1E73D-8CFB-8141-8217-ACF7977B7CA6}">
      <dgm:prSet phldrT="[Text]" custT="1"/>
      <dgm:spPr/>
      <dgm:t>
        <a:bodyPr/>
        <a:lstStyle/>
        <a:p>
          <a:endParaRPr lang="en-US" sz="800" b="1" baseline="0" dirty="0" smtClean="0">
            <a:solidFill>
              <a:srgbClr val="2D2DB9"/>
            </a:solidFill>
          </a:endParaRPr>
        </a:p>
        <a:p>
          <a:r>
            <a:rPr lang="en-US" sz="1800" b="1" dirty="0" smtClean="0">
              <a:solidFill>
                <a:srgbClr val="2D2DB9"/>
              </a:solidFill>
            </a:rPr>
            <a:t>Scientific Software Elements (SSE): Small Groups</a:t>
          </a:r>
        </a:p>
      </dgm:t>
    </dgm:pt>
    <dgm:pt modelId="{9822787E-0329-7F42-84B9-F757E49A6230}" type="parTrans" cxnId="{83622DDF-E9B8-B849-A7BA-F2E079B6A2CA}">
      <dgm:prSet/>
      <dgm:spPr/>
      <dgm:t>
        <a:bodyPr/>
        <a:lstStyle/>
        <a:p>
          <a:endParaRPr lang="en-US"/>
        </a:p>
      </dgm:t>
    </dgm:pt>
    <dgm:pt modelId="{6DF6C6A7-F13E-0740-A49D-5105C834784E}" type="sibTrans" cxnId="{83622DDF-E9B8-B849-A7BA-F2E079B6A2CA}">
      <dgm:prSet/>
      <dgm:spPr/>
      <dgm:t>
        <a:bodyPr/>
        <a:lstStyle/>
        <a:p>
          <a:endParaRPr lang="en-US"/>
        </a:p>
      </dgm:t>
    </dgm:pt>
    <dgm:pt modelId="{8584B5F8-B77E-1C49-9E03-59850E11E6DC}">
      <dgm:prSet phldrT="[Text]"/>
      <dgm:spPr/>
      <dgm:t>
        <a:bodyPr/>
        <a:lstStyle/>
        <a:p>
          <a:endParaRPr lang="en-US" b="1" dirty="0" smtClean="0">
            <a:solidFill>
              <a:srgbClr val="2D2DB9"/>
            </a:solidFill>
          </a:endParaRPr>
        </a:p>
        <a:p>
          <a:r>
            <a:rPr lang="en-US" b="1" dirty="0" smtClean="0">
              <a:solidFill>
                <a:srgbClr val="2D2DB9"/>
              </a:solidFill>
            </a:rPr>
            <a:t>Scientific Software Integration (SSI): Focused Groups</a:t>
          </a:r>
        </a:p>
      </dgm:t>
    </dgm:pt>
    <dgm:pt modelId="{AA337EA4-101C-7940-94F0-718E44D571FF}" type="parTrans" cxnId="{3BEA6178-C13A-1240-AE37-93F19A72CA12}">
      <dgm:prSet/>
      <dgm:spPr/>
      <dgm:t>
        <a:bodyPr/>
        <a:lstStyle/>
        <a:p>
          <a:endParaRPr lang="en-US"/>
        </a:p>
      </dgm:t>
    </dgm:pt>
    <dgm:pt modelId="{F5006B0E-FF87-D947-98DC-3AC80239055C}" type="sibTrans" cxnId="{3BEA6178-C13A-1240-AE37-93F19A72CA12}">
      <dgm:prSet/>
      <dgm:spPr/>
      <dgm:t>
        <a:bodyPr/>
        <a:lstStyle/>
        <a:p>
          <a:endParaRPr lang="en-US"/>
        </a:p>
      </dgm:t>
    </dgm:pt>
    <dgm:pt modelId="{4AA508BD-AC96-4647-AB8F-421A5701532D}">
      <dgm:prSet phldrT="[Text]"/>
      <dgm:spPr/>
      <dgm:t>
        <a:bodyPr/>
        <a:lstStyle/>
        <a:p>
          <a:endParaRPr lang="en-US" b="1" dirty="0" smtClean="0">
            <a:solidFill>
              <a:srgbClr val="2D2DB9"/>
            </a:solidFill>
          </a:endParaRPr>
        </a:p>
        <a:p>
          <a:endParaRPr lang="en-US" b="1" dirty="0" smtClean="0">
            <a:solidFill>
              <a:srgbClr val="2D2DB9"/>
            </a:solidFill>
          </a:endParaRPr>
        </a:p>
        <a:p>
          <a:r>
            <a:rPr lang="en-US" b="1" dirty="0" smtClean="0">
              <a:solidFill>
                <a:srgbClr val="2D2DB9"/>
              </a:solidFill>
            </a:rPr>
            <a:t>Scientific Software Innovation Institutes (S2I2): Large Multidisciplinary Groups </a:t>
          </a:r>
          <a:endParaRPr lang="en-US" b="1" dirty="0">
            <a:solidFill>
              <a:srgbClr val="2D2DB9"/>
            </a:solidFill>
          </a:endParaRPr>
        </a:p>
      </dgm:t>
    </dgm:pt>
    <dgm:pt modelId="{57FAAE5A-4ACE-984A-A6AA-EED0CAB6D300}" type="parTrans" cxnId="{1EB023B5-FB72-DF4A-9E70-01BDD0E93D41}">
      <dgm:prSet/>
      <dgm:spPr/>
      <dgm:t>
        <a:bodyPr/>
        <a:lstStyle/>
        <a:p>
          <a:endParaRPr lang="en-US"/>
        </a:p>
      </dgm:t>
    </dgm:pt>
    <dgm:pt modelId="{A751B86B-EE52-524C-B4CF-AEAFC9389A8E}" type="sibTrans" cxnId="{1EB023B5-FB72-DF4A-9E70-01BDD0E93D41}">
      <dgm:prSet/>
      <dgm:spPr/>
      <dgm:t>
        <a:bodyPr/>
        <a:lstStyle/>
        <a:p>
          <a:endParaRPr lang="en-US"/>
        </a:p>
      </dgm:t>
    </dgm:pt>
    <dgm:pt modelId="{917F324F-9C75-5743-82C8-593D24036529}" type="pres">
      <dgm:prSet presAssocID="{4089A951-C469-4345-8E6F-A0C3F9DE338F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03E685C-6863-8245-A5BB-8F4C66A06F43}" type="pres">
      <dgm:prSet presAssocID="{4089A951-C469-4345-8E6F-A0C3F9DE338F}" presName="arrow" presStyleLbl="bgShp" presStyleIdx="0" presStyleCnt="1" custLinFactNeighborY="-1587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48BFBB51-FF3E-9246-9060-3EF0E1B3517B}" type="pres">
      <dgm:prSet presAssocID="{4089A951-C469-4345-8E6F-A0C3F9DE338F}" presName="arrowDiagram3" presStyleCnt="0"/>
      <dgm:spPr/>
    </dgm:pt>
    <dgm:pt modelId="{E47420F5-8DF0-304E-9316-F9A62C675805}" type="pres">
      <dgm:prSet presAssocID="{12C1E73D-8CFB-8141-8217-ACF7977B7CA6}" presName="bullet3a" presStyleLbl="node1" presStyleIdx="0" presStyleCnt="3"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en-US"/>
        </a:p>
      </dgm:t>
    </dgm:pt>
    <dgm:pt modelId="{14B1F970-AA2B-804E-A03E-49FD75DFA24F}" type="pres">
      <dgm:prSet presAssocID="{12C1E73D-8CFB-8141-8217-ACF7977B7CA6}" presName="textBox3a" presStyleLbl="revTx" presStyleIdx="0" presStyleCnt="3" custScaleX="128586" custScaleY="60633" custLinFactNeighborX="7842" custLinFactNeighborY="12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16F2F8-F71B-1A4F-8670-1F30607E83D5}" type="pres">
      <dgm:prSet presAssocID="{8584B5F8-B77E-1C49-9E03-59850E11E6DC}" presName="bullet3b" presStyleLbl="node1" presStyleIdx="1" presStyleCnt="3"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en-US"/>
        </a:p>
      </dgm:t>
    </dgm:pt>
    <dgm:pt modelId="{098A0ED3-03E9-9546-A650-2A4EA826E5A1}" type="pres">
      <dgm:prSet presAssocID="{8584B5F8-B77E-1C49-9E03-59850E11E6DC}" presName="textBox3b" presStyleLbl="revTx" presStyleIdx="1" presStyleCnt="3" custScaleX="100309" custLinFactNeighborX="3858" custLinFactNeighborY="15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C25E93-5DB9-7B46-A46A-95565CA695D6}" type="pres">
      <dgm:prSet presAssocID="{4AA508BD-AC96-4647-AB8F-421A5701532D}" presName="bullet3c" presStyleLbl="node1" presStyleIdx="2" presStyleCnt="3"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en-US"/>
        </a:p>
      </dgm:t>
    </dgm:pt>
    <dgm:pt modelId="{1E708C67-6412-7342-9B0A-732B04E96ECD}" type="pres">
      <dgm:prSet presAssocID="{4AA508BD-AC96-4647-AB8F-421A5701532D}" presName="textBox3c" presStyleLbl="revTx" presStyleIdx="2" presStyleCnt="3" custScaleX="112401" custLinFactNeighborX="4861" custLinFactNeighborY="19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22939E6-B19A-A847-B836-9C78B92D123F}" type="presOf" srcId="{12C1E73D-8CFB-8141-8217-ACF7977B7CA6}" destId="{14B1F970-AA2B-804E-A03E-49FD75DFA24F}" srcOrd="0" destOrd="0" presId="urn:microsoft.com/office/officeart/2005/8/layout/arrow2"/>
    <dgm:cxn modelId="{1223DEEA-B7D2-434C-8696-128A5512C4EB}" type="presOf" srcId="{4089A951-C469-4345-8E6F-A0C3F9DE338F}" destId="{917F324F-9C75-5743-82C8-593D24036529}" srcOrd="0" destOrd="0" presId="urn:microsoft.com/office/officeart/2005/8/layout/arrow2"/>
    <dgm:cxn modelId="{83EC99B1-2387-1041-AAFE-F6214FA54529}" type="presOf" srcId="{8584B5F8-B77E-1C49-9E03-59850E11E6DC}" destId="{098A0ED3-03E9-9546-A650-2A4EA826E5A1}" srcOrd="0" destOrd="0" presId="urn:microsoft.com/office/officeart/2005/8/layout/arrow2"/>
    <dgm:cxn modelId="{1EB023B5-FB72-DF4A-9E70-01BDD0E93D41}" srcId="{4089A951-C469-4345-8E6F-A0C3F9DE338F}" destId="{4AA508BD-AC96-4647-AB8F-421A5701532D}" srcOrd="2" destOrd="0" parTransId="{57FAAE5A-4ACE-984A-A6AA-EED0CAB6D300}" sibTransId="{A751B86B-EE52-524C-B4CF-AEAFC9389A8E}"/>
    <dgm:cxn modelId="{83622DDF-E9B8-B849-A7BA-F2E079B6A2CA}" srcId="{4089A951-C469-4345-8E6F-A0C3F9DE338F}" destId="{12C1E73D-8CFB-8141-8217-ACF7977B7CA6}" srcOrd="0" destOrd="0" parTransId="{9822787E-0329-7F42-84B9-F757E49A6230}" sibTransId="{6DF6C6A7-F13E-0740-A49D-5105C834784E}"/>
    <dgm:cxn modelId="{3BEA6178-C13A-1240-AE37-93F19A72CA12}" srcId="{4089A951-C469-4345-8E6F-A0C3F9DE338F}" destId="{8584B5F8-B77E-1C49-9E03-59850E11E6DC}" srcOrd="1" destOrd="0" parTransId="{AA337EA4-101C-7940-94F0-718E44D571FF}" sibTransId="{F5006B0E-FF87-D947-98DC-3AC80239055C}"/>
    <dgm:cxn modelId="{EEC9D6BB-BE79-834E-BA9A-7B841CBC8E7D}" type="presOf" srcId="{4AA508BD-AC96-4647-AB8F-421A5701532D}" destId="{1E708C67-6412-7342-9B0A-732B04E96ECD}" srcOrd="0" destOrd="0" presId="urn:microsoft.com/office/officeart/2005/8/layout/arrow2"/>
    <dgm:cxn modelId="{10B6C50D-4E75-1243-B7B2-0BF0671C38E5}" type="presParOf" srcId="{917F324F-9C75-5743-82C8-593D24036529}" destId="{803E685C-6863-8245-A5BB-8F4C66A06F43}" srcOrd="0" destOrd="0" presId="urn:microsoft.com/office/officeart/2005/8/layout/arrow2"/>
    <dgm:cxn modelId="{3F1EAF46-60F4-B640-ADE6-304DC1B17E80}" type="presParOf" srcId="{917F324F-9C75-5743-82C8-593D24036529}" destId="{48BFBB51-FF3E-9246-9060-3EF0E1B3517B}" srcOrd="1" destOrd="0" presId="urn:microsoft.com/office/officeart/2005/8/layout/arrow2"/>
    <dgm:cxn modelId="{2C6A0F02-715F-C841-8EE7-DBD59802CC7F}" type="presParOf" srcId="{48BFBB51-FF3E-9246-9060-3EF0E1B3517B}" destId="{E47420F5-8DF0-304E-9316-F9A62C675805}" srcOrd="0" destOrd="0" presId="urn:microsoft.com/office/officeart/2005/8/layout/arrow2"/>
    <dgm:cxn modelId="{D12181C1-3B06-EA4A-B126-F3E52669DDC5}" type="presParOf" srcId="{48BFBB51-FF3E-9246-9060-3EF0E1B3517B}" destId="{14B1F970-AA2B-804E-A03E-49FD75DFA24F}" srcOrd="1" destOrd="0" presId="urn:microsoft.com/office/officeart/2005/8/layout/arrow2"/>
    <dgm:cxn modelId="{C1748810-4C82-BD49-BDCC-894DFBDF37BF}" type="presParOf" srcId="{48BFBB51-FF3E-9246-9060-3EF0E1B3517B}" destId="{2116F2F8-F71B-1A4F-8670-1F30607E83D5}" srcOrd="2" destOrd="0" presId="urn:microsoft.com/office/officeart/2005/8/layout/arrow2"/>
    <dgm:cxn modelId="{A889AC90-F892-3E4F-82F0-69DFBBA800A7}" type="presParOf" srcId="{48BFBB51-FF3E-9246-9060-3EF0E1B3517B}" destId="{098A0ED3-03E9-9546-A650-2A4EA826E5A1}" srcOrd="3" destOrd="0" presId="urn:microsoft.com/office/officeart/2005/8/layout/arrow2"/>
    <dgm:cxn modelId="{2936D288-2437-0B41-B03B-43A7F7E13062}" type="presParOf" srcId="{48BFBB51-FF3E-9246-9060-3EF0E1B3517B}" destId="{66C25E93-5DB9-7B46-A46A-95565CA695D6}" srcOrd="4" destOrd="0" presId="urn:microsoft.com/office/officeart/2005/8/layout/arrow2"/>
    <dgm:cxn modelId="{E694A7D9-DA44-664F-B8D7-FEDC6F405E88}" type="presParOf" srcId="{48BFBB51-FF3E-9246-9060-3EF0E1B3517B}" destId="{1E708C67-6412-7342-9B0A-732B04E96ECD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3E685C-6863-8245-A5BB-8F4C66A06F43}">
      <dsp:nvSpPr>
        <dsp:cNvPr id="0" name=""/>
        <dsp:cNvSpPr/>
      </dsp:nvSpPr>
      <dsp:spPr>
        <a:xfrm>
          <a:off x="160019" y="0"/>
          <a:ext cx="7680960" cy="4800600"/>
        </a:xfrm>
        <a:prstGeom prst="swooshArrow">
          <a:avLst>
            <a:gd name="adj1" fmla="val 25000"/>
            <a:gd name="adj2" fmla="val 25000"/>
          </a:avLst>
        </a:prstGeom>
        <a:gradFill rotWithShape="1">
          <a:gsLst>
            <a:gs pos="0">
              <a:schemeClr val="accent1">
                <a:tint val="100000"/>
                <a:shade val="100000"/>
                <a:satMod val="130000"/>
              </a:schemeClr>
            </a:gs>
            <a:gs pos="100000">
              <a:schemeClr val="accent1"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</dsp:sp>
    <dsp:sp modelId="{E47420F5-8DF0-304E-9316-F9A62C675805}">
      <dsp:nvSpPr>
        <dsp:cNvPr id="0" name=""/>
        <dsp:cNvSpPr/>
      </dsp:nvSpPr>
      <dsp:spPr>
        <a:xfrm>
          <a:off x="1135501" y="3313374"/>
          <a:ext cx="199704" cy="199704"/>
        </a:xfrm>
        <a:prstGeom prst="ellipse">
          <a:avLst/>
        </a:prstGeom>
        <a:solidFill>
          <a:schemeClr val="accent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B1F970-AA2B-804E-A03E-49FD75DFA24F}">
      <dsp:nvSpPr>
        <dsp:cNvPr id="0" name=""/>
        <dsp:cNvSpPr/>
      </dsp:nvSpPr>
      <dsp:spPr>
        <a:xfrm>
          <a:off x="1119903" y="3703250"/>
          <a:ext cx="2301256" cy="8412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820" tIns="0" rIns="0" bIns="0" numCol="1" spcCol="1270" anchor="t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b="1" kern="1200" baseline="0" dirty="0" smtClean="0">
            <a:solidFill>
              <a:srgbClr val="2D2DB9"/>
            </a:solidFill>
          </a:endParaRPr>
        </a:p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2D2DB9"/>
              </a:solidFill>
            </a:rPr>
            <a:t>Scientific Software Elements (SSE): Small Groups</a:t>
          </a:r>
        </a:p>
      </dsp:txBody>
      <dsp:txXfrm>
        <a:off x="1119903" y="3703250"/>
        <a:ext cx="2301256" cy="841206"/>
      </dsp:txXfrm>
    </dsp:sp>
    <dsp:sp modelId="{2116F2F8-F71B-1A4F-8670-1F30607E83D5}">
      <dsp:nvSpPr>
        <dsp:cNvPr id="0" name=""/>
        <dsp:cNvSpPr/>
      </dsp:nvSpPr>
      <dsp:spPr>
        <a:xfrm>
          <a:off x="2898282" y="2008571"/>
          <a:ext cx="361005" cy="361005"/>
        </a:xfrm>
        <a:prstGeom prst="ellipse">
          <a:avLst/>
        </a:prstGeom>
        <a:solidFill>
          <a:schemeClr val="accent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98A0ED3-03E9-9546-A650-2A4EA826E5A1}">
      <dsp:nvSpPr>
        <dsp:cNvPr id="0" name=""/>
        <dsp:cNvSpPr/>
      </dsp:nvSpPr>
      <dsp:spPr>
        <a:xfrm>
          <a:off x="3147056" y="2189073"/>
          <a:ext cx="1849126" cy="26115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1289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 smtClean="0">
            <a:solidFill>
              <a:srgbClr val="2D2DB9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2D2DB9"/>
              </a:solidFill>
            </a:rPr>
            <a:t>Scientific Software Integration (SSI): Focused Groups</a:t>
          </a:r>
        </a:p>
      </dsp:txBody>
      <dsp:txXfrm>
        <a:off x="3147056" y="2189073"/>
        <a:ext cx="1849126" cy="2611526"/>
      </dsp:txXfrm>
    </dsp:sp>
    <dsp:sp modelId="{66C25E93-5DB9-7B46-A46A-95565CA695D6}">
      <dsp:nvSpPr>
        <dsp:cNvPr id="0" name=""/>
        <dsp:cNvSpPr/>
      </dsp:nvSpPr>
      <dsp:spPr>
        <a:xfrm>
          <a:off x="5018227" y="1214551"/>
          <a:ext cx="499262" cy="499262"/>
        </a:xfrm>
        <a:prstGeom prst="ellipse">
          <a:avLst/>
        </a:prstGeom>
        <a:solidFill>
          <a:schemeClr val="accent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E708C67-6412-7342-9B0A-732B04E96ECD}">
      <dsp:nvSpPr>
        <dsp:cNvPr id="0" name=""/>
        <dsp:cNvSpPr/>
      </dsp:nvSpPr>
      <dsp:spPr>
        <a:xfrm>
          <a:off x="5243165" y="1464182"/>
          <a:ext cx="2072034" cy="3336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4549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 smtClean="0">
            <a:solidFill>
              <a:srgbClr val="2D2DB9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 smtClean="0">
            <a:solidFill>
              <a:srgbClr val="2D2DB9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2D2DB9"/>
              </a:solidFill>
            </a:rPr>
            <a:t>Scientific Software Innovation Institutes (S2I2): Large Multidisciplinary Groups </a:t>
          </a:r>
          <a:endParaRPr lang="en-US" sz="1800" b="1" kern="1200" dirty="0">
            <a:solidFill>
              <a:srgbClr val="2D2DB9"/>
            </a:solidFill>
          </a:endParaRPr>
        </a:p>
      </dsp:txBody>
      <dsp:txXfrm>
        <a:off x="5243165" y="1464182"/>
        <a:ext cx="2072034" cy="33364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745F91-F5A8-334C-907D-5BBF35164819}" type="datetimeFigureOut">
              <a:rPr lang="en-US" smtClean="0"/>
              <a:t>3/6/12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91242D-B62A-BF4A-814A-3FBA5B86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541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rgbClr val="000000"/>
                </a:solidFill>
                <a:latin typeface="Tahoma" charset="0"/>
                <a:ea typeface="ＭＳ Ｐゴシック" charset="0"/>
                <a:cs typeface="ＭＳ Ｐゴシック" charset="0"/>
              </a:rPr>
              <a:t>Transform innovations into sustainable software as integral part of CIF21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1242D-B62A-BF4A-814A-3FBA5B865AA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614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5090" eaLnBrk="0" hangingPunct="0">
              <a:defRPr sz="3900" b="1">
                <a:solidFill>
                  <a:srgbClr val="333399"/>
                </a:solidFill>
                <a:latin typeface="Tahoma" charset="0"/>
                <a:ea typeface="ヒラギノ角ゴ Pro W3" charset="0"/>
                <a:cs typeface="ヒラギノ角ゴ Pro W3" charset="0"/>
              </a:defRPr>
            </a:lvl1pPr>
            <a:lvl2pPr marL="729057" indent="-280406" defTabSz="905090" eaLnBrk="0" hangingPunct="0">
              <a:defRPr sz="3900" b="1">
                <a:solidFill>
                  <a:srgbClr val="333399"/>
                </a:solidFill>
                <a:latin typeface="Tahoma" charset="0"/>
                <a:ea typeface="ヒラギノ角ゴ Pro W3" charset="0"/>
              </a:defRPr>
            </a:lvl2pPr>
            <a:lvl3pPr marL="1121626" indent="-224325" defTabSz="905090" eaLnBrk="0" hangingPunct="0">
              <a:defRPr sz="3900" b="1">
                <a:solidFill>
                  <a:srgbClr val="333399"/>
                </a:solidFill>
                <a:latin typeface="Tahoma" charset="0"/>
                <a:ea typeface="ヒラギノ角ゴ Pro W3" charset="0"/>
              </a:defRPr>
            </a:lvl3pPr>
            <a:lvl4pPr marL="1570276" indent="-224325" defTabSz="905090" eaLnBrk="0" hangingPunct="0">
              <a:defRPr sz="3900" b="1">
                <a:solidFill>
                  <a:srgbClr val="333399"/>
                </a:solidFill>
                <a:latin typeface="Tahoma" charset="0"/>
                <a:ea typeface="ヒラギノ角ゴ Pro W3" charset="0"/>
              </a:defRPr>
            </a:lvl4pPr>
            <a:lvl5pPr marL="2018927" indent="-224325" defTabSz="905090" eaLnBrk="0" hangingPunct="0">
              <a:defRPr sz="3900" b="1">
                <a:solidFill>
                  <a:srgbClr val="333399"/>
                </a:solidFill>
                <a:latin typeface="Tahoma" charset="0"/>
                <a:ea typeface="ヒラギノ角ゴ Pro W3" charset="0"/>
              </a:defRPr>
            </a:lvl5pPr>
            <a:lvl6pPr marL="2467577" indent="-224325" algn="ctr" defTabSz="90509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rgbClr val="333399"/>
                </a:solidFill>
                <a:latin typeface="Tahoma" charset="0"/>
                <a:ea typeface="ヒラギノ角ゴ Pro W3" charset="0"/>
              </a:defRPr>
            </a:lvl6pPr>
            <a:lvl7pPr marL="2916227" indent="-224325" algn="ctr" defTabSz="90509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rgbClr val="333399"/>
                </a:solidFill>
                <a:latin typeface="Tahoma" charset="0"/>
                <a:ea typeface="ヒラギノ角ゴ Pro W3" charset="0"/>
              </a:defRPr>
            </a:lvl7pPr>
            <a:lvl8pPr marL="3364878" indent="-224325" algn="ctr" defTabSz="90509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rgbClr val="333399"/>
                </a:solidFill>
                <a:latin typeface="Tahoma" charset="0"/>
                <a:ea typeface="ヒラギノ角ゴ Pro W3" charset="0"/>
              </a:defRPr>
            </a:lvl8pPr>
            <a:lvl9pPr marL="3813528" indent="-224325" algn="ctr" defTabSz="90509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rgbClr val="333399"/>
                </a:solidFill>
                <a:latin typeface="Tahoma" charset="0"/>
                <a:ea typeface="ヒラギノ角ゴ Pro W3" charset="0"/>
              </a:defRPr>
            </a:lvl9pPr>
          </a:lstStyle>
          <a:p>
            <a:pPr eaLnBrk="1" hangingPunct="1"/>
            <a:fld id="{0049E51E-0327-7449-9FE9-445B194E0213}" type="slidenum">
              <a:rPr lang="en-US" sz="1200" b="0">
                <a:solidFill>
                  <a:schemeClr val="tx1"/>
                </a:solidFill>
                <a:latin typeface="Times New Roman" charset="0"/>
              </a:rPr>
              <a:pPr eaLnBrk="1" hangingPunct="1"/>
              <a:t>5</a:t>
            </a:fld>
            <a:endParaRPr lang="en-US" sz="1200" b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C3082-C634-3345-B4CF-9781040C74D0}" type="datetimeFigureOut">
              <a:rPr lang="en-US" smtClean="0"/>
              <a:t>3/6/12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A1D8E-30DC-7248-A96F-5DFE4B349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89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C3082-C634-3345-B4CF-9781040C74D0}" type="datetimeFigureOut">
              <a:rPr lang="en-US" smtClean="0"/>
              <a:t>3/6/12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A1D8E-30DC-7248-A96F-5DFE4B349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135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C3082-C634-3345-B4CF-9781040C74D0}" type="datetimeFigureOut">
              <a:rPr lang="en-US" smtClean="0"/>
              <a:t>3/6/12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A1D8E-30DC-7248-A96F-5DFE4B349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525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C3082-C634-3345-B4CF-9781040C74D0}" type="datetimeFigureOut">
              <a:rPr lang="en-US" smtClean="0"/>
              <a:t>3/6/12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A1D8E-30DC-7248-A96F-5DFE4B349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190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C3082-C634-3345-B4CF-9781040C74D0}" type="datetimeFigureOut">
              <a:rPr lang="en-US" smtClean="0"/>
              <a:t>3/6/12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A1D8E-30DC-7248-A96F-5DFE4B349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386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C3082-C634-3345-B4CF-9781040C74D0}" type="datetimeFigureOut">
              <a:rPr lang="en-US" smtClean="0"/>
              <a:t>3/6/12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A1D8E-30DC-7248-A96F-5DFE4B349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847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C3082-C634-3345-B4CF-9781040C74D0}" type="datetimeFigureOut">
              <a:rPr lang="en-US" smtClean="0"/>
              <a:t>3/6/12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A1D8E-30DC-7248-A96F-5DFE4B349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202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C3082-C634-3345-B4CF-9781040C74D0}" type="datetimeFigureOut">
              <a:rPr lang="en-US" smtClean="0"/>
              <a:t>3/6/12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A1D8E-30DC-7248-A96F-5DFE4B349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875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C3082-C634-3345-B4CF-9781040C74D0}" type="datetimeFigureOut">
              <a:rPr lang="en-US" smtClean="0"/>
              <a:t>3/6/12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A1D8E-30DC-7248-A96F-5DFE4B349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1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C3082-C634-3345-B4CF-9781040C74D0}" type="datetimeFigureOut">
              <a:rPr lang="en-US" smtClean="0"/>
              <a:t>3/6/12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A1D8E-30DC-7248-A96F-5DFE4B349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402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C3082-C634-3345-B4CF-9781040C74D0}" type="datetimeFigureOut">
              <a:rPr lang="en-US" smtClean="0"/>
              <a:t>3/6/12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A1D8E-30DC-7248-A96F-5DFE4B349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737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C3082-C634-3345-B4CF-9781040C74D0}" type="datetimeFigureOut">
              <a:rPr lang="en-US" smtClean="0"/>
              <a:t>3/6/12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A1D8E-30DC-7248-A96F-5DFE4B349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006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2665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NSF </a:t>
            </a:r>
            <a:r>
              <a:rPr lang="en-US" dirty="0" smtClean="0"/>
              <a:t>OCI </a:t>
            </a:r>
            <a:br>
              <a:rPr lang="en-US" dirty="0" smtClean="0"/>
            </a:br>
            <a:r>
              <a:rPr lang="en-US" dirty="0" smtClean="0"/>
              <a:t>Software Program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Gabrielle Allen</a:t>
            </a:r>
          </a:p>
          <a:p>
            <a:r>
              <a:rPr lang="en-US" dirty="0" smtClean="0"/>
              <a:t>Program Director</a:t>
            </a:r>
          </a:p>
          <a:p>
            <a:r>
              <a:rPr lang="en-US" dirty="0" smtClean="0"/>
              <a:t>National Science Foundation</a:t>
            </a:r>
          </a:p>
          <a:p>
            <a:r>
              <a:rPr lang="en-US" dirty="0" smtClean="0"/>
              <a:t>Office of Cyberinfrastructure</a:t>
            </a:r>
          </a:p>
          <a:p>
            <a:r>
              <a:rPr lang="en-US" dirty="0" err="1" smtClean="0"/>
              <a:t>gdallen@nsf.gov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9413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9278"/>
            <a:ext cx="91440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International Collaborative Opportunities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30400"/>
            <a:ext cx="8229600" cy="5628169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Expect new NSF-wide SI2 solicitation (group “SSE” and community “SSI”) this spring</a:t>
            </a:r>
          </a:p>
          <a:p>
            <a:pPr lvl="1"/>
            <a:r>
              <a:rPr lang="en-US" dirty="0" smtClean="0"/>
              <a:t>Encourage international collaborations</a:t>
            </a:r>
          </a:p>
          <a:p>
            <a:pPr lvl="1"/>
            <a:r>
              <a:rPr lang="en-US" dirty="0" smtClean="0"/>
              <a:t>Exploring explicit international partnerships</a:t>
            </a:r>
          </a:p>
          <a:p>
            <a:r>
              <a:rPr lang="en-US" dirty="0" smtClean="0"/>
              <a:t>Usual NSF mechanisms to support international collaborations and software activities, particularly building on SI2 investments</a:t>
            </a:r>
          </a:p>
          <a:p>
            <a:pPr lvl="1"/>
            <a:r>
              <a:rPr lang="en-US" dirty="0" smtClean="0"/>
              <a:t>E.g. Supplements, EAGER awards</a:t>
            </a:r>
          </a:p>
          <a:p>
            <a:r>
              <a:rPr lang="en-US" dirty="0"/>
              <a:t>T</a:t>
            </a:r>
            <a:r>
              <a:rPr lang="en-US" dirty="0" smtClean="0"/>
              <a:t>alk to NSF program officers (e.g. me) about ideas and needs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2924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as Infrastructure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8340" y="1323744"/>
            <a:ext cx="6464517" cy="494552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Software is an integral enabler </a:t>
            </a:r>
            <a:r>
              <a:rPr lang="en-US" dirty="0" smtClean="0">
                <a:solidFill>
                  <a:srgbClr val="FF0000"/>
                </a:solidFill>
              </a:rPr>
              <a:t>across all science and engineering disciplines </a:t>
            </a:r>
            <a:r>
              <a:rPr lang="en-US" dirty="0" smtClean="0"/>
              <a:t>of computation, experiment and theory and central component of new cyberinfrastructure</a:t>
            </a:r>
          </a:p>
          <a:p>
            <a:r>
              <a:rPr lang="en-US" dirty="0" smtClean="0"/>
              <a:t>Environments and Applications becoming more complex:</a:t>
            </a:r>
          </a:p>
          <a:p>
            <a:pPr lvl="1"/>
            <a:r>
              <a:rPr lang="en-US" dirty="0" err="1" smtClean="0"/>
              <a:t>Multiscale</a:t>
            </a:r>
            <a:r>
              <a:rPr lang="en-US" dirty="0" smtClean="0"/>
              <a:t>/</a:t>
            </a:r>
            <a:r>
              <a:rPr lang="en-US" dirty="0" err="1" smtClean="0"/>
              <a:t>multimodel</a:t>
            </a:r>
            <a:r>
              <a:rPr lang="en-US" dirty="0" smtClean="0"/>
              <a:t> simulation codes</a:t>
            </a:r>
          </a:p>
          <a:p>
            <a:pPr lvl="1"/>
            <a:r>
              <a:rPr lang="en-US" dirty="0" smtClean="0"/>
              <a:t>New data analytics and statistics</a:t>
            </a:r>
          </a:p>
          <a:p>
            <a:pPr lvl="1"/>
            <a:r>
              <a:rPr lang="en-US" dirty="0" smtClean="0"/>
              <a:t>Distributed, heterogeneous and massively parallel environments</a:t>
            </a:r>
          </a:p>
          <a:p>
            <a:r>
              <a:rPr lang="en-US" dirty="0" smtClean="0"/>
              <a:t>Academic research environment: financial, social and organizational challenges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4" descr="85109.strip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00" r="31500"/>
          <a:stretch>
            <a:fillRect/>
          </a:stretch>
        </p:blipFill>
        <p:spPr bwMode="auto">
          <a:xfrm>
            <a:off x="6553200" y="4576895"/>
            <a:ext cx="2333625" cy="196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616170" y="1384416"/>
            <a:ext cx="2133600" cy="838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SCIENCE</a:t>
            </a:r>
          </a:p>
        </p:txBody>
      </p:sp>
      <p:sp>
        <p:nvSpPr>
          <p:cNvPr id="6" name="Rectangle 5"/>
          <p:cNvSpPr/>
          <p:nvPr/>
        </p:nvSpPr>
        <p:spPr>
          <a:xfrm>
            <a:off x="6616170" y="2375016"/>
            <a:ext cx="2133600" cy="838200"/>
          </a:xfrm>
          <a:prstGeom prst="rect">
            <a:avLst/>
          </a:prstGeom>
          <a:solidFill>
            <a:srgbClr val="E085B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CDSE and SOFTWARE </a:t>
            </a:r>
          </a:p>
        </p:txBody>
      </p:sp>
      <p:sp>
        <p:nvSpPr>
          <p:cNvPr id="7" name="Rectangle 6"/>
          <p:cNvSpPr/>
          <p:nvPr/>
        </p:nvSpPr>
        <p:spPr>
          <a:xfrm>
            <a:off x="6616170" y="3365616"/>
            <a:ext cx="2133600" cy="838200"/>
          </a:xfrm>
          <a:prstGeom prst="rect">
            <a:avLst/>
          </a:prstGeom>
          <a:solidFill>
            <a:srgbClr val="6AE05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INFRA -STRUCTURE</a:t>
            </a:r>
          </a:p>
        </p:txBody>
      </p:sp>
      <p:sp>
        <p:nvSpPr>
          <p:cNvPr id="8" name="Up-Down Arrow 7"/>
          <p:cNvSpPr/>
          <p:nvPr/>
        </p:nvSpPr>
        <p:spPr>
          <a:xfrm>
            <a:off x="7454370" y="2070216"/>
            <a:ext cx="457200" cy="381000"/>
          </a:xfrm>
          <a:prstGeom prst="upDownArrow">
            <a:avLst>
              <a:gd name="adj1" fmla="val 50000"/>
              <a:gd name="adj2" fmla="val 27778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Up-Down Arrow 8"/>
          <p:cNvSpPr/>
          <p:nvPr/>
        </p:nvSpPr>
        <p:spPr>
          <a:xfrm>
            <a:off x="7454370" y="3137016"/>
            <a:ext cx="457200" cy="381000"/>
          </a:xfrm>
          <a:prstGeom prst="upDownArrow">
            <a:avLst>
              <a:gd name="adj1" fmla="val 50000"/>
              <a:gd name="adj2" fmla="val 27778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2587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9422"/>
            <a:ext cx="8229600" cy="1143000"/>
          </a:xfrm>
        </p:spPr>
        <p:txBody>
          <a:bodyPr/>
          <a:lstStyle/>
          <a:p>
            <a:r>
              <a:rPr lang="en-US" dirty="0" smtClean="0"/>
              <a:t>Software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970" y="1252194"/>
            <a:ext cx="5873751" cy="542021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Responsive to scientists needs</a:t>
            </a:r>
          </a:p>
          <a:p>
            <a:r>
              <a:rPr lang="en-US" dirty="0" smtClean="0"/>
              <a:t>Software engineering: robustness, usability, reliability, ….</a:t>
            </a:r>
          </a:p>
          <a:p>
            <a:r>
              <a:rPr lang="en-US" dirty="0" smtClean="0"/>
              <a:t>Disruptive technologies: </a:t>
            </a:r>
            <a:r>
              <a:rPr lang="en-US" dirty="0" err="1" smtClean="0"/>
              <a:t>ultrascale</a:t>
            </a:r>
            <a:r>
              <a:rPr lang="en-US" dirty="0" smtClean="0"/>
              <a:t> computing, distributing computing, data-intensive, …</a:t>
            </a:r>
          </a:p>
          <a:p>
            <a:r>
              <a:rPr lang="en-US" dirty="0" smtClean="0"/>
              <a:t>Research environment: motivation, credit, funding mechanisms, licensing, …</a:t>
            </a:r>
          </a:p>
          <a:p>
            <a:r>
              <a:rPr lang="en-US" dirty="0" smtClean="0"/>
              <a:t>Global issues: across agencies, across disciplines, international, industry</a:t>
            </a:r>
            <a:endParaRPr lang="en-US" dirty="0"/>
          </a:p>
        </p:txBody>
      </p:sp>
      <p:pic>
        <p:nvPicPr>
          <p:cNvPr id="4" name="Picture 3" descr="BU00525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292" y="1800729"/>
            <a:ext cx="2685567" cy="23997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2064" y="1379219"/>
            <a:ext cx="1044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Scientific Discovery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7393572" y="1539119"/>
            <a:ext cx="1342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Technological Innovation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6558558" y="4199784"/>
            <a:ext cx="1156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034722" y="4668913"/>
            <a:ext cx="29438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Need pathways for innovation: Science drives technology innovation </a:t>
            </a:r>
            <a:r>
              <a:rPr lang="en-US" b="1" i="1" dirty="0" smtClean="0">
                <a:solidFill>
                  <a:srgbClr val="FF0000"/>
                </a:solidFill>
              </a:rPr>
              <a:t>and vice versa</a:t>
            </a:r>
            <a:endParaRPr lang="en-US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2349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28600" y="1662710"/>
            <a:ext cx="4529667" cy="1066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US" sz="1800" dirty="0"/>
              <a:t>Cross-cutting NSF framework to create a software ecosystem that scales from individual researchers to large hubs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770387568"/>
              </p:ext>
            </p:extLst>
          </p:nvPr>
        </p:nvGraphicFramePr>
        <p:xfrm>
          <a:off x="990600" y="1410625"/>
          <a:ext cx="8001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2531" name="Title 2"/>
          <p:cNvSpPr>
            <a:spLocks noGrp="1"/>
          </p:cNvSpPr>
          <p:nvPr>
            <p:ph type="title"/>
          </p:nvPr>
        </p:nvSpPr>
        <p:spPr>
          <a:xfrm>
            <a:off x="228600" y="166025"/>
            <a:ext cx="80772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latin typeface="Calibri" charset="0"/>
              </a:rPr>
              <a:t>Software Infrastructure for Sustained Innovation (SI</a:t>
            </a:r>
            <a:r>
              <a:rPr lang="en-US" baseline="30000" dirty="0" smtClean="0">
                <a:latin typeface="Calibri" charset="0"/>
              </a:rPr>
              <a:t>2) </a:t>
            </a:r>
            <a:r>
              <a:rPr lang="en-US" dirty="0" smtClean="0">
                <a:latin typeface="Calibri" charset="0"/>
              </a:rPr>
              <a:t>Program</a:t>
            </a:r>
            <a:endParaRPr lang="en-US" dirty="0">
              <a:latin typeface="Calibri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842933" y="5525425"/>
            <a:ext cx="3462867" cy="1066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US" dirty="0">
                <a:solidFill>
                  <a:srgbClr val="000000"/>
                </a:solidFill>
                <a:latin typeface="Tahoma" charset="0"/>
                <a:ea typeface="ＭＳ Ｐゴシック" charset="0"/>
                <a:cs typeface="ＭＳ Ｐゴシック" charset="0"/>
              </a:rPr>
              <a:t>Transform innovations into sustainable software as integral part of CIF21</a:t>
            </a:r>
          </a:p>
        </p:txBody>
      </p:sp>
    </p:spTree>
    <p:extLst>
      <p:ext uri="{BB962C8B-B14F-4D97-AF65-F5344CB8AC3E}">
        <p14:creationId xmlns:p14="http://schemas.microsoft.com/office/powerpoint/2010/main" val="359473656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>
                <a:latin typeface="Calibri" charset="0"/>
              </a:rPr>
              <a:t> Competitive </a:t>
            </a:r>
            <a:r>
              <a:rPr lang="en-US" dirty="0" smtClean="0">
                <a:latin typeface="Calibri" charset="0"/>
              </a:rPr>
              <a:t>SI2 Proposals</a:t>
            </a:r>
            <a:endParaRPr lang="en-US" dirty="0">
              <a:latin typeface="Calibri" charset="0"/>
            </a:endParaRPr>
          </a:p>
        </p:txBody>
      </p:sp>
      <p:sp>
        <p:nvSpPr>
          <p:cNvPr id="28674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00200"/>
            <a:ext cx="7772400" cy="4114800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en-US" sz="2000" dirty="0">
                <a:latin typeface="Tahoma" charset="0"/>
              </a:rPr>
              <a:t>Provide transformative innovations in software resources that will become an integral part of cyberinfrastructure for science and/or engineering in one or more </a:t>
            </a:r>
            <a:r>
              <a:rPr lang="en-US" sz="2000" dirty="0" smtClean="0">
                <a:latin typeface="Tahoma" charset="0"/>
              </a:rPr>
              <a:t>fields</a:t>
            </a:r>
          </a:p>
          <a:p>
            <a:pPr lvl="1"/>
            <a:r>
              <a:rPr lang="en-US" sz="1900" i="1" dirty="0" smtClean="0">
                <a:latin typeface="Tahoma" charset="0"/>
              </a:rPr>
              <a:t>Proposals need to describe the science and engineering communities that their proposed software will advance. </a:t>
            </a:r>
            <a:endParaRPr lang="en-US" sz="1900" i="1" dirty="0">
              <a:latin typeface="Tahoma" charset="0"/>
            </a:endParaRPr>
          </a:p>
          <a:p>
            <a:pPr eaLnBrk="1" hangingPunct="1"/>
            <a:r>
              <a:rPr lang="en-US" sz="2000" dirty="0">
                <a:latin typeface="Tahoma" charset="0"/>
              </a:rPr>
              <a:t>Provide a robust, reliable, useable, and sustainable software infrastructure with an effective management for development and implementation which is deeply embedded in targeted domains</a:t>
            </a:r>
          </a:p>
          <a:p>
            <a:pPr eaLnBrk="1" hangingPunct="1"/>
            <a:r>
              <a:rPr lang="en-US" sz="2000" dirty="0">
                <a:latin typeface="Tahoma" charset="0"/>
              </a:rPr>
              <a:t>Lead to significant advances in science and/or engineering in one or more fields</a:t>
            </a:r>
          </a:p>
          <a:p>
            <a:pPr eaLnBrk="1" hangingPunct="1"/>
            <a:r>
              <a:rPr lang="en-US" sz="2000" dirty="0">
                <a:latin typeface="Tahoma" charset="0"/>
              </a:rPr>
              <a:t>Contribute to a national cyberinfrastructure</a:t>
            </a:r>
          </a:p>
          <a:p>
            <a:pPr eaLnBrk="1" hangingPunct="1"/>
            <a:r>
              <a:rPr lang="en-US" sz="2000" dirty="0">
                <a:latin typeface="Tahoma" charset="0"/>
              </a:rPr>
              <a:t>Promote the integration of research, education, and broadening participation of under-represented groups</a:t>
            </a:r>
            <a:endParaRPr lang="en-US" sz="2000" b="1" dirty="0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8678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FY 10 SSE Awards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228601" y="1219200"/>
          <a:ext cx="8686800" cy="5333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3599"/>
                <a:gridCol w="2743201"/>
              </a:tblGrid>
              <a:tr h="4080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/>
                        <a:t> Project Title</a:t>
                      </a:r>
                      <a:endParaRPr lang="en-US" sz="1800" b="0" i="0" u="none" strike="noStrike" dirty="0">
                        <a:latin typeface="Time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/>
                        <a:t>PI</a:t>
                      </a:r>
                      <a:endParaRPr lang="en-US" sz="1800" b="0" i="0" u="none" strike="noStrike" dirty="0">
                        <a:latin typeface="Times"/>
                      </a:endParaRPr>
                    </a:p>
                  </a:txBody>
                  <a:tcPr marL="0" marR="0" marT="0" marB="0" anchor="ctr"/>
                </a:tc>
              </a:tr>
              <a:tr h="40808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/>
                        <a:t>Reducing </a:t>
                      </a:r>
                      <a:r>
                        <a:rPr lang="en-US" sz="1200" u="none" strike="noStrike" dirty="0"/>
                        <a:t>the Complexity of Comparative Genomics with Online Analytical Processing</a:t>
                      </a:r>
                      <a:endParaRPr lang="en-US" sz="1200" b="0" i="0" u="none" strike="noStrike" dirty="0">
                        <a:latin typeface="Times"/>
                      </a:endParaRP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/>
                        <a:t>R. </a:t>
                      </a:r>
                      <a:r>
                        <a:rPr lang="en-US" sz="1200" u="none" strike="noStrike" dirty="0" err="1" smtClean="0"/>
                        <a:t>Kosara</a:t>
                      </a:r>
                      <a:r>
                        <a:rPr lang="en-US" sz="1200" u="none" strike="noStrike" dirty="0"/>
                        <a:t>,</a:t>
                      </a:r>
                      <a:r>
                        <a:rPr lang="en-US" sz="1200" u="none" strike="noStrike" dirty="0" smtClean="0"/>
                        <a:t> University of North Carolina at Charlotte</a:t>
                      </a:r>
                      <a:endParaRPr lang="en-US" sz="1200" b="0" i="0" u="none" strike="noStrike" dirty="0">
                        <a:latin typeface="Times"/>
                      </a:endParaRPr>
                    </a:p>
                  </a:txBody>
                  <a:tcPr marR="0" marT="0" marB="0" anchor="ctr"/>
                </a:tc>
              </a:tr>
              <a:tr h="40808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/>
                        <a:t>A </a:t>
                      </a:r>
                      <a:r>
                        <a:rPr lang="en-US" sz="1200" u="none" strike="noStrike" dirty="0"/>
                        <a:t>Tracing Virtual Machine for Statistical Computing</a:t>
                      </a:r>
                      <a:endParaRPr lang="en-US" sz="1200" b="0" i="0" u="none" strike="noStrike" dirty="0">
                        <a:latin typeface="Times"/>
                      </a:endParaRP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/>
                        <a:t>J. </a:t>
                      </a:r>
                      <a:r>
                        <a:rPr lang="en-US" sz="1200" u="none" strike="noStrike" dirty="0" err="1" smtClean="0"/>
                        <a:t>Vitek</a:t>
                      </a:r>
                      <a:r>
                        <a:rPr lang="en-US" sz="1200" u="none" strike="noStrike" dirty="0"/>
                        <a:t>,</a:t>
                      </a:r>
                      <a:r>
                        <a:rPr lang="en-US" sz="1200" u="none" strike="noStrike" dirty="0" smtClean="0"/>
                        <a:t> Purdue University</a:t>
                      </a:r>
                      <a:endParaRPr lang="en-US" sz="1200" b="0" i="0" u="none" strike="noStrike" dirty="0">
                        <a:latin typeface="Times"/>
                      </a:endParaRPr>
                    </a:p>
                  </a:txBody>
                  <a:tcPr marR="0" marT="0" marB="0" anchor="ctr"/>
                </a:tc>
              </a:tr>
              <a:tr h="41529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/>
                        <a:t>Software </a:t>
                      </a:r>
                      <a:r>
                        <a:rPr lang="en-US" sz="1200" u="none" strike="noStrike" dirty="0"/>
                        <a:t>Infrastructure For Partitioning Sparse Graphs on Existing and Emerging Computer Architectures</a:t>
                      </a:r>
                      <a:endParaRPr lang="en-US" sz="1200" b="0" i="0" u="none" strike="noStrike" dirty="0">
                        <a:latin typeface="Times"/>
                      </a:endParaRP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/>
                        <a:t>G. </a:t>
                      </a:r>
                      <a:r>
                        <a:rPr lang="en-US" sz="1200" u="none" strike="noStrike" dirty="0" err="1" smtClean="0"/>
                        <a:t>Karypis</a:t>
                      </a:r>
                      <a:r>
                        <a:rPr lang="en-US" sz="1200" u="none" strike="noStrike" dirty="0"/>
                        <a:t>,</a:t>
                      </a:r>
                      <a:r>
                        <a:rPr lang="en-US" sz="1200" u="none" strike="noStrike" dirty="0" smtClean="0"/>
                        <a:t> University of Minnesota-Twin Cities</a:t>
                      </a:r>
                      <a:endParaRPr lang="en-US" sz="1200" b="0" i="0" u="none" strike="noStrike" dirty="0">
                        <a:latin typeface="Times"/>
                      </a:endParaRPr>
                    </a:p>
                  </a:txBody>
                  <a:tcPr marR="0" marT="0" marB="0" anchor="ctr"/>
                </a:tc>
              </a:tr>
              <a:tr h="40808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/>
                        <a:t>SciDB</a:t>
                      </a:r>
                      <a:r>
                        <a:rPr lang="en-US" sz="1200" u="none" strike="noStrike" dirty="0" smtClean="0"/>
                        <a:t> </a:t>
                      </a:r>
                      <a:r>
                        <a:rPr lang="en-US" sz="1200" u="none" strike="noStrike" dirty="0"/>
                        <a:t>- A Scientific </a:t>
                      </a:r>
                      <a:r>
                        <a:rPr lang="en-US" sz="1200" u="none" strike="noStrike" dirty="0" smtClean="0"/>
                        <a:t>Data Management </a:t>
                      </a:r>
                      <a:r>
                        <a:rPr lang="en-US" sz="1200" u="none" strike="noStrike" dirty="0"/>
                        <a:t>System</a:t>
                      </a:r>
                      <a:endParaRPr lang="en-US" sz="1200" b="0" i="0" u="none" strike="noStrike" dirty="0">
                        <a:latin typeface="Times"/>
                      </a:endParaRP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/>
                        <a:t>M. </a:t>
                      </a:r>
                      <a:r>
                        <a:rPr lang="en-US" sz="1200" u="none" strike="noStrike" dirty="0" err="1" smtClean="0"/>
                        <a:t>Stonebraker</a:t>
                      </a:r>
                      <a:r>
                        <a:rPr lang="en-US" sz="1200" u="none" strike="noStrike" dirty="0"/>
                        <a:t>,</a:t>
                      </a:r>
                      <a:r>
                        <a:rPr lang="en-US" sz="1200" u="none" strike="noStrike" dirty="0" smtClean="0"/>
                        <a:t> Massachusetts Institute of Technology</a:t>
                      </a:r>
                      <a:endParaRPr lang="en-US" sz="1200" b="0" i="0" u="none" strike="noStrike" dirty="0">
                        <a:latin typeface="Times"/>
                      </a:endParaRPr>
                    </a:p>
                  </a:txBody>
                  <a:tcPr marR="0" marT="0" marB="0" anchor="ctr"/>
                </a:tc>
              </a:tr>
              <a:tr h="40808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/>
                        <a:t>Parallel </a:t>
                      </a:r>
                      <a:r>
                        <a:rPr lang="en-US" sz="1200" u="none" strike="noStrike" dirty="0"/>
                        <a:t>and Adaptive Simulation Infrastructure for Biological Fluid-Structure Interaction</a:t>
                      </a:r>
                      <a:endParaRPr lang="en-US" sz="1200" b="0" i="0" u="none" strike="noStrike" dirty="0">
                        <a:latin typeface="Times"/>
                      </a:endParaRP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/>
                        <a:t>B. Griffith</a:t>
                      </a:r>
                      <a:r>
                        <a:rPr lang="en-US" sz="1200" u="none" strike="noStrike" dirty="0"/>
                        <a:t>,</a:t>
                      </a:r>
                      <a:r>
                        <a:rPr lang="en-US" sz="1200" u="none" strike="noStrike" dirty="0" smtClean="0"/>
                        <a:t> New York University Medical Center</a:t>
                      </a:r>
                      <a:endParaRPr lang="en-US" sz="1200" b="0" i="0" u="none" strike="noStrike" dirty="0">
                        <a:latin typeface="Times"/>
                      </a:endParaRPr>
                    </a:p>
                  </a:txBody>
                  <a:tcPr marR="0" marT="0" marB="0" anchor="ctr"/>
                </a:tc>
              </a:tr>
              <a:tr h="41529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/>
                        <a:t>Lagrangian</a:t>
                      </a:r>
                      <a:r>
                        <a:rPr lang="en-US" sz="1200" u="none" strike="noStrike" dirty="0" smtClean="0"/>
                        <a:t> </a:t>
                      </a:r>
                      <a:r>
                        <a:rPr lang="en-US" sz="1200" u="none" strike="noStrike" dirty="0"/>
                        <a:t>Coherent Structures for Accurate Flow Structure Analysis</a:t>
                      </a:r>
                      <a:endParaRPr lang="en-US" sz="1200" b="0" i="0" u="none" strike="noStrike" dirty="0">
                        <a:latin typeface="Times"/>
                      </a:endParaRP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/>
                        <a:t>S. </a:t>
                      </a:r>
                      <a:r>
                        <a:rPr lang="en-US" sz="1200" u="none" strike="noStrike" dirty="0" err="1" smtClean="0"/>
                        <a:t>Shadden</a:t>
                      </a:r>
                      <a:r>
                        <a:rPr lang="en-US" sz="1200" u="none" strike="noStrike" dirty="0"/>
                        <a:t>,</a:t>
                      </a:r>
                      <a:r>
                        <a:rPr lang="en-US" sz="1200" u="none" strike="noStrike" dirty="0" smtClean="0"/>
                        <a:t> Illinois Institute of Technology</a:t>
                      </a:r>
                    </a:p>
                  </a:txBody>
                  <a:tcPr marR="0" marT="0" marB="0" anchor="ctr"/>
                </a:tc>
              </a:tr>
              <a:tr h="40808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/>
                        <a:t>Software </a:t>
                      </a:r>
                      <a:r>
                        <a:rPr lang="en-US" sz="1200" u="none" strike="noStrike" dirty="0"/>
                        <a:t>for integral equation solvers on </a:t>
                      </a:r>
                      <a:r>
                        <a:rPr lang="en-US" sz="1200" u="none" strike="noStrike" dirty="0" err="1"/>
                        <a:t>manycore</a:t>
                      </a:r>
                      <a:r>
                        <a:rPr lang="en-US" sz="1200" u="none" strike="noStrike" dirty="0"/>
                        <a:t> and heterogeneous architectures</a:t>
                      </a:r>
                      <a:endParaRPr lang="en-US" sz="1200" b="0" i="0" u="none" strike="noStrike" dirty="0">
                        <a:latin typeface="Times"/>
                      </a:endParaRP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/>
                        <a:t>G. Biros</a:t>
                      </a:r>
                      <a:r>
                        <a:rPr lang="en-US" sz="1200" u="none" strike="noStrike" dirty="0"/>
                        <a:t>,</a:t>
                      </a:r>
                      <a:r>
                        <a:rPr lang="en-US" sz="1200" u="none" strike="noStrike" dirty="0" smtClean="0"/>
                        <a:t> GA Institute of Technology</a:t>
                      </a:r>
                    </a:p>
                  </a:txBody>
                  <a:tcPr marR="0" marT="0" marB="0" anchor="ctr"/>
                </a:tc>
              </a:tr>
              <a:tr h="40808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/>
                        <a:t>Adaptive </a:t>
                      </a:r>
                      <a:r>
                        <a:rPr lang="en-US" sz="1200" u="none" strike="noStrike" dirty="0"/>
                        <a:t>Software for Quantum Chemistry</a:t>
                      </a:r>
                      <a:endParaRPr lang="en-US" sz="1200" b="0" i="0" u="none" strike="noStrike" dirty="0">
                        <a:latin typeface="Times"/>
                      </a:endParaRP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/>
                        <a:t>S. Hirata</a:t>
                      </a:r>
                      <a:r>
                        <a:rPr lang="en-US" sz="1200" u="none" strike="noStrike" dirty="0"/>
                        <a:t>,</a:t>
                      </a:r>
                      <a:r>
                        <a:rPr lang="en-US" sz="1200" u="none" strike="noStrike" dirty="0" smtClean="0"/>
                        <a:t> University of Florida</a:t>
                      </a:r>
                      <a:endParaRPr lang="en-US" sz="1200" b="0" i="0" u="none" strike="noStrike" dirty="0">
                        <a:latin typeface="Times"/>
                      </a:endParaRPr>
                    </a:p>
                  </a:txBody>
                  <a:tcPr marR="0" marT="0" marB="0" anchor="ctr"/>
                </a:tc>
              </a:tr>
              <a:tr h="40808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/>
                        <a:t>Cloud</a:t>
                      </a:r>
                      <a:r>
                        <a:rPr lang="en-US" sz="1200" u="none" strike="noStrike" dirty="0"/>
                        <a:t>-Computing-Clusters for Scientific Research</a:t>
                      </a:r>
                      <a:endParaRPr lang="en-US" sz="1200" b="0" i="0" u="none" strike="noStrike" dirty="0">
                        <a:latin typeface="Times"/>
                      </a:endParaRP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/>
                        <a:t>J. </a:t>
                      </a:r>
                      <a:r>
                        <a:rPr lang="en-US" sz="1200" u="none" strike="noStrike" dirty="0" err="1" smtClean="0"/>
                        <a:t>Rehr</a:t>
                      </a:r>
                      <a:r>
                        <a:rPr lang="en-US" sz="1200" u="none" strike="noStrike" dirty="0"/>
                        <a:t>,</a:t>
                      </a:r>
                      <a:r>
                        <a:rPr lang="en-US" sz="1200" u="none" strike="noStrike" dirty="0" smtClean="0"/>
                        <a:t> University of Washington</a:t>
                      </a:r>
                      <a:endParaRPr lang="en-US" sz="1200" b="0" i="0" u="none" strike="noStrike" dirty="0">
                        <a:latin typeface="Times"/>
                      </a:endParaRPr>
                    </a:p>
                  </a:txBody>
                  <a:tcPr marR="0" marT="0" marB="0" anchor="ctr"/>
                </a:tc>
              </a:tr>
              <a:tr h="41529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/>
                        <a:t>Comprehensive </a:t>
                      </a:r>
                      <a:r>
                        <a:rPr lang="en-US" sz="1200" u="none" strike="noStrike" dirty="0"/>
                        <a:t>Sustained Innovation in Acceleration of Molecular Dynamics Simulation and Analysis on Graphics Processing Units.</a:t>
                      </a:r>
                      <a:endParaRPr lang="en-US" sz="1200" b="0" i="0" u="none" strike="noStrike" dirty="0">
                        <a:latin typeface="Times"/>
                      </a:endParaRP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/>
                        <a:t>R. Walker</a:t>
                      </a:r>
                      <a:r>
                        <a:rPr lang="en-US" sz="1200" u="none" strike="noStrike" dirty="0"/>
                        <a:t>,</a:t>
                      </a:r>
                      <a:r>
                        <a:rPr lang="en-US" sz="1200" u="none" strike="noStrike" dirty="0" smtClean="0"/>
                        <a:t> University of California-San Diego</a:t>
                      </a:r>
                      <a:endParaRPr lang="en-US" sz="1200" b="0" i="0" u="none" strike="noStrike" dirty="0">
                        <a:latin typeface="Times"/>
                      </a:endParaRPr>
                    </a:p>
                  </a:txBody>
                  <a:tcPr marR="0" marT="0" marB="0" anchor="ctr"/>
                </a:tc>
              </a:tr>
              <a:tr h="41529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/>
                        <a:t>Extensible </a:t>
                      </a:r>
                      <a:r>
                        <a:rPr lang="en-US" sz="1200" u="none" strike="noStrike" dirty="0"/>
                        <a:t>Languages for Sustainable Development of High Performance Software in Materials Science</a:t>
                      </a:r>
                      <a:endParaRPr lang="en-US" sz="1200" b="0" i="0" u="none" strike="noStrike" dirty="0">
                        <a:latin typeface="Times"/>
                      </a:endParaRP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/>
                        <a:t>E. Van </a:t>
                      </a:r>
                      <a:r>
                        <a:rPr lang="en-US" sz="1200" u="none" strike="noStrike" dirty="0" err="1"/>
                        <a:t>Wyk</a:t>
                      </a:r>
                      <a:r>
                        <a:rPr lang="en-US" sz="1200" u="none" strike="noStrike" dirty="0"/>
                        <a:t>,</a:t>
                      </a:r>
                      <a:r>
                        <a:rPr lang="en-US" sz="1200" u="none" strike="noStrike" dirty="0" smtClean="0"/>
                        <a:t> University of Minnesota-Twin Cities</a:t>
                      </a:r>
                    </a:p>
                  </a:txBody>
                  <a:tcPr marR="0" marT="0" marB="0" anchor="ctr"/>
                </a:tc>
              </a:tr>
              <a:tr h="408089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dirty="0" smtClean="0"/>
                        <a:t>Statistical software for astronomical surveys</a:t>
                      </a:r>
                      <a:endParaRPr lang="en-US" sz="1200" b="0" i="0" u="none" strike="noStrike" dirty="0">
                        <a:latin typeface="Times"/>
                      </a:endParaRP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/>
                        <a:t>G. </a:t>
                      </a:r>
                      <a:r>
                        <a:rPr lang="en-US" sz="1200" u="none" strike="noStrike" dirty="0" err="1" smtClean="0"/>
                        <a:t>Babu</a:t>
                      </a:r>
                      <a:r>
                        <a:rPr lang="en-US" sz="1200" u="none" strike="noStrike" dirty="0"/>
                        <a:t>,</a:t>
                      </a:r>
                      <a:r>
                        <a:rPr lang="en-US" sz="1200" u="none" strike="noStrike" dirty="0" smtClean="0"/>
                        <a:t> Pennsylvania State University</a:t>
                      </a:r>
                      <a:endParaRPr lang="en-US" sz="1200" b="0" i="0" u="none" strike="noStrike" dirty="0">
                        <a:latin typeface="Times"/>
                      </a:endParaRPr>
                    </a:p>
                  </a:txBody>
                  <a:tcPr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155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FY 10 SSI Awards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371600"/>
          <a:ext cx="8229600" cy="4953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2261"/>
                <a:gridCol w="2817339"/>
              </a:tblGrid>
              <a:tr h="5841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Project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Title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PI</a:t>
                      </a:r>
                      <a:endParaRPr lang="en-US" dirty="0"/>
                    </a:p>
                  </a:txBody>
                  <a:tcPr anchor="ctr"/>
                </a:tc>
              </a:tr>
              <a:tr h="67213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latin typeface="Times"/>
                        </a:rPr>
                        <a:t>Real-Time Large-Scale Parallel Intelligent CO2 Data Assimilation</a:t>
                      </a:r>
                      <a:r>
                        <a:rPr lang="en-US" sz="1400" b="0" i="0" u="none" strike="noStrike" baseline="0" dirty="0" smtClean="0">
                          <a:latin typeface="Times"/>
                        </a:rPr>
                        <a:t> System</a:t>
                      </a:r>
                      <a:endParaRPr lang="en-US" sz="1400" b="0" i="0" u="none" strike="noStrike" dirty="0">
                        <a:latin typeface="Times"/>
                      </a:endParaRP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latin typeface="Times"/>
                        </a:rPr>
                        <a:t>A. </a:t>
                      </a:r>
                      <a:r>
                        <a:rPr lang="en-US" sz="1400" b="0" i="0" u="none" strike="noStrike" dirty="0" err="1" smtClean="0">
                          <a:latin typeface="Times"/>
                        </a:rPr>
                        <a:t>Michalak</a:t>
                      </a:r>
                      <a:r>
                        <a:rPr lang="en-US" sz="1400" b="0" i="0" u="none" strike="noStrike" dirty="0">
                          <a:latin typeface="Times"/>
                        </a:rPr>
                        <a:t>,</a:t>
                      </a:r>
                      <a:r>
                        <a:rPr lang="en-US" sz="1400" b="0" i="0" u="none" strike="noStrike" dirty="0" smtClean="0">
                          <a:latin typeface="Times"/>
                        </a:rPr>
                        <a:t> University of Michigan Ann Arbor</a:t>
                      </a:r>
                      <a:endParaRPr lang="en-US" sz="1400" b="0" i="0" u="none" strike="noStrike" dirty="0">
                        <a:latin typeface="Times"/>
                      </a:endParaRPr>
                    </a:p>
                  </a:txBody>
                  <a:tcPr marR="0" marT="0" marB="0" anchor="ctr"/>
                </a:tc>
              </a:tr>
              <a:tr h="67213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latin typeface="Times"/>
                        </a:rPr>
                        <a:t>Accelerating </a:t>
                      </a:r>
                      <a:r>
                        <a:rPr lang="en-US" sz="1400" b="0" i="0" u="none" strike="noStrike" dirty="0">
                          <a:latin typeface="Times"/>
                        </a:rPr>
                        <a:t>the Pace of Research through Implicitly Parallel Programming</a:t>
                      </a: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latin typeface="Times"/>
                        </a:rPr>
                        <a:t>D. August</a:t>
                      </a:r>
                      <a:r>
                        <a:rPr lang="en-US" sz="1400" b="0" i="0" u="none" strike="noStrike" dirty="0">
                          <a:latin typeface="Times"/>
                        </a:rPr>
                        <a:t>,</a:t>
                      </a:r>
                      <a:r>
                        <a:rPr lang="en-US" sz="1400" b="0" i="0" u="none" strike="noStrike" dirty="0" smtClean="0">
                          <a:latin typeface="Times"/>
                        </a:rPr>
                        <a:t> Princeton</a:t>
                      </a:r>
                      <a:r>
                        <a:rPr lang="en-US" sz="1400" b="0" i="0" u="none" strike="noStrike" baseline="0" dirty="0" smtClean="0">
                          <a:latin typeface="Times"/>
                        </a:rPr>
                        <a:t> University</a:t>
                      </a:r>
                      <a:endParaRPr lang="en-US" sz="1400" b="0" i="0" u="none" strike="noStrike" dirty="0">
                        <a:latin typeface="Times"/>
                      </a:endParaRPr>
                    </a:p>
                  </a:txBody>
                  <a:tcPr marR="0" marT="0" marB="0" anchor="ctr"/>
                </a:tc>
              </a:tr>
              <a:tr h="67213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 smtClean="0">
                          <a:latin typeface="Times"/>
                        </a:rPr>
                        <a:t>CyberGIS</a:t>
                      </a:r>
                      <a:r>
                        <a:rPr lang="en-US" sz="1400" b="0" i="0" u="none" strike="noStrike" dirty="0" smtClean="0">
                          <a:latin typeface="Times"/>
                        </a:rPr>
                        <a:t> </a:t>
                      </a:r>
                      <a:r>
                        <a:rPr lang="en-US" sz="1400" b="0" i="0" u="none" strike="noStrike" dirty="0">
                          <a:latin typeface="Times"/>
                        </a:rPr>
                        <a:t>Software Integration for Sustained Geospatial Innovation</a:t>
                      </a: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latin typeface="Times"/>
                        </a:rPr>
                        <a:t>S. Wang</a:t>
                      </a:r>
                      <a:r>
                        <a:rPr lang="en-US" sz="1400" b="0" i="0" u="none" strike="noStrike" dirty="0">
                          <a:latin typeface="Times"/>
                        </a:rPr>
                        <a:t>,</a:t>
                      </a:r>
                      <a:r>
                        <a:rPr lang="en-US" sz="1400" b="0" i="0" u="none" strike="noStrike" dirty="0" smtClean="0">
                          <a:latin typeface="Times"/>
                        </a:rPr>
                        <a:t> University of Illinois at Urbana-Champaign</a:t>
                      </a:r>
                      <a:endParaRPr lang="en-US" sz="1400" b="0" i="0" u="none" strike="noStrike" dirty="0">
                        <a:latin typeface="Times"/>
                      </a:endParaRPr>
                    </a:p>
                  </a:txBody>
                  <a:tcPr marR="0" marT="0" marB="0" anchor="ctr"/>
                </a:tc>
              </a:tr>
              <a:tr h="10082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latin typeface="Times"/>
                        </a:rPr>
                        <a:t>A </a:t>
                      </a:r>
                      <a:r>
                        <a:rPr lang="en-US" sz="1400" b="0" i="0" u="none" strike="noStrike" dirty="0">
                          <a:latin typeface="Times"/>
                        </a:rPr>
                        <a:t>Productive and Accessible Development Workbench for HPC Applications Using the Eclipse Parallel Tools Platform</a:t>
                      </a: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latin typeface="Times"/>
                        </a:rPr>
                        <a:t>J. Alameda, University of Illinois at Urbana-Champaign</a:t>
                      </a:r>
                      <a:endParaRPr lang="en-US" sz="1400" b="0" i="0" u="none" strike="noStrike" dirty="0">
                        <a:latin typeface="Times"/>
                      </a:endParaRPr>
                    </a:p>
                  </a:txBody>
                  <a:tcPr marR="0" marT="0" marB="0" anchor="ctr"/>
                </a:tc>
              </a:tr>
              <a:tr h="67213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latin typeface="Times"/>
                        </a:rPr>
                        <a:t>Developments </a:t>
                      </a:r>
                      <a:r>
                        <a:rPr lang="en-US" sz="1400" b="0" i="0" u="none" strike="noStrike" dirty="0">
                          <a:latin typeface="Times"/>
                        </a:rPr>
                        <a:t>in High Performance Electronic Structure Theory</a:t>
                      </a: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 smtClean="0">
                          <a:latin typeface="Times"/>
                        </a:rPr>
                        <a:t>M. Gordon</a:t>
                      </a:r>
                      <a:r>
                        <a:rPr lang="en-US" sz="1400" b="0" i="0" u="none" strike="noStrike" dirty="0">
                          <a:latin typeface="Times"/>
                        </a:rPr>
                        <a:t>,</a:t>
                      </a:r>
                      <a:r>
                        <a:rPr lang="en-US" sz="1400" b="0" i="0" u="none" strike="noStrike" dirty="0" smtClean="0">
                          <a:latin typeface="Times"/>
                        </a:rPr>
                        <a:t> Iowa State University</a:t>
                      </a:r>
                    </a:p>
                  </a:txBody>
                  <a:tcPr marR="0" marT="0" marB="0" anchor="ctr"/>
                </a:tc>
              </a:tr>
              <a:tr h="67213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latin typeface="Times"/>
                        </a:rPr>
                        <a:t>Scalable </a:t>
                      </a:r>
                      <a:r>
                        <a:rPr lang="en-US" sz="1400" b="0" i="0" u="none" strike="noStrike" dirty="0">
                          <a:latin typeface="Times"/>
                        </a:rPr>
                        <a:t>Hierarchical Algorithms for Extreme Computing (SHARE)</a:t>
                      </a: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 smtClean="0">
                          <a:latin typeface="Times"/>
                        </a:rPr>
                        <a:t>R. Brower</a:t>
                      </a:r>
                      <a:r>
                        <a:rPr lang="en-US" sz="1400" b="0" i="0" u="none" strike="noStrike" dirty="0">
                          <a:latin typeface="Times"/>
                        </a:rPr>
                        <a:t>,</a:t>
                      </a:r>
                      <a:r>
                        <a:rPr lang="en-US" sz="1400" b="0" i="0" u="none" strike="noStrike" dirty="0" smtClean="0">
                          <a:latin typeface="Times"/>
                        </a:rPr>
                        <a:t> Boston University</a:t>
                      </a:r>
                    </a:p>
                  </a:txBody>
                  <a:tcPr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7757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152400"/>
            <a:ext cx="3048000" cy="24384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 dirty="0" smtClean="0">
                <a:ea typeface="ＭＳ Ｐゴシック" charset="-128"/>
              </a:rPr>
              <a:t>Workbench for HPC Applications</a:t>
            </a:r>
          </a:p>
        </p:txBody>
      </p:sp>
      <p:sp>
        <p:nvSpPr>
          <p:cNvPr id="4099" name="Content Placeholder 17"/>
          <p:cNvSpPr>
            <a:spLocks noGrp="1"/>
          </p:cNvSpPr>
          <p:nvPr>
            <p:ph sz="half" idx="2"/>
          </p:nvPr>
        </p:nvSpPr>
        <p:spPr>
          <a:xfrm>
            <a:off x="381000" y="4237038"/>
            <a:ext cx="8229600" cy="2620962"/>
          </a:xfrm>
          <a:ln>
            <a:miter lim="800000"/>
            <a:headEnd/>
            <a:tailEnd/>
          </a:ln>
        </p:spPr>
        <p:txBody>
          <a:bodyPr/>
          <a:lstStyle/>
          <a:p>
            <a:pPr lvl="1" eaLnBrk="1" hangingPunct="1"/>
            <a:r>
              <a:rPr lang="en-US" dirty="0" smtClean="0">
                <a:latin typeface="Calibri" charset="0"/>
                <a:ea typeface="ＭＳ Ｐゴシック" charset="0"/>
              </a:rPr>
              <a:t>Provide </a:t>
            </a:r>
            <a:r>
              <a:rPr lang="en-US" dirty="0">
                <a:latin typeface="Calibri" charset="0"/>
                <a:ea typeface="ＭＳ Ｐゴシック" charset="0"/>
              </a:rPr>
              <a:t>uniform access to capabilities needed to develop, debug, optimize, deploy, execute, and maintain science and engineering applications on a diverse range of parallel computers, with a particular focus on NSF</a:t>
            </a:r>
            <a:r>
              <a:rPr lang="ja-JP" altLang="en-US" dirty="0">
                <a:latin typeface="Calibri" charset="0"/>
                <a:ea typeface="ＭＳ Ｐゴシック" charset="0"/>
              </a:rPr>
              <a:t>’</a:t>
            </a:r>
            <a:r>
              <a:rPr lang="en-US" dirty="0">
                <a:latin typeface="Calibri" charset="0"/>
                <a:ea typeface="ＭＳ Ｐゴシック" charset="0"/>
              </a:rPr>
              <a:t>s investments in HPC through </a:t>
            </a:r>
            <a:r>
              <a:rPr lang="en-US" dirty="0" err="1">
                <a:latin typeface="Calibri" charset="0"/>
                <a:ea typeface="ＭＳ Ｐゴシック" charset="0"/>
              </a:rPr>
              <a:t>TeraGrid</a:t>
            </a:r>
            <a:r>
              <a:rPr lang="en-US" dirty="0">
                <a:latin typeface="Calibri" charset="0"/>
                <a:ea typeface="ＭＳ Ｐゴシック" charset="0"/>
              </a:rPr>
              <a:t>/Extreme Digital platforms as well as Blue Waters.</a:t>
            </a:r>
          </a:p>
        </p:txBody>
      </p:sp>
      <p:sp>
        <p:nvSpPr>
          <p:cNvPr id="4100" name="Content Placeholder 9"/>
          <p:cNvSpPr txBox="1">
            <a:spLocks/>
          </p:cNvSpPr>
          <p:nvPr/>
        </p:nvSpPr>
        <p:spPr bwMode="auto">
          <a:xfrm>
            <a:off x="457200" y="1447800"/>
            <a:ext cx="4040188" cy="254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endParaRPr lang="en-US" sz="2400">
              <a:latin typeface="Calibri" charset="0"/>
            </a:endParaRPr>
          </a:p>
        </p:txBody>
      </p:sp>
      <p:pic>
        <p:nvPicPr>
          <p:cNvPr id="4101" name="Picture 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0" y="228600"/>
            <a:ext cx="5029200" cy="377190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9048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7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5635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Workbench for HPC Applications Development</a:t>
            </a:r>
          </a:p>
        </p:txBody>
      </p:sp>
      <p:sp>
        <p:nvSpPr>
          <p:cNvPr id="3075" name="Content Placeholder 17"/>
          <p:cNvSpPr>
            <a:spLocks noGrp="1"/>
          </p:cNvSpPr>
          <p:nvPr>
            <p:ph sz="half" idx="2"/>
          </p:nvPr>
        </p:nvSpPr>
        <p:spPr>
          <a:xfrm>
            <a:off x="457200" y="3551238"/>
            <a:ext cx="4114800" cy="2620962"/>
          </a:xfrm>
          <a:ln>
            <a:solidFill>
              <a:schemeClr val="tx1">
                <a:alpha val="89000"/>
              </a:schemeClr>
            </a:solidFill>
          </a:ln>
        </p:spPr>
        <p:txBody>
          <a:bodyPr>
            <a:normAutofit/>
          </a:bodyPr>
          <a:lstStyle/>
          <a:p>
            <a:pPr>
              <a:defRPr/>
            </a:pPr>
            <a:r>
              <a:rPr lang="en-US" sz="1100" dirty="0" smtClean="0">
                <a:ea typeface="ＭＳ Ｐゴシック" charset="-128"/>
              </a:rPr>
              <a:t>Tangible metrics:</a:t>
            </a:r>
          </a:p>
          <a:p>
            <a:pPr lvl="1">
              <a:defRPr/>
            </a:pPr>
            <a:r>
              <a:rPr lang="en-US" sz="900" dirty="0" smtClean="0">
                <a:ea typeface="ＭＳ Ｐゴシック" charset="-128"/>
                <a:cs typeface="+mn-cs"/>
              </a:rPr>
              <a:t>Adoption of Eclipse PTP by research groups</a:t>
            </a:r>
          </a:p>
          <a:p>
            <a:pPr lvl="1">
              <a:defRPr/>
            </a:pPr>
            <a:r>
              <a:rPr lang="en-US" sz="900" dirty="0" smtClean="0">
                <a:ea typeface="ＭＳ Ｐゴシック" charset="-128"/>
                <a:cs typeface="+mn-cs"/>
              </a:rPr>
              <a:t>Breadth of coverage of NSF HPC and other relevant HPC platforms</a:t>
            </a:r>
          </a:p>
          <a:p>
            <a:pPr lvl="1">
              <a:defRPr/>
            </a:pPr>
            <a:r>
              <a:rPr lang="en-US" sz="900" dirty="0" smtClean="0">
                <a:ea typeface="ＭＳ Ｐゴシック" charset="-128"/>
                <a:cs typeface="+mn-cs"/>
              </a:rPr>
              <a:t>Number and type of issues identified in requirements gathering phase of development cycle</a:t>
            </a:r>
          </a:p>
          <a:p>
            <a:pPr lvl="1">
              <a:defRPr/>
            </a:pPr>
            <a:r>
              <a:rPr lang="en-US" sz="900" dirty="0" smtClean="0">
                <a:ea typeface="ＭＳ Ｐゴシック" charset="-128"/>
                <a:cs typeface="+mn-cs"/>
              </a:rPr>
              <a:t>Survey tutorial attendees, assess numbers of PTP users reached through classrooms as well as training sessions</a:t>
            </a:r>
          </a:p>
          <a:p>
            <a:pPr>
              <a:defRPr/>
            </a:pPr>
            <a:r>
              <a:rPr lang="en-US" sz="1100" dirty="0" smtClean="0">
                <a:ea typeface="ＭＳ Ｐゴシック" charset="-128"/>
              </a:rPr>
              <a:t>Broader Impacts:</a:t>
            </a:r>
          </a:p>
          <a:p>
            <a:pPr lvl="1">
              <a:defRPr/>
            </a:pPr>
            <a:r>
              <a:rPr lang="en-US" sz="900" dirty="0" smtClean="0">
                <a:ea typeface="ＭＳ Ｐゴシック" charset="-128"/>
                <a:cs typeface="+mn-cs"/>
              </a:rPr>
              <a:t>Through educational materials developed/disseminated, impact CSE curricula and equip new generation with tools to tackle extreme-scale computing</a:t>
            </a:r>
          </a:p>
          <a:p>
            <a:pPr lvl="1">
              <a:defRPr/>
            </a:pPr>
            <a:r>
              <a:rPr lang="en-US" sz="900" dirty="0" smtClean="0">
                <a:ea typeface="ＭＳ Ｐゴシック" charset="-128"/>
                <a:cs typeface="+mn-cs"/>
              </a:rPr>
              <a:t>Broad distribution of Parallel Tools through Eclipse.org distributions</a:t>
            </a:r>
          </a:p>
          <a:p>
            <a:pPr lvl="1">
              <a:defRPr/>
            </a:pPr>
            <a:r>
              <a:rPr lang="en-US" sz="900" dirty="0" smtClean="0">
                <a:ea typeface="ＭＳ Ｐゴシック" charset="-128"/>
                <a:cs typeface="+mn-cs"/>
              </a:rPr>
              <a:t>User Driven development will help ensure relevance to users and NSF investments in HPC</a:t>
            </a:r>
          </a:p>
        </p:txBody>
      </p:sp>
      <p:sp>
        <p:nvSpPr>
          <p:cNvPr id="3076" name="Content Placeholder 18"/>
          <p:cNvSpPr>
            <a:spLocks noGrp="1"/>
          </p:cNvSpPr>
          <p:nvPr>
            <p:ph sz="quarter" idx="4"/>
          </p:nvPr>
        </p:nvSpPr>
        <p:spPr>
          <a:xfrm>
            <a:off x="4572000" y="3551238"/>
            <a:ext cx="4114800" cy="2620962"/>
          </a:xfrm>
          <a:ln>
            <a:solidFill>
              <a:schemeClr val="tx1">
                <a:alpha val="89000"/>
              </a:schemeClr>
            </a:solidFill>
          </a:ln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1400" dirty="0" smtClean="0">
                <a:ea typeface="ＭＳ Ｐゴシック" charset="-128"/>
              </a:rPr>
              <a:t>Project Team:</a:t>
            </a:r>
          </a:p>
          <a:p>
            <a:pPr lvl="1" eaLnBrk="1" hangingPunct="1">
              <a:defRPr/>
            </a:pPr>
            <a:r>
              <a:rPr lang="en-US" sz="1200" dirty="0" smtClean="0">
                <a:ea typeface="ＭＳ Ｐゴシック" charset="-128"/>
                <a:cs typeface="+mn-cs"/>
              </a:rPr>
              <a:t>Jay Alameda, NCSA, U Illinois, PI</a:t>
            </a:r>
          </a:p>
          <a:p>
            <a:pPr lvl="1" eaLnBrk="1" hangingPunct="1">
              <a:defRPr/>
            </a:pPr>
            <a:r>
              <a:rPr lang="en-US" sz="1200" dirty="0" smtClean="0">
                <a:ea typeface="ＭＳ Ｐゴシック" charset="-128"/>
                <a:cs typeface="+mn-cs"/>
              </a:rPr>
              <a:t>Gregory R. Watson, IBM, Co-PI</a:t>
            </a:r>
          </a:p>
          <a:p>
            <a:pPr lvl="1" eaLnBrk="1" hangingPunct="1">
              <a:defRPr/>
            </a:pPr>
            <a:r>
              <a:rPr lang="en-US" sz="1200" dirty="0" smtClean="0">
                <a:ea typeface="ＭＳ Ｐゴシック" charset="-128"/>
                <a:cs typeface="+mn-cs"/>
              </a:rPr>
              <a:t>Steven R. Brandt, LSU, Co-PI</a:t>
            </a:r>
          </a:p>
          <a:p>
            <a:pPr lvl="1" eaLnBrk="1" hangingPunct="1">
              <a:defRPr/>
            </a:pPr>
            <a:r>
              <a:rPr lang="en-US" sz="1200" dirty="0" smtClean="0">
                <a:ea typeface="ＭＳ Ｐゴシック" charset="-128"/>
                <a:cs typeface="+mn-cs"/>
              </a:rPr>
              <a:t>Marc Snir, U Illinois, Co-PI</a:t>
            </a:r>
          </a:p>
          <a:p>
            <a:pPr lvl="1" eaLnBrk="1" hangingPunct="1">
              <a:defRPr/>
            </a:pPr>
            <a:r>
              <a:rPr lang="en-US" sz="1200" dirty="0" smtClean="0">
                <a:ea typeface="ＭＳ Ｐゴシック" charset="-128"/>
                <a:cs typeface="+mn-cs"/>
              </a:rPr>
              <a:t>Allen Maloney, U Oregon, Co-PI</a:t>
            </a:r>
          </a:p>
          <a:p>
            <a:pPr eaLnBrk="1" hangingPunct="1">
              <a:defRPr/>
            </a:pPr>
            <a:r>
              <a:rPr lang="en-US" sz="1400" dirty="0" smtClean="0">
                <a:ea typeface="ＭＳ Ｐゴシック" charset="-128"/>
              </a:rPr>
              <a:t>Industry partners</a:t>
            </a:r>
          </a:p>
          <a:p>
            <a:pPr lvl="1" eaLnBrk="1" hangingPunct="1">
              <a:defRPr/>
            </a:pPr>
            <a:r>
              <a:rPr lang="en-US" sz="1200" dirty="0" smtClean="0">
                <a:ea typeface="ＭＳ Ｐゴシック" charset="-128"/>
                <a:cs typeface="+mn-cs"/>
              </a:rPr>
              <a:t>IBM Corp</a:t>
            </a:r>
          </a:p>
          <a:p>
            <a:pPr eaLnBrk="1" hangingPunct="1">
              <a:defRPr/>
            </a:pPr>
            <a:r>
              <a:rPr lang="en-US" sz="1400" dirty="0" smtClean="0">
                <a:ea typeface="ＭＳ Ｐゴシック" charset="-128"/>
              </a:rPr>
              <a:t>International partners</a:t>
            </a:r>
          </a:p>
          <a:p>
            <a:pPr lvl="1" eaLnBrk="1" hangingPunct="1">
              <a:defRPr/>
            </a:pPr>
            <a:r>
              <a:rPr lang="en-US" sz="1200" dirty="0" smtClean="0">
                <a:ea typeface="ＭＳ Ｐゴシック" charset="-128"/>
                <a:cs typeface="+mn-cs"/>
              </a:rPr>
              <a:t>Poznan Supercomputing and Networking Center</a:t>
            </a:r>
          </a:p>
          <a:p>
            <a:pPr lvl="1" eaLnBrk="1" hangingPunct="1">
              <a:buFont typeface="Arial" charset="0"/>
              <a:buNone/>
              <a:defRPr/>
            </a:pPr>
            <a:endParaRPr lang="en-US" sz="1200" dirty="0" smtClean="0">
              <a:ea typeface="ＭＳ Ｐゴシック" charset="-128"/>
              <a:cs typeface="+mn-cs"/>
            </a:endParaRPr>
          </a:p>
        </p:txBody>
      </p:sp>
      <p:sp>
        <p:nvSpPr>
          <p:cNvPr id="3077" name="Content Placeholder 19"/>
          <p:cNvSpPr>
            <a:spLocks noGrp="1"/>
          </p:cNvSpPr>
          <p:nvPr>
            <p:ph sz="half" idx="4294967295"/>
          </p:nvPr>
        </p:nvSpPr>
        <p:spPr>
          <a:xfrm>
            <a:off x="457200" y="923925"/>
            <a:ext cx="4114800" cy="2620963"/>
          </a:xfrm>
          <a:prstGeom prst="rect">
            <a:avLst/>
          </a:prstGeom>
          <a:ln>
            <a:solidFill>
              <a:schemeClr val="tx1">
                <a:alpha val="89000"/>
              </a:schemeClr>
            </a:solidFill>
          </a:ln>
        </p:spPr>
        <p:txBody>
          <a:bodyPr>
            <a:normAutofit/>
          </a:bodyPr>
          <a:lstStyle/>
          <a:p>
            <a:pPr>
              <a:defRPr/>
            </a:pPr>
            <a:r>
              <a:rPr lang="en-US" sz="1600" dirty="0" smtClean="0">
                <a:ea typeface="ＭＳ Ｐゴシック" charset="-128"/>
              </a:rPr>
              <a:t>Specific Targeted Applications/User Community:</a:t>
            </a:r>
          </a:p>
          <a:p>
            <a:pPr lvl="1">
              <a:defRPr/>
            </a:pPr>
            <a:r>
              <a:rPr lang="en-US" sz="1200" dirty="0" smtClean="0">
                <a:ea typeface="ＭＳ Ｐゴシック" charset="-128"/>
                <a:cs typeface="+mn-cs"/>
              </a:rPr>
              <a:t>Multidisciplinary, HPC applications</a:t>
            </a:r>
          </a:p>
          <a:p>
            <a:pPr lvl="1">
              <a:defRPr/>
            </a:pPr>
            <a:r>
              <a:rPr lang="en-US" sz="1200" dirty="0" smtClean="0">
                <a:ea typeface="ＭＳ Ｐゴシック" charset="-128"/>
                <a:cs typeface="+mn-cs"/>
              </a:rPr>
              <a:t>HPC application development community</a:t>
            </a:r>
          </a:p>
          <a:p>
            <a:pPr>
              <a:defRPr/>
            </a:pPr>
            <a:r>
              <a:rPr lang="en-US" sz="1600" dirty="0" smtClean="0">
                <a:ea typeface="ＭＳ Ｐゴシック" charset="-128"/>
              </a:rPr>
              <a:t>Specific Need addressed/Impact:</a:t>
            </a:r>
          </a:p>
          <a:p>
            <a:pPr lvl="1">
              <a:defRPr/>
            </a:pPr>
            <a:r>
              <a:rPr lang="en-US" sz="1200" dirty="0" smtClean="0">
                <a:ea typeface="ＭＳ Ｐゴシック" charset="-128"/>
                <a:cs typeface="+mn-cs"/>
              </a:rPr>
              <a:t>Transform process of developing, debugging, optimizing, deploying, executing and maintaining scientific codes on parallel computers by using best practices from the software engineering industry.</a:t>
            </a:r>
          </a:p>
        </p:txBody>
      </p:sp>
      <p:sp>
        <p:nvSpPr>
          <p:cNvPr id="3078" name="Content Placeholder 20"/>
          <p:cNvSpPr>
            <a:spLocks noGrp="1"/>
          </p:cNvSpPr>
          <p:nvPr>
            <p:ph sz="quarter" idx="4294967295"/>
          </p:nvPr>
        </p:nvSpPr>
        <p:spPr>
          <a:xfrm>
            <a:off x="4572000" y="923925"/>
            <a:ext cx="4114800" cy="2620963"/>
          </a:xfrm>
          <a:prstGeom prst="rect">
            <a:avLst/>
          </a:prstGeom>
          <a:ln>
            <a:solidFill>
              <a:schemeClr val="tx1">
                <a:alpha val="89000"/>
              </a:schemeClr>
            </a:solidFill>
          </a:ln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1200" dirty="0" smtClean="0">
                <a:ea typeface="ＭＳ Ｐゴシック" charset="-128"/>
              </a:rPr>
              <a:t>Specific software elements/infrastructure developed?</a:t>
            </a:r>
          </a:p>
          <a:p>
            <a:pPr lvl="1" eaLnBrk="1" hangingPunct="1">
              <a:defRPr/>
            </a:pPr>
            <a:r>
              <a:rPr lang="en-US" sz="1200" dirty="0" smtClean="0">
                <a:ea typeface="ＭＳ Ｐゴシック" charset="-128"/>
                <a:cs typeface="+mn-cs"/>
              </a:rPr>
              <a:t>Enhance Eclipse Parallel Tools platform for completeness, scalability, debugging, integration, usability, and specific platform issues</a:t>
            </a:r>
          </a:p>
          <a:p>
            <a:pPr eaLnBrk="1" hangingPunct="1">
              <a:defRPr/>
            </a:pPr>
            <a:r>
              <a:rPr lang="en-US" sz="1200" dirty="0" smtClean="0">
                <a:ea typeface="ＭＳ Ｐゴシック" charset="-128"/>
              </a:rPr>
              <a:t>Key aspects of the engineering process:</a:t>
            </a:r>
          </a:p>
          <a:p>
            <a:pPr lvl="1" eaLnBrk="1" hangingPunct="1">
              <a:defRPr/>
            </a:pPr>
            <a:r>
              <a:rPr lang="en-US" sz="1200" dirty="0" smtClean="0">
                <a:ea typeface="ＭＳ Ｐゴシック" charset="-128"/>
                <a:cs typeface="+mn-cs"/>
              </a:rPr>
              <a:t>Leverage Eclipse Foundation processes and infrastructure (including wiki, </a:t>
            </a:r>
            <a:r>
              <a:rPr lang="en-US" sz="1200" dirty="0" err="1" smtClean="0">
                <a:ea typeface="ＭＳ Ｐゴシック" charset="-128"/>
                <a:cs typeface="+mn-cs"/>
              </a:rPr>
              <a:t>bugtracker</a:t>
            </a:r>
            <a:r>
              <a:rPr lang="en-US" sz="1200" dirty="0" smtClean="0">
                <a:ea typeface="ＭＳ Ｐゴシック" charset="-128"/>
                <a:cs typeface="+mn-cs"/>
              </a:rPr>
              <a:t>, </a:t>
            </a:r>
            <a:r>
              <a:rPr lang="en-US" sz="1200" dirty="0" err="1" smtClean="0">
                <a:ea typeface="ＭＳ Ｐゴシック" charset="-128"/>
                <a:cs typeface="+mn-cs"/>
              </a:rPr>
              <a:t>mailling</a:t>
            </a:r>
            <a:r>
              <a:rPr lang="en-US" sz="1200" dirty="0" smtClean="0">
                <a:ea typeface="ＭＳ Ｐゴシック" charset="-128"/>
                <a:cs typeface="+mn-cs"/>
              </a:rPr>
              <a:t> lists, source repository) and integrated release process</a:t>
            </a:r>
          </a:p>
          <a:p>
            <a:pPr lvl="1" eaLnBrk="1" hangingPunct="1">
              <a:defRPr/>
            </a:pPr>
            <a:r>
              <a:rPr lang="en-US" sz="1200" dirty="0" smtClean="0">
                <a:ea typeface="ＭＳ Ｐゴシック" charset="-128"/>
                <a:cs typeface="+mn-cs"/>
              </a:rPr>
              <a:t>Leverage Eclipse Build and test infrastructure, investigate opportunities to improve processes with NMI Build and Test</a:t>
            </a:r>
          </a:p>
        </p:txBody>
      </p:sp>
    </p:spTree>
    <p:extLst>
      <p:ext uri="{BB962C8B-B14F-4D97-AF65-F5344CB8AC3E}">
        <p14:creationId xmlns:p14="http://schemas.microsoft.com/office/powerpoint/2010/main" val="4144507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2767</TotalTime>
  <Words>1086</Words>
  <Application>Microsoft Macintosh PowerPoint</Application>
  <PresentationFormat>On-screen Show (4:3)</PresentationFormat>
  <Paragraphs>127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NSF OCI  Software Program</vt:lpstr>
      <vt:lpstr>Software as Infrastructure</vt:lpstr>
      <vt:lpstr>Software Challenges</vt:lpstr>
      <vt:lpstr>Software Infrastructure for Sustained Innovation (SI2) Program</vt:lpstr>
      <vt:lpstr> Competitive SI2 Proposals</vt:lpstr>
      <vt:lpstr>FY 10 SSE Awards</vt:lpstr>
      <vt:lpstr>FY 10 SSI Awards</vt:lpstr>
      <vt:lpstr>Workbench for HPC Applications</vt:lpstr>
      <vt:lpstr>Workbench for HPC Applications Development</vt:lpstr>
      <vt:lpstr>International Collaborative Opportunities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Gabrielle Allen</dc:creator>
  <cp:lastModifiedBy>Gabrielle Allen</cp:lastModifiedBy>
  <cp:revision>44</cp:revision>
  <dcterms:created xsi:type="dcterms:W3CDTF">2011-11-16T15:18:33Z</dcterms:created>
  <dcterms:modified xsi:type="dcterms:W3CDTF">2012-03-06T21:48:50Z</dcterms:modified>
</cp:coreProperties>
</file>