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5122525" cy="12961938"/>
  <p:notesSz cx="6858000" cy="9144000"/>
  <p:defaultTextStyle>
    <a:defPPr>
      <a:defRPr lang="zh-CN"/>
    </a:defPPr>
    <a:lvl1pPr marL="0" algn="l" defTabSz="1604772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02386" algn="l" defTabSz="1604772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04772" algn="l" defTabSz="1604772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07158" algn="l" defTabSz="1604772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09544" algn="l" defTabSz="1604772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11930" algn="l" defTabSz="1604772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814316" algn="l" defTabSz="1604772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616702" algn="l" defTabSz="1604772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419088" algn="l" defTabSz="1604772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0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282" autoAdjust="0"/>
  </p:normalViewPr>
  <p:slideViewPr>
    <p:cSldViewPr>
      <p:cViewPr>
        <p:scale>
          <a:sx n="50" d="100"/>
          <a:sy n="50" d="100"/>
        </p:scale>
        <p:origin x="-1164" y="936"/>
      </p:cViewPr>
      <p:guideLst>
        <p:guide orient="horz" pos="861"/>
        <p:guide orient="horz" pos="680"/>
        <p:guide orient="horz" pos="7529"/>
        <p:guide orient="horz" pos="7711"/>
        <p:guide orient="horz" pos="6577"/>
        <p:guide orient="horz" pos="6395"/>
        <p:guide orient="horz" pos="136"/>
        <p:guide orient="horz" pos="8074"/>
        <p:guide pos="227"/>
        <p:guide pos="9299"/>
        <p:guide pos="4309"/>
        <p:guide pos="45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EA4864-3F01-42A3-BAF4-99A88F5B8115}" type="datetimeFigureOut">
              <a:rPr lang="zh-CN" altLang="en-US" smtClean="0"/>
              <a:t>2011-9-24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0" y="685800"/>
            <a:ext cx="4000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D66913-9095-4AB5-8AA3-5372BDA42E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9445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6047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802386" algn="l" defTabSz="16047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604772" algn="l" defTabSz="16047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2407158" algn="l" defTabSz="16047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3209544" algn="l" defTabSz="16047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4011930" algn="l" defTabSz="16047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4814316" algn="l" defTabSz="16047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5616702" algn="l" defTabSz="16047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6419088" algn="l" defTabSz="160477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428750" y="685800"/>
            <a:ext cx="40005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21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feet by 3.5 feet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D66913-9095-4AB5-8AA3-5372BDA42E4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008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34191" y="4026604"/>
            <a:ext cx="12854146" cy="277841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268380" y="7345099"/>
            <a:ext cx="10585768" cy="331249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02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04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07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09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11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1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16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419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547E-2E63-4E60-9ECF-9C161CC5AC61}" type="datetimeFigureOut">
              <a:rPr lang="zh-CN" altLang="en-US" smtClean="0"/>
              <a:t>2011-9-24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CF63-BC00-469B-B6A1-DAB57F200A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9163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547E-2E63-4E60-9ECF-9C161CC5AC61}" type="datetimeFigureOut">
              <a:rPr lang="zh-CN" altLang="en-US" smtClean="0"/>
              <a:t>2011-9-24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CF63-BC00-469B-B6A1-DAB57F200A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3702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5542596" y="1143172"/>
            <a:ext cx="4822931" cy="2438764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071178" y="1143172"/>
            <a:ext cx="14219374" cy="2438764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547E-2E63-4E60-9ECF-9C161CC5AC61}" type="datetimeFigureOut">
              <a:rPr lang="zh-CN" altLang="en-US" smtClean="0"/>
              <a:t>2011-9-24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CF63-BC00-469B-B6A1-DAB57F200A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7726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547E-2E63-4E60-9ECF-9C161CC5AC61}" type="datetimeFigureOut">
              <a:rPr lang="zh-CN" altLang="en-US" smtClean="0"/>
              <a:t>2011-9-24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CF63-BC00-469B-B6A1-DAB57F200A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5130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94576" y="8329247"/>
            <a:ext cx="12854146" cy="2574384"/>
          </a:xfrm>
        </p:spPr>
        <p:txBody>
          <a:bodyPr anchor="t"/>
          <a:lstStyle>
            <a:lvl1pPr algn="l">
              <a:defRPr sz="7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94576" y="5493824"/>
            <a:ext cx="12854146" cy="2835423"/>
          </a:xfrm>
        </p:spPr>
        <p:txBody>
          <a:bodyPr anchor="b"/>
          <a:lstStyle>
            <a:lvl1pPr marL="0" indent="0">
              <a:buNone/>
              <a:defRPr sz="3500">
                <a:solidFill>
                  <a:schemeClr val="tx1">
                    <a:tint val="75000"/>
                  </a:schemeClr>
                </a:solidFill>
              </a:defRPr>
            </a:lvl1pPr>
            <a:lvl2pPr marL="80238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04772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3pPr>
            <a:lvl4pPr marL="240715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320954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401193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481431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5616702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641908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547E-2E63-4E60-9ECF-9C161CC5AC61}" type="datetimeFigureOut">
              <a:rPr lang="zh-CN" altLang="en-US" smtClean="0"/>
              <a:t>2011-9-24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CF63-BC00-469B-B6A1-DAB57F200A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574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071179" y="6669999"/>
            <a:ext cx="9519840" cy="18860820"/>
          </a:xfrm>
        </p:spPr>
        <p:txBody>
          <a:bodyPr/>
          <a:lstStyle>
            <a:lvl1pPr>
              <a:defRPr sz="4900"/>
            </a:lvl1pPr>
            <a:lvl2pPr>
              <a:defRPr sz="4200"/>
            </a:lvl2pPr>
            <a:lvl3pPr>
              <a:defRPr sz="35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0843061" y="6669999"/>
            <a:ext cx="9522466" cy="18860820"/>
          </a:xfrm>
        </p:spPr>
        <p:txBody>
          <a:bodyPr/>
          <a:lstStyle>
            <a:lvl1pPr>
              <a:defRPr sz="4900"/>
            </a:lvl1pPr>
            <a:lvl2pPr>
              <a:defRPr sz="4200"/>
            </a:lvl2pPr>
            <a:lvl3pPr>
              <a:defRPr sz="35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547E-2E63-4E60-9ECF-9C161CC5AC61}" type="datetimeFigureOut">
              <a:rPr lang="zh-CN" altLang="en-US" smtClean="0"/>
              <a:t>2011-9-24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CF63-BC00-469B-B6A1-DAB57F200A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4113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6127" y="519079"/>
            <a:ext cx="13610272" cy="216032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56127" y="2901436"/>
            <a:ext cx="6681741" cy="1209179"/>
          </a:xfrm>
        </p:spPr>
        <p:txBody>
          <a:bodyPr anchor="b"/>
          <a:lstStyle>
            <a:lvl1pPr marL="0" indent="0">
              <a:buNone/>
              <a:defRPr sz="4200" b="1"/>
            </a:lvl1pPr>
            <a:lvl2pPr marL="802386" indent="0">
              <a:buNone/>
              <a:defRPr sz="3500" b="1"/>
            </a:lvl2pPr>
            <a:lvl3pPr marL="1604772" indent="0">
              <a:buNone/>
              <a:defRPr sz="3200" b="1"/>
            </a:lvl3pPr>
            <a:lvl4pPr marL="2407158" indent="0">
              <a:buNone/>
              <a:defRPr sz="2800" b="1"/>
            </a:lvl4pPr>
            <a:lvl5pPr marL="3209544" indent="0">
              <a:buNone/>
              <a:defRPr sz="2800" b="1"/>
            </a:lvl5pPr>
            <a:lvl6pPr marL="4011930" indent="0">
              <a:buNone/>
              <a:defRPr sz="2800" b="1"/>
            </a:lvl6pPr>
            <a:lvl7pPr marL="4814316" indent="0">
              <a:buNone/>
              <a:defRPr sz="2800" b="1"/>
            </a:lvl7pPr>
            <a:lvl8pPr marL="5616702" indent="0">
              <a:buNone/>
              <a:defRPr sz="2800" b="1"/>
            </a:lvl8pPr>
            <a:lvl9pPr marL="6419088" indent="0">
              <a:buNone/>
              <a:defRPr sz="28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756127" y="4110615"/>
            <a:ext cx="6681741" cy="7468118"/>
          </a:xfrm>
        </p:spPr>
        <p:txBody>
          <a:bodyPr/>
          <a:lstStyle>
            <a:lvl1pPr>
              <a:defRPr sz="4200"/>
            </a:lvl1pPr>
            <a:lvl2pPr>
              <a:defRPr sz="35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7682034" y="2901436"/>
            <a:ext cx="6684367" cy="1209179"/>
          </a:xfrm>
        </p:spPr>
        <p:txBody>
          <a:bodyPr anchor="b"/>
          <a:lstStyle>
            <a:lvl1pPr marL="0" indent="0">
              <a:buNone/>
              <a:defRPr sz="4200" b="1"/>
            </a:lvl1pPr>
            <a:lvl2pPr marL="802386" indent="0">
              <a:buNone/>
              <a:defRPr sz="3500" b="1"/>
            </a:lvl2pPr>
            <a:lvl3pPr marL="1604772" indent="0">
              <a:buNone/>
              <a:defRPr sz="3200" b="1"/>
            </a:lvl3pPr>
            <a:lvl4pPr marL="2407158" indent="0">
              <a:buNone/>
              <a:defRPr sz="2800" b="1"/>
            </a:lvl4pPr>
            <a:lvl5pPr marL="3209544" indent="0">
              <a:buNone/>
              <a:defRPr sz="2800" b="1"/>
            </a:lvl5pPr>
            <a:lvl6pPr marL="4011930" indent="0">
              <a:buNone/>
              <a:defRPr sz="2800" b="1"/>
            </a:lvl6pPr>
            <a:lvl7pPr marL="4814316" indent="0">
              <a:buNone/>
              <a:defRPr sz="2800" b="1"/>
            </a:lvl7pPr>
            <a:lvl8pPr marL="5616702" indent="0">
              <a:buNone/>
              <a:defRPr sz="2800" b="1"/>
            </a:lvl8pPr>
            <a:lvl9pPr marL="6419088" indent="0">
              <a:buNone/>
              <a:defRPr sz="28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7682034" y="4110615"/>
            <a:ext cx="6684367" cy="7468118"/>
          </a:xfrm>
        </p:spPr>
        <p:txBody>
          <a:bodyPr/>
          <a:lstStyle>
            <a:lvl1pPr>
              <a:defRPr sz="4200"/>
            </a:lvl1pPr>
            <a:lvl2pPr>
              <a:defRPr sz="35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547E-2E63-4E60-9ECF-9C161CC5AC61}" type="datetimeFigureOut">
              <a:rPr lang="zh-CN" altLang="en-US" smtClean="0"/>
              <a:t>2011-9-24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CF63-BC00-469B-B6A1-DAB57F200A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7866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547E-2E63-4E60-9ECF-9C161CC5AC61}" type="datetimeFigureOut">
              <a:rPr lang="zh-CN" altLang="en-US" smtClean="0"/>
              <a:t>2011-9-24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CF63-BC00-469B-B6A1-DAB57F200A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5000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547E-2E63-4E60-9ECF-9C161CC5AC61}" type="datetimeFigureOut">
              <a:rPr lang="zh-CN" altLang="en-US" smtClean="0"/>
              <a:t>2011-9-24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CF63-BC00-469B-B6A1-DAB57F200A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8880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6128" y="516076"/>
            <a:ext cx="4975206" cy="2196329"/>
          </a:xfrm>
        </p:spPr>
        <p:txBody>
          <a:bodyPr anchor="b"/>
          <a:lstStyle>
            <a:lvl1pPr algn="l">
              <a:defRPr sz="3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912488" y="516078"/>
            <a:ext cx="8453911" cy="11062655"/>
          </a:xfrm>
        </p:spPr>
        <p:txBody>
          <a:bodyPr/>
          <a:lstStyle>
            <a:lvl1pPr>
              <a:defRPr sz="5600"/>
            </a:lvl1pPr>
            <a:lvl2pPr>
              <a:defRPr sz="4900"/>
            </a:lvl2pPr>
            <a:lvl3pPr>
              <a:defRPr sz="4200"/>
            </a:lvl3pPr>
            <a:lvl4pPr>
              <a:defRPr sz="3500"/>
            </a:lvl4pPr>
            <a:lvl5pPr>
              <a:defRPr sz="3500"/>
            </a:lvl5pPr>
            <a:lvl6pPr>
              <a:defRPr sz="3500"/>
            </a:lvl6pPr>
            <a:lvl7pPr>
              <a:defRPr sz="3500"/>
            </a:lvl7pPr>
            <a:lvl8pPr>
              <a:defRPr sz="3500"/>
            </a:lvl8pPr>
            <a:lvl9pPr>
              <a:defRPr sz="3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56128" y="2712407"/>
            <a:ext cx="4975206" cy="8866326"/>
          </a:xfrm>
        </p:spPr>
        <p:txBody>
          <a:bodyPr/>
          <a:lstStyle>
            <a:lvl1pPr marL="0" indent="0">
              <a:buNone/>
              <a:defRPr sz="2500"/>
            </a:lvl1pPr>
            <a:lvl2pPr marL="802386" indent="0">
              <a:buNone/>
              <a:defRPr sz="2100"/>
            </a:lvl2pPr>
            <a:lvl3pPr marL="1604772" indent="0">
              <a:buNone/>
              <a:defRPr sz="1800"/>
            </a:lvl3pPr>
            <a:lvl4pPr marL="2407158" indent="0">
              <a:buNone/>
              <a:defRPr sz="1600"/>
            </a:lvl4pPr>
            <a:lvl5pPr marL="3209544" indent="0">
              <a:buNone/>
              <a:defRPr sz="1600"/>
            </a:lvl5pPr>
            <a:lvl6pPr marL="4011930" indent="0">
              <a:buNone/>
              <a:defRPr sz="1600"/>
            </a:lvl6pPr>
            <a:lvl7pPr marL="4814316" indent="0">
              <a:buNone/>
              <a:defRPr sz="1600"/>
            </a:lvl7pPr>
            <a:lvl8pPr marL="5616702" indent="0">
              <a:buNone/>
              <a:defRPr sz="1600"/>
            </a:lvl8pPr>
            <a:lvl9pPr marL="6419088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547E-2E63-4E60-9ECF-9C161CC5AC61}" type="datetimeFigureOut">
              <a:rPr lang="zh-CN" altLang="en-US" smtClean="0"/>
              <a:t>2011-9-24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CF63-BC00-469B-B6A1-DAB57F200A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516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964121" y="9073356"/>
            <a:ext cx="9073515" cy="1071161"/>
          </a:xfrm>
        </p:spPr>
        <p:txBody>
          <a:bodyPr anchor="b"/>
          <a:lstStyle>
            <a:lvl1pPr algn="l">
              <a:defRPr sz="3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964121" y="1158174"/>
            <a:ext cx="9073515" cy="7777163"/>
          </a:xfrm>
        </p:spPr>
        <p:txBody>
          <a:bodyPr/>
          <a:lstStyle>
            <a:lvl1pPr marL="0" indent="0">
              <a:buNone/>
              <a:defRPr sz="5600"/>
            </a:lvl1pPr>
            <a:lvl2pPr marL="802386" indent="0">
              <a:buNone/>
              <a:defRPr sz="4900"/>
            </a:lvl2pPr>
            <a:lvl3pPr marL="1604772" indent="0">
              <a:buNone/>
              <a:defRPr sz="4200"/>
            </a:lvl3pPr>
            <a:lvl4pPr marL="2407158" indent="0">
              <a:buNone/>
              <a:defRPr sz="3500"/>
            </a:lvl4pPr>
            <a:lvl5pPr marL="3209544" indent="0">
              <a:buNone/>
              <a:defRPr sz="3500"/>
            </a:lvl5pPr>
            <a:lvl6pPr marL="4011930" indent="0">
              <a:buNone/>
              <a:defRPr sz="3500"/>
            </a:lvl6pPr>
            <a:lvl7pPr marL="4814316" indent="0">
              <a:buNone/>
              <a:defRPr sz="3500"/>
            </a:lvl7pPr>
            <a:lvl8pPr marL="5616702" indent="0">
              <a:buNone/>
              <a:defRPr sz="3500"/>
            </a:lvl8pPr>
            <a:lvl9pPr marL="6419088" indent="0">
              <a:buNone/>
              <a:defRPr sz="3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964121" y="10144518"/>
            <a:ext cx="9073515" cy="1521226"/>
          </a:xfrm>
        </p:spPr>
        <p:txBody>
          <a:bodyPr/>
          <a:lstStyle>
            <a:lvl1pPr marL="0" indent="0">
              <a:buNone/>
              <a:defRPr sz="2500"/>
            </a:lvl1pPr>
            <a:lvl2pPr marL="802386" indent="0">
              <a:buNone/>
              <a:defRPr sz="2100"/>
            </a:lvl2pPr>
            <a:lvl3pPr marL="1604772" indent="0">
              <a:buNone/>
              <a:defRPr sz="1800"/>
            </a:lvl3pPr>
            <a:lvl4pPr marL="2407158" indent="0">
              <a:buNone/>
              <a:defRPr sz="1600"/>
            </a:lvl4pPr>
            <a:lvl5pPr marL="3209544" indent="0">
              <a:buNone/>
              <a:defRPr sz="1600"/>
            </a:lvl5pPr>
            <a:lvl6pPr marL="4011930" indent="0">
              <a:buNone/>
              <a:defRPr sz="1600"/>
            </a:lvl6pPr>
            <a:lvl7pPr marL="4814316" indent="0">
              <a:buNone/>
              <a:defRPr sz="1600"/>
            </a:lvl7pPr>
            <a:lvl8pPr marL="5616702" indent="0">
              <a:buNone/>
              <a:defRPr sz="1600"/>
            </a:lvl8pPr>
            <a:lvl9pPr marL="6419088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0547E-2E63-4E60-9ECF-9C161CC5AC61}" type="datetimeFigureOut">
              <a:rPr lang="zh-CN" altLang="en-US" smtClean="0"/>
              <a:t>2011-9-24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CF63-BC00-469B-B6A1-DAB57F200A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5848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756127" y="519079"/>
            <a:ext cx="13610272" cy="2160323"/>
          </a:xfrm>
          <a:prstGeom prst="rect">
            <a:avLst/>
          </a:prstGeom>
        </p:spPr>
        <p:txBody>
          <a:bodyPr vert="horz" lIns="160477" tIns="80239" rIns="160477" bIns="80239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56127" y="3024454"/>
            <a:ext cx="13610272" cy="8554280"/>
          </a:xfrm>
          <a:prstGeom prst="rect">
            <a:avLst/>
          </a:prstGeom>
        </p:spPr>
        <p:txBody>
          <a:bodyPr vert="horz" lIns="160477" tIns="80239" rIns="160477" bIns="80239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56126" y="12013798"/>
            <a:ext cx="3528589" cy="690103"/>
          </a:xfrm>
          <a:prstGeom prst="rect">
            <a:avLst/>
          </a:prstGeom>
        </p:spPr>
        <p:txBody>
          <a:bodyPr vert="horz" lIns="160477" tIns="80239" rIns="160477" bIns="80239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0547E-2E63-4E60-9ECF-9C161CC5AC61}" type="datetimeFigureOut">
              <a:rPr lang="zh-CN" altLang="en-US" smtClean="0"/>
              <a:t>2011-9-24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5166863" y="12013798"/>
            <a:ext cx="4788800" cy="690103"/>
          </a:xfrm>
          <a:prstGeom prst="rect">
            <a:avLst/>
          </a:prstGeom>
        </p:spPr>
        <p:txBody>
          <a:bodyPr vert="horz" lIns="160477" tIns="80239" rIns="160477" bIns="80239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837810" y="12013798"/>
            <a:ext cx="3528589" cy="690103"/>
          </a:xfrm>
          <a:prstGeom prst="rect">
            <a:avLst/>
          </a:prstGeom>
        </p:spPr>
        <p:txBody>
          <a:bodyPr vert="horz" lIns="160477" tIns="80239" rIns="160477" bIns="80239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9CF63-BC00-469B-B6A1-DAB57F200A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5846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604772" rtl="0" eaLnBrk="1" latinLnBrk="0" hangingPunct="1">
        <a:spcBef>
          <a:spcPct val="0"/>
        </a:spcBef>
        <a:buNone/>
        <a:defRPr sz="7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1790" indent="-601790" algn="l" defTabSz="1604772" rtl="0" eaLnBrk="1" latinLnBrk="0" hangingPunct="1">
        <a:spcBef>
          <a:spcPct val="20000"/>
        </a:spcBef>
        <a:buFont typeface="Arial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03877" indent="-501491" algn="l" defTabSz="1604772" rtl="0" eaLnBrk="1" latinLnBrk="0" hangingPunct="1">
        <a:spcBef>
          <a:spcPct val="20000"/>
        </a:spcBef>
        <a:buFont typeface="Arial" pitchFamily="34" charset="0"/>
        <a:buChar char="–"/>
        <a:defRPr sz="4900" kern="1200">
          <a:solidFill>
            <a:schemeClr val="tx1"/>
          </a:solidFill>
          <a:latin typeface="+mn-lt"/>
          <a:ea typeface="+mn-ea"/>
          <a:cs typeface="+mn-cs"/>
        </a:defRPr>
      </a:lvl2pPr>
      <a:lvl3pPr marL="2005965" indent="-401193" algn="l" defTabSz="1604772" rtl="0" eaLnBrk="1" latinLnBrk="0" hangingPunct="1">
        <a:spcBef>
          <a:spcPct val="20000"/>
        </a:spcBef>
        <a:buFont typeface="Arial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2808351" indent="-401193" algn="l" defTabSz="1604772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4pPr>
      <a:lvl5pPr marL="3610737" indent="-401193" algn="l" defTabSz="1604772" rtl="0" eaLnBrk="1" latinLnBrk="0" hangingPunct="1">
        <a:spcBef>
          <a:spcPct val="20000"/>
        </a:spcBef>
        <a:buFont typeface="Arial" pitchFamily="34" charset="0"/>
        <a:buChar char="»"/>
        <a:defRPr sz="3500" kern="1200">
          <a:solidFill>
            <a:schemeClr val="tx1"/>
          </a:solidFill>
          <a:latin typeface="+mn-lt"/>
          <a:ea typeface="+mn-ea"/>
          <a:cs typeface="+mn-cs"/>
        </a:defRPr>
      </a:lvl5pPr>
      <a:lvl6pPr marL="4413123" indent="-401193" algn="l" defTabSz="1604772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6pPr>
      <a:lvl7pPr marL="5215509" indent="-401193" algn="l" defTabSz="1604772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7pPr>
      <a:lvl8pPr marL="6017895" indent="-401193" algn="l" defTabSz="1604772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8pPr>
      <a:lvl9pPr marL="6820281" indent="-401193" algn="l" defTabSz="1604772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60477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02386" algn="l" defTabSz="160477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04772" algn="l" defTabSz="160477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07158" algn="l" defTabSz="160477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09544" algn="l" defTabSz="160477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11930" algn="l" defTabSz="160477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14316" algn="l" defTabSz="160477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16702" algn="l" defTabSz="160477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419088" algn="l" defTabSz="1604772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>
            <a:off x="0" y="1079500"/>
            <a:ext cx="15122525" cy="0"/>
          </a:xfrm>
          <a:prstGeom prst="line">
            <a:avLst/>
          </a:prstGeom>
          <a:ln w="34925" cmpd="sng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0" y="12241213"/>
            <a:ext cx="15122525" cy="0"/>
          </a:xfrm>
          <a:prstGeom prst="line">
            <a:avLst/>
          </a:prstGeom>
          <a:ln w="34925" cmpd="sng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12"/>
          <p:cNvSpPr txBox="1">
            <a:spLocks noChangeArrowheads="1"/>
          </p:cNvSpPr>
          <p:nvPr/>
        </p:nvSpPr>
        <p:spPr bwMode="auto">
          <a:xfrm>
            <a:off x="10131513" y="262674"/>
            <a:ext cx="4630550" cy="673679"/>
          </a:xfrm>
          <a:prstGeom prst="rect">
            <a:avLst/>
          </a:prstGeom>
          <a:noFill/>
          <a:ln>
            <a:solidFill>
              <a:schemeClr val="tx1"/>
            </a:solidFill>
          </a:ln>
          <a:extLst/>
        </p:spPr>
        <p:txBody>
          <a:bodyPr wrap="square" lIns="118525" tIns="59262" rIns="118525" bIns="59262">
            <a:spAutoFit/>
          </a:bodyPr>
          <a:lstStyle>
            <a:lvl1pPr marL="857250" indent="-857250" eaLnBrk="0" hangingPunct="0"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defTabSz="43180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defTabSz="43180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defTabSz="43180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defTabSz="43180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marL="0" indent="0">
              <a:defRPr/>
            </a:pPr>
            <a:r>
              <a:rPr lang="en-US" altLang="zh-CN" sz="1200" b="1" dirty="0" smtClean="0">
                <a:latin typeface="Times New Roman" pitchFamily="18" charset="0"/>
                <a:ea typeface="华文隶书" pitchFamily="2" charset="-122"/>
                <a:cs typeface="Times New Roman" pitchFamily="18" charset="0"/>
              </a:rPr>
              <a:t>Lu Zhang   </a:t>
            </a:r>
            <a:r>
              <a:rPr lang="en-US" altLang="zh-CN" sz="1200" dirty="0" smtClean="0">
                <a:latin typeface="Times New Roman" pitchFamily="18" charset="0"/>
                <a:ea typeface="华文隶书" pitchFamily="2" charset="-122"/>
                <a:cs typeface="Times New Roman" pitchFamily="18" charset="0"/>
              </a:rPr>
              <a:t>(zhanglu@sei.pku.edu.cn</a:t>
            </a:r>
            <a:r>
              <a:rPr lang="en-US" altLang="zh-CN" sz="1200" dirty="0">
                <a:latin typeface="Times New Roman" pitchFamily="18" charset="0"/>
                <a:ea typeface="华文隶书" pitchFamily="2" charset="-122"/>
                <a:cs typeface="Times New Roman" pitchFamily="18" charset="0"/>
              </a:rPr>
              <a:t>)</a:t>
            </a:r>
            <a:endParaRPr lang="en-US" altLang="zh-CN" sz="1200" dirty="0" smtClean="0">
              <a:latin typeface="Times New Roman" pitchFamily="18" charset="0"/>
              <a:ea typeface="华文隶书" pitchFamily="2" charset="-122"/>
              <a:cs typeface="Times New Roman" pitchFamily="18" charset="0"/>
            </a:endParaRPr>
          </a:p>
          <a:p>
            <a:pPr marL="0" indent="0">
              <a:defRPr/>
            </a:pP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Professor in School of Computer Science and Electronics Engineering, Peking University, China.</a:t>
            </a:r>
          </a:p>
        </p:txBody>
      </p:sp>
      <p:sp>
        <p:nvSpPr>
          <p:cNvPr id="14" name="TextBox 12"/>
          <p:cNvSpPr txBox="1">
            <a:spLocks noChangeArrowheads="1"/>
          </p:cNvSpPr>
          <p:nvPr/>
        </p:nvSpPr>
        <p:spPr bwMode="auto">
          <a:xfrm>
            <a:off x="2448694" y="72257"/>
            <a:ext cx="7200800" cy="98145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118525" tIns="59262" rIns="118525" bIns="59262">
            <a:spAutoFit/>
          </a:bodyPr>
          <a:lstStyle>
            <a:lvl1pPr marL="857250" indent="-857250" eaLnBrk="0" hangingPunct="0"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defTabSz="43180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defTabSz="43180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defTabSz="43180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defTabSz="4318000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marL="0" indent="0"/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Research on techniques for </a:t>
            </a:r>
            <a:r>
              <a:rPr lang="en-US" altLang="zh-CN" sz="2800" b="1" dirty="0" smtClean="0">
                <a:latin typeface="Times New Roman" pitchFamily="18" charset="0"/>
                <a:cs typeface="Times New Roman" pitchFamily="18" charset="0"/>
              </a:rPr>
              <a:t>evolutionary software development  </a:t>
            </a:r>
            <a:endParaRPr lang="zh-CN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9145438" y="10585425"/>
            <a:ext cx="5896296" cy="15841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zh-CN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Conclusion</a:t>
            </a:r>
            <a:endParaRPr lang="en-US" altLang="zh-CN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zh-CN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We have investigated a series of facilitating techniques for evolutionary software development. According to our empirical results, our techniques </a:t>
            </a:r>
            <a:r>
              <a:rPr lang="en-US" altLang="zh-CN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may provide </a:t>
            </a:r>
            <a:r>
              <a:rPr lang="en-US" altLang="zh-CN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substantial help for software developers. We have published our research in top venues in software engineering, such </a:t>
            </a:r>
            <a:r>
              <a:rPr lang="en-US" altLang="zh-CN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altLang="zh-CN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TOSEM, </a:t>
            </a:r>
            <a:r>
              <a:rPr lang="en-US" altLang="zh-CN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ICSE</a:t>
            </a:r>
            <a:r>
              <a:rPr lang="en-US" altLang="zh-CN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FSE, ISSTA, ECOOP, and ASE</a:t>
            </a:r>
            <a:r>
              <a:rPr lang="en-US" altLang="zh-CN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zh-CN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48494" y="12304906"/>
            <a:ext cx="6495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The research is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carried out in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the Key Laboratory of High Confidence Software Technologies (Peking University), Ministry of Education</a:t>
            </a:r>
            <a:endParaRPr lang="zh-CN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76" name="Picture 1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3910" y="12385625"/>
            <a:ext cx="16478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77" name="Picture 1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6" y="12375802"/>
            <a:ext cx="5048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78" name="Picture 13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1"/>
            <a:ext cx="2371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" name="组合 17"/>
          <p:cNvGrpSpPr/>
          <p:nvPr/>
        </p:nvGrpSpPr>
        <p:grpSpPr>
          <a:xfrm>
            <a:off x="147234" y="1368401"/>
            <a:ext cx="8638164" cy="4680521"/>
            <a:chOff x="421" y="1872456"/>
            <a:chExt cx="8638164" cy="4680521"/>
          </a:xfrm>
        </p:grpSpPr>
        <p:sp>
          <p:nvSpPr>
            <p:cNvPr id="81" name="AutoShape 4"/>
            <p:cNvSpPr>
              <a:spLocks noChangeArrowheads="1"/>
            </p:cNvSpPr>
            <p:nvPr/>
          </p:nvSpPr>
          <p:spPr bwMode="auto">
            <a:xfrm>
              <a:off x="2354805" y="5095507"/>
              <a:ext cx="1678065" cy="881406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FF6600"/>
                </a:gs>
                <a:gs pos="50000">
                  <a:srgbClr val="FF6600">
                    <a:gamma/>
                    <a:tint val="9412"/>
                    <a:invGamma/>
                  </a:srgbClr>
                </a:gs>
                <a:gs pos="100000">
                  <a:srgbClr val="FF6600"/>
                </a:gs>
              </a:gsLst>
              <a:lin ang="0" scaled="1"/>
            </a:gra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kumimoji="1" lang="en-US" altLang="zh-CN" sz="1800" b="1" dirty="0" smtClean="0">
                  <a:solidFill>
                    <a:srgbClr val="0033CC"/>
                  </a:solidFill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Bug </a:t>
              </a:r>
            </a:p>
            <a:p>
              <a:pPr algn="ctr"/>
              <a:r>
                <a:rPr kumimoji="1" lang="en-US" altLang="zh-CN" sz="1800" b="1" dirty="0" smtClean="0">
                  <a:solidFill>
                    <a:srgbClr val="0033CC"/>
                  </a:solidFill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Repositories</a:t>
              </a:r>
              <a:endParaRPr kumimoji="1" lang="zh-CN" altLang="en-US" sz="1800" b="1" dirty="0">
                <a:solidFill>
                  <a:srgbClr val="0033CC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endParaRPr>
            </a:p>
          </p:txBody>
        </p:sp>
        <p:sp>
          <p:nvSpPr>
            <p:cNvPr id="82" name="AutoShape 5"/>
            <p:cNvSpPr>
              <a:spLocks noChangeArrowheads="1"/>
            </p:cNvSpPr>
            <p:nvPr/>
          </p:nvSpPr>
          <p:spPr bwMode="auto">
            <a:xfrm>
              <a:off x="4741196" y="5111278"/>
              <a:ext cx="1678065" cy="865635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FF6600"/>
                </a:gs>
                <a:gs pos="50000">
                  <a:srgbClr val="FF6600">
                    <a:gamma/>
                    <a:tint val="9412"/>
                    <a:invGamma/>
                  </a:srgbClr>
                </a:gs>
                <a:gs pos="100000">
                  <a:srgbClr val="FF6600"/>
                </a:gs>
              </a:gsLst>
              <a:lin ang="0" scaled="1"/>
            </a:gra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kumimoji="1" lang="en-US" altLang="zh-CN" sz="1800" b="1" dirty="0" smtClean="0">
                  <a:solidFill>
                    <a:srgbClr val="0033CC"/>
                  </a:solidFill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Software </a:t>
              </a:r>
            </a:p>
            <a:p>
              <a:pPr algn="ctr"/>
              <a:r>
                <a:rPr kumimoji="1" lang="en-US" altLang="zh-CN" sz="1800" b="1" dirty="0" smtClean="0">
                  <a:solidFill>
                    <a:srgbClr val="0033CC"/>
                  </a:solidFill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Libraries</a:t>
              </a:r>
              <a:endParaRPr kumimoji="1" lang="zh-CN" altLang="en-US" sz="1800" b="1" dirty="0">
                <a:solidFill>
                  <a:srgbClr val="0033CC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endParaRPr>
            </a:p>
          </p:txBody>
        </p:sp>
        <p:sp>
          <p:nvSpPr>
            <p:cNvPr id="83" name="AutoShape 6"/>
            <p:cNvSpPr>
              <a:spLocks noChangeArrowheads="1"/>
            </p:cNvSpPr>
            <p:nvPr/>
          </p:nvSpPr>
          <p:spPr bwMode="auto">
            <a:xfrm>
              <a:off x="3471549" y="3467977"/>
              <a:ext cx="1544885" cy="1138640"/>
            </a:xfrm>
            <a:prstGeom prst="flowChartMultidocument">
              <a:avLst/>
            </a:prstGeom>
            <a:gradFill rotWithShape="1">
              <a:gsLst>
                <a:gs pos="0">
                  <a:srgbClr val="FF6600"/>
                </a:gs>
                <a:gs pos="50000">
                  <a:srgbClr val="FF6600">
                    <a:gamma/>
                    <a:tint val="9412"/>
                    <a:invGamma/>
                  </a:srgbClr>
                </a:gs>
                <a:gs pos="100000">
                  <a:srgbClr val="FF6600"/>
                </a:gs>
              </a:gsLst>
              <a:lin ang="0" scaled="1"/>
            </a:gra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kumimoji="1" lang="en-US" altLang="zh-CN" sz="1800" b="1" dirty="0" smtClean="0">
                  <a:solidFill>
                    <a:srgbClr val="0033CC"/>
                  </a:solidFill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Source </a:t>
              </a:r>
            </a:p>
            <a:p>
              <a:pPr algn="ctr"/>
              <a:r>
                <a:rPr kumimoji="1" lang="en-US" altLang="zh-CN" sz="1800" b="1" dirty="0" smtClean="0">
                  <a:solidFill>
                    <a:srgbClr val="0033CC"/>
                  </a:solidFill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Code</a:t>
              </a:r>
              <a:endParaRPr kumimoji="1" lang="zh-CN" altLang="en-US" sz="1800" b="1" dirty="0">
                <a:solidFill>
                  <a:srgbClr val="0033CC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endParaRPr>
            </a:p>
          </p:txBody>
        </p:sp>
        <p:sp>
          <p:nvSpPr>
            <p:cNvPr id="84" name="AutoShape 7"/>
            <p:cNvSpPr>
              <a:spLocks noChangeArrowheads="1"/>
            </p:cNvSpPr>
            <p:nvPr/>
          </p:nvSpPr>
          <p:spPr bwMode="auto">
            <a:xfrm>
              <a:off x="1440582" y="3609912"/>
              <a:ext cx="1572237" cy="82165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6600"/>
                </a:gs>
                <a:gs pos="50000">
                  <a:srgbClr val="FF6600">
                    <a:gamma/>
                    <a:tint val="9412"/>
                    <a:invGamma/>
                  </a:srgbClr>
                </a:gs>
                <a:gs pos="100000">
                  <a:srgbClr val="FF6600"/>
                </a:gs>
              </a:gsLst>
              <a:lin ang="0" scaled="1"/>
            </a:gradFill>
            <a:ln w="254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kumimoji="1" lang="en-US" altLang="zh-CN" sz="1800" b="1" dirty="0">
                  <a:solidFill>
                    <a:srgbClr val="0033CC"/>
                  </a:solidFill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      </a:t>
              </a:r>
              <a:r>
                <a:rPr kumimoji="1" lang="en-US" altLang="zh-CN" sz="1800" b="1" dirty="0" smtClean="0">
                  <a:solidFill>
                    <a:srgbClr val="0033CC"/>
                  </a:solidFill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Developers</a:t>
              </a:r>
              <a:endParaRPr kumimoji="1" lang="zh-CN" altLang="en-US" sz="1800" b="1" dirty="0">
                <a:solidFill>
                  <a:srgbClr val="0033CC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endParaRPr>
            </a:p>
          </p:txBody>
        </p:sp>
        <p:sp>
          <p:nvSpPr>
            <p:cNvPr id="85" name="AutoShape 8"/>
            <p:cNvSpPr>
              <a:spLocks noChangeArrowheads="1"/>
            </p:cNvSpPr>
            <p:nvPr/>
          </p:nvSpPr>
          <p:spPr bwMode="auto">
            <a:xfrm>
              <a:off x="5447048" y="3611489"/>
              <a:ext cx="1401348" cy="82165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6600"/>
                </a:gs>
                <a:gs pos="50000">
                  <a:srgbClr val="FF6600">
                    <a:gamma/>
                    <a:tint val="9412"/>
                    <a:invGamma/>
                  </a:srgbClr>
                </a:gs>
                <a:gs pos="100000">
                  <a:srgbClr val="FF6600"/>
                </a:gs>
              </a:gsLst>
              <a:lin ang="0" scaled="1"/>
            </a:gradFill>
            <a:ln w="254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kumimoji="1" lang="en-US" altLang="zh-CN" sz="1800" b="1" dirty="0" smtClean="0">
                  <a:solidFill>
                    <a:srgbClr val="0033CC"/>
                  </a:solidFill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Testers</a:t>
              </a:r>
              <a:endParaRPr kumimoji="1" lang="zh-CN" altLang="en-US" sz="1800" b="1" dirty="0">
                <a:solidFill>
                  <a:srgbClr val="0033CC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endParaRPr>
            </a:p>
          </p:txBody>
        </p:sp>
        <p:sp>
          <p:nvSpPr>
            <p:cNvPr id="86" name="AutoShape 9"/>
            <p:cNvSpPr>
              <a:spLocks noChangeArrowheads="1"/>
            </p:cNvSpPr>
            <p:nvPr/>
          </p:nvSpPr>
          <p:spPr bwMode="auto">
            <a:xfrm>
              <a:off x="3072010" y="3944250"/>
              <a:ext cx="335908" cy="157706"/>
            </a:xfrm>
            <a:prstGeom prst="leftRightArrow">
              <a:avLst>
                <a:gd name="adj1" fmla="val 50000"/>
                <a:gd name="adj2" fmla="val 45400"/>
              </a:avLst>
            </a:prstGeom>
            <a:solidFill>
              <a:srgbClr val="3366FF"/>
            </a:solidFill>
            <a:ln w="9525" algn="ctr">
              <a:solidFill>
                <a:srgbClr val="33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AutoShape 10"/>
            <p:cNvSpPr>
              <a:spLocks noChangeArrowheads="1"/>
            </p:cNvSpPr>
            <p:nvPr/>
          </p:nvSpPr>
          <p:spPr bwMode="auto">
            <a:xfrm>
              <a:off x="5044550" y="3945827"/>
              <a:ext cx="335909" cy="157706"/>
            </a:xfrm>
            <a:prstGeom prst="leftRightArrow">
              <a:avLst>
                <a:gd name="adj1" fmla="val 50000"/>
                <a:gd name="adj2" fmla="val 45400"/>
              </a:avLst>
            </a:prstGeom>
            <a:solidFill>
              <a:srgbClr val="3366FF"/>
            </a:solidFill>
            <a:ln w="9525" algn="ctr">
              <a:solidFill>
                <a:srgbClr val="33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AutoShape 11"/>
            <p:cNvSpPr>
              <a:spLocks noChangeArrowheads="1"/>
            </p:cNvSpPr>
            <p:nvPr/>
          </p:nvSpPr>
          <p:spPr bwMode="auto">
            <a:xfrm rot="7455741">
              <a:off x="3292552" y="4799941"/>
              <a:ext cx="357993" cy="147978"/>
            </a:xfrm>
            <a:prstGeom prst="leftRightArrow">
              <a:avLst>
                <a:gd name="adj1" fmla="val 50000"/>
                <a:gd name="adj2" fmla="val 45400"/>
              </a:avLst>
            </a:prstGeom>
            <a:solidFill>
              <a:srgbClr val="3366FF"/>
            </a:solidFill>
            <a:ln w="9525" algn="ctr">
              <a:solidFill>
                <a:srgbClr val="33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AutoShape 12"/>
            <p:cNvSpPr>
              <a:spLocks noChangeArrowheads="1"/>
            </p:cNvSpPr>
            <p:nvPr/>
          </p:nvSpPr>
          <p:spPr bwMode="auto">
            <a:xfrm rot="2950134">
              <a:off x="4791564" y="4746320"/>
              <a:ext cx="357993" cy="147978"/>
            </a:xfrm>
            <a:prstGeom prst="leftRightArrow">
              <a:avLst>
                <a:gd name="adj1" fmla="val 50000"/>
                <a:gd name="adj2" fmla="val 45400"/>
              </a:avLst>
            </a:prstGeom>
            <a:solidFill>
              <a:srgbClr val="3366FF"/>
            </a:solidFill>
            <a:ln w="9525" algn="ctr">
              <a:solidFill>
                <a:srgbClr val="33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AutoShape 14"/>
            <p:cNvSpPr>
              <a:spLocks noChangeArrowheads="1"/>
            </p:cNvSpPr>
            <p:nvPr/>
          </p:nvSpPr>
          <p:spPr bwMode="auto">
            <a:xfrm>
              <a:off x="6697166" y="4104705"/>
              <a:ext cx="1941419" cy="2103631"/>
            </a:xfrm>
            <a:prstGeom prst="wedgeEllipseCallout">
              <a:avLst>
                <a:gd name="adj1" fmla="val -102983"/>
                <a:gd name="adj2" fmla="val -17327"/>
              </a:avLst>
            </a:prstGeom>
            <a:solidFill>
              <a:srgbClr val="FFFF99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1" lang="en-US" altLang="zh-CN" sz="1800" b="1" dirty="0" smtClean="0">
                  <a:solidFill>
                    <a:srgbClr val="FF0000"/>
                  </a:solidFill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Problem3</a:t>
              </a:r>
              <a:r>
                <a:rPr kumimoji="1" lang="zh-CN" altLang="en-US" sz="1800" b="1" dirty="0" smtClean="0"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：</a:t>
              </a:r>
              <a:r>
                <a:rPr kumimoji="1" lang="en-US" altLang="zh-CN" sz="1800" b="1" dirty="0"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 Facilitating the Use of </a:t>
              </a:r>
              <a:r>
                <a:rPr kumimoji="1" lang="en-US" altLang="zh-CN" sz="1800" b="1" dirty="0" smtClean="0"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Software Libraries</a:t>
              </a:r>
              <a:endParaRPr kumimoji="1" lang="zh-CN" altLang="en-US" sz="1800" b="1" dirty="0">
                <a:latin typeface="Times New Roman" pitchFamily="18" charset="0"/>
                <a:ea typeface="黑体" pitchFamily="2" charset="-122"/>
                <a:cs typeface="Times New Roman" pitchFamily="18" charset="0"/>
              </a:endParaRPr>
            </a:p>
          </p:txBody>
        </p:sp>
        <p:sp>
          <p:nvSpPr>
            <p:cNvPr id="91" name="AutoShape 15"/>
            <p:cNvSpPr>
              <a:spLocks noChangeArrowheads="1"/>
            </p:cNvSpPr>
            <p:nvPr/>
          </p:nvSpPr>
          <p:spPr bwMode="auto">
            <a:xfrm>
              <a:off x="5046030" y="1872456"/>
              <a:ext cx="2515618" cy="1321111"/>
            </a:xfrm>
            <a:prstGeom prst="wedgeEllipseCallout">
              <a:avLst>
                <a:gd name="adj1" fmla="val -38704"/>
                <a:gd name="adj2" fmla="val 77157"/>
              </a:avLst>
            </a:prstGeom>
            <a:solidFill>
              <a:srgbClr val="FFFF99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1" lang="en-US" altLang="zh-CN" sz="1800" b="1" dirty="0" smtClean="0">
                  <a:solidFill>
                    <a:srgbClr val="FF0000"/>
                  </a:solidFill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Problem 2</a:t>
              </a:r>
              <a:r>
                <a:rPr kumimoji="1" lang="zh-CN" altLang="en-US" sz="1800" b="1" dirty="0" smtClean="0"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：</a:t>
              </a:r>
              <a:r>
                <a:rPr kumimoji="1" lang="en-US" altLang="zh-CN" sz="1800" b="1" dirty="0" smtClean="0"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Test Reuse and Optimization</a:t>
              </a:r>
              <a:endParaRPr kumimoji="1" lang="zh-CN" altLang="en-US" sz="1800" b="1" dirty="0">
                <a:latin typeface="Times New Roman" pitchFamily="18" charset="0"/>
                <a:ea typeface="黑体" pitchFamily="2" charset="-122"/>
                <a:cs typeface="Times New Roman" pitchFamily="18" charset="0"/>
              </a:endParaRPr>
            </a:p>
          </p:txBody>
        </p:sp>
        <p:sp>
          <p:nvSpPr>
            <p:cNvPr id="92" name="AutoShape 16"/>
            <p:cNvSpPr>
              <a:spLocks noChangeArrowheads="1"/>
            </p:cNvSpPr>
            <p:nvPr/>
          </p:nvSpPr>
          <p:spPr bwMode="auto">
            <a:xfrm>
              <a:off x="1564837" y="1872457"/>
              <a:ext cx="2866496" cy="1248566"/>
            </a:xfrm>
            <a:prstGeom prst="wedgeEllipseCallout">
              <a:avLst>
                <a:gd name="adj1" fmla="val 18588"/>
                <a:gd name="adj2" fmla="val 85097"/>
              </a:avLst>
            </a:prstGeom>
            <a:solidFill>
              <a:srgbClr val="FFFF99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1" lang="en-US" altLang="zh-CN" sz="1800" b="1" dirty="0" smtClean="0">
                  <a:solidFill>
                    <a:srgbClr val="FF0000"/>
                  </a:solidFill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Problem 1</a:t>
              </a:r>
              <a:r>
                <a:rPr kumimoji="1" lang="zh-CN" altLang="en-US" sz="1800" b="1" dirty="0" smtClean="0"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：</a:t>
              </a:r>
              <a:r>
                <a:rPr kumimoji="1" lang="en-US" altLang="zh-CN" sz="1800" b="1" dirty="0" smtClean="0"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Incremental Code Modification</a:t>
              </a:r>
              <a:endParaRPr kumimoji="1" lang="zh-CN" altLang="en-US" sz="1800" b="1" dirty="0">
                <a:latin typeface="Times New Roman" pitchFamily="18" charset="0"/>
                <a:ea typeface="黑体" pitchFamily="2" charset="-122"/>
                <a:cs typeface="Times New Roman" pitchFamily="18" charset="0"/>
              </a:endParaRPr>
            </a:p>
          </p:txBody>
        </p:sp>
        <p:sp>
          <p:nvSpPr>
            <p:cNvPr id="93" name="AutoShape 18"/>
            <p:cNvSpPr>
              <a:spLocks noChangeArrowheads="1"/>
            </p:cNvSpPr>
            <p:nvPr/>
          </p:nvSpPr>
          <p:spPr bwMode="auto">
            <a:xfrm>
              <a:off x="421" y="4304016"/>
              <a:ext cx="1975327" cy="2248961"/>
            </a:xfrm>
            <a:prstGeom prst="wedgeEllipseCallout">
              <a:avLst>
                <a:gd name="adj1" fmla="val 71812"/>
                <a:gd name="adj2" fmla="val -26891"/>
              </a:avLst>
            </a:prstGeom>
            <a:solidFill>
              <a:srgbClr val="FFFF99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kumimoji="1" lang="en-US" altLang="zh-CN" sz="1800" b="1" dirty="0" smtClean="0">
                  <a:solidFill>
                    <a:srgbClr val="FF0000"/>
                  </a:solidFill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Problem 4</a:t>
              </a:r>
              <a:r>
                <a:rPr kumimoji="1" lang="zh-CN" altLang="en-US" sz="1800" b="1" dirty="0" smtClean="0"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：</a:t>
              </a:r>
              <a:r>
                <a:rPr kumimoji="1" lang="en-US" altLang="zh-CN" sz="1800" b="1" dirty="0" smtClean="0"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Facilitating the Use of Bug Repositories</a:t>
              </a:r>
              <a:endParaRPr kumimoji="1" lang="zh-CN" altLang="en-US" sz="1800" b="1" dirty="0">
                <a:latin typeface="Times New Roman" pitchFamily="18" charset="0"/>
                <a:ea typeface="黑体" pitchFamily="2" charset="-122"/>
                <a:cs typeface="Times New Roman" pitchFamily="18" charset="0"/>
              </a:endParaRPr>
            </a:p>
          </p:txBody>
        </p:sp>
        <p:grpSp>
          <p:nvGrpSpPr>
            <p:cNvPr id="94" name="Group 24"/>
            <p:cNvGrpSpPr>
              <a:grpSpLocks/>
            </p:cNvGrpSpPr>
            <p:nvPr/>
          </p:nvGrpSpPr>
          <p:grpSpPr bwMode="auto">
            <a:xfrm>
              <a:off x="1504166" y="3647762"/>
              <a:ext cx="368464" cy="761722"/>
              <a:chOff x="249" y="861"/>
              <a:chExt cx="249" cy="483"/>
            </a:xfrm>
          </p:grpSpPr>
          <p:sp>
            <p:nvSpPr>
              <p:cNvPr id="101" name="Oval 19"/>
              <p:cNvSpPr>
                <a:spLocks noChangeArrowheads="1"/>
              </p:cNvSpPr>
              <p:nvPr/>
            </p:nvSpPr>
            <p:spPr bwMode="auto">
              <a:xfrm>
                <a:off x="290" y="861"/>
                <a:ext cx="159" cy="15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2" name="Line 20"/>
              <p:cNvSpPr>
                <a:spLocks noChangeShapeType="1"/>
              </p:cNvSpPr>
              <p:nvPr/>
            </p:nvSpPr>
            <p:spPr bwMode="auto">
              <a:xfrm>
                <a:off x="249" y="1117"/>
                <a:ext cx="24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" name="Line 21"/>
              <p:cNvSpPr>
                <a:spLocks noChangeShapeType="1"/>
              </p:cNvSpPr>
              <p:nvPr/>
            </p:nvSpPr>
            <p:spPr bwMode="auto">
              <a:xfrm>
                <a:off x="369" y="1026"/>
                <a:ext cx="0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" name="Line 22"/>
              <p:cNvSpPr>
                <a:spLocks noChangeShapeType="1"/>
              </p:cNvSpPr>
              <p:nvPr/>
            </p:nvSpPr>
            <p:spPr bwMode="auto">
              <a:xfrm flipH="1">
                <a:off x="272" y="1207"/>
                <a:ext cx="90" cy="1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" name="Line 23"/>
              <p:cNvSpPr>
                <a:spLocks noChangeShapeType="1"/>
              </p:cNvSpPr>
              <p:nvPr/>
            </p:nvSpPr>
            <p:spPr bwMode="auto">
              <a:xfrm>
                <a:off x="374" y="1207"/>
                <a:ext cx="91" cy="1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95" name="Group 25"/>
            <p:cNvGrpSpPr>
              <a:grpSpLocks/>
            </p:cNvGrpSpPr>
            <p:nvPr/>
          </p:nvGrpSpPr>
          <p:grpSpPr bwMode="auto">
            <a:xfrm>
              <a:off x="6328702" y="3647762"/>
              <a:ext cx="368464" cy="761722"/>
              <a:chOff x="249" y="861"/>
              <a:chExt cx="249" cy="483"/>
            </a:xfrm>
          </p:grpSpPr>
          <p:sp>
            <p:nvSpPr>
              <p:cNvPr id="96" name="Oval 26"/>
              <p:cNvSpPr>
                <a:spLocks noChangeArrowheads="1"/>
              </p:cNvSpPr>
              <p:nvPr/>
            </p:nvSpPr>
            <p:spPr bwMode="auto">
              <a:xfrm>
                <a:off x="290" y="861"/>
                <a:ext cx="159" cy="15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Line 27"/>
              <p:cNvSpPr>
                <a:spLocks noChangeShapeType="1"/>
              </p:cNvSpPr>
              <p:nvPr/>
            </p:nvSpPr>
            <p:spPr bwMode="auto">
              <a:xfrm>
                <a:off x="249" y="1117"/>
                <a:ext cx="24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Line 28"/>
              <p:cNvSpPr>
                <a:spLocks noChangeShapeType="1"/>
              </p:cNvSpPr>
              <p:nvPr/>
            </p:nvSpPr>
            <p:spPr bwMode="auto">
              <a:xfrm>
                <a:off x="369" y="1026"/>
                <a:ext cx="0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9" name="Line 29"/>
              <p:cNvSpPr>
                <a:spLocks noChangeShapeType="1"/>
              </p:cNvSpPr>
              <p:nvPr/>
            </p:nvSpPr>
            <p:spPr bwMode="auto">
              <a:xfrm flipH="1">
                <a:off x="272" y="1207"/>
                <a:ext cx="90" cy="1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Line 30"/>
              <p:cNvSpPr>
                <a:spLocks noChangeShapeType="1"/>
              </p:cNvSpPr>
              <p:nvPr/>
            </p:nvSpPr>
            <p:spPr bwMode="auto">
              <a:xfrm>
                <a:off x="374" y="1207"/>
                <a:ext cx="91" cy="1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" name="矩形 1"/>
          <p:cNvSpPr/>
          <p:nvPr/>
        </p:nvSpPr>
        <p:spPr>
          <a:xfrm>
            <a:off x="73156" y="1224385"/>
            <a:ext cx="8928266" cy="48965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145438" y="1224385"/>
            <a:ext cx="5904656" cy="43204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9145437" y="5704282"/>
            <a:ext cx="5896297" cy="4737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72430" y="6264945"/>
            <a:ext cx="8928266" cy="32403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72430" y="9649321"/>
            <a:ext cx="8928266" cy="2520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2" name="组合 51"/>
          <p:cNvGrpSpPr/>
          <p:nvPr/>
        </p:nvGrpSpPr>
        <p:grpSpPr>
          <a:xfrm>
            <a:off x="144438" y="9649321"/>
            <a:ext cx="6128039" cy="2363304"/>
            <a:chOff x="-95689" y="2111375"/>
            <a:chExt cx="9114278" cy="4154488"/>
          </a:xfrm>
        </p:grpSpPr>
        <p:graphicFrame>
          <p:nvGraphicFramePr>
            <p:cNvPr id="53" name="Object 2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88058653"/>
                </p:ext>
              </p:extLst>
            </p:nvPr>
          </p:nvGraphicFramePr>
          <p:xfrm>
            <a:off x="917576" y="2184400"/>
            <a:ext cx="8101013" cy="35036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3" name="Visio" r:id="rId7" imgW="7211383" imgH="2556399" progId="Visio.Drawing.11">
                    <p:embed/>
                  </p:oleObj>
                </mc:Choice>
                <mc:Fallback>
                  <p:oleObj name="Visio" r:id="rId7" imgW="7211383" imgH="2556399" progId="Visio.Drawing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7576" y="2184400"/>
                          <a:ext cx="8101013" cy="35036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" name="Rectangle 27"/>
            <p:cNvSpPr>
              <a:spLocks noChangeArrowheads="1"/>
            </p:cNvSpPr>
            <p:nvPr/>
          </p:nvSpPr>
          <p:spPr bwMode="auto">
            <a:xfrm>
              <a:off x="649288" y="2692400"/>
              <a:ext cx="2362200" cy="29956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66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pic>
          <p:nvPicPr>
            <p:cNvPr id="55" name="Picture 33" descr="MCj02808030000[1]"/>
            <p:cNvPicPr>
              <a:picLocks noChangeAspect="1" noChangeArrowheads="1"/>
            </p:cNvPicPr>
            <p:nvPr>
              <p:ph idx="1"/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106613" y="2735263"/>
              <a:ext cx="701675" cy="719137"/>
            </a:xfrm>
            <a:noFill/>
            <a:ln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Text Box 34"/>
            <p:cNvSpPr txBox="1">
              <a:spLocks noChangeArrowheads="1"/>
            </p:cNvSpPr>
            <p:nvPr/>
          </p:nvSpPr>
          <p:spPr bwMode="auto">
            <a:xfrm>
              <a:off x="1574800" y="2111375"/>
              <a:ext cx="1765300" cy="517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sz="1400" b="0">
                  <a:solidFill>
                    <a:schemeClr val="tx1"/>
                  </a:solidFill>
                  <a:latin typeface="Verdana" pitchFamily="34" charset="0"/>
                  <a:ea typeface="宋体" charset="-122"/>
                </a:rPr>
                <a:t>Natural Language</a:t>
              </a:r>
            </a:p>
            <a:p>
              <a:r>
                <a:rPr kumimoji="0" lang="en-US" altLang="zh-CN" sz="1400" b="0">
                  <a:solidFill>
                    <a:schemeClr val="tx1"/>
                  </a:solidFill>
                  <a:latin typeface="Verdana" pitchFamily="34" charset="0"/>
                  <a:ea typeface="宋体" charset="-122"/>
                </a:rPr>
                <a:t>Similarity</a:t>
              </a:r>
              <a:endParaRPr kumimoji="0" lang="en-US" sz="1400" b="0">
                <a:solidFill>
                  <a:schemeClr val="tx1"/>
                </a:solidFill>
                <a:latin typeface="Verdana" pitchFamily="34" charset="0"/>
                <a:ea typeface="宋体" charset="-122"/>
              </a:endParaRPr>
            </a:p>
          </p:txBody>
        </p:sp>
        <p:pic>
          <p:nvPicPr>
            <p:cNvPr id="57" name="Picture 36" descr="MCj02808030000[1]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1261" y="5037138"/>
              <a:ext cx="701307" cy="718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" name="Text Box 37"/>
            <p:cNvSpPr txBox="1">
              <a:spLocks noChangeArrowheads="1"/>
            </p:cNvSpPr>
            <p:nvPr/>
          </p:nvSpPr>
          <p:spPr bwMode="auto">
            <a:xfrm>
              <a:off x="2036763" y="5744094"/>
              <a:ext cx="1052512" cy="5170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0" lang="en-US" sz="1400" b="0">
                  <a:solidFill>
                    <a:schemeClr val="tx1"/>
                  </a:solidFill>
                  <a:latin typeface="Verdana" pitchFamily="34" charset="0"/>
                  <a:ea typeface="宋体" charset="-122"/>
                </a:rPr>
                <a:t>Execution</a:t>
              </a:r>
            </a:p>
            <a:p>
              <a:r>
                <a:rPr kumimoji="0" lang="en-US" altLang="zh-CN" sz="1400" b="0">
                  <a:solidFill>
                    <a:schemeClr val="tx1"/>
                  </a:solidFill>
                  <a:latin typeface="Verdana" pitchFamily="34" charset="0"/>
                  <a:ea typeface="宋体" charset="-122"/>
                </a:rPr>
                <a:t>Similarity</a:t>
              </a:r>
              <a:endParaRPr kumimoji="0" lang="en-US" sz="1400" b="0">
                <a:solidFill>
                  <a:schemeClr val="tx1"/>
                </a:solidFill>
                <a:latin typeface="Verdana" pitchFamily="34" charset="0"/>
                <a:ea typeface="宋体" charset="-122"/>
              </a:endParaRPr>
            </a:p>
          </p:txBody>
        </p:sp>
        <p:cxnSp>
          <p:nvCxnSpPr>
            <p:cNvPr id="59" name="AutoShape 38"/>
            <p:cNvCxnSpPr>
              <a:cxnSpLocks noChangeShapeType="1"/>
              <a:endCxn id="55" idx="1"/>
            </p:cNvCxnSpPr>
            <p:nvPr/>
          </p:nvCxnSpPr>
          <p:spPr bwMode="auto">
            <a:xfrm flipV="1">
              <a:off x="1041400" y="3095625"/>
              <a:ext cx="1065213" cy="2254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AutoShape 39"/>
            <p:cNvCxnSpPr>
              <a:cxnSpLocks noChangeShapeType="1"/>
              <a:endCxn id="57" idx="1"/>
            </p:cNvCxnSpPr>
            <p:nvPr/>
          </p:nvCxnSpPr>
          <p:spPr bwMode="auto">
            <a:xfrm flipV="1">
              <a:off x="992188" y="5397500"/>
              <a:ext cx="1219200" cy="6191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" name="AutoShape 40"/>
            <p:cNvCxnSpPr>
              <a:cxnSpLocks noChangeShapeType="1"/>
              <a:endCxn id="57" idx="1"/>
            </p:cNvCxnSpPr>
            <p:nvPr/>
          </p:nvCxnSpPr>
          <p:spPr bwMode="auto">
            <a:xfrm>
              <a:off x="1041400" y="3322638"/>
              <a:ext cx="1169988" cy="207486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2" name="AutoShape 41"/>
            <p:cNvCxnSpPr>
              <a:cxnSpLocks noChangeShapeType="1"/>
              <a:endCxn id="55" idx="1"/>
            </p:cNvCxnSpPr>
            <p:nvPr/>
          </p:nvCxnSpPr>
          <p:spPr bwMode="auto">
            <a:xfrm flipV="1">
              <a:off x="992188" y="3095625"/>
              <a:ext cx="1114425" cy="2362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3" name="AutoShape 43"/>
            <p:cNvSpPr>
              <a:spLocks noChangeArrowheads="1"/>
            </p:cNvSpPr>
            <p:nvPr/>
          </p:nvSpPr>
          <p:spPr bwMode="auto">
            <a:xfrm>
              <a:off x="9852" y="2628900"/>
              <a:ext cx="987384" cy="1331913"/>
            </a:xfrm>
            <a:prstGeom prst="flowChartDocumen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altLang="zh-CN" sz="1400" dirty="0"/>
                <a:t>New</a:t>
              </a:r>
            </a:p>
            <a:p>
              <a:r>
                <a:rPr lang="en-US" altLang="zh-CN" sz="1400" dirty="0"/>
                <a:t>Report</a:t>
              </a:r>
            </a:p>
          </p:txBody>
        </p:sp>
        <p:sp>
          <p:nvSpPr>
            <p:cNvPr id="64" name="AutoShape 44"/>
            <p:cNvSpPr>
              <a:spLocks noChangeArrowheads="1"/>
            </p:cNvSpPr>
            <p:nvPr/>
          </p:nvSpPr>
          <p:spPr bwMode="auto">
            <a:xfrm>
              <a:off x="-95689" y="4648200"/>
              <a:ext cx="1087878" cy="1617663"/>
            </a:xfrm>
            <a:prstGeom prst="flowChartMultidocumen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en-US" altLang="zh-CN" sz="1400" dirty="0"/>
                <a:t>Existing</a:t>
              </a:r>
            </a:p>
            <a:p>
              <a:r>
                <a:rPr lang="en-US" altLang="zh-CN" sz="1400" dirty="0"/>
                <a:t>Reports</a:t>
              </a:r>
            </a:p>
          </p:txBody>
        </p:sp>
        <p:sp>
          <p:nvSpPr>
            <p:cNvPr id="65" name="Line 45"/>
            <p:cNvSpPr>
              <a:spLocks noChangeShapeType="1"/>
            </p:cNvSpPr>
            <p:nvPr/>
          </p:nvSpPr>
          <p:spPr bwMode="auto">
            <a:xfrm>
              <a:off x="2603500" y="3270250"/>
              <a:ext cx="485775" cy="527050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6" name="Line 46"/>
            <p:cNvSpPr>
              <a:spLocks noChangeShapeType="1"/>
            </p:cNvSpPr>
            <p:nvPr/>
          </p:nvSpPr>
          <p:spPr bwMode="auto">
            <a:xfrm flipV="1">
              <a:off x="2603500" y="4533900"/>
              <a:ext cx="485775" cy="554038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389" y="6362055"/>
            <a:ext cx="4772025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" name="TextBox 68"/>
          <p:cNvSpPr txBox="1"/>
          <p:nvPr/>
        </p:nvSpPr>
        <p:spPr>
          <a:xfrm>
            <a:off x="296838" y="6336953"/>
            <a:ext cx="40274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altLang="zh-CN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First automatic approach to static feature location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First application of information retrieval to feature location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Competitive to dynamic approach to feature location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ACM SIGSOFT Distinguished Paper Award</a:t>
            </a:r>
            <a:endParaRPr lang="zh-CN" altLang="en-US" sz="2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9297814" y="3268929"/>
            <a:ext cx="5680272" cy="2244415"/>
            <a:chOff x="9297814" y="3268929"/>
            <a:chExt cx="5680272" cy="2244415"/>
          </a:xfrm>
        </p:grpSpPr>
        <p:pic>
          <p:nvPicPr>
            <p:cNvPr id="70" name="Picture 4"/>
            <p:cNvPicPr>
              <a:picLocks noChangeAspect="1" noChangeArrowheads="1"/>
            </p:cNvPicPr>
            <p:nvPr>
              <p:ph sz="half" idx="4294967295"/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297814" y="3312617"/>
              <a:ext cx="5680272" cy="2200727"/>
            </a:xfrm>
            <a:prstGeom prst="rect">
              <a:avLst/>
            </a:prstGeom>
            <a:noFill/>
            <a:ln/>
          </p:spPr>
        </p:pic>
        <p:sp>
          <p:nvSpPr>
            <p:cNvPr id="7" name="矩形 6"/>
            <p:cNvSpPr/>
            <p:nvPr/>
          </p:nvSpPr>
          <p:spPr>
            <a:xfrm>
              <a:off x="10203521" y="3268929"/>
              <a:ext cx="886133" cy="4037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矩形 71"/>
            <p:cNvSpPr/>
            <p:nvPr/>
          </p:nvSpPr>
          <p:spPr>
            <a:xfrm>
              <a:off x="13515889" y="3312617"/>
              <a:ext cx="886133" cy="4037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矩形 8"/>
          <p:cNvSpPr/>
          <p:nvPr/>
        </p:nvSpPr>
        <p:spPr>
          <a:xfrm>
            <a:off x="10801622" y="3905429"/>
            <a:ext cx="576064" cy="1423412"/>
          </a:xfrm>
          <a:prstGeom prst="rect">
            <a:avLst/>
          </a:prstGeom>
          <a:noFill/>
          <a:ln>
            <a:solidFill>
              <a:srgbClr val="FF000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矩形 74"/>
          <p:cNvSpPr/>
          <p:nvPr/>
        </p:nvSpPr>
        <p:spPr>
          <a:xfrm>
            <a:off x="14113990" y="3977437"/>
            <a:ext cx="576064" cy="1423412"/>
          </a:xfrm>
          <a:prstGeom prst="rect">
            <a:avLst/>
          </a:prstGeom>
          <a:noFill/>
          <a:ln>
            <a:solidFill>
              <a:srgbClr val="FF000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TextBox 76"/>
          <p:cNvSpPr txBox="1"/>
          <p:nvPr/>
        </p:nvSpPr>
        <p:spPr>
          <a:xfrm>
            <a:off x="6265118" y="9721329"/>
            <a:ext cx="281707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altLang="zh-CN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Combining natural language info and execution info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20-30% more accurate than previous approaches</a:t>
            </a:r>
            <a:endParaRPr lang="zh-CN" altLang="en-US" sz="2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894" y="8131021"/>
            <a:ext cx="5796000" cy="2238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6" name="TextBox 105"/>
          <p:cNvSpPr txBox="1"/>
          <p:nvPr/>
        </p:nvSpPr>
        <p:spPr>
          <a:xfrm>
            <a:off x="9197400" y="5746948"/>
            <a:ext cx="5924702" cy="2800767"/>
          </a:xfrm>
          <a:prstGeom prst="rect">
            <a:avLst/>
          </a:prstGeom>
          <a:noFill/>
        </p:spPr>
        <p:txBody>
          <a:bodyPr wrap="square" numCol="2" spcCol="0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altLang="zh-CN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Inferring implicit resource </a:t>
            </a:r>
            <a:r>
              <a:rPr lang="en-US" altLang="zh-CN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specifications from documentation</a:t>
            </a:r>
            <a:endParaRPr lang="en-US" altLang="zh-CN" sz="2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Based on NER and class-hierarchy analysis</a:t>
            </a:r>
          </a:p>
          <a:p>
            <a:endParaRPr lang="en-US" altLang="zh-CN" sz="22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Able to detect </a:t>
            </a:r>
            <a:r>
              <a:rPr lang="en-US" altLang="zh-CN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real faults </a:t>
            </a:r>
            <a:r>
              <a:rPr lang="en-US" altLang="zh-CN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 various open-source systems</a:t>
            </a:r>
            <a:endParaRPr lang="en-US" altLang="zh-CN" sz="2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2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ACM SIGSOFT Distinguished Paper Award</a:t>
            </a:r>
            <a:endParaRPr lang="zh-CN" altLang="en-US" sz="2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altLang="zh-CN" sz="22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9197400" y="1296625"/>
            <a:ext cx="5564663" cy="2123658"/>
          </a:xfrm>
          <a:prstGeom prst="rect">
            <a:avLst/>
          </a:prstGeom>
          <a:noFill/>
        </p:spPr>
        <p:txBody>
          <a:bodyPr wrap="square" numCol="1" spcCol="0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altLang="zh-CN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Able to adjust regression test execution in respect to time constraints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Using integer linear programming </a:t>
            </a:r>
            <a:endParaRPr lang="en-US" altLang="zh-CN" sz="2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CN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Empirically much more effective than previous approaches to time-aware test-case prioritization</a:t>
            </a:r>
          </a:p>
        </p:txBody>
      </p:sp>
    </p:spTree>
    <p:extLst>
      <p:ext uri="{BB962C8B-B14F-4D97-AF65-F5344CB8AC3E}">
        <p14:creationId xmlns:p14="http://schemas.microsoft.com/office/powerpoint/2010/main" val="322910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2035</TotalTime>
  <Words>252</Words>
  <Application>Microsoft Office PowerPoint</Application>
  <PresentationFormat>自定义</PresentationFormat>
  <Paragraphs>42</Paragraphs>
  <Slides>1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3" baseType="lpstr">
      <vt:lpstr>Office 主题​​</vt:lpstr>
      <vt:lpstr>Microsoft Visio 绘图</vt:lpstr>
      <vt:lpstr>PowerPoint 演示文稿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huakang-lee</dc:creator>
  <cp:lastModifiedBy>winxp</cp:lastModifiedBy>
  <cp:revision>69</cp:revision>
  <dcterms:created xsi:type="dcterms:W3CDTF">2011-09-15T06:15:48Z</dcterms:created>
  <dcterms:modified xsi:type="dcterms:W3CDTF">2011-09-24T05:50:29Z</dcterms:modified>
</cp:coreProperties>
</file>