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900" r:id="rId1"/>
  </p:sldMasterIdLst>
  <p:notesMasterIdLst>
    <p:notesMasterId r:id="rId14"/>
  </p:notesMasterIdLst>
  <p:sldIdLst>
    <p:sldId id="316" r:id="rId2"/>
    <p:sldId id="351" r:id="rId3"/>
    <p:sldId id="353" r:id="rId4"/>
    <p:sldId id="354" r:id="rId5"/>
    <p:sldId id="341" r:id="rId6"/>
    <p:sldId id="343" r:id="rId7"/>
    <p:sldId id="333" r:id="rId8"/>
    <p:sldId id="334" r:id="rId9"/>
    <p:sldId id="363" r:id="rId10"/>
    <p:sldId id="370" r:id="rId11"/>
    <p:sldId id="350" r:id="rId12"/>
    <p:sldId id="287" r:id="rId1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4243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2D0DFBA-AAEC-4B01-9A42-E06AA7276ABD}" type="datetimeFigureOut">
              <a:rPr lang="en-US" smtClean="0"/>
              <a:pPr/>
              <a:t>8/19/2014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4FA9D6A-2030-479A-817F-330D2042B20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883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/>
          <a:lstStyle/>
          <a:p>
            <a:pPr defTabSz="931774" fontAlgn="base">
              <a:spcBef>
                <a:spcPct val="30000"/>
              </a:spcBef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/>
          <a:lstStyle/>
          <a:p>
            <a:fld id="{BEFD28B8-678F-4F26-B6AC-5DCEFDBC113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850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5325"/>
            <a:ext cx="4648200" cy="3486150"/>
          </a:xfrm>
          <a:prstGeom prst="rect">
            <a:avLst/>
          </a:prstGeom>
          <a:ln/>
        </p:spPr>
      </p:sp>
      <p:sp>
        <p:nvSpPr>
          <p:cNvPr id="70658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70659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  <a:noFill/>
        </p:spPr>
        <p:txBody>
          <a:bodyPr/>
          <a:lstStyle/>
          <a:p>
            <a:pPr defTabSz="928147"/>
            <a:fld id="{B82C15BA-855E-42FA-934F-4F64A4310E93}" type="slidenum">
              <a:rPr lang="en-US" smtClean="0">
                <a:cs typeface="Arial" charset="0"/>
              </a:rPr>
              <a:pPr defTabSz="928147"/>
              <a:t>4</a:t>
            </a:fld>
            <a:endParaRPr lang="en-US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194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5431428-F771-434D-B1E4-AEAFD4749A53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8725" y="684213"/>
            <a:ext cx="4632325" cy="3475037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086" y="4382814"/>
            <a:ext cx="5198230" cy="4228920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DCC27F-AB88-4156-A0AD-6216F7C8FFED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146">
              <a:defRPr/>
            </a:pP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CSIA APM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24 October 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For Official Use Only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535693B-9E84-4944-9BD7-B3561379BDE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883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§"/>
              <a:defRPr/>
            </a:lvl1pPr>
            <a:lvl2pPr>
              <a:buFont typeface="Arial" pitchFamily="34" charset="0"/>
              <a:buChar char="•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Arial" pitchFamily="34" charset="0"/>
              <a:buChar char="•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220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999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9008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6710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57200" y="9144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038600" cy="40386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40386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6" name="Picture 5" descr="nsf-new_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622178" y="45719"/>
            <a:ext cx="1140822" cy="114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215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8378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85800" y="5486400"/>
            <a:ext cx="29718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1500" kern="1200" dirty="0">
                <a:solidFill>
                  <a:prstClr val="white"/>
                </a:solidFill>
                <a:latin typeface="Engravers MT" pitchFamily="18" charset="0"/>
                <a:ea typeface="+mn-ea"/>
                <a:cs typeface="+mn-cs"/>
              </a:rPr>
              <a:t>DIRECTORATE FOR EDUCATION AND Human resources</a:t>
            </a:r>
          </a:p>
          <a:p>
            <a:pPr algn="l" rtl="0"/>
            <a:endParaRPr lang="en-US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6217920"/>
            <a:ext cx="9144000" cy="64008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 rtl="0"/>
            <a:endParaRPr lang="en-US" sz="24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rtl="0"/>
            <a:endParaRPr lang="en-US" sz="24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rtl="0"/>
            <a:endParaRPr lang="en-US" sz="24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600" y="6297168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1200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DIRECTORATE FOR EDUCATION </a:t>
            </a:r>
            <a:br>
              <a:rPr lang="en-US" sz="1200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</a:br>
            <a:r>
              <a:rPr lang="en-US" sz="1200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AND HUMAN RESOURCES</a:t>
            </a:r>
            <a:endParaRPr lang="en-US" sz="1200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8" name="Picture 17" descr="nsf1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720" y="6233160"/>
            <a:ext cx="548640" cy="548640"/>
          </a:xfrm>
          <a:prstGeom prst="rect">
            <a:avLst/>
          </a:prstGeom>
        </p:spPr>
      </p:pic>
      <p:sp>
        <p:nvSpPr>
          <p:cNvPr id="19" name="Date Placeholder 3"/>
          <p:cNvSpPr txBox="1">
            <a:spLocks/>
          </p:cNvSpPr>
          <p:nvPr/>
        </p:nvSpPr>
        <p:spPr>
          <a:xfrm>
            <a:off x="8604504" y="6315456"/>
            <a:ext cx="463296" cy="380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sz="1100">
                <a:solidFill>
                  <a:schemeClr val="bg1"/>
                </a:solidFill>
                <a:latin typeface="Engravers MT" pitchFamily="18" charset="0"/>
              </a:defRPr>
            </a:lvl1pPr>
          </a:lstStyle>
          <a:p>
            <a:pPr algn="r" rtl="0">
              <a:spcBef>
                <a:spcPct val="20000"/>
              </a:spcBef>
              <a:buFont typeface="Arial" pitchFamily="34" charset="0"/>
              <a:buNone/>
              <a:defRPr/>
            </a:pPr>
            <a:fld id="{2CF10AA1-CE69-4C86-AFBF-4366F5A2BC46}" type="slidenum">
              <a:rPr lang="en-US" kern="120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pPr algn="r" rtl="0">
                <a:spcBef>
                  <a:spcPct val="20000"/>
                </a:spcBef>
                <a:buFont typeface="Arial" pitchFamily="34" charset="0"/>
                <a:buNone/>
                <a:defRPr/>
              </a:pPr>
              <a:t>‹#›</a:t>
            </a:fld>
            <a:r>
              <a:rPr lang="en-US" kern="1200" dirty="0" smtClean="0">
                <a:solidFill>
                  <a:prstClr val="white"/>
                </a:solidFill>
                <a:ea typeface="+mn-ea"/>
                <a:cs typeface="+mn-cs"/>
              </a:rPr>
              <a:t/>
            </a:r>
            <a:br>
              <a:rPr lang="en-US" kern="1200" dirty="0" smtClean="0">
                <a:solidFill>
                  <a:prstClr val="white"/>
                </a:solidFill>
                <a:ea typeface="+mn-ea"/>
                <a:cs typeface="+mn-cs"/>
              </a:rPr>
            </a:br>
            <a:endParaRPr lang="en-US" kern="1200" dirty="0" smtClean="0">
              <a:solidFill>
                <a:prstClr val="white"/>
              </a:solidFill>
              <a:ea typeface="+mn-ea"/>
              <a:cs typeface="+mn-cs"/>
            </a:endParaRPr>
          </a:p>
          <a:p>
            <a:pPr algn="l" rtl="0">
              <a:spcBef>
                <a:spcPct val="20000"/>
              </a:spcBef>
              <a:buFont typeface="Arial" pitchFamily="34" charset="0"/>
              <a:buNone/>
              <a:defRPr/>
            </a:pPr>
            <a:endParaRPr lang="en-US" kern="1200" dirty="0" smtClean="0">
              <a:solidFill>
                <a:prstClr val="white"/>
              </a:solidFill>
              <a:ea typeface="+mn-ea"/>
              <a:cs typeface="+mn-cs"/>
            </a:endParaRPr>
          </a:p>
          <a:p>
            <a:pPr algn="l" rtl="0">
              <a:spcBef>
                <a:spcPct val="20000"/>
              </a:spcBef>
              <a:buFont typeface="Arial" pitchFamily="34" charset="0"/>
              <a:buNone/>
              <a:defRPr/>
            </a:pPr>
            <a:endParaRPr lang="en-US" kern="1200" dirty="0">
              <a:solidFill>
                <a:prstClr val="white"/>
              </a:solidFill>
              <a:ea typeface="+mn-ea"/>
              <a:cs typeface="+mn-cs"/>
            </a:endParaRPr>
          </a:p>
        </p:txBody>
      </p:sp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8604504" y="6315456"/>
            <a:ext cx="463296" cy="380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sz="1100">
                <a:solidFill>
                  <a:schemeClr val="bg1"/>
                </a:solidFill>
                <a:latin typeface="Engravers MT" pitchFamily="18" charset="0"/>
              </a:defRPr>
            </a:lvl1pPr>
          </a:lstStyle>
          <a:p>
            <a:pPr algn="r" rtl="0">
              <a:spcBef>
                <a:spcPct val="20000"/>
              </a:spcBef>
              <a:buFont typeface="Arial" pitchFamily="34" charset="0"/>
              <a:buNone/>
              <a:defRPr/>
            </a:pPr>
            <a:fld id="{2CF10AA1-CE69-4C86-AFBF-4366F5A2BC46}" type="slidenum">
              <a:rPr lang="en-US" kern="1200" smtClean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pPr algn="r" rtl="0">
                <a:spcBef>
                  <a:spcPct val="20000"/>
                </a:spcBef>
                <a:buFont typeface="Arial" pitchFamily="34" charset="0"/>
                <a:buNone/>
                <a:defRPr/>
              </a:pPr>
              <a:t>‹#›</a:t>
            </a:fld>
            <a:r>
              <a:rPr lang="en-US" kern="1200" dirty="0" smtClean="0">
                <a:solidFill>
                  <a:prstClr val="white"/>
                </a:solidFill>
                <a:ea typeface="+mn-ea"/>
                <a:cs typeface="+mn-cs"/>
              </a:rPr>
              <a:t/>
            </a:r>
            <a:br>
              <a:rPr lang="en-US" kern="1200" dirty="0" smtClean="0">
                <a:solidFill>
                  <a:prstClr val="white"/>
                </a:solidFill>
                <a:ea typeface="+mn-ea"/>
                <a:cs typeface="+mn-cs"/>
              </a:rPr>
            </a:br>
            <a:endParaRPr lang="en-US" kern="1200" dirty="0" smtClean="0">
              <a:solidFill>
                <a:prstClr val="white"/>
              </a:solidFill>
              <a:ea typeface="+mn-ea"/>
              <a:cs typeface="+mn-cs"/>
            </a:endParaRPr>
          </a:p>
          <a:p>
            <a:pPr algn="l" rtl="0">
              <a:spcBef>
                <a:spcPct val="20000"/>
              </a:spcBef>
              <a:buFont typeface="Arial" pitchFamily="34" charset="0"/>
              <a:buNone/>
              <a:defRPr/>
            </a:pPr>
            <a:endParaRPr lang="en-US" kern="1200" dirty="0" smtClean="0">
              <a:solidFill>
                <a:prstClr val="white"/>
              </a:solidFill>
              <a:ea typeface="+mn-ea"/>
              <a:cs typeface="+mn-cs"/>
            </a:endParaRPr>
          </a:p>
          <a:p>
            <a:pPr algn="l" rtl="0">
              <a:spcBef>
                <a:spcPct val="20000"/>
              </a:spcBef>
              <a:buFont typeface="Arial" pitchFamily="34" charset="0"/>
              <a:buNone/>
              <a:defRPr/>
            </a:pPr>
            <a:endParaRPr lang="en-US" kern="1200" dirty="0">
              <a:solidFill>
                <a:prstClr val="white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2777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230188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c2.org/uploadedFiles/Industry_Resources/FS_WP_ISC%20Study_020811_MLW_Web.pd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16002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000099"/>
                </a:solidFill>
              </a:rPr>
              <a:t>NSF Funding Opportunities </a:t>
            </a:r>
            <a:br>
              <a:rPr lang="en-US" sz="3600" b="1" dirty="0" smtClean="0">
                <a:solidFill>
                  <a:srgbClr val="000099"/>
                </a:solidFill>
              </a:rPr>
            </a:br>
            <a:r>
              <a:rPr lang="en-US" sz="3600" b="1" dirty="0" smtClean="0">
                <a:solidFill>
                  <a:srgbClr val="000099"/>
                </a:solidFill>
              </a:rPr>
              <a:t>for Cybersecurity </a:t>
            </a:r>
            <a:r>
              <a:rPr lang="en-US" sz="3600" b="1" dirty="0">
                <a:solidFill>
                  <a:srgbClr val="000099"/>
                </a:solidFill>
              </a:rPr>
              <a:t>Education </a:t>
            </a:r>
            <a:r>
              <a:rPr lang="en-US" sz="3600" b="1" dirty="0" smtClean="0">
                <a:solidFill>
                  <a:srgbClr val="000099"/>
                </a:solidFill>
              </a:rPr>
              <a:t/>
            </a:r>
            <a:br>
              <a:rPr lang="en-US" sz="3600" b="1" dirty="0" smtClean="0">
                <a:solidFill>
                  <a:srgbClr val="000099"/>
                </a:solidFill>
              </a:rPr>
            </a:br>
            <a:r>
              <a:rPr lang="en-US" sz="3600" b="1" dirty="0" smtClean="0">
                <a:solidFill>
                  <a:srgbClr val="000099"/>
                </a:solidFill>
              </a:rPr>
              <a:t>and Workforce Development</a:t>
            </a:r>
            <a:endParaRPr lang="en-US" sz="3600" b="1" i="1" dirty="0">
              <a:solidFill>
                <a:srgbClr val="000099"/>
              </a:solidFill>
              <a:latin typeface="Arial Narrow" pitchFamily="34" charset="0"/>
            </a:endParaRPr>
          </a:p>
        </p:txBody>
      </p:sp>
      <p:sp>
        <p:nvSpPr>
          <p:cNvPr id="7" name="Subtitle 8"/>
          <p:cNvSpPr txBox="1">
            <a:spLocks/>
          </p:cNvSpPr>
          <p:nvPr/>
        </p:nvSpPr>
        <p:spPr bwMode="auto">
          <a:xfrm>
            <a:off x="1095375" y="4024810"/>
            <a:ext cx="7010400" cy="2147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None/>
              <a:defRPr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9AA00"/>
              </a:buClr>
              <a:defRPr/>
            </a:pPr>
            <a:r>
              <a:rPr lang="en-US" b="1" dirty="0" smtClean="0">
                <a:solidFill>
                  <a:srgbClr val="000099"/>
                </a:solidFill>
                <a:latin typeface="Arial"/>
              </a:rPr>
              <a:t>Victor Piotrowski</a:t>
            </a:r>
          </a:p>
          <a:p>
            <a:pPr>
              <a:buClr>
                <a:srgbClr val="D9AA00"/>
              </a:buClr>
              <a:defRPr/>
            </a:pPr>
            <a:r>
              <a:rPr lang="en-US" b="1" dirty="0" smtClean="0">
                <a:solidFill>
                  <a:srgbClr val="000099"/>
                </a:solidFill>
                <a:latin typeface="Arial"/>
              </a:rPr>
              <a:t>Program Director</a:t>
            </a:r>
          </a:p>
          <a:p>
            <a:pPr>
              <a:buClr>
                <a:srgbClr val="D9AA00"/>
              </a:buClr>
              <a:defRPr/>
            </a:pPr>
            <a:r>
              <a:rPr lang="en-US" b="1" dirty="0" smtClean="0">
                <a:solidFill>
                  <a:srgbClr val="000099"/>
                </a:solidFill>
                <a:latin typeface="Arial"/>
              </a:rPr>
              <a:t>CyberCorps® (SFS) and </a:t>
            </a:r>
            <a:r>
              <a:rPr lang="en-US" b="1" dirty="0" err="1" smtClean="0">
                <a:solidFill>
                  <a:srgbClr val="000099"/>
                </a:solidFill>
                <a:latin typeface="Arial"/>
              </a:rPr>
              <a:t>SaTC</a:t>
            </a:r>
            <a:endParaRPr lang="en-US" b="1" dirty="0" smtClean="0">
              <a:solidFill>
                <a:srgbClr val="000099"/>
              </a:solidFill>
              <a:latin typeface="Arial"/>
            </a:endParaRPr>
          </a:p>
          <a:p>
            <a:pPr>
              <a:buClr>
                <a:srgbClr val="D9AA00"/>
              </a:buClr>
              <a:defRPr/>
            </a:pPr>
            <a:r>
              <a:rPr lang="en-US" b="1" dirty="0" smtClean="0">
                <a:solidFill>
                  <a:srgbClr val="000099"/>
                </a:solidFill>
                <a:latin typeface="Arial"/>
              </a:rPr>
              <a:t>Division of Graduate Education</a:t>
            </a:r>
          </a:p>
          <a:p>
            <a:pPr>
              <a:buClr>
                <a:srgbClr val="D9AA00"/>
              </a:buClr>
              <a:defRPr/>
            </a:pPr>
            <a:r>
              <a:rPr lang="en-US" b="1" dirty="0" smtClean="0">
                <a:solidFill>
                  <a:srgbClr val="000099"/>
                </a:solidFill>
                <a:latin typeface="Arial"/>
              </a:rPr>
              <a:t>National Science Foundation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148" y="2209800"/>
            <a:ext cx="34290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46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76200"/>
            <a:ext cx="8362072" cy="673439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000099"/>
                </a:solidFill>
              </a:rPr>
              <a:t>NSF </a:t>
            </a:r>
            <a:r>
              <a:rPr lang="en-US" sz="2800" b="1" dirty="0" smtClean="0">
                <a:solidFill>
                  <a:srgbClr val="000099"/>
                </a:solidFill>
              </a:rPr>
              <a:t>SaTC Education Perspective – 2013 </a:t>
            </a:r>
            <a:r>
              <a:rPr lang="en-US" sz="2400" b="1" dirty="0" smtClean="0">
                <a:solidFill>
                  <a:srgbClr val="000099"/>
                </a:solidFill>
              </a:rPr>
              <a:t>Awards </a:t>
            </a:r>
            <a:endParaRPr lang="en-US" sz="3200" b="1" dirty="0">
              <a:solidFill>
                <a:srgbClr val="000099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686862"/>
              </p:ext>
            </p:extLst>
          </p:nvPr>
        </p:nvGraphicFramePr>
        <p:xfrm>
          <a:off x="152400" y="838200"/>
          <a:ext cx="8604738" cy="53340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135753"/>
                <a:gridCol w="1634836"/>
                <a:gridCol w="5834149"/>
              </a:tblGrid>
              <a:tr h="24618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PI</a:t>
                      </a:r>
                      <a:endParaRPr lang="en-US" sz="16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Institutions</a:t>
                      </a:r>
                      <a:endParaRPr lang="en-US" sz="16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Title</a:t>
                      </a:r>
                      <a:endParaRPr lang="en-US" sz="16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263973"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Hu</a:t>
                      </a:r>
                    </a:p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Morris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U of Alabama Mississippi State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A Multimedia-based Virtual Classroom for Cyber-Physical Systems Security Education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3"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Murphy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Marymount</a:t>
                      </a:r>
                      <a:r>
                        <a:rPr lang="en-US" sz="1600" b="0" baseline="0" dirty="0" smtClean="0">
                          <a:solidFill>
                            <a:srgbClr val="000099"/>
                          </a:solidFill>
                        </a:rPr>
                        <a:t> U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Cybersecurity Competitions in the Healthcare Environment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3"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Du</a:t>
                      </a:r>
                    </a:p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Yang</a:t>
                      </a:r>
                    </a:p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Yuan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Syracuse U</a:t>
                      </a:r>
                    </a:p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U of Tennessee N Carolina A&amp;T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Bolstering Security Education through Transiting Research on Browser Security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3"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Williams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N Carolina SU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Software Security Education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3"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Li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U of Georgia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Stepwise and Reusable Problem-solving Challenges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3"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Chandy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U of</a:t>
                      </a:r>
                      <a:r>
                        <a:rPr lang="en-US" sz="1600" b="0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Connecticut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A Virtual Lab for a Hardware Security Curriculum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3"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err="1" smtClean="0">
                          <a:solidFill>
                            <a:srgbClr val="000099"/>
                          </a:solidFill>
                        </a:rPr>
                        <a:t>Goel</a:t>
                      </a:r>
                      <a:endParaRPr lang="en-US" sz="1600" b="0" dirty="0" smtClean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SUNY at Albany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Flipping the Security Classroom 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3"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Hicks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U of Maryland</a:t>
                      </a:r>
                      <a:r>
                        <a:rPr lang="en-US" sz="1600" b="0" baseline="0" dirty="0" smtClean="0">
                          <a:solidFill>
                            <a:srgbClr val="000099"/>
                          </a:solidFill>
                        </a:rPr>
                        <a:t> CP</a:t>
                      </a:r>
                      <a:endParaRPr lang="en-US" sz="12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Build it, Break it, Fix it - A new security contest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3"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Manson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Cal Poly Pomona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National Cybersecurity Sports Federation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3"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Qaissaunee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Brookdale CC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New Jersey </a:t>
                      </a:r>
                      <a:r>
                        <a:rPr lang="en-US" sz="1600" b="0" dirty="0" err="1" smtClean="0">
                          <a:solidFill>
                            <a:srgbClr val="000099"/>
                          </a:solidFill>
                        </a:rPr>
                        <a:t>CyberCenter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3"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Dark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kern="1200" dirty="0" smtClean="0">
                          <a:solidFill>
                            <a:srgbClr val="00009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Purdue U</a:t>
                      </a:r>
                      <a:endParaRPr lang="en-US" sz="11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Information Security Research and Education (</a:t>
                      </a:r>
                      <a:r>
                        <a:rPr lang="en-US" sz="1600" b="0" dirty="0" err="1" smtClean="0">
                          <a:solidFill>
                            <a:srgbClr val="000099"/>
                          </a:solidFill>
                        </a:rPr>
                        <a:t>INSuRE</a:t>
                      </a:r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) 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973"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Bashir</a:t>
                      </a:r>
                    </a:p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Memon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U of Illinois U-C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rgbClr val="000099"/>
                          </a:solidFill>
                        </a:rPr>
                        <a:t>Enhancing the Cyber Security Workforce - The Human Angle</a:t>
                      </a:r>
                      <a:endParaRPr lang="en-US" sz="1600" b="0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752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>
            <a:normAutofit/>
          </a:bodyPr>
          <a:lstStyle/>
          <a:p>
            <a:pPr marL="0" indent="0" algn="ctr"/>
            <a:r>
              <a:rPr lang="en-US" sz="4800" b="1" dirty="0" smtClean="0">
                <a:solidFill>
                  <a:srgbClr val="000099"/>
                </a:solidFill>
                <a:latin typeface="Calibri" pitchFamily="34" charset="0"/>
              </a:rPr>
              <a:t>Proposal Deadlines</a:t>
            </a:r>
            <a:endParaRPr lang="en-US" sz="6600" b="1" dirty="0">
              <a:solidFill>
                <a:srgbClr val="000099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600200"/>
            <a:ext cx="8305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000099"/>
                </a:solidFill>
              </a:rPr>
              <a:t>CyberCorps</a:t>
            </a:r>
            <a:r>
              <a:rPr lang="en-US" sz="6000" b="1" dirty="0" smtClean="0">
                <a:solidFill>
                  <a:srgbClr val="000099"/>
                </a:solidFill>
              </a:rPr>
              <a:t>®</a:t>
            </a:r>
            <a:r>
              <a:rPr lang="en-US" sz="4000" b="1" dirty="0" smtClean="0">
                <a:solidFill>
                  <a:srgbClr val="000099"/>
                </a:solidFill>
              </a:rPr>
              <a:t> (SFS)</a:t>
            </a:r>
          </a:p>
          <a:p>
            <a:pPr lvl="1">
              <a:buFont typeface="Arial" pitchFamily="34" charset="0"/>
              <a:buChar char="•"/>
            </a:pPr>
            <a:r>
              <a:rPr lang="en-US" sz="4000" dirty="0" smtClean="0">
                <a:solidFill>
                  <a:srgbClr val="000099"/>
                </a:solidFill>
              </a:rPr>
              <a:t>Scholarships – October, 2014</a:t>
            </a:r>
          </a:p>
          <a:p>
            <a:pPr lvl="1">
              <a:buFont typeface="Arial" pitchFamily="34" charset="0"/>
              <a:buChar char="•"/>
            </a:pPr>
            <a:r>
              <a:rPr lang="en-US" sz="4000" dirty="0" smtClean="0">
                <a:solidFill>
                  <a:srgbClr val="000099"/>
                </a:solidFill>
              </a:rPr>
              <a:t>Capacity – November, 2014</a:t>
            </a:r>
          </a:p>
          <a:p>
            <a:pPr lvl="1"/>
            <a:endParaRPr lang="en-US" sz="4000" dirty="0" smtClean="0">
              <a:solidFill>
                <a:srgbClr val="000099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4000" b="1" dirty="0" err="1" smtClean="0">
                <a:solidFill>
                  <a:srgbClr val="000099"/>
                </a:solidFill>
              </a:rPr>
              <a:t>SaTC</a:t>
            </a:r>
            <a:endParaRPr lang="en-US" sz="4000" b="1" dirty="0" smtClean="0">
              <a:solidFill>
                <a:srgbClr val="000099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sz="4000" dirty="0" smtClean="0">
                <a:solidFill>
                  <a:srgbClr val="000099"/>
                </a:solidFill>
              </a:rPr>
              <a:t>EDU Perspective – December, 2014</a:t>
            </a:r>
            <a:endParaRPr lang="en-US" sz="40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52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38300" y="2438400"/>
            <a:ext cx="5867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Questions? </a:t>
            </a:r>
          </a:p>
          <a:p>
            <a:pPr algn="ctr"/>
            <a:r>
              <a:rPr lang="en-US" sz="5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Comments…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710" y="328301"/>
            <a:ext cx="404458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nsf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4153968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6125" y="2392583"/>
            <a:ext cx="8411750" cy="23530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76958" y="5181600"/>
            <a:ext cx="79900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0099"/>
                </a:solidFill>
              </a:rPr>
              <a:t>Table 1 on page 9 of the 2011 (ISC)</a:t>
            </a:r>
            <a:r>
              <a:rPr lang="en-US" sz="1600" baseline="30000" dirty="0" smtClean="0">
                <a:solidFill>
                  <a:srgbClr val="000099"/>
                </a:solidFill>
              </a:rPr>
              <a:t>2</a:t>
            </a:r>
            <a:r>
              <a:rPr lang="en-US" sz="1600" dirty="0" smtClean="0">
                <a:solidFill>
                  <a:srgbClr val="000099"/>
                </a:solidFill>
              </a:rPr>
              <a:t> Global Information Security Workforce Study (</a:t>
            </a:r>
            <a:r>
              <a:rPr lang="en-US" sz="1600" dirty="0" smtClean="0">
                <a:solidFill>
                  <a:srgbClr val="000099"/>
                </a:solidFill>
                <a:hlinkClick r:id="rId3"/>
              </a:rPr>
              <a:t>https://www.isc2.org/uploadedFiles/Industry_Resources/FS_WP_ISC%20Study_020811_MLW_Web.pdf</a:t>
            </a:r>
            <a:r>
              <a:rPr lang="en-US" sz="1600" dirty="0" smtClean="0">
                <a:solidFill>
                  <a:srgbClr val="000099"/>
                </a:solidFill>
              </a:rPr>
              <a:t>) “Forecast for Information Security Professionals”.</a:t>
            </a:r>
            <a:endParaRPr lang="en-US" sz="1600" dirty="0">
              <a:solidFill>
                <a:srgbClr val="000099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04800" y="457200"/>
            <a:ext cx="8534400" cy="1185125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000099"/>
                </a:solidFill>
                <a:latin typeface="+mj-lt"/>
              </a:rPr>
              <a:t>Estimate of the number of information security professionals (Frost &amp; Sullivan)</a:t>
            </a:r>
            <a:endParaRPr lang="en-US" sz="4000" b="1" dirty="0">
              <a:solidFill>
                <a:srgbClr val="00009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4715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799" y="152401"/>
            <a:ext cx="8229600" cy="10668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Challenge: Computer and IS Degrees in 2010-2020</a:t>
            </a:r>
            <a:endParaRPr lang="en-US" sz="360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 descr="USDegrees-AvgOpenings_rev201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3600" y="1295400"/>
            <a:ext cx="5212136" cy="4798475"/>
          </a:xfrm>
          <a:prstGeom prst="rect">
            <a:avLst/>
          </a:prstGeom>
          <a:ln w="19050" cmpd="sng">
            <a:solidFill>
              <a:srgbClr val="4F81BD"/>
            </a:solidFill>
          </a:ln>
        </p:spPr>
      </p:pic>
    </p:spTree>
    <p:extLst>
      <p:ext uri="{BB962C8B-B14F-4D97-AF65-F5344CB8AC3E}">
        <p14:creationId xmlns:p14="http://schemas.microsoft.com/office/powerpoint/2010/main" val="29271818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Content Placeholder 2"/>
          <p:cNvSpPr>
            <a:spLocks noGrp="1"/>
          </p:cNvSpPr>
          <p:nvPr>
            <p:ph idx="1"/>
          </p:nvPr>
        </p:nvSpPr>
        <p:spPr>
          <a:xfrm>
            <a:off x="4572000" y="1578712"/>
            <a:ext cx="3962400" cy="34471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0099"/>
                </a:solidFill>
              </a:rPr>
              <a:t>“By 2018 the United States alone faces a shortage of 140,000 to 190,000 people with analytical expertise and 1.5 million managers and analysts with the skills to understand and make decisions based on the analysis of big data.”</a:t>
            </a:r>
            <a:r>
              <a:rPr lang="en-US" sz="1400" baseline="100000" dirty="0" smtClean="0">
                <a:solidFill>
                  <a:srgbClr val="000099"/>
                </a:solidFill>
              </a:rPr>
              <a:t>1</a:t>
            </a:r>
            <a:endParaRPr lang="en-US" sz="2400" baseline="100000" dirty="0">
              <a:solidFill>
                <a:srgbClr val="000099"/>
              </a:solidFill>
            </a:endParaRPr>
          </a:p>
        </p:txBody>
      </p:sp>
      <p:pic>
        <p:nvPicPr>
          <p:cNvPr id="3" name="Picture 2" descr="McKinsey Big Data Report Cover.tif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974" y="1066800"/>
            <a:ext cx="3578825" cy="4470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35975" y="5715000"/>
            <a:ext cx="8529247" cy="584735"/>
          </a:xfrm>
          <a:prstGeom prst="rect">
            <a:avLst/>
          </a:prstGeom>
          <a:noFill/>
        </p:spPr>
        <p:txBody>
          <a:bodyPr wrap="square" lIns="91398" tIns="45700" rIns="91398" bIns="45700" rtlCol="0">
            <a:spAutoFit/>
          </a:bodyPr>
          <a:lstStyle/>
          <a:p>
            <a:r>
              <a:rPr lang="en-US" sz="1200" baseline="70000" dirty="0">
                <a:solidFill>
                  <a:srgbClr val="000099"/>
                </a:solidFill>
              </a:rPr>
              <a:t>1</a:t>
            </a:r>
            <a:r>
              <a:rPr lang="en-US" sz="1200" dirty="0">
                <a:solidFill>
                  <a:srgbClr val="000099"/>
                </a:solidFill>
                <a:latin typeface="Arial"/>
                <a:cs typeface="Arial"/>
              </a:rPr>
              <a:t>McKinsey&amp;Company (May 2011), “Big data: The next frontier for innovation, competition, and productivity.” Available at: </a:t>
            </a:r>
            <a:r>
              <a:rPr lang="en-US" sz="1200" dirty="0">
                <a:solidFill>
                  <a:srgbClr val="000099"/>
                </a:solidFill>
              </a:rPr>
              <a:t>http://www.mckinsey.com/Insights/MGI/Research/Technology_and_Innovation/Big_data_The_next_frontier_for_innovation</a:t>
            </a:r>
          </a:p>
          <a:p>
            <a:endParaRPr lang="en-US" sz="800" dirty="0">
              <a:latin typeface="Arial"/>
              <a:cs typeface="Arial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811561" y="159523"/>
            <a:ext cx="7978073" cy="785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98" tIns="45700" rIns="91398" bIns="45700" numCol="1" anchor="ctr" anchorCtr="0" compatLnSpc="1">
            <a:prstTxWarp prst="textNoShape">
              <a:avLst/>
            </a:prstTxWarp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800" kern="1200">
                <a:solidFill>
                  <a:srgbClr val="1F497D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rgbClr val="215968"/>
                </a:solidFill>
                <a:latin typeface="Arial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rgbClr val="215968"/>
                </a:solidFill>
                <a:latin typeface="Arial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rgbClr val="215968"/>
                </a:solidFill>
                <a:latin typeface="Arial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rgbClr val="215968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rgbClr val="215968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rgbClr val="215968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rgbClr val="215968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rgbClr val="215968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Challenge: Cybersecurity and Big </a:t>
            </a:r>
            <a:r>
              <a:rPr lang="en-US" sz="3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D</a:t>
            </a:r>
            <a:r>
              <a:rPr lang="en-US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ata</a:t>
            </a:r>
            <a:endParaRPr lang="en-US" sz="32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52147" y="5040869"/>
            <a:ext cx="2633970" cy="369291"/>
          </a:xfrm>
          <a:prstGeom prst="rect">
            <a:avLst/>
          </a:prstGeom>
        </p:spPr>
        <p:txBody>
          <a:bodyPr wrap="none" lIns="91398" tIns="45700" rIns="91398" bIns="4570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  <a:latin typeface="Arial"/>
                <a:cs typeface="Arial"/>
              </a:rPr>
              <a:t>McKinsey &amp; Company </a:t>
            </a:r>
            <a:endParaRPr lang="en-US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63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</a:rPr>
              <a:t>Cybersecurity Education - Funding Opportunities at NSF</a:t>
            </a:r>
            <a:endParaRPr lang="en-US" sz="3600" b="1" dirty="0">
              <a:solidFill>
                <a:srgbClr val="0000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09800"/>
            <a:ext cx="8229600" cy="3306763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0099"/>
                </a:solidFill>
              </a:rPr>
              <a:t>CyberCorps</a:t>
            </a:r>
            <a:r>
              <a:rPr lang="en-US" baseline="30000" dirty="0" smtClean="0">
                <a:solidFill>
                  <a:srgbClr val="000099"/>
                </a:solidFill>
              </a:rPr>
              <a:t>®</a:t>
            </a:r>
            <a:r>
              <a:rPr lang="en-US" sz="3200" dirty="0" smtClean="0">
                <a:solidFill>
                  <a:srgbClr val="000099"/>
                </a:solidFill>
              </a:rPr>
              <a:t>:Scholarship for Service (</a:t>
            </a:r>
            <a:r>
              <a:rPr lang="en-US" sz="3200" b="1" dirty="0" smtClean="0">
                <a:solidFill>
                  <a:srgbClr val="000099"/>
                </a:solidFill>
              </a:rPr>
              <a:t>SFS</a:t>
            </a:r>
            <a:r>
              <a:rPr lang="en-US" sz="3200" dirty="0" smtClean="0">
                <a:solidFill>
                  <a:srgbClr val="000099"/>
                </a:solidFill>
              </a:rPr>
              <a:t>) –$300-900K per Capacity project; $1-5M per Scholarship project</a:t>
            </a:r>
          </a:p>
          <a:p>
            <a:r>
              <a:rPr lang="en-US" sz="3200" dirty="0" smtClean="0">
                <a:solidFill>
                  <a:srgbClr val="000099"/>
                </a:solidFill>
              </a:rPr>
              <a:t>Secure </a:t>
            </a:r>
            <a:r>
              <a:rPr lang="en-US" sz="3200" dirty="0">
                <a:solidFill>
                  <a:srgbClr val="000099"/>
                </a:solidFill>
              </a:rPr>
              <a:t>and Trustworthy Cyberspace (</a:t>
            </a:r>
            <a:r>
              <a:rPr lang="en-US" sz="3200" b="1" dirty="0">
                <a:solidFill>
                  <a:srgbClr val="000099"/>
                </a:solidFill>
              </a:rPr>
              <a:t>SaTC</a:t>
            </a:r>
            <a:r>
              <a:rPr lang="en-US" sz="3200" dirty="0">
                <a:solidFill>
                  <a:srgbClr val="000099"/>
                </a:solidFill>
              </a:rPr>
              <a:t>) – up to $</a:t>
            </a:r>
            <a:r>
              <a:rPr lang="en-US" sz="3200" dirty="0" smtClean="0">
                <a:solidFill>
                  <a:srgbClr val="000099"/>
                </a:solidFill>
              </a:rPr>
              <a:t>300K/project</a:t>
            </a:r>
            <a:endParaRPr lang="en-US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74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914400" y="457200"/>
            <a:ext cx="7086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CyberCorps</a:t>
            </a:r>
            <a:r>
              <a:rPr kumimoji="0" lang="en-US" sz="36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®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:</a:t>
            </a:r>
            <a:b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Scholarship For Service (SFS)</a:t>
            </a:r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2057400"/>
            <a:ext cx="6859551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28801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ChangeArrowheads="1"/>
          </p:cNvSpPr>
          <p:nvPr/>
        </p:nvSpPr>
        <p:spPr bwMode="invGray">
          <a:xfrm>
            <a:off x="228599" y="1111205"/>
            <a:ext cx="8652681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233363" indent="-233363"/>
            <a:r>
              <a:rPr lang="en-US" sz="2400" b="1" dirty="0">
                <a:solidFill>
                  <a:srgbClr val="000099"/>
                </a:solidFill>
              </a:rPr>
              <a:t>	</a:t>
            </a:r>
            <a:r>
              <a:rPr lang="en-US" sz="2400" dirty="0" smtClean="0">
                <a:solidFill>
                  <a:srgbClr val="000099"/>
                </a:solidFill>
              </a:rPr>
              <a:t>The CyberCorps(R): </a:t>
            </a:r>
            <a:r>
              <a:rPr lang="en-US" sz="2400" dirty="0">
                <a:solidFill>
                  <a:srgbClr val="000099"/>
                </a:solidFill>
              </a:rPr>
              <a:t>Scholarship for Service (SFS) program seeks to </a:t>
            </a:r>
            <a:r>
              <a:rPr lang="en-US" sz="2400" b="1" dirty="0">
                <a:solidFill>
                  <a:srgbClr val="FF0000"/>
                </a:solidFill>
              </a:rPr>
              <a:t>increase the number of qualified students</a:t>
            </a:r>
            <a:r>
              <a:rPr lang="en-US" sz="2400" dirty="0">
                <a:solidFill>
                  <a:srgbClr val="000099"/>
                </a:solidFill>
              </a:rPr>
              <a:t> entering the fields of information assurance and computer security and to </a:t>
            </a:r>
            <a:r>
              <a:rPr lang="en-US" sz="2400" b="1" dirty="0">
                <a:solidFill>
                  <a:srgbClr val="FF0000"/>
                </a:solidFill>
              </a:rPr>
              <a:t>increase the capacity of the United States higher education enterprise</a:t>
            </a:r>
            <a:r>
              <a:rPr lang="en-US" sz="2400" dirty="0">
                <a:solidFill>
                  <a:srgbClr val="000099"/>
                </a:solidFill>
              </a:rPr>
              <a:t> to continue to produce professionals in these fields to meet the needs of our increasingly technological society. </a:t>
            </a:r>
          </a:p>
          <a:p>
            <a:pPr marL="233363" indent="-233363"/>
            <a:endParaRPr lang="en-US" sz="2000" dirty="0">
              <a:solidFill>
                <a:srgbClr val="000099"/>
              </a:solidFill>
            </a:endParaRPr>
          </a:p>
          <a:p>
            <a:pPr marL="233363" indent="-233363"/>
            <a:r>
              <a:rPr lang="en-US" sz="2400" dirty="0" smtClean="0">
                <a:solidFill>
                  <a:srgbClr val="000099"/>
                </a:solidFill>
              </a:rPr>
              <a:t>	The </a:t>
            </a:r>
            <a:r>
              <a:rPr lang="en-US" sz="2400" dirty="0">
                <a:solidFill>
                  <a:srgbClr val="000099"/>
                </a:solidFill>
              </a:rPr>
              <a:t>SFS program is composed of two tracks: </a:t>
            </a:r>
          </a:p>
          <a:p>
            <a:pPr marL="233363" indent="-233363"/>
            <a:endParaRPr lang="en-US" sz="2000" dirty="0">
              <a:solidFill>
                <a:srgbClr val="000099"/>
              </a:solidFill>
            </a:endParaRPr>
          </a:p>
          <a:p>
            <a:pPr marL="742950" lvl="1" indent="-285750">
              <a:buFont typeface="Arial" charset="0"/>
              <a:buChar char="•"/>
            </a:pPr>
            <a:r>
              <a:rPr lang="en-US" sz="2400" b="1" dirty="0">
                <a:solidFill>
                  <a:srgbClr val="000099"/>
                </a:solidFill>
              </a:rPr>
              <a:t>The Scholarship Track </a:t>
            </a:r>
            <a:r>
              <a:rPr lang="en-US" sz="2400" dirty="0">
                <a:solidFill>
                  <a:srgbClr val="000099"/>
                </a:solidFill>
              </a:rPr>
              <a:t>provides funding to colleges and universities to award scholarships to students.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400" b="1" dirty="0">
                <a:solidFill>
                  <a:srgbClr val="000099"/>
                </a:solidFill>
              </a:rPr>
              <a:t>The Capacity Building Track </a:t>
            </a:r>
            <a:r>
              <a:rPr lang="en-US" sz="2400" dirty="0">
                <a:solidFill>
                  <a:srgbClr val="000099"/>
                </a:solidFill>
              </a:rPr>
              <a:t>providing funds to support curriculum, outreach, faculty, institutional, and/or partnership development.</a:t>
            </a:r>
          </a:p>
          <a:p>
            <a:pPr marL="742950" lvl="1" indent="-285750">
              <a:buFont typeface="Arial" charset="0"/>
              <a:buChar char="•"/>
            </a:pPr>
            <a:endParaRPr lang="en-US" dirty="0">
              <a:solidFill>
                <a:srgbClr val="000099"/>
              </a:solidFill>
            </a:endParaRPr>
          </a:p>
          <a:p>
            <a:pPr marL="233363" indent="-233363"/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40140" y="152400"/>
            <a:ext cx="8229600" cy="9445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3200" b="1" kern="0" dirty="0" smtClean="0">
                <a:solidFill>
                  <a:srgbClr val="000099"/>
                </a:solidFill>
                <a:latin typeface="Arial"/>
              </a:rPr>
              <a:t>CyberCorps</a:t>
            </a:r>
            <a:r>
              <a:rPr lang="en-US" sz="3200" b="1" kern="0" baseline="30000" dirty="0" smtClean="0">
                <a:solidFill>
                  <a:srgbClr val="000099"/>
                </a:solidFill>
                <a:latin typeface="Arial"/>
              </a:rPr>
              <a:t>®</a:t>
            </a:r>
            <a:r>
              <a:rPr lang="en-US" sz="3200" b="1" kern="0" dirty="0" smtClean="0">
                <a:solidFill>
                  <a:srgbClr val="000099"/>
                </a:solidFill>
                <a:latin typeface="Arial"/>
              </a:rPr>
              <a:t>: SFS </a:t>
            </a:r>
            <a:r>
              <a:rPr lang="en-US" sz="3200" b="1" dirty="0">
                <a:solidFill>
                  <a:srgbClr val="000099"/>
                </a:solidFill>
              </a:rPr>
              <a:t>Mission and Structure</a:t>
            </a:r>
          </a:p>
        </p:txBody>
      </p:sp>
    </p:spTree>
    <p:extLst>
      <p:ext uri="{BB962C8B-B14F-4D97-AF65-F5344CB8AC3E}">
        <p14:creationId xmlns:p14="http://schemas.microsoft.com/office/powerpoint/2010/main" val="100353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idx="1"/>
          </p:nvPr>
        </p:nvSpPr>
        <p:spPr>
          <a:xfrm>
            <a:off x="333375" y="1066800"/>
            <a:ext cx="8534400" cy="5029200"/>
          </a:xfrm>
        </p:spPr>
        <p:txBody>
          <a:bodyPr>
            <a:noAutofit/>
          </a:bodyPr>
          <a:lstStyle/>
          <a:p>
            <a:pPr marL="231775" indent="-231775" eaLnBrk="1" hangingPunct="1">
              <a:lnSpc>
                <a:spcPct val="80000"/>
              </a:lnSpc>
              <a:tabLst>
                <a:tab pos="231775" algn="l"/>
              </a:tabLst>
              <a:defRPr/>
            </a:pPr>
            <a:r>
              <a:rPr lang="en-US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Scholarship Component:</a:t>
            </a:r>
          </a:p>
          <a:p>
            <a:pPr marL="231775" indent="-231775" eaLnBrk="1" hangingPunct="1">
              <a:lnSpc>
                <a:spcPct val="80000"/>
              </a:lnSpc>
              <a:buFont typeface="Wingdings" pitchFamily="2" charset="2"/>
              <a:buChar char="§"/>
              <a:tabLst>
                <a:tab pos="231775" algn="l"/>
              </a:tabLst>
              <a:defRPr/>
            </a:pPr>
            <a:r>
              <a:rPr lang="en-US" sz="2000" b="0" dirty="0" smtClean="0">
                <a:solidFill>
                  <a:srgbClr val="000099"/>
                </a:solidFill>
              </a:rPr>
              <a:t>Funding: tuition, fees, and stipends ($20K/$32K per year)</a:t>
            </a:r>
          </a:p>
          <a:p>
            <a:pPr marL="231775" indent="-231775" eaLnBrk="1" hangingPunct="1">
              <a:lnSpc>
                <a:spcPct val="80000"/>
              </a:lnSpc>
              <a:buFont typeface="Wingdings" pitchFamily="2" charset="2"/>
              <a:buChar char="§"/>
              <a:tabLst>
                <a:tab pos="231775" algn="l"/>
              </a:tabLst>
              <a:defRPr/>
            </a:pPr>
            <a:r>
              <a:rPr lang="en-US" sz="2000" b="0" dirty="0" smtClean="0">
                <a:solidFill>
                  <a:srgbClr val="000099"/>
                </a:solidFill>
              </a:rPr>
              <a:t>Length: 2-3 year scholarship for final years of undergraduate or graduate (master’s or doctoral) education</a:t>
            </a:r>
          </a:p>
          <a:p>
            <a:pPr marL="231775" indent="-231775" eaLnBrk="1" hangingPunct="1">
              <a:lnSpc>
                <a:spcPct val="80000"/>
              </a:lnSpc>
              <a:buFont typeface="Wingdings" pitchFamily="2" charset="2"/>
              <a:buChar char="§"/>
              <a:tabLst>
                <a:tab pos="231775" algn="l"/>
              </a:tabLst>
              <a:defRPr/>
            </a:pPr>
            <a:r>
              <a:rPr lang="en-US" sz="2000" b="0" dirty="0" smtClean="0">
                <a:solidFill>
                  <a:srgbClr val="000099"/>
                </a:solidFill>
              </a:rPr>
              <a:t>Obligation: </a:t>
            </a:r>
            <a:r>
              <a:rPr lang="en-US" sz="2000" dirty="0" smtClean="0">
                <a:solidFill>
                  <a:srgbClr val="000099"/>
                </a:solidFill>
              </a:rPr>
              <a:t>Summer internship, post-graduation service requirement</a:t>
            </a:r>
            <a:r>
              <a:rPr lang="en-US" sz="2000" b="0" dirty="0" smtClean="0">
                <a:solidFill>
                  <a:srgbClr val="000099"/>
                </a:solidFill>
              </a:rPr>
              <a:t> (work in Federal agency equal to scholarship length)</a:t>
            </a:r>
          </a:p>
          <a:p>
            <a:pPr marL="231775" indent="-231775" eaLnBrk="1" hangingPunct="1">
              <a:lnSpc>
                <a:spcPct val="80000"/>
              </a:lnSpc>
              <a:tabLst>
                <a:tab pos="231775" algn="l"/>
              </a:tabLst>
              <a:defRPr/>
            </a:pPr>
            <a:endParaRPr lang="en-US" sz="900" b="0" dirty="0" smtClean="0">
              <a:solidFill>
                <a:srgbClr val="000099"/>
              </a:solidFill>
            </a:endParaRPr>
          </a:p>
          <a:p>
            <a:pPr marL="231775" indent="-231775" eaLnBrk="1" hangingPunct="1">
              <a:lnSpc>
                <a:spcPct val="80000"/>
              </a:lnSpc>
              <a:tabLst>
                <a:tab pos="231775" algn="l"/>
              </a:tabLst>
              <a:defRPr/>
            </a:pPr>
            <a:r>
              <a:rPr lang="en-US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 Eligibility:</a:t>
            </a:r>
          </a:p>
          <a:p>
            <a:pPr marL="231775" indent="-231775" eaLnBrk="1" hangingPunct="1">
              <a:lnSpc>
                <a:spcPct val="80000"/>
              </a:lnSpc>
              <a:buFont typeface="Wingdings" pitchFamily="2" charset="2"/>
              <a:buChar char="§"/>
              <a:tabLst>
                <a:tab pos="231775" algn="l"/>
              </a:tabLst>
              <a:defRPr/>
            </a:pPr>
            <a:r>
              <a:rPr lang="en-US" sz="2000" dirty="0" smtClean="0">
                <a:solidFill>
                  <a:srgbClr val="000099"/>
                </a:solidFill>
              </a:rPr>
              <a:t>U.S. Citizen</a:t>
            </a:r>
          </a:p>
          <a:p>
            <a:pPr marL="231775" indent="-231775" eaLnBrk="1" hangingPunct="1">
              <a:lnSpc>
                <a:spcPct val="80000"/>
              </a:lnSpc>
              <a:buFont typeface="Wingdings" pitchFamily="2" charset="2"/>
              <a:buChar char="§"/>
              <a:tabLst>
                <a:tab pos="231775" algn="l"/>
              </a:tabLst>
              <a:defRPr/>
            </a:pPr>
            <a:r>
              <a:rPr lang="en-US" sz="2000" b="0" dirty="0" smtClean="0">
                <a:solidFill>
                  <a:srgbClr val="000099"/>
                </a:solidFill>
              </a:rPr>
              <a:t>Enrolled in IA program, </a:t>
            </a:r>
            <a:r>
              <a:rPr lang="en-US" sz="2000" dirty="0" smtClean="0">
                <a:solidFill>
                  <a:srgbClr val="000099"/>
                </a:solidFill>
              </a:rPr>
              <a:t>within 2-3 years of graduation</a:t>
            </a:r>
            <a:r>
              <a:rPr lang="en-US" sz="2000" b="0" dirty="0" smtClean="0">
                <a:solidFill>
                  <a:srgbClr val="000099"/>
                </a:solidFill>
              </a:rPr>
              <a:t> </a:t>
            </a:r>
          </a:p>
          <a:p>
            <a:pPr marL="231775" indent="-231775" eaLnBrk="1" hangingPunct="1">
              <a:lnSpc>
                <a:spcPct val="80000"/>
              </a:lnSpc>
              <a:buFont typeface="Wingdings" pitchFamily="2" charset="2"/>
              <a:buChar char="§"/>
              <a:tabLst>
                <a:tab pos="231775" algn="l"/>
              </a:tabLst>
              <a:defRPr/>
            </a:pPr>
            <a:r>
              <a:rPr lang="en-US" sz="2000" b="0" dirty="0" smtClean="0">
                <a:solidFill>
                  <a:srgbClr val="000099"/>
                </a:solidFill>
              </a:rPr>
              <a:t>Eligible for Federal employment (</a:t>
            </a:r>
            <a:r>
              <a:rPr lang="en-US" sz="2000" dirty="0" smtClean="0">
                <a:solidFill>
                  <a:srgbClr val="000099"/>
                </a:solidFill>
              </a:rPr>
              <a:t>must be able to acquire security clearance</a:t>
            </a:r>
            <a:r>
              <a:rPr lang="en-US" sz="2000" b="0" dirty="0" smtClean="0">
                <a:solidFill>
                  <a:srgbClr val="000099"/>
                </a:solidFill>
              </a:rPr>
              <a:t>)</a:t>
            </a:r>
          </a:p>
          <a:p>
            <a:pPr marL="231775" indent="-231775" eaLnBrk="1" hangingPunct="1">
              <a:lnSpc>
                <a:spcPct val="80000"/>
              </a:lnSpc>
              <a:buFont typeface="Wingdings" pitchFamily="2" charset="2"/>
              <a:buChar char="§"/>
              <a:tabLst>
                <a:tab pos="231775" algn="l"/>
              </a:tabLst>
              <a:defRPr/>
            </a:pPr>
            <a:r>
              <a:rPr lang="en-US" sz="2000" b="0" dirty="0" err="1" smtClean="0">
                <a:solidFill>
                  <a:srgbClr val="000099"/>
                </a:solidFill>
              </a:rPr>
              <a:t>Awardee</a:t>
            </a:r>
            <a:r>
              <a:rPr lang="en-US" sz="2000" b="0" dirty="0" smtClean="0">
                <a:solidFill>
                  <a:srgbClr val="000099"/>
                </a:solidFill>
              </a:rPr>
              <a:t> institutions set additional selection criteria</a:t>
            </a:r>
          </a:p>
          <a:p>
            <a:pPr marL="231775" indent="-231775" eaLnBrk="1" hangingPunct="1">
              <a:lnSpc>
                <a:spcPct val="80000"/>
              </a:lnSpc>
              <a:tabLst>
                <a:tab pos="231775" algn="l"/>
              </a:tabLst>
              <a:defRPr/>
            </a:pPr>
            <a:endParaRPr lang="en-US" sz="900" b="0" dirty="0" smtClean="0">
              <a:solidFill>
                <a:srgbClr val="000099"/>
              </a:solidFill>
            </a:endParaRPr>
          </a:p>
          <a:p>
            <a:pPr marL="231775" indent="-231775" eaLnBrk="1" hangingPunct="1">
              <a:lnSpc>
                <a:spcPct val="80000"/>
              </a:lnSpc>
              <a:tabLst>
                <a:tab pos="231775" algn="l"/>
              </a:tabLst>
              <a:defRPr/>
            </a:pPr>
            <a:r>
              <a:rPr lang="en-US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Institution Eligibility:</a:t>
            </a:r>
          </a:p>
          <a:p>
            <a:pPr marL="231775" indent="-231775" eaLnBrk="1" hangingPunct="1">
              <a:lnSpc>
                <a:spcPct val="80000"/>
              </a:lnSpc>
              <a:buFont typeface="Wingdings" pitchFamily="2" charset="2"/>
              <a:buChar char="§"/>
              <a:tabLst>
                <a:tab pos="231775" algn="l"/>
              </a:tabLst>
              <a:defRPr/>
            </a:pPr>
            <a:r>
              <a:rPr lang="en-US" sz="2000" dirty="0" smtClean="0">
                <a:solidFill>
                  <a:srgbClr val="000099"/>
                </a:solidFill>
              </a:rPr>
              <a:t>National CAE/IAE designation or equivalent (DC3 Forensics, NSA Cyber Ops or alternative evidence)</a:t>
            </a:r>
          </a:p>
          <a:p>
            <a:pPr marL="231775" indent="-231775" eaLnBrk="1" hangingPunct="1">
              <a:lnSpc>
                <a:spcPct val="80000"/>
              </a:lnSpc>
              <a:buFont typeface="Wingdings" pitchFamily="2" charset="2"/>
              <a:buChar char="§"/>
              <a:tabLst>
                <a:tab pos="231775" algn="l"/>
              </a:tabLst>
              <a:defRPr/>
            </a:pPr>
            <a:r>
              <a:rPr lang="en-US" sz="2000" b="0" dirty="0" smtClean="0">
                <a:solidFill>
                  <a:srgbClr val="000099"/>
                </a:solidFill>
              </a:rPr>
              <a:t>Offer full-time program of study in IA field(s)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75303" y="76200"/>
            <a:ext cx="8229600" cy="609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3200" b="1" kern="0" dirty="0" smtClean="0">
                <a:solidFill>
                  <a:srgbClr val="000099"/>
                </a:solidFill>
                <a:latin typeface="Arial"/>
              </a:rPr>
              <a:t>CyberCorps</a:t>
            </a:r>
            <a:r>
              <a:rPr lang="en-US" sz="3200" b="1" kern="0" baseline="30000" dirty="0" smtClean="0">
                <a:solidFill>
                  <a:srgbClr val="000099"/>
                </a:solidFill>
                <a:latin typeface="Arial"/>
              </a:rPr>
              <a:t>®</a:t>
            </a:r>
            <a:r>
              <a:rPr lang="en-US" sz="3200" b="1" kern="0" dirty="0" smtClean="0">
                <a:solidFill>
                  <a:srgbClr val="000099"/>
                </a:solidFill>
                <a:latin typeface="Arial"/>
              </a:rPr>
              <a:t>: SFS </a:t>
            </a:r>
            <a:r>
              <a:rPr lang="en-US" sz="3200" b="1" dirty="0" smtClean="0">
                <a:solidFill>
                  <a:srgbClr val="000099"/>
                </a:solidFill>
              </a:rPr>
              <a:t>Scholarship Track</a:t>
            </a:r>
            <a:endParaRPr lang="en-US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67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rgbClr val="000099"/>
                </a:solidFill>
              </a:rPr>
              <a:t>SFS Capacity Building - Myths</a:t>
            </a:r>
            <a:endParaRPr lang="en-US" b="1" dirty="0">
              <a:solidFill>
                <a:srgbClr val="0000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229600" cy="4144963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200" b="0" dirty="0" smtClean="0">
                <a:solidFill>
                  <a:srgbClr val="000099"/>
                </a:solidFill>
              </a:rPr>
              <a:t>Institutions need to be NSA/DHS designated as CAE (False)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200" b="0" dirty="0" smtClean="0">
                <a:solidFill>
                  <a:srgbClr val="000099"/>
                </a:solidFill>
              </a:rPr>
              <a:t>Projects must build capacity for Scholarship proposals (False)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200" b="0" dirty="0" smtClean="0">
                <a:solidFill>
                  <a:srgbClr val="000099"/>
                </a:solidFill>
              </a:rPr>
              <a:t>Projects are not allowed to target K-12 space (False)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200" b="0" dirty="0" smtClean="0">
                <a:solidFill>
                  <a:srgbClr val="000099"/>
                </a:solidFill>
              </a:rPr>
              <a:t>Identical projects may be submitted to both, SFS and </a:t>
            </a:r>
            <a:r>
              <a:rPr lang="en-US" sz="3200" b="0" dirty="0" err="1" smtClean="0">
                <a:solidFill>
                  <a:srgbClr val="000099"/>
                </a:solidFill>
              </a:rPr>
              <a:t>SaTC</a:t>
            </a:r>
            <a:r>
              <a:rPr lang="en-US" sz="3200" b="0" dirty="0" smtClean="0">
                <a:solidFill>
                  <a:srgbClr val="000099"/>
                </a:solidFill>
              </a:rPr>
              <a:t>-EDU (False)</a:t>
            </a:r>
            <a:endParaRPr lang="en-US" sz="2400" b="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05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NSF_EH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0</TotalTime>
  <Words>555</Words>
  <Application>Microsoft Office PowerPoint</Application>
  <PresentationFormat>On-screen Show (4:3)</PresentationFormat>
  <Paragraphs>106</Paragraphs>
  <Slides>12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1_NSF_EHR</vt:lpstr>
      <vt:lpstr>NSF Funding Opportunities  for Cybersecurity Education  and Workforce Development</vt:lpstr>
      <vt:lpstr>Estimate of the number of information security professionals (Frost &amp; Sullivan)</vt:lpstr>
      <vt:lpstr>PowerPoint Presentation</vt:lpstr>
      <vt:lpstr>PowerPoint Presentation</vt:lpstr>
      <vt:lpstr>Cybersecurity Education - Funding Opportunities at NSF</vt:lpstr>
      <vt:lpstr>PowerPoint Presentation</vt:lpstr>
      <vt:lpstr>PowerPoint Presentation</vt:lpstr>
      <vt:lpstr>PowerPoint Presentation</vt:lpstr>
      <vt:lpstr>SFS Capacity Building - Myths</vt:lpstr>
      <vt:lpstr>NSF SaTC Education Perspective – 2013 Awards </vt:lpstr>
      <vt:lpstr>Proposal Deadlines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2013-06-27T11:00:23Z</dcterms:created>
  <dcterms:modified xsi:type="dcterms:W3CDTF">2014-08-19T14:31:57Z</dcterms:modified>
</cp:coreProperties>
</file>