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2"/>
  </p:notesMasterIdLst>
  <p:handoutMasterIdLst>
    <p:handoutMasterId r:id="rId23"/>
  </p:handoutMasterIdLst>
  <p:sldIdLst>
    <p:sldId id="585" r:id="rId2"/>
    <p:sldId id="720" r:id="rId3"/>
    <p:sldId id="722" r:id="rId4"/>
    <p:sldId id="742" r:id="rId5"/>
    <p:sldId id="723" r:id="rId6"/>
    <p:sldId id="743" r:id="rId7"/>
    <p:sldId id="724" r:id="rId8"/>
    <p:sldId id="725" r:id="rId9"/>
    <p:sldId id="736" r:id="rId10"/>
    <p:sldId id="737" r:id="rId11"/>
    <p:sldId id="708" r:id="rId12"/>
    <p:sldId id="728" r:id="rId13"/>
    <p:sldId id="727" r:id="rId14"/>
    <p:sldId id="731" r:id="rId15"/>
    <p:sldId id="738" r:id="rId16"/>
    <p:sldId id="730" r:id="rId17"/>
    <p:sldId id="732" r:id="rId18"/>
    <p:sldId id="734" r:id="rId19"/>
    <p:sldId id="735" r:id="rId20"/>
    <p:sldId id="740" r:id="rId21"/>
  </p:sldIdLst>
  <p:sldSz cx="9144000" cy="6858000" type="screen4x3"/>
  <p:notesSz cx="68580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CC0000"/>
    <a:srgbClr val="003399"/>
    <a:srgbClr val="5F5F5F"/>
    <a:srgbClr val="996600"/>
    <a:srgbClr val="33CC33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34" autoAdjust="0"/>
    <p:restoredTop sz="85106" autoAdjust="0"/>
  </p:normalViewPr>
  <p:slideViewPr>
    <p:cSldViewPr>
      <p:cViewPr>
        <p:scale>
          <a:sx n="71" d="100"/>
          <a:sy n="71" d="100"/>
        </p:scale>
        <p:origin x="-153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5" d="100"/>
        <a:sy n="15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2928" y="-67"/>
      </p:cViewPr>
      <p:guideLst>
        <p:guide orient="horz" pos="2928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188A0-A1B6-40AE-A9D9-5B4824F69E78}" type="datetimeFigureOut">
              <a:rPr lang="en-US" smtClean="0"/>
              <a:pPr/>
              <a:t>8/26/2014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DE14C8-FB5E-4299-9F9D-49FBA5C36F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6602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15790"/>
            <a:ext cx="54864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29967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F0B74B5-940B-41EA-8C79-8B744F8AA5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7894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Biometrics fights fraud by preserving the identity of the user “what you are” not</a:t>
            </a:r>
            <a:r>
              <a:rPr lang="en-US" baseline="0" dirty="0" smtClean="0"/>
              <a:t> “what you have”</a:t>
            </a:r>
          </a:p>
          <a:p>
            <a:r>
              <a:rPr lang="en-US" baseline="0" dirty="0" smtClean="0"/>
              <a:t>However biometric itself is susceptible to fraud, i.e., spoofing.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0B74B5-940B-41EA-8C79-8B744F8AA54F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9082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0B74B5-940B-41EA-8C79-8B744F8AA54F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256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Given document by Carl </a:t>
            </a:r>
            <a:r>
              <a:rPr lang="en-US" dirty="0" err="1" smtClean="0"/>
              <a:t>Landwehr</a:t>
            </a:r>
            <a:r>
              <a:rPr lang="en-US" dirty="0" smtClean="0"/>
              <a:t> </a:t>
            </a:r>
            <a:r>
              <a:rPr lang="en-US" baseline="0" dirty="0" smtClean="0"/>
              <a:t> </a:t>
            </a:r>
            <a:r>
              <a:rPr lang="en-US" dirty="0" smtClean="0"/>
              <a:t>“The National Biometrics Challenge” written by the National Science and Technology Council.</a:t>
            </a:r>
            <a:r>
              <a:rPr lang="en-US" baseline="0" dirty="0" smtClean="0"/>
              <a:t> The document provided the information to highlight the important challenges in the area, provide terminology and the structure to the proposal.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0B74B5-940B-41EA-8C79-8B744F8AA54F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065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927100"/>
            <a:ext cx="8991600" cy="4495800"/>
            <a:chOff x="0" y="584"/>
            <a:chExt cx="5664" cy="2832"/>
          </a:xfrm>
        </p:grpSpPr>
        <p:sp>
          <p:nvSpPr>
            <p:cNvPr id="5" name="AutoShape 3"/>
            <p:cNvSpPr>
              <a:spLocks noChangeArrowheads="1"/>
            </p:cNvSpPr>
            <p:nvPr userDrawn="1"/>
          </p:nvSpPr>
          <p:spPr bwMode="auto">
            <a:xfrm>
              <a:off x="432" y="1304"/>
              <a:ext cx="4656" cy="2112"/>
            </a:xfrm>
            <a:prstGeom prst="roundRect">
              <a:avLst>
                <a:gd name="adj" fmla="val 1666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blackWhite">
            <a:xfrm>
              <a:off x="144" y="584"/>
              <a:ext cx="4512" cy="62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 userDrawn="1"/>
          </p:nvSpPr>
          <p:spPr bwMode="blackWhite">
            <a:xfrm>
              <a:off x="0" y="872"/>
              <a:ext cx="5664" cy="1152"/>
            </a:xfrm>
            <a:custGeom>
              <a:avLst/>
              <a:gdLst>
                <a:gd name="G0" fmla="+- 1000 0 0"/>
                <a:gd name="G1" fmla="+- 1000 0 0"/>
                <a:gd name="G2" fmla="+- G0 0 G1"/>
                <a:gd name="G3" fmla="*/ G1 1 2"/>
                <a:gd name="G4" fmla="+- G0 0 G3"/>
                <a:gd name="T0" fmla="*/ 0 w 1000"/>
                <a:gd name="T1" fmla="*/ 0 h 1000"/>
                <a:gd name="T2" fmla="*/ G4 w 1000"/>
                <a:gd name="T3" fmla="*/ G1 h 1000"/>
              </a:gdLst>
              <a:ahLst/>
              <a:cxnLst>
                <a:cxn ang="0">
                  <a:pos x="0" y="0"/>
                </a:cxn>
                <a:cxn ang="0">
                  <a:pos x="4416" y="0"/>
                </a:cxn>
                <a:cxn ang="0">
                  <a:pos x="4917" y="500"/>
                </a:cxn>
                <a:cxn ang="0">
                  <a:pos x="4417" y="1000"/>
                </a:cxn>
                <a:cxn ang="0">
                  <a:pos x="0" y="1000"/>
                </a:cxn>
              </a:cxnLst>
              <a:rect l="T0" t="T1" r="T2" b="T3"/>
              <a:pathLst>
                <a:path w="4917" h="1000">
                  <a:moveTo>
                    <a:pt x="0" y="0"/>
                  </a:moveTo>
                  <a:lnTo>
                    <a:pt x="4416" y="0"/>
                  </a:lnTo>
                  <a:cubicBezTo>
                    <a:pt x="4693" y="0"/>
                    <a:pt x="4917" y="223"/>
                    <a:pt x="4917" y="500"/>
                  </a:cubicBezTo>
                  <a:cubicBezTo>
                    <a:pt x="4917" y="776"/>
                    <a:pt x="4693" y="999"/>
                    <a:pt x="4417" y="1000"/>
                  </a:cubicBezTo>
                  <a:lnTo>
                    <a:pt x="0" y="100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" name="Line 6"/>
            <p:cNvSpPr>
              <a:spLocks noChangeShapeType="1"/>
            </p:cNvSpPr>
            <p:nvPr userDrawn="1"/>
          </p:nvSpPr>
          <p:spPr bwMode="auto">
            <a:xfrm>
              <a:off x="0" y="1928"/>
              <a:ext cx="5232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6151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28600" y="1427163"/>
            <a:ext cx="8077200" cy="1609725"/>
          </a:xfrm>
        </p:spPr>
        <p:txBody>
          <a:bodyPr/>
          <a:lstStyle>
            <a:lvl1pPr>
              <a:defRPr sz="4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990600" y="4572000"/>
            <a:ext cx="6629400" cy="16764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Date Placeholder 9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714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224BAB-207B-4188-A86F-7EE9ECE30D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248400"/>
            <a:ext cx="259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ED901-2BCF-40CD-A92C-86ECA35F8F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0013" y="228600"/>
            <a:ext cx="2084387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5263" y="228600"/>
            <a:ext cx="61023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248400"/>
            <a:ext cx="259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FE448-6191-41BB-9B19-8F41A7AA85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A8725-B14C-4762-8E08-B5E5DAA1FE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0"/>
            <a:ext cx="7924800" cy="44196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28FB6-0534-4743-8A37-48C2152C00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3886200" cy="2133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886200"/>
            <a:ext cx="3886200" cy="2133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C74F3-CE3F-4B41-9698-0B27542F80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5A544D-37D8-4157-83B4-E9DA7E310E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95263" y="228600"/>
            <a:ext cx="8339137" cy="579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9320E-CF98-4EE2-BE36-C1D08E675F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248400"/>
            <a:ext cx="259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984961-B870-48FB-BE2E-6DB63650B8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0" y="6248400"/>
            <a:ext cx="259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53970-2AE3-495B-AC1D-7E3E0423AC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0" y="6248400"/>
            <a:ext cx="259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DE537-1603-44DA-90F9-9A7F899238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0" y="6248400"/>
            <a:ext cx="259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B89B43-D9C8-4C67-A75A-4ABB8EE915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248400"/>
            <a:ext cx="259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C027B-26B1-4B83-BEB1-0CE9BD42ED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0" y="6248400"/>
            <a:ext cx="259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9FDD80-BD1A-406A-96EE-24DE09BC52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0" y="6248400"/>
            <a:ext cx="259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F4E9A-F098-427C-A5DE-8F8405966D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/>
          <p:cNvGrpSpPr>
            <a:grpSpLocks/>
          </p:cNvGrpSpPr>
          <p:nvPr/>
        </p:nvGrpSpPr>
        <p:grpSpPr bwMode="auto">
          <a:xfrm>
            <a:off x="0" y="152400"/>
            <a:ext cx="8686800" cy="6096000"/>
            <a:chOff x="0" y="96"/>
            <a:chExt cx="5472" cy="3840"/>
          </a:xfrm>
        </p:grpSpPr>
        <p:sp>
          <p:nvSpPr>
            <p:cNvPr id="5123" name="AutoShape 3"/>
            <p:cNvSpPr>
              <a:spLocks noChangeArrowheads="1"/>
            </p:cNvSpPr>
            <p:nvPr/>
          </p:nvSpPr>
          <p:spPr bwMode="auto">
            <a:xfrm>
              <a:off x="240" y="336"/>
              <a:ext cx="5232" cy="3600"/>
            </a:xfrm>
            <a:prstGeom prst="roundRect">
              <a:avLst>
                <a:gd name="adj" fmla="val 1372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5124" name="AutoShape 4"/>
            <p:cNvSpPr>
              <a:spLocks noChangeArrowheads="1"/>
            </p:cNvSpPr>
            <p:nvPr/>
          </p:nvSpPr>
          <p:spPr bwMode="blackWhite">
            <a:xfrm>
              <a:off x="0" y="96"/>
              <a:ext cx="5376" cy="768"/>
            </a:xfrm>
            <a:custGeom>
              <a:avLst/>
              <a:gdLst>
                <a:gd name="G0" fmla="+- 1000 0 0"/>
                <a:gd name="G1" fmla="+- 1000 0 0"/>
                <a:gd name="G2" fmla="+- G0 0 G1"/>
                <a:gd name="G3" fmla="*/ G1 1 2"/>
                <a:gd name="G4" fmla="+- G0 0 G3"/>
                <a:gd name="T0" fmla="*/ 0 w 1000"/>
                <a:gd name="T1" fmla="*/ 0 h 1000"/>
                <a:gd name="T2" fmla="*/ G4 w 1000"/>
                <a:gd name="T3" fmla="*/ G1 h 1000"/>
              </a:gdLst>
              <a:ahLst/>
              <a:cxnLst>
                <a:cxn ang="0">
                  <a:pos x="0" y="0"/>
                </a:cxn>
                <a:cxn ang="0">
                  <a:pos x="6499" y="0"/>
                </a:cxn>
                <a:cxn ang="0">
                  <a:pos x="7000" y="500"/>
                </a:cxn>
                <a:cxn ang="0">
                  <a:pos x="6500" y="1000"/>
                </a:cxn>
                <a:cxn ang="0">
                  <a:pos x="0" y="1000"/>
                </a:cxn>
              </a:cxnLst>
              <a:rect l="T0" t="T1" r="T2" b="T3"/>
              <a:pathLst>
                <a:path w="7000" h="1000">
                  <a:moveTo>
                    <a:pt x="0" y="0"/>
                  </a:moveTo>
                  <a:lnTo>
                    <a:pt x="6499" y="0"/>
                  </a:lnTo>
                  <a:cubicBezTo>
                    <a:pt x="6776" y="0"/>
                    <a:pt x="7000" y="223"/>
                    <a:pt x="7000" y="500"/>
                  </a:cubicBezTo>
                  <a:cubicBezTo>
                    <a:pt x="7000" y="776"/>
                    <a:pt x="6776" y="999"/>
                    <a:pt x="6500" y="1000"/>
                  </a:cubicBezTo>
                  <a:lnTo>
                    <a:pt x="0" y="100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5125" name="Line 5"/>
            <p:cNvSpPr>
              <a:spLocks noChangeShapeType="1"/>
            </p:cNvSpPr>
            <p:nvPr/>
          </p:nvSpPr>
          <p:spPr bwMode="auto">
            <a:xfrm>
              <a:off x="0" y="768"/>
              <a:ext cx="508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14339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5263" y="228600"/>
            <a:ext cx="80152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4340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9248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itchFamily="34" charset="0"/>
              </a:defRPr>
            </a:lvl1pPr>
          </a:lstStyle>
          <a:p>
            <a:pPr>
              <a:defRPr/>
            </a:pPr>
            <a:fld id="{47021A09-96BE-48FF-8D4C-9BA6575153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rgbClr val="00339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800">
          <a:solidFill>
            <a:srgbClr val="003399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l"/>
        <a:defRPr sz="2400">
          <a:solidFill>
            <a:srgbClr val="003399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rgbClr val="003399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rgbClr val="003399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rgbClr val="003399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rgbClr val="003399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rgbClr val="003399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rgbClr val="003399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427163"/>
            <a:ext cx="8686800" cy="1609725"/>
          </a:xfrm>
        </p:spPr>
        <p:txBody>
          <a:bodyPr/>
          <a:lstStyle/>
          <a:p>
            <a:r>
              <a:rPr lang="en-US" sz="3600" dirty="0" smtClean="0"/>
              <a:t>Getting There</a:t>
            </a:r>
            <a:r>
              <a:rPr lang="en-US" sz="3600" smtClean="0"/>
              <a:t>: Example </a:t>
            </a:r>
            <a:r>
              <a:rPr lang="en-US" sz="3600" dirty="0" smtClean="0"/>
              <a:t>of Successfully Obtaining </a:t>
            </a:r>
            <a:r>
              <a:rPr lang="en-US" sz="3600" dirty="0" err="1" smtClean="0"/>
              <a:t>SaTC</a:t>
            </a:r>
            <a:r>
              <a:rPr lang="en-US" sz="3600" dirty="0" smtClean="0"/>
              <a:t> CAREER Award</a:t>
            </a:r>
            <a:endParaRPr lang="en-US" sz="3600" b="1" dirty="0"/>
          </a:p>
        </p:txBody>
      </p:sp>
      <p:sp>
        <p:nvSpPr>
          <p:cNvPr id="7" name="Subtitle 2"/>
          <p:cNvSpPr txBox="1">
            <a:spLocks/>
          </p:cNvSpPr>
          <p:nvPr/>
        </p:nvSpPr>
        <p:spPr bwMode="auto">
          <a:xfrm>
            <a:off x="685800" y="3200400"/>
            <a:ext cx="5715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80000"/>
            </a:pPr>
            <a:r>
              <a:rPr lang="en-US" sz="2000" kern="0" dirty="0" smtClean="0">
                <a:solidFill>
                  <a:srgbClr val="003399"/>
                </a:solidFill>
              </a:rPr>
              <a:t>Dr. Oleg </a:t>
            </a:r>
            <a:r>
              <a:rPr lang="en-US" sz="2000" kern="0" dirty="0" err="1" smtClean="0">
                <a:solidFill>
                  <a:srgbClr val="003399"/>
                </a:solidFill>
              </a:rPr>
              <a:t>Komogortsev</a:t>
            </a:r>
            <a:endParaRPr lang="en-US" sz="2000" kern="0" dirty="0" smtClean="0">
              <a:solidFill>
                <a:srgbClr val="003399"/>
              </a:solidFill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80000"/>
            </a:pPr>
            <a:r>
              <a:rPr lang="en-US" sz="2000" kern="0" dirty="0" smtClean="0">
                <a:solidFill>
                  <a:srgbClr val="003399"/>
                </a:solidFill>
              </a:rPr>
              <a:t>Associate Professor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80000"/>
            </a:pPr>
            <a:r>
              <a:rPr lang="en-US" sz="2000" kern="0" dirty="0" smtClean="0">
                <a:solidFill>
                  <a:srgbClr val="003399"/>
                </a:solidFill>
              </a:rPr>
              <a:t>Department of Computer Science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80000"/>
            </a:pPr>
            <a:r>
              <a:rPr lang="en-US" sz="2000" kern="0" dirty="0" smtClean="0">
                <a:solidFill>
                  <a:srgbClr val="003399"/>
                </a:solidFill>
              </a:rPr>
              <a:t>Texas State University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Getting preliminary results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Attempt: </a:t>
            </a:r>
            <a:r>
              <a:rPr lang="en-US" dirty="0" smtClean="0"/>
              <a:t>Challenges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61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First Attempt: Finding an Appropriate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Contacting Program Directors</a:t>
            </a:r>
          </a:p>
          <a:p>
            <a:pPr lvl="1"/>
            <a:r>
              <a:rPr lang="en-US" dirty="0" smtClean="0"/>
              <a:t>E-mails</a:t>
            </a:r>
          </a:p>
          <a:p>
            <a:pPr lvl="1"/>
            <a:r>
              <a:rPr lang="en-US" dirty="0" smtClean="0"/>
              <a:t>Personal meetings</a:t>
            </a:r>
          </a:p>
          <a:p>
            <a:pPr lvl="1"/>
            <a:endParaRPr lang="en-US" dirty="0"/>
          </a:p>
          <a:p>
            <a:r>
              <a:rPr lang="en-US" dirty="0" smtClean="0"/>
              <a:t>Advice</a:t>
            </a:r>
          </a:p>
          <a:p>
            <a:pPr lvl="1"/>
            <a:r>
              <a:rPr lang="en-US" dirty="0" smtClean="0"/>
              <a:t>Be persistent</a:t>
            </a:r>
          </a:p>
          <a:p>
            <a:pPr lvl="1"/>
            <a:r>
              <a:rPr lang="en-US" dirty="0" smtClean="0"/>
              <a:t>Get feedback, no matter how hard it is.</a:t>
            </a:r>
          </a:p>
        </p:txBody>
      </p:sp>
    </p:spTree>
    <p:extLst>
      <p:ext uri="{BB962C8B-B14F-4D97-AF65-F5344CB8AC3E}">
        <p14:creationId xmlns:p14="http://schemas.microsoft.com/office/powerpoint/2010/main" val="380295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Ask for successful proposals</a:t>
            </a:r>
          </a:p>
          <a:p>
            <a:r>
              <a:rPr lang="en-US" dirty="0" smtClean="0"/>
              <a:t>Ask people to review and provide feedback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Attempt: Getting </a:t>
            </a:r>
            <a:r>
              <a:rPr lang="en-US" dirty="0" smtClean="0"/>
              <a:t>Help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71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Too many aims</a:t>
            </a:r>
          </a:p>
          <a:p>
            <a:pPr lvl="1"/>
            <a:r>
              <a:rPr lang="en-US" dirty="0" smtClean="0"/>
              <a:t>Each of the goal has to be defended against domain-specific criticism</a:t>
            </a:r>
            <a:endParaRPr lang="en-US" dirty="0"/>
          </a:p>
          <a:p>
            <a:r>
              <a:rPr lang="en-US" dirty="0" smtClean="0"/>
              <a:t>Broader impact is unclear</a:t>
            </a:r>
          </a:p>
          <a:p>
            <a:pPr lvl="1"/>
            <a:r>
              <a:rPr lang="en-US" dirty="0" smtClean="0"/>
              <a:t>The proposal should be easily defendable by the community from the broader impact standpoint</a:t>
            </a:r>
          </a:p>
          <a:p>
            <a:r>
              <a:rPr lang="en-US" dirty="0" smtClean="0"/>
              <a:t>Insufficient preliminary results</a:t>
            </a:r>
          </a:p>
          <a:p>
            <a:r>
              <a:rPr lang="en-US" dirty="0"/>
              <a:t>B</a:t>
            </a:r>
            <a:r>
              <a:rPr lang="en-US" dirty="0" smtClean="0"/>
              <a:t>iometrics component is interesting!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First Attempt: Official Review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5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Publishing preliminary results</a:t>
            </a:r>
          </a:p>
          <a:p>
            <a:r>
              <a:rPr lang="en-US" dirty="0" smtClean="0"/>
              <a:t>Convincing biometrics community that eye movement-driven biometrics makes sense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Second Attempt: Challenge of Going </a:t>
            </a:r>
            <a:r>
              <a:rPr lang="en-US" dirty="0"/>
              <a:t>F</a:t>
            </a:r>
            <a:r>
              <a:rPr lang="en-US" dirty="0" smtClean="0"/>
              <a:t>orward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37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447800"/>
            <a:ext cx="7924800" cy="4419600"/>
          </a:xfrm>
        </p:spPr>
        <p:txBody>
          <a:bodyPr/>
          <a:lstStyle/>
          <a:p>
            <a:r>
              <a:rPr lang="en-US" dirty="0" smtClean="0"/>
              <a:t>Talk to NSF program director</a:t>
            </a:r>
          </a:p>
          <a:p>
            <a:r>
              <a:rPr lang="en-US" dirty="0" smtClean="0"/>
              <a:t>Concentrate on one area – biometrics</a:t>
            </a:r>
          </a:p>
          <a:p>
            <a:r>
              <a:rPr lang="en-US" dirty="0" smtClean="0"/>
              <a:t>Use language and concepts that would be understood by the reviewers in the community</a:t>
            </a:r>
          </a:p>
          <a:p>
            <a:r>
              <a:rPr lang="en-US" dirty="0" smtClean="0"/>
              <a:t>Provide coherent structure</a:t>
            </a:r>
          </a:p>
          <a:p>
            <a:r>
              <a:rPr lang="en-US" dirty="0" smtClean="0"/>
              <a:t>Outline clear goals and outcomes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 Attempt: Plan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94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447800"/>
            <a:ext cx="7924800" cy="4419600"/>
          </a:xfrm>
        </p:spPr>
        <p:txBody>
          <a:bodyPr/>
          <a:lstStyle/>
          <a:p>
            <a:r>
              <a:rPr lang="en-US" dirty="0" smtClean="0"/>
              <a:t>Unclear how ocular biometrics is better than existing methods, such as iris scan</a:t>
            </a:r>
          </a:p>
          <a:p>
            <a:r>
              <a:rPr lang="en-US" dirty="0" smtClean="0"/>
              <a:t>How proposal meets goals of </a:t>
            </a:r>
            <a:r>
              <a:rPr lang="en-US" dirty="0" err="1" smtClean="0"/>
              <a:t>SaTC</a:t>
            </a:r>
            <a:r>
              <a:rPr lang="en-US" dirty="0" smtClean="0"/>
              <a:t> program?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 Attempt: </a:t>
            </a:r>
            <a:r>
              <a:rPr lang="en-US" smtClean="0"/>
              <a:t>Official Review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93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524000"/>
            <a:ext cx="7924800" cy="4572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Clearly explain advantages of Ocular </a:t>
            </a:r>
            <a:r>
              <a:rPr lang="en-US" dirty="0"/>
              <a:t>B</a:t>
            </a:r>
            <a:r>
              <a:rPr lang="en-US" dirty="0" smtClean="0"/>
              <a:t>iometrics </a:t>
            </a:r>
          </a:p>
          <a:p>
            <a:r>
              <a:rPr lang="en-US" dirty="0" smtClean="0"/>
              <a:t>“</a:t>
            </a:r>
            <a:r>
              <a:rPr lang="en-US" dirty="0"/>
              <a:t>provide the basis for designing, building, and </a:t>
            </a:r>
            <a:r>
              <a:rPr lang="en-US" dirty="0" smtClean="0"/>
              <a:t>operating a </a:t>
            </a:r>
            <a:r>
              <a:rPr lang="en-US" dirty="0" err="1"/>
              <a:t>cyberinfrastructure</a:t>
            </a:r>
            <a:r>
              <a:rPr lang="en-US" dirty="0"/>
              <a:t> with improved resistance </a:t>
            </a:r>
            <a:r>
              <a:rPr lang="en-US" dirty="0" smtClean="0"/>
              <a:t>and </a:t>
            </a:r>
            <a:r>
              <a:rPr lang="en-US" dirty="0"/>
              <a:t>resilience to attack… ”.</a:t>
            </a:r>
            <a:endParaRPr lang="en-US" dirty="0" smtClean="0"/>
          </a:p>
          <a:p>
            <a:r>
              <a:rPr lang="en-US" dirty="0" smtClean="0"/>
              <a:t>Extra step</a:t>
            </a:r>
          </a:p>
          <a:p>
            <a:pPr lvl="1"/>
            <a:r>
              <a:rPr lang="en-US" dirty="0" smtClean="0"/>
              <a:t>Co-organizing eye movement biometrics competition</a:t>
            </a:r>
          </a:p>
          <a:p>
            <a:pPr lvl="1"/>
            <a:r>
              <a:rPr lang="en-US" dirty="0" smtClean="0"/>
              <a:t>contributing to a NIST liveness standard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ontributing to larger project such as UDAI</a:t>
            </a:r>
          </a:p>
          <a:p>
            <a:pPr lvl="2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Third Attempt: Plan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92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Award!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Third Attempt: Result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84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Idea that will result in significant broader impacts</a:t>
            </a:r>
          </a:p>
          <a:p>
            <a:r>
              <a:rPr lang="en-US" dirty="0" smtClean="0"/>
              <a:t>Scope of work manageable and defendable</a:t>
            </a:r>
          </a:p>
          <a:p>
            <a:r>
              <a:rPr lang="en-US" dirty="0" smtClean="0"/>
              <a:t>Submission to the correct program</a:t>
            </a:r>
          </a:p>
          <a:p>
            <a:r>
              <a:rPr lang="en-US" dirty="0" smtClean="0"/>
              <a:t>Clear structure, goals, and outcomes</a:t>
            </a:r>
          </a:p>
          <a:p>
            <a:r>
              <a:rPr lang="en-US" dirty="0" smtClean="0"/>
              <a:t>Start working early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98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Technological Example</a:t>
            </a:r>
            <a:endParaRPr lang="en-US" dirty="0"/>
          </a:p>
        </p:txBody>
      </p:sp>
      <p:pic>
        <p:nvPicPr>
          <p:cNvPr id="5" name="Picture 4" descr="Screen Shot 2014-08-25 at 3.51.1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17774"/>
            <a:ext cx="7391400" cy="4158660"/>
          </a:xfrm>
          <a:prstGeom prst="rect">
            <a:avLst/>
          </a:prstGeom>
        </p:spPr>
      </p:pic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685800" y="5715000"/>
            <a:ext cx="7848600" cy="609600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 smtClean="0"/>
              <a:t>&lt; Video clip from </a:t>
            </a:r>
            <a:r>
              <a:rPr lang="en-US" sz="1800" i="1" dirty="0" smtClean="0"/>
              <a:t>Minority Report (2002) </a:t>
            </a:r>
            <a:r>
              <a:rPr lang="en-US" sz="1800" dirty="0" smtClean="0"/>
              <a:t>omitted</a:t>
            </a:r>
            <a:r>
              <a:rPr lang="en-US" sz="1800" i="1" dirty="0" smtClean="0"/>
              <a:t>&gt;</a:t>
            </a:r>
            <a:endParaRPr lang="en-US" sz="1800" i="1" dirty="0"/>
          </a:p>
        </p:txBody>
      </p:sp>
    </p:spTree>
    <p:extLst>
      <p:ext uri="{BB962C8B-B14F-4D97-AF65-F5344CB8AC3E}">
        <p14:creationId xmlns:p14="http://schemas.microsoft.com/office/powerpoint/2010/main" val="232345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NSF</a:t>
            </a:r>
          </a:p>
          <a:p>
            <a:r>
              <a:rPr lang="en-US" dirty="0" err="1" smtClean="0"/>
              <a:t>SaTC</a:t>
            </a:r>
            <a:r>
              <a:rPr lang="en-US" dirty="0" smtClean="0"/>
              <a:t> program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pic>
        <p:nvPicPr>
          <p:cNvPr id="4" name="Picture 3" descr="nsf_logo_new_transparen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524000"/>
            <a:ext cx="1143000" cy="1144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63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Biometrics: </a:t>
            </a:r>
            <a:r>
              <a:rPr lang="en-US" dirty="0" smtClean="0"/>
              <a:t>provide easier and more secure access control than traditional passwords</a:t>
            </a:r>
          </a:p>
          <a:p>
            <a:r>
              <a:rPr lang="en-US" b="1" dirty="0" smtClean="0"/>
              <a:t>Challenges: </a:t>
            </a:r>
            <a:r>
              <a:rPr lang="en-US" dirty="0" smtClean="0"/>
              <a:t>spoofing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Motivation cont’d</a:t>
            </a:r>
            <a:endParaRPr lang="en-US" dirty="0"/>
          </a:p>
        </p:txBody>
      </p:sp>
      <p:pic>
        <p:nvPicPr>
          <p:cNvPr id="4" name="Picture 3" descr="Screen Shot 2014-08-25 at 3.56.06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810000"/>
            <a:ext cx="4114800" cy="229479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410200" y="4535269"/>
            <a:ext cx="3276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3399"/>
                </a:solidFill>
                <a:latin typeface="+mn-lt"/>
              </a:rPr>
              <a:t>&lt; Video clip from </a:t>
            </a:r>
            <a:r>
              <a:rPr lang="en-US" i="1" dirty="0" smtClean="0">
                <a:solidFill>
                  <a:srgbClr val="003399"/>
                </a:solidFill>
                <a:latin typeface="+mn-lt"/>
              </a:rPr>
              <a:t>Charlie’s Angels </a:t>
            </a:r>
            <a:r>
              <a:rPr lang="en-US" i="1" dirty="0">
                <a:solidFill>
                  <a:srgbClr val="003399"/>
                </a:solidFill>
                <a:latin typeface="+mn-lt"/>
              </a:rPr>
              <a:t>(</a:t>
            </a:r>
            <a:r>
              <a:rPr lang="en-US" i="1" dirty="0" smtClean="0">
                <a:solidFill>
                  <a:srgbClr val="003399"/>
                </a:solidFill>
                <a:latin typeface="+mn-lt"/>
              </a:rPr>
              <a:t>2000) </a:t>
            </a:r>
            <a:r>
              <a:rPr lang="en-US" dirty="0">
                <a:solidFill>
                  <a:srgbClr val="003399"/>
                </a:solidFill>
                <a:latin typeface="+mn-lt"/>
              </a:rPr>
              <a:t>omitted</a:t>
            </a:r>
            <a:r>
              <a:rPr lang="en-US" i="1" dirty="0">
                <a:solidFill>
                  <a:srgbClr val="003399"/>
                </a:solidFill>
                <a:latin typeface="+mn-lt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62303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Ocular Biometrics Idea</a:t>
            </a:r>
            <a:endParaRPr lang="en-US" dirty="0"/>
          </a:p>
        </p:txBody>
      </p:sp>
      <p:pic>
        <p:nvPicPr>
          <p:cNvPr id="4" name="HobbitVideo1_2scanpaths_FD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05000" y="1676400"/>
            <a:ext cx="558800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045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Ocular Biometrics Idea cont’d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986" t="1223" r="2812" b="3410"/>
          <a:stretch/>
        </p:blipFill>
        <p:spPr>
          <a:xfrm>
            <a:off x="1600200" y="1447800"/>
            <a:ext cx="5676541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88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accurate than iris</a:t>
            </a:r>
          </a:p>
          <a:p>
            <a:r>
              <a:rPr lang="en-US" dirty="0" smtClean="0"/>
              <a:t>Spoof resistant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Broader Impact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902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524000"/>
            <a:ext cx="7924800" cy="4419600"/>
          </a:xfrm>
        </p:spPr>
        <p:txBody>
          <a:bodyPr/>
          <a:lstStyle/>
          <a:p>
            <a:r>
              <a:rPr lang="en-US" dirty="0" smtClean="0"/>
              <a:t>Scientific</a:t>
            </a:r>
          </a:p>
          <a:p>
            <a:pPr lvl="1"/>
            <a:r>
              <a:rPr lang="en-US" dirty="0" smtClean="0"/>
              <a:t>Detection of physiological and psychological states</a:t>
            </a:r>
          </a:p>
          <a:p>
            <a:pPr lvl="1"/>
            <a:r>
              <a:rPr lang="en-US" dirty="0" smtClean="0"/>
              <a:t>Metrics and tools to study how different we are</a:t>
            </a:r>
          </a:p>
          <a:p>
            <a:r>
              <a:rPr lang="en-US" dirty="0" smtClean="0"/>
              <a:t>Societal impacts</a:t>
            </a:r>
          </a:p>
          <a:p>
            <a:pPr lvl="1"/>
            <a:r>
              <a:rPr lang="en-US" dirty="0" smtClean="0"/>
              <a:t>UDAI project in India that affects 1.2B people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Broader Impact cont’d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02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Beginning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828800" y="1600200"/>
            <a:ext cx="4687907" cy="4189999"/>
            <a:chOff x="685800" y="1396939"/>
            <a:chExt cx="4898902" cy="4546661"/>
          </a:xfrm>
        </p:grpSpPr>
        <p:sp>
          <p:nvSpPr>
            <p:cNvPr id="5" name="TextBox 4"/>
            <p:cNvSpPr txBox="1"/>
            <p:nvPr/>
          </p:nvSpPr>
          <p:spPr>
            <a:xfrm>
              <a:off x="4419600" y="1396939"/>
              <a:ext cx="954107" cy="369332"/>
            </a:xfrm>
            <a:prstGeom prst="rect">
              <a:avLst/>
            </a:prstGeom>
            <a:gradFill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5400000" scaled="0"/>
            </a:gra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Agonist</a:t>
              </a:r>
              <a:endParaRPr lang="en-US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96636" y="1403866"/>
              <a:ext cx="1274708" cy="369332"/>
            </a:xfrm>
            <a:prstGeom prst="rect">
              <a:avLst/>
            </a:prstGeom>
            <a:gradFill>
              <a:gsLst>
                <a:gs pos="0">
                  <a:srgbClr val="CCCCFF"/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</a:gra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Antagonist</a:t>
              </a:r>
              <a:endParaRPr lang="en-US" dirty="0"/>
            </a:p>
          </p:txBody>
        </p:sp>
        <p:pic>
          <p:nvPicPr>
            <p:cNvPr id="7" name="Picture 1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85800" y="1828800"/>
              <a:ext cx="4898902" cy="411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52465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 </a:t>
            </a:r>
            <a:r>
              <a:rPr lang="en-US" dirty="0"/>
              <a:t>more accurate Oculomotor Plan model</a:t>
            </a:r>
          </a:p>
          <a:p>
            <a:r>
              <a:rPr lang="en-US" dirty="0" smtClean="0"/>
              <a:t>Explore novel Human </a:t>
            </a:r>
            <a:r>
              <a:rPr lang="en-US" dirty="0"/>
              <a:t>Computer </a:t>
            </a:r>
            <a:r>
              <a:rPr lang="en-US" dirty="0" smtClean="0"/>
              <a:t>Interaction techniques </a:t>
            </a:r>
          </a:p>
          <a:p>
            <a:r>
              <a:rPr lang="en-US" dirty="0" smtClean="0"/>
              <a:t>Identifying a person based on the internal structure of human eye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Attempt: Research Ideas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42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adial">
  <a:themeElements>
    <a:clrScheme name="Radial 1">
      <a:dk1>
        <a:srgbClr val="000000"/>
      </a:dk1>
      <a:lt1>
        <a:srgbClr val="FFFFFF"/>
      </a:lt1>
      <a:dk2>
        <a:srgbClr val="FFFFFF"/>
      </a:dk2>
      <a:lt2>
        <a:srgbClr val="669999"/>
      </a:lt2>
      <a:accent1>
        <a:srgbClr val="99CCFF"/>
      </a:accent1>
      <a:accent2>
        <a:srgbClr val="9999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8A8AE7"/>
      </a:accent6>
      <a:hlink>
        <a:srgbClr val="996666"/>
      </a:hlink>
      <a:folHlink>
        <a:srgbClr val="6666CC"/>
      </a:folHlink>
    </a:clrScheme>
    <a:fontScheme name="Rad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adial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Radial</Template>
  <TotalTime>68819</TotalTime>
  <Words>489</Words>
  <Application>Microsoft Office PowerPoint</Application>
  <PresentationFormat>On-screen Show (4:3)</PresentationFormat>
  <Paragraphs>85</Paragraphs>
  <Slides>20</Slides>
  <Notes>3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Radial</vt:lpstr>
      <vt:lpstr>Getting There: Example of Successfully Obtaining SaTC CAREER Award</vt:lpstr>
      <vt:lpstr>Technological Example</vt:lpstr>
      <vt:lpstr>Motivation cont’d</vt:lpstr>
      <vt:lpstr>Ocular Biometrics Idea</vt:lpstr>
      <vt:lpstr>Ocular Biometrics Idea cont’d</vt:lpstr>
      <vt:lpstr>Broader Impact</vt:lpstr>
      <vt:lpstr>Broader Impact cont’d</vt:lpstr>
      <vt:lpstr>The Beginning</vt:lpstr>
      <vt:lpstr>First Attempt: Research Ideas</vt:lpstr>
      <vt:lpstr>First Attempt: Challenges</vt:lpstr>
      <vt:lpstr>First Attempt: Finding an Appropriate Program</vt:lpstr>
      <vt:lpstr>First Attempt: Getting Help</vt:lpstr>
      <vt:lpstr>First Attempt: Official Review</vt:lpstr>
      <vt:lpstr>Second Attempt: Challenge of Going Forward</vt:lpstr>
      <vt:lpstr>Second Attempt: Plan</vt:lpstr>
      <vt:lpstr>Second Attempt: Official Review</vt:lpstr>
      <vt:lpstr>Third Attempt: Plan</vt:lpstr>
      <vt:lpstr>Third Attempt: Result</vt:lpstr>
      <vt:lpstr>Summary</vt:lpstr>
      <vt:lpstr>Thank you</vt:lpstr>
    </vt:vector>
  </TitlesOfParts>
  <Company>KSU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Perceptual Engineering</dc:title>
  <dc:creator>John</dc:creator>
  <cp:lastModifiedBy>Linda Casals</cp:lastModifiedBy>
  <cp:revision>4395</cp:revision>
  <dcterms:created xsi:type="dcterms:W3CDTF">2006-10-10T19:35:05Z</dcterms:created>
  <dcterms:modified xsi:type="dcterms:W3CDTF">2014-08-26T14:14:12Z</dcterms:modified>
</cp:coreProperties>
</file>