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88" r:id="rId1"/>
  </p:sldMasterIdLst>
  <p:notesMasterIdLst>
    <p:notesMasterId r:id="rId14"/>
  </p:notesMasterIdLst>
  <p:sldIdLst>
    <p:sldId id="256" r:id="rId2"/>
    <p:sldId id="271" r:id="rId3"/>
    <p:sldId id="258" r:id="rId4"/>
    <p:sldId id="259" r:id="rId5"/>
    <p:sldId id="261" r:id="rId6"/>
    <p:sldId id="262" r:id="rId7"/>
    <p:sldId id="260" r:id="rId8"/>
    <p:sldId id="263" r:id="rId9"/>
    <p:sldId id="264" r:id="rId10"/>
    <p:sldId id="266" r:id="rId11"/>
    <p:sldId id="265" r:id="rId12"/>
    <p:sldId id="269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9" d="100"/>
          <a:sy n="79" d="100"/>
        </p:scale>
        <p:origin x="-1260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D0DFBA-AAEC-4B01-9A42-E06AA7276ABD}" type="datetimeFigureOut">
              <a:rPr lang="en-US" smtClean="0"/>
              <a:pPr/>
              <a:t>10/17/2012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FA9D6A-2030-479A-817F-330D2042B20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8423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C51DD40F-3E71-4B06-9733-BF277C38C8A5}" type="datetime1">
              <a:rPr lang="en-US" smtClean="0"/>
              <a:pPr/>
              <a:t>10/17/2012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r>
              <a:rPr lang="en-US" smtClean="0"/>
              <a:t>DIMACS Workshop for Aspiring SaTC PIs</a:t>
            </a:r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CB7848FC-CB7E-47F9-BD93-E364190CB45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20E4D-4089-4E6C-9965-0A5300D69871}" type="datetime1">
              <a:rPr lang="en-US" smtClean="0"/>
              <a:pPr/>
              <a:t>10/17/2012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DIMACS Workshop for Aspiring SaTC PIs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48FC-CB7E-47F9-BD93-E364190CB45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62967-792E-4D60-8E80-54599B9E4FBB}" type="datetime1">
              <a:rPr lang="en-US" smtClean="0"/>
              <a:pPr/>
              <a:t>10/17/2012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DIMACS Workshop for Aspiring SaTC PIs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48FC-CB7E-47F9-BD93-E364190CB45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38400" y="6629400"/>
            <a:ext cx="3962400" cy="228600"/>
          </a:xfrm>
        </p:spPr>
        <p:txBody>
          <a:bodyPr/>
          <a:lstStyle>
            <a:lvl1pPr algn="ctr">
              <a:defRPr sz="1000"/>
            </a:lvl1pPr>
          </a:lstStyle>
          <a:p>
            <a:r>
              <a:rPr lang="en-US" dirty="0" smtClean="0"/>
              <a:t>DIMACS Workshop for Aspiring </a:t>
            </a:r>
            <a:r>
              <a:rPr lang="en-US" dirty="0" err="1" smtClean="0"/>
              <a:t>SaTC</a:t>
            </a:r>
            <a:r>
              <a:rPr lang="en-US" dirty="0" smtClean="0"/>
              <a:t> PIs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48FC-CB7E-47F9-BD93-E364190CB45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 descr="nsf1sm.gi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620000" y="1219200"/>
            <a:ext cx="834683" cy="8477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B4C39-43B4-43CA-B0B8-9664D35B9EB4}" type="datetime1">
              <a:rPr lang="en-US" smtClean="0"/>
              <a:pPr/>
              <a:t>10/17/2012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DIMACS Workshop for Aspiring SaTC PIs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48FC-CB7E-47F9-BD93-E364190CB45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CA52D-2F38-4F4E-8530-D526454496CF}" type="datetime1">
              <a:rPr lang="en-US" smtClean="0"/>
              <a:pPr/>
              <a:t>10/17/2012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DIMACS Workshop for Aspiring SaTC PIs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48FC-CB7E-47F9-BD93-E364190CB45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C458CF0-15B6-4D9B-BE2A-3EBA03F68C2D}" type="datetime1">
              <a:rPr lang="en-US" smtClean="0"/>
              <a:pPr/>
              <a:t>10/17/2012</a:t>
            </a:fld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B7848FC-CB7E-47F9-BD93-E364190CB45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r>
              <a:rPr lang="en-US" smtClean="0"/>
              <a:t>DIMACS Workshop for Aspiring SaTC PIs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7D516396-53CF-408C-943F-B26A77BB590D}" type="datetime1">
              <a:rPr lang="en-US" smtClean="0"/>
              <a:pPr/>
              <a:t>10/17/2012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r>
              <a:rPr lang="en-US" smtClean="0"/>
              <a:t>DIMACS Workshop for Aspiring SaTC PIs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CB7848FC-CB7E-47F9-BD93-E364190CB45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BD7B6-1407-4569-94B9-10CB358B940F}" type="datetime1">
              <a:rPr lang="en-US" smtClean="0"/>
              <a:pPr/>
              <a:t>10/17/2012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DIMACS Workshop for Aspiring SaTC PIs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48FC-CB7E-47F9-BD93-E364190CB45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4B58D-13ED-4EE1-97F2-BF133F60CBB5}" type="datetime1">
              <a:rPr lang="en-US" smtClean="0"/>
              <a:pPr/>
              <a:t>10/17/2012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DIMACS Workshop for Aspiring SaTC PIs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48FC-CB7E-47F9-BD93-E364190CB45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9EA7B-C7A5-4E06-8044-BDD8B79801A0}" type="datetime1">
              <a:rPr lang="en-US" smtClean="0"/>
              <a:pPr/>
              <a:t>10/17/2012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DIMACS Workshop for Aspiring SaTC PIs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48FC-CB7E-47F9-BD93-E364190CB45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7919741A-8F78-4AAE-B583-86FAA975D62E}" type="datetime1">
              <a:rPr lang="en-US" smtClean="0"/>
              <a:pPr/>
              <a:t>10/17/2012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r>
              <a:rPr lang="en-US" smtClean="0"/>
              <a:t>DIMACS Workshop for Aspiring SaTC PIs</a:t>
            </a: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CB7848FC-CB7E-47F9-BD93-E364190CB45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914400"/>
            <a:ext cx="8458200" cy="1470025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Cybersecurity Education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886200"/>
            <a:ext cx="5410200" cy="1752600"/>
          </a:xfrm>
        </p:spPr>
        <p:txBody>
          <a:bodyPr/>
          <a:lstStyle/>
          <a:p>
            <a:r>
              <a:rPr lang="en-US" dirty="0" smtClean="0"/>
              <a:t>Victor </a:t>
            </a:r>
            <a:r>
              <a:rPr lang="en-US" dirty="0" err="1" smtClean="0"/>
              <a:t>Piotrowski</a:t>
            </a:r>
            <a:endParaRPr lang="en-US" dirty="0" smtClean="0"/>
          </a:p>
          <a:p>
            <a:r>
              <a:rPr lang="en-US" dirty="0" smtClean="0"/>
              <a:t>Education and Human Resources Directorate</a:t>
            </a:r>
          </a:p>
          <a:p>
            <a:r>
              <a:rPr lang="en-US" dirty="0" smtClean="0"/>
              <a:t>National Science Foundation</a:t>
            </a:r>
            <a:endParaRPr lang="en-US" dirty="0"/>
          </a:p>
        </p:txBody>
      </p:sp>
      <p:pic>
        <p:nvPicPr>
          <p:cNvPr id="10" name="Picture 9" descr="nsf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86600" y="4648200"/>
            <a:ext cx="1581150" cy="1590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/>
              <a:t>Increase Diversity</a:t>
            </a:r>
            <a:endParaRPr lang="en-US" sz="6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0"/>
            <a:ext cx="8229600" cy="3526536"/>
          </a:xfrm>
        </p:spPr>
        <p:txBody>
          <a:bodyPr/>
          <a:lstStyle/>
          <a:p>
            <a:pPr lvl="0"/>
            <a:r>
              <a:rPr lang="en-US" sz="3200" dirty="0"/>
              <a:t>I</a:t>
            </a:r>
            <a:r>
              <a:rPr lang="en-US" sz="3200" dirty="0" smtClean="0"/>
              <a:t>ncrease </a:t>
            </a:r>
            <a:r>
              <a:rPr lang="en-US" sz="3200" dirty="0"/>
              <a:t>the diversity of the cybersecurity workforce</a:t>
            </a:r>
            <a:r>
              <a:rPr lang="en-US" sz="3200" dirty="0" smtClean="0"/>
              <a:t>.</a:t>
            </a:r>
          </a:p>
          <a:p>
            <a:r>
              <a:rPr lang="en-US" sz="3200" dirty="0"/>
              <a:t>A focus on recruiting and retaining underrepresented minorities, women and/or veterans is strongly </a:t>
            </a:r>
            <a:r>
              <a:rPr lang="en-US" sz="3200" dirty="0" smtClean="0"/>
              <a:t>encouraged</a:t>
            </a:r>
            <a:endParaRPr lang="en-US" sz="3200" dirty="0"/>
          </a:p>
          <a:p>
            <a:pPr lvl="0"/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DIMACS Workshop for Aspiring SaTC PIs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/>
              <a:t>Other</a:t>
            </a:r>
            <a:endParaRPr lang="en-US" sz="6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0"/>
            <a:ext cx="8229600" cy="3526536"/>
          </a:xfrm>
        </p:spPr>
        <p:txBody>
          <a:bodyPr>
            <a:normAutofit/>
          </a:bodyPr>
          <a:lstStyle/>
          <a:p>
            <a:r>
              <a:rPr lang="en-US" sz="3200" dirty="0" smtClean="0"/>
              <a:t>Innovative </a:t>
            </a:r>
            <a:r>
              <a:rPr lang="en-US" sz="3200" dirty="0"/>
              <a:t>and creative projects </a:t>
            </a:r>
            <a:endParaRPr lang="en-US" sz="3200" dirty="0" smtClean="0"/>
          </a:p>
          <a:p>
            <a:pPr lvl="0"/>
            <a:r>
              <a:rPr lang="en-US" sz="3200" dirty="0"/>
              <a:t>S</a:t>
            </a:r>
            <a:r>
              <a:rPr lang="en-US" sz="3200" dirty="0" smtClean="0"/>
              <a:t>trengthen partnerships between higher education, government, and industry</a:t>
            </a:r>
            <a:endParaRPr lang="en-US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DIMACS Workshop for Aspiring SaTC PIs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/>
              <a:t>Evaluation</a:t>
            </a:r>
            <a:endParaRPr lang="en-US" sz="6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438400"/>
            <a:ext cx="8229600" cy="3755136"/>
          </a:xfrm>
        </p:spPr>
        <p:txBody>
          <a:bodyPr>
            <a:normAutofit/>
          </a:bodyPr>
          <a:lstStyle/>
          <a:p>
            <a:r>
              <a:rPr lang="en-US" sz="3200" dirty="0" smtClean="0"/>
              <a:t>Clearly </a:t>
            </a:r>
            <a:r>
              <a:rPr lang="en-US" sz="3200" dirty="0"/>
              <a:t>stated goals </a:t>
            </a:r>
          </a:p>
          <a:p>
            <a:r>
              <a:rPr lang="en-US" sz="3200" dirty="0" smtClean="0"/>
              <a:t>Evaluation </a:t>
            </a:r>
            <a:r>
              <a:rPr lang="en-US" sz="3200" dirty="0"/>
              <a:t>plan </a:t>
            </a:r>
            <a:r>
              <a:rPr lang="en-US" sz="3200" dirty="0" smtClean="0"/>
              <a:t>explains </a:t>
            </a:r>
            <a:r>
              <a:rPr lang="en-US" sz="3200" dirty="0"/>
              <a:t>how </a:t>
            </a:r>
            <a:r>
              <a:rPr lang="en-US" sz="3200" dirty="0" smtClean="0"/>
              <a:t>goals </a:t>
            </a:r>
            <a:r>
              <a:rPr lang="en-US" sz="3200" dirty="0"/>
              <a:t>will be </a:t>
            </a:r>
            <a:r>
              <a:rPr lang="en-US" sz="3200" dirty="0" smtClean="0"/>
              <a:t>measured</a:t>
            </a:r>
            <a:r>
              <a:rPr lang="en-US" sz="3200" dirty="0"/>
              <a:t>  </a:t>
            </a:r>
            <a:endParaRPr lang="en-US" sz="3200" dirty="0" smtClean="0"/>
          </a:p>
          <a:p>
            <a:r>
              <a:rPr lang="en-US" sz="3200" dirty="0"/>
              <a:t>F</a:t>
            </a:r>
            <a:r>
              <a:rPr lang="en-US" sz="3200" dirty="0" smtClean="0"/>
              <a:t>ormative evaluation and summative evaluation</a:t>
            </a:r>
          </a:p>
          <a:p>
            <a:r>
              <a:rPr lang="en-US" sz="3200" dirty="0" smtClean="0"/>
              <a:t>Independent evaluation expert</a:t>
            </a:r>
            <a:endParaRPr lang="en-US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DIMACS Workshop for Aspiring SaTC PIs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143000"/>
            <a:ext cx="8458200" cy="1066800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Cybersecurity Education Funding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438400"/>
            <a:ext cx="8458200" cy="3886200"/>
          </a:xfrm>
        </p:spPr>
        <p:txBody>
          <a:bodyPr>
            <a:normAutofit/>
          </a:bodyPr>
          <a:lstStyle/>
          <a:p>
            <a:r>
              <a:rPr lang="en-US" dirty="0" err="1" smtClean="0"/>
              <a:t>CyberCorps</a:t>
            </a:r>
            <a:r>
              <a:rPr lang="en-US" dirty="0" smtClean="0"/>
              <a:t>®:Scholarship for Service (</a:t>
            </a:r>
            <a:r>
              <a:rPr lang="en-US" b="1" dirty="0" smtClean="0">
                <a:solidFill>
                  <a:srgbClr val="FF0000"/>
                </a:solidFill>
              </a:rPr>
              <a:t>SFS</a:t>
            </a:r>
            <a:r>
              <a:rPr lang="en-US" dirty="0" smtClean="0"/>
              <a:t>) – up to $900K per project (capacity building)</a:t>
            </a:r>
          </a:p>
          <a:p>
            <a:r>
              <a:rPr lang="en-US" dirty="0" smtClean="0"/>
              <a:t>Transforming Undergraduate Education in STEM (</a:t>
            </a:r>
            <a:r>
              <a:rPr lang="en-US" b="1" dirty="0" smtClean="0">
                <a:solidFill>
                  <a:srgbClr val="FF0000"/>
                </a:solidFill>
              </a:rPr>
              <a:t>TUES</a:t>
            </a:r>
            <a:r>
              <a:rPr lang="en-US" dirty="0" smtClean="0"/>
              <a:t>) – up to $600K/project</a:t>
            </a:r>
          </a:p>
          <a:p>
            <a:r>
              <a:rPr lang="en-US" dirty="0" smtClean="0"/>
              <a:t>Advanced Technological Education (</a:t>
            </a:r>
            <a:r>
              <a:rPr lang="en-US" b="1" dirty="0" smtClean="0">
                <a:solidFill>
                  <a:srgbClr val="FF0000"/>
                </a:solidFill>
              </a:rPr>
              <a:t>ATE</a:t>
            </a:r>
            <a:r>
              <a:rPr lang="en-US" dirty="0" smtClean="0"/>
              <a:t>) – up to $800K/project</a:t>
            </a:r>
          </a:p>
          <a:p>
            <a:r>
              <a:rPr lang="en-US" dirty="0" smtClean="0"/>
              <a:t>Secure and Trustworthy Cyberspace (</a:t>
            </a:r>
            <a:r>
              <a:rPr lang="en-US" b="1" dirty="0" err="1" smtClean="0">
                <a:solidFill>
                  <a:srgbClr val="FF0000"/>
                </a:solidFill>
              </a:rPr>
              <a:t>SaTC</a:t>
            </a:r>
            <a:r>
              <a:rPr lang="en-US" dirty="0" smtClean="0"/>
              <a:t>) – up to $300K/project</a:t>
            </a: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DIMACS Workshop for Aspiring SaTC PIs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/>
              <a:t>Faculty Expertise</a:t>
            </a:r>
            <a:endParaRPr lang="en-US" sz="6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52800"/>
            <a:ext cx="8229600" cy="3221736"/>
          </a:xfrm>
        </p:spPr>
        <p:txBody>
          <a:bodyPr>
            <a:normAutofit/>
          </a:bodyPr>
          <a:lstStyle/>
          <a:p>
            <a:r>
              <a:rPr lang="en-US" sz="3200" dirty="0"/>
              <a:t>Professional development of faculty </a:t>
            </a:r>
            <a:r>
              <a:rPr lang="en-US" sz="3200" dirty="0" smtClean="0"/>
              <a:t>expertise in Cybersecurity</a:t>
            </a:r>
          </a:p>
          <a:p>
            <a:r>
              <a:rPr lang="en-US" sz="3200" dirty="0" smtClean="0"/>
              <a:t>Broad impact required</a:t>
            </a:r>
            <a:endParaRPr lang="en-US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19400" y="6629400"/>
            <a:ext cx="3230880" cy="228600"/>
          </a:xfrm>
        </p:spPr>
        <p:txBody>
          <a:bodyPr/>
          <a:lstStyle/>
          <a:p>
            <a:r>
              <a:rPr lang="en-US" dirty="0" smtClean="0"/>
              <a:t>DIMACS Workshop for Aspiring </a:t>
            </a:r>
            <a:r>
              <a:rPr lang="en-US" dirty="0" err="1" smtClean="0"/>
              <a:t>SaTC</a:t>
            </a:r>
            <a:r>
              <a:rPr lang="en-US" dirty="0" smtClean="0"/>
              <a:t> PIs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b="1" dirty="0" smtClean="0"/>
              <a:t>Curriculum Guidelines</a:t>
            </a:r>
            <a:endParaRPr lang="en-US" sz="5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895600"/>
            <a:ext cx="8229600" cy="3145536"/>
          </a:xfrm>
        </p:spPr>
        <p:txBody>
          <a:bodyPr>
            <a:normAutofit/>
          </a:bodyPr>
          <a:lstStyle/>
          <a:p>
            <a:r>
              <a:rPr lang="en-US" sz="3200" dirty="0" smtClean="0"/>
              <a:t>Development</a:t>
            </a:r>
            <a:r>
              <a:rPr lang="en-US" sz="3200" dirty="0"/>
              <a:t>, deployment, and </a:t>
            </a:r>
            <a:r>
              <a:rPr lang="en-US" sz="3200" dirty="0" smtClean="0"/>
              <a:t>evaluation of curriculum models</a:t>
            </a:r>
          </a:p>
          <a:p>
            <a:r>
              <a:rPr lang="en-US" sz="3200" dirty="0" smtClean="0"/>
              <a:t>Leading </a:t>
            </a:r>
            <a:r>
              <a:rPr lang="en-US" sz="3200" dirty="0"/>
              <a:t>to wide adoption nationally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DIMACS Workshop for Aspiring SaTC PIs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/>
              <a:t>Pathways</a:t>
            </a:r>
            <a:endParaRPr lang="en-US" sz="6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67000"/>
            <a:ext cx="8229600" cy="3907536"/>
          </a:xfrm>
        </p:spPr>
        <p:txBody>
          <a:bodyPr/>
          <a:lstStyle/>
          <a:p>
            <a:r>
              <a:rPr lang="en-US" sz="3200" dirty="0" smtClean="0"/>
              <a:t>Development of pathways </a:t>
            </a:r>
            <a:r>
              <a:rPr lang="en-US" sz="3200" dirty="0"/>
              <a:t>between </a:t>
            </a:r>
            <a:r>
              <a:rPr lang="en-US" sz="3200" dirty="0" smtClean="0"/>
              <a:t>two-year and four-year programs </a:t>
            </a:r>
          </a:p>
          <a:p>
            <a:r>
              <a:rPr lang="en-US" sz="3200" dirty="0" smtClean="0"/>
              <a:t>Development of pathways between four-year and graduate programs </a:t>
            </a:r>
          </a:p>
          <a:p>
            <a:r>
              <a:rPr lang="en-US" sz="3200" dirty="0" smtClean="0"/>
              <a:t>With extensive adoption</a:t>
            </a:r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DIMACS Workshop for Aspiring SaTC PIs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b="1" dirty="0" smtClean="0"/>
              <a:t>Accelerated Programs</a:t>
            </a:r>
            <a:endParaRPr lang="en-US" sz="5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19400"/>
            <a:ext cx="8229600" cy="3755136"/>
          </a:xfrm>
        </p:spPr>
        <p:txBody>
          <a:bodyPr>
            <a:normAutofit/>
          </a:bodyPr>
          <a:lstStyle/>
          <a:p>
            <a:r>
              <a:rPr lang="en-US" sz="3200" dirty="0" smtClean="0"/>
              <a:t>Development of fast track bachelor's + master's degrees</a:t>
            </a:r>
          </a:p>
          <a:p>
            <a:r>
              <a:rPr lang="en-US" sz="3200" dirty="0"/>
              <a:t>D</a:t>
            </a:r>
            <a:r>
              <a:rPr lang="en-US" sz="3200" dirty="0" smtClean="0"/>
              <a:t>evelopment </a:t>
            </a:r>
            <a:r>
              <a:rPr lang="en-US" sz="3200" dirty="0"/>
              <a:t>of accelerated </a:t>
            </a:r>
            <a:r>
              <a:rPr lang="en-US" sz="3200" dirty="0" smtClean="0"/>
              <a:t>degree </a:t>
            </a:r>
            <a:r>
              <a:rPr lang="en-US" sz="3200" dirty="0"/>
              <a:t>or certificate programs for veterans, career changers, and non-traditional students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DIMACS Workshop for Aspiring SaTC PIs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b="1" dirty="0" smtClean="0"/>
              <a:t>Curriculum Integration</a:t>
            </a:r>
            <a:endParaRPr lang="en-US" sz="5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43200"/>
            <a:ext cx="8229600" cy="3450336"/>
          </a:xfrm>
        </p:spPr>
        <p:txBody>
          <a:bodyPr/>
          <a:lstStyle/>
          <a:p>
            <a:pPr lvl="0"/>
            <a:r>
              <a:rPr lang="en-US" sz="3200" dirty="0" smtClean="0"/>
              <a:t>Integration of security topics into </a:t>
            </a:r>
            <a:r>
              <a:rPr lang="en-US" sz="3200" dirty="0"/>
              <a:t>computer science, </a:t>
            </a:r>
            <a:r>
              <a:rPr lang="en-US" sz="3200" dirty="0" smtClean="0"/>
              <a:t>IT, </a:t>
            </a:r>
            <a:r>
              <a:rPr lang="en-US" sz="3200" dirty="0"/>
              <a:t>engineering </a:t>
            </a:r>
            <a:r>
              <a:rPr lang="en-US" sz="3200" dirty="0" smtClean="0"/>
              <a:t>or other programs</a:t>
            </a:r>
          </a:p>
          <a:p>
            <a:pPr lvl="0"/>
            <a:r>
              <a:rPr lang="en-US" sz="3200" dirty="0"/>
              <a:t>P</a:t>
            </a:r>
            <a:r>
              <a:rPr lang="en-US" sz="3200" dirty="0" smtClean="0"/>
              <a:t>ervasive adoption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DIMACS Workshop for Aspiring SaTC PIs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smtClean="0"/>
              <a:t>Transition to Education</a:t>
            </a:r>
            <a:endParaRPr lang="en-US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200400"/>
            <a:ext cx="8229600" cy="24384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Models </a:t>
            </a:r>
            <a:r>
              <a:rPr lang="en-US" sz="3200" dirty="0"/>
              <a:t>for the integration of </a:t>
            </a:r>
            <a:r>
              <a:rPr lang="en-US" sz="3200" dirty="0" smtClean="0"/>
              <a:t>research </a:t>
            </a:r>
            <a:r>
              <a:rPr lang="en-US" sz="3200" dirty="0"/>
              <a:t>experiences into </a:t>
            </a:r>
            <a:r>
              <a:rPr lang="en-US" sz="3200" dirty="0" smtClean="0"/>
              <a:t>degree programs</a:t>
            </a:r>
          </a:p>
          <a:p>
            <a:r>
              <a:rPr lang="en-US" sz="3200" dirty="0" smtClean="0"/>
              <a:t>Not research funding</a:t>
            </a:r>
            <a:endParaRPr lang="en-US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DIMACS Workshop for Aspiring SaTC PIs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/>
              <a:t>Outreach</a:t>
            </a:r>
            <a:endParaRPr lang="en-US" sz="6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95600"/>
            <a:ext cx="8229600" cy="3678936"/>
          </a:xfrm>
        </p:spPr>
        <p:txBody>
          <a:bodyPr>
            <a:normAutofit/>
          </a:bodyPr>
          <a:lstStyle/>
          <a:p>
            <a:r>
              <a:rPr lang="en-US" sz="3200" dirty="0" smtClean="0"/>
              <a:t>Promote interest at K-12 level</a:t>
            </a:r>
          </a:p>
          <a:p>
            <a:r>
              <a:rPr lang="en-US" sz="3200" dirty="0" smtClean="0"/>
              <a:t>Evaluation </a:t>
            </a:r>
            <a:r>
              <a:rPr lang="en-US" sz="3200" dirty="0"/>
              <a:t>of the effectiveness of </a:t>
            </a:r>
            <a:r>
              <a:rPr lang="en-US" sz="3200" dirty="0" smtClean="0"/>
              <a:t>competitions</a:t>
            </a:r>
            <a:r>
              <a:rPr lang="en-US" sz="3200" dirty="0"/>
              <a:t>, games, and other outreach and retention activities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DIMACS Workshop for Aspiring SaTC PIs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164</TotalTime>
  <Words>317</Words>
  <Application>Microsoft Office PowerPoint</Application>
  <PresentationFormat>On-screen Show (4:3)</PresentationFormat>
  <Paragraphs>54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Urban</vt:lpstr>
      <vt:lpstr>Cybersecurity Education</vt:lpstr>
      <vt:lpstr>Cybersecurity Education Funding</vt:lpstr>
      <vt:lpstr>Faculty Expertise</vt:lpstr>
      <vt:lpstr>Curriculum Guidelines</vt:lpstr>
      <vt:lpstr>Pathways</vt:lpstr>
      <vt:lpstr>Accelerated Programs</vt:lpstr>
      <vt:lpstr>Curriculum Integration</vt:lpstr>
      <vt:lpstr>Transition to Education</vt:lpstr>
      <vt:lpstr>Outreach</vt:lpstr>
      <vt:lpstr>Increase Diversity</vt:lpstr>
      <vt:lpstr>Other</vt:lpstr>
      <vt:lpstr>Evaluation</vt:lpstr>
    </vt:vector>
  </TitlesOfParts>
  <Company>National Science Foundation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scfitzge</dc:creator>
  <cp:lastModifiedBy>Linda Casals</cp:lastModifiedBy>
  <cp:revision>20</cp:revision>
  <dcterms:created xsi:type="dcterms:W3CDTF">2012-01-04T14:47:11Z</dcterms:created>
  <dcterms:modified xsi:type="dcterms:W3CDTF">2012-10-17T18:51:21Z</dcterms:modified>
</cp:coreProperties>
</file>