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309" r:id="rId5"/>
    <p:sldId id="355" r:id="rId6"/>
    <p:sldId id="358" r:id="rId7"/>
    <p:sldId id="359" r:id="rId8"/>
    <p:sldId id="356" r:id="rId9"/>
    <p:sldId id="363" r:id="rId10"/>
    <p:sldId id="360" r:id="rId11"/>
    <p:sldId id="369" r:id="rId12"/>
    <p:sldId id="370" r:id="rId13"/>
    <p:sldId id="361" r:id="rId14"/>
    <p:sldId id="362" r:id="rId15"/>
    <p:sldId id="364" r:id="rId16"/>
    <p:sldId id="366" r:id="rId17"/>
    <p:sldId id="357" r:id="rId18"/>
    <p:sldId id="367" r:id="rId19"/>
    <p:sldId id="365" r:id="rId20"/>
    <p:sldId id="371" r:id="rId21"/>
    <p:sldId id="368" r:id="rId22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1pPr>
    <a:lvl2pPr marL="4572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2pPr>
    <a:lvl3pPr marL="9144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3pPr>
    <a:lvl4pPr marL="13716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4pPr>
    <a:lvl5pPr marL="1828800" algn="l" rtl="0" fontAlgn="base">
      <a:spcBef>
        <a:spcPts val="713"/>
      </a:spcBef>
      <a:spcAft>
        <a:spcPct val="0"/>
      </a:spcAft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5pPr>
    <a:lvl6pPr marL="22860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6pPr>
    <a:lvl7pPr marL="27432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7pPr>
    <a:lvl8pPr marL="32004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8pPr>
    <a:lvl9pPr marL="3657600" algn="l" defTabSz="914400" rtl="0" eaLnBrk="1" latinLnBrk="0" hangingPunct="1">
      <a:defRPr sz="3000" kern="1200">
        <a:solidFill>
          <a:srgbClr val="FFFFFF"/>
        </a:solidFill>
        <a:latin typeface="Tahoma" charset="0"/>
        <a:ea typeface="ヒラギノ角ゴ ProN W3" charset="0"/>
        <a:cs typeface="ヒラギノ角ゴ ProN W3" charset="0"/>
        <a:sym typeface="Tahoma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2" autoAdjust="0"/>
    <p:restoredTop sz="93667" autoAdjust="0"/>
  </p:normalViewPr>
  <p:slideViewPr>
    <p:cSldViewPr>
      <p:cViewPr>
        <p:scale>
          <a:sx n="79" d="100"/>
          <a:sy n="79" d="100"/>
        </p:scale>
        <p:origin x="-127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CED4E-E917-4B8F-BE86-B2A6A9DD06AF}" type="datetimeFigureOut">
              <a:rPr lang="en-US" smtClean="0"/>
              <a:pPr/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648C9-A499-4E0B-91E9-DE6D3384FC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4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702310" y="4421823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17" tIns="46659" rIns="93317" bIns="466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4155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D6918FE-C73D-4A61-B902-B216F4CCD7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27D645-A6CE-43F8-BEEC-94947F9781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0"/>
            <a:ext cx="1905000" cy="685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0"/>
            <a:ext cx="5562600" cy="685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76DA85-427E-4932-8975-DE617E4E5B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184FAD8-0AC7-4412-9D72-9D090CEC6A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EAFE46-C7EF-42B1-96F9-06F7BA770D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733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7338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CBD0B5-06EC-424E-95FF-8BB6528C83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529F09-1DE7-4938-9744-3A489FF5C4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62575C-D93A-4C29-8224-11184D25ED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31FAB9-E3EF-4C77-BFE5-0D1A5C5F47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4290CA-E3CA-4128-BFC6-DB984E9DCF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9196DE5-EBB9-48A1-A425-279F67E32E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315200" cy="160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620000" cy="5257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9144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Tahoma" charset="0"/>
              </a:rPr>
              <a:t>Click to edit Master text styles</a:t>
            </a:r>
          </a:p>
          <a:p>
            <a:pPr lvl="1"/>
            <a:r>
              <a:rPr lang="en-US" smtClean="0">
                <a:sym typeface="Tahoma" charset="0"/>
              </a:rPr>
              <a:t>Second level</a:t>
            </a:r>
          </a:p>
          <a:p>
            <a:pPr lvl="2"/>
            <a:r>
              <a:rPr lang="en-US" smtClean="0">
                <a:sym typeface="Tahoma" charset="0"/>
              </a:rPr>
              <a:t>Third level</a:t>
            </a:r>
          </a:p>
          <a:p>
            <a:pPr lvl="3"/>
            <a:r>
              <a:rPr lang="en-US" smtClean="0">
                <a:sym typeface="Tahoma" charset="0"/>
              </a:rPr>
              <a:t>Fourth level</a:t>
            </a:r>
          </a:p>
          <a:p>
            <a:pPr lvl="4"/>
            <a:r>
              <a:rPr lang="en-US" smtClean="0">
                <a:sym typeface="Tahoma" charset="0"/>
              </a:rPr>
              <a:t>Fifth level</a:t>
            </a:r>
          </a:p>
        </p:txBody>
      </p:sp>
      <p:sp>
        <p:nvSpPr>
          <p:cNvPr id="1027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4530725" y="6248400"/>
            <a:ext cx="309563" cy="317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cs typeface="Tahoma" charset="0"/>
              </a:defRPr>
            </a:lvl1pPr>
          </a:lstStyle>
          <a:p>
            <a:fld id="{48F766BF-F741-4115-B5B4-A2A747EDC6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hf hdr="0" ftr="0" dt="0"/>
  <p:txStyles>
    <p:titleStyle>
      <a:lvl1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+mj-lt"/>
          <a:ea typeface="+mj-ea"/>
          <a:cs typeface="+mj-cs"/>
          <a:sym typeface="Tahoma" charset="0"/>
        </a:defRPr>
      </a:lvl1pPr>
      <a:lvl2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2pPr>
      <a:lvl3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3pPr>
      <a:lvl4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4pPr>
      <a:lvl5pPr marL="396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5pPr>
      <a:lvl6pPr marL="4968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6pPr>
      <a:lvl7pPr marL="9540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7pPr>
      <a:lvl8pPr marL="14112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8pPr>
      <a:lvl9pPr marL="1868488" algn="l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0000FF"/>
          </a:solidFill>
          <a:latin typeface="Tahoma" charset="0"/>
          <a:ea typeface="ヒラギノ角ゴ ProN W3" charset="0"/>
          <a:cs typeface="ヒラギノ角ゴ ProN W3" charset="0"/>
          <a:sym typeface="Tahoma" charset="0"/>
        </a:defRPr>
      </a:lvl9pPr>
    </p:titleStyle>
    <p:bodyStyle>
      <a:lvl1pPr marL="382588" indent="-342900" algn="l" rtl="0" fontAlgn="base">
        <a:spcBef>
          <a:spcPts val="1700"/>
        </a:spcBef>
        <a:spcAft>
          <a:spcPct val="0"/>
        </a:spcAft>
        <a:buClr>
          <a:srgbClr val="CC0000"/>
        </a:buClr>
        <a:buSzPct val="100000"/>
        <a:buFont typeface="Tahoma" charset="0"/>
        <a:buChar char="•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1pPr>
      <a:lvl2pPr marL="731838" indent="-285750" algn="l" rtl="0" fontAlgn="base">
        <a:spcBef>
          <a:spcPts val="1200"/>
        </a:spcBef>
        <a:spcAft>
          <a:spcPct val="0"/>
        </a:spcAft>
        <a:buClr>
          <a:srgbClr val="CC0000"/>
        </a:buClr>
        <a:buSzPct val="100000"/>
        <a:buFont typeface="Tahoma" charset="0"/>
        <a:buChar char="–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2pPr>
      <a:lvl3pPr marL="1131888" indent="-228600" algn="l" rtl="0" fontAlgn="base">
        <a:lnSpc>
          <a:spcPct val="95000"/>
        </a:lnSpc>
        <a:spcBef>
          <a:spcPts val="1000"/>
        </a:spcBef>
        <a:spcAft>
          <a:spcPct val="0"/>
        </a:spcAft>
        <a:buClr>
          <a:srgbClr val="CC0000"/>
        </a:buClr>
        <a:buSzPct val="100000"/>
        <a:buFont typeface="Tahoma" charset="0"/>
        <a:buChar char="•"/>
        <a:defRPr sz="24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3pPr>
      <a:lvl4pPr marL="15890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–"/>
        <a:defRPr sz="2000"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4pPr>
      <a:lvl5pPr marL="20462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5pPr>
      <a:lvl6pPr marL="25034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6pPr>
      <a:lvl7pPr marL="29606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7pPr>
      <a:lvl8pPr marL="34178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8pPr>
      <a:lvl9pPr marL="3875088" indent="-228600" algn="l" rtl="0" fontAlgn="base">
        <a:lnSpc>
          <a:spcPct val="75000"/>
        </a:lnSpc>
        <a:spcBef>
          <a:spcPts val="700"/>
        </a:spcBef>
        <a:spcAft>
          <a:spcPct val="0"/>
        </a:spcAft>
        <a:buClr>
          <a:srgbClr val="CC0000"/>
        </a:buClr>
        <a:buSzPct val="100000"/>
        <a:buFont typeface="Tahoma" charset="0"/>
        <a:buChar char="»"/>
        <a:defRPr>
          <a:solidFill>
            <a:srgbClr val="0000FF"/>
          </a:solidFill>
          <a:latin typeface="+mn-lt"/>
          <a:ea typeface="+mn-ea"/>
          <a:cs typeface="+mn-cs"/>
          <a:sym typeface="Tahom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sf.gov/awardsearch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0" y="2743200"/>
            <a:ext cx="3355975" cy="122238"/>
          </a:xfrm>
          <a:prstGeom prst="rect">
            <a:avLst/>
          </a:prstGeom>
          <a:solidFill>
            <a:schemeClr val="accent1">
              <a:alpha val="49803"/>
            </a:schemeClr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4876800"/>
            <a:ext cx="1295400" cy="12954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305800" cy="3429000"/>
          </a:xfrm>
          <a:ln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National Science Foundation</a:t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Directorate for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Computer &amp; Information Science &amp; Engineering (CISE)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Trustworthy Computing and</a:t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Transition to Practice</a:t>
            </a:r>
            <a: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4400" b="1" i="1" dirty="0" smtClean="0">
                <a:solidFill>
                  <a:srgbClr val="993300"/>
                </a:solidFill>
                <a:latin typeface="Calibri" pitchFamily="34" charset="0"/>
              </a:rPr>
              <a:t>Secure and Trustworthy Cyberspace (SaTC)</a:t>
            </a:r>
            <a:br>
              <a:rPr lang="en-US" sz="4400" b="1" i="1" dirty="0" smtClean="0">
                <a:solidFill>
                  <a:srgbClr val="993300"/>
                </a:solidFill>
                <a:latin typeface="Calibri" pitchFamily="34" charset="0"/>
              </a:rPr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800" b="1" i="1" dirty="0" smtClean="0">
                <a:solidFill>
                  <a:srgbClr val="993300"/>
                </a:solidFill>
                <a:latin typeface="Calibri" pitchFamily="34" charset="0"/>
              </a:rPr>
              <a:t>Presented by Jeremy Epstein, Program Officer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7000"/>
            <a:ext cx="7315200" cy="1600200"/>
          </a:xfrm>
        </p:spPr>
        <p:txBody>
          <a:bodyPr/>
          <a:lstStyle/>
          <a:p>
            <a:r>
              <a:rPr lang="en-US" dirty="0" smtClean="0">
                <a:latin typeface="Apple Chancery"/>
                <a:cs typeface="Apple Chancery"/>
              </a:rPr>
              <a:t>Transition To Practice </a:t>
            </a:r>
            <a:br>
              <a:rPr lang="en-US" dirty="0" smtClean="0">
                <a:latin typeface="Apple Chancery"/>
                <a:cs typeface="Apple Chancery"/>
              </a:rPr>
            </a:br>
            <a:r>
              <a:rPr lang="en-US" dirty="0" smtClean="0">
                <a:latin typeface="Apple Chancery"/>
                <a:cs typeface="Apple Chancery"/>
              </a:rPr>
              <a:t>Option and Perspective</a:t>
            </a:r>
            <a:endParaRPr lang="en-US" dirty="0">
              <a:latin typeface="Apple Chancery"/>
              <a:cs typeface="Apple Chancery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09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Transition Option vs. Perspective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" name="Picture 3" descr="Screen Shot 2012-10-14 at 9.12.0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8141"/>
            <a:ext cx="9144000" cy="430305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685800" y="2362200"/>
            <a:ext cx="3859237" cy="4135398"/>
            <a:chOff x="685800" y="2362200"/>
            <a:chExt cx="3859237" cy="4135398"/>
          </a:xfrm>
        </p:grpSpPr>
        <p:sp>
          <p:nvSpPr>
            <p:cNvPr id="9" name="Oval 8"/>
            <p:cNvSpPr/>
            <p:nvPr/>
          </p:nvSpPr>
          <p:spPr bwMode="auto">
            <a:xfrm>
              <a:off x="1295400" y="2362200"/>
              <a:ext cx="1295400" cy="381000"/>
            </a:xfrm>
            <a:prstGeom prst="ellipse">
              <a:avLst/>
            </a:prstGeom>
            <a:noFill/>
            <a:ln w="7620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1295400" y="3276600"/>
              <a:ext cx="1295400" cy="381000"/>
            </a:xfrm>
            <a:prstGeom prst="ellipse">
              <a:avLst/>
            </a:prstGeom>
            <a:noFill/>
            <a:ln w="7620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1295400" y="4191000"/>
              <a:ext cx="1295400" cy="457200"/>
            </a:xfrm>
            <a:prstGeom prst="ellipse">
              <a:avLst/>
            </a:prstGeom>
            <a:noFill/>
            <a:ln w="7620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800" y="5943600"/>
              <a:ext cx="385923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Transition Perspective</a:t>
              </a:r>
              <a:endParaRPr lang="en-US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95400" y="2667000"/>
            <a:ext cx="7334829" cy="3830598"/>
            <a:chOff x="1295400" y="2667000"/>
            <a:chExt cx="7334829" cy="3830598"/>
          </a:xfrm>
        </p:grpSpPr>
        <p:sp>
          <p:nvSpPr>
            <p:cNvPr id="5" name="Oval 4"/>
            <p:cNvSpPr/>
            <p:nvPr/>
          </p:nvSpPr>
          <p:spPr bwMode="auto">
            <a:xfrm>
              <a:off x="6019800" y="2667000"/>
              <a:ext cx="2438400" cy="762000"/>
            </a:xfrm>
            <a:prstGeom prst="ellips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5943600" y="3581400"/>
              <a:ext cx="2438400" cy="762000"/>
            </a:xfrm>
            <a:prstGeom prst="ellips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5943600" y="4572000"/>
              <a:ext cx="2438400" cy="762000"/>
            </a:xfrm>
            <a:prstGeom prst="ellips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62600" y="5943600"/>
              <a:ext cx="306762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</a:rPr>
                <a:t>Transition Option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 bwMode="auto">
            <a:xfrm>
              <a:off x="1295400" y="4572000"/>
              <a:ext cx="1219200" cy="457200"/>
            </a:xfrm>
            <a:prstGeom prst="ellips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14" name="Oval 13"/>
            <p:cNvSpPr/>
            <p:nvPr/>
          </p:nvSpPr>
          <p:spPr bwMode="auto">
            <a:xfrm>
              <a:off x="1295400" y="3657600"/>
              <a:ext cx="1219200" cy="457200"/>
            </a:xfrm>
            <a:prstGeom prst="ellips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1295400" y="2743200"/>
              <a:ext cx="1219200" cy="457200"/>
            </a:xfrm>
            <a:prstGeom prst="ellipse">
              <a:avLst/>
            </a:prstGeom>
            <a:noFill/>
            <a:ln w="762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ts val="713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30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Tahoma" charset="0"/>
                <a:ea typeface="ヒラギノ角ゴ ProN W3" charset="0"/>
                <a:cs typeface="ヒラギノ角ゴ ProN W3" charset="0"/>
                <a:sym typeface="Tahom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75824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Transition Perspective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existing research, extend it, and focus on transitioning to practice</a:t>
            </a:r>
          </a:p>
          <a:p>
            <a:pPr lvl="1"/>
            <a:r>
              <a:rPr lang="en-US" dirty="0" smtClean="0"/>
              <a:t>Commercial</a:t>
            </a:r>
          </a:p>
          <a:p>
            <a:pPr lvl="1"/>
            <a:r>
              <a:rPr lang="en-US" dirty="0" smtClean="0"/>
              <a:t>State, local, Federal government</a:t>
            </a:r>
          </a:p>
          <a:p>
            <a:r>
              <a:rPr lang="en-US" dirty="0" smtClean="0"/>
              <a:t>Release as open source</a:t>
            </a:r>
          </a:p>
          <a:p>
            <a:r>
              <a:rPr lang="en-US" dirty="0" smtClean="0"/>
              <a:t>“Applied </a:t>
            </a:r>
            <a:r>
              <a:rPr lang="en-US" dirty="0"/>
              <a:t>research, development, prototyping, testing, and experimental </a:t>
            </a:r>
            <a:r>
              <a:rPr lang="en-US" dirty="0" smtClean="0"/>
              <a:t>deployment”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4732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TTP </a:t>
            </a:r>
            <a:r>
              <a:rPr lang="en-US" b="1" u="sng" dirty="0" smtClean="0">
                <a:solidFill>
                  <a:srgbClr val="000000"/>
                </a:solidFill>
                <a:latin typeface="Calibri"/>
                <a:cs typeface="Calibri"/>
              </a:rPr>
              <a:t>Perspective</a:t>
            </a:r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 Requirements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88" indent="0">
              <a:buNone/>
            </a:pPr>
            <a:r>
              <a:rPr lang="en-US" sz="2000" dirty="0" smtClean="0"/>
              <a:t>The </a:t>
            </a:r>
            <a:r>
              <a:rPr lang="en-US" sz="2000" dirty="0"/>
              <a:t>expected impact on the deployed environment described in the proposal</a:t>
            </a:r>
            <a:r>
              <a:rPr lang="en-US" sz="2000" dirty="0" smtClean="0"/>
              <a:t>.</a:t>
            </a:r>
          </a:p>
          <a:p>
            <a:pPr marL="39688" indent="0">
              <a:buNone/>
            </a:pPr>
            <a:r>
              <a:rPr lang="en-US" sz="2000" dirty="0" smtClean="0"/>
              <a:t>The </a:t>
            </a:r>
            <a:r>
              <a:rPr lang="en-US" sz="2000" dirty="0"/>
              <a:t>extent to which the value of the proposed cybersecurity research and development is described in the context of a needed capability required by science and engineering, and potential impact across a broader segment of the NSF community</a:t>
            </a:r>
            <a:r>
              <a:rPr lang="en-US" sz="2000" dirty="0" smtClean="0"/>
              <a:t>.</a:t>
            </a:r>
          </a:p>
          <a:p>
            <a:pPr marL="39688" indent="0">
              <a:buNone/>
            </a:pPr>
            <a:r>
              <a:rPr lang="en-US" sz="2000" dirty="0" smtClean="0"/>
              <a:t>The </a:t>
            </a:r>
            <a:r>
              <a:rPr lang="en-US" sz="2000" dirty="0"/>
              <a:t>feasibility, utility, and interoperability of the capability in its proposed operational role.</a:t>
            </a:r>
          </a:p>
          <a:p>
            <a:pPr marL="39688" indent="0">
              <a:buNone/>
            </a:pPr>
            <a:r>
              <a:rPr lang="en-US" sz="2000" dirty="0" smtClean="0"/>
              <a:t>A </a:t>
            </a:r>
            <a:r>
              <a:rPr lang="en-US" sz="2000" dirty="0"/>
              <a:t>project plan that addresses in its goals and milestones the demonstration and evaluation of a working system in the target environment.</a:t>
            </a:r>
          </a:p>
          <a:p>
            <a:pPr marL="39688" indent="0">
              <a:buNone/>
            </a:pPr>
            <a:r>
              <a:rPr lang="en-US" sz="2000" dirty="0" smtClean="0"/>
              <a:t>Tangible </a:t>
            </a:r>
            <a:r>
              <a:rPr lang="en-US" sz="2000" dirty="0"/>
              <a:t>metrics described to evaluate the success of the capabilities developed, and the steps necessary to take the system from prototype status to production use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2717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Transition Option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Transition option is an optional supplemental part to small, medium, and Frontier proposals going into TWC and/or SBE perspectives</a:t>
            </a:r>
          </a:p>
          <a:p>
            <a:r>
              <a:rPr lang="en-US" dirty="0" smtClean="0"/>
              <a:t>Description of phase activities in supplementary documents – </a:t>
            </a:r>
            <a:r>
              <a:rPr lang="en-US" dirty="0" smtClean="0">
                <a:solidFill>
                  <a:srgbClr val="FF0000"/>
                </a:solidFill>
              </a:rPr>
              <a:t>NOT IN THE BASE DOCUMENT</a:t>
            </a:r>
          </a:p>
          <a:p>
            <a:r>
              <a:rPr lang="en-US" dirty="0" smtClean="0"/>
              <a:t>Transition option</a:t>
            </a:r>
          </a:p>
          <a:p>
            <a:pPr lvl="1"/>
            <a:r>
              <a:rPr lang="en-US" dirty="0" smtClean="0"/>
              <a:t>Will </a:t>
            </a:r>
            <a:r>
              <a:rPr lang="en-US" b="1" dirty="0" smtClean="0"/>
              <a:t>NOT </a:t>
            </a:r>
            <a:r>
              <a:rPr lang="en-US" dirty="0" smtClean="0"/>
              <a:t>factor into the primary proposal review</a:t>
            </a:r>
          </a:p>
          <a:p>
            <a:pPr lvl="1"/>
            <a:r>
              <a:rPr lang="en-US" dirty="0" smtClean="0"/>
              <a:t>Will </a:t>
            </a:r>
            <a:r>
              <a:rPr lang="en-US" b="1" dirty="0" smtClean="0"/>
              <a:t>NOT </a:t>
            </a:r>
            <a:r>
              <a:rPr lang="en-US" dirty="0" smtClean="0"/>
              <a:t>factor into ranking of proposal in the review panel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1DA80-447F-4494-8452-94DE79BE298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TTP </a:t>
            </a:r>
            <a:r>
              <a:rPr lang="en-US" b="1" u="sng" dirty="0" smtClean="0">
                <a:solidFill>
                  <a:srgbClr val="000000"/>
                </a:solidFill>
                <a:latin typeface="Calibri"/>
                <a:cs typeface="Calibri"/>
              </a:rPr>
              <a:t>Option</a:t>
            </a:r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 Requirements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88" indent="0">
              <a:buNone/>
            </a:pPr>
            <a:r>
              <a:rPr lang="en-US" sz="1600" dirty="0" smtClean="0"/>
              <a:t>The </a:t>
            </a:r>
            <a:r>
              <a:rPr lang="en-US" sz="1600" dirty="0"/>
              <a:t>expected impact on the deployed environment described in the </a:t>
            </a:r>
            <a:r>
              <a:rPr lang="en-US" sz="1600" strike="sngStrike" dirty="0" smtClean="0">
                <a:solidFill>
                  <a:srgbClr val="FF0000"/>
                </a:solidFill>
              </a:rPr>
              <a:t>proposal</a:t>
            </a:r>
            <a:r>
              <a:rPr lang="en-US" sz="1600" dirty="0" smtClean="0">
                <a:solidFill>
                  <a:srgbClr val="FF0000"/>
                </a:solidFill>
              </a:rPr>
              <a:t> supplemental document</a:t>
            </a:r>
            <a:r>
              <a:rPr lang="en-US" sz="1600" dirty="0" smtClean="0"/>
              <a:t>.</a:t>
            </a:r>
          </a:p>
          <a:p>
            <a:pPr marL="39688" indent="0">
              <a:buNone/>
            </a:pPr>
            <a:r>
              <a:rPr lang="en-US" sz="1600" dirty="0" smtClean="0"/>
              <a:t>The </a:t>
            </a:r>
            <a:r>
              <a:rPr lang="en-US" sz="1600" dirty="0"/>
              <a:t>extent to which the value of the proposed cybersecurity research and development is described in the context of a needed capability </a:t>
            </a:r>
            <a:r>
              <a:rPr lang="en-US" sz="1600" strike="sngStrike" dirty="0">
                <a:solidFill>
                  <a:srgbClr val="FF0000"/>
                </a:solidFill>
              </a:rPr>
              <a:t>required by science and engineering,</a:t>
            </a:r>
            <a:r>
              <a:rPr lang="en-US" sz="1600" dirty="0">
                <a:solidFill>
                  <a:srgbClr val="3366FF"/>
                </a:solidFill>
              </a:rPr>
              <a:t> </a:t>
            </a:r>
            <a:r>
              <a:rPr lang="en-US" sz="1600" dirty="0"/>
              <a:t>and potential impact</a:t>
            </a:r>
            <a:r>
              <a:rPr lang="en-US" sz="1600" strike="sngStrike" dirty="0">
                <a:solidFill>
                  <a:srgbClr val="000090"/>
                </a:solidFill>
              </a:rPr>
              <a:t> </a:t>
            </a:r>
            <a:r>
              <a:rPr lang="en-US" sz="1600" strike="sngStrike" dirty="0">
                <a:solidFill>
                  <a:srgbClr val="FF0000"/>
                </a:solidFill>
              </a:rPr>
              <a:t>across a broader segment of the NSF community</a:t>
            </a:r>
            <a:r>
              <a:rPr lang="en-US" sz="1600" dirty="0" smtClean="0"/>
              <a:t>.</a:t>
            </a:r>
          </a:p>
          <a:p>
            <a:pPr marL="39688" indent="0">
              <a:buNone/>
            </a:pPr>
            <a:r>
              <a:rPr lang="en-US" sz="1600" dirty="0" smtClean="0"/>
              <a:t>The </a:t>
            </a:r>
            <a:r>
              <a:rPr lang="en-US" sz="1600" dirty="0"/>
              <a:t>feasibility, utility, and interoperability of the capability in its proposed operational role.</a:t>
            </a:r>
          </a:p>
          <a:p>
            <a:pPr marL="39688" indent="0">
              <a:buNone/>
            </a:pPr>
            <a:r>
              <a:rPr lang="en-US" sz="1600" dirty="0" smtClean="0"/>
              <a:t>An </a:t>
            </a:r>
            <a:r>
              <a:rPr lang="en-US" sz="1600" dirty="0" smtClean="0">
                <a:solidFill>
                  <a:srgbClr val="FF0000"/>
                </a:solidFill>
              </a:rPr>
              <a:t>option </a:t>
            </a:r>
            <a:r>
              <a:rPr lang="en-US" sz="1600" strike="sngStrike" dirty="0">
                <a:solidFill>
                  <a:srgbClr val="FF0000"/>
                </a:solidFill>
              </a:rPr>
              <a:t>project</a:t>
            </a:r>
            <a:r>
              <a:rPr lang="en-US" sz="1600" dirty="0"/>
              <a:t> plan that addresses in its goals and milestones the demonstration and evaluation of a working system in the target environment.</a:t>
            </a:r>
          </a:p>
          <a:p>
            <a:pPr marL="39688" indent="0">
              <a:buNone/>
            </a:pPr>
            <a:r>
              <a:rPr lang="en-US" sz="1600" dirty="0" smtClean="0"/>
              <a:t>Tangible </a:t>
            </a:r>
            <a:r>
              <a:rPr lang="en-US" sz="1600" dirty="0"/>
              <a:t>metrics described to evaluate the success of the capabilities developed, and the steps necessary to take the system from prototype status to production use</a:t>
            </a:r>
            <a:r>
              <a:rPr lang="en-US" sz="1600" dirty="0" smtClean="0"/>
              <a:t>.</a:t>
            </a:r>
          </a:p>
          <a:p>
            <a:pPr marL="39688" indent="0">
              <a:buNone/>
            </a:pPr>
            <a:r>
              <a:rPr lang="en-US" sz="1600" dirty="0">
                <a:solidFill>
                  <a:srgbClr val="FF0000"/>
                </a:solidFill>
              </a:rPr>
              <a:t>The appropriateness of the budget for the option. The supplemental document should explain how the additional budget will be used to execute the option.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2567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Which One to Use?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If existing research results to be transitioned, then use TTP </a:t>
            </a:r>
            <a:r>
              <a:rPr lang="en-US" sz="2000" i="1" dirty="0" smtClean="0"/>
              <a:t>perspective</a:t>
            </a:r>
            <a:endParaRPr lang="en-US" sz="2000" dirty="0" smtClean="0"/>
          </a:p>
          <a:p>
            <a:r>
              <a:rPr lang="en-US" sz="2000" dirty="0" smtClean="0"/>
              <a:t>If new research which you plan to transition, then use TTP </a:t>
            </a:r>
            <a:r>
              <a:rPr lang="en-US" sz="2000" i="1" dirty="0" smtClean="0"/>
              <a:t>option</a:t>
            </a:r>
            <a:endParaRPr lang="en-US" sz="2000" dirty="0" smtClean="0"/>
          </a:p>
          <a:p>
            <a:r>
              <a:rPr lang="en-US" sz="2000" dirty="0" smtClean="0"/>
              <a:t>May </a:t>
            </a:r>
            <a:r>
              <a:rPr lang="en-US" sz="2000" u="sng" dirty="0" smtClean="0"/>
              <a:t>not</a:t>
            </a:r>
            <a:r>
              <a:rPr lang="en-US" sz="2000" dirty="0" smtClean="0"/>
              <a:t> include both in the same proposal!</a:t>
            </a:r>
          </a:p>
          <a:p>
            <a:r>
              <a:rPr lang="en-US" sz="2000" dirty="0" smtClean="0"/>
              <a:t>Common mistakes for option:</a:t>
            </a:r>
          </a:p>
          <a:p>
            <a:pPr lvl="1"/>
            <a:r>
              <a:rPr lang="en-US" sz="2000" dirty="0" smtClean="0"/>
              <a:t>Option must include </a:t>
            </a:r>
            <a:r>
              <a:rPr lang="en-US" sz="2000" i="1" dirty="0" smtClean="0"/>
              <a:t>separate</a:t>
            </a:r>
            <a:r>
              <a:rPr lang="en-US" sz="2000" dirty="0" smtClean="0"/>
              <a:t> document describing the option activities, and must </a:t>
            </a:r>
            <a:r>
              <a:rPr lang="en-US" sz="2000" u="sng" dirty="0" smtClean="0"/>
              <a:t>not</a:t>
            </a:r>
            <a:r>
              <a:rPr lang="en-US" sz="2000" dirty="0" smtClean="0"/>
              <a:t> be described in the base proposal</a:t>
            </a:r>
          </a:p>
          <a:p>
            <a:pPr lvl="1"/>
            <a:r>
              <a:rPr lang="en-US" sz="2000" dirty="0" smtClean="0"/>
              <a:t>Budget for option must </a:t>
            </a:r>
            <a:r>
              <a:rPr lang="en-US" sz="2000" u="sng" dirty="0" smtClean="0"/>
              <a:t>not</a:t>
            </a:r>
            <a:r>
              <a:rPr lang="en-US" sz="2000" dirty="0" smtClean="0"/>
              <a:t> be included in the proposal budget</a:t>
            </a:r>
          </a:p>
          <a:p>
            <a:pPr lvl="1"/>
            <a:r>
              <a:rPr lang="en-US" sz="2000" dirty="0" smtClean="0"/>
              <a:t>Word “Option” </a:t>
            </a:r>
            <a:r>
              <a:rPr lang="en-US" sz="2000" u="sng" dirty="0" smtClean="0"/>
              <a:t>must</a:t>
            </a:r>
            <a:r>
              <a:rPr lang="en-US" sz="2000" dirty="0" smtClean="0"/>
              <a:t> be in the proposal title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926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Advertisement!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 descr="Screen Shot 2012-10-14 at 9.14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538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2200" y="6380202"/>
            <a:ext cx="55038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http://</a:t>
            </a:r>
            <a:r>
              <a:rPr lang="en-US" dirty="0" err="1">
                <a:solidFill>
                  <a:srgbClr val="FF0000"/>
                </a:solidFill>
              </a:rPr>
              <a:t>www.satc-cybercafe.net</a:t>
            </a:r>
            <a:r>
              <a:rPr lang="en-US" dirty="0">
                <a:solidFill>
                  <a:srgbClr val="FF0000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775958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0" y="2743200"/>
            <a:ext cx="3355975" cy="122238"/>
          </a:xfrm>
          <a:prstGeom prst="rect">
            <a:avLst/>
          </a:prstGeom>
          <a:solidFill>
            <a:schemeClr val="accent1">
              <a:alpha val="49803"/>
            </a:schemeClr>
          </a:solidFill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4876800"/>
            <a:ext cx="1295400" cy="12954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305800" cy="3429000"/>
          </a:xfrm>
          <a:ln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National Science Foundation</a:t>
            </a:r>
            <a:b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Directorate for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Computer &amp; Information Science &amp; Engineering (CISE)</a:t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Trustworthy Computing and</a:t>
            </a:r>
            <a:b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</a:b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Transition to Practice</a:t>
            </a:r>
            <a: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/>
            </a:r>
            <a:br>
              <a:rPr lang="en-US" sz="4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en-US" sz="4400" b="1" i="1" dirty="0" smtClean="0">
                <a:solidFill>
                  <a:srgbClr val="993300"/>
                </a:solidFill>
                <a:latin typeface="Calibri" pitchFamily="34" charset="0"/>
              </a:rPr>
              <a:t>Secure and Trustworthy Cyberspace (SaTC)</a:t>
            </a:r>
            <a:br>
              <a:rPr lang="en-US" sz="4400" b="1" i="1" dirty="0" smtClean="0">
                <a:solidFill>
                  <a:srgbClr val="993300"/>
                </a:solidFill>
                <a:latin typeface="Calibri" pitchFamily="34" charset="0"/>
              </a:rPr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800" b="1" i="1" dirty="0" smtClean="0">
                <a:solidFill>
                  <a:srgbClr val="993300"/>
                </a:solidFill>
                <a:latin typeface="Calibri" pitchFamily="34" charset="0"/>
              </a:rPr>
              <a:t>Presented by Jeremy Epstein, Program Officer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19465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SaTC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Goals and Perspectives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Goal: </a:t>
            </a:r>
            <a:r>
              <a:rPr lang="en-US" sz="2000" b="1" dirty="0" smtClean="0"/>
              <a:t>To protect cyber-systems (including host machines, the internet and other cyber-infrastructure) from </a:t>
            </a:r>
            <a:r>
              <a:rPr lang="en-US" sz="2000" b="1" i="1" dirty="0" smtClean="0"/>
              <a:t>malicious behaviour</a:t>
            </a:r>
            <a:r>
              <a:rPr lang="en-US" sz="2000" b="1" dirty="0" smtClean="0"/>
              <a:t>, while </a:t>
            </a:r>
            <a:r>
              <a:rPr lang="en-US" sz="2000" b="1" i="1" dirty="0" smtClean="0"/>
              <a:t>preserving privacy </a:t>
            </a:r>
            <a:r>
              <a:rPr lang="en-US" sz="2000" b="1" dirty="0" smtClean="0"/>
              <a:t>and </a:t>
            </a:r>
            <a:r>
              <a:rPr lang="en-US" sz="2000" b="1" i="1" dirty="0" smtClean="0"/>
              <a:t>promoting usability</a:t>
            </a:r>
          </a:p>
          <a:p>
            <a:r>
              <a:rPr lang="en-US" sz="2000" dirty="0" err="1" smtClean="0"/>
              <a:t>SaTC</a:t>
            </a:r>
            <a:r>
              <a:rPr lang="en-US" sz="2000" dirty="0" smtClean="0"/>
              <a:t> emphasizes different approaches and research communities by introducing </a:t>
            </a:r>
            <a:r>
              <a:rPr lang="en-US" sz="2000" i="1" dirty="0" smtClean="0"/>
              <a:t>perspectives</a:t>
            </a:r>
          </a:p>
          <a:p>
            <a:pPr lvl="1"/>
            <a:r>
              <a:rPr lang="en-US" sz="2000" b="1" dirty="0" smtClean="0"/>
              <a:t>Trustworthy Computing (TWC)</a:t>
            </a:r>
          </a:p>
          <a:p>
            <a:pPr lvl="1"/>
            <a:r>
              <a:rPr lang="en-US" sz="2000" b="1" dirty="0" smtClean="0"/>
              <a:t>Social, Behavioral &amp; Economic (SBE)</a:t>
            </a:r>
          </a:p>
          <a:p>
            <a:pPr lvl="1"/>
            <a:r>
              <a:rPr lang="en-US" sz="2000" b="1" dirty="0" smtClean="0"/>
              <a:t>Transition to Practice (TTP)</a:t>
            </a:r>
          </a:p>
          <a:p>
            <a:pPr lvl="1"/>
            <a:r>
              <a:rPr lang="en-US" sz="2000" b="1" dirty="0" smtClean="0"/>
              <a:t>Cybersecurity Education (EDU)</a:t>
            </a:r>
          </a:p>
          <a:p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1DA80-447F-4494-8452-94DE79BE298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SaTC Combinations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" name="Picture 7" descr="Screen Shot 2012-10-14 at 9.12.0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8141"/>
            <a:ext cx="9144000" cy="430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3325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7000"/>
            <a:ext cx="7315200" cy="1600200"/>
          </a:xfrm>
        </p:spPr>
        <p:txBody>
          <a:bodyPr/>
          <a:lstStyle/>
          <a:p>
            <a:r>
              <a:rPr lang="en-US" dirty="0" smtClean="0">
                <a:latin typeface="Apple Chancery"/>
                <a:cs typeface="Apple Chancery"/>
              </a:rPr>
              <a:t>Trustworthy Computing Systems Perspective</a:t>
            </a:r>
            <a:endParaRPr lang="en-US" dirty="0">
              <a:latin typeface="Apple Chancery"/>
              <a:cs typeface="Apple Chancery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575C-D93A-4C29-8224-11184D25ED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91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Trustworthy Computing Systems Perspective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Roughly corresponds to former Trustworthy Computing Program</a:t>
            </a:r>
          </a:p>
          <a:p>
            <a:r>
              <a:rPr lang="en-US" sz="1800" dirty="0" smtClean="0"/>
              <a:t>Supports designing, building or operating cyber-infrastructure that resists malicious attackers</a:t>
            </a:r>
          </a:p>
          <a:p>
            <a:pPr lvl="1"/>
            <a:r>
              <a:rPr lang="en-US" sz="1600" dirty="0" smtClean="0"/>
              <a:t>Includes security, privacy and accountability concerns</a:t>
            </a:r>
          </a:p>
          <a:p>
            <a:r>
              <a:rPr lang="en-US" sz="1800" dirty="0" smtClean="0"/>
              <a:t>Supports approaches from theoretical to experimental to human-centric</a:t>
            </a:r>
          </a:p>
          <a:p>
            <a:r>
              <a:rPr lang="en-US" sz="1800" dirty="0" smtClean="0"/>
              <a:t>Theories, models, algorithms, methods, architectures, languages, tools, systems and evaluation frameworks</a:t>
            </a:r>
          </a:p>
          <a:p>
            <a:r>
              <a:rPr lang="en-US" sz="1800" dirty="0" smtClean="0"/>
              <a:t>Studies of tradeoffs among security, privacy, usability</a:t>
            </a:r>
          </a:p>
          <a:p>
            <a:r>
              <a:rPr lang="en-US" sz="1800" dirty="0" smtClean="0"/>
              <a:t>Methods to assess, reason about and predict system trustworthiness</a:t>
            </a:r>
          </a:p>
          <a:p>
            <a:r>
              <a:rPr lang="en-US" sz="1800" dirty="0" smtClean="0"/>
              <a:t>Methods to increase attacker cost, enable tailored security environments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1DA80-447F-4494-8452-94DE79BE298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/>
                </a:solidFill>
                <a:latin typeface="Calibri"/>
                <a:cs typeface="Calibri"/>
              </a:rPr>
              <a:t>Does my area fit?</a:t>
            </a:r>
            <a:endParaRPr lang="en-US" b="1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7620000" cy="838200"/>
          </a:xfrm>
        </p:spPr>
        <p:txBody>
          <a:bodyPr/>
          <a:lstStyle/>
          <a:p>
            <a:r>
              <a:rPr lang="en-US" dirty="0" smtClean="0"/>
              <a:t>Look on </a:t>
            </a:r>
            <a:r>
              <a:rPr lang="en-US" dirty="0" smtClean="0">
                <a:hlinkClick r:id="rId2"/>
              </a:rPr>
              <a:t>www.nsf.gov/awardsearch</a:t>
            </a:r>
            <a:r>
              <a:rPr lang="en-US" dirty="0" smtClean="0"/>
              <a:t> for what we’ve funded already!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 descr="Screen Shot 2012-10-14 at 9.32.5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76" y="1981200"/>
            <a:ext cx="8605024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2362200" y="6304413"/>
            <a:ext cx="1676400" cy="401187"/>
          </a:xfrm>
          <a:prstGeom prst="ellipse">
            <a:avLst/>
          </a:prstGeom>
          <a:noFill/>
          <a:ln w="635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normalizeH="0" baseline="0" smtClean="0">
              <a:ln>
                <a:noFill/>
              </a:ln>
              <a:solidFill>
                <a:srgbClr val="FFFFFF"/>
              </a:solidFill>
              <a:effectLst/>
              <a:latin typeface="Tahoma" charset="0"/>
              <a:ea typeface="ヒラギノ角ゴ ProN W3" charset="0"/>
              <a:cs typeface="ヒラギノ角ゴ ProN W3" charset="0"/>
              <a:sym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6847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FY12 TWC Actual Funding Areas </a:t>
            </a:r>
            <a:b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(83 proposals / 56 projects total)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Medical device security</a:t>
            </a:r>
          </a:p>
          <a:p>
            <a:r>
              <a:rPr lang="en-US" sz="2400" dirty="0" smtClean="0"/>
              <a:t>Browser security</a:t>
            </a:r>
          </a:p>
          <a:p>
            <a:r>
              <a:rPr lang="en-US" sz="2400" dirty="0" smtClean="0"/>
              <a:t>Anonymity</a:t>
            </a:r>
          </a:p>
          <a:p>
            <a:r>
              <a:rPr lang="en-US" sz="2400" dirty="0" smtClean="0"/>
              <a:t>Mobile device security &amp; privacy</a:t>
            </a:r>
          </a:p>
          <a:p>
            <a:r>
              <a:rPr lang="en-US" sz="2400" dirty="0" smtClean="0"/>
              <a:t>Cloud security</a:t>
            </a:r>
          </a:p>
          <a:p>
            <a:r>
              <a:rPr lang="en-US" sz="2400" dirty="0" smtClean="0"/>
              <a:t>Hardware security</a:t>
            </a:r>
          </a:p>
          <a:p>
            <a:r>
              <a:rPr lang="en-US" sz="2400" dirty="0" smtClean="0"/>
              <a:t>Smart grid security</a:t>
            </a:r>
          </a:p>
          <a:p>
            <a:r>
              <a:rPr lang="en-US" sz="2400" dirty="0" smtClean="0"/>
              <a:t>Data privacy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Network security (BGP, IDS)</a:t>
            </a:r>
          </a:p>
          <a:p>
            <a:r>
              <a:rPr lang="en-US" sz="2400" dirty="0" smtClean="0"/>
              <a:t>Software security</a:t>
            </a:r>
          </a:p>
          <a:p>
            <a:r>
              <a:rPr lang="en-US" sz="2400" dirty="0" smtClean="0"/>
              <a:t>Cybereconomics</a:t>
            </a:r>
          </a:p>
          <a:p>
            <a:r>
              <a:rPr lang="en-US" sz="2400" dirty="0" smtClean="0"/>
              <a:t>Censorship evasion</a:t>
            </a:r>
          </a:p>
          <a:p>
            <a:r>
              <a:rPr lang="en-US" sz="2400" dirty="0" smtClean="0"/>
              <a:t>Security data collection &amp; analysis</a:t>
            </a:r>
          </a:p>
          <a:p>
            <a:r>
              <a:rPr lang="en-US" sz="2400" dirty="0" smtClean="0"/>
              <a:t>Social network security</a:t>
            </a:r>
          </a:p>
          <a:p>
            <a:r>
              <a:rPr lang="en-US" sz="2400" dirty="0" smtClean="0"/>
              <a:t>Biometrics</a:t>
            </a:r>
          </a:p>
          <a:p>
            <a:r>
              <a:rPr lang="en-US" sz="2400" dirty="0" smtClean="0"/>
              <a:t>Security usability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6914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Calibri"/>
                <a:cs typeface="Calibri"/>
              </a:rPr>
              <a:t>National Strategy Areas Where We’d Like To See More Proposals</a:t>
            </a:r>
            <a:endParaRPr lang="en-US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Underrepresented</a:t>
            </a:r>
          </a:p>
          <a:p>
            <a:pPr lvl="1"/>
            <a:r>
              <a:rPr lang="en-US" dirty="0" smtClean="0"/>
              <a:t>Moving Target</a:t>
            </a:r>
          </a:p>
          <a:p>
            <a:pPr lvl="1"/>
            <a:r>
              <a:rPr lang="en-US" dirty="0" smtClean="0"/>
              <a:t>Tailored Trustworthy Spaces</a:t>
            </a:r>
          </a:p>
          <a:p>
            <a:pPr lvl="1"/>
            <a:r>
              <a:rPr lang="en-US" dirty="0" smtClean="0"/>
              <a:t>Science of Security</a:t>
            </a:r>
          </a:p>
          <a:p>
            <a:r>
              <a:rPr lang="en-US" dirty="0" smtClean="0"/>
              <a:t>Well represented in</a:t>
            </a:r>
          </a:p>
          <a:p>
            <a:pPr lvl="1"/>
            <a:r>
              <a:rPr lang="en-US" dirty="0" smtClean="0"/>
              <a:t>Designed-In Security</a:t>
            </a:r>
          </a:p>
          <a:p>
            <a:pPr lvl="1"/>
            <a:r>
              <a:rPr lang="en-US" dirty="0" smtClean="0"/>
              <a:t>Cybereconomics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BD0B5-06EC-424E-95FF-8BB6528C83F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5901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Mistakes in TWC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a clear threat model – a solution without knowing the problem you’re trying to solve!</a:t>
            </a:r>
          </a:p>
          <a:p>
            <a:r>
              <a:rPr lang="en-US" dirty="0" smtClean="0"/>
              <a:t>Insufficient comparison to other research</a:t>
            </a:r>
          </a:p>
          <a:p>
            <a:r>
              <a:rPr lang="en-US" dirty="0" smtClean="0"/>
              <a:t>In some areas, insufficient comparison to commercial products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4FAD8-0AC7-4412-9D72-9D090CEC6AC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7622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Default Design">
  <a:themeElements>
    <a:clrScheme name="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CC9900"/>
      </a:accent1>
      <a:accent2>
        <a:srgbClr val="333399"/>
      </a:accent2>
      <a:accent3>
        <a:srgbClr val="FFFFFF"/>
      </a:accent3>
      <a:accent4>
        <a:srgbClr val="DADADA"/>
      </a:accent4>
      <a:accent5>
        <a:srgbClr val="E2CAAA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ahoma"/>
        <a:ea typeface="ヒラギノ角ゴ ProN W3"/>
        <a:cs typeface="ヒラギノ角ゴ ProN W3"/>
      </a:majorFont>
      <a:minorFont>
        <a:latin typeface="Taho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00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713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Tahoma" charset="0"/>
            <a:ea typeface="ヒラギノ角ゴ ProN W3" charset="0"/>
            <a:cs typeface="ヒラギノ角ゴ ProN W3" charset="0"/>
            <a:sym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9900"/>
        </a:solidFill>
        <a:ln w="952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ts val="713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Tahoma" charset="0"/>
            <a:ea typeface="ヒラギノ角ゴ ProN W3" charset="0"/>
            <a:cs typeface="ヒラギノ角ゴ ProN W3" charset="0"/>
            <a:sym typeface="Tahoma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AEBC93382D14DA758968F8C0C1DEE" ma:contentTypeVersion="2" ma:contentTypeDescription="Create a new document." ma:contentTypeScope="" ma:versionID="3022d3dd7923fcb2b3a11dd454aef4b2">
  <xsd:schema xmlns:xsd="http://www.w3.org/2001/XMLSchema" xmlns:p="http://schemas.microsoft.com/office/2006/metadata/properties" targetNamespace="http://schemas.microsoft.com/office/2006/metadata/properties" ma:root="true" ma:fieldsID="a54db5868f5fcfba6052c9459e55206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8" ma:displayName="Comments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E7BAFC-1743-4BDF-9B75-8DD931B5F6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BA1E27F9-1C39-498E-AE93-D18E6B629B9E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66DAAF9-A39C-4B9E-B7F0-5EB7A81784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Pages>0</Pages>
  <Words>767</Words>
  <Characters>0</Characters>
  <Application>Microsoft Office PowerPoint</Application>
  <PresentationFormat>On-screen Show (4:3)</PresentationFormat>
  <Lines>0</Lines>
  <Paragraphs>106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1_Default Design</vt:lpstr>
      <vt:lpstr>National Science Foundation Directorate for Computer &amp; Information Science &amp; Engineering (CISE)   Trustworthy Computing and Transition to Practice Secure and Trustworthy Cyberspace (SaTC)  Presented by Jeremy Epstein, Program Officer  </vt:lpstr>
      <vt:lpstr>SaTC Goals and Perspectives</vt:lpstr>
      <vt:lpstr>SaTC Combinations</vt:lpstr>
      <vt:lpstr>Trustworthy Computing Systems Perspective</vt:lpstr>
      <vt:lpstr>Trustworthy Computing Systems Perspective</vt:lpstr>
      <vt:lpstr>Does my area fit?</vt:lpstr>
      <vt:lpstr>FY12 TWC Actual Funding Areas  (83 proposals / 56 projects total)</vt:lpstr>
      <vt:lpstr>National Strategy Areas Where We’d Like To See More Proposals</vt:lpstr>
      <vt:lpstr>Common Mistakes in TWC</vt:lpstr>
      <vt:lpstr>Transition To Practice  Option and Perspective</vt:lpstr>
      <vt:lpstr>Transition Option vs. Perspective</vt:lpstr>
      <vt:lpstr>Transition Perspective</vt:lpstr>
      <vt:lpstr>TTP Perspective Requirements</vt:lpstr>
      <vt:lpstr> Transition Option</vt:lpstr>
      <vt:lpstr>TTP Option Requirements</vt:lpstr>
      <vt:lpstr>Which One to Use?</vt:lpstr>
      <vt:lpstr>Advertisement!</vt:lpstr>
      <vt:lpstr>National Science Foundation Directorate for Computer &amp; Information Science &amp; Engineering (CISE)   Trustworthy Computing and Transition to Practice Secure and Trustworthy Cyberspace (SaTC)  Presented by Jeremy Epstein, Program Officer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Trustworthy Computing Program A CISE Cross-cutting Program</dc:title>
  <dc:creator>Carl Landwehr</dc:creator>
  <cp:lastModifiedBy>Linda Casals</cp:lastModifiedBy>
  <cp:revision>148</cp:revision>
  <dcterms:modified xsi:type="dcterms:W3CDTF">2012-10-17T18:34:01Z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0x010100E67AEBC93382D14DA758968F8C0C1DEE</vt:lpwstr>
  </property>
</Properties>
</file>