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3" r:id="rId1"/>
  </p:sldMasterIdLst>
  <p:notesMasterIdLst>
    <p:notesMasterId r:id="rId24"/>
  </p:notesMasterIdLst>
  <p:handoutMasterIdLst>
    <p:handoutMasterId r:id="rId25"/>
  </p:handoutMasterIdLst>
  <p:sldIdLst>
    <p:sldId id="293" r:id="rId2"/>
    <p:sldId id="315" r:id="rId3"/>
    <p:sldId id="316" r:id="rId4"/>
    <p:sldId id="325" r:id="rId5"/>
    <p:sldId id="317" r:id="rId6"/>
    <p:sldId id="294" r:id="rId7"/>
    <p:sldId id="296" r:id="rId8"/>
    <p:sldId id="301" r:id="rId9"/>
    <p:sldId id="303" r:id="rId10"/>
    <p:sldId id="300" r:id="rId11"/>
    <p:sldId id="308" r:id="rId12"/>
    <p:sldId id="318" r:id="rId13"/>
    <p:sldId id="312" r:id="rId14"/>
    <p:sldId id="313" r:id="rId15"/>
    <p:sldId id="314" r:id="rId16"/>
    <p:sldId id="320" r:id="rId17"/>
    <p:sldId id="319" r:id="rId18"/>
    <p:sldId id="321" r:id="rId19"/>
    <p:sldId id="322" r:id="rId20"/>
    <p:sldId id="323" r:id="rId21"/>
    <p:sldId id="324" r:id="rId22"/>
    <p:sldId id="277" r:id="rId23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oliveir" initials="d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FF"/>
    <a:srgbClr val="FFCC00"/>
    <a:srgbClr val="CCFFCC"/>
    <a:srgbClr val="B2B2B2"/>
    <a:srgbClr val="993366"/>
    <a:srgbClr val="FF9999"/>
    <a:srgbClr val="99FF33"/>
    <a:srgbClr val="CCCCFF"/>
    <a:srgbClr val="FF3300"/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67500" autoAdjust="0"/>
  </p:normalViewPr>
  <p:slideViewPr>
    <p:cSldViewPr>
      <p:cViewPr>
        <p:scale>
          <a:sx n="75" d="100"/>
          <a:sy n="75" d="100"/>
        </p:scale>
        <p:origin x="-1176" y="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-2508" y="-96"/>
      </p:cViewPr>
      <p:guideLst>
        <p:guide orient="horz" pos="2928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1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967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7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D1AAB36A-CC3D-4AAA-BE1E-23D2CB490F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934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1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8500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15791"/>
            <a:ext cx="54864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29967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DB30461E-B0BB-42AD-89A3-5325BE4A5F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024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30461E-B0BB-42AD-89A3-5325BE4A5F24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30461E-B0BB-42AD-89A3-5325BE4A5F24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30461E-B0BB-42AD-89A3-5325BE4A5F24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6084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30461E-B0BB-42AD-89A3-5325BE4A5F24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6084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30461E-B0BB-42AD-89A3-5325BE4A5F24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6084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30461E-B0BB-42AD-89A3-5325BE4A5F24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608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30461E-B0BB-42AD-89A3-5325BE4A5F2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667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30461E-B0BB-42AD-89A3-5325BE4A5F2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9208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30461E-B0BB-42AD-89A3-5325BE4A5F2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301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E76ECB-94B5-415B-903A-0EA09BA37EF0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30461E-B0BB-42AD-89A3-5325BE4A5F2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30461E-B0BB-42AD-89A3-5325BE4A5F2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581FC8-EB3A-46AE-901F-9053DCE7712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357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CDE329-BC9B-4D32-84C6-6719CBFEB3D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727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35EA7-AFB1-468B-8F90-0BCBFF2E644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342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538154-9B13-439E-8EBC-0A0A7D9B2E8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834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C473F3-CCD2-40D3-8F0E-BBEEBF0D5B8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736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D90030-249C-456D-A617-E6BD5C1BB48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112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A362F0-CA0F-4864-9A82-3B64D710F2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565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CD2688-26D1-4965-99FD-9FA29FADA9F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594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D6F1C3-7CAD-4C17-9D97-6105DFDE8D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554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76B2BA-D46B-4F1A-B2DD-8818FC87EE0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438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4F03C2-A697-44B1-AC70-5F5ED374932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495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731D07-8937-4A53-A073-C45532FEA4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83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4" r:id="rId1"/>
    <p:sldLayoutId id="2147483945" r:id="rId2"/>
    <p:sldLayoutId id="2147483946" r:id="rId3"/>
    <p:sldLayoutId id="2147483947" r:id="rId4"/>
    <p:sldLayoutId id="2147483948" r:id="rId5"/>
    <p:sldLayoutId id="2147483949" r:id="rId6"/>
    <p:sldLayoutId id="2147483950" r:id="rId7"/>
    <p:sldLayoutId id="2147483951" r:id="rId8"/>
    <p:sldLayoutId id="2147483952" r:id="rId9"/>
    <p:sldLayoutId id="2147483953" r:id="rId10"/>
    <p:sldLayoutId id="214748395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wmf"/><Relationship Id="rId5" Type="http://schemas.openxmlformats.org/officeDocument/2006/relationships/image" Target="../media/image8.jpg"/><Relationship Id="rId4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1752600"/>
            <a:ext cx="8458200" cy="1829761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dirty="0" smtClean="0">
                <a:ea typeface="+mj-ea"/>
                <a:cs typeface="+mj-cs"/>
              </a:rPr>
              <a:t/>
            </a:r>
            <a:br>
              <a:rPr lang="pt-BR" dirty="0" smtClean="0">
                <a:ea typeface="+mj-ea"/>
                <a:cs typeface="+mj-cs"/>
              </a:rPr>
            </a:br>
            <a:r>
              <a:rPr lang="pt-BR" dirty="0" smtClean="0">
                <a:ea typeface="+mj-ea"/>
                <a:cs typeface="+mj-cs"/>
              </a:rPr>
              <a:t>My SaTC Funded Research, </a:t>
            </a:r>
            <a:br>
              <a:rPr lang="pt-BR" dirty="0" smtClean="0">
                <a:ea typeface="+mj-ea"/>
                <a:cs typeface="+mj-cs"/>
              </a:rPr>
            </a:br>
            <a:r>
              <a:rPr lang="pt-BR" dirty="0" smtClean="0">
                <a:ea typeface="+mj-ea"/>
                <a:cs typeface="+mj-cs"/>
              </a:rPr>
              <a:t>How I got There and Future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17411" name="Subtitle 5"/>
          <p:cNvSpPr>
            <a:spLocks noGrp="1"/>
          </p:cNvSpPr>
          <p:nvPr>
            <p:ph type="subTitle" idx="1"/>
          </p:nvPr>
        </p:nvSpPr>
        <p:spPr>
          <a:xfrm>
            <a:off x="914400" y="3962400"/>
            <a:ext cx="7772400" cy="1200150"/>
          </a:xfrm>
        </p:spPr>
        <p:txBody>
          <a:bodyPr/>
          <a:lstStyle/>
          <a:p>
            <a:pPr marR="0" eaLnBrk="1" hangingPunct="1"/>
            <a:r>
              <a:rPr lang="en-US" dirty="0" smtClean="0"/>
              <a:t>Daniela Oliveira</a:t>
            </a:r>
          </a:p>
          <a:p>
            <a:pPr marR="0" eaLnBrk="1" hangingPunct="1"/>
            <a:r>
              <a:rPr lang="en-US" dirty="0" smtClean="0"/>
              <a:t>Bowdoin College</a:t>
            </a:r>
          </a:p>
        </p:txBody>
      </p:sp>
      <p:pic>
        <p:nvPicPr>
          <p:cNvPr id="17412" name="Picture 3" descr="bowdoin_logo_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776856"/>
            <a:ext cx="2743200" cy="1081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 New Model</a:t>
            </a: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3200400" y="4495800"/>
            <a:ext cx="4724400" cy="685800"/>
          </a:xfrm>
          <a:prstGeom prst="rect">
            <a:avLst/>
          </a:prstGeom>
          <a:solidFill>
            <a:srgbClr val="00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5638800" y="46482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b="1"/>
              <a:t>VM</a:t>
            </a:r>
            <a:endParaRPr lang="en-US" b="1"/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auto">
          <a:xfrm>
            <a:off x="3200400" y="3810000"/>
            <a:ext cx="4724400" cy="685800"/>
          </a:xfrm>
          <a:prstGeom prst="rect">
            <a:avLst/>
          </a:prstGeom>
          <a:solidFill>
            <a:srgbClr val="99CCFF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5638800" y="3962400"/>
            <a:ext cx="167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b="1"/>
              <a:t>Guest OS</a:t>
            </a:r>
            <a:endParaRPr lang="en-US" b="1"/>
          </a:p>
        </p:txBody>
      </p:sp>
      <p:sp>
        <p:nvSpPr>
          <p:cNvPr id="13321" name="Rectangle 11"/>
          <p:cNvSpPr>
            <a:spLocks noChangeArrowheads="1"/>
          </p:cNvSpPr>
          <p:nvPr/>
        </p:nvSpPr>
        <p:spPr bwMode="auto">
          <a:xfrm>
            <a:off x="3200400" y="5791200"/>
            <a:ext cx="4724400" cy="6858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22" name="Text Box 12"/>
          <p:cNvSpPr txBox="1">
            <a:spLocks noChangeArrowheads="1"/>
          </p:cNvSpPr>
          <p:nvPr/>
        </p:nvSpPr>
        <p:spPr bwMode="auto">
          <a:xfrm>
            <a:off x="5257800" y="5257800"/>
            <a:ext cx="685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b="1"/>
              <a:t>HW</a:t>
            </a:r>
            <a:endParaRPr lang="en-US" b="1"/>
          </a:p>
        </p:txBody>
      </p:sp>
      <p:sp>
        <p:nvSpPr>
          <p:cNvPr id="13323" name="Text Box 16"/>
          <p:cNvSpPr txBox="1">
            <a:spLocks noChangeArrowheads="1"/>
          </p:cNvSpPr>
          <p:nvPr/>
        </p:nvSpPr>
        <p:spPr bwMode="auto">
          <a:xfrm>
            <a:off x="3352800" y="4724400"/>
            <a:ext cx="2209800" cy="346075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600" b="1"/>
              <a:t>Security solutions</a:t>
            </a:r>
            <a:endParaRPr lang="en-US" sz="1600" b="1"/>
          </a:p>
        </p:txBody>
      </p:sp>
      <p:sp>
        <p:nvSpPr>
          <p:cNvPr id="13324" name="Text Box 16"/>
          <p:cNvSpPr txBox="1">
            <a:spLocks noChangeArrowheads="1"/>
          </p:cNvSpPr>
          <p:nvPr/>
        </p:nvSpPr>
        <p:spPr bwMode="auto">
          <a:xfrm>
            <a:off x="3352800" y="4038600"/>
            <a:ext cx="2209800" cy="346075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600" b="1"/>
              <a:t>Security solutions</a:t>
            </a:r>
            <a:endParaRPr lang="en-US" sz="1600" b="1"/>
          </a:p>
        </p:txBody>
      </p:sp>
      <p:cxnSp>
        <p:nvCxnSpPr>
          <p:cNvPr id="13325" name="Straight Arrow Connector 26"/>
          <p:cNvCxnSpPr>
            <a:cxnSpLocks noChangeShapeType="1"/>
            <a:stCxn id="13324" idx="2"/>
          </p:cNvCxnSpPr>
          <p:nvPr/>
        </p:nvCxnSpPr>
        <p:spPr bwMode="auto">
          <a:xfrm rot="16200000" flipH="1">
            <a:off x="4306887" y="4535488"/>
            <a:ext cx="339725" cy="38100"/>
          </a:xfrm>
          <a:prstGeom prst="straightConnector1">
            <a:avLst/>
          </a:prstGeom>
          <a:noFill/>
          <a:ln w="9525" algn="ctr">
            <a:noFill/>
            <a:round/>
            <a:headEnd/>
            <a:tailEnd type="arrow" w="med" len="med"/>
          </a:ln>
        </p:spPr>
      </p:cxnSp>
      <p:cxnSp>
        <p:nvCxnSpPr>
          <p:cNvPr id="13326" name="Straight Arrow Connector 30"/>
          <p:cNvCxnSpPr>
            <a:cxnSpLocks noChangeShapeType="1"/>
            <a:endCxn id="13323" idx="0"/>
          </p:cNvCxnSpPr>
          <p:nvPr/>
        </p:nvCxnSpPr>
        <p:spPr bwMode="auto">
          <a:xfrm rot="5400000">
            <a:off x="4400550" y="4629150"/>
            <a:ext cx="152400" cy="38100"/>
          </a:xfrm>
          <a:prstGeom prst="straightConnector1">
            <a:avLst/>
          </a:prstGeom>
          <a:noFill/>
          <a:ln w="9525" algn="ctr">
            <a:noFill/>
            <a:round/>
            <a:headEnd/>
            <a:tailEnd type="arrow" w="med" len="med"/>
          </a:ln>
        </p:spPr>
      </p:cxnSp>
      <p:cxnSp>
        <p:nvCxnSpPr>
          <p:cNvPr id="13327" name="Straight Arrow Connector 33"/>
          <p:cNvCxnSpPr>
            <a:cxnSpLocks noChangeShapeType="1"/>
          </p:cNvCxnSpPr>
          <p:nvPr/>
        </p:nvCxnSpPr>
        <p:spPr bwMode="auto">
          <a:xfrm rot="5400000">
            <a:off x="6629401" y="5029200"/>
            <a:ext cx="1066800" cy="3175"/>
          </a:xfrm>
          <a:prstGeom prst="straightConnector1">
            <a:avLst/>
          </a:prstGeom>
          <a:noFill/>
          <a:ln w="9525" algn="ctr">
            <a:noFill/>
            <a:round/>
            <a:headEnd/>
            <a:tailEnd type="arrow" w="med" len="med"/>
          </a:ln>
        </p:spPr>
      </p:cxnSp>
      <p:cxnSp>
        <p:nvCxnSpPr>
          <p:cNvPr id="13328" name="Straight Arrow Connector 35"/>
          <p:cNvCxnSpPr>
            <a:cxnSpLocks noChangeShapeType="1"/>
            <a:stCxn id="13324" idx="2"/>
          </p:cNvCxnSpPr>
          <p:nvPr/>
        </p:nvCxnSpPr>
        <p:spPr bwMode="auto">
          <a:xfrm rot="5400000">
            <a:off x="4154487" y="4649788"/>
            <a:ext cx="568325" cy="38100"/>
          </a:xfrm>
          <a:prstGeom prst="straightConnector1">
            <a:avLst/>
          </a:prstGeom>
          <a:noFill/>
          <a:ln w="9525" algn="ctr">
            <a:noFill/>
            <a:round/>
            <a:headEnd/>
            <a:tailEnd type="arrow" w="med" len="med"/>
          </a:ln>
        </p:spPr>
      </p:cxnSp>
      <p:cxnSp>
        <p:nvCxnSpPr>
          <p:cNvPr id="40" name="Straight Arrow Connector 39"/>
          <p:cNvCxnSpPr>
            <a:endCxn id="13323" idx="0"/>
          </p:cNvCxnSpPr>
          <p:nvPr/>
        </p:nvCxnSpPr>
        <p:spPr bwMode="auto">
          <a:xfrm rot="5400000">
            <a:off x="4267201" y="4533900"/>
            <a:ext cx="381000" cy="3175"/>
          </a:xfrm>
          <a:prstGeom prst="straightConnector1">
            <a:avLst/>
          </a:prstGeom>
          <a:noFill/>
          <a:ln w="381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triangle" w="med" len="med"/>
            <a:tailEnd type="triangle"/>
          </a:ln>
          <a:effectLst/>
        </p:spPr>
      </p:cxnSp>
      <p:sp>
        <p:nvSpPr>
          <p:cNvPr id="13330" name="TextBox 43"/>
          <p:cNvSpPr txBox="1">
            <a:spLocks noChangeArrowheads="1"/>
          </p:cNvSpPr>
          <p:nvPr/>
        </p:nvSpPr>
        <p:spPr bwMode="auto">
          <a:xfrm>
            <a:off x="3124200" y="4419600"/>
            <a:ext cx="12398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Collaboration</a:t>
            </a:r>
          </a:p>
        </p:txBody>
      </p:sp>
      <p:sp>
        <p:nvSpPr>
          <p:cNvPr id="48" name="Rectangle 19"/>
          <p:cNvSpPr>
            <a:spLocks noChangeArrowheads="1"/>
          </p:cNvSpPr>
          <p:nvPr/>
        </p:nvSpPr>
        <p:spPr bwMode="auto">
          <a:xfrm>
            <a:off x="2971800" y="3429000"/>
            <a:ext cx="5181600" cy="1752600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solidFill>
              <a:schemeClr val="tx2">
                <a:lumMod val="65000"/>
              </a:schemeClr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9" name="AutoShape 6"/>
          <p:cNvSpPr>
            <a:spLocks noChangeArrowheads="1"/>
          </p:cNvSpPr>
          <p:nvPr/>
        </p:nvSpPr>
        <p:spPr bwMode="auto">
          <a:xfrm>
            <a:off x="685800" y="2144911"/>
            <a:ext cx="7683500" cy="510778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en-US" sz="2400" b="1" dirty="0"/>
              <a:t>Virtualization-aware OS </a:t>
            </a:r>
            <a:r>
              <a:rPr lang="en-US" sz="2400" b="1"/>
              <a:t>+ </a:t>
            </a:r>
            <a:r>
              <a:rPr lang="en-US" sz="2400" b="1" smtClean="0"/>
              <a:t>VM</a:t>
            </a:r>
            <a:endParaRPr lang="en-US" sz="1600" dirty="0"/>
          </a:p>
        </p:txBody>
      </p:sp>
      <p:pic>
        <p:nvPicPr>
          <p:cNvPr id="13333" name="Picture 29" descr="C:\Documents and Settings\moliveira\Local Settings\Temporary Internet Files\Content.IE5\C1GISGSF\MCj0423153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3657600"/>
            <a:ext cx="974725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334" name="Straight Connector 58"/>
          <p:cNvCxnSpPr>
            <a:cxnSpLocks noChangeShapeType="1"/>
            <a:endCxn id="48" idx="1"/>
          </p:cNvCxnSpPr>
          <p:nvPr/>
        </p:nvCxnSpPr>
        <p:spPr bwMode="auto">
          <a:xfrm>
            <a:off x="1965325" y="4144963"/>
            <a:ext cx="1006475" cy="160337"/>
          </a:xfrm>
          <a:prstGeom prst="line">
            <a:avLst/>
          </a:prstGeom>
          <a:noFill/>
          <a:ln w="12700" algn="ctr">
            <a:solidFill>
              <a:srgbClr val="FF0000"/>
            </a:solidFill>
            <a:prstDash val="dash"/>
            <a:round/>
            <a:headEnd/>
            <a:tailEnd/>
          </a:ln>
        </p:spPr>
      </p:cxnSp>
      <p:cxnSp>
        <p:nvCxnSpPr>
          <p:cNvPr id="13335" name="Straight Connector 60"/>
          <p:cNvCxnSpPr>
            <a:cxnSpLocks noChangeShapeType="1"/>
          </p:cNvCxnSpPr>
          <p:nvPr/>
        </p:nvCxnSpPr>
        <p:spPr bwMode="auto">
          <a:xfrm rot="5400000">
            <a:off x="2209800" y="4343400"/>
            <a:ext cx="762000" cy="762000"/>
          </a:xfrm>
          <a:prstGeom prst="line">
            <a:avLst/>
          </a:prstGeom>
          <a:noFill/>
          <a:ln w="12700" algn="ctr">
            <a:solidFill>
              <a:srgbClr val="FF0000"/>
            </a:solidFill>
            <a:prstDash val="dash"/>
            <a:round/>
            <a:headEnd/>
            <a:tailEnd type="stealth" w="lg" len="lg"/>
          </a:ln>
        </p:spPr>
      </p:cxnSp>
      <p:sp>
        <p:nvSpPr>
          <p:cNvPr id="13336" name="Rectangle 11"/>
          <p:cNvSpPr>
            <a:spLocks noChangeArrowheads="1"/>
          </p:cNvSpPr>
          <p:nvPr/>
        </p:nvSpPr>
        <p:spPr bwMode="auto">
          <a:xfrm>
            <a:off x="3200400" y="5181600"/>
            <a:ext cx="4724400" cy="685800"/>
          </a:xfrm>
          <a:prstGeom prst="rect">
            <a:avLst/>
          </a:prstGeom>
          <a:solidFill>
            <a:srgbClr val="9933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37" name="Text Box 8"/>
          <p:cNvSpPr txBox="1">
            <a:spLocks noChangeArrowheads="1"/>
          </p:cNvSpPr>
          <p:nvPr/>
        </p:nvSpPr>
        <p:spPr bwMode="auto">
          <a:xfrm>
            <a:off x="4724400" y="5334000"/>
            <a:ext cx="167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b="1"/>
              <a:t>Host OS</a:t>
            </a:r>
            <a:endParaRPr lang="en-US" b="1"/>
          </a:p>
        </p:txBody>
      </p:sp>
      <p:sp>
        <p:nvSpPr>
          <p:cNvPr id="13338" name="Text Box 8"/>
          <p:cNvSpPr txBox="1">
            <a:spLocks noChangeArrowheads="1"/>
          </p:cNvSpPr>
          <p:nvPr/>
        </p:nvSpPr>
        <p:spPr bwMode="auto">
          <a:xfrm>
            <a:off x="4800600" y="6019800"/>
            <a:ext cx="167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b="1"/>
              <a:t>HW</a:t>
            </a:r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Collaboration for Introspection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Easier to obtain semantic information:</a:t>
            </a:r>
            <a:endParaRPr lang="en-US" dirty="0" smtClean="0"/>
          </a:p>
          <a:p>
            <a:pPr lvl="1"/>
            <a:r>
              <a:rPr lang="en-US" dirty="0" smtClean="0"/>
              <a:t>No need to reverse engineer from low level data structures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Allows for stronger, fine grained security solutions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b="1" i="1" dirty="0" smtClean="0">
                <a:solidFill>
                  <a:srgbClr val="FF0000"/>
                </a:solidFill>
              </a:rPr>
              <a:t>No less secure than the traditional model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oliveir\AppData\Local\Microsoft\Windows\Temporary Internet Files\Content.IE5\AOD8RNE3\MC910220653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5400"/>
            <a:ext cx="3505200" cy="2451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doliveir\AppData\Local\Microsoft\Windows\Temporary Internet Files\Content.IE5\F9SO48E9\MP900398799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362200"/>
            <a:ext cx="5105400" cy="3646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908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Projects from Old Ones</a:t>
            </a:r>
            <a:endParaRPr lang="en-US" dirty="0"/>
          </a:p>
        </p:txBody>
      </p:sp>
      <p:pic>
        <p:nvPicPr>
          <p:cNvPr id="4" name="Picture 3" descr="jed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62600" y="3158192"/>
            <a:ext cx="2514600" cy="24011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50" y="3495476"/>
            <a:ext cx="2540000" cy="2235200"/>
          </a:xfrm>
          <a:prstGeom prst="rect">
            <a:avLst/>
          </a:prstGeom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03200" y="1219200"/>
            <a:ext cx="3759200" cy="1631216"/>
          </a:xfrm>
          <a:prstGeom prst="rect">
            <a:avLst/>
          </a:prstGeom>
          <a:solidFill>
            <a:srgbClr val="FFE885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633413" indent="-231775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US" sz="2000" dirty="0" smtClean="0"/>
              <a:t>Allen Tucker (Emeritus/Bowdoin) invites me to write a book chapter on Security for new edition of his book (November/2011)</a:t>
            </a:r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799" y="3495476"/>
            <a:ext cx="953397" cy="1454884"/>
          </a:xfrm>
          <a:prstGeom prst="rect">
            <a:avLst/>
          </a:prstGeom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5562600" y="1502895"/>
            <a:ext cx="3352800" cy="707886"/>
          </a:xfrm>
          <a:prstGeom prst="rect">
            <a:avLst/>
          </a:prstGeom>
          <a:solidFill>
            <a:srgbClr val="FFE885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633413" indent="-231775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US" sz="2000" dirty="0" smtClean="0"/>
              <a:t>I invite Jed Crandall (CS/UNM) as co-author</a:t>
            </a:r>
            <a:endParaRPr lang="en-US" sz="2000" dirty="0"/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4152900" y="4222918"/>
            <a:ext cx="609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46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Projects from Old Ones</a:t>
            </a:r>
            <a:endParaRPr lang="en-US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81000" y="1349006"/>
            <a:ext cx="3352800" cy="1015663"/>
          </a:xfrm>
          <a:prstGeom prst="rect">
            <a:avLst/>
          </a:prstGeom>
          <a:solidFill>
            <a:srgbClr val="FFE885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633413" indent="-231775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US" sz="2000" dirty="0" smtClean="0"/>
              <a:t>Daniela and Jed research about vulnerabilities for book chapter</a:t>
            </a:r>
            <a:endParaRPr lang="en-US" sz="2000" dirty="0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572000" y="1503876"/>
            <a:ext cx="3352800" cy="1631216"/>
          </a:xfrm>
          <a:prstGeom prst="rect">
            <a:avLst/>
          </a:prstGeom>
          <a:solidFill>
            <a:srgbClr val="FFE885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633413" indent="-231775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US" sz="2000" dirty="0" smtClean="0"/>
              <a:t>Daniela came across a 1995 paper from Matt Bishop that discussed how vulnerability studies are imperfect</a:t>
            </a:r>
            <a:endParaRPr lang="en-US" sz="2000" dirty="0"/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3848100" y="1856838"/>
            <a:ext cx="609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6477" y="2853689"/>
            <a:ext cx="2286000" cy="1845945"/>
          </a:xfrm>
          <a:prstGeom prst="rect">
            <a:avLst/>
          </a:prstGeom>
        </p:spPr>
      </p:pic>
      <p:sp>
        <p:nvSpPr>
          <p:cNvPr id="10" name="Line 5"/>
          <p:cNvSpPr>
            <a:spLocks noChangeShapeType="1"/>
          </p:cNvSpPr>
          <p:nvPr/>
        </p:nvSpPr>
        <p:spPr bwMode="auto">
          <a:xfrm flipH="1">
            <a:off x="4578350" y="3278187"/>
            <a:ext cx="723900" cy="4984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1" name="Picture 5" descr="Eager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012695"/>
            <a:ext cx="1219200" cy="2373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val Callout 11"/>
          <p:cNvSpPr/>
          <p:nvPr/>
        </p:nvSpPr>
        <p:spPr>
          <a:xfrm rot="1641931">
            <a:off x="592847" y="3424316"/>
            <a:ext cx="6281906" cy="2735675"/>
          </a:xfrm>
          <a:prstGeom prst="wedgeEllipseCallou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 rot="1943183">
            <a:off x="743238" y="4374553"/>
            <a:ext cx="59811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Hum… </a:t>
            </a:r>
            <a:r>
              <a:rPr lang="en-GB" dirty="0"/>
              <a:t>V</a:t>
            </a:r>
            <a:r>
              <a:rPr lang="en-GB" dirty="0" smtClean="0"/>
              <a:t>ulnerability studies are ambiguous</a:t>
            </a:r>
          </a:p>
          <a:p>
            <a:r>
              <a:rPr lang="en-GB" dirty="0"/>
              <a:t>b</a:t>
            </a:r>
            <a:r>
              <a:rPr lang="en-GB" dirty="0" smtClean="0"/>
              <a:t>ecause vulnerabilities cross layers of abstraction…</a:t>
            </a:r>
          </a:p>
          <a:p>
            <a:r>
              <a:rPr lang="en-GB" dirty="0" smtClean="0"/>
              <a:t>If layers collaborated 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10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Projects from Old Ones</a:t>
            </a:r>
            <a:endParaRPr lang="en-US" dirty="0"/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914400" y="1905000"/>
            <a:ext cx="7772400" cy="707886"/>
          </a:xfrm>
          <a:prstGeom prst="rect">
            <a:avLst/>
          </a:prstGeom>
          <a:solidFill>
            <a:srgbClr val="FFE885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633413" indent="-231775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US" sz="2000" dirty="0" smtClean="0"/>
              <a:t>Daniela writes a draft section for book chapter and shows Jed an example with buffer overflows</a:t>
            </a:r>
            <a:endParaRPr lang="en-US" sz="2000" dirty="0"/>
          </a:p>
        </p:txBody>
      </p:sp>
      <p:pic>
        <p:nvPicPr>
          <p:cNvPr id="15" name="Picture 14" descr="jotdow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276600"/>
            <a:ext cx="3603512" cy="3285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39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Projects from Old Ones</a:t>
            </a:r>
            <a:endParaRPr lang="en-US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81000" y="1349006"/>
            <a:ext cx="3352800" cy="1015663"/>
          </a:xfrm>
          <a:prstGeom prst="rect">
            <a:avLst/>
          </a:prstGeom>
          <a:solidFill>
            <a:srgbClr val="FFE885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633413" indent="-231775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US" sz="2000" dirty="0" smtClean="0"/>
              <a:t>Jed also researches and ties vulnerabilities to his information flow interests</a:t>
            </a:r>
            <a:endParaRPr lang="en-US" sz="2000" dirty="0"/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3848100" y="1856838"/>
            <a:ext cx="609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 flipH="1">
            <a:off x="4578350" y="3278187"/>
            <a:ext cx="723900" cy="4984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Oval Callout 11"/>
          <p:cNvSpPr/>
          <p:nvPr/>
        </p:nvSpPr>
        <p:spPr>
          <a:xfrm rot="1641931">
            <a:off x="825115" y="3386216"/>
            <a:ext cx="6281906" cy="2735675"/>
          </a:xfrm>
          <a:prstGeom prst="wedgeEllipseCallou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 rot="1943183">
            <a:off x="828779" y="4513053"/>
            <a:ext cx="58100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Vulnerabilities are an information flow problem. As </a:t>
            </a:r>
            <a:endParaRPr lang="en-GB" dirty="0"/>
          </a:p>
          <a:p>
            <a:r>
              <a:rPr lang="en-GB" dirty="0"/>
              <a:t>i</a:t>
            </a:r>
            <a:r>
              <a:rPr lang="en-GB" dirty="0" smtClean="0"/>
              <a:t>nformation flows it is interpreted differently…</a:t>
            </a:r>
            <a:endParaRPr lang="en-US" dirty="0"/>
          </a:p>
        </p:txBody>
      </p:sp>
      <p:pic>
        <p:nvPicPr>
          <p:cNvPr id="14" name="Picture 13" descr="jed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1" y="4495800"/>
            <a:ext cx="1675800" cy="16002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977" y="1598171"/>
            <a:ext cx="2465294" cy="16764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106010" y="1221973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Fenton 1973 thesis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07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Projects from Old Ones</a:t>
            </a:r>
            <a:endParaRPr lang="en-US" dirty="0"/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914400" y="1905000"/>
            <a:ext cx="7772400" cy="400110"/>
          </a:xfrm>
          <a:prstGeom prst="rect">
            <a:avLst/>
          </a:prstGeom>
          <a:solidFill>
            <a:srgbClr val="FFE885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633413" indent="-231775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US" sz="2000" dirty="0" smtClean="0"/>
              <a:t>Jed also writes a draft and explains his idea using TOCTTOU</a:t>
            </a:r>
            <a:endParaRPr lang="en-US" sz="2000" dirty="0"/>
          </a:p>
        </p:txBody>
      </p:sp>
      <p:pic>
        <p:nvPicPr>
          <p:cNvPr id="15" name="Picture 14" descr="jotdow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276600"/>
            <a:ext cx="3603512" cy="3285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jed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82000" y="3733800"/>
            <a:ext cx="20748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66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Projects from Old Ones</a:t>
            </a:r>
            <a:endParaRPr lang="en-US" dirty="0"/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914400" y="1905000"/>
            <a:ext cx="7772400" cy="1015663"/>
          </a:xfrm>
          <a:prstGeom prst="rect">
            <a:avLst/>
          </a:prstGeom>
          <a:solidFill>
            <a:srgbClr val="FFE885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633413" indent="-231775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US" sz="2000" dirty="0" smtClean="0"/>
              <a:t>Maybe it is both! Vulnerabilities are fractures in interpretation as information flows across abstraction boundaries. Let’s write an NSPW paper together? (March/2012)</a:t>
            </a:r>
            <a:endParaRPr lang="en-US" sz="2000" dirty="0"/>
          </a:p>
        </p:txBody>
      </p:sp>
      <p:pic>
        <p:nvPicPr>
          <p:cNvPr id="6" name="Picture 5" descr="Agreement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048000"/>
            <a:ext cx="2895600" cy="3537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>
            <a:off x="1981200" y="2920663"/>
            <a:ext cx="1371600" cy="8893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6248400" y="3048000"/>
            <a:ext cx="16002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937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Results so Far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Paper accepted at NSPW 2012 (April)</a:t>
            </a:r>
          </a:p>
          <a:p>
            <a:endParaRPr lang="en-GB" dirty="0" smtClean="0"/>
          </a:p>
          <a:p>
            <a:r>
              <a:rPr lang="en-GB" dirty="0" smtClean="0"/>
              <a:t>Warm reception motivates follow-up paper with students: work in progress</a:t>
            </a:r>
          </a:p>
          <a:p>
            <a:endParaRPr lang="en-GB" dirty="0" smtClean="0"/>
          </a:p>
          <a:p>
            <a:r>
              <a:rPr lang="en-GB" dirty="0" smtClean="0"/>
              <a:t>NSPW selects our paper for ACSAC NSPW Experience (December)</a:t>
            </a:r>
          </a:p>
          <a:p>
            <a:endParaRPr lang="en-GB" dirty="0" smtClean="0"/>
          </a:p>
          <a:p>
            <a:r>
              <a:rPr lang="en-GB" dirty="0" smtClean="0"/>
              <a:t>Future: a grant together?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70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did I get here?</a:t>
            </a:r>
            <a:endParaRPr lang="en-US" dirty="0"/>
          </a:p>
        </p:txBody>
      </p:sp>
      <p:pic>
        <p:nvPicPr>
          <p:cNvPr id="4" name="Picture 4" descr="Award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645" y="2889766"/>
            <a:ext cx="3212355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444203" y="2244983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Sol Greenspan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6160245" y="3074432"/>
            <a:ext cx="762000" cy="4249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16645" y="2705100"/>
            <a:ext cx="13558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 beaming</a:t>
            </a:r>
          </a:p>
          <a:p>
            <a:r>
              <a:rPr lang="en-GB" dirty="0" smtClean="0"/>
              <a:t>Daniela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1664445" y="3351431"/>
            <a:ext cx="1219200" cy="3765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489822" y="1600200"/>
            <a:ext cx="3044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NSF CAREER award letter</a:t>
            </a:r>
            <a:endParaRPr lang="en-US" dirty="0"/>
          </a:p>
        </p:txBody>
      </p:sp>
      <p:cxnSp>
        <p:nvCxnSpPr>
          <p:cNvPr id="14" name="Straight Arrow Connector 13"/>
          <p:cNvCxnSpPr>
            <a:endCxn id="4" idx="0"/>
          </p:cNvCxnSpPr>
          <p:nvPr/>
        </p:nvCxnSpPr>
        <p:spPr>
          <a:xfrm flipH="1">
            <a:off x="4489823" y="1969532"/>
            <a:ext cx="977189" cy="9202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2692400"/>
            <a:ext cx="1749354" cy="248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973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Final Thoughts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Networking is crucial:</a:t>
            </a:r>
          </a:p>
          <a:p>
            <a:pPr lvl="1"/>
            <a:r>
              <a:rPr lang="en-GB" dirty="0" smtClean="0"/>
              <a:t>Old contacts to get new contacts</a:t>
            </a:r>
          </a:p>
          <a:p>
            <a:pPr lvl="1"/>
            <a:r>
              <a:rPr lang="en-GB" dirty="0" smtClean="0"/>
              <a:t>Conferences and workshops</a:t>
            </a:r>
          </a:p>
          <a:p>
            <a:pPr lvl="1"/>
            <a:r>
              <a:rPr lang="en-GB" dirty="0" smtClean="0"/>
              <a:t>You feel you are not the only one…</a:t>
            </a:r>
            <a:endParaRPr lang="en-GB" dirty="0"/>
          </a:p>
          <a:p>
            <a:pPr lvl="1"/>
            <a:endParaRPr lang="en-GB" dirty="0" smtClean="0"/>
          </a:p>
          <a:p>
            <a:r>
              <a:rPr lang="en-GB" i="1" dirty="0" smtClean="0"/>
              <a:t>“Whenever you have a chance to present/discuss your research, do it”</a:t>
            </a:r>
          </a:p>
          <a:p>
            <a:pPr marL="3657600" lvl="8" indent="0">
              <a:buNone/>
            </a:pPr>
            <a:r>
              <a:rPr lang="en-GB" sz="2400" dirty="0" smtClean="0"/>
              <a:t>Karl Levitt (UC Davis)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4940300"/>
            <a:ext cx="1397000" cy="191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64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Final Thoughts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Use your time wisely:</a:t>
            </a:r>
          </a:p>
          <a:p>
            <a:pPr lvl="1"/>
            <a:r>
              <a:rPr lang="en-GB" dirty="0"/>
              <a:t>What is the best use of my time now?</a:t>
            </a:r>
          </a:p>
          <a:p>
            <a:endParaRPr lang="en-GB" dirty="0" smtClean="0"/>
          </a:p>
          <a:p>
            <a:r>
              <a:rPr lang="en-GB" dirty="0" smtClean="0"/>
              <a:t>Have a hobby or time to open yourself to emotions:</a:t>
            </a:r>
          </a:p>
          <a:p>
            <a:pPr lvl="1"/>
            <a:r>
              <a:rPr lang="en-GB" dirty="0" smtClean="0"/>
              <a:t>“gastric juice”</a:t>
            </a:r>
            <a:endParaRPr lang="en-GB" dirty="0"/>
          </a:p>
          <a:p>
            <a:pPr lvl="1"/>
            <a:endParaRPr lang="en-GB" dirty="0" smtClean="0"/>
          </a:p>
          <a:p>
            <a:r>
              <a:rPr lang="en-GB" dirty="0" smtClean="0"/>
              <a:t>Go to others workshops like this one:</a:t>
            </a:r>
          </a:p>
          <a:p>
            <a:pPr lvl="1"/>
            <a:r>
              <a:rPr lang="en-GB" dirty="0" smtClean="0"/>
              <a:t>NSF CAREER grant proposal writing</a:t>
            </a:r>
          </a:p>
          <a:p>
            <a:pPr lvl="1"/>
            <a:r>
              <a:rPr lang="en-GB" dirty="0" smtClean="0"/>
              <a:t> CRA career mentoring</a:t>
            </a:r>
          </a:p>
          <a:p>
            <a:endParaRPr lang="en-GB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3" descr="Screen shot 2012-02-21 at 12.13.51 PM.png"/>
          <p:cNvPicPr>
            <a:picLocks noChangeAspect="1"/>
          </p:cNvPicPr>
          <p:nvPr/>
        </p:nvPicPr>
        <p:blipFill>
          <a:blip r:embed="rId2"/>
          <a:srcRect l="-96255" r="-96255"/>
          <a:stretch>
            <a:fillRect/>
          </a:stretch>
        </p:blipFill>
        <p:spPr>
          <a:xfrm>
            <a:off x="5562600" y="-1437"/>
            <a:ext cx="4710875" cy="2590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00599" y="2529990"/>
            <a:ext cx="1834876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dirty="0" smtClean="0">
                <a:solidFill>
                  <a:schemeClr val="accent2"/>
                </a:solidFill>
                <a:ea typeface="ＭＳ Ｐゴシック" pitchFamily="1" charset="-128"/>
              </a:rPr>
              <a:t>Ellen </a:t>
            </a:r>
            <a:r>
              <a:rPr lang="en-US" dirty="0" err="1" smtClean="0">
                <a:solidFill>
                  <a:schemeClr val="accent2"/>
                </a:solidFill>
                <a:ea typeface="ＭＳ Ｐゴシック" pitchFamily="1" charset="-128"/>
              </a:rPr>
              <a:t>Zegura</a:t>
            </a:r>
            <a:r>
              <a:rPr lang="en-US" dirty="0" smtClean="0">
                <a:solidFill>
                  <a:schemeClr val="accent2"/>
                </a:solidFill>
                <a:ea typeface="ＭＳ Ｐゴシック" pitchFamily="1" charset="-128"/>
              </a:rPr>
              <a:t> (</a:t>
            </a:r>
            <a:r>
              <a:rPr lang="en-US" dirty="0" err="1" smtClean="0">
                <a:solidFill>
                  <a:schemeClr val="accent2"/>
                </a:solidFill>
                <a:ea typeface="ＭＳ Ｐゴシック" pitchFamily="1" charset="-128"/>
              </a:rPr>
              <a:t>GeorgiaTech</a:t>
            </a:r>
            <a:r>
              <a:rPr lang="en-US" dirty="0" smtClean="0">
                <a:solidFill>
                  <a:schemeClr val="accent2"/>
                </a:solidFill>
                <a:ea typeface="ＭＳ Ｐゴシック" pitchFamily="1" charset="-128"/>
              </a:rPr>
              <a:t>)</a:t>
            </a:r>
            <a:endParaRPr lang="en-US" dirty="0">
              <a:solidFill>
                <a:schemeClr val="accent2"/>
              </a:solidFill>
              <a:ea typeface="ＭＳ Ｐゴシック" pitchFamily="1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531" y="3276600"/>
            <a:ext cx="1608944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48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2860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Thank you!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Research Idea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74700" y="1447800"/>
            <a:ext cx="81701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0" i="1" dirty="0" smtClean="0">
                <a:solidFill>
                  <a:srgbClr val="FF0000"/>
                </a:solidFill>
              </a:rPr>
              <a:t>An idea is nothing more nor less than a new combination of old elements</a:t>
            </a:r>
          </a:p>
          <a:p>
            <a:r>
              <a:rPr lang="en-GB" b="0" i="1" dirty="0">
                <a:solidFill>
                  <a:srgbClr val="FF0000"/>
                </a:solidFill>
              </a:rPr>
              <a:t>	</a:t>
            </a:r>
            <a:r>
              <a:rPr lang="en-GB" b="0" i="1" dirty="0" smtClean="0">
                <a:solidFill>
                  <a:srgbClr val="FF0000"/>
                </a:solidFill>
              </a:rPr>
              <a:t>				</a:t>
            </a:r>
            <a:r>
              <a:rPr lang="en-GB" b="0" dirty="0" smtClean="0">
                <a:solidFill>
                  <a:srgbClr val="FF0000"/>
                </a:solidFill>
              </a:rPr>
              <a:t>James Webb Young (1886-1973)</a:t>
            </a:r>
            <a:endParaRPr lang="en-US" b="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1" y="2286000"/>
            <a:ext cx="3276600" cy="24574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43071" y="5029200"/>
            <a:ext cx="327685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1600" dirty="0" smtClean="0"/>
              <a:t>From Latin:</a:t>
            </a:r>
          </a:p>
          <a:p>
            <a:pPr algn="just"/>
            <a:endParaRPr lang="en-GB" sz="1600" dirty="0"/>
          </a:p>
          <a:p>
            <a:pPr algn="just"/>
            <a:r>
              <a:rPr lang="en-GB" sz="1600" i="1" dirty="0" smtClean="0"/>
              <a:t>Cogito: </a:t>
            </a:r>
            <a:r>
              <a:rPr lang="en-GB" sz="1600" dirty="0" smtClean="0"/>
              <a:t>to think, shake together</a:t>
            </a:r>
          </a:p>
          <a:p>
            <a:pPr algn="just"/>
            <a:endParaRPr lang="en-GB" sz="1600" i="1" dirty="0"/>
          </a:p>
          <a:p>
            <a:pPr algn="just"/>
            <a:r>
              <a:rPr lang="en-GB" sz="1600" i="1" dirty="0" err="1" smtClean="0"/>
              <a:t>Intelligo</a:t>
            </a:r>
            <a:r>
              <a:rPr lang="en-GB" sz="1600" i="1" dirty="0" smtClean="0"/>
              <a:t>: </a:t>
            </a:r>
            <a:r>
              <a:rPr lang="en-GB" sz="1600" dirty="0" smtClean="0"/>
              <a:t>to select among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71793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1. Gather raw materials</a:t>
            </a:r>
          </a:p>
          <a:p>
            <a:pPr lvl="1"/>
            <a:r>
              <a:rPr lang="en-GB" dirty="0" smtClean="0"/>
              <a:t>Specific and general</a:t>
            </a:r>
          </a:p>
          <a:p>
            <a:endParaRPr lang="en-GB" dirty="0" smtClean="0"/>
          </a:p>
          <a:p>
            <a:r>
              <a:rPr lang="en-GB" dirty="0" smtClean="0"/>
              <a:t>2. Work over these materials in your mind</a:t>
            </a:r>
          </a:p>
          <a:p>
            <a:pPr lvl="1"/>
            <a:r>
              <a:rPr lang="en-GB" dirty="0" smtClean="0"/>
              <a:t>Try to establish relationships</a:t>
            </a:r>
          </a:p>
          <a:p>
            <a:endParaRPr lang="en-GB" dirty="0" smtClean="0"/>
          </a:p>
          <a:p>
            <a:r>
              <a:rPr lang="en-GB" dirty="0" smtClean="0"/>
              <a:t>3. Incubating stage</a:t>
            </a:r>
          </a:p>
          <a:p>
            <a:pPr lvl="1"/>
            <a:r>
              <a:rPr lang="en-GB" dirty="0" smtClean="0"/>
              <a:t>Do something that stimulates your emotions</a:t>
            </a:r>
          </a:p>
          <a:p>
            <a:endParaRPr lang="en-GB" dirty="0" smtClean="0"/>
          </a:p>
          <a:p>
            <a:r>
              <a:rPr lang="en-GB" dirty="0" smtClean="0"/>
              <a:t>4. The unexpected birth of the idea</a:t>
            </a:r>
          </a:p>
          <a:p>
            <a:endParaRPr lang="en-GB" dirty="0" smtClean="0"/>
          </a:p>
          <a:p>
            <a:r>
              <a:rPr lang="en-GB" dirty="0" smtClean="0"/>
              <a:t>5. Submit your idea to criticism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100" y="4038600"/>
            <a:ext cx="25908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58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My Research Idea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1981200"/>
            <a:ext cx="2465294" cy="1676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4800" y="4572000"/>
            <a:ext cx="4865434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 smtClean="0"/>
              <a:t>Protected kernel against rootkits</a:t>
            </a:r>
          </a:p>
          <a:p>
            <a:endParaRPr lang="en-GB" dirty="0"/>
          </a:p>
          <a:p>
            <a:r>
              <a:rPr lang="en-GB" dirty="0" smtClean="0"/>
              <a:t>OS communicated with VM: </a:t>
            </a:r>
            <a:r>
              <a:rPr lang="en-GB" dirty="0" err="1" smtClean="0"/>
              <a:t>adhoc</a:t>
            </a:r>
            <a:r>
              <a:rPr lang="en-GB" dirty="0" smtClean="0"/>
              <a:t> manner</a:t>
            </a:r>
          </a:p>
          <a:p>
            <a:r>
              <a:rPr lang="en-GB" dirty="0"/>
              <a:t>	</a:t>
            </a:r>
            <a:endParaRPr lang="en-GB" dirty="0" smtClean="0"/>
          </a:p>
        </p:txBody>
      </p:sp>
      <p:cxnSp>
        <p:nvCxnSpPr>
          <p:cNvPr id="6" name="Straight Arrow Connector 5"/>
          <p:cNvCxnSpPr>
            <a:stCxn id="3" idx="2"/>
          </p:cNvCxnSpPr>
          <p:nvPr/>
        </p:nvCxnSpPr>
        <p:spPr>
          <a:xfrm>
            <a:off x="1689848" y="3657600"/>
            <a:ext cx="0" cy="838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44234" y="1605002"/>
            <a:ext cx="2287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Part of dissertation</a:t>
            </a:r>
            <a:endParaRPr lang="en-US" dirty="0"/>
          </a:p>
        </p:txBody>
      </p:sp>
      <p:pic>
        <p:nvPicPr>
          <p:cNvPr id="1026" name="Picture 2" descr="C:\Program Files (x86)\Microsoft Office\MEDIA\CAGCAT10\j0299125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221" y="2271712"/>
            <a:ext cx="1100138" cy="180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271712"/>
            <a:ext cx="2095500" cy="1276350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 flipH="1" flipV="1">
            <a:off x="5411659" y="2667000"/>
            <a:ext cx="531941" cy="2428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690329" y="1915218"/>
            <a:ext cx="32768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00B050"/>
                </a:solidFill>
              </a:rPr>
              <a:t>FBI strategy to bring down mob</a:t>
            </a:r>
            <a:endParaRPr lang="en-US" sz="1600" dirty="0">
              <a:solidFill>
                <a:srgbClr val="00B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69551" y="1313576"/>
            <a:ext cx="2044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solidFill>
                  <a:srgbClr val="9966FF"/>
                </a:solidFill>
              </a:rPr>
              <a:t>Research papers</a:t>
            </a:r>
            <a:endParaRPr lang="en-US" dirty="0">
              <a:solidFill>
                <a:srgbClr val="9966FF"/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4495800" y="1770965"/>
            <a:ext cx="152400" cy="48280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ight Arrow 17"/>
          <p:cNvSpPr/>
          <p:nvPr/>
        </p:nvSpPr>
        <p:spPr>
          <a:xfrm>
            <a:off x="3200400" y="2667000"/>
            <a:ext cx="9144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7" name="Picture 3" descr="C:\Program Files (x86)\Microsoft Office\MEDIA\CAGCAT10\j0234131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669" y="1895475"/>
            <a:ext cx="653861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373" y="3683000"/>
            <a:ext cx="1769127" cy="1841500"/>
          </a:xfrm>
          <a:prstGeom prst="rect">
            <a:avLst/>
          </a:prstGeom>
        </p:spPr>
      </p:pic>
      <p:cxnSp>
        <p:nvCxnSpPr>
          <p:cNvPr id="21" name="Straight Arrow Connector 20"/>
          <p:cNvCxnSpPr/>
          <p:nvPr/>
        </p:nvCxnSpPr>
        <p:spPr>
          <a:xfrm flipH="1" flipV="1">
            <a:off x="5515052" y="4232275"/>
            <a:ext cx="907321" cy="5270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088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Traditional VM Usage Model</a:t>
            </a:r>
            <a:endParaRPr lang="en-US" dirty="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133600" y="3505200"/>
            <a:ext cx="4724400" cy="685800"/>
          </a:xfrm>
          <a:prstGeom prst="rect">
            <a:avLst/>
          </a:prstGeom>
          <a:solidFill>
            <a:srgbClr val="00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572000" y="36576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b="1"/>
              <a:t>VM</a:t>
            </a:r>
            <a:endParaRPr lang="en-US" b="1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133600" y="2819400"/>
            <a:ext cx="4724400" cy="685800"/>
          </a:xfrm>
          <a:prstGeom prst="rect">
            <a:avLst/>
          </a:prstGeom>
          <a:solidFill>
            <a:srgbClr val="99CCFF"/>
          </a:solidFill>
          <a:ln w="6350">
            <a:solidFill>
              <a:schemeClr val="tx1"/>
            </a:solidFill>
            <a:prstDash val="lgDashDot"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3810000" y="3048000"/>
            <a:ext cx="167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b="1"/>
              <a:t>Guest OS</a:t>
            </a:r>
            <a:endParaRPr lang="en-US" b="1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5334000" y="2362200"/>
            <a:ext cx="1219200" cy="457200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5334000" y="2438400"/>
            <a:ext cx="1143000" cy="304800"/>
          </a:xfrm>
          <a:prstGeom prst="rect">
            <a:avLst/>
          </a:prstGeom>
          <a:solidFill>
            <a:srgbClr val="FFCCCC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400" b="1"/>
              <a:t>Guest App</a:t>
            </a:r>
            <a:endParaRPr lang="en-US" sz="1400" b="1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133600" y="4191000"/>
            <a:ext cx="4724400" cy="685800"/>
          </a:xfrm>
          <a:prstGeom prst="rect">
            <a:avLst/>
          </a:prstGeom>
          <a:solidFill>
            <a:srgbClr val="9933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4114800" y="4953000"/>
            <a:ext cx="685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b="1"/>
              <a:t>HW</a:t>
            </a:r>
            <a:endParaRPr lang="en-US" b="1"/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2667000" y="2362200"/>
            <a:ext cx="1219200" cy="457200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2743200" y="2438400"/>
            <a:ext cx="1143000" cy="304800"/>
          </a:xfrm>
          <a:prstGeom prst="rect">
            <a:avLst/>
          </a:prstGeom>
          <a:solidFill>
            <a:srgbClr val="FFCCCC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400" b="1"/>
              <a:t>Guest App</a:t>
            </a:r>
            <a:endParaRPr lang="en-US" sz="1400" b="1"/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2286000" y="3733800"/>
            <a:ext cx="2209800" cy="346075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600" b="1"/>
              <a:t>Security solutions</a:t>
            </a:r>
            <a:endParaRPr lang="en-US" sz="1600" b="1"/>
          </a:p>
        </p:txBody>
      </p:sp>
      <p:sp>
        <p:nvSpPr>
          <p:cNvPr id="16" name="Rectangle 19"/>
          <p:cNvSpPr>
            <a:spLocks noChangeArrowheads="1"/>
          </p:cNvSpPr>
          <p:nvPr/>
        </p:nvSpPr>
        <p:spPr bwMode="auto">
          <a:xfrm>
            <a:off x="1981200" y="3505200"/>
            <a:ext cx="5181600" cy="2133600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solidFill>
              <a:schemeClr val="tx2">
                <a:lumMod val="65000"/>
              </a:schemeClr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7" name="Picture 9" descr="C:\Documents and Settings\moliveira\Local Settings\Temporary Internet Files\Content.IE5\MJMH20R2\MCj0423848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524000"/>
            <a:ext cx="1109663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Straight Arrow Connector 40"/>
          <p:cNvCxnSpPr>
            <a:cxnSpLocks noChangeShapeType="1"/>
          </p:cNvCxnSpPr>
          <p:nvPr/>
        </p:nvCxnSpPr>
        <p:spPr bwMode="auto">
          <a:xfrm rot="16200000" flipH="1">
            <a:off x="1638300" y="2324100"/>
            <a:ext cx="914400" cy="838200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9" name="Straight Arrow Connector 43"/>
          <p:cNvCxnSpPr>
            <a:cxnSpLocks noChangeShapeType="1"/>
            <a:endCxn id="14" idx="1"/>
          </p:cNvCxnSpPr>
          <p:nvPr/>
        </p:nvCxnSpPr>
        <p:spPr bwMode="auto">
          <a:xfrm>
            <a:off x="1676400" y="2286000"/>
            <a:ext cx="1066800" cy="304800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20" name="Rectangle 11"/>
          <p:cNvSpPr>
            <a:spLocks noChangeArrowheads="1"/>
          </p:cNvSpPr>
          <p:nvPr/>
        </p:nvSpPr>
        <p:spPr bwMode="auto">
          <a:xfrm>
            <a:off x="2133600" y="4876800"/>
            <a:ext cx="4724400" cy="6858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3733800" y="4343400"/>
            <a:ext cx="167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b="1"/>
              <a:t>Host OS</a:t>
            </a:r>
            <a:endParaRPr lang="en-US" b="1"/>
          </a:p>
        </p:txBody>
      </p: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3733800" y="5029200"/>
            <a:ext cx="167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b="1"/>
              <a:t>HW</a:t>
            </a:r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pt-BR" dirty="0" smtClean="0"/>
              <a:t>Traditional Model Cost: the Semantic Gap</a:t>
            </a:r>
            <a:endParaRPr lang="en-US" dirty="0" smtClean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409496" y="3999287"/>
            <a:ext cx="5922580" cy="1271751"/>
          </a:xfrm>
          <a:prstGeom prst="rect">
            <a:avLst/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341884" y="4774324"/>
            <a:ext cx="1828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b="1" dirty="0" smtClean="0">
                <a:solidFill>
                  <a:srgbClr val="7030A0"/>
                </a:solidFill>
              </a:rPr>
              <a:t>VM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409496" y="2617076"/>
            <a:ext cx="5906815" cy="117190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2225" cmpd="sng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448504" y="3347545"/>
            <a:ext cx="167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b="1" dirty="0" smtClean="0">
                <a:solidFill>
                  <a:srgbClr val="7030A0"/>
                </a:solidFill>
              </a:rPr>
              <a:t>OS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6124905" y="1749972"/>
            <a:ext cx="1828800" cy="722585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6256284" y="1870841"/>
            <a:ext cx="1600200" cy="307777"/>
          </a:xfrm>
          <a:prstGeom prst="rect">
            <a:avLst/>
          </a:prstGeom>
          <a:solidFill>
            <a:srgbClr val="FFCCCC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400" b="1" dirty="0" smtClean="0"/>
              <a:t>Application</a:t>
            </a:r>
            <a:endParaRPr lang="en-US" sz="1400" b="1" dirty="0"/>
          </a:p>
        </p:txBody>
      </p:sp>
      <p:pic>
        <p:nvPicPr>
          <p:cNvPr id="23" name="Picture 7" descr="firefo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3173" y="1628776"/>
            <a:ext cx="8763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9" descr="i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18629" y="1692166"/>
            <a:ext cx="8763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2522484" y="4240924"/>
            <a:ext cx="2073166" cy="369332"/>
          </a:xfrm>
          <a:prstGeom prst="rect">
            <a:avLst/>
          </a:prstGeom>
          <a:solidFill>
            <a:srgbClr val="FF66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Security Solution</a:t>
            </a:r>
            <a:endParaRPr lang="en-US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2514600" y="3276600"/>
            <a:ext cx="1495096" cy="3693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Processes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2590800" y="2743200"/>
            <a:ext cx="1828800" cy="3693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System calls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029200" y="2819400"/>
            <a:ext cx="766987" cy="3693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Files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6883586" y="4648018"/>
            <a:ext cx="778456" cy="3693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CPU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094484" y="4164724"/>
            <a:ext cx="1135116" cy="3693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Memory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2483071" y="4808481"/>
            <a:ext cx="1306402" cy="3693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Registers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4808485" y="4099033"/>
            <a:ext cx="1414784" cy="3693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I/O devices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4231728" y="4747028"/>
            <a:ext cx="1594943" cy="3693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Instructions</a:t>
            </a:r>
            <a:endParaRPr lang="en-US" dirty="0"/>
          </a:p>
        </p:txBody>
      </p:sp>
      <p:sp>
        <p:nvSpPr>
          <p:cNvPr id="40" name="Left Brace 39"/>
          <p:cNvSpPr/>
          <p:nvPr/>
        </p:nvSpPr>
        <p:spPr>
          <a:xfrm>
            <a:off x="1912884" y="3021724"/>
            <a:ext cx="409903" cy="1545021"/>
          </a:xfrm>
          <a:prstGeom prst="lef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33400" y="3352800"/>
            <a:ext cx="1501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Semantic Gap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248400" y="2753708"/>
            <a:ext cx="1747685" cy="3693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Memory areas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Introspection to Bridge the Semantic Gap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25962"/>
          </a:xfrm>
        </p:spPr>
        <p:txBody>
          <a:bodyPr>
            <a:normAutofit/>
          </a:bodyPr>
          <a:lstStyle/>
          <a:p>
            <a:r>
              <a:rPr lang="en-US" dirty="0" smtClean="0"/>
              <a:t>Goal: extract meaningful information from OS</a:t>
            </a:r>
          </a:p>
          <a:p>
            <a:endParaRPr lang="en-US" dirty="0" smtClean="0"/>
          </a:p>
          <a:p>
            <a:r>
              <a:rPr lang="en-US" dirty="0" smtClean="0"/>
              <a:t>Physical memory analysis: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etailed knowledge of OS layout and objects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Assumption: </a:t>
            </a:r>
          </a:p>
          <a:p>
            <a:pPr lvl="1"/>
            <a:r>
              <a:rPr lang="en-US" dirty="0" smtClean="0"/>
              <a:t>even if guest OS is compromised we can still  report correct results</a:t>
            </a:r>
            <a:endParaRPr lang="en-US" dirty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Introspection to Bridge the Semantic Gap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2100" y="1371600"/>
            <a:ext cx="8699500" cy="4906962"/>
          </a:xfrm>
        </p:spPr>
        <p:txBody>
          <a:bodyPr>
            <a:normAutofit fontScale="85000" lnSpcReduction="10000"/>
          </a:bodyPr>
          <a:lstStyle/>
          <a:p>
            <a:r>
              <a:rPr lang="en-GB" dirty="0"/>
              <a:t>Attacker can change OS layout and </a:t>
            </a:r>
            <a:r>
              <a:rPr lang="en-GB" dirty="0" smtClean="0"/>
              <a:t>data structures</a:t>
            </a:r>
            <a:r>
              <a:rPr lang="en-GB" dirty="0"/>
              <a:t>: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Three </a:t>
            </a:r>
            <a:r>
              <a:rPr lang="en-US" dirty="0"/>
              <a:t>views can be provided [</a:t>
            </a:r>
            <a:r>
              <a:rPr lang="en-US" dirty="0" err="1"/>
              <a:t>Baram</a:t>
            </a:r>
            <a:r>
              <a:rPr lang="en-US" dirty="0"/>
              <a:t> </a:t>
            </a:r>
            <a:r>
              <a:rPr lang="en-US" i="1" dirty="0"/>
              <a:t>et al.]:</a:t>
            </a:r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r>
              <a:rPr lang="en-GB" b="1" dirty="0" smtClean="0">
                <a:solidFill>
                  <a:srgbClr val="FF0000"/>
                </a:solidFill>
              </a:rPr>
              <a:t>Why not leverage guest OS?</a:t>
            </a:r>
            <a:endParaRPr lang="en-US" b="1" i="1" dirty="0" smtClean="0">
              <a:solidFill>
                <a:srgbClr val="FF0000"/>
              </a:solidFill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2050" name="Picture 2" descr="C:\Users\doliveir\AppData\Local\Microsoft\Windows\Temporary Internet Files\Content.IE5\3ZQZ2YMT\MC900432441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7275" y="2854325"/>
            <a:ext cx="1225147" cy="1079500"/>
          </a:xfrm>
          <a:prstGeom prst="rect">
            <a:avLst/>
          </a:prstGeom>
          <a:noFill/>
        </p:spPr>
      </p:pic>
      <p:pic>
        <p:nvPicPr>
          <p:cNvPr id="6" name="Picture 2" descr="C:\Users\doliveir\AppData\Local\Microsoft\Windows\Temporary Internet Files\Content.IE5\3ZQZ2YMT\MC900432441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00475" y="2778125"/>
            <a:ext cx="1225147" cy="1079500"/>
          </a:xfrm>
          <a:prstGeom prst="rect">
            <a:avLst/>
          </a:prstGeom>
          <a:noFill/>
        </p:spPr>
      </p:pic>
      <p:pic>
        <p:nvPicPr>
          <p:cNvPr id="2052" name="Picture 4" descr="C:\Users\doliveir\AppData\Local\Microsoft\Windows\Temporary Internet Files\Content.IE5\8UJLFCT8\MC900435931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38875" y="2625725"/>
            <a:ext cx="1838325" cy="145415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52475" y="4302125"/>
            <a:ext cx="175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External, bogus: for introspection tool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495675" y="4378325"/>
            <a:ext cx="175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Internal, bogus: for guest OS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543675" y="4440624"/>
            <a:ext cx="175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Real: known only to the attacker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18346</TotalTime>
  <Words>647</Words>
  <Application>Microsoft Office PowerPoint</Application>
  <PresentationFormat>On-screen Show (4:3)</PresentationFormat>
  <Paragraphs>163</Paragraphs>
  <Slides>22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 My SaTC Funded Research,  How I got There and Future</vt:lpstr>
      <vt:lpstr>How did I get here?</vt:lpstr>
      <vt:lpstr>A Research Idea</vt:lpstr>
      <vt:lpstr>PowerPoint Presentation</vt:lpstr>
      <vt:lpstr>My Research Idea</vt:lpstr>
      <vt:lpstr>Traditional VM Usage Model</vt:lpstr>
      <vt:lpstr>Traditional Model Cost: the Semantic Gap</vt:lpstr>
      <vt:lpstr>Introspection to Bridge the Semantic Gap</vt:lpstr>
      <vt:lpstr>Introspection to Bridge the Semantic Gap</vt:lpstr>
      <vt:lpstr>A New Model</vt:lpstr>
      <vt:lpstr>Collaboration for Introspection</vt:lpstr>
      <vt:lpstr>PowerPoint Presentation</vt:lpstr>
      <vt:lpstr>New Projects from Old Ones</vt:lpstr>
      <vt:lpstr>New Projects from Old Ones</vt:lpstr>
      <vt:lpstr>New Projects from Old Ones</vt:lpstr>
      <vt:lpstr>New Projects from Old Ones</vt:lpstr>
      <vt:lpstr>New Projects from Old Ones</vt:lpstr>
      <vt:lpstr>New Projects from Old Ones</vt:lpstr>
      <vt:lpstr>Results so Far</vt:lpstr>
      <vt:lpstr>Final Thoughts</vt:lpstr>
      <vt:lpstr>Final Thoughts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Socially-Aware Operating System for Trustworthy Computing</dc:title>
  <dc:creator>Daniela</dc:creator>
  <cp:lastModifiedBy>Linda Casals</cp:lastModifiedBy>
  <cp:revision>559</cp:revision>
  <dcterms:created xsi:type="dcterms:W3CDTF">2009-07-24T20:35:33Z</dcterms:created>
  <dcterms:modified xsi:type="dcterms:W3CDTF">2012-10-17T18:54:46Z</dcterms:modified>
</cp:coreProperties>
</file>