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6" r:id="rId2"/>
    <p:sldId id="379" r:id="rId3"/>
    <p:sldId id="390" r:id="rId4"/>
    <p:sldId id="380" r:id="rId5"/>
    <p:sldId id="391" r:id="rId6"/>
    <p:sldId id="392" r:id="rId7"/>
    <p:sldId id="371" r:id="rId8"/>
    <p:sldId id="282" r:id="rId9"/>
    <p:sldId id="381" r:id="rId10"/>
    <p:sldId id="399" r:id="rId11"/>
    <p:sldId id="398" r:id="rId12"/>
    <p:sldId id="382" r:id="rId13"/>
    <p:sldId id="383" r:id="rId14"/>
    <p:sldId id="299" r:id="rId15"/>
    <p:sldId id="393" r:id="rId16"/>
    <p:sldId id="384" r:id="rId17"/>
    <p:sldId id="385" r:id="rId18"/>
    <p:sldId id="386" r:id="rId19"/>
    <p:sldId id="358" r:id="rId20"/>
    <p:sldId id="310" r:id="rId21"/>
    <p:sldId id="350" r:id="rId22"/>
    <p:sldId id="351" r:id="rId23"/>
    <p:sldId id="332" r:id="rId24"/>
    <p:sldId id="387" r:id="rId25"/>
    <p:sldId id="388" r:id="rId26"/>
    <p:sldId id="361" r:id="rId27"/>
    <p:sldId id="363" r:id="rId28"/>
    <p:sldId id="318" r:id="rId29"/>
    <p:sldId id="308" r:id="rId30"/>
    <p:sldId id="362" r:id="rId31"/>
    <p:sldId id="321" r:id="rId32"/>
    <p:sldId id="377" r:id="rId33"/>
    <p:sldId id="394" r:id="rId34"/>
    <p:sldId id="395" r:id="rId35"/>
    <p:sldId id="378" r:id="rId36"/>
    <p:sldId id="320" r:id="rId37"/>
    <p:sldId id="374" r:id="rId38"/>
    <p:sldId id="375" r:id="rId39"/>
    <p:sldId id="376" r:id="rId40"/>
    <p:sldId id="368" r:id="rId41"/>
    <p:sldId id="396" r:id="rId42"/>
    <p:sldId id="370" r:id="rId43"/>
    <p:sldId id="397" r:id="rId4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6666FF"/>
    <a:srgbClr val="000000"/>
    <a:srgbClr val="1F5DDC"/>
    <a:srgbClr val="008000"/>
    <a:srgbClr val="FF33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3298" autoAdjust="0"/>
  </p:normalViewPr>
  <p:slideViewPr>
    <p:cSldViewPr>
      <p:cViewPr varScale="1">
        <p:scale>
          <a:sx n="107" d="100"/>
          <a:sy n="107" d="100"/>
        </p:scale>
        <p:origin x="-84" y="-114"/>
      </p:cViewPr>
      <p:guideLst>
        <p:guide orient="horz" pos="268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688"/>
    </p:cViewPr>
  </p:sorterViewPr>
  <p:notesViewPr>
    <p:cSldViewPr>
      <p:cViewPr varScale="1">
        <p:scale>
          <a:sx n="55" d="100"/>
          <a:sy n="55" d="100"/>
        </p:scale>
        <p:origin x="-1384" y="-96"/>
      </p:cViewPr>
      <p:guideLst>
        <p:guide orient="horz" pos="2880"/>
        <p:guide pos="2160"/>
      </p:guideLst>
    </p:cSldViewPr>
  </p:notesViewPr>
  <p:gridSpacing cx="39327138" cy="3932713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badi MT Condensed Extra Bold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badi MT Condensed Extra Bold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badi MT Condensed Extra Bold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badi MT Condensed Extra Bold" charset="0"/>
              </a:defRPr>
            </a:lvl1pPr>
          </a:lstStyle>
          <a:p>
            <a:pPr>
              <a:defRPr/>
            </a:pPr>
            <a:fld id="{3EDC02BD-84A2-440B-9844-FD426CF886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badi MT Condensed Extra Bold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badi MT Condensed Extra Bold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dirty="0" smtClean="0"/>
              <a:t>Click to edit Master text styles</a:t>
            </a:r>
          </a:p>
          <a:p>
            <a:pPr lvl="1"/>
            <a:r>
              <a:rPr lang="en-US" altLang="en-US" noProof="0" dirty="0" smtClean="0"/>
              <a:t>Second level</a:t>
            </a:r>
          </a:p>
          <a:p>
            <a:pPr lvl="2"/>
            <a:r>
              <a:rPr lang="en-US" altLang="en-US" noProof="0" dirty="0" smtClean="0"/>
              <a:t>Third level</a:t>
            </a:r>
          </a:p>
          <a:p>
            <a:pPr lvl="3"/>
            <a:r>
              <a:rPr lang="en-US" altLang="en-US" noProof="0" dirty="0" smtClean="0"/>
              <a:t>Fourth level</a:t>
            </a:r>
          </a:p>
          <a:p>
            <a:pPr lvl="4"/>
            <a:r>
              <a:rPr lang="en-US" altLang="en-US" noProof="0" dirty="0" smtClean="0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badi MT Condensed Extra Bold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badi MT Condensed Extra Bold" charset="0"/>
              </a:defRPr>
            </a:lvl1pPr>
          </a:lstStyle>
          <a:p>
            <a:pPr>
              <a:defRPr/>
            </a:pPr>
            <a:fld id="{E0BE961B-986E-466C-8E8C-5A39101925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rbe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rbe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rbe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rbe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rbe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AF45AA-49B8-4C92-B37C-13E53DB1C465}" type="slidenum">
              <a:rPr lang="en-US" smtClean="0">
                <a:latin typeface="Abadi MT Condensed Extra Bold"/>
              </a:rPr>
              <a:pPr/>
              <a:t>25</a:t>
            </a:fld>
            <a:endParaRPr lang="en-US" smtClean="0">
              <a:latin typeface="Abadi MT Condensed Extra Bold"/>
            </a:endParaRPr>
          </a:p>
        </p:txBody>
      </p:sp>
      <p:sp>
        <p:nvSpPr>
          <p:cNvPr id="180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Explain that the slope of the dashed line reflects a CER of $100k.  How to pick the threshold is a value judgement.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07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541C85-249A-496E-9F5B-2498B32BB503}" type="slidenum">
              <a:rPr lang="en-US" smtClean="0">
                <a:latin typeface="Abadi MT Condensed Extra Bold"/>
              </a:rPr>
              <a:pPr/>
              <a:t>23</a:t>
            </a:fld>
            <a:endParaRPr lang="en-US" smtClean="0">
              <a:latin typeface="Abadi MT Condensed Extra Bold"/>
            </a:endParaRPr>
          </a:p>
        </p:txBody>
      </p:sp>
      <p:sp>
        <p:nvSpPr>
          <p:cNvPr id="176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Explain that the slope of the dashed line reflects a CER of $100k.  How to pick the threshold is a value judgement.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751905-5A54-4CCB-B977-8BDCD81FA839}" type="slidenum">
              <a:rPr lang="en-US" smtClean="0">
                <a:latin typeface="Abadi MT Condensed Extra Bold"/>
              </a:rPr>
              <a:pPr/>
              <a:t>24</a:t>
            </a:fld>
            <a:endParaRPr lang="en-US" smtClean="0">
              <a:latin typeface="Abadi MT Condensed Extra Bold"/>
            </a:endParaRPr>
          </a:p>
        </p:txBody>
      </p:sp>
      <p:sp>
        <p:nvSpPr>
          <p:cNvPr id="178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Explain that the slope of the dashed line reflects a CER of $100k.  How to pick the threshold is a value judgement.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000">
                <a:solidFill>
                  <a:srgbClr val="FFFFFF"/>
                </a:solidFill>
                <a:latin typeface="Consolas" pitchFamily="49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18FA6DA-71F9-46B5-B638-485EC7708913}" type="datetime1">
              <a:rPr lang="en-US" altLang="en-US"/>
              <a:pPr>
                <a:defRPr/>
              </a:pPr>
              <a:t>8/3/2009</a:t>
            </a:fld>
            <a:r>
              <a:rPr lang="en-US" altLang="en-US" dirty="0"/>
              <a:t>IHPS/UCSF 9/24/00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C226B-0EED-4EFC-9F9D-791C2891DA36}" type="datetime1">
              <a:rPr lang="en-US" altLang="en-US"/>
              <a:pPr>
                <a:defRPr/>
              </a:pPr>
              <a:t>8/3/2009</a:t>
            </a:fld>
            <a:r>
              <a:rPr lang="en-US" altLang="en-US" dirty="0"/>
              <a:t>IHPS/UCSF 9/24/00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2019AA-9D1C-47C2-8379-56444FD9E3B2}" type="datetime1">
              <a:rPr lang="en-US" altLang="en-US"/>
              <a:pPr>
                <a:defRPr/>
              </a:pPr>
              <a:t>8/3/2009</a:t>
            </a:fld>
            <a:r>
              <a:rPr lang="en-US" altLang="en-US" dirty="0"/>
              <a:t>IHPS/UCSF 9/24/00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>
                <a:latin typeface="Consolas" pitchFamily="49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orbel" pitchFamily="34" charset="0"/>
              </a:defRPr>
            </a:lvl1pPr>
            <a:lvl2pPr>
              <a:defRPr>
                <a:latin typeface="Corbel" pitchFamily="34" charset="0"/>
              </a:defRPr>
            </a:lvl2pPr>
            <a:lvl3pPr>
              <a:defRPr>
                <a:latin typeface="Corbel" pitchFamily="34" charset="0"/>
              </a:defRPr>
            </a:lvl3pPr>
            <a:lvl4pPr>
              <a:defRPr>
                <a:latin typeface="Corbel" pitchFamily="34" charset="0"/>
              </a:defRPr>
            </a:lvl4pPr>
            <a:lvl5pPr>
              <a:defRPr>
                <a:latin typeface="Corbe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FC457-F5C6-4837-AC4A-92578DFCB3F3}" type="datetime1">
              <a:rPr lang="en-US" altLang="en-US"/>
              <a:pPr>
                <a:defRPr/>
              </a:pPr>
              <a:t>8/3/2009</a:t>
            </a:fld>
            <a:r>
              <a:rPr lang="en-US" altLang="en-US" dirty="0"/>
              <a:t>IHPS/UCSF 9/24/00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E9A8D6-FA6A-4641-9D95-8FD5C2F97E49}" type="datetime1">
              <a:rPr lang="en-US" altLang="en-US"/>
              <a:pPr>
                <a:defRPr/>
              </a:pPr>
              <a:t>8/3/2009</a:t>
            </a:fld>
            <a:r>
              <a:rPr lang="en-US" altLang="en-US" dirty="0"/>
              <a:t>IHPS/UCSF 9/24/00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36E2B-44BE-438F-805E-A7F72FC5C246}" type="datetime1">
              <a:rPr lang="en-US" altLang="en-US"/>
              <a:pPr>
                <a:defRPr/>
              </a:pPr>
              <a:t>8/3/2009</a:t>
            </a:fld>
            <a:r>
              <a:rPr lang="en-US" altLang="en-US" dirty="0"/>
              <a:t>IHPS/UCSF 9/24/00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2BC85-3437-4C08-BA7A-C8A32BC7E312}" type="datetime1">
              <a:rPr lang="en-US" altLang="en-US"/>
              <a:pPr>
                <a:defRPr/>
              </a:pPr>
              <a:t>8/3/2009</a:t>
            </a:fld>
            <a:r>
              <a:rPr lang="en-US" altLang="en-US" dirty="0"/>
              <a:t>IHPS/UCSF 9/24/00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3241E-B6AD-4A3C-80EB-BD781CD65E82}" type="datetime1">
              <a:rPr lang="en-US" altLang="en-US"/>
              <a:pPr>
                <a:defRPr/>
              </a:pPr>
              <a:t>8/3/2009</a:t>
            </a:fld>
            <a:r>
              <a:rPr lang="en-US" altLang="en-US" dirty="0"/>
              <a:t>IHPS/UCSF 9/24/00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3FBBF-6D1E-4FB3-8F23-6DC4AA70B07E}" type="datetime1">
              <a:rPr lang="en-US" altLang="en-US"/>
              <a:pPr>
                <a:defRPr/>
              </a:pPr>
              <a:t>8/3/2009</a:t>
            </a:fld>
            <a:r>
              <a:rPr lang="en-US" altLang="en-US" dirty="0"/>
              <a:t>IHPS/UCSF 9/24/00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18CA82-E81C-4AB8-B5C8-44A546940123}" type="datetime1">
              <a:rPr lang="en-US" altLang="en-US"/>
              <a:pPr>
                <a:defRPr/>
              </a:pPr>
              <a:t>8/3/2009</a:t>
            </a:fld>
            <a:r>
              <a:rPr lang="en-US" altLang="en-US" dirty="0"/>
              <a:t>IHPS/UCSF 9/24/00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1E733-658C-4D0C-8CCC-BB0D70A257F4}" type="datetime1">
              <a:rPr lang="en-US" altLang="en-US"/>
              <a:pPr>
                <a:defRPr/>
              </a:pPr>
              <a:t>8/3/2009</a:t>
            </a:fld>
            <a:r>
              <a:rPr lang="en-US" altLang="en-US" dirty="0"/>
              <a:t>IHPS/UCSF 9/24/00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/>
            </a:gs>
            <a:gs pos="64999">
              <a:srgbClr val="000000"/>
            </a:gs>
            <a:gs pos="100000">
              <a:srgbClr val="1F5DD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4770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rgbClr val="FFFFFF"/>
                </a:solidFill>
                <a:latin typeface="Corbel" pitchFamily="34" charset="0"/>
              </a:defRPr>
            </a:lvl1pPr>
          </a:lstStyle>
          <a:p>
            <a:pPr>
              <a:defRPr/>
            </a:pPr>
            <a:fld id="{AF06CF33-D9AC-453E-87C4-2E6F9D929F8A}" type="datetime1">
              <a:rPr lang="en-US" altLang="en-US"/>
              <a:pPr>
                <a:defRPr/>
              </a:pPr>
              <a:t>8/3/2009</a:t>
            </a:fld>
            <a:r>
              <a:rPr lang="en-US" altLang="en-US"/>
              <a:t>IHPS/UCSF 9/24/00</a:t>
            </a:r>
            <a:endParaRPr lang="en-US" alt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rgbClr val="FFFFFF"/>
                </a:solidFill>
                <a:latin typeface="Corbe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Consolas" pitchFamily="49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Consolas" pitchFamily="49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Consolas" pitchFamily="49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Consolas" pitchFamily="49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Consolas" pitchFamily="49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106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106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106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106" charset="0"/>
        </a:defRPr>
      </a:lvl9pPr>
    </p:titleStyle>
    <p:bodyStyle>
      <a:lvl1pPr marL="342900" indent="-342900" algn="l" rtl="0" eaLnBrk="0" fontAlgn="base" hangingPunct="0">
        <a:spcBef>
          <a:spcPct val="100000"/>
        </a:spcBef>
        <a:spcAft>
          <a:spcPct val="0"/>
        </a:spcAft>
        <a:buChar char="•"/>
        <a:defRPr sz="24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Corbel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Corbe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Corbe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Corbe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Corbel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5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838200"/>
            <a:ext cx="8382000" cy="1143000"/>
          </a:xfrm>
        </p:spPr>
        <p:txBody>
          <a:bodyPr/>
          <a:lstStyle/>
          <a:p>
            <a:pPr>
              <a:defRPr/>
            </a:pPr>
            <a:r>
              <a:rPr lang="en-US" altLang="en-US" b="1" dirty="0" smtClean="0"/>
              <a:t>Cost-effectiveness Analysis: </a:t>
            </a:r>
            <a:br>
              <a:rPr lang="en-US" altLang="en-US" b="1" dirty="0" smtClean="0"/>
            </a:br>
            <a:r>
              <a:rPr lang="en-US" altLang="en-US" b="1" dirty="0" smtClean="0"/>
              <a:t>A practical primer</a:t>
            </a:r>
            <a:endParaRPr lang="en-US" altLang="en-US" b="1" dirty="0" smtClean="0">
              <a:effectLst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743200"/>
            <a:ext cx="6400800" cy="3505200"/>
          </a:xfrm>
        </p:spPr>
        <p:txBody>
          <a:bodyPr/>
          <a:lstStyle/>
          <a:p>
            <a:pPr>
              <a:defRPr/>
            </a:pPr>
            <a:r>
              <a:rPr lang="en-US" altLang="en-US" dirty="0" smtClean="0"/>
              <a:t>Eran Bendavid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Oval 2"/>
          <p:cNvSpPr>
            <a:spLocks noChangeAspect="1"/>
          </p:cNvSpPr>
          <p:nvPr/>
        </p:nvSpPr>
        <p:spPr bwMode="auto">
          <a:xfrm>
            <a:off x="896938" y="3448050"/>
            <a:ext cx="1371600" cy="1371600"/>
          </a:xfrm>
          <a:prstGeom prst="ellipse">
            <a:avLst/>
          </a:prstGeom>
          <a:noFill/>
          <a:ln w="38100" algn="ctr">
            <a:solidFill>
              <a:srgbClr val="FFFFFF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2400">
                <a:solidFill>
                  <a:srgbClr val="FFFFFF"/>
                </a:solidFill>
              </a:rPr>
              <a:t>S, yes Rx</a:t>
            </a:r>
          </a:p>
        </p:txBody>
      </p:sp>
      <p:sp>
        <p:nvSpPr>
          <p:cNvPr id="157698" name="Oval 3"/>
          <p:cNvSpPr>
            <a:spLocks noChangeAspect="1"/>
          </p:cNvSpPr>
          <p:nvPr/>
        </p:nvSpPr>
        <p:spPr bwMode="auto">
          <a:xfrm>
            <a:off x="896938" y="781050"/>
            <a:ext cx="1371600" cy="1371600"/>
          </a:xfrm>
          <a:prstGeom prst="ellipse">
            <a:avLst/>
          </a:prstGeom>
          <a:noFill/>
          <a:ln w="38100" algn="ctr">
            <a:solidFill>
              <a:srgbClr val="FFFFFF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2400">
                <a:solidFill>
                  <a:srgbClr val="FFFFFF"/>
                </a:solidFill>
              </a:rPr>
              <a:t>S, no Rx</a:t>
            </a:r>
          </a:p>
        </p:txBody>
      </p:sp>
      <p:sp>
        <p:nvSpPr>
          <p:cNvPr id="157699" name="Oval 4"/>
          <p:cNvSpPr>
            <a:spLocks noChangeAspect="1"/>
          </p:cNvSpPr>
          <p:nvPr/>
        </p:nvSpPr>
        <p:spPr bwMode="auto">
          <a:xfrm>
            <a:off x="3695700" y="3448050"/>
            <a:ext cx="1371600" cy="1371600"/>
          </a:xfrm>
          <a:prstGeom prst="ellipse">
            <a:avLst/>
          </a:prstGeom>
          <a:noFill/>
          <a:ln w="38100" algn="ctr">
            <a:solidFill>
              <a:srgbClr val="FFFFFF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2400">
                <a:solidFill>
                  <a:srgbClr val="FFFFFF"/>
                </a:solidFill>
              </a:rPr>
              <a:t>I, yes Rx</a:t>
            </a:r>
          </a:p>
        </p:txBody>
      </p:sp>
      <p:sp>
        <p:nvSpPr>
          <p:cNvPr id="157700" name="Oval 5"/>
          <p:cNvSpPr>
            <a:spLocks noChangeAspect="1"/>
          </p:cNvSpPr>
          <p:nvPr/>
        </p:nvSpPr>
        <p:spPr bwMode="auto">
          <a:xfrm>
            <a:off x="3695700" y="790575"/>
            <a:ext cx="1371600" cy="1371600"/>
          </a:xfrm>
          <a:prstGeom prst="ellipse">
            <a:avLst/>
          </a:prstGeom>
          <a:noFill/>
          <a:ln w="38100" algn="ctr">
            <a:solidFill>
              <a:srgbClr val="FFFFFF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2400">
                <a:solidFill>
                  <a:srgbClr val="FFFFFF"/>
                </a:solidFill>
              </a:rPr>
              <a:t>I, no Rx</a:t>
            </a:r>
          </a:p>
        </p:txBody>
      </p:sp>
      <p:sp>
        <p:nvSpPr>
          <p:cNvPr id="157701" name="Oval 6"/>
          <p:cNvSpPr>
            <a:spLocks noChangeAspect="1"/>
          </p:cNvSpPr>
          <p:nvPr/>
        </p:nvSpPr>
        <p:spPr bwMode="auto">
          <a:xfrm>
            <a:off x="6286500" y="3467100"/>
            <a:ext cx="1371600" cy="1371600"/>
          </a:xfrm>
          <a:prstGeom prst="ellipse">
            <a:avLst/>
          </a:prstGeom>
          <a:noFill/>
          <a:ln w="38100" algn="ctr">
            <a:solidFill>
              <a:srgbClr val="FFFFFF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2400">
                <a:solidFill>
                  <a:srgbClr val="FFFFFF"/>
                </a:solidFill>
              </a:rPr>
              <a:t>R, yes Rx</a:t>
            </a:r>
          </a:p>
        </p:txBody>
      </p:sp>
      <p:sp>
        <p:nvSpPr>
          <p:cNvPr id="157702" name="Oval 7"/>
          <p:cNvSpPr>
            <a:spLocks noChangeAspect="1"/>
          </p:cNvSpPr>
          <p:nvPr/>
        </p:nvSpPr>
        <p:spPr bwMode="auto">
          <a:xfrm>
            <a:off x="6286500" y="808038"/>
            <a:ext cx="1371600" cy="1371600"/>
          </a:xfrm>
          <a:prstGeom prst="ellipse">
            <a:avLst/>
          </a:prstGeom>
          <a:noFill/>
          <a:ln w="38100" algn="ctr">
            <a:solidFill>
              <a:srgbClr val="FFFFFF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2400">
                <a:solidFill>
                  <a:srgbClr val="FFFFFF"/>
                </a:solidFill>
              </a:rPr>
              <a:t>R, no Rx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Oval 2"/>
          <p:cNvSpPr>
            <a:spLocks noChangeAspect="1"/>
          </p:cNvSpPr>
          <p:nvPr/>
        </p:nvSpPr>
        <p:spPr bwMode="auto">
          <a:xfrm>
            <a:off x="838200" y="3565525"/>
            <a:ext cx="1371600" cy="1371600"/>
          </a:xfrm>
          <a:prstGeom prst="ellipse">
            <a:avLst/>
          </a:prstGeom>
          <a:noFill/>
          <a:ln w="38100" algn="ctr">
            <a:solidFill>
              <a:srgbClr val="FFFFFF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2400">
                <a:solidFill>
                  <a:srgbClr val="FFFFFF"/>
                </a:solidFill>
              </a:rPr>
              <a:t>S, true -</a:t>
            </a:r>
          </a:p>
        </p:txBody>
      </p:sp>
      <p:sp>
        <p:nvSpPr>
          <p:cNvPr id="158722" name="Oval 3"/>
          <p:cNvSpPr>
            <a:spLocks noChangeAspect="1"/>
          </p:cNvSpPr>
          <p:nvPr/>
        </p:nvSpPr>
        <p:spPr bwMode="auto">
          <a:xfrm>
            <a:off x="838200" y="274638"/>
            <a:ext cx="1371600" cy="1371600"/>
          </a:xfrm>
          <a:prstGeom prst="ellipse">
            <a:avLst/>
          </a:prstGeom>
          <a:noFill/>
          <a:ln w="38100" algn="ctr">
            <a:solidFill>
              <a:srgbClr val="FFFFFF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2400">
                <a:solidFill>
                  <a:srgbClr val="FFFFFF"/>
                </a:solidFill>
              </a:rPr>
              <a:t>S, true + (rx)</a:t>
            </a:r>
          </a:p>
        </p:txBody>
      </p:sp>
      <p:sp>
        <p:nvSpPr>
          <p:cNvPr id="158723" name="Oval 8"/>
          <p:cNvSpPr>
            <a:spLocks noChangeAspect="1"/>
          </p:cNvSpPr>
          <p:nvPr/>
        </p:nvSpPr>
        <p:spPr bwMode="auto">
          <a:xfrm>
            <a:off x="838200" y="5211763"/>
            <a:ext cx="1371600" cy="1371600"/>
          </a:xfrm>
          <a:prstGeom prst="ellipse">
            <a:avLst/>
          </a:prstGeom>
          <a:noFill/>
          <a:ln w="38100" algn="ctr">
            <a:solidFill>
              <a:srgbClr val="FFFFFF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2400">
                <a:solidFill>
                  <a:srgbClr val="FFFFFF"/>
                </a:solidFill>
              </a:rPr>
              <a:t>S, false -</a:t>
            </a:r>
          </a:p>
        </p:txBody>
      </p:sp>
      <p:sp>
        <p:nvSpPr>
          <p:cNvPr id="158724" name="Oval 9"/>
          <p:cNvSpPr>
            <a:spLocks noChangeAspect="1"/>
          </p:cNvSpPr>
          <p:nvPr/>
        </p:nvSpPr>
        <p:spPr bwMode="auto">
          <a:xfrm>
            <a:off x="838200" y="1920875"/>
            <a:ext cx="1371600" cy="1371600"/>
          </a:xfrm>
          <a:prstGeom prst="ellipse">
            <a:avLst/>
          </a:prstGeom>
          <a:noFill/>
          <a:ln w="38100" algn="ctr">
            <a:solidFill>
              <a:srgbClr val="FFFFFF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2400">
                <a:solidFill>
                  <a:srgbClr val="FFFFFF"/>
                </a:solidFill>
              </a:rPr>
              <a:t>S, false+ (rx)</a:t>
            </a:r>
          </a:p>
        </p:txBody>
      </p:sp>
      <p:sp>
        <p:nvSpPr>
          <p:cNvPr id="158725" name="Oval 10"/>
          <p:cNvSpPr>
            <a:spLocks noChangeAspect="1"/>
          </p:cNvSpPr>
          <p:nvPr/>
        </p:nvSpPr>
        <p:spPr bwMode="auto">
          <a:xfrm>
            <a:off x="3162300" y="3597275"/>
            <a:ext cx="1371600" cy="1371600"/>
          </a:xfrm>
          <a:prstGeom prst="ellipse">
            <a:avLst/>
          </a:prstGeom>
          <a:noFill/>
          <a:ln w="38100" algn="ctr">
            <a:solidFill>
              <a:srgbClr val="FFFFFF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2400">
                <a:solidFill>
                  <a:srgbClr val="FFFFFF"/>
                </a:solidFill>
              </a:rPr>
              <a:t>I, true -</a:t>
            </a:r>
          </a:p>
        </p:txBody>
      </p:sp>
      <p:sp>
        <p:nvSpPr>
          <p:cNvPr id="158726" name="Oval 11"/>
          <p:cNvSpPr>
            <a:spLocks noChangeAspect="1"/>
          </p:cNvSpPr>
          <p:nvPr/>
        </p:nvSpPr>
        <p:spPr bwMode="auto">
          <a:xfrm>
            <a:off x="3162300" y="304800"/>
            <a:ext cx="1371600" cy="1371600"/>
          </a:xfrm>
          <a:prstGeom prst="ellipse">
            <a:avLst/>
          </a:prstGeom>
          <a:noFill/>
          <a:ln w="38100" algn="ctr">
            <a:solidFill>
              <a:srgbClr val="FFFFFF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2400">
                <a:solidFill>
                  <a:srgbClr val="FFFFFF"/>
                </a:solidFill>
              </a:rPr>
              <a:t>I, true + (rx)</a:t>
            </a:r>
          </a:p>
        </p:txBody>
      </p:sp>
      <p:sp>
        <p:nvSpPr>
          <p:cNvPr id="158727" name="Oval 12"/>
          <p:cNvSpPr>
            <a:spLocks noChangeAspect="1"/>
          </p:cNvSpPr>
          <p:nvPr/>
        </p:nvSpPr>
        <p:spPr bwMode="auto">
          <a:xfrm>
            <a:off x="3162300" y="5241925"/>
            <a:ext cx="1371600" cy="1371600"/>
          </a:xfrm>
          <a:prstGeom prst="ellipse">
            <a:avLst/>
          </a:prstGeom>
          <a:noFill/>
          <a:ln w="38100" algn="ctr">
            <a:solidFill>
              <a:srgbClr val="FFFFFF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2400">
                <a:solidFill>
                  <a:srgbClr val="FFFFFF"/>
                </a:solidFill>
              </a:rPr>
              <a:t>I, false -</a:t>
            </a:r>
          </a:p>
        </p:txBody>
      </p:sp>
      <p:sp>
        <p:nvSpPr>
          <p:cNvPr id="158728" name="Oval 13"/>
          <p:cNvSpPr>
            <a:spLocks noChangeAspect="1"/>
          </p:cNvSpPr>
          <p:nvPr/>
        </p:nvSpPr>
        <p:spPr bwMode="auto">
          <a:xfrm>
            <a:off x="3162300" y="1951038"/>
            <a:ext cx="1371600" cy="1371600"/>
          </a:xfrm>
          <a:prstGeom prst="ellipse">
            <a:avLst/>
          </a:prstGeom>
          <a:noFill/>
          <a:ln w="38100" algn="ctr">
            <a:solidFill>
              <a:srgbClr val="FFFFFF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2400">
                <a:solidFill>
                  <a:srgbClr val="FFFFFF"/>
                </a:solidFill>
              </a:rPr>
              <a:t>I, false + (rx)</a:t>
            </a:r>
          </a:p>
        </p:txBody>
      </p:sp>
      <p:sp>
        <p:nvSpPr>
          <p:cNvPr id="158729" name="Oval 18"/>
          <p:cNvSpPr>
            <a:spLocks noChangeAspect="1"/>
          </p:cNvSpPr>
          <p:nvPr/>
        </p:nvSpPr>
        <p:spPr bwMode="auto">
          <a:xfrm>
            <a:off x="5524500" y="4038600"/>
            <a:ext cx="1371600" cy="1371600"/>
          </a:xfrm>
          <a:prstGeom prst="ellipse">
            <a:avLst/>
          </a:prstGeom>
          <a:noFill/>
          <a:ln w="38100" algn="ctr">
            <a:solidFill>
              <a:srgbClr val="FFFFFF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2400">
                <a:solidFill>
                  <a:srgbClr val="FFFFFF"/>
                </a:solidFill>
              </a:rPr>
              <a:t>R, no Rx</a:t>
            </a:r>
          </a:p>
        </p:txBody>
      </p:sp>
      <p:sp>
        <p:nvSpPr>
          <p:cNvPr id="158730" name="Oval 19"/>
          <p:cNvSpPr>
            <a:spLocks noChangeAspect="1"/>
          </p:cNvSpPr>
          <p:nvPr/>
        </p:nvSpPr>
        <p:spPr bwMode="auto">
          <a:xfrm>
            <a:off x="5524500" y="1379538"/>
            <a:ext cx="1371600" cy="1371600"/>
          </a:xfrm>
          <a:prstGeom prst="ellipse">
            <a:avLst/>
          </a:prstGeom>
          <a:noFill/>
          <a:ln w="38100" algn="ctr">
            <a:solidFill>
              <a:srgbClr val="FFFFFF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2400">
                <a:solidFill>
                  <a:srgbClr val="FFFFFF"/>
                </a:solidFill>
              </a:rPr>
              <a:t>R, yes Rx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5163" y="1981200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Which costs do you count?</a:t>
            </a:r>
          </a:p>
          <a:p>
            <a:pPr lvl="1">
              <a:defRPr/>
            </a:pPr>
            <a:r>
              <a:rPr lang="en-US" dirty="0" smtClean="0"/>
              <a:t>All direct costs:</a:t>
            </a:r>
          </a:p>
          <a:p>
            <a:pPr lvl="2">
              <a:defRPr/>
            </a:pPr>
            <a:r>
              <a:rPr lang="en-US" dirty="0" smtClean="0"/>
              <a:t>Hospitalizations</a:t>
            </a:r>
          </a:p>
          <a:p>
            <a:pPr lvl="2">
              <a:defRPr/>
            </a:pPr>
            <a:r>
              <a:rPr lang="en-US" dirty="0" smtClean="0"/>
              <a:t>Medications</a:t>
            </a:r>
          </a:p>
          <a:p>
            <a:pPr lvl="2">
              <a:defRPr/>
            </a:pPr>
            <a:r>
              <a:rPr lang="en-US" dirty="0" smtClean="0"/>
              <a:t>Vaccinations</a:t>
            </a:r>
          </a:p>
          <a:p>
            <a:pPr lvl="2">
              <a:defRPr/>
            </a:pPr>
            <a:r>
              <a:rPr lang="en-US" dirty="0" smtClean="0"/>
              <a:t>Diagnostics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5163" y="1981200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Which costs do you count?</a:t>
            </a:r>
          </a:p>
          <a:p>
            <a:pPr lvl="1">
              <a:defRPr/>
            </a:pPr>
            <a:r>
              <a:rPr lang="en-US" dirty="0" smtClean="0"/>
              <a:t>Indirect costs:</a:t>
            </a:r>
          </a:p>
          <a:p>
            <a:pPr lvl="2">
              <a:defRPr/>
            </a:pPr>
            <a:r>
              <a:rPr lang="en-US" dirty="0" smtClean="0"/>
              <a:t>Time costs</a:t>
            </a:r>
          </a:p>
          <a:p>
            <a:pPr lvl="2">
              <a:defRPr/>
            </a:pPr>
            <a:r>
              <a:rPr lang="en-US" dirty="0" smtClean="0"/>
              <a:t>Cost of lost productivity</a:t>
            </a:r>
          </a:p>
          <a:p>
            <a:pPr lvl="2">
              <a:defRPr/>
            </a:pPr>
            <a:r>
              <a:rPr lang="en-US" dirty="0" smtClean="0"/>
              <a:t>Opportunity cost</a:t>
            </a:r>
          </a:p>
          <a:p>
            <a:pPr lvl="2">
              <a:defRPr/>
            </a:pPr>
            <a:endParaRPr lang="en-US" dirty="0" smtClean="0"/>
          </a:p>
          <a:p>
            <a:pPr lvl="1">
              <a:defRPr/>
            </a:pPr>
            <a:r>
              <a:rPr lang="en-US" dirty="0" smtClean="0"/>
              <a:t>Careful of double counting:</a:t>
            </a:r>
          </a:p>
          <a:p>
            <a:pPr lvl="2">
              <a:defRPr/>
            </a:pPr>
            <a:r>
              <a:rPr lang="en-US" dirty="0" smtClean="0"/>
              <a:t>Double counting indirect costs</a:t>
            </a:r>
          </a:p>
          <a:p>
            <a:pPr lvl="2">
              <a:defRPr/>
            </a:pPr>
            <a:r>
              <a:rPr lang="en-US" dirty="0" smtClean="0"/>
              <a:t>Indirect costs and quality of life adjustments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838200"/>
          </a:xfrm>
        </p:spPr>
        <p:txBody>
          <a:bodyPr/>
          <a:lstStyle/>
          <a:p>
            <a:pPr>
              <a:defRPr/>
            </a:pPr>
            <a:r>
              <a:rPr lang="en-US" altLang="en-US" dirty="0" smtClean="0"/>
              <a:t>Measures of Effectiveness</a:t>
            </a:r>
          </a:p>
        </p:txBody>
      </p:sp>
      <p:sp>
        <p:nvSpPr>
          <p:cNvPr id="78853" name="Text Box 5"/>
          <p:cNvSpPr txBox="1">
            <a:spLocks noChangeArrowheads="1"/>
          </p:cNvSpPr>
          <p:nvPr/>
        </p:nvSpPr>
        <p:spPr bwMode="auto">
          <a:xfrm>
            <a:off x="533400" y="1676400"/>
            <a:ext cx="8382000" cy="489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eaLnBrk="0" hangingPunct="0">
              <a:buFontTx/>
              <a:buChar char="•"/>
              <a:defRPr/>
            </a:pPr>
            <a:r>
              <a:rPr lang="en-US" altLang="en-US" sz="2400" dirty="0">
                <a:solidFill>
                  <a:srgbClr val="FFFFFF"/>
                </a:solidFill>
                <a:latin typeface="Corbel" pitchFamily="34" charset="0"/>
              </a:rPr>
              <a:t> </a:t>
            </a:r>
            <a:r>
              <a:rPr lang="en-US" altLang="en-US" sz="24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Mortality (deaths or deaths averted)</a:t>
            </a:r>
            <a:r>
              <a:rPr lang="en-US" altLang="en-US" sz="24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/>
            </a:r>
            <a:br>
              <a:rPr lang="en-US" altLang="en-US" sz="24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</a:br>
            <a:endParaRPr lang="en-US" altLang="en-US" sz="24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rbel" pitchFamily="34" charset="0"/>
            </a:endParaRPr>
          </a:p>
          <a:p>
            <a:pPr lvl="1" eaLnBrk="0" hangingPunct="0">
              <a:buFont typeface="Symbol" pitchFamily="18" charset="2"/>
              <a:buChar char="·"/>
              <a:defRPr/>
            </a:pPr>
            <a:r>
              <a:rPr lang="en-US" alt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 </a:t>
            </a:r>
            <a:r>
              <a:rPr lang="en-US" altLang="en-US" sz="24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Morbidity:</a:t>
            </a:r>
            <a:r>
              <a:rPr lang="en-US" alt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 e.g., episodes of illness, infections, duration of 		disability (e.g., years of sight)</a:t>
            </a:r>
            <a:br>
              <a:rPr lang="en-US" alt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</a:br>
            <a:endParaRPr lang="en-US" altLang="en-US" sz="24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rbel" pitchFamily="34" charset="0"/>
            </a:endParaRPr>
          </a:p>
          <a:p>
            <a:pPr lvl="1" eaLnBrk="0" hangingPunct="0">
              <a:buFont typeface="Symbol" pitchFamily="18" charset="2"/>
              <a:buChar char="·"/>
              <a:defRPr/>
            </a:pPr>
            <a:r>
              <a:rPr lang="en-US" altLang="en-US" sz="24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 Life years:</a:t>
            </a:r>
            <a:r>
              <a:rPr lang="en-US" alt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 expected duration of life</a:t>
            </a:r>
            <a:br>
              <a:rPr lang="en-US" alt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</a:br>
            <a:endParaRPr lang="en-US" altLang="en-US" sz="24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rbel" pitchFamily="34" charset="0"/>
            </a:endParaRPr>
          </a:p>
          <a:p>
            <a:pPr lvl="1" eaLnBrk="0" hangingPunct="0">
              <a:buFont typeface="Symbol" pitchFamily="18" charset="2"/>
              <a:buChar char="·"/>
              <a:defRPr/>
            </a:pPr>
            <a:r>
              <a:rPr lang="en-US" alt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 </a:t>
            </a:r>
            <a:r>
              <a:rPr lang="en-US" altLang="en-US" sz="24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Quality-adjusted life years (QALYs):</a:t>
            </a:r>
            <a:r>
              <a:rPr lang="en-US" alt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 life years </a:t>
            </a:r>
            <a:br>
              <a:rPr lang="en-US" alt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</a:br>
            <a:r>
              <a:rPr lang="en-US" alt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	 x utility scores</a:t>
            </a:r>
            <a:br>
              <a:rPr lang="en-US" alt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</a:br>
            <a:endParaRPr lang="en-US" altLang="en-US" sz="24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rbel" pitchFamily="34" charset="0"/>
            </a:endParaRPr>
          </a:p>
          <a:p>
            <a:pPr lvl="1" eaLnBrk="0" hangingPunct="0">
              <a:buFont typeface="Symbol" pitchFamily="18" charset="2"/>
              <a:buChar char="·"/>
              <a:defRPr/>
            </a:pPr>
            <a:r>
              <a:rPr lang="en-US" alt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 </a:t>
            </a:r>
            <a:r>
              <a:rPr lang="en-US" altLang="en-US" sz="24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Disability-adjusted life years (DALYs):</a:t>
            </a:r>
            <a:r>
              <a:rPr lang="en-US" alt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 </a:t>
            </a:r>
            <a:r>
              <a:rPr lang="en-US" alt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YLL+YLD</a:t>
            </a:r>
          </a:p>
          <a:p>
            <a:pPr lvl="1" eaLnBrk="0" hangingPunct="0">
              <a:buFont typeface="Symbol" pitchFamily="18" charset="2"/>
              <a:buChar char="·"/>
              <a:defRPr/>
            </a:pPr>
            <a:endParaRPr lang="en-US" altLang="en-US" sz="24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rbel" pitchFamily="34" charset="0"/>
            </a:endParaRPr>
          </a:p>
          <a:p>
            <a:pPr lvl="1" eaLnBrk="0" hangingPunct="0">
              <a:buFont typeface="Symbol" pitchFamily="18" charset="2"/>
              <a:buChar char="·"/>
              <a:defRPr/>
            </a:pPr>
            <a:r>
              <a:rPr lang="en-US" alt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Why are DALYs and QALYs best?</a:t>
            </a:r>
            <a:endParaRPr lang="en-US" altLang="en-US" sz="24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8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88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88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88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88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6384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463" y="457200"/>
            <a:ext cx="9161463" cy="595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30162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Here’s an example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85800" y="1673225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Aneurysm: clinical situation = woman, aged 50, with </a:t>
            </a:r>
            <a:r>
              <a:rPr lang="en-US" dirty="0" err="1" smtClean="0"/>
              <a:t>unruptured</a:t>
            </a:r>
            <a:r>
              <a:rPr lang="en-US" dirty="0" smtClean="0"/>
              <a:t> cerebral aneurysm found incidentally. </a:t>
            </a:r>
            <a:br>
              <a:rPr lang="en-US" dirty="0" smtClean="0"/>
            </a:br>
            <a:r>
              <a:rPr lang="en-US" dirty="0" smtClean="0"/>
              <a:t>Options = no treatment or surgery (clipping).</a:t>
            </a:r>
          </a:p>
          <a:p>
            <a:pPr>
              <a:defRPr/>
            </a:pPr>
            <a:r>
              <a:rPr lang="en-US" dirty="0" smtClean="0"/>
              <a:t>Perspective = societal. i.e., economic effects on patients, providers, insurers, etc not separated.  All costs counted, regardless of who pays.</a:t>
            </a:r>
          </a:p>
          <a:p>
            <a:pPr>
              <a:defRPr/>
            </a:pPr>
            <a:r>
              <a:rPr lang="en-US" dirty="0" smtClean="0"/>
              <a:t>Effectiveness measure is QALY gained. 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60388" y="5145088"/>
            <a:ext cx="7924800" cy="156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28600" lvl="2" eaLnBrk="0" hangingPunct="0">
              <a:defRPr/>
            </a:pPr>
            <a:r>
              <a:rPr lang="en-US" alt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This CEA compares surgical clipping to no treatment </a:t>
            </a:r>
            <a:br>
              <a:rPr lang="en-US" alt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</a:br>
            <a:r>
              <a:rPr lang="en-US" alt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for the management of an asymptomatic </a:t>
            </a:r>
            <a:r>
              <a:rPr lang="en-US" alt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cerebral </a:t>
            </a:r>
            <a:r>
              <a:rPr lang="en-US" alt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/>
            </a:r>
            <a:br>
              <a:rPr lang="en-US" alt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</a:br>
            <a:r>
              <a:rPr lang="en-US" alt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aneurysm, for a 50 year old woman, estimating the societal</a:t>
            </a:r>
            <a:br>
              <a:rPr lang="en-US" alt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</a:br>
            <a:r>
              <a:rPr lang="en-US" alt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cost per QALY gained.</a:t>
            </a:r>
            <a:endParaRPr lang="en-US" altLang="en-US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Cost inputs</a:t>
            </a:r>
            <a:endParaRPr lang="en-US" dirty="0"/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381000" y="2209800"/>
            <a:ext cx="8458200" cy="3759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altLang="en-US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Cost input		Value (range)			Source</a:t>
            </a:r>
            <a:endParaRPr lang="en-US" altLang="en-US" sz="2000" b="1">
              <a:solidFill>
                <a:srgbClr val="FFFFFF"/>
              </a:solidFill>
              <a:latin typeface="Calibri" pitchFamily="34" charset="0"/>
            </a:endParaRPr>
          </a:p>
          <a:p>
            <a:pPr eaLnBrk="0" hangingPunct="0">
              <a:defRPr/>
            </a:pPr>
            <a:r>
              <a:rPr lang="en-US" altLang="en-US" sz="2000" b="1">
                <a:solidFill>
                  <a:srgbClr val="FFFFFF"/>
                </a:solidFill>
                <a:latin typeface="Calibri" pitchFamily="34" charset="0"/>
              </a:rPr>
              <a:t>	</a:t>
            </a:r>
          </a:p>
          <a:p>
            <a:pPr eaLnBrk="0" hangingPunct="0">
              <a:defRPr/>
            </a:pPr>
            <a:r>
              <a:rPr lang="en-US" altLang="en-US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Clipping			$25,150 (18,000-35,000)		Cohort study – 								cost accounting 								system	</a:t>
            </a:r>
          </a:p>
          <a:p>
            <a:pPr eaLnBrk="0" hangingPunct="0">
              <a:defRPr/>
            </a:pPr>
            <a:r>
              <a:rPr lang="en-US" altLang="en-US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Moderate/severe </a:t>
            </a:r>
            <a:br>
              <a:rPr lang="en-US" altLang="en-US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</a:br>
            <a:r>
              <a:rPr lang="en-US" altLang="en-US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disability		$20,000/yr (13,000-30,000)	Published 								estimate	</a:t>
            </a:r>
          </a:p>
          <a:p>
            <a:pPr eaLnBrk="0" hangingPunct="0">
              <a:defRPr/>
            </a:pPr>
            <a:r>
              <a:rPr lang="en-US" altLang="en-US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SAH hospitalization	$47,000 ($33,000-$67,000)	Cohort study – 								cost accounting 								system	</a:t>
            </a:r>
          </a:p>
          <a:p>
            <a:pPr eaLnBrk="0" hangingPunct="0">
              <a:defRPr/>
            </a:pPr>
            <a:r>
              <a:rPr lang="en-US" altLang="en-US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Discount rate		3% (0-5)				CEA guidelines</a:t>
            </a:r>
            <a:endParaRPr lang="en-US" altLang="en-US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Tally costs and effectiveness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Each health state in the model is associated with unique costs and effectiveness</a:t>
            </a:r>
          </a:p>
          <a:p>
            <a:pPr>
              <a:defRPr/>
            </a:pPr>
            <a:r>
              <a:rPr lang="en-US" dirty="0" smtClean="0"/>
              <a:t>Sum up the costs and benefits of strategies</a:t>
            </a:r>
          </a:p>
          <a:p>
            <a:pPr>
              <a:defRPr/>
            </a:pPr>
            <a:r>
              <a:rPr lang="en-US" dirty="0" smtClean="0"/>
              <a:t>Put it in a table and on a graph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Grp="1" noChangeArrowheads="1"/>
          </p:cNvSpPr>
          <p:nvPr>
            <p:ph type="title"/>
          </p:nvPr>
        </p:nvSpPr>
        <p:spPr>
          <a:xfrm>
            <a:off x="685800" y="396875"/>
            <a:ext cx="7772400" cy="1568450"/>
          </a:xfrm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marL="342900" indent="-342900" algn="l"/>
            <a:r>
              <a:rPr lang="en-US" altLang="en-US" sz="2400" smtClean="0">
                <a:effectLst>
                  <a:outerShdw blurRad="38100" dist="38100" dir="2700000" algn="tl">
                    <a:srgbClr val="808080"/>
                  </a:outerShdw>
                </a:effectLst>
                <a:latin typeface="Calibri" pitchFamily="34" charset="0"/>
              </a:rPr>
              <a:t>This CEA compares surgical clipping to no treatment </a:t>
            </a:r>
            <a:br>
              <a:rPr lang="en-US" altLang="en-US" sz="2400" smtClean="0">
                <a:effectLst>
                  <a:outerShdw blurRad="38100" dist="38100" dir="2700000" algn="tl">
                    <a:srgbClr val="808080"/>
                  </a:outerShdw>
                </a:effectLst>
                <a:latin typeface="Calibri" pitchFamily="34" charset="0"/>
              </a:rPr>
            </a:br>
            <a:r>
              <a:rPr lang="en-US" altLang="en-US" sz="2400" smtClean="0">
                <a:effectLst>
                  <a:outerShdw blurRad="38100" dist="38100" dir="2700000" algn="tl">
                    <a:srgbClr val="808080"/>
                  </a:outerShdw>
                </a:effectLst>
                <a:latin typeface="Calibri" pitchFamily="34" charset="0"/>
              </a:rPr>
              <a:t>for the management of an asymptomatic cerebral </a:t>
            </a:r>
            <a:br>
              <a:rPr lang="en-US" altLang="en-US" sz="2400" smtClean="0">
                <a:effectLst>
                  <a:outerShdw blurRad="38100" dist="38100" dir="2700000" algn="tl">
                    <a:srgbClr val="808080"/>
                  </a:outerShdw>
                </a:effectLst>
                <a:latin typeface="Calibri" pitchFamily="34" charset="0"/>
              </a:rPr>
            </a:br>
            <a:r>
              <a:rPr lang="en-US" altLang="en-US" sz="2400" smtClean="0">
                <a:effectLst>
                  <a:outerShdw blurRad="38100" dist="38100" dir="2700000" algn="tl">
                    <a:srgbClr val="808080"/>
                  </a:outerShdw>
                </a:effectLst>
                <a:latin typeface="Calibri" pitchFamily="34" charset="0"/>
              </a:rPr>
              <a:t>aneurysm, for a 50 year old woman, estimating the societal</a:t>
            </a:r>
            <a:br>
              <a:rPr lang="en-US" altLang="en-US" sz="2400" smtClean="0">
                <a:effectLst>
                  <a:outerShdw blurRad="38100" dist="38100" dir="2700000" algn="tl">
                    <a:srgbClr val="808080"/>
                  </a:outerShdw>
                </a:effectLst>
                <a:latin typeface="Calibri" pitchFamily="34" charset="0"/>
              </a:rPr>
            </a:br>
            <a:r>
              <a:rPr lang="en-US" altLang="en-US" sz="2400" smtClean="0">
                <a:effectLst>
                  <a:outerShdw blurRad="38100" dist="38100" dir="2700000" algn="tl">
                    <a:srgbClr val="808080"/>
                  </a:outerShdw>
                </a:effectLst>
                <a:latin typeface="Calibri" pitchFamily="34" charset="0"/>
              </a:rPr>
              <a:t>cost per QALY gained.</a:t>
            </a:r>
          </a:p>
        </p:txBody>
      </p:sp>
      <p:graphicFrame>
        <p:nvGraphicFramePr>
          <p:cNvPr id="4100" name="Object 2052"/>
          <p:cNvGraphicFramePr>
            <a:graphicFrameLocks noChangeAspect="1"/>
          </p:cNvGraphicFramePr>
          <p:nvPr/>
        </p:nvGraphicFramePr>
        <p:xfrm>
          <a:off x="457200" y="2238375"/>
          <a:ext cx="8382000" cy="4424363"/>
        </p:xfrm>
        <a:graphic>
          <a:graphicData uri="http://schemas.openxmlformats.org/presentationml/2006/ole">
            <p:oleObj spid="_x0000_s4100" name="Document" r:id="rId4" imgW="5931408" imgH="3130296" progId="Word.Documen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CEA is a comparative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First step is to identify your alternatives</a:t>
            </a:r>
          </a:p>
          <a:p>
            <a:pPr>
              <a:defRPr/>
            </a:pPr>
            <a:r>
              <a:rPr lang="en-US" dirty="0" smtClean="0"/>
              <a:t>Second step is to identify your alternatives</a:t>
            </a:r>
          </a:p>
          <a:p>
            <a:pPr lvl="1">
              <a:defRPr/>
            </a:pPr>
            <a:r>
              <a:rPr lang="en-US" altLang="en-US" i="1" dirty="0" smtClean="0"/>
              <a:t>Clinical management:</a:t>
            </a:r>
            <a:r>
              <a:rPr lang="en-US" altLang="en-US" dirty="0" smtClean="0"/>
              <a:t> medication vs. surgery, medication A vs. B</a:t>
            </a:r>
          </a:p>
          <a:p>
            <a:pPr lvl="1">
              <a:defRPr/>
            </a:pPr>
            <a:r>
              <a:rPr lang="en-US" altLang="en-US" i="1" dirty="0" smtClean="0"/>
              <a:t>Prevention:</a:t>
            </a:r>
            <a:r>
              <a:rPr lang="en-US" altLang="en-US" dirty="0" smtClean="0"/>
              <a:t> program vs. no program, or universal vs. targeted to high risk individuals, or vs. treatment</a:t>
            </a:r>
            <a:endParaRPr lang="en-US" dirty="0" smtClean="0"/>
          </a:p>
          <a:p>
            <a:pPr>
              <a:defRPr/>
            </a:pPr>
            <a:r>
              <a:rPr lang="en-US" dirty="0" smtClean="0"/>
              <a:t>Focus your question</a:t>
            </a:r>
          </a:p>
          <a:p>
            <a:pPr>
              <a:defRPr/>
            </a:pPr>
            <a:r>
              <a:rPr lang="en-US" dirty="0" smtClean="0"/>
              <a:t>When you’re done, start over and see if more alternatives popped up while you were completing your analysis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en-US" altLang="en-US" dirty="0" smtClean="0"/>
              <a:t>The cost per QALY gained is defined as:</a:t>
            </a:r>
            <a:endParaRPr lang="en-US" altLang="en-US" dirty="0" smtClean="0">
              <a:effectLst/>
            </a:endParaRPr>
          </a:p>
        </p:txBody>
      </p:sp>
      <p:sp>
        <p:nvSpPr>
          <p:cNvPr id="91140" name="Text Box 4"/>
          <p:cNvSpPr txBox="1">
            <a:spLocks noChangeArrowheads="1"/>
          </p:cNvSpPr>
          <p:nvPr/>
        </p:nvSpPr>
        <p:spPr bwMode="auto">
          <a:xfrm>
            <a:off x="838200" y="1835150"/>
            <a:ext cx="8077200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ctr" eaLnBrk="0" hangingPunct="0">
              <a:defRPr/>
            </a:pPr>
            <a:r>
              <a:rPr lang="en-US" altLang="en-US" sz="2400" u="sng" dirty="0">
                <a:solidFill>
                  <a:srgbClr val="FFFFFF"/>
                </a:solidFill>
                <a:latin typeface="Corbel" pitchFamily="34" charset="0"/>
              </a:rPr>
              <a:t>	</a:t>
            </a:r>
            <a:r>
              <a:rPr lang="en-US" altLang="en-US" sz="2400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Cost with surgery - cost with no surgery	</a:t>
            </a:r>
          </a:p>
          <a:p>
            <a:pPr lvl="1" algn="ctr" eaLnBrk="0" hangingPunct="0">
              <a:defRPr/>
            </a:pPr>
            <a:r>
              <a:rPr lang="en-US" alt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QALYs with surgery - QALYs with no surgery</a:t>
            </a:r>
            <a:endParaRPr lang="en-US" altLang="en-US" dirty="0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1447800" y="3429000"/>
            <a:ext cx="6324600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2400" u="sng" dirty="0">
                <a:solidFill>
                  <a:srgbClr val="FFFFFF"/>
                </a:solidFill>
                <a:latin typeface="Corbel" pitchFamily="34" charset="0"/>
              </a:rPr>
              <a:t>Δ </a:t>
            </a:r>
            <a:r>
              <a:rPr lang="en-US" altLang="en-US" sz="2400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Cost</a:t>
            </a:r>
          </a:p>
          <a:p>
            <a:pPr algn="ctr" eaLnBrk="0" hangingPunct="0">
              <a:defRPr/>
            </a:pPr>
            <a:r>
              <a:rPr lang="en-US" sz="2400" dirty="0">
                <a:solidFill>
                  <a:srgbClr val="FFFFFF"/>
                </a:solidFill>
                <a:latin typeface="Corbel" pitchFamily="34" charset="0"/>
              </a:rPr>
              <a:t>Δ </a:t>
            </a:r>
            <a:r>
              <a:rPr lang="en-US" alt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QALYs</a:t>
            </a:r>
          </a:p>
        </p:txBody>
      </p:sp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990600" y="4800600"/>
            <a:ext cx="7848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alt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Formulation must be </a:t>
            </a:r>
            <a:r>
              <a:rPr lang="en-US" altLang="en-US" sz="2400" i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incremental</a:t>
            </a:r>
            <a:r>
              <a:rPr lang="en-US" altLang="en-US" sz="24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:</a:t>
            </a:r>
            <a:r>
              <a:rPr lang="en-US" alt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 from no intervention to intervention, or from lower cost to higher cost intervention.</a:t>
            </a:r>
            <a:endParaRPr lang="en-US" altLang="en-US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" charset="0"/>
            </a:endParaRPr>
          </a:p>
        </p:txBody>
      </p:sp>
      <p:sp>
        <p:nvSpPr>
          <p:cNvPr id="91143" name="Text Box 7"/>
          <p:cNvSpPr txBox="1">
            <a:spLocks noChangeArrowheads="1"/>
          </p:cNvSpPr>
          <p:nvPr/>
        </p:nvSpPr>
        <p:spPr bwMode="auto">
          <a:xfrm>
            <a:off x="4495800" y="2743200"/>
            <a:ext cx="99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altLang="en-US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" charset="0"/>
              </a:rPr>
              <a:t>I.e.,</a:t>
            </a:r>
            <a:endParaRPr lang="en-US" altLang="en-US">
              <a:solidFill>
                <a:srgbClr val="FFFFFF"/>
              </a:solidFill>
              <a:latin typeface="Time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CEA Framework</a:t>
            </a:r>
            <a:endParaRPr lang="en-US" dirty="0"/>
          </a:p>
        </p:txBody>
      </p:sp>
      <p:cxnSp>
        <p:nvCxnSpPr>
          <p:cNvPr id="4" name="Straight Connector 3"/>
          <p:cNvCxnSpPr>
            <a:cxnSpLocks noChangeShapeType="1"/>
          </p:cNvCxnSpPr>
          <p:nvPr/>
        </p:nvCxnSpPr>
        <p:spPr bwMode="auto">
          <a:xfrm rot="5400000">
            <a:off x="1789907" y="4344194"/>
            <a:ext cx="4572000" cy="1587"/>
          </a:xfrm>
          <a:prstGeom prst="line">
            <a:avLst/>
          </a:prstGeom>
          <a:noFill/>
          <a:ln w="28575" algn="ctr">
            <a:solidFill>
              <a:srgbClr val="FFFFFF"/>
            </a:solidFill>
            <a:round/>
            <a:headEnd/>
            <a:tailEnd/>
          </a:ln>
        </p:spPr>
      </p:cxnSp>
      <p:cxnSp>
        <p:nvCxnSpPr>
          <p:cNvPr id="5" name="Straight Connector 4"/>
          <p:cNvCxnSpPr>
            <a:cxnSpLocks noChangeShapeType="1"/>
          </p:cNvCxnSpPr>
          <p:nvPr/>
        </p:nvCxnSpPr>
        <p:spPr bwMode="auto">
          <a:xfrm rot="10800000">
            <a:off x="1790700" y="4343400"/>
            <a:ext cx="4572000" cy="1588"/>
          </a:xfrm>
          <a:prstGeom prst="line">
            <a:avLst/>
          </a:prstGeom>
          <a:noFill/>
          <a:ln w="28575" algn="ctr">
            <a:solidFill>
              <a:srgbClr val="FFFFFF"/>
            </a:solidFill>
            <a:round/>
            <a:headEnd/>
            <a:tailEnd/>
          </a:ln>
        </p:spPr>
      </p:cxn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505200" y="1600200"/>
            <a:ext cx="1143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>
                <a:solidFill>
                  <a:srgbClr val="FFFFFF"/>
                </a:solidFill>
                <a:latin typeface="Corbel" pitchFamily="34" charset="0"/>
              </a:rPr>
              <a:t>Costs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400800" y="4038600"/>
            <a:ext cx="2362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>
                <a:solidFill>
                  <a:srgbClr val="FFFFFF"/>
                </a:solidFill>
                <a:latin typeface="Corbel" pitchFamily="34" charset="0"/>
              </a:rPr>
              <a:t>Effectiveness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3962400" y="4191000"/>
            <a:ext cx="228600" cy="2286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>
              <a:latin typeface="Times New Roman" pitchFamily="-106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2514600" y="2895600"/>
            <a:ext cx="228600" cy="2286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>
              <a:latin typeface="Times New Roman" pitchFamily="-106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5410200" y="5486400"/>
            <a:ext cx="228600" cy="2286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>
              <a:latin typeface="Times New Roman" pitchFamily="-106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5440363" y="2909888"/>
            <a:ext cx="228600" cy="2286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>
              <a:latin typeface="Times New Roman" pitchFamily="-10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0.15417 -0.18889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" y="-94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0.1625 -0.18889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" y="-9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87283E-6 L 0.14584 -0.18242 " pathEditMode="relative" rAng="0" ptsTypes="AA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" y="-9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6185E-6 L 0.02916 -0.13804 " pathEditMode="relative" rAng="0" ptsTypes="AA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" y="-69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CEA Framework</a:t>
            </a:r>
            <a:endParaRPr lang="en-US" dirty="0"/>
          </a:p>
        </p:txBody>
      </p:sp>
      <p:cxnSp>
        <p:nvCxnSpPr>
          <p:cNvPr id="174082" name="Straight Connector 3"/>
          <p:cNvCxnSpPr>
            <a:cxnSpLocks noChangeShapeType="1"/>
          </p:cNvCxnSpPr>
          <p:nvPr/>
        </p:nvCxnSpPr>
        <p:spPr bwMode="auto">
          <a:xfrm rot="5400000">
            <a:off x="1789907" y="4344194"/>
            <a:ext cx="4572000" cy="1587"/>
          </a:xfrm>
          <a:prstGeom prst="line">
            <a:avLst/>
          </a:prstGeom>
          <a:noFill/>
          <a:ln w="28575" algn="ctr">
            <a:solidFill>
              <a:srgbClr val="FFFFFF"/>
            </a:solidFill>
            <a:round/>
            <a:headEnd/>
            <a:tailEnd/>
          </a:ln>
        </p:spPr>
      </p:cxnSp>
      <p:cxnSp>
        <p:nvCxnSpPr>
          <p:cNvPr id="174083" name="Straight Connector 4"/>
          <p:cNvCxnSpPr>
            <a:cxnSpLocks noChangeShapeType="1"/>
          </p:cNvCxnSpPr>
          <p:nvPr/>
        </p:nvCxnSpPr>
        <p:spPr bwMode="auto">
          <a:xfrm rot="10800000">
            <a:off x="1790700" y="4343400"/>
            <a:ext cx="4572000" cy="1588"/>
          </a:xfrm>
          <a:prstGeom prst="line">
            <a:avLst/>
          </a:prstGeom>
          <a:noFill/>
          <a:ln w="28575" algn="ctr">
            <a:solidFill>
              <a:srgbClr val="FFFFFF"/>
            </a:solidFill>
            <a:round/>
            <a:headEnd/>
            <a:tailEnd/>
          </a:ln>
        </p:spPr>
      </p:cxnSp>
      <p:sp>
        <p:nvSpPr>
          <p:cNvPr id="174084" name="TextBox 5"/>
          <p:cNvSpPr txBox="1">
            <a:spLocks noChangeArrowheads="1"/>
          </p:cNvSpPr>
          <p:nvPr/>
        </p:nvSpPr>
        <p:spPr bwMode="auto">
          <a:xfrm>
            <a:off x="3505200" y="1600200"/>
            <a:ext cx="1143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>
                <a:solidFill>
                  <a:srgbClr val="FFFFFF"/>
                </a:solidFill>
                <a:latin typeface="Corbel" pitchFamily="34" charset="0"/>
              </a:rPr>
              <a:t>Costs</a:t>
            </a:r>
          </a:p>
        </p:txBody>
      </p:sp>
      <p:sp>
        <p:nvSpPr>
          <p:cNvPr id="174085" name="TextBox 6"/>
          <p:cNvSpPr txBox="1">
            <a:spLocks noChangeArrowheads="1"/>
          </p:cNvSpPr>
          <p:nvPr/>
        </p:nvSpPr>
        <p:spPr bwMode="auto">
          <a:xfrm>
            <a:off x="6400800" y="4038600"/>
            <a:ext cx="2362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>
                <a:solidFill>
                  <a:srgbClr val="FFFFFF"/>
                </a:solidFill>
                <a:latin typeface="Corbel" pitchFamily="34" charset="0"/>
              </a:rPr>
              <a:t>Effectiveness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3962400" y="4191000"/>
            <a:ext cx="228600" cy="2286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>
              <a:latin typeface="Times New Roman" pitchFamily="-106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2514600" y="2895600"/>
            <a:ext cx="228600" cy="2286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>
              <a:latin typeface="Times New Roman" pitchFamily="-106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5410200" y="5486400"/>
            <a:ext cx="228600" cy="2286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>
              <a:latin typeface="Times New Roman" pitchFamily="-106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5410200" y="2895600"/>
            <a:ext cx="228600" cy="2286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>
              <a:latin typeface="Times New Roman" pitchFamily="-106" charset="0"/>
            </a:endParaRPr>
          </a:p>
        </p:txBody>
      </p:sp>
      <p:sp>
        <p:nvSpPr>
          <p:cNvPr id="174090" name="TextBox 11"/>
          <p:cNvSpPr txBox="1">
            <a:spLocks noChangeArrowheads="1"/>
          </p:cNvSpPr>
          <p:nvPr/>
        </p:nvSpPr>
        <p:spPr bwMode="auto">
          <a:xfrm>
            <a:off x="5257800" y="5791200"/>
            <a:ext cx="35052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>
                <a:solidFill>
                  <a:srgbClr val="FFFFFF"/>
                </a:solidFill>
                <a:latin typeface="Corbel" pitchFamily="34" charset="0"/>
              </a:rPr>
              <a:t>CE ratio irrelevant and interesting </a:t>
            </a:r>
          </a:p>
        </p:txBody>
      </p:sp>
      <p:sp>
        <p:nvSpPr>
          <p:cNvPr id="174091" name="TextBox 12"/>
          <p:cNvSpPr txBox="1">
            <a:spLocks noChangeArrowheads="1"/>
          </p:cNvSpPr>
          <p:nvPr/>
        </p:nvSpPr>
        <p:spPr bwMode="auto">
          <a:xfrm>
            <a:off x="304800" y="3200400"/>
            <a:ext cx="35052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>
                <a:solidFill>
                  <a:srgbClr val="FFFFFF"/>
                </a:solidFill>
                <a:latin typeface="Corbel" pitchFamily="34" charset="0"/>
              </a:rPr>
              <a:t>CE ratio irrelevant and not interesting </a:t>
            </a:r>
          </a:p>
        </p:txBody>
      </p:sp>
      <p:sp>
        <p:nvSpPr>
          <p:cNvPr id="174092" name="TextBox 13"/>
          <p:cNvSpPr txBox="1">
            <a:spLocks noChangeArrowheads="1"/>
          </p:cNvSpPr>
          <p:nvPr/>
        </p:nvSpPr>
        <p:spPr bwMode="auto">
          <a:xfrm>
            <a:off x="5334000" y="1828800"/>
            <a:ext cx="3505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>
                <a:solidFill>
                  <a:srgbClr val="FFFFFF"/>
                </a:solidFill>
                <a:latin typeface="Corbel" pitchFamily="34" charset="0"/>
              </a:rPr>
              <a:t>CE ratio relevant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968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Treat everyone vs. confirmed cases for H1N1</a:t>
            </a:r>
            <a:endParaRPr lang="en-US" dirty="0" smtClean="0">
              <a:latin typeface="Corbel" pitchFamily="34" charset="0"/>
            </a:endParaRPr>
          </a:p>
        </p:txBody>
      </p:sp>
      <p:sp>
        <p:nvSpPr>
          <p:cNvPr id="175106" name="Rectangle 3"/>
          <p:cNvSpPr>
            <a:spLocks noChangeArrowheads="1"/>
          </p:cNvSpPr>
          <p:nvPr/>
        </p:nvSpPr>
        <p:spPr bwMode="auto">
          <a:xfrm>
            <a:off x="4267200" y="1447800"/>
            <a:ext cx="3962400" cy="3962400"/>
          </a:xfrm>
          <a:prstGeom prst="rect">
            <a:avLst/>
          </a:prstGeom>
          <a:solidFill>
            <a:srgbClr val="3366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solidFill>
                <a:srgbClr val="FFFFFF"/>
              </a:solidFill>
              <a:latin typeface="Corbel" pitchFamily="34" charset="0"/>
            </a:endParaRPr>
          </a:p>
        </p:txBody>
      </p:sp>
      <p:sp>
        <p:nvSpPr>
          <p:cNvPr id="175107" name="Text Box 4"/>
          <p:cNvSpPr txBox="1">
            <a:spLocks noChangeArrowheads="1"/>
          </p:cNvSpPr>
          <p:nvPr/>
        </p:nvSpPr>
        <p:spPr bwMode="auto">
          <a:xfrm rot="-5400000">
            <a:off x="1821657" y="3283743"/>
            <a:ext cx="312420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1588" indent="-1588" algn="ctr" eaLnBrk="0" hangingPunct="0">
              <a:spcBef>
                <a:spcPct val="50000"/>
              </a:spcBef>
            </a:pPr>
            <a:r>
              <a:rPr lang="en-US">
                <a:solidFill>
                  <a:srgbClr val="FFFFFF"/>
                </a:solidFill>
                <a:latin typeface="Corbel" pitchFamily="34" charset="0"/>
              </a:rPr>
              <a:t>Change in costs</a:t>
            </a:r>
          </a:p>
        </p:txBody>
      </p:sp>
      <p:sp>
        <p:nvSpPr>
          <p:cNvPr id="175108" name="Text Box 5"/>
          <p:cNvSpPr txBox="1">
            <a:spLocks noChangeArrowheads="1"/>
          </p:cNvSpPr>
          <p:nvPr/>
        </p:nvSpPr>
        <p:spPr bwMode="auto">
          <a:xfrm>
            <a:off x="3733800" y="5867400"/>
            <a:ext cx="510540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288925" indent="-288925" algn="ctr" eaLnBrk="0" hangingPunct="0">
              <a:spcBef>
                <a:spcPct val="50000"/>
              </a:spcBef>
            </a:pPr>
            <a:r>
              <a:rPr lang="en-US">
                <a:solidFill>
                  <a:srgbClr val="FFFFFF"/>
                </a:solidFill>
                <a:latin typeface="Corbel" pitchFamily="34" charset="0"/>
              </a:rPr>
              <a:t>Gain in health benefit (DALYs)</a:t>
            </a:r>
          </a:p>
        </p:txBody>
      </p:sp>
      <p:grpSp>
        <p:nvGrpSpPr>
          <p:cNvPr id="175109" name="Group 6"/>
          <p:cNvGrpSpPr>
            <a:grpSpLocks/>
          </p:cNvGrpSpPr>
          <p:nvPr/>
        </p:nvGrpSpPr>
        <p:grpSpPr bwMode="auto">
          <a:xfrm>
            <a:off x="4191000" y="5500688"/>
            <a:ext cx="4114800" cy="366712"/>
            <a:chOff x="1872" y="3879"/>
            <a:chExt cx="2592" cy="231"/>
          </a:xfrm>
        </p:grpSpPr>
        <p:sp>
          <p:nvSpPr>
            <p:cNvPr id="175129" name="Text Box 7"/>
            <p:cNvSpPr txBox="1">
              <a:spLocks noChangeArrowheads="1"/>
            </p:cNvSpPr>
            <p:nvPr/>
          </p:nvSpPr>
          <p:spPr bwMode="auto">
            <a:xfrm>
              <a:off x="1872" y="3879"/>
              <a:ext cx="720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marL="288925" indent="-288925" eaLnBrk="0" hangingPunct="0">
                <a:spcBef>
                  <a:spcPct val="50000"/>
                </a:spcBef>
              </a:pPr>
              <a:endParaRPr lang="en-US" sz="1800">
                <a:solidFill>
                  <a:srgbClr val="FFFFFF"/>
                </a:solidFill>
                <a:latin typeface="Corbel" pitchFamily="34" charset="0"/>
              </a:endParaRPr>
            </a:p>
          </p:txBody>
        </p:sp>
        <p:sp>
          <p:nvSpPr>
            <p:cNvPr id="175130" name="Text Box 8"/>
            <p:cNvSpPr txBox="1">
              <a:spLocks noChangeArrowheads="1"/>
            </p:cNvSpPr>
            <p:nvPr/>
          </p:nvSpPr>
          <p:spPr bwMode="auto">
            <a:xfrm>
              <a:off x="3744" y="3879"/>
              <a:ext cx="720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marL="288925" indent="-288925" algn="r" eaLnBrk="0" hangingPunct="0">
                <a:spcBef>
                  <a:spcPct val="50000"/>
                </a:spcBef>
              </a:pPr>
              <a:endParaRPr lang="en-US" sz="1800">
                <a:solidFill>
                  <a:srgbClr val="FFFFFF"/>
                </a:solidFill>
                <a:latin typeface="Corbel" pitchFamily="34" charset="0"/>
              </a:endParaRPr>
            </a:p>
          </p:txBody>
        </p:sp>
        <p:sp>
          <p:nvSpPr>
            <p:cNvPr id="175131" name="Text Box 9"/>
            <p:cNvSpPr txBox="1">
              <a:spLocks noChangeArrowheads="1"/>
            </p:cNvSpPr>
            <p:nvPr/>
          </p:nvSpPr>
          <p:spPr bwMode="auto">
            <a:xfrm>
              <a:off x="2832" y="3879"/>
              <a:ext cx="720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marL="288925" indent="-288925" algn="ctr" eaLnBrk="0" hangingPunct="0">
                <a:spcBef>
                  <a:spcPct val="50000"/>
                </a:spcBef>
              </a:pPr>
              <a:endParaRPr lang="en-US" sz="1800">
                <a:solidFill>
                  <a:srgbClr val="FFFFFF"/>
                </a:solidFill>
                <a:latin typeface="Corbel" pitchFamily="34" charset="0"/>
              </a:endParaRPr>
            </a:p>
          </p:txBody>
        </p:sp>
      </p:grpSp>
      <p:grpSp>
        <p:nvGrpSpPr>
          <p:cNvPr id="175110" name="Group 10"/>
          <p:cNvGrpSpPr>
            <a:grpSpLocks/>
          </p:cNvGrpSpPr>
          <p:nvPr/>
        </p:nvGrpSpPr>
        <p:grpSpPr bwMode="auto">
          <a:xfrm rot="-5400000">
            <a:off x="2277269" y="2904332"/>
            <a:ext cx="3435350" cy="366712"/>
            <a:chOff x="2301" y="3880"/>
            <a:chExt cx="2164" cy="231"/>
          </a:xfrm>
        </p:grpSpPr>
        <p:sp>
          <p:nvSpPr>
            <p:cNvPr id="175126" name="Text Box 11"/>
            <p:cNvSpPr txBox="1">
              <a:spLocks noChangeArrowheads="1"/>
            </p:cNvSpPr>
            <p:nvPr/>
          </p:nvSpPr>
          <p:spPr bwMode="auto">
            <a:xfrm>
              <a:off x="2301" y="3880"/>
              <a:ext cx="291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vert="eaVert">
              <a:spAutoFit/>
            </a:bodyPr>
            <a:lstStyle/>
            <a:p>
              <a:pPr marL="288925" indent="-288925" eaLnBrk="0" hangingPunct="0">
                <a:spcBef>
                  <a:spcPct val="50000"/>
                </a:spcBef>
              </a:pPr>
              <a:endParaRPr lang="en-US" sz="1800">
                <a:solidFill>
                  <a:srgbClr val="FFFFFF"/>
                </a:solidFill>
                <a:latin typeface="Corbel" pitchFamily="34" charset="0"/>
              </a:endParaRPr>
            </a:p>
          </p:txBody>
        </p:sp>
        <p:sp>
          <p:nvSpPr>
            <p:cNvPr id="175127" name="Text Box 12"/>
            <p:cNvSpPr txBox="1">
              <a:spLocks noChangeArrowheads="1"/>
            </p:cNvSpPr>
            <p:nvPr/>
          </p:nvSpPr>
          <p:spPr bwMode="auto">
            <a:xfrm>
              <a:off x="4174" y="3880"/>
              <a:ext cx="291" cy="230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vert="eaVert">
              <a:spAutoFit/>
            </a:bodyPr>
            <a:lstStyle/>
            <a:p>
              <a:pPr marL="288925" indent="-288925" algn="r" eaLnBrk="0" hangingPunct="0">
                <a:spcBef>
                  <a:spcPct val="50000"/>
                </a:spcBef>
              </a:pPr>
              <a:endParaRPr lang="en-US" sz="1800">
                <a:solidFill>
                  <a:srgbClr val="FFFFFF"/>
                </a:solidFill>
                <a:latin typeface="Corbel" pitchFamily="34" charset="0"/>
              </a:endParaRPr>
            </a:p>
          </p:txBody>
        </p:sp>
        <p:sp>
          <p:nvSpPr>
            <p:cNvPr id="175128" name="Text Box 13"/>
            <p:cNvSpPr txBox="1">
              <a:spLocks noChangeArrowheads="1"/>
            </p:cNvSpPr>
            <p:nvPr/>
          </p:nvSpPr>
          <p:spPr bwMode="auto">
            <a:xfrm>
              <a:off x="3261" y="3880"/>
              <a:ext cx="291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vert="eaVert">
              <a:spAutoFit/>
            </a:bodyPr>
            <a:lstStyle/>
            <a:p>
              <a:pPr marL="288925" indent="-288925" algn="ctr" eaLnBrk="0" hangingPunct="0">
                <a:spcBef>
                  <a:spcPct val="50000"/>
                </a:spcBef>
              </a:pPr>
              <a:endParaRPr lang="en-US" sz="1800">
                <a:solidFill>
                  <a:srgbClr val="FFFFFF"/>
                </a:solidFill>
                <a:latin typeface="Corbel" pitchFamily="34" charset="0"/>
              </a:endParaRPr>
            </a:p>
          </p:txBody>
        </p:sp>
      </p:grpSp>
      <p:sp>
        <p:nvSpPr>
          <p:cNvPr id="175111" name="Text Box 17"/>
          <p:cNvSpPr txBox="1">
            <a:spLocks noChangeArrowheads="1"/>
          </p:cNvSpPr>
          <p:nvPr/>
        </p:nvSpPr>
        <p:spPr bwMode="auto">
          <a:xfrm>
            <a:off x="381000" y="1524000"/>
            <a:ext cx="2332038" cy="7080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>
                <a:solidFill>
                  <a:srgbClr val="FFFFFF"/>
                </a:solidFill>
                <a:latin typeface="Corbel" pitchFamily="34" charset="0"/>
              </a:rPr>
              <a:t>Comparator: Confirmed cases</a:t>
            </a:r>
          </a:p>
        </p:txBody>
      </p:sp>
      <p:grpSp>
        <p:nvGrpSpPr>
          <p:cNvPr id="175112" name="Group 20"/>
          <p:cNvGrpSpPr>
            <a:grpSpLocks/>
          </p:cNvGrpSpPr>
          <p:nvPr/>
        </p:nvGrpSpPr>
        <p:grpSpPr bwMode="auto">
          <a:xfrm>
            <a:off x="4191000" y="5500688"/>
            <a:ext cx="4114800" cy="366712"/>
            <a:chOff x="1872" y="3879"/>
            <a:chExt cx="2592" cy="231"/>
          </a:xfrm>
        </p:grpSpPr>
        <p:sp>
          <p:nvSpPr>
            <p:cNvPr id="175123" name="Text Box 21"/>
            <p:cNvSpPr txBox="1">
              <a:spLocks noChangeArrowheads="1"/>
            </p:cNvSpPr>
            <p:nvPr/>
          </p:nvSpPr>
          <p:spPr bwMode="auto">
            <a:xfrm>
              <a:off x="1872" y="3879"/>
              <a:ext cx="720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marL="288925" indent="-288925" eaLnBrk="0" hangingPunct="0">
                <a:spcBef>
                  <a:spcPct val="50000"/>
                </a:spcBef>
              </a:pPr>
              <a:r>
                <a:rPr lang="en-US" sz="1800">
                  <a:solidFill>
                    <a:srgbClr val="FFFFFF"/>
                  </a:solidFill>
                  <a:latin typeface="Corbel" pitchFamily="34" charset="0"/>
                </a:rPr>
                <a:t>0</a:t>
              </a:r>
            </a:p>
          </p:txBody>
        </p:sp>
        <p:sp>
          <p:nvSpPr>
            <p:cNvPr id="175124" name="Text Box 22"/>
            <p:cNvSpPr txBox="1">
              <a:spLocks noChangeArrowheads="1"/>
            </p:cNvSpPr>
            <p:nvPr/>
          </p:nvSpPr>
          <p:spPr bwMode="auto">
            <a:xfrm>
              <a:off x="3744" y="3879"/>
              <a:ext cx="720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marL="288925" indent="-288925" algn="r" eaLnBrk="0" hangingPunct="0">
                <a:spcBef>
                  <a:spcPct val="50000"/>
                </a:spcBef>
              </a:pPr>
              <a:r>
                <a:rPr lang="en-US" sz="1800">
                  <a:solidFill>
                    <a:srgbClr val="FFFFFF"/>
                  </a:solidFill>
                  <a:latin typeface="Corbel" pitchFamily="34" charset="0"/>
                </a:rPr>
                <a:t>10</a:t>
              </a:r>
            </a:p>
          </p:txBody>
        </p:sp>
        <p:sp>
          <p:nvSpPr>
            <p:cNvPr id="175125" name="Text Box 23"/>
            <p:cNvSpPr txBox="1">
              <a:spLocks noChangeArrowheads="1"/>
            </p:cNvSpPr>
            <p:nvPr/>
          </p:nvSpPr>
          <p:spPr bwMode="auto">
            <a:xfrm>
              <a:off x="2832" y="3879"/>
              <a:ext cx="720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marL="288925" indent="-288925" algn="ctr" eaLnBrk="0" hangingPunct="0">
                <a:spcBef>
                  <a:spcPct val="50000"/>
                </a:spcBef>
              </a:pPr>
              <a:r>
                <a:rPr lang="en-US" sz="1800">
                  <a:solidFill>
                    <a:srgbClr val="FFFFFF"/>
                  </a:solidFill>
                  <a:latin typeface="Corbel" pitchFamily="34" charset="0"/>
                </a:rPr>
                <a:t>5</a:t>
              </a:r>
            </a:p>
          </p:txBody>
        </p:sp>
      </p:grpSp>
      <p:sp>
        <p:nvSpPr>
          <p:cNvPr id="175113" name="Text Box 26"/>
          <p:cNvSpPr txBox="1">
            <a:spLocks noChangeArrowheads="1"/>
          </p:cNvSpPr>
          <p:nvPr/>
        </p:nvSpPr>
        <p:spPr bwMode="auto">
          <a:xfrm>
            <a:off x="3048000" y="1295400"/>
            <a:ext cx="114300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288925" indent="-288925" algn="r" eaLnBrk="0" hangingPunct="0">
              <a:spcBef>
                <a:spcPct val="50000"/>
              </a:spcBef>
            </a:pPr>
            <a:r>
              <a:rPr lang="en-US" sz="1800">
                <a:solidFill>
                  <a:srgbClr val="FFFFFF"/>
                </a:solidFill>
                <a:latin typeface="Corbel" pitchFamily="34" charset="0"/>
              </a:rPr>
              <a:t>$12k</a:t>
            </a:r>
          </a:p>
        </p:txBody>
      </p:sp>
      <p:sp>
        <p:nvSpPr>
          <p:cNvPr id="175114" name="Text Box 28"/>
          <p:cNvSpPr txBox="1">
            <a:spLocks noChangeArrowheads="1"/>
          </p:cNvSpPr>
          <p:nvPr/>
        </p:nvSpPr>
        <p:spPr bwMode="auto">
          <a:xfrm>
            <a:off x="3048000" y="3214688"/>
            <a:ext cx="1143000" cy="3667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288925" indent="-288925" algn="r" eaLnBrk="0" hangingPunct="0">
              <a:spcBef>
                <a:spcPct val="50000"/>
              </a:spcBef>
            </a:pPr>
            <a:r>
              <a:rPr lang="en-US" sz="1800">
                <a:solidFill>
                  <a:srgbClr val="FFFFFF"/>
                </a:solidFill>
                <a:latin typeface="Corbel" pitchFamily="34" charset="0"/>
              </a:rPr>
              <a:t>$6k</a:t>
            </a:r>
          </a:p>
        </p:txBody>
      </p:sp>
      <p:sp>
        <p:nvSpPr>
          <p:cNvPr id="175115" name="Text Box 29"/>
          <p:cNvSpPr txBox="1">
            <a:spLocks noChangeArrowheads="1"/>
          </p:cNvSpPr>
          <p:nvPr/>
        </p:nvSpPr>
        <p:spPr bwMode="auto">
          <a:xfrm>
            <a:off x="3048000" y="5195888"/>
            <a:ext cx="1143000" cy="3667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288925" indent="-288925" algn="r" eaLnBrk="0" hangingPunct="0">
              <a:spcBef>
                <a:spcPct val="50000"/>
              </a:spcBef>
            </a:pPr>
            <a:r>
              <a:rPr lang="en-US" sz="1800">
                <a:solidFill>
                  <a:srgbClr val="FFFFFF"/>
                </a:solidFill>
                <a:latin typeface="Corbel" pitchFamily="34" charset="0"/>
              </a:rPr>
              <a:t>$0</a:t>
            </a:r>
          </a:p>
        </p:txBody>
      </p:sp>
      <p:grpSp>
        <p:nvGrpSpPr>
          <p:cNvPr id="5" name="Group 38"/>
          <p:cNvGrpSpPr>
            <a:grpSpLocks/>
          </p:cNvGrpSpPr>
          <p:nvPr/>
        </p:nvGrpSpPr>
        <p:grpSpPr bwMode="auto">
          <a:xfrm>
            <a:off x="4267200" y="1752600"/>
            <a:ext cx="4724400" cy="3657600"/>
            <a:chOff x="2688" y="1104"/>
            <a:chExt cx="2976" cy="2304"/>
          </a:xfrm>
        </p:grpSpPr>
        <p:sp>
          <p:nvSpPr>
            <p:cNvPr id="175121" name="Line 35"/>
            <p:cNvSpPr>
              <a:spLocks noChangeShapeType="1"/>
            </p:cNvSpPr>
            <p:nvPr/>
          </p:nvSpPr>
          <p:spPr bwMode="auto">
            <a:xfrm flipV="1">
              <a:off x="2688" y="1296"/>
              <a:ext cx="2496" cy="2112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75122" name="Text Box 36"/>
            <p:cNvSpPr txBox="1">
              <a:spLocks noChangeArrowheads="1"/>
            </p:cNvSpPr>
            <p:nvPr/>
          </p:nvSpPr>
          <p:spPr bwMode="auto">
            <a:xfrm>
              <a:off x="5184" y="1104"/>
              <a:ext cx="480" cy="465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400">
                  <a:solidFill>
                    <a:srgbClr val="FFFFFF"/>
                  </a:solidFill>
                  <a:latin typeface="Corbel" pitchFamily="34" charset="0"/>
                </a:rPr>
                <a:t>$1000 per DALY</a:t>
              </a:r>
            </a:p>
          </p:txBody>
        </p:sp>
      </p:grpSp>
      <p:sp>
        <p:nvSpPr>
          <p:cNvPr id="26" name="Line 35"/>
          <p:cNvSpPr>
            <a:spLocks noChangeShapeType="1"/>
          </p:cNvSpPr>
          <p:nvPr/>
        </p:nvSpPr>
        <p:spPr bwMode="auto">
          <a:xfrm flipV="1">
            <a:off x="4267200" y="4953000"/>
            <a:ext cx="3962400" cy="457200"/>
          </a:xfrm>
          <a:prstGeom prst="line">
            <a:avLst/>
          </a:prstGeom>
          <a:noFill/>
          <a:ln w="19050">
            <a:solidFill>
              <a:srgbClr val="FFFFFF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7" name="Text Box 36"/>
          <p:cNvSpPr txBox="1">
            <a:spLocks noChangeArrowheads="1"/>
          </p:cNvSpPr>
          <p:nvPr/>
        </p:nvSpPr>
        <p:spPr bwMode="auto">
          <a:xfrm>
            <a:off x="8305800" y="4595813"/>
            <a:ext cx="762000" cy="7381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400">
                <a:solidFill>
                  <a:srgbClr val="FFFFFF"/>
                </a:solidFill>
                <a:latin typeface="Corbel" pitchFamily="34" charset="0"/>
              </a:rPr>
              <a:t>$100 per DALY</a:t>
            </a:r>
          </a:p>
        </p:txBody>
      </p:sp>
      <p:sp>
        <p:nvSpPr>
          <p:cNvPr id="28" name="Line 35"/>
          <p:cNvSpPr>
            <a:spLocks noChangeShapeType="1"/>
          </p:cNvSpPr>
          <p:nvPr/>
        </p:nvSpPr>
        <p:spPr bwMode="auto">
          <a:xfrm flipV="1">
            <a:off x="4267200" y="3505200"/>
            <a:ext cx="3962400" cy="1905000"/>
          </a:xfrm>
          <a:prstGeom prst="line">
            <a:avLst/>
          </a:prstGeom>
          <a:noFill/>
          <a:ln w="19050">
            <a:solidFill>
              <a:srgbClr val="FFFFFF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9" name="Text Box 36"/>
          <p:cNvSpPr txBox="1">
            <a:spLocks noChangeArrowheads="1"/>
          </p:cNvSpPr>
          <p:nvPr/>
        </p:nvSpPr>
        <p:spPr bwMode="auto">
          <a:xfrm>
            <a:off x="8305800" y="3124200"/>
            <a:ext cx="762000" cy="7381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400">
                <a:solidFill>
                  <a:srgbClr val="FFFFFF"/>
                </a:solidFill>
                <a:latin typeface="Corbel" pitchFamily="34" charset="0"/>
              </a:rPr>
              <a:t>$500 per DALY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  <p:bldP spid="28" grpId="0" animBg="1"/>
      <p:bldP spid="2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968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Treat everyone vs. confirmed cases for H1N1</a:t>
            </a:r>
            <a:endParaRPr lang="en-US" dirty="0" smtClean="0">
              <a:latin typeface="Corbel" pitchFamily="34" charset="0"/>
            </a:endParaRPr>
          </a:p>
        </p:txBody>
      </p:sp>
      <p:sp>
        <p:nvSpPr>
          <p:cNvPr id="177154" name="Rectangle 3"/>
          <p:cNvSpPr>
            <a:spLocks noChangeArrowheads="1"/>
          </p:cNvSpPr>
          <p:nvPr/>
        </p:nvSpPr>
        <p:spPr bwMode="auto">
          <a:xfrm>
            <a:off x="4267200" y="1447800"/>
            <a:ext cx="3962400" cy="3962400"/>
          </a:xfrm>
          <a:prstGeom prst="rect">
            <a:avLst/>
          </a:prstGeom>
          <a:solidFill>
            <a:srgbClr val="3366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solidFill>
                <a:srgbClr val="FFFFFF"/>
              </a:solidFill>
              <a:latin typeface="Corbel" pitchFamily="34" charset="0"/>
            </a:endParaRPr>
          </a:p>
        </p:txBody>
      </p:sp>
      <p:sp>
        <p:nvSpPr>
          <p:cNvPr id="177155" name="Text Box 4"/>
          <p:cNvSpPr txBox="1">
            <a:spLocks noChangeArrowheads="1"/>
          </p:cNvSpPr>
          <p:nvPr/>
        </p:nvSpPr>
        <p:spPr bwMode="auto">
          <a:xfrm rot="-5400000">
            <a:off x="1821657" y="3283743"/>
            <a:ext cx="312420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1588" indent="-1588" algn="ctr" eaLnBrk="0" hangingPunct="0">
              <a:spcBef>
                <a:spcPct val="50000"/>
              </a:spcBef>
            </a:pPr>
            <a:r>
              <a:rPr lang="en-US">
                <a:solidFill>
                  <a:srgbClr val="FFFFFF"/>
                </a:solidFill>
                <a:latin typeface="Corbel" pitchFamily="34" charset="0"/>
              </a:rPr>
              <a:t>Change in costs</a:t>
            </a:r>
          </a:p>
        </p:txBody>
      </p:sp>
      <p:sp>
        <p:nvSpPr>
          <p:cNvPr id="177156" name="Text Box 5"/>
          <p:cNvSpPr txBox="1">
            <a:spLocks noChangeArrowheads="1"/>
          </p:cNvSpPr>
          <p:nvPr/>
        </p:nvSpPr>
        <p:spPr bwMode="auto">
          <a:xfrm>
            <a:off x="3733800" y="5867400"/>
            <a:ext cx="510540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288925" indent="-288925" algn="ctr" eaLnBrk="0" hangingPunct="0">
              <a:spcBef>
                <a:spcPct val="50000"/>
              </a:spcBef>
            </a:pPr>
            <a:r>
              <a:rPr lang="en-US">
                <a:solidFill>
                  <a:srgbClr val="FFFFFF"/>
                </a:solidFill>
                <a:latin typeface="Corbel" pitchFamily="34" charset="0"/>
              </a:rPr>
              <a:t>Gain in health benefit (DALYs)</a:t>
            </a:r>
          </a:p>
        </p:txBody>
      </p:sp>
      <p:grpSp>
        <p:nvGrpSpPr>
          <p:cNvPr id="177157" name="Group 6"/>
          <p:cNvGrpSpPr>
            <a:grpSpLocks/>
          </p:cNvGrpSpPr>
          <p:nvPr/>
        </p:nvGrpSpPr>
        <p:grpSpPr bwMode="auto">
          <a:xfrm>
            <a:off x="4191000" y="5500688"/>
            <a:ext cx="4114800" cy="366712"/>
            <a:chOff x="1872" y="3879"/>
            <a:chExt cx="2592" cy="231"/>
          </a:xfrm>
        </p:grpSpPr>
        <p:sp>
          <p:nvSpPr>
            <p:cNvPr id="177180" name="Text Box 7"/>
            <p:cNvSpPr txBox="1">
              <a:spLocks noChangeArrowheads="1"/>
            </p:cNvSpPr>
            <p:nvPr/>
          </p:nvSpPr>
          <p:spPr bwMode="auto">
            <a:xfrm>
              <a:off x="1872" y="3879"/>
              <a:ext cx="720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marL="288925" indent="-288925" eaLnBrk="0" hangingPunct="0">
                <a:spcBef>
                  <a:spcPct val="50000"/>
                </a:spcBef>
              </a:pPr>
              <a:endParaRPr lang="en-US" sz="1800">
                <a:solidFill>
                  <a:srgbClr val="FFFFFF"/>
                </a:solidFill>
                <a:latin typeface="Corbel" pitchFamily="34" charset="0"/>
              </a:endParaRPr>
            </a:p>
          </p:txBody>
        </p:sp>
        <p:sp>
          <p:nvSpPr>
            <p:cNvPr id="177181" name="Text Box 8"/>
            <p:cNvSpPr txBox="1">
              <a:spLocks noChangeArrowheads="1"/>
            </p:cNvSpPr>
            <p:nvPr/>
          </p:nvSpPr>
          <p:spPr bwMode="auto">
            <a:xfrm>
              <a:off x="3744" y="3879"/>
              <a:ext cx="720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marL="288925" indent="-288925" algn="r" eaLnBrk="0" hangingPunct="0">
                <a:spcBef>
                  <a:spcPct val="50000"/>
                </a:spcBef>
              </a:pPr>
              <a:endParaRPr lang="en-US" sz="1800">
                <a:solidFill>
                  <a:srgbClr val="FFFFFF"/>
                </a:solidFill>
                <a:latin typeface="Corbel" pitchFamily="34" charset="0"/>
              </a:endParaRPr>
            </a:p>
          </p:txBody>
        </p:sp>
        <p:sp>
          <p:nvSpPr>
            <p:cNvPr id="177182" name="Text Box 9"/>
            <p:cNvSpPr txBox="1">
              <a:spLocks noChangeArrowheads="1"/>
            </p:cNvSpPr>
            <p:nvPr/>
          </p:nvSpPr>
          <p:spPr bwMode="auto">
            <a:xfrm>
              <a:off x="2832" y="3879"/>
              <a:ext cx="720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marL="288925" indent="-288925" algn="ctr" eaLnBrk="0" hangingPunct="0">
                <a:spcBef>
                  <a:spcPct val="50000"/>
                </a:spcBef>
              </a:pPr>
              <a:endParaRPr lang="en-US" sz="1800">
                <a:solidFill>
                  <a:srgbClr val="FFFFFF"/>
                </a:solidFill>
                <a:latin typeface="Corbel" pitchFamily="34" charset="0"/>
              </a:endParaRPr>
            </a:p>
          </p:txBody>
        </p:sp>
      </p:grpSp>
      <p:grpSp>
        <p:nvGrpSpPr>
          <p:cNvPr id="177158" name="Group 10"/>
          <p:cNvGrpSpPr>
            <a:grpSpLocks/>
          </p:cNvGrpSpPr>
          <p:nvPr/>
        </p:nvGrpSpPr>
        <p:grpSpPr bwMode="auto">
          <a:xfrm rot="-5400000">
            <a:off x="2277269" y="2904332"/>
            <a:ext cx="3435350" cy="366712"/>
            <a:chOff x="2301" y="3880"/>
            <a:chExt cx="2164" cy="231"/>
          </a:xfrm>
        </p:grpSpPr>
        <p:sp>
          <p:nvSpPr>
            <p:cNvPr id="177177" name="Text Box 11"/>
            <p:cNvSpPr txBox="1">
              <a:spLocks noChangeArrowheads="1"/>
            </p:cNvSpPr>
            <p:nvPr/>
          </p:nvSpPr>
          <p:spPr bwMode="auto">
            <a:xfrm>
              <a:off x="2301" y="3880"/>
              <a:ext cx="291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vert="eaVert">
              <a:spAutoFit/>
            </a:bodyPr>
            <a:lstStyle/>
            <a:p>
              <a:pPr marL="288925" indent="-288925" eaLnBrk="0" hangingPunct="0">
                <a:spcBef>
                  <a:spcPct val="50000"/>
                </a:spcBef>
              </a:pPr>
              <a:endParaRPr lang="en-US" sz="1800">
                <a:solidFill>
                  <a:srgbClr val="FFFFFF"/>
                </a:solidFill>
                <a:latin typeface="Corbel" pitchFamily="34" charset="0"/>
              </a:endParaRPr>
            </a:p>
          </p:txBody>
        </p:sp>
        <p:sp>
          <p:nvSpPr>
            <p:cNvPr id="177178" name="Text Box 12"/>
            <p:cNvSpPr txBox="1">
              <a:spLocks noChangeArrowheads="1"/>
            </p:cNvSpPr>
            <p:nvPr/>
          </p:nvSpPr>
          <p:spPr bwMode="auto">
            <a:xfrm>
              <a:off x="4174" y="3880"/>
              <a:ext cx="291" cy="230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vert="eaVert">
              <a:spAutoFit/>
            </a:bodyPr>
            <a:lstStyle/>
            <a:p>
              <a:pPr marL="288925" indent="-288925" algn="r" eaLnBrk="0" hangingPunct="0">
                <a:spcBef>
                  <a:spcPct val="50000"/>
                </a:spcBef>
              </a:pPr>
              <a:endParaRPr lang="en-US" sz="1800">
                <a:solidFill>
                  <a:srgbClr val="FFFFFF"/>
                </a:solidFill>
                <a:latin typeface="Corbel" pitchFamily="34" charset="0"/>
              </a:endParaRPr>
            </a:p>
          </p:txBody>
        </p:sp>
        <p:sp>
          <p:nvSpPr>
            <p:cNvPr id="177179" name="Text Box 13"/>
            <p:cNvSpPr txBox="1">
              <a:spLocks noChangeArrowheads="1"/>
            </p:cNvSpPr>
            <p:nvPr/>
          </p:nvSpPr>
          <p:spPr bwMode="auto">
            <a:xfrm>
              <a:off x="3261" y="3880"/>
              <a:ext cx="291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vert="eaVert">
              <a:spAutoFit/>
            </a:bodyPr>
            <a:lstStyle/>
            <a:p>
              <a:pPr marL="288925" indent="-288925" algn="ctr" eaLnBrk="0" hangingPunct="0">
                <a:spcBef>
                  <a:spcPct val="50000"/>
                </a:spcBef>
              </a:pPr>
              <a:endParaRPr lang="en-US" sz="1800">
                <a:solidFill>
                  <a:srgbClr val="FFFFFF"/>
                </a:solidFill>
                <a:latin typeface="Corbel" pitchFamily="34" charset="0"/>
              </a:endParaRPr>
            </a:p>
          </p:txBody>
        </p:sp>
      </p:grpSp>
      <p:sp>
        <p:nvSpPr>
          <p:cNvPr id="177159" name="Text Box 17"/>
          <p:cNvSpPr txBox="1">
            <a:spLocks noChangeArrowheads="1"/>
          </p:cNvSpPr>
          <p:nvPr/>
        </p:nvSpPr>
        <p:spPr bwMode="auto">
          <a:xfrm>
            <a:off x="381000" y="1524000"/>
            <a:ext cx="2332038" cy="7080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>
                <a:solidFill>
                  <a:srgbClr val="FFFFFF"/>
                </a:solidFill>
                <a:latin typeface="Corbel" pitchFamily="34" charset="0"/>
              </a:rPr>
              <a:t>Comparator: Confirmed cases</a:t>
            </a:r>
          </a:p>
        </p:txBody>
      </p:sp>
      <p:grpSp>
        <p:nvGrpSpPr>
          <p:cNvPr id="177160" name="Group 20"/>
          <p:cNvGrpSpPr>
            <a:grpSpLocks/>
          </p:cNvGrpSpPr>
          <p:nvPr/>
        </p:nvGrpSpPr>
        <p:grpSpPr bwMode="auto">
          <a:xfrm>
            <a:off x="4191000" y="5500688"/>
            <a:ext cx="4114800" cy="366712"/>
            <a:chOff x="1872" y="3879"/>
            <a:chExt cx="2592" cy="231"/>
          </a:xfrm>
        </p:grpSpPr>
        <p:sp>
          <p:nvSpPr>
            <p:cNvPr id="177174" name="Text Box 21"/>
            <p:cNvSpPr txBox="1">
              <a:spLocks noChangeArrowheads="1"/>
            </p:cNvSpPr>
            <p:nvPr/>
          </p:nvSpPr>
          <p:spPr bwMode="auto">
            <a:xfrm>
              <a:off x="1872" y="3879"/>
              <a:ext cx="720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marL="288925" indent="-288925" eaLnBrk="0" hangingPunct="0">
                <a:spcBef>
                  <a:spcPct val="50000"/>
                </a:spcBef>
              </a:pPr>
              <a:r>
                <a:rPr lang="en-US" sz="1800">
                  <a:solidFill>
                    <a:srgbClr val="FFFFFF"/>
                  </a:solidFill>
                  <a:latin typeface="Corbel" pitchFamily="34" charset="0"/>
                </a:rPr>
                <a:t>0</a:t>
              </a:r>
            </a:p>
          </p:txBody>
        </p:sp>
        <p:sp>
          <p:nvSpPr>
            <p:cNvPr id="177175" name="Text Box 22"/>
            <p:cNvSpPr txBox="1">
              <a:spLocks noChangeArrowheads="1"/>
            </p:cNvSpPr>
            <p:nvPr/>
          </p:nvSpPr>
          <p:spPr bwMode="auto">
            <a:xfrm>
              <a:off x="3744" y="3879"/>
              <a:ext cx="720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marL="288925" indent="-288925" algn="r" eaLnBrk="0" hangingPunct="0">
                <a:spcBef>
                  <a:spcPct val="50000"/>
                </a:spcBef>
              </a:pPr>
              <a:r>
                <a:rPr lang="en-US" sz="1800">
                  <a:solidFill>
                    <a:srgbClr val="FFFFFF"/>
                  </a:solidFill>
                  <a:latin typeface="Corbel" pitchFamily="34" charset="0"/>
                </a:rPr>
                <a:t>10</a:t>
              </a:r>
            </a:p>
          </p:txBody>
        </p:sp>
        <p:sp>
          <p:nvSpPr>
            <p:cNvPr id="177176" name="Text Box 23"/>
            <p:cNvSpPr txBox="1">
              <a:spLocks noChangeArrowheads="1"/>
            </p:cNvSpPr>
            <p:nvPr/>
          </p:nvSpPr>
          <p:spPr bwMode="auto">
            <a:xfrm>
              <a:off x="2832" y="3879"/>
              <a:ext cx="720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marL="288925" indent="-288925" algn="ctr" eaLnBrk="0" hangingPunct="0">
                <a:spcBef>
                  <a:spcPct val="50000"/>
                </a:spcBef>
              </a:pPr>
              <a:r>
                <a:rPr lang="en-US" sz="1800">
                  <a:solidFill>
                    <a:srgbClr val="FFFFFF"/>
                  </a:solidFill>
                  <a:latin typeface="Corbel" pitchFamily="34" charset="0"/>
                </a:rPr>
                <a:t>5</a:t>
              </a:r>
            </a:p>
          </p:txBody>
        </p:sp>
      </p:grpSp>
      <p:sp>
        <p:nvSpPr>
          <p:cNvPr id="177161" name="Text Box 26"/>
          <p:cNvSpPr txBox="1">
            <a:spLocks noChangeArrowheads="1"/>
          </p:cNvSpPr>
          <p:nvPr/>
        </p:nvSpPr>
        <p:spPr bwMode="auto">
          <a:xfrm>
            <a:off x="3048000" y="1295400"/>
            <a:ext cx="114300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288925" indent="-288925" algn="r" eaLnBrk="0" hangingPunct="0">
              <a:spcBef>
                <a:spcPct val="50000"/>
              </a:spcBef>
            </a:pPr>
            <a:r>
              <a:rPr lang="en-US" sz="1800">
                <a:solidFill>
                  <a:srgbClr val="FFFFFF"/>
                </a:solidFill>
                <a:latin typeface="Corbel" pitchFamily="34" charset="0"/>
              </a:rPr>
              <a:t>$12k</a:t>
            </a:r>
          </a:p>
        </p:txBody>
      </p:sp>
      <p:sp>
        <p:nvSpPr>
          <p:cNvPr id="177162" name="Text Box 28"/>
          <p:cNvSpPr txBox="1">
            <a:spLocks noChangeArrowheads="1"/>
          </p:cNvSpPr>
          <p:nvPr/>
        </p:nvSpPr>
        <p:spPr bwMode="auto">
          <a:xfrm>
            <a:off x="3048000" y="3214688"/>
            <a:ext cx="1143000" cy="3667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288925" indent="-288925" algn="r" eaLnBrk="0" hangingPunct="0">
              <a:spcBef>
                <a:spcPct val="50000"/>
              </a:spcBef>
            </a:pPr>
            <a:r>
              <a:rPr lang="en-US" sz="1800">
                <a:solidFill>
                  <a:srgbClr val="FFFFFF"/>
                </a:solidFill>
                <a:latin typeface="Corbel" pitchFamily="34" charset="0"/>
              </a:rPr>
              <a:t>$6k</a:t>
            </a:r>
          </a:p>
        </p:txBody>
      </p:sp>
      <p:sp>
        <p:nvSpPr>
          <p:cNvPr id="177163" name="Text Box 29"/>
          <p:cNvSpPr txBox="1">
            <a:spLocks noChangeArrowheads="1"/>
          </p:cNvSpPr>
          <p:nvPr/>
        </p:nvSpPr>
        <p:spPr bwMode="auto">
          <a:xfrm>
            <a:off x="3048000" y="5195888"/>
            <a:ext cx="1143000" cy="3667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288925" indent="-288925" algn="r" eaLnBrk="0" hangingPunct="0">
              <a:spcBef>
                <a:spcPct val="50000"/>
              </a:spcBef>
            </a:pPr>
            <a:r>
              <a:rPr lang="en-US" sz="1800">
                <a:solidFill>
                  <a:srgbClr val="FFFFFF"/>
                </a:solidFill>
                <a:latin typeface="Corbel" pitchFamily="34" charset="0"/>
              </a:rPr>
              <a:t>$0</a:t>
            </a:r>
          </a:p>
        </p:txBody>
      </p:sp>
      <p:grpSp>
        <p:nvGrpSpPr>
          <p:cNvPr id="177164" name="Group 38"/>
          <p:cNvGrpSpPr>
            <a:grpSpLocks/>
          </p:cNvGrpSpPr>
          <p:nvPr/>
        </p:nvGrpSpPr>
        <p:grpSpPr bwMode="auto">
          <a:xfrm>
            <a:off x="4267200" y="1752600"/>
            <a:ext cx="4724400" cy="3657600"/>
            <a:chOff x="2688" y="1104"/>
            <a:chExt cx="2976" cy="2304"/>
          </a:xfrm>
        </p:grpSpPr>
        <p:sp>
          <p:nvSpPr>
            <p:cNvPr id="177172" name="Line 35"/>
            <p:cNvSpPr>
              <a:spLocks noChangeShapeType="1"/>
            </p:cNvSpPr>
            <p:nvPr/>
          </p:nvSpPr>
          <p:spPr bwMode="auto">
            <a:xfrm flipV="1">
              <a:off x="2688" y="1296"/>
              <a:ext cx="2496" cy="2112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77173" name="Text Box 36"/>
            <p:cNvSpPr txBox="1">
              <a:spLocks noChangeArrowheads="1"/>
            </p:cNvSpPr>
            <p:nvPr/>
          </p:nvSpPr>
          <p:spPr bwMode="auto">
            <a:xfrm>
              <a:off x="5184" y="1104"/>
              <a:ext cx="480" cy="465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400">
                  <a:solidFill>
                    <a:srgbClr val="FFFFFF"/>
                  </a:solidFill>
                  <a:latin typeface="Corbel" pitchFamily="34" charset="0"/>
                </a:rPr>
                <a:t>$1000 per DALY</a:t>
              </a:r>
            </a:p>
          </p:txBody>
        </p:sp>
      </p:grpSp>
      <p:sp>
        <p:nvSpPr>
          <p:cNvPr id="177165" name="Line 35"/>
          <p:cNvSpPr>
            <a:spLocks noChangeShapeType="1"/>
          </p:cNvSpPr>
          <p:nvPr/>
        </p:nvSpPr>
        <p:spPr bwMode="auto">
          <a:xfrm flipV="1">
            <a:off x="4267200" y="4953000"/>
            <a:ext cx="3962400" cy="457200"/>
          </a:xfrm>
          <a:prstGeom prst="line">
            <a:avLst/>
          </a:prstGeom>
          <a:noFill/>
          <a:ln w="19050">
            <a:solidFill>
              <a:srgbClr val="FFFFFF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77166" name="Text Box 36"/>
          <p:cNvSpPr txBox="1">
            <a:spLocks noChangeArrowheads="1"/>
          </p:cNvSpPr>
          <p:nvPr/>
        </p:nvSpPr>
        <p:spPr bwMode="auto">
          <a:xfrm>
            <a:off x="8305800" y="4595813"/>
            <a:ext cx="762000" cy="7381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400">
                <a:solidFill>
                  <a:srgbClr val="FFFFFF"/>
                </a:solidFill>
                <a:latin typeface="Corbel" pitchFamily="34" charset="0"/>
              </a:rPr>
              <a:t>$100 per DALY</a:t>
            </a:r>
          </a:p>
        </p:txBody>
      </p:sp>
      <p:sp>
        <p:nvSpPr>
          <p:cNvPr id="177167" name="Line 35"/>
          <p:cNvSpPr>
            <a:spLocks noChangeShapeType="1"/>
          </p:cNvSpPr>
          <p:nvPr/>
        </p:nvSpPr>
        <p:spPr bwMode="auto">
          <a:xfrm flipV="1">
            <a:off x="4267200" y="3505200"/>
            <a:ext cx="3962400" cy="1905000"/>
          </a:xfrm>
          <a:prstGeom prst="line">
            <a:avLst/>
          </a:prstGeom>
          <a:noFill/>
          <a:ln w="19050">
            <a:solidFill>
              <a:srgbClr val="FFFFFF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77168" name="Text Box 36"/>
          <p:cNvSpPr txBox="1">
            <a:spLocks noChangeArrowheads="1"/>
          </p:cNvSpPr>
          <p:nvPr/>
        </p:nvSpPr>
        <p:spPr bwMode="auto">
          <a:xfrm>
            <a:off x="8305800" y="3124200"/>
            <a:ext cx="762000" cy="7381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400">
                <a:solidFill>
                  <a:srgbClr val="FFFFFF"/>
                </a:solidFill>
                <a:latin typeface="Corbel" pitchFamily="34" charset="0"/>
              </a:rPr>
              <a:t>$500 per DALY</a:t>
            </a:r>
          </a:p>
        </p:txBody>
      </p:sp>
      <p:sp>
        <p:nvSpPr>
          <p:cNvPr id="177169" name="Oval 24"/>
          <p:cNvSpPr>
            <a:spLocks noChangeArrowheads="1"/>
          </p:cNvSpPr>
          <p:nvPr/>
        </p:nvSpPr>
        <p:spPr bwMode="auto">
          <a:xfrm>
            <a:off x="5867400" y="1752600"/>
            <a:ext cx="152400" cy="152400"/>
          </a:xfrm>
          <a:prstGeom prst="ellipse">
            <a:avLst/>
          </a:prstGeom>
          <a:solidFill>
            <a:srgbClr val="FFFFFF"/>
          </a:solidFill>
          <a:ln w="12700" cap="sq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solidFill>
                <a:srgbClr val="FFFFFF"/>
              </a:solidFill>
              <a:latin typeface="Corbel" pitchFamily="34" charset="0"/>
            </a:endParaRPr>
          </a:p>
        </p:txBody>
      </p:sp>
      <p:sp>
        <p:nvSpPr>
          <p:cNvPr id="177170" name="Text Box 29"/>
          <p:cNvSpPr txBox="1">
            <a:spLocks noChangeArrowheads="1"/>
          </p:cNvSpPr>
          <p:nvPr/>
        </p:nvSpPr>
        <p:spPr bwMode="auto">
          <a:xfrm>
            <a:off x="6096000" y="1676400"/>
            <a:ext cx="1295400" cy="646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>
                <a:solidFill>
                  <a:srgbClr val="FFFFFF"/>
                </a:solidFill>
                <a:latin typeface="Corbel" pitchFamily="34" charset="0"/>
              </a:rPr>
              <a:t>Treat everyone</a:t>
            </a:r>
          </a:p>
        </p:txBody>
      </p:sp>
      <p:sp>
        <p:nvSpPr>
          <p:cNvPr id="177171" name="Text Box 16"/>
          <p:cNvSpPr txBox="1">
            <a:spLocks noChangeArrowheads="1"/>
          </p:cNvSpPr>
          <p:nvPr/>
        </p:nvSpPr>
        <p:spPr bwMode="auto">
          <a:xfrm>
            <a:off x="381000" y="3565525"/>
            <a:ext cx="2438400" cy="22256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>
                <a:solidFill>
                  <a:srgbClr val="FFFFFF"/>
                </a:solidFill>
                <a:latin typeface="Corbel" pitchFamily="34" charset="0"/>
              </a:rPr>
              <a:t>Change in cost: $11,600</a:t>
            </a:r>
          </a:p>
          <a:p>
            <a:pPr eaLnBrk="0" hangingPunct="0">
              <a:spcBef>
                <a:spcPct val="50000"/>
              </a:spcBef>
            </a:pPr>
            <a:r>
              <a:rPr lang="en-US" sz="2000">
                <a:solidFill>
                  <a:srgbClr val="FFFFFF"/>
                </a:solidFill>
                <a:latin typeface="Corbel" pitchFamily="34" charset="0"/>
              </a:rPr>
              <a:t>Change in benefit: 4 DALYs</a:t>
            </a:r>
          </a:p>
          <a:p>
            <a:pPr eaLnBrk="0" hangingPunct="0">
              <a:spcBef>
                <a:spcPct val="50000"/>
              </a:spcBef>
            </a:pPr>
            <a:r>
              <a:rPr lang="en-US" sz="2000">
                <a:solidFill>
                  <a:srgbClr val="FFFFFF"/>
                </a:solidFill>
                <a:latin typeface="Corbel" pitchFamily="34" charset="0"/>
              </a:rPr>
              <a:t>Incremental CER:   $2,900/DALY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968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Treat everyone vs. confirmed cases for H1N1</a:t>
            </a:r>
            <a:endParaRPr lang="en-US" dirty="0" smtClean="0">
              <a:latin typeface="Corbel" pitchFamily="34" charset="0"/>
            </a:endParaRPr>
          </a:p>
        </p:txBody>
      </p:sp>
      <p:sp>
        <p:nvSpPr>
          <p:cNvPr id="179202" name="Rectangle 3"/>
          <p:cNvSpPr>
            <a:spLocks noChangeArrowheads="1"/>
          </p:cNvSpPr>
          <p:nvPr/>
        </p:nvSpPr>
        <p:spPr bwMode="auto">
          <a:xfrm>
            <a:off x="4267200" y="1447800"/>
            <a:ext cx="3962400" cy="3962400"/>
          </a:xfrm>
          <a:prstGeom prst="rect">
            <a:avLst/>
          </a:prstGeom>
          <a:solidFill>
            <a:srgbClr val="3366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solidFill>
                <a:srgbClr val="FFFFFF"/>
              </a:solidFill>
              <a:latin typeface="Corbel" pitchFamily="34" charset="0"/>
            </a:endParaRPr>
          </a:p>
        </p:txBody>
      </p:sp>
      <p:sp>
        <p:nvSpPr>
          <p:cNvPr id="179203" name="Text Box 4"/>
          <p:cNvSpPr txBox="1">
            <a:spLocks noChangeArrowheads="1"/>
          </p:cNvSpPr>
          <p:nvPr/>
        </p:nvSpPr>
        <p:spPr bwMode="auto">
          <a:xfrm rot="-5400000">
            <a:off x="1821657" y="3283743"/>
            <a:ext cx="312420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1588" indent="-1588" algn="ctr" eaLnBrk="0" hangingPunct="0">
              <a:spcBef>
                <a:spcPct val="50000"/>
              </a:spcBef>
            </a:pPr>
            <a:r>
              <a:rPr lang="en-US">
                <a:solidFill>
                  <a:srgbClr val="FFFFFF"/>
                </a:solidFill>
                <a:latin typeface="Corbel" pitchFamily="34" charset="0"/>
              </a:rPr>
              <a:t>Change in costs</a:t>
            </a:r>
          </a:p>
        </p:txBody>
      </p:sp>
      <p:sp>
        <p:nvSpPr>
          <p:cNvPr id="179204" name="Text Box 5"/>
          <p:cNvSpPr txBox="1">
            <a:spLocks noChangeArrowheads="1"/>
          </p:cNvSpPr>
          <p:nvPr/>
        </p:nvSpPr>
        <p:spPr bwMode="auto">
          <a:xfrm>
            <a:off x="3733800" y="5867400"/>
            <a:ext cx="510540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288925" indent="-288925" algn="ctr" eaLnBrk="0" hangingPunct="0">
              <a:spcBef>
                <a:spcPct val="50000"/>
              </a:spcBef>
            </a:pPr>
            <a:r>
              <a:rPr lang="en-US">
                <a:solidFill>
                  <a:srgbClr val="FFFFFF"/>
                </a:solidFill>
                <a:latin typeface="Corbel" pitchFamily="34" charset="0"/>
              </a:rPr>
              <a:t>Gain in health benefit (DALYs)</a:t>
            </a:r>
          </a:p>
        </p:txBody>
      </p:sp>
      <p:grpSp>
        <p:nvGrpSpPr>
          <p:cNvPr id="179205" name="Group 6"/>
          <p:cNvGrpSpPr>
            <a:grpSpLocks/>
          </p:cNvGrpSpPr>
          <p:nvPr/>
        </p:nvGrpSpPr>
        <p:grpSpPr bwMode="auto">
          <a:xfrm>
            <a:off x="4191000" y="5500688"/>
            <a:ext cx="4114800" cy="366712"/>
            <a:chOff x="1872" y="3879"/>
            <a:chExt cx="2592" cy="231"/>
          </a:xfrm>
        </p:grpSpPr>
        <p:sp>
          <p:nvSpPr>
            <p:cNvPr id="179231" name="Text Box 7"/>
            <p:cNvSpPr txBox="1">
              <a:spLocks noChangeArrowheads="1"/>
            </p:cNvSpPr>
            <p:nvPr/>
          </p:nvSpPr>
          <p:spPr bwMode="auto">
            <a:xfrm>
              <a:off x="1872" y="3879"/>
              <a:ext cx="720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marL="288925" indent="-288925" eaLnBrk="0" hangingPunct="0">
                <a:spcBef>
                  <a:spcPct val="50000"/>
                </a:spcBef>
              </a:pPr>
              <a:endParaRPr lang="en-US" sz="1800">
                <a:solidFill>
                  <a:srgbClr val="FFFFFF"/>
                </a:solidFill>
                <a:latin typeface="Corbel" pitchFamily="34" charset="0"/>
              </a:endParaRPr>
            </a:p>
          </p:txBody>
        </p:sp>
        <p:sp>
          <p:nvSpPr>
            <p:cNvPr id="179232" name="Text Box 8"/>
            <p:cNvSpPr txBox="1">
              <a:spLocks noChangeArrowheads="1"/>
            </p:cNvSpPr>
            <p:nvPr/>
          </p:nvSpPr>
          <p:spPr bwMode="auto">
            <a:xfrm>
              <a:off x="3744" y="3879"/>
              <a:ext cx="720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marL="288925" indent="-288925" algn="r" eaLnBrk="0" hangingPunct="0">
                <a:spcBef>
                  <a:spcPct val="50000"/>
                </a:spcBef>
              </a:pPr>
              <a:endParaRPr lang="en-US" sz="1800">
                <a:solidFill>
                  <a:srgbClr val="FFFFFF"/>
                </a:solidFill>
                <a:latin typeface="Corbel" pitchFamily="34" charset="0"/>
              </a:endParaRPr>
            </a:p>
          </p:txBody>
        </p:sp>
        <p:sp>
          <p:nvSpPr>
            <p:cNvPr id="179233" name="Text Box 9"/>
            <p:cNvSpPr txBox="1">
              <a:spLocks noChangeArrowheads="1"/>
            </p:cNvSpPr>
            <p:nvPr/>
          </p:nvSpPr>
          <p:spPr bwMode="auto">
            <a:xfrm>
              <a:off x="2832" y="3879"/>
              <a:ext cx="720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marL="288925" indent="-288925" algn="ctr" eaLnBrk="0" hangingPunct="0">
                <a:spcBef>
                  <a:spcPct val="50000"/>
                </a:spcBef>
              </a:pPr>
              <a:endParaRPr lang="en-US" sz="1800">
                <a:solidFill>
                  <a:srgbClr val="FFFFFF"/>
                </a:solidFill>
                <a:latin typeface="Corbel" pitchFamily="34" charset="0"/>
              </a:endParaRPr>
            </a:p>
          </p:txBody>
        </p:sp>
      </p:grpSp>
      <p:grpSp>
        <p:nvGrpSpPr>
          <p:cNvPr id="179206" name="Group 10"/>
          <p:cNvGrpSpPr>
            <a:grpSpLocks/>
          </p:cNvGrpSpPr>
          <p:nvPr/>
        </p:nvGrpSpPr>
        <p:grpSpPr bwMode="auto">
          <a:xfrm rot="-5400000">
            <a:off x="2277269" y="2904332"/>
            <a:ext cx="3435350" cy="366712"/>
            <a:chOff x="2301" y="3880"/>
            <a:chExt cx="2164" cy="231"/>
          </a:xfrm>
        </p:grpSpPr>
        <p:sp>
          <p:nvSpPr>
            <p:cNvPr id="179228" name="Text Box 11"/>
            <p:cNvSpPr txBox="1">
              <a:spLocks noChangeArrowheads="1"/>
            </p:cNvSpPr>
            <p:nvPr/>
          </p:nvSpPr>
          <p:spPr bwMode="auto">
            <a:xfrm>
              <a:off x="2301" y="3880"/>
              <a:ext cx="291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vert="eaVert">
              <a:spAutoFit/>
            </a:bodyPr>
            <a:lstStyle/>
            <a:p>
              <a:pPr marL="288925" indent="-288925" eaLnBrk="0" hangingPunct="0">
                <a:spcBef>
                  <a:spcPct val="50000"/>
                </a:spcBef>
              </a:pPr>
              <a:endParaRPr lang="en-US" sz="1800">
                <a:solidFill>
                  <a:srgbClr val="FFFFFF"/>
                </a:solidFill>
                <a:latin typeface="Corbel" pitchFamily="34" charset="0"/>
              </a:endParaRPr>
            </a:p>
          </p:txBody>
        </p:sp>
        <p:sp>
          <p:nvSpPr>
            <p:cNvPr id="179229" name="Text Box 12"/>
            <p:cNvSpPr txBox="1">
              <a:spLocks noChangeArrowheads="1"/>
            </p:cNvSpPr>
            <p:nvPr/>
          </p:nvSpPr>
          <p:spPr bwMode="auto">
            <a:xfrm>
              <a:off x="4174" y="3880"/>
              <a:ext cx="291" cy="230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vert="eaVert">
              <a:spAutoFit/>
            </a:bodyPr>
            <a:lstStyle/>
            <a:p>
              <a:pPr marL="288925" indent="-288925" algn="r" eaLnBrk="0" hangingPunct="0">
                <a:spcBef>
                  <a:spcPct val="50000"/>
                </a:spcBef>
              </a:pPr>
              <a:endParaRPr lang="en-US" sz="1800">
                <a:solidFill>
                  <a:srgbClr val="FFFFFF"/>
                </a:solidFill>
                <a:latin typeface="Corbel" pitchFamily="34" charset="0"/>
              </a:endParaRPr>
            </a:p>
          </p:txBody>
        </p:sp>
        <p:sp>
          <p:nvSpPr>
            <p:cNvPr id="179230" name="Text Box 13"/>
            <p:cNvSpPr txBox="1">
              <a:spLocks noChangeArrowheads="1"/>
            </p:cNvSpPr>
            <p:nvPr/>
          </p:nvSpPr>
          <p:spPr bwMode="auto">
            <a:xfrm>
              <a:off x="3261" y="3880"/>
              <a:ext cx="291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vert="eaVert">
              <a:spAutoFit/>
            </a:bodyPr>
            <a:lstStyle/>
            <a:p>
              <a:pPr marL="288925" indent="-288925" algn="ctr" eaLnBrk="0" hangingPunct="0">
                <a:spcBef>
                  <a:spcPct val="50000"/>
                </a:spcBef>
              </a:pPr>
              <a:endParaRPr lang="en-US" sz="1800">
                <a:solidFill>
                  <a:srgbClr val="FFFFFF"/>
                </a:solidFill>
                <a:latin typeface="Corbel" pitchFamily="34" charset="0"/>
              </a:endParaRPr>
            </a:p>
          </p:txBody>
        </p:sp>
      </p:grpSp>
      <p:sp>
        <p:nvSpPr>
          <p:cNvPr id="179207" name="Text Box 17"/>
          <p:cNvSpPr txBox="1">
            <a:spLocks noChangeArrowheads="1"/>
          </p:cNvSpPr>
          <p:nvPr/>
        </p:nvSpPr>
        <p:spPr bwMode="auto">
          <a:xfrm>
            <a:off x="381000" y="1524000"/>
            <a:ext cx="2332038" cy="7080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>
                <a:solidFill>
                  <a:srgbClr val="FFFFFF"/>
                </a:solidFill>
                <a:latin typeface="Corbel" pitchFamily="34" charset="0"/>
              </a:rPr>
              <a:t>Comparator: Confirmed cases</a:t>
            </a:r>
          </a:p>
        </p:txBody>
      </p:sp>
      <p:grpSp>
        <p:nvGrpSpPr>
          <p:cNvPr id="179208" name="Group 20"/>
          <p:cNvGrpSpPr>
            <a:grpSpLocks/>
          </p:cNvGrpSpPr>
          <p:nvPr/>
        </p:nvGrpSpPr>
        <p:grpSpPr bwMode="auto">
          <a:xfrm>
            <a:off x="4191000" y="5500688"/>
            <a:ext cx="4114800" cy="366712"/>
            <a:chOff x="1872" y="3879"/>
            <a:chExt cx="2592" cy="231"/>
          </a:xfrm>
        </p:grpSpPr>
        <p:sp>
          <p:nvSpPr>
            <p:cNvPr id="179225" name="Text Box 21"/>
            <p:cNvSpPr txBox="1">
              <a:spLocks noChangeArrowheads="1"/>
            </p:cNvSpPr>
            <p:nvPr/>
          </p:nvSpPr>
          <p:spPr bwMode="auto">
            <a:xfrm>
              <a:off x="1872" y="3879"/>
              <a:ext cx="720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marL="288925" indent="-288925" eaLnBrk="0" hangingPunct="0">
                <a:spcBef>
                  <a:spcPct val="50000"/>
                </a:spcBef>
              </a:pPr>
              <a:r>
                <a:rPr lang="en-US" sz="1800">
                  <a:solidFill>
                    <a:srgbClr val="FFFFFF"/>
                  </a:solidFill>
                  <a:latin typeface="Corbel" pitchFamily="34" charset="0"/>
                </a:rPr>
                <a:t>0</a:t>
              </a:r>
            </a:p>
          </p:txBody>
        </p:sp>
        <p:sp>
          <p:nvSpPr>
            <p:cNvPr id="179226" name="Text Box 22"/>
            <p:cNvSpPr txBox="1">
              <a:spLocks noChangeArrowheads="1"/>
            </p:cNvSpPr>
            <p:nvPr/>
          </p:nvSpPr>
          <p:spPr bwMode="auto">
            <a:xfrm>
              <a:off x="3744" y="3879"/>
              <a:ext cx="720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marL="288925" indent="-288925" algn="r" eaLnBrk="0" hangingPunct="0">
                <a:spcBef>
                  <a:spcPct val="50000"/>
                </a:spcBef>
              </a:pPr>
              <a:r>
                <a:rPr lang="en-US" sz="1800">
                  <a:solidFill>
                    <a:srgbClr val="FFFFFF"/>
                  </a:solidFill>
                  <a:latin typeface="Corbel" pitchFamily="34" charset="0"/>
                </a:rPr>
                <a:t>10</a:t>
              </a:r>
            </a:p>
          </p:txBody>
        </p:sp>
        <p:sp>
          <p:nvSpPr>
            <p:cNvPr id="179227" name="Text Box 23"/>
            <p:cNvSpPr txBox="1">
              <a:spLocks noChangeArrowheads="1"/>
            </p:cNvSpPr>
            <p:nvPr/>
          </p:nvSpPr>
          <p:spPr bwMode="auto">
            <a:xfrm>
              <a:off x="2832" y="3879"/>
              <a:ext cx="720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marL="288925" indent="-288925" algn="ctr" eaLnBrk="0" hangingPunct="0">
                <a:spcBef>
                  <a:spcPct val="50000"/>
                </a:spcBef>
              </a:pPr>
              <a:r>
                <a:rPr lang="en-US" sz="1800">
                  <a:solidFill>
                    <a:srgbClr val="FFFFFF"/>
                  </a:solidFill>
                  <a:latin typeface="Corbel" pitchFamily="34" charset="0"/>
                </a:rPr>
                <a:t>5</a:t>
              </a:r>
            </a:p>
          </p:txBody>
        </p:sp>
      </p:grpSp>
      <p:sp>
        <p:nvSpPr>
          <p:cNvPr id="179209" name="Text Box 26"/>
          <p:cNvSpPr txBox="1">
            <a:spLocks noChangeArrowheads="1"/>
          </p:cNvSpPr>
          <p:nvPr/>
        </p:nvSpPr>
        <p:spPr bwMode="auto">
          <a:xfrm>
            <a:off x="3048000" y="1295400"/>
            <a:ext cx="114300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288925" indent="-288925" algn="r" eaLnBrk="0" hangingPunct="0">
              <a:spcBef>
                <a:spcPct val="50000"/>
              </a:spcBef>
            </a:pPr>
            <a:r>
              <a:rPr lang="en-US" sz="1800">
                <a:solidFill>
                  <a:srgbClr val="FFFFFF"/>
                </a:solidFill>
                <a:latin typeface="Corbel" pitchFamily="34" charset="0"/>
              </a:rPr>
              <a:t>$12k</a:t>
            </a:r>
          </a:p>
        </p:txBody>
      </p:sp>
      <p:sp>
        <p:nvSpPr>
          <p:cNvPr id="179210" name="Text Box 28"/>
          <p:cNvSpPr txBox="1">
            <a:spLocks noChangeArrowheads="1"/>
          </p:cNvSpPr>
          <p:nvPr/>
        </p:nvSpPr>
        <p:spPr bwMode="auto">
          <a:xfrm>
            <a:off x="3048000" y="3214688"/>
            <a:ext cx="1143000" cy="3667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288925" indent="-288925" algn="r" eaLnBrk="0" hangingPunct="0">
              <a:spcBef>
                <a:spcPct val="50000"/>
              </a:spcBef>
            </a:pPr>
            <a:r>
              <a:rPr lang="en-US" sz="1800">
                <a:solidFill>
                  <a:srgbClr val="FFFFFF"/>
                </a:solidFill>
                <a:latin typeface="Corbel" pitchFamily="34" charset="0"/>
              </a:rPr>
              <a:t>$6k</a:t>
            </a:r>
          </a:p>
        </p:txBody>
      </p:sp>
      <p:sp>
        <p:nvSpPr>
          <p:cNvPr id="179211" name="Text Box 29"/>
          <p:cNvSpPr txBox="1">
            <a:spLocks noChangeArrowheads="1"/>
          </p:cNvSpPr>
          <p:nvPr/>
        </p:nvSpPr>
        <p:spPr bwMode="auto">
          <a:xfrm>
            <a:off x="3048000" y="5195888"/>
            <a:ext cx="1143000" cy="3667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288925" indent="-288925" algn="r" eaLnBrk="0" hangingPunct="0">
              <a:spcBef>
                <a:spcPct val="50000"/>
              </a:spcBef>
            </a:pPr>
            <a:r>
              <a:rPr lang="en-US" sz="1800">
                <a:solidFill>
                  <a:srgbClr val="FFFFFF"/>
                </a:solidFill>
                <a:latin typeface="Corbel" pitchFamily="34" charset="0"/>
              </a:rPr>
              <a:t>$0</a:t>
            </a:r>
          </a:p>
        </p:txBody>
      </p:sp>
      <p:grpSp>
        <p:nvGrpSpPr>
          <p:cNvPr id="179212" name="Group 38"/>
          <p:cNvGrpSpPr>
            <a:grpSpLocks/>
          </p:cNvGrpSpPr>
          <p:nvPr/>
        </p:nvGrpSpPr>
        <p:grpSpPr bwMode="auto">
          <a:xfrm>
            <a:off x="4267200" y="1752600"/>
            <a:ext cx="4724400" cy="3657600"/>
            <a:chOff x="2688" y="1104"/>
            <a:chExt cx="2976" cy="2304"/>
          </a:xfrm>
        </p:grpSpPr>
        <p:sp>
          <p:nvSpPr>
            <p:cNvPr id="179223" name="Line 35"/>
            <p:cNvSpPr>
              <a:spLocks noChangeShapeType="1"/>
            </p:cNvSpPr>
            <p:nvPr/>
          </p:nvSpPr>
          <p:spPr bwMode="auto">
            <a:xfrm flipV="1">
              <a:off x="2688" y="1296"/>
              <a:ext cx="2496" cy="2112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79224" name="Text Box 36"/>
            <p:cNvSpPr txBox="1">
              <a:spLocks noChangeArrowheads="1"/>
            </p:cNvSpPr>
            <p:nvPr/>
          </p:nvSpPr>
          <p:spPr bwMode="auto">
            <a:xfrm>
              <a:off x="5184" y="1104"/>
              <a:ext cx="480" cy="465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400">
                  <a:solidFill>
                    <a:srgbClr val="FFFFFF"/>
                  </a:solidFill>
                  <a:latin typeface="Corbel" pitchFamily="34" charset="0"/>
                </a:rPr>
                <a:t>$1000 per DALY</a:t>
              </a:r>
            </a:p>
          </p:txBody>
        </p:sp>
      </p:grpSp>
      <p:sp>
        <p:nvSpPr>
          <p:cNvPr id="179213" name="Line 35"/>
          <p:cNvSpPr>
            <a:spLocks noChangeShapeType="1"/>
          </p:cNvSpPr>
          <p:nvPr/>
        </p:nvSpPr>
        <p:spPr bwMode="auto">
          <a:xfrm flipV="1">
            <a:off x="4267200" y="4953000"/>
            <a:ext cx="3962400" cy="457200"/>
          </a:xfrm>
          <a:prstGeom prst="line">
            <a:avLst/>
          </a:prstGeom>
          <a:noFill/>
          <a:ln w="19050">
            <a:solidFill>
              <a:srgbClr val="FFFFFF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79214" name="Text Box 36"/>
          <p:cNvSpPr txBox="1">
            <a:spLocks noChangeArrowheads="1"/>
          </p:cNvSpPr>
          <p:nvPr/>
        </p:nvSpPr>
        <p:spPr bwMode="auto">
          <a:xfrm>
            <a:off x="8305800" y="4595813"/>
            <a:ext cx="762000" cy="7381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400">
                <a:solidFill>
                  <a:srgbClr val="FFFFFF"/>
                </a:solidFill>
                <a:latin typeface="Corbel" pitchFamily="34" charset="0"/>
              </a:rPr>
              <a:t>$100 per DALY</a:t>
            </a:r>
          </a:p>
        </p:txBody>
      </p:sp>
      <p:sp>
        <p:nvSpPr>
          <p:cNvPr id="179215" name="Line 35"/>
          <p:cNvSpPr>
            <a:spLocks noChangeShapeType="1"/>
          </p:cNvSpPr>
          <p:nvPr/>
        </p:nvSpPr>
        <p:spPr bwMode="auto">
          <a:xfrm flipV="1">
            <a:off x="4267200" y="3505200"/>
            <a:ext cx="3962400" cy="1905000"/>
          </a:xfrm>
          <a:prstGeom prst="line">
            <a:avLst/>
          </a:prstGeom>
          <a:noFill/>
          <a:ln w="19050">
            <a:solidFill>
              <a:srgbClr val="FFFFFF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79216" name="Text Box 36"/>
          <p:cNvSpPr txBox="1">
            <a:spLocks noChangeArrowheads="1"/>
          </p:cNvSpPr>
          <p:nvPr/>
        </p:nvSpPr>
        <p:spPr bwMode="auto">
          <a:xfrm>
            <a:off x="8305800" y="3124200"/>
            <a:ext cx="762000" cy="7381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400">
                <a:solidFill>
                  <a:srgbClr val="FFFFFF"/>
                </a:solidFill>
                <a:latin typeface="Corbel" pitchFamily="34" charset="0"/>
              </a:rPr>
              <a:t>$500 per DALY</a:t>
            </a:r>
          </a:p>
        </p:txBody>
      </p:sp>
      <p:sp>
        <p:nvSpPr>
          <p:cNvPr id="179217" name="Oval 24"/>
          <p:cNvSpPr>
            <a:spLocks noChangeArrowheads="1"/>
          </p:cNvSpPr>
          <p:nvPr/>
        </p:nvSpPr>
        <p:spPr bwMode="auto">
          <a:xfrm>
            <a:off x="5867400" y="1752600"/>
            <a:ext cx="152400" cy="152400"/>
          </a:xfrm>
          <a:prstGeom prst="ellipse">
            <a:avLst/>
          </a:prstGeom>
          <a:solidFill>
            <a:srgbClr val="FFFFFF"/>
          </a:solidFill>
          <a:ln w="12700" cap="sq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solidFill>
                <a:srgbClr val="FFFFFF"/>
              </a:solidFill>
              <a:latin typeface="Corbel" pitchFamily="34" charset="0"/>
            </a:endParaRPr>
          </a:p>
        </p:txBody>
      </p:sp>
      <p:sp>
        <p:nvSpPr>
          <p:cNvPr id="179218" name="Text Box 29"/>
          <p:cNvSpPr txBox="1">
            <a:spLocks noChangeArrowheads="1"/>
          </p:cNvSpPr>
          <p:nvPr/>
        </p:nvSpPr>
        <p:spPr bwMode="auto">
          <a:xfrm>
            <a:off x="6096000" y="1676400"/>
            <a:ext cx="1295400" cy="646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>
                <a:solidFill>
                  <a:srgbClr val="FFFFFF"/>
                </a:solidFill>
                <a:latin typeface="Corbel" pitchFamily="34" charset="0"/>
              </a:rPr>
              <a:t>Treat everyone</a:t>
            </a:r>
          </a:p>
        </p:txBody>
      </p:sp>
      <p:sp>
        <p:nvSpPr>
          <p:cNvPr id="179219" name="Oval 27"/>
          <p:cNvSpPr>
            <a:spLocks noChangeArrowheads="1"/>
          </p:cNvSpPr>
          <p:nvPr/>
        </p:nvSpPr>
        <p:spPr bwMode="auto">
          <a:xfrm>
            <a:off x="7391400" y="3657600"/>
            <a:ext cx="152400" cy="152400"/>
          </a:xfrm>
          <a:prstGeom prst="ellipse">
            <a:avLst/>
          </a:prstGeom>
          <a:solidFill>
            <a:srgbClr val="FFFFFF"/>
          </a:solidFill>
          <a:ln w="12700" cap="sq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solidFill>
                <a:srgbClr val="FFFFFF"/>
              </a:solidFill>
              <a:latin typeface="Corbel" pitchFamily="34" charset="0"/>
            </a:endParaRPr>
          </a:p>
        </p:txBody>
      </p:sp>
      <p:sp>
        <p:nvSpPr>
          <p:cNvPr id="179220" name="Text Box 34"/>
          <p:cNvSpPr txBox="1">
            <a:spLocks noChangeArrowheads="1"/>
          </p:cNvSpPr>
          <p:nvPr/>
        </p:nvSpPr>
        <p:spPr bwMode="auto">
          <a:xfrm>
            <a:off x="6934200" y="3276600"/>
            <a:ext cx="1066800" cy="3698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>
                <a:solidFill>
                  <a:srgbClr val="FFFFFF"/>
                </a:solidFill>
                <a:latin typeface="Corbel" pitchFamily="34" charset="0"/>
              </a:rPr>
              <a:t>High risk</a:t>
            </a:r>
          </a:p>
        </p:txBody>
      </p:sp>
      <p:sp>
        <p:nvSpPr>
          <p:cNvPr id="179221" name="Text Box 15"/>
          <p:cNvSpPr txBox="1">
            <a:spLocks noChangeArrowheads="1"/>
          </p:cNvSpPr>
          <p:nvPr/>
        </p:nvSpPr>
        <p:spPr bwMode="auto">
          <a:xfrm>
            <a:off x="381000" y="2422525"/>
            <a:ext cx="2133600" cy="1016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>
                <a:solidFill>
                  <a:srgbClr val="FFFFFF"/>
                </a:solidFill>
                <a:latin typeface="Corbel" pitchFamily="34" charset="0"/>
              </a:rPr>
              <a:t>Assumption:    At high-risk for infection</a:t>
            </a:r>
          </a:p>
        </p:txBody>
      </p:sp>
      <p:sp>
        <p:nvSpPr>
          <p:cNvPr id="179222" name="Text Box 16"/>
          <p:cNvSpPr txBox="1">
            <a:spLocks noChangeArrowheads="1"/>
          </p:cNvSpPr>
          <p:nvPr/>
        </p:nvSpPr>
        <p:spPr bwMode="auto">
          <a:xfrm>
            <a:off x="381000" y="3565525"/>
            <a:ext cx="2438400" cy="22256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>
                <a:solidFill>
                  <a:srgbClr val="FFFFFF"/>
                </a:solidFill>
                <a:latin typeface="Corbel" pitchFamily="34" charset="0"/>
              </a:rPr>
              <a:t>Change in cost: $4,720</a:t>
            </a:r>
          </a:p>
          <a:p>
            <a:pPr eaLnBrk="0" hangingPunct="0">
              <a:spcBef>
                <a:spcPct val="50000"/>
              </a:spcBef>
            </a:pPr>
            <a:r>
              <a:rPr lang="en-US" sz="2000">
                <a:solidFill>
                  <a:srgbClr val="FFFFFF"/>
                </a:solidFill>
                <a:latin typeface="Corbel" pitchFamily="34" charset="0"/>
              </a:rPr>
              <a:t>Change in benefit:  8 DALYs</a:t>
            </a:r>
          </a:p>
          <a:p>
            <a:pPr eaLnBrk="0" hangingPunct="0">
              <a:spcBef>
                <a:spcPct val="50000"/>
              </a:spcBef>
            </a:pPr>
            <a:r>
              <a:rPr lang="en-US" sz="2000">
                <a:solidFill>
                  <a:srgbClr val="FFFFFF"/>
                </a:solidFill>
                <a:latin typeface="Corbel" pitchFamily="34" charset="0"/>
              </a:rPr>
              <a:t>Incremental CER:   $560/DALY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en-US" sz="40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olas" pitchFamily="49" charset="0"/>
                <a:ea typeface="+mj-ea"/>
                <a:cs typeface="+mj-cs"/>
              </a:rPr>
              <a:t>Base case graphically</a:t>
            </a:r>
          </a:p>
        </p:txBody>
      </p:sp>
      <p:cxnSp>
        <p:nvCxnSpPr>
          <p:cNvPr id="181250" name="Straight Connector 3"/>
          <p:cNvCxnSpPr>
            <a:cxnSpLocks noChangeShapeType="1"/>
          </p:cNvCxnSpPr>
          <p:nvPr/>
        </p:nvCxnSpPr>
        <p:spPr bwMode="auto">
          <a:xfrm rot="5400000">
            <a:off x="1789907" y="4344194"/>
            <a:ext cx="4572000" cy="1587"/>
          </a:xfrm>
          <a:prstGeom prst="line">
            <a:avLst/>
          </a:prstGeom>
          <a:noFill/>
          <a:ln w="28575" algn="ctr">
            <a:solidFill>
              <a:srgbClr val="FFFFFF"/>
            </a:solidFill>
            <a:round/>
            <a:headEnd/>
            <a:tailEnd/>
          </a:ln>
        </p:spPr>
      </p:cxnSp>
      <p:cxnSp>
        <p:nvCxnSpPr>
          <p:cNvPr id="181251" name="Straight Connector 4"/>
          <p:cNvCxnSpPr>
            <a:cxnSpLocks noChangeShapeType="1"/>
          </p:cNvCxnSpPr>
          <p:nvPr/>
        </p:nvCxnSpPr>
        <p:spPr bwMode="auto">
          <a:xfrm rot="10800000">
            <a:off x="1790700" y="4343400"/>
            <a:ext cx="4572000" cy="1588"/>
          </a:xfrm>
          <a:prstGeom prst="line">
            <a:avLst/>
          </a:prstGeom>
          <a:noFill/>
          <a:ln w="28575" algn="ctr">
            <a:solidFill>
              <a:srgbClr val="FFFFFF"/>
            </a:solidFill>
            <a:round/>
            <a:headEnd/>
            <a:tailEnd/>
          </a:ln>
        </p:spPr>
      </p:cxnSp>
      <p:sp>
        <p:nvSpPr>
          <p:cNvPr id="181252" name="TextBox 5"/>
          <p:cNvSpPr txBox="1">
            <a:spLocks noChangeArrowheads="1"/>
          </p:cNvSpPr>
          <p:nvPr/>
        </p:nvSpPr>
        <p:spPr bwMode="auto">
          <a:xfrm>
            <a:off x="3886200" y="1600200"/>
            <a:ext cx="1143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>
                <a:solidFill>
                  <a:srgbClr val="FFFFFF"/>
                </a:solidFill>
                <a:latin typeface="Corbel" pitchFamily="34" charset="0"/>
              </a:rPr>
              <a:t>$</a:t>
            </a:r>
          </a:p>
        </p:txBody>
      </p:sp>
      <p:sp>
        <p:nvSpPr>
          <p:cNvPr id="181253" name="TextBox 6"/>
          <p:cNvSpPr txBox="1">
            <a:spLocks noChangeArrowheads="1"/>
          </p:cNvSpPr>
          <p:nvPr/>
        </p:nvSpPr>
        <p:spPr bwMode="auto">
          <a:xfrm>
            <a:off x="6400800" y="4038600"/>
            <a:ext cx="2362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>
                <a:solidFill>
                  <a:srgbClr val="FFFFFF"/>
                </a:solidFill>
                <a:latin typeface="Corbel" pitchFamily="34" charset="0"/>
              </a:rPr>
              <a:t>QALYs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3962400" y="4191000"/>
            <a:ext cx="228600" cy="2286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>
              <a:latin typeface="Times New Roman" pitchFamily="-106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2819400" y="2971800"/>
            <a:ext cx="228600" cy="2286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>
              <a:latin typeface="Times New Roman" pitchFamily="-106" charset="0"/>
            </a:endParaRPr>
          </a:p>
        </p:txBody>
      </p:sp>
      <p:sp>
        <p:nvSpPr>
          <p:cNvPr id="181256" name="Rectangle 11"/>
          <p:cNvSpPr>
            <a:spLocks noChangeArrowheads="1"/>
          </p:cNvSpPr>
          <p:nvPr/>
        </p:nvSpPr>
        <p:spPr bwMode="auto">
          <a:xfrm>
            <a:off x="3581400" y="4419600"/>
            <a:ext cx="1371600" cy="3810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en-US" sz="1400">
                <a:solidFill>
                  <a:srgbClr val="FFFFFF"/>
                </a:solidFill>
                <a:latin typeface="Corbel" pitchFamily="34" charset="0"/>
              </a:rPr>
              <a:t>21.37</a:t>
            </a:r>
          </a:p>
        </p:txBody>
      </p:sp>
      <p:sp>
        <p:nvSpPr>
          <p:cNvPr id="181257" name="Rectangle 12"/>
          <p:cNvSpPr>
            <a:spLocks noChangeArrowheads="1"/>
          </p:cNvSpPr>
          <p:nvPr/>
        </p:nvSpPr>
        <p:spPr bwMode="auto">
          <a:xfrm>
            <a:off x="4267200" y="3886200"/>
            <a:ext cx="533400" cy="3810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en-US" sz="1400">
                <a:solidFill>
                  <a:srgbClr val="FFFFFF"/>
                </a:solidFill>
                <a:latin typeface="Corbel" pitchFamily="34" charset="0"/>
              </a:rPr>
              <a:t>$534</a:t>
            </a:r>
          </a:p>
        </p:txBody>
      </p:sp>
      <p:sp>
        <p:nvSpPr>
          <p:cNvPr id="181258" name="Rectangle 13"/>
          <p:cNvSpPr>
            <a:spLocks noChangeArrowheads="1"/>
          </p:cNvSpPr>
          <p:nvPr/>
        </p:nvSpPr>
        <p:spPr bwMode="auto">
          <a:xfrm>
            <a:off x="4114800" y="2971800"/>
            <a:ext cx="1371600" cy="3810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en-US" sz="1400">
                <a:solidFill>
                  <a:srgbClr val="FFFFFF"/>
                </a:solidFill>
                <a:latin typeface="Corbel" pitchFamily="34" charset="0"/>
              </a:rPr>
              <a:t>$39,666</a:t>
            </a:r>
          </a:p>
        </p:txBody>
      </p:sp>
      <p:cxnSp>
        <p:nvCxnSpPr>
          <p:cNvPr id="181259" name="Straight Connector 15"/>
          <p:cNvCxnSpPr>
            <a:cxnSpLocks noChangeShapeType="1"/>
          </p:cNvCxnSpPr>
          <p:nvPr/>
        </p:nvCxnSpPr>
        <p:spPr bwMode="auto">
          <a:xfrm>
            <a:off x="2941638" y="3124200"/>
            <a:ext cx="1096962" cy="1588"/>
          </a:xfrm>
          <a:prstGeom prst="line">
            <a:avLst/>
          </a:prstGeom>
          <a:noFill/>
          <a:ln w="9525" algn="ctr">
            <a:solidFill>
              <a:srgbClr val="FFFFFF"/>
            </a:solidFill>
            <a:prstDash val="sysDash"/>
            <a:round/>
            <a:headEnd/>
            <a:tailEnd/>
          </a:ln>
        </p:spPr>
      </p:cxnSp>
      <p:cxnSp>
        <p:nvCxnSpPr>
          <p:cNvPr id="181260" name="Straight Connector 18"/>
          <p:cNvCxnSpPr>
            <a:cxnSpLocks noChangeShapeType="1"/>
          </p:cNvCxnSpPr>
          <p:nvPr/>
        </p:nvCxnSpPr>
        <p:spPr bwMode="auto">
          <a:xfrm rot="-5400000">
            <a:off x="2378075" y="3748088"/>
            <a:ext cx="1096963" cy="1587"/>
          </a:xfrm>
          <a:prstGeom prst="line">
            <a:avLst/>
          </a:prstGeom>
          <a:noFill/>
          <a:ln w="9525" algn="ctr">
            <a:solidFill>
              <a:srgbClr val="FFFFFF"/>
            </a:solidFill>
            <a:prstDash val="sysDash"/>
            <a:round/>
            <a:headEnd/>
            <a:tailEnd/>
          </a:ln>
        </p:spPr>
      </p:cxnSp>
      <p:sp>
        <p:nvSpPr>
          <p:cNvPr id="181261" name="Rectangle 19"/>
          <p:cNvSpPr>
            <a:spLocks noChangeArrowheads="1"/>
          </p:cNvSpPr>
          <p:nvPr/>
        </p:nvSpPr>
        <p:spPr bwMode="auto">
          <a:xfrm>
            <a:off x="2667000" y="4343400"/>
            <a:ext cx="1066800" cy="3810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en-US" sz="1400">
                <a:solidFill>
                  <a:srgbClr val="FFFFFF"/>
                </a:solidFill>
                <a:latin typeface="Corbel" pitchFamily="34" charset="0"/>
              </a:rPr>
              <a:t>19.74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en-US" sz="40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olas" pitchFamily="49" charset="0"/>
                <a:ea typeface="+mj-ea"/>
                <a:cs typeface="+mj-cs"/>
              </a:rPr>
              <a:t>Base case graphically</a:t>
            </a:r>
          </a:p>
        </p:txBody>
      </p:sp>
      <p:cxnSp>
        <p:nvCxnSpPr>
          <p:cNvPr id="182274" name="Straight Connector 3"/>
          <p:cNvCxnSpPr>
            <a:cxnSpLocks noChangeShapeType="1"/>
          </p:cNvCxnSpPr>
          <p:nvPr/>
        </p:nvCxnSpPr>
        <p:spPr bwMode="auto">
          <a:xfrm rot="5400000">
            <a:off x="-532606" y="4037806"/>
            <a:ext cx="4572000" cy="1588"/>
          </a:xfrm>
          <a:prstGeom prst="line">
            <a:avLst/>
          </a:prstGeom>
          <a:noFill/>
          <a:ln w="28575" algn="ctr">
            <a:solidFill>
              <a:srgbClr val="FFFFFF"/>
            </a:solidFill>
            <a:round/>
            <a:headEnd/>
            <a:tailEnd/>
          </a:ln>
        </p:spPr>
      </p:cxnSp>
      <p:cxnSp>
        <p:nvCxnSpPr>
          <p:cNvPr id="182275" name="Straight Connector 4"/>
          <p:cNvCxnSpPr>
            <a:cxnSpLocks noChangeShapeType="1"/>
          </p:cNvCxnSpPr>
          <p:nvPr/>
        </p:nvCxnSpPr>
        <p:spPr bwMode="auto">
          <a:xfrm rot="10800000">
            <a:off x="1752600" y="6323013"/>
            <a:ext cx="4572000" cy="1587"/>
          </a:xfrm>
          <a:prstGeom prst="line">
            <a:avLst/>
          </a:prstGeom>
          <a:noFill/>
          <a:ln w="28575" algn="ctr">
            <a:solidFill>
              <a:srgbClr val="FFFFFF"/>
            </a:solidFill>
            <a:round/>
            <a:headEnd/>
            <a:tailEnd/>
          </a:ln>
        </p:spPr>
      </p:cxnSp>
      <p:sp>
        <p:nvSpPr>
          <p:cNvPr id="182276" name="TextBox 5"/>
          <p:cNvSpPr txBox="1">
            <a:spLocks noChangeArrowheads="1"/>
          </p:cNvSpPr>
          <p:nvPr/>
        </p:nvSpPr>
        <p:spPr bwMode="auto">
          <a:xfrm>
            <a:off x="1295400" y="3209925"/>
            <a:ext cx="1143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>
                <a:solidFill>
                  <a:srgbClr val="FFFFFF"/>
                </a:solidFill>
                <a:latin typeface="Corbel" pitchFamily="34" charset="0"/>
              </a:rPr>
              <a:t>$</a:t>
            </a:r>
          </a:p>
        </p:txBody>
      </p:sp>
      <p:sp>
        <p:nvSpPr>
          <p:cNvPr id="182277" name="TextBox 6"/>
          <p:cNvSpPr txBox="1">
            <a:spLocks noChangeArrowheads="1"/>
          </p:cNvSpPr>
          <p:nvPr/>
        </p:nvSpPr>
        <p:spPr bwMode="auto">
          <a:xfrm>
            <a:off x="6400800" y="5943600"/>
            <a:ext cx="2362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>
                <a:solidFill>
                  <a:srgbClr val="FFFFFF"/>
                </a:solidFill>
                <a:latin typeface="Corbel" pitchFamily="34" charset="0"/>
              </a:rPr>
              <a:t>QALYs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4419600" y="5791200"/>
            <a:ext cx="228600" cy="2286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>
              <a:latin typeface="Times New Roman" pitchFamily="-106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2819400" y="1981200"/>
            <a:ext cx="228600" cy="2286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>
              <a:latin typeface="Times New Roman" pitchFamily="-106" charset="0"/>
            </a:endParaRPr>
          </a:p>
        </p:txBody>
      </p:sp>
      <p:sp>
        <p:nvSpPr>
          <p:cNvPr id="182280" name="Rectangle 11"/>
          <p:cNvSpPr>
            <a:spLocks noChangeArrowheads="1"/>
          </p:cNvSpPr>
          <p:nvPr/>
        </p:nvSpPr>
        <p:spPr bwMode="auto">
          <a:xfrm>
            <a:off x="4267200" y="6324600"/>
            <a:ext cx="1371600" cy="3810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en-US" sz="1400">
                <a:solidFill>
                  <a:srgbClr val="FFFFFF"/>
                </a:solidFill>
                <a:latin typeface="Corbel" pitchFamily="34" charset="0"/>
              </a:rPr>
              <a:t>21.37</a:t>
            </a:r>
          </a:p>
        </p:txBody>
      </p:sp>
      <p:sp>
        <p:nvSpPr>
          <p:cNvPr id="182281" name="Rectangle 12"/>
          <p:cNvSpPr>
            <a:spLocks noChangeArrowheads="1"/>
          </p:cNvSpPr>
          <p:nvPr/>
        </p:nvSpPr>
        <p:spPr bwMode="auto">
          <a:xfrm>
            <a:off x="4724400" y="5638800"/>
            <a:ext cx="533400" cy="3810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en-US" sz="1400">
                <a:solidFill>
                  <a:srgbClr val="FFFFFF"/>
                </a:solidFill>
                <a:latin typeface="Corbel" pitchFamily="34" charset="0"/>
              </a:rPr>
              <a:t>$534</a:t>
            </a:r>
          </a:p>
        </p:txBody>
      </p:sp>
      <p:sp>
        <p:nvSpPr>
          <p:cNvPr id="182282" name="Rectangle 13"/>
          <p:cNvSpPr>
            <a:spLocks noChangeArrowheads="1"/>
          </p:cNvSpPr>
          <p:nvPr/>
        </p:nvSpPr>
        <p:spPr bwMode="auto">
          <a:xfrm>
            <a:off x="914400" y="1981200"/>
            <a:ext cx="1371600" cy="3810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en-US" sz="1400">
                <a:solidFill>
                  <a:srgbClr val="FFFFFF"/>
                </a:solidFill>
                <a:latin typeface="Corbel" pitchFamily="34" charset="0"/>
              </a:rPr>
              <a:t>$39,666</a:t>
            </a:r>
          </a:p>
        </p:txBody>
      </p:sp>
      <p:sp>
        <p:nvSpPr>
          <p:cNvPr id="182283" name="Rectangle 19"/>
          <p:cNvSpPr>
            <a:spLocks noChangeArrowheads="1"/>
          </p:cNvSpPr>
          <p:nvPr/>
        </p:nvSpPr>
        <p:spPr bwMode="auto">
          <a:xfrm>
            <a:off x="2667000" y="6324600"/>
            <a:ext cx="1066800" cy="3810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en-US" sz="1400">
                <a:solidFill>
                  <a:srgbClr val="FFFFFF"/>
                </a:solidFill>
                <a:latin typeface="Corbel" pitchFamily="34" charset="0"/>
              </a:rPr>
              <a:t>19.74</a:t>
            </a:r>
          </a:p>
        </p:txBody>
      </p:sp>
      <p:sp>
        <p:nvSpPr>
          <p:cNvPr id="182284" name="Rectangle 14"/>
          <p:cNvSpPr>
            <a:spLocks noChangeArrowheads="1"/>
          </p:cNvSpPr>
          <p:nvPr/>
        </p:nvSpPr>
        <p:spPr bwMode="auto">
          <a:xfrm>
            <a:off x="1371600" y="6248400"/>
            <a:ext cx="1066800" cy="3810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en-US" sz="1400">
                <a:solidFill>
                  <a:srgbClr val="FFFFFF"/>
                </a:solidFill>
                <a:latin typeface="Corbel" pitchFamily="34" charset="0"/>
              </a:rPr>
              <a:t>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en-US" altLang="en-US" sz="2800" dirty="0" smtClean="0"/>
              <a:t>In manuscript, the results might be presented as follows</a:t>
            </a:r>
            <a:r>
              <a:rPr lang="en-US" altLang="en-US" sz="2800" dirty="0" smtClean="0">
                <a:effectLst/>
              </a:rPr>
              <a:t>. </a:t>
            </a:r>
          </a:p>
        </p:txBody>
      </p:sp>
      <p:sp>
        <p:nvSpPr>
          <p:cNvPr id="99331" name="Text Box 3"/>
          <p:cNvSpPr txBox="1">
            <a:spLocks noChangeArrowheads="1"/>
          </p:cNvSpPr>
          <p:nvPr/>
        </p:nvSpPr>
        <p:spPr bwMode="auto">
          <a:xfrm>
            <a:off x="304800" y="2057400"/>
            <a:ext cx="8610600" cy="2616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altLang="en-US" sz="2400" dirty="0">
                <a:solidFill>
                  <a:srgbClr val="FFFFFF"/>
                </a:solidFill>
                <a:latin typeface="Corbel" pitchFamily="34" charset="0"/>
              </a:rPr>
              <a:t>	</a:t>
            </a:r>
            <a:r>
              <a:rPr lang="en-US" altLang="en-US" sz="2000" dirty="0">
                <a:solidFill>
                  <a:srgbClr val="FFFFFF"/>
                </a:solidFill>
                <a:latin typeface="Corbel" pitchFamily="34" charset="0"/>
              </a:rPr>
              <a:t>	    </a:t>
            </a:r>
            <a:r>
              <a:rPr lang="en-US" alt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QALYs		     	Costs		</a:t>
            </a:r>
          </a:p>
          <a:p>
            <a:pPr eaLnBrk="0" hangingPunct="0">
              <a:defRPr/>
            </a:pPr>
            <a:r>
              <a:rPr lang="en-US" alt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Scenario	Total	Incremental	Total	 Incremental       $ / QALY	</a:t>
            </a:r>
          </a:p>
          <a:p>
            <a:pPr eaLnBrk="0" hangingPunct="0">
              <a:buFont typeface="Symbol" pitchFamily="18" charset="2"/>
              <a:buNone/>
              <a:defRPr/>
            </a:pPr>
            <a:endParaRPr lang="en-US" altLang="en-US" sz="2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rbel" pitchFamily="34" charset="0"/>
            </a:endParaRPr>
          </a:p>
          <a:p>
            <a:pPr eaLnBrk="0" hangingPunct="0">
              <a:buFont typeface="Symbol" pitchFamily="18" charset="2"/>
              <a:buNone/>
              <a:defRPr/>
            </a:pPr>
            <a:r>
              <a:rPr lang="en-US" altLang="en-US" sz="20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No symptoms, &lt;10 mm, no past SAH	</a:t>
            </a:r>
            <a:r>
              <a:rPr lang="en-US" alt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				</a:t>
            </a:r>
          </a:p>
          <a:p>
            <a:pPr eaLnBrk="0" hangingPunct="0">
              <a:buFont typeface="Symbol" pitchFamily="18" charset="2"/>
              <a:buChar char="·"/>
              <a:defRPr/>
            </a:pPr>
            <a:endParaRPr lang="en-US" altLang="en-US" sz="2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rbel" pitchFamily="34" charset="0"/>
            </a:endParaRPr>
          </a:p>
          <a:p>
            <a:pPr eaLnBrk="0" hangingPunct="0">
              <a:buFont typeface="Symbol" pitchFamily="18" charset="2"/>
              <a:buChar char="·"/>
              <a:defRPr/>
            </a:pPr>
            <a:r>
              <a:rPr lang="en-US" alt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 No treatment	21.37	    --		$534	     --	          	 --	</a:t>
            </a:r>
          </a:p>
          <a:p>
            <a:pPr eaLnBrk="0" hangingPunct="0">
              <a:buFont typeface="Symbol" pitchFamily="18" charset="2"/>
              <a:buChar char="·"/>
              <a:defRPr/>
            </a:pPr>
            <a:endParaRPr lang="en-US" altLang="en-US" sz="2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rbel" pitchFamily="34" charset="0"/>
            </a:endParaRPr>
          </a:p>
          <a:p>
            <a:pPr eaLnBrk="0" hangingPunct="0">
              <a:buFont typeface="Symbol" pitchFamily="18" charset="2"/>
              <a:buChar char="·"/>
              <a:defRPr/>
            </a:pPr>
            <a:r>
              <a:rPr lang="en-US" alt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 Clipping	19.74	-1.63		$39,666	  $39,132                Dominated</a:t>
            </a:r>
            <a:endParaRPr lang="en-US" altLang="en-US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 smtClean="0"/>
              <a:t>CEA is iterative</a:t>
            </a:r>
            <a:endParaRPr lang="en-US" altLang="en-US" dirty="0" smtClean="0">
              <a:effectLst/>
            </a:endParaRP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828800"/>
            <a:ext cx="7772400" cy="4114800"/>
          </a:xfrm>
        </p:spPr>
        <p:txBody>
          <a:bodyPr/>
          <a:lstStyle/>
          <a:p>
            <a:pPr lvl="1">
              <a:spcBef>
                <a:spcPct val="50000"/>
              </a:spcBef>
              <a:buFont typeface="Symbol" pitchFamily="18" charset="2"/>
              <a:buChar char="·"/>
              <a:defRPr/>
            </a:pPr>
            <a:r>
              <a:rPr lang="en-US" altLang="en-US" dirty="0" smtClean="0"/>
              <a:t>Steps usually </a:t>
            </a:r>
            <a:r>
              <a:rPr lang="en-US" altLang="en-US" u="sng" dirty="0" smtClean="0"/>
              <a:t>in order, more or less</a:t>
            </a:r>
            <a:r>
              <a:rPr lang="en-US" altLang="en-US" dirty="0" smtClean="0"/>
              <a:t>. </a:t>
            </a:r>
          </a:p>
          <a:p>
            <a:pPr lvl="1">
              <a:spcBef>
                <a:spcPct val="50000"/>
              </a:spcBef>
              <a:buFont typeface="Symbol" pitchFamily="18" charset="2"/>
              <a:buChar char="·"/>
              <a:defRPr/>
            </a:pPr>
            <a:r>
              <a:rPr lang="en-US" altLang="en-US" dirty="0" smtClean="0"/>
              <a:t>Often desirable to </a:t>
            </a:r>
            <a:r>
              <a:rPr lang="en-US" altLang="en-US" u="sng" dirty="0" smtClean="0"/>
              <a:t>refine or redefine the analysis</a:t>
            </a:r>
            <a:r>
              <a:rPr lang="en-US" altLang="en-US" dirty="0" smtClean="0"/>
              <a:t> as it progresses</a:t>
            </a:r>
          </a:p>
          <a:p>
            <a:pPr lvl="1">
              <a:spcBef>
                <a:spcPct val="50000"/>
              </a:spcBef>
              <a:buFont typeface="Symbol" pitchFamily="18" charset="2"/>
              <a:buChar char="·"/>
              <a:defRPr/>
            </a:pPr>
            <a:r>
              <a:rPr lang="en-US" altLang="en-US" i="1" u="sng" dirty="0" smtClean="0"/>
              <a:t>Good news:</a:t>
            </a:r>
            <a:r>
              <a:rPr lang="en-US" altLang="en-US" dirty="0" smtClean="0"/>
              <a:t> Until published, can revise.</a:t>
            </a:r>
          </a:p>
          <a:p>
            <a:pPr lvl="1">
              <a:spcBef>
                <a:spcPct val="50000"/>
              </a:spcBef>
              <a:buFont typeface="Symbol" pitchFamily="18" charset="2"/>
              <a:buChar char="·"/>
              <a:defRPr/>
            </a:pPr>
            <a:r>
              <a:rPr lang="en-US" altLang="en-US" i="1" u="sng" dirty="0" smtClean="0"/>
              <a:t>Bad news:</a:t>
            </a:r>
            <a:r>
              <a:rPr lang="en-US" altLang="en-US" dirty="0" smtClean="0"/>
              <a:t> Until published, can revise.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6434" name="Object 2"/>
          <p:cNvGraphicFramePr>
            <a:graphicFrameLocks noChangeAspect="1"/>
          </p:cNvGraphicFramePr>
          <p:nvPr/>
        </p:nvGraphicFramePr>
        <p:xfrm>
          <a:off x="2152650" y="857250"/>
          <a:ext cx="4857750" cy="4857750"/>
        </p:xfrm>
        <a:graphic>
          <a:graphicData uri="http://schemas.openxmlformats.org/presentationml/2006/ole">
            <p:oleObj spid="_x0000_s146434" name="Bitmap Image" r:id="rId3" imgW="2857899" imgH="2857899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914400" y="512763"/>
            <a:ext cx="777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0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olas" pitchFamily="49" charset="0"/>
                <a:ea typeface="+mj-ea"/>
                <a:cs typeface="+mj-cs"/>
              </a:rPr>
              <a:t>Dominance</a:t>
            </a:r>
          </a:p>
        </p:txBody>
      </p:sp>
      <p:sp>
        <p:nvSpPr>
          <p:cNvPr id="187394" name="Rectangle 3"/>
          <p:cNvSpPr>
            <a:spLocks noChangeArrowheads="1"/>
          </p:cNvSpPr>
          <p:nvPr/>
        </p:nvSpPr>
        <p:spPr bwMode="auto">
          <a:xfrm>
            <a:off x="4572000" y="1447800"/>
            <a:ext cx="3962400" cy="3962400"/>
          </a:xfrm>
          <a:prstGeom prst="rect">
            <a:avLst/>
          </a:prstGeom>
          <a:solidFill>
            <a:srgbClr val="3366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solidFill>
                <a:srgbClr val="FFFFFF"/>
              </a:solidFill>
              <a:latin typeface="Corbel" pitchFamily="34" charset="0"/>
            </a:endParaRPr>
          </a:p>
        </p:txBody>
      </p:sp>
      <p:sp>
        <p:nvSpPr>
          <p:cNvPr id="187395" name="Text Box 4"/>
          <p:cNvSpPr txBox="1">
            <a:spLocks noChangeArrowheads="1"/>
          </p:cNvSpPr>
          <p:nvPr/>
        </p:nvSpPr>
        <p:spPr bwMode="auto">
          <a:xfrm rot="-5400000">
            <a:off x="2369344" y="3283744"/>
            <a:ext cx="3124200" cy="5191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1588" indent="-1588" algn="ctr" eaLnBrk="0" hangingPunct="0">
              <a:spcBef>
                <a:spcPct val="50000"/>
              </a:spcBef>
            </a:pPr>
            <a:r>
              <a:rPr lang="en-US">
                <a:solidFill>
                  <a:srgbClr val="FFFFFF"/>
                </a:solidFill>
                <a:latin typeface="Corbel" pitchFamily="34" charset="0"/>
              </a:rPr>
              <a:t>Costs</a:t>
            </a:r>
          </a:p>
        </p:txBody>
      </p:sp>
      <p:sp>
        <p:nvSpPr>
          <p:cNvPr id="187396" name="Text Box 5"/>
          <p:cNvSpPr txBox="1">
            <a:spLocks noChangeArrowheads="1"/>
          </p:cNvSpPr>
          <p:nvPr/>
        </p:nvSpPr>
        <p:spPr bwMode="auto">
          <a:xfrm>
            <a:off x="3810000" y="5867400"/>
            <a:ext cx="510540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288925" indent="-288925" algn="ctr" eaLnBrk="0" hangingPunct="0">
              <a:spcBef>
                <a:spcPct val="50000"/>
              </a:spcBef>
            </a:pPr>
            <a:r>
              <a:rPr lang="en-US">
                <a:solidFill>
                  <a:srgbClr val="FFFFFF"/>
                </a:solidFill>
                <a:latin typeface="Corbel" pitchFamily="34" charset="0"/>
              </a:rPr>
              <a:t>Gain in health benefit (QALYs)</a:t>
            </a:r>
          </a:p>
        </p:txBody>
      </p:sp>
      <p:grpSp>
        <p:nvGrpSpPr>
          <p:cNvPr id="187397" name="Group 6"/>
          <p:cNvGrpSpPr>
            <a:grpSpLocks/>
          </p:cNvGrpSpPr>
          <p:nvPr/>
        </p:nvGrpSpPr>
        <p:grpSpPr bwMode="auto">
          <a:xfrm>
            <a:off x="4495800" y="5500688"/>
            <a:ext cx="4114800" cy="366712"/>
            <a:chOff x="1872" y="3879"/>
            <a:chExt cx="2592" cy="231"/>
          </a:xfrm>
        </p:grpSpPr>
        <p:sp>
          <p:nvSpPr>
            <p:cNvPr id="187426" name="Text Box 7"/>
            <p:cNvSpPr txBox="1">
              <a:spLocks noChangeArrowheads="1"/>
            </p:cNvSpPr>
            <p:nvPr/>
          </p:nvSpPr>
          <p:spPr bwMode="auto">
            <a:xfrm>
              <a:off x="1872" y="3879"/>
              <a:ext cx="720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marL="288925" indent="-288925" eaLnBrk="0" hangingPunct="0">
                <a:spcBef>
                  <a:spcPct val="50000"/>
                </a:spcBef>
              </a:pPr>
              <a:endParaRPr lang="en-US" sz="1800">
                <a:solidFill>
                  <a:srgbClr val="FFFFFF"/>
                </a:solidFill>
                <a:latin typeface="Corbel" pitchFamily="34" charset="0"/>
              </a:endParaRPr>
            </a:p>
          </p:txBody>
        </p:sp>
        <p:sp>
          <p:nvSpPr>
            <p:cNvPr id="187427" name="Text Box 8"/>
            <p:cNvSpPr txBox="1">
              <a:spLocks noChangeArrowheads="1"/>
            </p:cNvSpPr>
            <p:nvPr/>
          </p:nvSpPr>
          <p:spPr bwMode="auto">
            <a:xfrm>
              <a:off x="3744" y="3879"/>
              <a:ext cx="720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marL="288925" indent="-288925" algn="r" eaLnBrk="0" hangingPunct="0">
                <a:spcBef>
                  <a:spcPct val="50000"/>
                </a:spcBef>
              </a:pPr>
              <a:endParaRPr lang="en-US" sz="1800">
                <a:solidFill>
                  <a:srgbClr val="FFFFFF"/>
                </a:solidFill>
                <a:latin typeface="Corbel" pitchFamily="34" charset="0"/>
              </a:endParaRPr>
            </a:p>
          </p:txBody>
        </p:sp>
        <p:sp>
          <p:nvSpPr>
            <p:cNvPr id="187428" name="Text Box 9"/>
            <p:cNvSpPr txBox="1">
              <a:spLocks noChangeArrowheads="1"/>
            </p:cNvSpPr>
            <p:nvPr/>
          </p:nvSpPr>
          <p:spPr bwMode="auto">
            <a:xfrm>
              <a:off x="2832" y="3879"/>
              <a:ext cx="720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marL="288925" indent="-288925" algn="ctr" eaLnBrk="0" hangingPunct="0">
                <a:spcBef>
                  <a:spcPct val="50000"/>
                </a:spcBef>
              </a:pPr>
              <a:endParaRPr lang="en-US" sz="1800">
                <a:solidFill>
                  <a:srgbClr val="FFFFFF"/>
                </a:solidFill>
                <a:latin typeface="Corbel" pitchFamily="34" charset="0"/>
              </a:endParaRPr>
            </a:p>
          </p:txBody>
        </p:sp>
      </p:grpSp>
      <p:grpSp>
        <p:nvGrpSpPr>
          <p:cNvPr id="187398" name="Group 10"/>
          <p:cNvGrpSpPr>
            <a:grpSpLocks/>
          </p:cNvGrpSpPr>
          <p:nvPr/>
        </p:nvGrpSpPr>
        <p:grpSpPr bwMode="auto">
          <a:xfrm rot="-5400000">
            <a:off x="2582069" y="2904332"/>
            <a:ext cx="3435350" cy="366712"/>
            <a:chOff x="2301" y="3880"/>
            <a:chExt cx="2164" cy="231"/>
          </a:xfrm>
        </p:grpSpPr>
        <p:sp>
          <p:nvSpPr>
            <p:cNvPr id="187423" name="Text Box 11"/>
            <p:cNvSpPr txBox="1">
              <a:spLocks noChangeArrowheads="1"/>
            </p:cNvSpPr>
            <p:nvPr/>
          </p:nvSpPr>
          <p:spPr bwMode="auto">
            <a:xfrm>
              <a:off x="2301" y="3880"/>
              <a:ext cx="291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vert="eaVert">
              <a:spAutoFit/>
            </a:bodyPr>
            <a:lstStyle/>
            <a:p>
              <a:pPr marL="288925" indent="-288925" eaLnBrk="0" hangingPunct="0">
                <a:spcBef>
                  <a:spcPct val="50000"/>
                </a:spcBef>
              </a:pPr>
              <a:endParaRPr lang="en-US" sz="1800">
                <a:solidFill>
                  <a:srgbClr val="FFFFFF"/>
                </a:solidFill>
                <a:latin typeface="Corbel" pitchFamily="34" charset="0"/>
              </a:endParaRPr>
            </a:p>
          </p:txBody>
        </p:sp>
        <p:sp>
          <p:nvSpPr>
            <p:cNvPr id="187424" name="Text Box 12"/>
            <p:cNvSpPr txBox="1">
              <a:spLocks noChangeArrowheads="1"/>
            </p:cNvSpPr>
            <p:nvPr/>
          </p:nvSpPr>
          <p:spPr bwMode="auto">
            <a:xfrm>
              <a:off x="4174" y="3880"/>
              <a:ext cx="291" cy="230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vert="eaVert">
              <a:spAutoFit/>
            </a:bodyPr>
            <a:lstStyle/>
            <a:p>
              <a:pPr marL="288925" indent="-288925" algn="r" eaLnBrk="0" hangingPunct="0">
                <a:spcBef>
                  <a:spcPct val="50000"/>
                </a:spcBef>
              </a:pPr>
              <a:endParaRPr lang="en-US" sz="1800">
                <a:solidFill>
                  <a:srgbClr val="FFFFFF"/>
                </a:solidFill>
                <a:latin typeface="Corbel" pitchFamily="34" charset="0"/>
              </a:endParaRPr>
            </a:p>
          </p:txBody>
        </p:sp>
        <p:sp>
          <p:nvSpPr>
            <p:cNvPr id="187425" name="Text Box 13"/>
            <p:cNvSpPr txBox="1">
              <a:spLocks noChangeArrowheads="1"/>
            </p:cNvSpPr>
            <p:nvPr/>
          </p:nvSpPr>
          <p:spPr bwMode="auto">
            <a:xfrm>
              <a:off x="3261" y="3880"/>
              <a:ext cx="291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vert="eaVert">
              <a:spAutoFit/>
            </a:bodyPr>
            <a:lstStyle/>
            <a:p>
              <a:pPr marL="288925" indent="-288925" algn="ctr" eaLnBrk="0" hangingPunct="0">
                <a:spcBef>
                  <a:spcPct val="50000"/>
                </a:spcBef>
              </a:pPr>
              <a:endParaRPr lang="en-US" sz="1800">
                <a:solidFill>
                  <a:srgbClr val="FFFFFF"/>
                </a:solidFill>
                <a:latin typeface="Corbel" pitchFamily="34" charset="0"/>
              </a:endParaRPr>
            </a:p>
          </p:txBody>
        </p:sp>
      </p:grpSp>
      <p:grpSp>
        <p:nvGrpSpPr>
          <p:cNvPr id="187399" name="Group 20"/>
          <p:cNvGrpSpPr>
            <a:grpSpLocks/>
          </p:cNvGrpSpPr>
          <p:nvPr/>
        </p:nvGrpSpPr>
        <p:grpSpPr bwMode="auto">
          <a:xfrm>
            <a:off x="4495800" y="5500688"/>
            <a:ext cx="4114800" cy="366712"/>
            <a:chOff x="1872" y="3879"/>
            <a:chExt cx="2592" cy="231"/>
          </a:xfrm>
        </p:grpSpPr>
        <p:sp>
          <p:nvSpPr>
            <p:cNvPr id="187420" name="Text Box 21"/>
            <p:cNvSpPr txBox="1">
              <a:spLocks noChangeArrowheads="1"/>
            </p:cNvSpPr>
            <p:nvPr/>
          </p:nvSpPr>
          <p:spPr bwMode="auto">
            <a:xfrm>
              <a:off x="1872" y="3879"/>
              <a:ext cx="720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marL="288925" indent="-288925" eaLnBrk="0" hangingPunct="0">
                <a:spcBef>
                  <a:spcPct val="50000"/>
                </a:spcBef>
              </a:pPr>
              <a:r>
                <a:rPr lang="en-US" sz="1800">
                  <a:solidFill>
                    <a:srgbClr val="FFFFFF"/>
                  </a:solidFill>
                  <a:latin typeface="Corbel" pitchFamily="34" charset="0"/>
                </a:rPr>
                <a:t>0</a:t>
              </a:r>
            </a:p>
          </p:txBody>
        </p:sp>
        <p:sp>
          <p:nvSpPr>
            <p:cNvPr id="187421" name="Text Box 22"/>
            <p:cNvSpPr txBox="1">
              <a:spLocks noChangeArrowheads="1"/>
            </p:cNvSpPr>
            <p:nvPr/>
          </p:nvSpPr>
          <p:spPr bwMode="auto">
            <a:xfrm>
              <a:off x="3744" y="3879"/>
              <a:ext cx="720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marL="288925" indent="-288925" algn="r" eaLnBrk="0" hangingPunct="0">
                <a:spcBef>
                  <a:spcPct val="50000"/>
                </a:spcBef>
              </a:pPr>
              <a:r>
                <a:rPr lang="en-US" sz="1800">
                  <a:solidFill>
                    <a:srgbClr val="FFFFFF"/>
                  </a:solidFill>
                  <a:latin typeface="Corbel" pitchFamily="34" charset="0"/>
                </a:rPr>
                <a:t>10</a:t>
              </a:r>
            </a:p>
          </p:txBody>
        </p:sp>
        <p:sp>
          <p:nvSpPr>
            <p:cNvPr id="187422" name="Text Box 23"/>
            <p:cNvSpPr txBox="1">
              <a:spLocks noChangeArrowheads="1"/>
            </p:cNvSpPr>
            <p:nvPr/>
          </p:nvSpPr>
          <p:spPr bwMode="auto">
            <a:xfrm>
              <a:off x="2832" y="3879"/>
              <a:ext cx="720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marL="288925" indent="-288925" algn="ctr" eaLnBrk="0" hangingPunct="0">
                <a:spcBef>
                  <a:spcPct val="50000"/>
                </a:spcBef>
              </a:pPr>
              <a:r>
                <a:rPr lang="en-US" sz="1800">
                  <a:solidFill>
                    <a:srgbClr val="FFFFFF"/>
                  </a:solidFill>
                  <a:latin typeface="Corbel" pitchFamily="34" charset="0"/>
                </a:rPr>
                <a:t>5</a:t>
              </a:r>
            </a:p>
          </p:txBody>
        </p:sp>
      </p:grpSp>
      <p:sp>
        <p:nvSpPr>
          <p:cNvPr id="187400" name="Text Box 26"/>
          <p:cNvSpPr txBox="1">
            <a:spLocks noChangeArrowheads="1"/>
          </p:cNvSpPr>
          <p:nvPr/>
        </p:nvSpPr>
        <p:spPr bwMode="auto">
          <a:xfrm>
            <a:off x="3352800" y="1295400"/>
            <a:ext cx="114300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288925" indent="-288925" algn="r" eaLnBrk="0" hangingPunct="0">
              <a:spcBef>
                <a:spcPct val="50000"/>
              </a:spcBef>
            </a:pPr>
            <a:r>
              <a:rPr lang="en-US" sz="1800">
                <a:solidFill>
                  <a:srgbClr val="FFFFFF"/>
                </a:solidFill>
                <a:latin typeface="Corbel" pitchFamily="34" charset="0"/>
              </a:rPr>
              <a:t>$10k</a:t>
            </a:r>
          </a:p>
        </p:txBody>
      </p:sp>
      <p:sp>
        <p:nvSpPr>
          <p:cNvPr id="187401" name="Text Box 28"/>
          <p:cNvSpPr txBox="1">
            <a:spLocks noChangeArrowheads="1"/>
          </p:cNvSpPr>
          <p:nvPr/>
        </p:nvSpPr>
        <p:spPr bwMode="auto">
          <a:xfrm>
            <a:off x="3352800" y="3214688"/>
            <a:ext cx="1143000" cy="3667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288925" indent="-288925" algn="r" eaLnBrk="0" hangingPunct="0">
              <a:spcBef>
                <a:spcPct val="50000"/>
              </a:spcBef>
            </a:pPr>
            <a:r>
              <a:rPr lang="en-US" sz="1800">
                <a:solidFill>
                  <a:srgbClr val="FFFFFF"/>
                </a:solidFill>
                <a:latin typeface="Corbel" pitchFamily="34" charset="0"/>
              </a:rPr>
              <a:t>$5k</a:t>
            </a:r>
          </a:p>
        </p:txBody>
      </p:sp>
      <p:sp>
        <p:nvSpPr>
          <p:cNvPr id="187402" name="Text Box 29"/>
          <p:cNvSpPr txBox="1">
            <a:spLocks noChangeArrowheads="1"/>
          </p:cNvSpPr>
          <p:nvPr/>
        </p:nvSpPr>
        <p:spPr bwMode="auto">
          <a:xfrm>
            <a:off x="3352800" y="5195888"/>
            <a:ext cx="1143000" cy="3667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288925" indent="-288925" algn="r" eaLnBrk="0" hangingPunct="0">
              <a:spcBef>
                <a:spcPct val="50000"/>
              </a:spcBef>
            </a:pPr>
            <a:r>
              <a:rPr lang="en-US" sz="1800">
                <a:solidFill>
                  <a:srgbClr val="FFFFFF"/>
                </a:solidFill>
                <a:latin typeface="Corbel" pitchFamily="34" charset="0"/>
              </a:rPr>
              <a:t>$0</a:t>
            </a:r>
          </a:p>
        </p:txBody>
      </p:sp>
      <p:sp>
        <p:nvSpPr>
          <p:cNvPr id="187403" name="Oval 24"/>
          <p:cNvSpPr>
            <a:spLocks noChangeArrowheads="1"/>
          </p:cNvSpPr>
          <p:nvPr/>
        </p:nvSpPr>
        <p:spPr bwMode="auto">
          <a:xfrm>
            <a:off x="4724400" y="4343400"/>
            <a:ext cx="152400" cy="152400"/>
          </a:xfrm>
          <a:prstGeom prst="ellipse">
            <a:avLst/>
          </a:prstGeom>
          <a:solidFill>
            <a:srgbClr val="FFFFFF"/>
          </a:solidFill>
          <a:ln w="12700" cap="sq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solidFill>
                <a:srgbClr val="FFFFFF"/>
              </a:solidFill>
              <a:latin typeface="Corbel" pitchFamily="34" charset="0"/>
            </a:endParaRPr>
          </a:p>
        </p:txBody>
      </p:sp>
      <p:sp>
        <p:nvSpPr>
          <p:cNvPr id="187404" name="Text Box 29"/>
          <p:cNvSpPr txBox="1">
            <a:spLocks noChangeArrowheads="1"/>
          </p:cNvSpPr>
          <p:nvPr/>
        </p:nvSpPr>
        <p:spPr bwMode="auto">
          <a:xfrm>
            <a:off x="4838700" y="4076700"/>
            <a:ext cx="1447800" cy="3698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>
                <a:solidFill>
                  <a:srgbClr val="FFFFFF"/>
                </a:solidFill>
                <a:latin typeface="Corbel" pitchFamily="34" charset="0"/>
              </a:rPr>
              <a:t>Comparator</a:t>
            </a:r>
          </a:p>
        </p:txBody>
      </p:sp>
      <p:sp>
        <p:nvSpPr>
          <p:cNvPr id="48" name="Oval 24"/>
          <p:cNvSpPr>
            <a:spLocks noChangeArrowheads="1"/>
          </p:cNvSpPr>
          <p:nvPr/>
        </p:nvSpPr>
        <p:spPr bwMode="auto">
          <a:xfrm>
            <a:off x="5105400" y="4735513"/>
            <a:ext cx="152400" cy="152400"/>
          </a:xfrm>
          <a:prstGeom prst="ellipse">
            <a:avLst/>
          </a:prstGeom>
          <a:solidFill>
            <a:srgbClr val="FFFFFF"/>
          </a:solidFill>
          <a:ln w="12700" cap="sq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solidFill>
                <a:srgbClr val="FFFFFF"/>
              </a:solidFill>
              <a:latin typeface="Corbel" pitchFamily="34" charset="0"/>
            </a:endParaRPr>
          </a:p>
        </p:txBody>
      </p:sp>
      <p:sp>
        <p:nvSpPr>
          <p:cNvPr id="49" name="Text Box 29"/>
          <p:cNvSpPr txBox="1">
            <a:spLocks noChangeArrowheads="1"/>
          </p:cNvSpPr>
          <p:nvPr/>
        </p:nvSpPr>
        <p:spPr bwMode="auto">
          <a:xfrm>
            <a:off x="5334000" y="4659313"/>
            <a:ext cx="1447800" cy="3698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>
                <a:solidFill>
                  <a:srgbClr val="FFFFFF"/>
                </a:solidFill>
                <a:latin typeface="Corbel" pitchFamily="34" charset="0"/>
              </a:rPr>
              <a:t>Strategy A</a:t>
            </a:r>
          </a:p>
        </p:txBody>
      </p:sp>
      <p:sp>
        <p:nvSpPr>
          <p:cNvPr id="50" name="Oval 24"/>
          <p:cNvSpPr>
            <a:spLocks noChangeArrowheads="1"/>
          </p:cNvSpPr>
          <p:nvPr/>
        </p:nvSpPr>
        <p:spPr bwMode="auto">
          <a:xfrm>
            <a:off x="6477000" y="4202113"/>
            <a:ext cx="152400" cy="152400"/>
          </a:xfrm>
          <a:prstGeom prst="ellipse">
            <a:avLst/>
          </a:prstGeom>
          <a:solidFill>
            <a:srgbClr val="FFFFFF"/>
          </a:solidFill>
          <a:ln w="12700" cap="sq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solidFill>
                <a:srgbClr val="FFFFFF"/>
              </a:solidFill>
              <a:latin typeface="Corbel" pitchFamily="34" charset="0"/>
            </a:endParaRPr>
          </a:p>
        </p:txBody>
      </p:sp>
      <p:sp>
        <p:nvSpPr>
          <p:cNvPr id="51" name="Text Box 29"/>
          <p:cNvSpPr txBox="1">
            <a:spLocks noChangeArrowheads="1"/>
          </p:cNvSpPr>
          <p:nvPr/>
        </p:nvSpPr>
        <p:spPr bwMode="auto">
          <a:xfrm>
            <a:off x="6705600" y="4125913"/>
            <a:ext cx="1447800" cy="3698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>
                <a:solidFill>
                  <a:srgbClr val="FFFFFF"/>
                </a:solidFill>
                <a:latin typeface="Corbel" pitchFamily="34" charset="0"/>
              </a:rPr>
              <a:t>Strategy B</a:t>
            </a:r>
          </a:p>
        </p:txBody>
      </p:sp>
      <p:sp>
        <p:nvSpPr>
          <p:cNvPr id="52" name="Oval 24"/>
          <p:cNvSpPr>
            <a:spLocks noChangeArrowheads="1"/>
          </p:cNvSpPr>
          <p:nvPr/>
        </p:nvSpPr>
        <p:spPr bwMode="auto">
          <a:xfrm>
            <a:off x="7086600" y="1905000"/>
            <a:ext cx="152400" cy="152400"/>
          </a:xfrm>
          <a:prstGeom prst="ellipse">
            <a:avLst/>
          </a:prstGeom>
          <a:solidFill>
            <a:srgbClr val="FFFFFF"/>
          </a:solidFill>
          <a:ln w="12700" cap="sq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solidFill>
                <a:srgbClr val="FFFFFF"/>
              </a:solidFill>
              <a:latin typeface="Corbel" pitchFamily="34" charset="0"/>
            </a:endParaRPr>
          </a:p>
        </p:txBody>
      </p:sp>
      <p:sp>
        <p:nvSpPr>
          <p:cNvPr id="53" name="Text Box 29"/>
          <p:cNvSpPr txBox="1">
            <a:spLocks noChangeArrowheads="1"/>
          </p:cNvSpPr>
          <p:nvPr/>
        </p:nvSpPr>
        <p:spPr bwMode="auto">
          <a:xfrm>
            <a:off x="7315200" y="1828800"/>
            <a:ext cx="1447800" cy="3698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>
                <a:solidFill>
                  <a:srgbClr val="FFFFFF"/>
                </a:solidFill>
                <a:latin typeface="Corbel" pitchFamily="34" charset="0"/>
              </a:rPr>
              <a:t>Strategy C</a:t>
            </a:r>
          </a:p>
        </p:txBody>
      </p:sp>
      <p:sp>
        <p:nvSpPr>
          <p:cNvPr id="54" name="Oval 24"/>
          <p:cNvSpPr>
            <a:spLocks noChangeArrowheads="1"/>
          </p:cNvSpPr>
          <p:nvPr/>
        </p:nvSpPr>
        <p:spPr bwMode="auto">
          <a:xfrm>
            <a:off x="6705600" y="2819400"/>
            <a:ext cx="152400" cy="152400"/>
          </a:xfrm>
          <a:prstGeom prst="ellipse">
            <a:avLst/>
          </a:prstGeom>
          <a:solidFill>
            <a:srgbClr val="FFFFFF"/>
          </a:solidFill>
          <a:ln w="12700" cap="sq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solidFill>
                <a:srgbClr val="FFFFFF"/>
              </a:solidFill>
              <a:latin typeface="Corbel" pitchFamily="34" charset="0"/>
            </a:endParaRPr>
          </a:p>
        </p:txBody>
      </p:sp>
      <p:sp>
        <p:nvSpPr>
          <p:cNvPr id="55" name="Text Box 29"/>
          <p:cNvSpPr txBox="1">
            <a:spLocks noChangeArrowheads="1"/>
          </p:cNvSpPr>
          <p:nvPr/>
        </p:nvSpPr>
        <p:spPr bwMode="auto">
          <a:xfrm>
            <a:off x="5638800" y="2525713"/>
            <a:ext cx="1447800" cy="3698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>
                <a:solidFill>
                  <a:srgbClr val="FFFFFF"/>
                </a:solidFill>
                <a:latin typeface="Corbel" pitchFamily="34" charset="0"/>
              </a:rPr>
              <a:t>Strategy D</a:t>
            </a:r>
          </a:p>
        </p:txBody>
      </p:sp>
      <p:sp>
        <p:nvSpPr>
          <p:cNvPr id="187413" name="Text Box 17"/>
          <p:cNvSpPr txBox="1">
            <a:spLocks noChangeArrowheads="1"/>
          </p:cNvSpPr>
          <p:nvPr/>
        </p:nvSpPr>
        <p:spPr bwMode="auto">
          <a:xfrm>
            <a:off x="381000" y="1524000"/>
            <a:ext cx="1828800" cy="4000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>
                <a:solidFill>
                  <a:srgbClr val="FFFFFF"/>
                </a:solidFill>
                <a:latin typeface="Corbel" pitchFamily="34" charset="0"/>
              </a:rPr>
              <a:t>ICERs:</a:t>
            </a:r>
          </a:p>
        </p:txBody>
      </p:sp>
      <p:sp>
        <p:nvSpPr>
          <p:cNvPr id="57" name="Text Box 17"/>
          <p:cNvSpPr txBox="1">
            <a:spLocks noChangeArrowheads="1"/>
          </p:cNvSpPr>
          <p:nvPr/>
        </p:nvSpPr>
        <p:spPr bwMode="auto">
          <a:xfrm>
            <a:off x="381000" y="1885950"/>
            <a:ext cx="3352800" cy="7080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>
                <a:solidFill>
                  <a:srgbClr val="FFFFFF"/>
                </a:solidFill>
                <a:latin typeface="Corbel" pitchFamily="34" charset="0"/>
              </a:rPr>
              <a:t>Comparator vs A: Dominated (strictly)</a:t>
            </a:r>
          </a:p>
        </p:txBody>
      </p:sp>
      <p:sp>
        <p:nvSpPr>
          <p:cNvPr id="58" name="Text Box 17"/>
          <p:cNvSpPr txBox="1">
            <a:spLocks noChangeArrowheads="1"/>
          </p:cNvSpPr>
          <p:nvPr/>
        </p:nvSpPr>
        <p:spPr bwMode="auto">
          <a:xfrm>
            <a:off x="381000" y="2644775"/>
            <a:ext cx="3352800" cy="7080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>
                <a:solidFill>
                  <a:srgbClr val="FFFFFF"/>
                </a:solidFill>
                <a:latin typeface="Corbel" pitchFamily="34" charset="0"/>
              </a:rPr>
              <a:t>B vs A: ($2,800-$1,000) / (5-2)</a:t>
            </a:r>
            <a:br>
              <a:rPr lang="en-US" sz="2000">
                <a:solidFill>
                  <a:srgbClr val="FFFFFF"/>
                </a:solidFill>
                <a:latin typeface="Corbel" pitchFamily="34" charset="0"/>
              </a:rPr>
            </a:br>
            <a:r>
              <a:rPr lang="en-US" sz="2000">
                <a:solidFill>
                  <a:srgbClr val="FFFFFF"/>
                </a:solidFill>
                <a:latin typeface="Corbel" pitchFamily="34" charset="0"/>
              </a:rPr>
              <a:t>=$600/QALY</a:t>
            </a:r>
          </a:p>
        </p:txBody>
      </p:sp>
      <p:sp>
        <p:nvSpPr>
          <p:cNvPr id="59" name="Text Box 17"/>
          <p:cNvSpPr txBox="1">
            <a:spLocks noChangeArrowheads="1"/>
          </p:cNvSpPr>
          <p:nvPr/>
        </p:nvSpPr>
        <p:spPr bwMode="auto">
          <a:xfrm>
            <a:off x="381000" y="3406775"/>
            <a:ext cx="3352800" cy="7080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>
                <a:solidFill>
                  <a:srgbClr val="FFFFFF"/>
                </a:solidFill>
                <a:latin typeface="Corbel" pitchFamily="34" charset="0"/>
              </a:rPr>
              <a:t>C vs B: ($9,000-$2,800) / (7-5)</a:t>
            </a:r>
            <a:br>
              <a:rPr lang="en-US" sz="2000">
                <a:solidFill>
                  <a:srgbClr val="FFFFFF"/>
                </a:solidFill>
                <a:latin typeface="Corbel" pitchFamily="34" charset="0"/>
              </a:rPr>
            </a:br>
            <a:r>
              <a:rPr lang="en-US" sz="2000">
                <a:solidFill>
                  <a:srgbClr val="FFFFFF"/>
                </a:solidFill>
                <a:latin typeface="Corbel" pitchFamily="34" charset="0"/>
              </a:rPr>
              <a:t>=$3,100/QALY</a:t>
            </a:r>
          </a:p>
        </p:txBody>
      </p:sp>
      <p:sp>
        <p:nvSpPr>
          <p:cNvPr id="60" name="Text Box 17"/>
          <p:cNvSpPr txBox="1">
            <a:spLocks noChangeArrowheads="1"/>
          </p:cNvSpPr>
          <p:nvPr/>
        </p:nvSpPr>
        <p:spPr bwMode="auto">
          <a:xfrm>
            <a:off x="381000" y="4267200"/>
            <a:ext cx="3505200" cy="13239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>
                <a:solidFill>
                  <a:srgbClr val="FFFFFF"/>
                </a:solidFill>
                <a:latin typeface="Corbel" pitchFamily="34" charset="0"/>
              </a:rPr>
              <a:t>D vs B: ($6,200-$2,800) / (5.5-5)</a:t>
            </a:r>
            <a:br>
              <a:rPr lang="en-US" sz="2000">
                <a:solidFill>
                  <a:srgbClr val="FFFFFF"/>
                </a:solidFill>
                <a:latin typeface="Corbel" pitchFamily="34" charset="0"/>
              </a:rPr>
            </a:br>
            <a:r>
              <a:rPr lang="en-US" sz="2000">
                <a:solidFill>
                  <a:srgbClr val="FFFFFF"/>
                </a:solidFill>
                <a:latin typeface="Corbel" pitchFamily="34" charset="0"/>
              </a:rPr>
              <a:t>=$4,800/QALY</a:t>
            </a:r>
            <a:br>
              <a:rPr lang="en-US" sz="2000">
                <a:solidFill>
                  <a:srgbClr val="FFFFFF"/>
                </a:solidFill>
                <a:latin typeface="Corbel" pitchFamily="34" charset="0"/>
              </a:rPr>
            </a:br>
            <a:r>
              <a:rPr lang="en-US" sz="2000">
                <a:solidFill>
                  <a:srgbClr val="FFFFFF"/>
                </a:solidFill>
                <a:latin typeface="Corbel" pitchFamily="34" charset="0"/>
              </a:rPr>
              <a:t>Dominated by extended dominance</a:t>
            </a:r>
          </a:p>
        </p:txBody>
      </p:sp>
      <p:cxnSp>
        <p:nvCxnSpPr>
          <p:cNvPr id="62" name="Straight Connector 61"/>
          <p:cNvCxnSpPr>
            <a:cxnSpLocks noChangeShapeType="1"/>
            <a:stCxn id="52" idx="4"/>
            <a:endCxn id="50" idx="7"/>
          </p:cNvCxnSpPr>
          <p:nvPr/>
        </p:nvCxnSpPr>
        <p:spPr bwMode="auto">
          <a:xfrm rot="5400000">
            <a:off x="5801519" y="2863056"/>
            <a:ext cx="2166938" cy="555625"/>
          </a:xfrm>
          <a:prstGeom prst="line">
            <a:avLst/>
          </a:prstGeom>
          <a:noFill/>
          <a:ln w="9525" algn="ctr">
            <a:solidFill>
              <a:srgbClr val="FFFFFF"/>
            </a:solidFill>
            <a:round/>
            <a:headEnd/>
            <a:tailEnd/>
          </a:ln>
        </p:spPr>
      </p:cxnSp>
      <p:cxnSp>
        <p:nvCxnSpPr>
          <p:cNvPr id="37" name="Straight Connector 36"/>
          <p:cNvCxnSpPr>
            <a:cxnSpLocks noChangeShapeType="1"/>
            <a:stCxn id="50" idx="3"/>
            <a:endCxn id="48" idx="6"/>
          </p:cNvCxnSpPr>
          <p:nvPr/>
        </p:nvCxnSpPr>
        <p:spPr bwMode="auto">
          <a:xfrm rot="5400000">
            <a:off x="5638800" y="3951288"/>
            <a:ext cx="479425" cy="1241425"/>
          </a:xfrm>
          <a:prstGeom prst="line">
            <a:avLst/>
          </a:prstGeom>
          <a:noFill/>
          <a:ln w="9525" algn="ctr">
            <a:solidFill>
              <a:srgbClr val="FFFFFF"/>
            </a:solidFill>
            <a:round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9" grpId="0"/>
      <p:bldP spid="50" grpId="0" animBg="1"/>
      <p:bldP spid="51" grpId="0"/>
      <p:bldP spid="52" grpId="0" animBg="1"/>
      <p:bldP spid="53" grpId="0"/>
      <p:bldP spid="54" grpId="0" animBg="1"/>
      <p:bldP spid="55" grpId="0"/>
      <p:bldP spid="57" grpId="0"/>
      <p:bldP spid="58" grpId="0"/>
      <p:bldP spid="59" grpId="0"/>
      <p:bldP spid="6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CEA of HIV prevention strategies</a:t>
            </a:r>
          </a:p>
        </p:txBody>
      </p:sp>
      <p:sp>
        <p:nvSpPr>
          <p:cNvPr id="103427" name="Rectangle 205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  <a:defRPr/>
            </a:pPr>
            <a:r>
              <a:rPr lang="en-US" sz="2000" dirty="0" smtClean="0"/>
              <a:t>			QALYs		Program Costs		</a:t>
            </a:r>
            <a:br>
              <a:rPr lang="en-US" sz="2000" dirty="0" smtClean="0"/>
            </a:br>
            <a:r>
              <a:rPr lang="en-US" sz="2000" dirty="0" smtClean="0"/>
              <a:t>Scenario	Total	Added	Total	Added	$ / QALY	</a:t>
            </a:r>
            <a:endParaRPr lang="en-US" sz="2000" dirty="0" smtClean="0">
              <a:effectLst/>
            </a:endParaRPr>
          </a:p>
          <a:p>
            <a:pPr>
              <a:buFontTx/>
              <a:buNone/>
              <a:defRPr/>
            </a:pPr>
            <a:r>
              <a:rPr lang="en-US" sz="2000" dirty="0" smtClean="0"/>
              <a:t>No prevention	20,000	--	$0	--	     	--	</a:t>
            </a:r>
            <a:endParaRPr lang="en-US" sz="2000" dirty="0" smtClean="0">
              <a:effectLst/>
            </a:endParaRPr>
          </a:p>
          <a:p>
            <a:pPr>
              <a:buFontTx/>
              <a:buNone/>
              <a:defRPr/>
            </a:pPr>
            <a:r>
              <a:rPr lang="en-US" sz="2000" dirty="0" smtClean="0"/>
              <a:t>Targeted	20,025	25	$20,000	$20,000		$800	</a:t>
            </a:r>
            <a:endParaRPr lang="en-US" sz="2000" dirty="0" smtClean="0">
              <a:effectLst/>
            </a:endParaRPr>
          </a:p>
          <a:p>
            <a:pPr>
              <a:buFontTx/>
              <a:buNone/>
              <a:defRPr/>
            </a:pPr>
            <a:r>
              <a:rPr lang="en-US" sz="2000" dirty="0" smtClean="0"/>
              <a:t>Universal	20,027	2	$200,000 $180,000	$90,000	</a:t>
            </a:r>
            <a:endParaRPr lang="en-US" sz="2000" dirty="0" smtClean="0">
              <a:effectLst/>
            </a:endParaRPr>
          </a:p>
          <a:p>
            <a:pPr>
              <a:buFontTx/>
              <a:buNone/>
              <a:defRPr/>
            </a:pP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46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6788" y="1981200"/>
            <a:ext cx="7210425" cy="481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Connector 4"/>
          <p:cNvCxnSpPr>
            <a:cxnSpLocks noChangeShapeType="1"/>
          </p:cNvCxnSpPr>
          <p:nvPr/>
        </p:nvCxnSpPr>
        <p:spPr bwMode="auto">
          <a:xfrm flipV="1">
            <a:off x="3848100" y="2819400"/>
            <a:ext cx="3352800" cy="2743200"/>
          </a:xfrm>
          <a:prstGeom prst="line">
            <a:avLst/>
          </a:prstGeom>
          <a:noFill/>
          <a:ln w="19050" algn="ctr">
            <a:solidFill>
              <a:srgbClr val="FFFFFF"/>
            </a:solidFill>
            <a:round/>
            <a:headEnd/>
            <a:tailEnd/>
          </a:ln>
        </p:spPr>
      </p:cxnSp>
      <p:sp>
        <p:nvSpPr>
          <p:cNvPr id="7" name="TextBox 6"/>
          <p:cNvSpPr txBox="1"/>
          <p:nvPr/>
        </p:nvSpPr>
        <p:spPr>
          <a:xfrm>
            <a:off x="4381500" y="3749814"/>
            <a:ext cx="2590800" cy="707886"/>
          </a:xfrm>
          <a:prstGeom prst="rect">
            <a:avLst/>
          </a:prstGeom>
          <a:noFill/>
          <a:ln>
            <a:solidFill>
              <a:srgbClr val="6666FF"/>
            </a:solidFill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0" hangingPunct="0">
              <a:defRPr/>
            </a:pPr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</a:rPr>
              <a:t>WRONG!!!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5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6788" y="1981200"/>
            <a:ext cx="7210425" cy="481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2514" name="Picture 4"/>
          <p:cNvPicPr>
            <a:picLocks noChangeAspect="1" noChangeArrowheads="1"/>
          </p:cNvPicPr>
          <p:nvPr/>
        </p:nvPicPr>
        <p:blipFill>
          <a:blip r:embed="rId4"/>
          <a:srcRect b="72800"/>
          <a:stretch>
            <a:fillRect/>
          </a:stretch>
        </p:blipFill>
        <p:spPr bwMode="auto">
          <a:xfrm>
            <a:off x="304800" y="457200"/>
            <a:ext cx="8458200" cy="14478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</p:pic>
      <p:cxnSp>
        <p:nvCxnSpPr>
          <p:cNvPr id="192515" name="Straight Connector 4"/>
          <p:cNvCxnSpPr>
            <a:cxnSpLocks noChangeShapeType="1"/>
          </p:cNvCxnSpPr>
          <p:nvPr/>
        </p:nvCxnSpPr>
        <p:spPr bwMode="auto">
          <a:xfrm flipV="1">
            <a:off x="3848100" y="2819400"/>
            <a:ext cx="3352800" cy="2743200"/>
          </a:xfrm>
          <a:prstGeom prst="line">
            <a:avLst/>
          </a:prstGeom>
          <a:noFill/>
          <a:ln w="19050" algn="ctr">
            <a:solidFill>
              <a:srgbClr val="FFFFFF"/>
            </a:solidFill>
            <a:round/>
            <a:headEnd/>
            <a:tailEnd/>
          </a:ln>
        </p:spPr>
      </p:cxnSp>
      <p:sp>
        <p:nvSpPr>
          <p:cNvPr id="7" name="TextBox 6"/>
          <p:cNvSpPr txBox="1"/>
          <p:nvPr/>
        </p:nvSpPr>
        <p:spPr>
          <a:xfrm>
            <a:off x="4381500" y="3749814"/>
            <a:ext cx="2590800" cy="707886"/>
          </a:xfrm>
          <a:prstGeom prst="rect">
            <a:avLst/>
          </a:prstGeom>
          <a:noFill/>
          <a:ln>
            <a:solidFill>
              <a:srgbClr val="6666FF"/>
            </a:solidFill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0" hangingPunct="0">
              <a:defRPr/>
            </a:pPr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</a:rPr>
              <a:t>WRONG!!!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7458" name="Object 3"/>
          <p:cNvGraphicFramePr>
            <a:graphicFrameLocks noChangeAspect="1"/>
          </p:cNvGraphicFramePr>
          <p:nvPr/>
        </p:nvGraphicFramePr>
        <p:xfrm>
          <a:off x="2076450" y="857250"/>
          <a:ext cx="4857750" cy="4857750"/>
        </p:xfrm>
        <a:graphic>
          <a:graphicData uri="http://schemas.openxmlformats.org/presentationml/2006/ole">
            <p:oleObj spid="_x0000_s147458" name="Bitmap Image" r:id="rId3" imgW="2857899" imgH="2857899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384000" y="3752314"/>
            <a:ext cx="2706348" cy="707886"/>
          </a:xfrm>
          <a:prstGeom prst="rect">
            <a:avLst/>
          </a:prstGeom>
          <a:noFill/>
          <a:ln>
            <a:solidFill>
              <a:srgbClr val="6666FF"/>
            </a:solidFill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0" hangingPunct="0">
              <a:defRPr/>
            </a:pPr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</a:rPr>
              <a:t>Dominated</a:t>
            </a:r>
          </a:p>
        </p:txBody>
      </p:sp>
      <p:pic>
        <p:nvPicPr>
          <p:cNvPr id="19661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6788" y="1981200"/>
            <a:ext cx="7210425" cy="481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6611" name="Picture 4"/>
          <p:cNvPicPr>
            <a:picLocks noChangeAspect="1" noChangeArrowheads="1"/>
          </p:cNvPicPr>
          <p:nvPr/>
        </p:nvPicPr>
        <p:blipFill>
          <a:blip r:embed="rId4"/>
          <a:srcRect b="72800"/>
          <a:stretch>
            <a:fillRect/>
          </a:stretch>
        </p:blipFill>
        <p:spPr bwMode="auto">
          <a:xfrm>
            <a:off x="304800" y="457200"/>
            <a:ext cx="8458200" cy="14478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</p:pic>
      <p:cxnSp>
        <p:nvCxnSpPr>
          <p:cNvPr id="196612" name="Straight Connector 4"/>
          <p:cNvCxnSpPr>
            <a:cxnSpLocks noChangeShapeType="1"/>
          </p:cNvCxnSpPr>
          <p:nvPr/>
        </p:nvCxnSpPr>
        <p:spPr bwMode="auto">
          <a:xfrm flipV="1">
            <a:off x="3848100" y="5530850"/>
            <a:ext cx="1009650" cy="31750"/>
          </a:xfrm>
          <a:prstGeom prst="line">
            <a:avLst/>
          </a:prstGeom>
          <a:noFill/>
          <a:ln w="19050" algn="ctr">
            <a:solidFill>
              <a:srgbClr val="FFFFFF"/>
            </a:solidFill>
            <a:round/>
            <a:headEnd/>
            <a:tailEnd/>
          </a:ln>
        </p:spPr>
      </p:cxnSp>
      <p:sp>
        <p:nvSpPr>
          <p:cNvPr id="7" name="TextBox 6"/>
          <p:cNvSpPr txBox="1"/>
          <p:nvPr/>
        </p:nvSpPr>
        <p:spPr>
          <a:xfrm>
            <a:off x="4381500" y="3749814"/>
            <a:ext cx="1714500" cy="707886"/>
          </a:xfrm>
          <a:prstGeom prst="rect">
            <a:avLst/>
          </a:prstGeom>
          <a:noFill/>
          <a:ln>
            <a:solidFill>
              <a:srgbClr val="6666FF"/>
            </a:solidFill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0" hangingPunct="0">
              <a:defRPr/>
            </a:pPr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</a:rPr>
              <a:t>RIGHT</a:t>
            </a:r>
          </a:p>
        </p:txBody>
      </p:sp>
      <p:cxnSp>
        <p:nvCxnSpPr>
          <p:cNvPr id="196614" name="Straight Connector 8"/>
          <p:cNvCxnSpPr>
            <a:cxnSpLocks noChangeShapeType="1"/>
          </p:cNvCxnSpPr>
          <p:nvPr/>
        </p:nvCxnSpPr>
        <p:spPr bwMode="auto">
          <a:xfrm flipV="1">
            <a:off x="4951413" y="5289550"/>
            <a:ext cx="2035175" cy="234950"/>
          </a:xfrm>
          <a:prstGeom prst="line">
            <a:avLst/>
          </a:prstGeom>
          <a:noFill/>
          <a:ln w="19050" algn="ctr">
            <a:solidFill>
              <a:srgbClr val="FFFFFF"/>
            </a:solidFill>
            <a:round/>
            <a:headEnd/>
            <a:tailEnd/>
          </a:ln>
        </p:spPr>
      </p:cxnSp>
      <p:cxnSp>
        <p:nvCxnSpPr>
          <p:cNvPr id="196615" name="Straight Connector 10"/>
          <p:cNvCxnSpPr>
            <a:cxnSpLocks noChangeShapeType="1"/>
          </p:cNvCxnSpPr>
          <p:nvPr/>
        </p:nvCxnSpPr>
        <p:spPr bwMode="auto">
          <a:xfrm rot="5400000" flipH="1" flipV="1">
            <a:off x="5866607" y="3891756"/>
            <a:ext cx="2501900" cy="277813"/>
          </a:xfrm>
          <a:prstGeom prst="line">
            <a:avLst/>
          </a:prstGeom>
          <a:noFill/>
          <a:ln w="19050" algn="ctr">
            <a:solidFill>
              <a:srgbClr val="FFFFFF"/>
            </a:solidFill>
            <a:round/>
            <a:headEnd/>
            <a:tailEnd/>
          </a:ln>
        </p:spPr>
      </p:cxn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/>
          <a:srcRect l="80560" t="8665" r="9044" b="77325"/>
          <a:stretch>
            <a:fillRect/>
          </a:stretch>
        </p:blipFill>
        <p:spPr bwMode="auto">
          <a:xfrm>
            <a:off x="5095875" y="4481513"/>
            <a:ext cx="750888" cy="67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en-US" altLang="en-US" sz="3200" dirty="0" smtClean="0"/>
              <a:t>Sensitivity analysis: the last step</a:t>
            </a:r>
            <a:endParaRPr lang="en-US" altLang="en-US" sz="3200" dirty="0" smtClean="0">
              <a:effectLst/>
            </a:endParaRPr>
          </a:p>
        </p:txBody>
      </p:sp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304800" y="2057400"/>
            <a:ext cx="8839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en-US" sz="3200" b="1">
                <a:solidFill>
                  <a:srgbClr val="FFFFFF"/>
                </a:solidFill>
                <a:latin typeface="Consolas" pitchFamily="49" charset="0"/>
              </a:rPr>
              <a:t>	</a:t>
            </a:r>
            <a:endParaRPr lang="en-US" altLang="en-US" sz="3200">
              <a:solidFill>
                <a:srgbClr val="FFFFFF"/>
              </a:solidFill>
              <a:latin typeface="Consolas" pitchFamily="49" charset="0"/>
            </a:endParaRPr>
          </a:p>
        </p:txBody>
      </p:sp>
      <p:graphicFrame>
        <p:nvGraphicFramePr>
          <p:cNvPr id="7170" name="Object 5"/>
          <p:cNvGraphicFramePr>
            <a:graphicFrameLocks noChangeAspect="1"/>
          </p:cNvGraphicFramePr>
          <p:nvPr/>
        </p:nvGraphicFramePr>
        <p:xfrm>
          <a:off x="1219200" y="2068513"/>
          <a:ext cx="7315200" cy="4408487"/>
        </p:xfrm>
        <a:graphic>
          <a:graphicData uri="http://schemas.openxmlformats.org/presentationml/2006/ole">
            <p:oleObj spid="_x0000_s7170" name="Document" r:id="rId4" imgW="4855591" imgH="3093589" progId="Word.Documen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Putting it all together</a:t>
            </a:r>
            <a:endParaRPr lang="en-US" dirty="0"/>
          </a:p>
        </p:txBody>
      </p:sp>
      <p:pic>
        <p:nvPicPr>
          <p:cNvPr id="2017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5838" y="1752600"/>
            <a:ext cx="7172325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1731" name="Picture 3"/>
          <p:cNvPicPr>
            <a:picLocks noChangeAspect="1" noChangeArrowheads="1"/>
          </p:cNvPicPr>
          <p:nvPr/>
        </p:nvPicPr>
        <p:blipFill>
          <a:blip r:embed="rId3"/>
          <a:srcRect t="18750" r="62891" b="73958"/>
          <a:stretch>
            <a:fillRect/>
          </a:stretch>
        </p:blipFill>
        <p:spPr bwMode="auto">
          <a:xfrm>
            <a:off x="4724400" y="2209800"/>
            <a:ext cx="34290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173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0600" y="2895600"/>
            <a:ext cx="72263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Putting it all together</a:t>
            </a:r>
            <a:endParaRPr lang="en-US" dirty="0"/>
          </a:p>
        </p:txBody>
      </p:sp>
      <p:pic>
        <p:nvPicPr>
          <p:cNvPr id="20275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" y="1638300"/>
            <a:ext cx="8374063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275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" y="4457700"/>
            <a:ext cx="8462963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Putting it all together</a:t>
            </a:r>
            <a:endParaRPr lang="en-US" dirty="0"/>
          </a:p>
        </p:txBody>
      </p:sp>
      <p:pic>
        <p:nvPicPr>
          <p:cNvPr id="2037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714500"/>
            <a:ext cx="6934200" cy="477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CEA is a comparative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Alternatives can be treatment options, prevention strategies, or any combination.</a:t>
            </a:r>
          </a:p>
          <a:p>
            <a:pPr>
              <a:defRPr/>
            </a:pPr>
            <a:r>
              <a:rPr lang="en-US" dirty="0" smtClean="0"/>
              <a:t>Example: How to address a pandemic influenza threat…</a:t>
            </a:r>
          </a:p>
          <a:p>
            <a:pPr lvl="1">
              <a:defRPr/>
            </a:pPr>
            <a:r>
              <a:rPr lang="en-US" dirty="0" smtClean="0"/>
              <a:t>Do nothing</a:t>
            </a:r>
          </a:p>
          <a:p>
            <a:pPr lvl="1">
              <a:defRPr/>
            </a:pPr>
            <a:r>
              <a:rPr lang="en-US" dirty="0" smtClean="0"/>
              <a:t>Treat everyone</a:t>
            </a:r>
          </a:p>
          <a:p>
            <a:pPr lvl="1">
              <a:defRPr/>
            </a:pPr>
            <a:r>
              <a:rPr lang="en-US" dirty="0" smtClean="0"/>
              <a:t>Treat only confirmed cases</a:t>
            </a:r>
          </a:p>
          <a:p>
            <a:pPr lvl="1">
              <a:defRPr/>
            </a:pPr>
            <a:r>
              <a:rPr lang="en-US" dirty="0" smtClean="0"/>
              <a:t>Close schools</a:t>
            </a:r>
          </a:p>
          <a:p>
            <a:pPr lvl="1">
              <a:defRPr/>
            </a:pPr>
            <a:r>
              <a:rPr lang="en-US" dirty="0" smtClean="0"/>
              <a:t>Home quarantine for suspected cases</a:t>
            </a:r>
          </a:p>
          <a:p>
            <a:pPr lvl="1">
              <a:defRPr/>
            </a:pPr>
            <a:r>
              <a:rPr lang="en-US" dirty="0" smtClean="0"/>
              <a:t>Combinations of pharmacological and non-pharmacological strategies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What does CEA say about value of life?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 cost-effectiveness threshold is one way to use CEA to determine which interventions represent good value.</a:t>
            </a:r>
          </a:p>
          <a:p>
            <a:pPr>
              <a:defRPr/>
            </a:pPr>
            <a:r>
              <a:rPr lang="en-US" dirty="0" smtClean="0"/>
              <a:t>In the US and OECD countries, that threshold is somewhere between $50,000-$100,000/QALY.</a:t>
            </a:r>
          </a:p>
          <a:p>
            <a:pPr>
              <a:defRPr/>
            </a:pPr>
            <a:r>
              <a:rPr lang="en-US" dirty="0" smtClean="0"/>
              <a:t>What is the threshold in other countries?</a:t>
            </a:r>
          </a:p>
          <a:p>
            <a:pPr lvl="1">
              <a:defRPr/>
            </a:pPr>
            <a:r>
              <a:rPr lang="en-US" dirty="0" smtClean="0"/>
              <a:t>Related to per-capita GDP as a proxy for income</a:t>
            </a:r>
          </a:p>
          <a:p>
            <a:pPr lvl="1">
              <a:defRPr/>
            </a:pPr>
            <a:r>
              <a:rPr lang="en-US" dirty="0" smtClean="0"/>
              <a:t>Less that 1 x </a:t>
            </a:r>
            <a:r>
              <a:rPr lang="en-US" dirty="0" err="1" smtClean="0"/>
              <a:t>pcGDP</a:t>
            </a:r>
            <a:r>
              <a:rPr lang="en-US" dirty="0" smtClean="0"/>
              <a:t>: very good value</a:t>
            </a:r>
          </a:p>
          <a:p>
            <a:pPr lvl="1">
              <a:defRPr/>
            </a:pPr>
            <a:r>
              <a:rPr lang="en-US" dirty="0" smtClean="0"/>
              <a:t>1-3 x </a:t>
            </a:r>
            <a:r>
              <a:rPr lang="en-US" dirty="0" err="1" smtClean="0"/>
              <a:t>pcGDP</a:t>
            </a:r>
            <a:r>
              <a:rPr lang="en-US" dirty="0" smtClean="0"/>
              <a:t>: acceptable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20582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1538" y="1001713"/>
            <a:ext cx="4862512" cy="486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6858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altLang="en-US" dirty="0" smtClean="0"/>
              <a:t>CEA can be misused</a:t>
            </a:r>
            <a:endParaRPr lang="en-US" altLang="en-US" dirty="0" smtClean="0">
              <a:effectLst/>
            </a:endParaRPr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990600" y="2057400"/>
            <a:ext cx="7315200" cy="3505200"/>
          </a:xfrm>
        </p:spPr>
        <p:txBody>
          <a:bodyPr/>
          <a:lstStyle/>
          <a:p>
            <a:pPr marL="179388" lvl="1" indent="-65088">
              <a:buFont typeface="Symbol" pitchFamily="18" charset="2"/>
              <a:buChar char="·"/>
              <a:defRPr/>
            </a:pPr>
            <a:r>
              <a:rPr lang="en-US" altLang="en-US" dirty="0" smtClean="0"/>
              <a:t> Defend policies deemed unacceptable for other reasons (depriving of rights, unfair, cruel, etc)</a:t>
            </a:r>
          </a:p>
          <a:p>
            <a:pPr marL="179388" lvl="1" indent="-65088">
              <a:buFontTx/>
              <a:buNone/>
              <a:defRPr/>
            </a:pPr>
            <a:endParaRPr lang="en-US" altLang="en-US" dirty="0" smtClean="0"/>
          </a:p>
          <a:p>
            <a:pPr marL="179388" lvl="1" indent="-65088">
              <a:buFont typeface="Symbol" pitchFamily="18" charset="2"/>
              <a:buChar char="·"/>
              <a:defRPr/>
            </a:pPr>
            <a:r>
              <a:rPr lang="en-US" altLang="en-US" dirty="0" smtClean="0"/>
              <a:t> Methods correct, interpretation skewed</a:t>
            </a:r>
          </a:p>
          <a:p>
            <a:pPr marL="179388" lvl="1" indent="-65088">
              <a:buFont typeface="Symbol" pitchFamily="18" charset="2"/>
              <a:buChar char="·"/>
              <a:defRPr/>
            </a:pPr>
            <a:endParaRPr lang="en-US" altLang="en-US" dirty="0" smtClean="0"/>
          </a:p>
          <a:p>
            <a:pPr marL="179388" lvl="1" indent="-65088">
              <a:buFont typeface="Symbol" pitchFamily="18" charset="2"/>
              <a:buChar char="·"/>
              <a:defRPr/>
            </a:pPr>
            <a:r>
              <a:rPr lang="en-US" altLang="en-US" dirty="0" smtClean="0"/>
              <a:t> Methods incorrect or strategies not considered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6096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altLang="en-US" dirty="0" smtClean="0"/>
              <a:t>Steps in conducting a cost-effectiveness analysis</a:t>
            </a:r>
            <a:endParaRPr lang="en-US" altLang="en-US" dirty="0" smtClean="0">
              <a:effectLst/>
              <a:latin typeface="Corbel" pitchFamily="34" charset="0"/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924800" cy="4114800"/>
          </a:xfrm>
        </p:spPr>
        <p:txBody>
          <a:bodyPr/>
          <a:lstStyle/>
          <a:p>
            <a:pPr lvl="1">
              <a:buFontTx/>
              <a:buNone/>
              <a:defRPr/>
            </a:pPr>
            <a:r>
              <a:rPr lang="en-US" altLang="en-US" dirty="0" smtClean="0"/>
              <a:t>(1) Define analysis: explicit and specific statement of the problem being tackled.</a:t>
            </a:r>
          </a:p>
          <a:p>
            <a:pPr lvl="1">
              <a:buFontTx/>
              <a:buNone/>
              <a:defRPr/>
            </a:pPr>
            <a:endParaRPr lang="en-US" altLang="en-US" dirty="0" smtClean="0"/>
          </a:p>
          <a:p>
            <a:pPr lvl="1">
              <a:buFontTx/>
              <a:buNone/>
              <a:defRPr/>
            </a:pPr>
            <a:r>
              <a:rPr lang="en-US" altLang="en-US" dirty="0" smtClean="0"/>
              <a:t>(2) Construct conceptual model: allow for all relevant alternatives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858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altLang="en-US" sz="3200" dirty="0" smtClean="0"/>
              <a:t>Steps in conducting a cost-effectiveness analysis (cont’d)</a:t>
            </a:r>
            <a:endParaRPr lang="en-US" altLang="en-US" sz="3200" dirty="0" smtClean="0">
              <a:effectLst/>
            </a:endParaRPr>
          </a:p>
        </p:txBody>
      </p:sp>
      <p:sp>
        <p:nvSpPr>
          <p:cNvPr id="88067" name="Text Box 3"/>
          <p:cNvSpPr txBox="1">
            <a:spLocks noChangeArrowheads="1"/>
          </p:cNvSpPr>
          <p:nvPr/>
        </p:nvSpPr>
        <p:spPr bwMode="auto">
          <a:xfrm>
            <a:off x="914400" y="2133600"/>
            <a:ext cx="8229600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eaLnBrk="0" hangingPunct="0">
              <a:defRPr/>
            </a:pPr>
            <a:r>
              <a:rPr lang="en-US" alt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(3) Determine input </a:t>
            </a:r>
            <a:r>
              <a:rPr lang="en-US" alt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values: identify all costs; decide on measure of effectiveness.</a:t>
            </a:r>
            <a:endParaRPr lang="en-US" altLang="en-US" sz="24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rbel" pitchFamily="34" charset="0"/>
            </a:endParaRPr>
          </a:p>
          <a:p>
            <a:pPr lvl="1" eaLnBrk="0" hangingPunct="0">
              <a:defRPr/>
            </a:pPr>
            <a:endParaRPr lang="en-US" altLang="en-US" sz="24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rbel" pitchFamily="34" charset="0"/>
            </a:endParaRPr>
          </a:p>
          <a:p>
            <a:pPr lvl="1" eaLnBrk="0" hangingPunct="0">
              <a:defRPr/>
            </a:pPr>
            <a:r>
              <a:rPr lang="en-US" alt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(4) </a:t>
            </a:r>
            <a:r>
              <a:rPr lang="en-US" alt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Collect costs and health outcomes; summarize by incremental values; plot on graph</a:t>
            </a:r>
            <a:endParaRPr lang="en-US" altLang="en-US" sz="24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rbel" pitchFamily="34" charset="0"/>
            </a:endParaRPr>
          </a:p>
          <a:p>
            <a:pPr lvl="1" eaLnBrk="0" hangingPunct="0">
              <a:defRPr/>
            </a:pPr>
            <a:endParaRPr lang="en-US" altLang="en-US" sz="24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rbel" pitchFamily="34" charset="0"/>
            </a:endParaRPr>
          </a:p>
          <a:p>
            <a:pPr lvl="1" eaLnBrk="0" hangingPunct="0">
              <a:defRPr/>
            </a:pPr>
            <a:r>
              <a:rPr lang="en-US" alt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(5) Prepare </a:t>
            </a:r>
            <a:r>
              <a:rPr lang="en-US" alt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</a:rPr>
              <a:t>manuscripts.  You’re nearly done.</a:t>
            </a:r>
            <a:endParaRPr lang="en-US" altLang="en-US" sz="2400" dirty="0">
              <a:solidFill>
                <a:srgbClr val="FFFFFF"/>
              </a:solidFill>
              <a:latin typeface="Corbel" pitchFamily="34" charset="0"/>
            </a:endParaRPr>
          </a:p>
          <a:p>
            <a:pPr eaLnBrk="0" hangingPunct="0">
              <a:spcBef>
                <a:spcPct val="50000"/>
              </a:spcBef>
              <a:defRPr/>
            </a:pPr>
            <a:endParaRPr lang="en-US" altLang="en-US" dirty="0">
              <a:solidFill>
                <a:srgbClr val="FFFFFF"/>
              </a:solidFill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2076450" y="914400"/>
          <a:ext cx="4857750" cy="4857750"/>
        </p:xfrm>
        <a:graphic>
          <a:graphicData uri="http://schemas.openxmlformats.org/presentationml/2006/ole">
            <p:oleObj spid="_x0000_s2050" name="Bitmap Image" r:id="rId3" imgW="2857899" imgH="2857899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6858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altLang="en-US" dirty="0" smtClean="0"/>
              <a:t>Construct conceptual model</a:t>
            </a:r>
            <a:endParaRPr lang="en-US" altLang="en-US" i="1" dirty="0" smtClean="0">
              <a:effectLst/>
              <a:latin typeface="Times" charset="0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How do alternatives affect your model?</a:t>
            </a:r>
          </a:p>
          <a:p>
            <a:pPr>
              <a:defRPr/>
            </a:pPr>
            <a:r>
              <a:rPr lang="en-US" dirty="0" smtClean="0"/>
              <a:t>“Make things as simple as possible, but not simpler”…AE</a:t>
            </a:r>
          </a:p>
          <a:p>
            <a:pPr>
              <a:defRPr/>
            </a:pPr>
            <a:r>
              <a:rPr lang="en-US" dirty="0" smtClean="0"/>
              <a:t>How will you model be affected if you are considering mass treatment versus treatment of confirmed cases only?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6673" name="Elbow Connector 4"/>
          <p:cNvCxnSpPr>
            <a:cxnSpLocks noChangeShapeType="1"/>
          </p:cNvCxnSpPr>
          <p:nvPr/>
        </p:nvCxnSpPr>
        <p:spPr bwMode="auto">
          <a:xfrm flipV="1">
            <a:off x="1284288" y="1870075"/>
            <a:ext cx="2228850" cy="1427163"/>
          </a:xfrm>
          <a:prstGeom prst="bentConnector3">
            <a:avLst>
              <a:gd name="adj1" fmla="val 50000"/>
            </a:avLst>
          </a:prstGeom>
          <a:noFill/>
          <a:ln w="28575" algn="ctr">
            <a:solidFill>
              <a:srgbClr val="FFFFFF"/>
            </a:solidFill>
            <a:round/>
            <a:headEnd/>
            <a:tailEnd type="arrow" w="med" len="med"/>
          </a:ln>
        </p:spPr>
      </p:cxnSp>
      <p:cxnSp>
        <p:nvCxnSpPr>
          <p:cNvPr id="156674" name="Elbow Connector 5"/>
          <p:cNvCxnSpPr>
            <a:cxnSpLocks noChangeShapeType="1"/>
          </p:cNvCxnSpPr>
          <p:nvPr/>
        </p:nvCxnSpPr>
        <p:spPr bwMode="auto">
          <a:xfrm>
            <a:off x="1282700" y="3295650"/>
            <a:ext cx="2228850" cy="1428750"/>
          </a:xfrm>
          <a:prstGeom prst="bentConnector3">
            <a:avLst>
              <a:gd name="adj1" fmla="val 50000"/>
            </a:avLst>
          </a:prstGeom>
          <a:noFill/>
          <a:ln w="28575" algn="ctr">
            <a:solidFill>
              <a:srgbClr val="FFFFFF"/>
            </a:solidFill>
            <a:round/>
            <a:headEnd/>
            <a:tailEnd type="arrow" w="med" len="med"/>
          </a:ln>
        </p:spPr>
      </p:cxnSp>
      <p:sp>
        <p:nvSpPr>
          <p:cNvPr id="156675" name="TextBox 6"/>
          <p:cNvSpPr txBox="1">
            <a:spLocks noChangeArrowheads="1"/>
          </p:cNvSpPr>
          <p:nvPr/>
        </p:nvSpPr>
        <p:spPr bwMode="auto">
          <a:xfrm>
            <a:off x="873125" y="2435225"/>
            <a:ext cx="140811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>
                <a:solidFill>
                  <a:srgbClr val="FFFFFF"/>
                </a:solidFill>
                <a:latin typeface="Calibri" pitchFamily="34" charset="0"/>
              </a:rPr>
              <a:t>Pandemic threat</a:t>
            </a:r>
          </a:p>
        </p:txBody>
      </p:sp>
      <p:sp>
        <p:nvSpPr>
          <p:cNvPr id="156676" name="TextBox 7"/>
          <p:cNvSpPr txBox="1">
            <a:spLocks noChangeArrowheads="1"/>
          </p:cNvSpPr>
          <p:nvPr/>
        </p:nvSpPr>
        <p:spPr bwMode="auto">
          <a:xfrm>
            <a:off x="2238375" y="1312863"/>
            <a:ext cx="13573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>
                <a:solidFill>
                  <a:srgbClr val="FFFFFF"/>
                </a:solidFill>
                <a:latin typeface="Calibri" pitchFamily="34" charset="0"/>
              </a:rPr>
              <a:t>Mass Rx</a:t>
            </a:r>
          </a:p>
        </p:txBody>
      </p: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2814638" y="1263650"/>
            <a:ext cx="1355725" cy="1222375"/>
            <a:chOff x="3099348" y="2022297"/>
            <a:chExt cx="2231202" cy="2854483"/>
          </a:xfrm>
        </p:grpSpPr>
        <p:cxnSp>
          <p:nvCxnSpPr>
            <p:cNvPr id="156696" name="Elbow Connector 8"/>
            <p:cNvCxnSpPr>
              <a:cxnSpLocks noChangeShapeType="1"/>
            </p:cNvCxnSpPr>
            <p:nvPr/>
          </p:nvCxnSpPr>
          <p:spPr bwMode="auto">
            <a:xfrm flipV="1">
              <a:off x="3101058" y="2022297"/>
              <a:ext cx="2229492" cy="1428107"/>
            </a:xfrm>
            <a:prstGeom prst="bentConnector3">
              <a:avLst>
                <a:gd name="adj1" fmla="val 50000"/>
              </a:avLst>
            </a:prstGeom>
            <a:noFill/>
            <a:ln w="28575" algn="ctr">
              <a:solidFill>
                <a:srgbClr val="FFFFFF"/>
              </a:solidFill>
              <a:round/>
              <a:headEnd/>
              <a:tailEnd type="arrow" w="med" len="med"/>
            </a:ln>
          </p:spPr>
        </p:cxnSp>
        <p:cxnSp>
          <p:nvCxnSpPr>
            <p:cNvPr id="156697" name="Elbow Connector 9"/>
            <p:cNvCxnSpPr>
              <a:cxnSpLocks noChangeShapeType="1"/>
            </p:cNvCxnSpPr>
            <p:nvPr/>
          </p:nvCxnSpPr>
          <p:spPr bwMode="auto">
            <a:xfrm>
              <a:off x="3099348" y="3448673"/>
              <a:ext cx="2229492" cy="1428107"/>
            </a:xfrm>
            <a:prstGeom prst="bentConnector3">
              <a:avLst>
                <a:gd name="adj1" fmla="val 50000"/>
              </a:avLst>
            </a:prstGeom>
            <a:noFill/>
            <a:ln w="28575" algn="ctr">
              <a:solidFill>
                <a:srgbClr val="FFFFFF"/>
              </a:solidFill>
              <a:round/>
              <a:headEnd/>
              <a:tailEnd type="arrow" w="med" len="med"/>
            </a:ln>
          </p:spPr>
        </p:cxnSp>
      </p:grp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167188" y="1003300"/>
            <a:ext cx="13589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>
                <a:solidFill>
                  <a:srgbClr val="FFFFFF"/>
                </a:solidFill>
                <a:latin typeface="Calibri" pitchFamily="34" charset="0"/>
              </a:rPr>
              <a:t>Treat +s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176713" y="2255838"/>
            <a:ext cx="135731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>
                <a:solidFill>
                  <a:srgbClr val="FFFFFF"/>
                </a:solidFill>
                <a:latin typeface="Calibri" pitchFamily="34" charset="0"/>
              </a:rPr>
              <a:t>Treat -s</a:t>
            </a:r>
          </a:p>
        </p:txBody>
      </p:sp>
      <p:grpSp>
        <p:nvGrpSpPr>
          <p:cNvPr id="16" name="Group 15"/>
          <p:cNvGrpSpPr>
            <a:grpSpLocks/>
          </p:cNvGrpSpPr>
          <p:nvPr/>
        </p:nvGrpSpPr>
        <p:grpSpPr bwMode="auto">
          <a:xfrm>
            <a:off x="2813050" y="3624263"/>
            <a:ext cx="1354138" cy="2195512"/>
            <a:chOff x="3099348" y="2022297"/>
            <a:chExt cx="2231202" cy="2854483"/>
          </a:xfrm>
        </p:grpSpPr>
        <p:cxnSp>
          <p:nvCxnSpPr>
            <p:cNvPr id="156694" name="Elbow Connector 16"/>
            <p:cNvCxnSpPr>
              <a:cxnSpLocks noChangeShapeType="1"/>
            </p:cNvCxnSpPr>
            <p:nvPr/>
          </p:nvCxnSpPr>
          <p:spPr bwMode="auto">
            <a:xfrm flipV="1">
              <a:off x="3101058" y="2022297"/>
              <a:ext cx="2229492" cy="1428107"/>
            </a:xfrm>
            <a:prstGeom prst="bentConnector3">
              <a:avLst>
                <a:gd name="adj1" fmla="val 50000"/>
              </a:avLst>
            </a:prstGeom>
            <a:noFill/>
            <a:ln w="28575" algn="ctr">
              <a:solidFill>
                <a:srgbClr val="FFFFFF"/>
              </a:solidFill>
              <a:round/>
              <a:headEnd/>
              <a:tailEnd type="arrow" w="med" len="med"/>
            </a:ln>
          </p:spPr>
        </p:cxnSp>
        <p:cxnSp>
          <p:nvCxnSpPr>
            <p:cNvPr id="156695" name="Elbow Connector 17"/>
            <p:cNvCxnSpPr>
              <a:cxnSpLocks noChangeShapeType="1"/>
            </p:cNvCxnSpPr>
            <p:nvPr/>
          </p:nvCxnSpPr>
          <p:spPr bwMode="auto">
            <a:xfrm>
              <a:off x="3099348" y="3448673"/>
              <a:ext cx="2229492" cy="1428107"/>
            </a:xfrm>
            <a:prstGeom prst="bentConnector3">
              <a:avLst>
                <a:gd name="adj1" fmla="val 50000"/>
              </a:avLst>
            </a:prstGeom>
            <a:noFill/>
            <a:ln w="28575" algn="ctr">
              <a:solidFill>
                <a:srgbClr val="FFFFFF"/>
              </a:solidFill>
              <a:round/>
              <a:headEnd/>
              <a:tailEnd type="arrow" w="med" len="med"/>
            </a:ln>
          </p:spPr>
        </p:cxnSp>
      </p:grp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3303588" y="3179763"/>
            <a:ext cx="13573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>
                <a:solidFill>
                  <a:srgbClr val="FFFFFF"/>
                </a:solidFill>
                <a:latin typeface="Calibri" pitchFamily="34" charset="0"/>
              </a:rPr>
              <a:t>Test +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3322638" y="5776913"/>
            <a:ext cx="13573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>
                <a:solidFill>
                  <a:srgbClr val="FFFFFF"/>
                </a:solidFill>
                <a:latin typeface="Calibri" pitchFamily="34" charset="0"/>
              </a:rPr>
              <a:t>Test -</a:t>
            </a:r>
          </a:p>
        </p:txBody>
      </p:sp>
      <p:sp>
        <p:nvSpPr>
          <p:cNvPr id="156683" name="TextBox 20"/>
          <p:cNvSpPr txBox="1">
            <a:spLocks noChangeArrowheads="1"/>
          </p:cNvSpPr>
          <p:nvPr/>
        </p:nvSpPr>
        <p:spPr bwMode="auto">
          <a:xfrm>
            <a:off x="1952625" y="4814888"/>
            <a:ext cx="147796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>
                <a:solidFill>
                  <a:srgbClr val="FFFFFF"/>
                </a:solidFill>
                <a:latin typeface="Calibri" pitchFamily="34" charset="0"/>
              </a:rPr>
              <a:t>Rx confirmed</a:t>
            </a:r>
          </a:p>
        </p:txBody>
      </p:sp>
      <p:grpSp>
        <p:nvGrpSpPr>
          <p:cNvPr id="22" name="Group 21"/>
          <p:cNvGrpSpPr>
            <a:grpSpLocks/>
          </p:cNvGrpSpPr>
          <p:nvPr/>
        </p:nvGrpSpPr>
        <p:grpSpPr bwMode="auto">
          <a:xfrm>
            <a:off x="3489325" y="3017838"/>
            <a:ext cx="1355725" cy="1222375"/>
            <a:chOff x="3099348" y="2022297"/>
            <a:chExt cx="2231202" cy="2854483"/>
          </a:xfrm>
        </p:grpSpPr>
        <p:cxnSp>
          <p:nvCxnSpPr>
            <p:cNvPr id="156692" name="Elbow Connector 22"/>
            <p:cNvCxnSpPr>
              <a:cxnSpLocks noChangeShapeType="1"/>
            </p:cNvCxnSpPr>
            <p:nvPr/>
          </p:nvCxnSpPr>
          <p:spPr bwMode="auto">
            <a:xfrm flipV="1">
              <a:off x="3101058" y="2022297"/>
              <a:ext cx="2229492" cy="1428107"/>
            </a:xfrm>
            <a:prstGeom prst="bentConnector3">
              <a:avLst>
                <a:gd name="adj1" fmla="val 50000"/>
              </a:avLst>
            </a:prstGeom>
            <a:noFill/>
            <a:ln w="28575" algn="ctr">
              <a:solidFill>
                <a:srgbClr val="FFFFFF"/>
              </a:solidFill>
              <a:round/>
              <a:headEnd/>
              <a:tailEnd type="arrow" w="med" len="med"/>
            </a:ln>
          </p:spPr>
        </p:cxnSp>
        <p:cxnSp>
          <p:nvCxnSpPr>
            <p:cNvPr id="156693" name="Elbow Connector 23"/>
            <p:cNvCxnSpPr>
              <a:cxnSpLocks noChangeShapeType="1"/>
            </p:cNvCxnSpPr>
            <p:nvPr/>
          </p:nvCxnSpPr>
          <p:spPr bwMode="auto">
            <a:xfrm>
              <a:off x="3099348" y="3448673"/>
              <a:ext cx="2229492" cy="1428107"/>
            </a:xfrm>
            <a:prstGeom prst="bentConnector3">
              <a:avLst>
                <a:gd name="adj1" fmla="val 50000"/>
              </a:avLst>
            </a:prstGeom>
            <a:noFill/>
            <a:ln w="28575" algn="ctr">
              <a:solidFill>
                <a:srgbClr val="FFFFFF"/>
              </a:solidFill>
              <a:round/>
              <a:headEnd/>
              <a:tailEnd type="arrow" w="med" len="med"/>
            </a:ln>
          </p:spPr>
        </p:cxnSp>
      </p:grp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4841875" y="4965700"/>
            <a:ext cx="21542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>
                <a:solidFill>
                  <a:srgbClr val="FFFFFF"/>
                </a:solidFill>
                <a:latin typeface="Calibri" pitchFamily="34" charset="0"/>
              </a:rPr>
              <a:t>True -, no Rx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4841875" y="6197600"/>
            <a:ext cx="18875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>
                <a:solidFill>
                  <a:srgbClr val="FFFFFF"/>
                </a:solidFill>
                <a:latin typeface="Calibri" pitchFamily="34" charset="0"/>
              </a:rPr>
              <a:t>False -,  no Rx</a:t>
            </a:r>
          </a:p>
        </p:txBody>
      </p:sp>
      <p:grpSp>
        <p:nvGrpSpPr>
          <p:cNvPr id="27" name="Group 26"/>
          <p:cNvGrpSpPr>
            <a:grpSpLocks/>
          </p:cNvGrpSpPr>
          <p:nvPr/>
        </p:nvGrpSpPr>
        <p:grpSpPr bwMode="auto">
          <a:xfrm>
            <a:off x="3498850" y="5213350"/>
            <a:ext cx="1354138" cy="1223963"/>
            <a:chOff x="3099348" y="2022297"/>
            <a:chExt cx="2231202" cy="2854483"/>
          </a:xfrm>
        </p:grpSpPr>
        <p:cxnSp>
          <p:nvCxnSpPr>
            <p:cNvPr id="156690" name="Elbow Connector 27"/>
            <p:cNvCxnSpPr>
              <a:cxnSpLocks noChangeShapeType="1"/>
            </p:cNvCxnSpPr>
            <p:nvPr/>
          </p:nvCxnSpPr>
          <p:spPr bwMode="auto">
            <a:xfrm flipV="1">
              <a:off x="3101058" y="2022297"/>
              <a:ext cx="2229492" cy="1428107"/>
            </a:xfrm>
            <a:prstGeom prst="bentConnector3">
              <a:avLst>
                <a:gd name="adj1" fmla="val 50000"/>
              </a:avLst>
            </a:prstGeom>
            <a:noFill/>
            <a:ln w="28575" algn="ctr">
              <a:solidFill>
                <a:srgbClr val="FFFFFF"/>
              </a:solidFill>
              <a:round/>
              <a:headEnd/>
              <a:tailEnd type="arrow" w="med" len="med"/>
            </a:ln>
          </p:spPr>
        </p:cxnSp>
        <p:cxnSp>
          <p:nvCxnSpPr>
            <p:cNvPr id="156691" name="Elbow Connector 28"/>
            <p:cNvCxnSpPr>
              <a:cxnSpLocks noChangeShapeType="1"/>
            </p:cNvCxnSpPr>
            <p:nvPr/>
          </p:nvCxnSpPr>
          <p:spPr bwMode="auto">
            <a:xfrm>
              <a:off x="3099348" y="3448673"/>
              <a:ext cx="2229492" cy="1428107"/>
            </a:xfrm>
            <a:prstGeom prst="bentConnector3">
              <a:avLst>
                <a:gd name="adj1" fmla="val 50000"/>
              </a:avLst>
            </a:prstGeom>
            <a:noFill/>
            <a:ln w="28575" algn="ctr">
              <a:solidFill>
                <a:srgbClr val="FFFFFF"/>
              </a:solidFill>
              <a:round/>
              <a:headEnd/>
              <a:tailEnd type="arrow" w="med" len="med"/>
            </a:ln>
          </p:spPr>
        </p:cxnSp>
      </p:grp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4881563" y="2786063"/>
            <a:ext cx="1701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>
                <a:solidFill>
                  <a:srgbClr val="FFFFFF"/>
                </a:solidFill>
                <a:latin typeface="Calibri" pitchFamily="34" charset="0"/>
              </a:rPr>
              <a:t>True +, Rx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4881563" y="4016375"/>
            <a:ext cx="170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>
                <a:solidFill>
                  <a:srgbClr val="FFFFFF"/>
                </a:solidFill>
                <a:latin typeface="Calibri" pitchFamily="34" charset="0"/>
              </a:rPr>
              <a:t>False +, Rx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9" grpId="0"/>
      <p:bldP spid="20" grpId="0"/>
      <p:bldP spid="25" grpId="0"/>
      <p:bldP spid="26" grpId="0"/>
      <p:bldP spid="30" grpId="0"/>
      <p:bldP spid="31" grpId="0"/>
    </p:bldLst>
  </p:timing>
</p:sld>
</file>

<file path=ppt/theme/theme1.xml><?xml version="1.0" encoding="utf-8"?>
<a:theme xmlns:a="http://schemas.openxmlformats.org/drawingml/2006/main" name="Blank Presentation">
  <a:themeElements>
    <a:clrScheme name="Blank Presentation 8">
      <a:dk1>
        <a:srgbClr val="808080"/>
      </a:dk1>
      <a:lt1>
        <a:srgbClr val="FFFF00"/>
      </a:lt1>
      <a:dk2>
        <a:srgbClr val="0000FF"/>
      </a:dk2>
      <a:lt2>
        <a:srgbClr val="FFFF00"/>
      </a:lt2>
      <a:accent1>
        <a:srgbClr val="00CC99"/>
      </a:accent1>
      <a:accent2>
        <a:srgbClr val="3333CC"/>
      </a:accent2>
      <a:accent3>
        <a:srgbClr val="AAAAFF"/>
      </a:accent3>
      <a:accent4>
        <a:srgbClr val="DADA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-10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-106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808080"/>
        </a:dk1>
        <a:lt1>
          <a:srgbClr val="FFFF00"/>
        </a:lt1>
        <a:dk2>
          <a:srgbClr val="0000FF"/>
        </a:dk2>
        <a:lt2>
          <a:srgbClr val="FFFF00"/>
        </a:lt2>
        <a:accent1>
          <a:srgbClr val="00CC99"/>
        </a:accent1>
        <a:accent2>
          <a:srgbClr val="3333CC"/>
        </a:accent2>
        <a:accent3>
          <a:srgbClr val="AAAAFF"/>
        </a:accent3>
        <a:accent4>
          <a:srgbClr val="DADA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6084</TotalTime>
  <Words>1094</Words>
  <Application>Microsoft Office PowerPoint</Application>
  <PresentationFormat>On-screen Show (4:3)</PresentationFormat>
  <Paragraphs>243</Paragraphs>
  <Slides>43</Slides>
  <Notes>18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Design Template</vt:lpstr>
      </vt:variant>
      <vt:variant>
        <vt:i4>12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43</vt:i4>
      </vt:variant>
    </vt:vector>
  </HeadingPairs>
  <TitlesOfParts>
    <vt:vector size="65" baseType="lpstr">
      <vt:lpstr>Times New Roman</vt:lpstr>
      <vt:lpstr>Arial</vt:lpstr>
      <vt:lpstr>Consolas</vt:lpstr>
      <vt:lpstr>Corbel</vt:lpstr>
      <vt:lpstr>Abadi MT Condensed Extra Bold</vt:lpstr>
      <vt:lpstr>Times</vt:lpstr>
      <vt:lpstr>Calibri</vt:lpstr>
      <vt:lpstr>Symbol</vt:lpstr>
      <vt:lpstr>Blank Presentation</vt:lpstr>
      <vt:lpstr>Blank Presentation</vt:lpstr>
      <vt:lpstr>Blank Presentation</vt:lpstr>
      <vt:lpstr>Blank Presentation</vt:lpstr>
      <vt:lpstr>Blank Presentation</vt:lpstr>
      <vt:lpstr>Blank Presentation</vt:lpstr>
      <vt:lpstr>Blank Presentation</vt:lpstr>
      <vt:lpstr>Blank Presentation</vt:lpstr>
      <vt:lpstr>Blank Presentation</vt:lpstr>
      <vt:lpstr>Blank Presentation</vt:lpstr>
      <vt:lpstr>Blank Presentation</vt:lpstr>
      <vt:lpstr>Blank Presentation</vt:lpstr>
      <vt:lpstr>Bitmap Image</vt:lpstr>
      <vt:lpstr>Document</vt:lpstr>
      <vt:lpstr>Cost-effectiveness Analysis:  A practical primer</vt:lpstr>
      <vt:lpstr>CEA is a comparative analysis</vt:lpstr>
      <vt:lpstr>Slide 3</vt:lpstr>
      <vt:lpstr>CEA is a comparative analysis</vt:lpstr>
      <vt:lpstr>Steps in conducting a cost-effectiveness analysis</vt:lpstr>
      <vt:lpstr>Steps in conducting a cost-effectiveness analysis (cont’d)</vt:lpstr>
      <vt:lpstr>Slide 7</vt:lpstr>
      <vt:lpstr>Construct conceptual model</vt:lpstr>
      <vt:lpstr>Slide 9</vt:lpstr>
      <vt:lpstr>Slide 10</vt:lpstr>
      <vt:lpstr>Slide 11</vt:lpstr>
      <vt:lpstr>Costs</vt:lpstr>
      <vt:lpstr>Costs</vt:lpstr>
      <vt:lpstr>Measures of Effectiveness</vt:lpstr>
      <vt:lpstr>Slide 15</vt:lpstr>
      <vt:lpstr>Here’s an example</vt:lpstr>
      <vt:lpstr>Cost inputs</vt:lpstr>
      <vt:lpstr>Tally costs and effectiveness</vt:lpstr>
      <vt:lpstr>This CEA compares surgical clipping to no treatment  for the management of an asymptomatic cerebral  aneurysm, for a 50 year old woman, estimating the societal cost per QALY gained.</vt:lpstr>
      <vt:lpstr>The cost per QALY gained is defined as:</vt:lpstr>
      <vt:lpstr>CEA Framework</vt:lpstr>
      <vt:lpstr>CEA Framework</vt:lpstr>
      <vt:lpstr>Treat everyone vs. confirmed cases for H1N1</vt:lpstr>
      <vt:lpstr>Treat everyone vs. confirmed cases for H1N1</vt:lpstr>
      <vt:lpstr>Treat everyone vs. confirmed cases for H1N1</vt:lpstr>
      <vt:lpstr>Slide 26</vt:lpstr>
      <vt:lpstr>Slide 27</vt:lpstr>
      <vt:lpstr>In manuscript, the results might be presented as follows. </vt:lpstr>
      <vt:lpstr>CEA is iterative</vt:lpstr>
      <vt:lpstr>Slide 30</vt:lpstr>
      <vt:lpstr>CEA of HIV prevention strategies</vt:lpstr>
      <vt:lpstr>Slide 32</vt:lpstr>
      <vt:lpstr>Slide 33</vt:lpstr>
      <vt:lpstr>Slide 34</vt:lpstr>
      <vt:lpstr>Slide 35</vt:lpstr>
      <vt:lpstr>Sensitivity analysis: the last step</vt:lpstr>
      <vt:lpstr>Putting it all together</vt:lpstr>
      <vt:lpstr>Putting it all together</vt:lpstr>
      <vt:lpstr>Putting it all together</vt:lpstr>
      <vt:lpstr>What does CEA say about value of life?</vt:lpstr>
      <vt:lpstr>Slide 41</vt:lpstr>
      <vt:lpstr>CEA can be misused</vt:lpstr>
      <vt:lpstr>Slide 43</vt:lpstr>
    </vt:vector>
  </TitlesOfParts>
  <Company>IHPS, UCSF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CEA lecture (#3)</dc:title>
  <dc:creator>JG Kahn</dc:creator>
  <cp:lastModifiedBy>Linda Casals</cp:lastModifiedBy>
  <cp:revision>158</cp:revision>
  <cp:lastPrinted>2000-11-30T21:30:05Z</cp:lastPrinted>
  <dcterms:created xsi:type="dcterms:W3CDTF">2000-11-28T22:21:16Z</dcterms:created>
  <dcterms:modified xsi:type="dcterms:W3CDTF">2009-08-03T14:57:30Z</dcterms:modified>
</cp:coreProperties>
</file>