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26"/>
  </p:notesMasterIdLst>
  <p:handoutMasterIdLst>
    <p:handoutMasterId r:id="rId27"/>
  </p:handoutMasterIdLst>
  <p:sldIdLst>
    <p:sldId id="256" r:id="rId4"/>
    <p:sldId id="564" r:id="rId5"/>
    <p:sldId id="550" r:id="rId6"/>
    <p:sldId id="587" r:id="rId7"/>
    <p:sldId id="526" r:id="rId8"/>
    <p:sldId id="588" r:id="rId9"/>
    <p:sldId id="527" r:id="rId10"/>
    <p:sldId id="590" r:id="rId11"/>
    <p:sldId id="561" r:id="rId12"/>
    <p:sldId id="576" r:id="rId13"/>
    <p:sldId id="558" r:id="rId14"/>
    <p:sldId id="447" r:id="rId15"/>
    <p:sldId id="454" r:id="rId16"/>
    <p:sldId id="586" r:id="rId17"/>
    <p:sldId id="565" r:id="rId18"/>
    <p:sldId id="566" r:id="rId19"/>
    <p:sldId id="591" r:id="rId20"/>
    <p:sldId id="513" r:id="rId21"/>
    <p:sldId id="514" r:id="rId22"/>
    <p:sldId id="515" r:id="rId23"/>
    <p:sldId id="517" r:id="rId24"/>
    <p:sldId id="5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51" autoAdjust="0"/>
    <p:restoredTop sz="95135" autoAdjust="0"/>
  </p:normalViewPr>
  <p:slideViewPr>
    <p:cSldViewPr snapToGrid="0" snapToObjects="1">
      <p:cViewPr varScale="1">
        <p:scale>
          <a:sx n="111" d="100"/>
          <a:sy n="111" d="100"/>
        </p:scale>
        <p:origin x="798" y="96"/>
      </p:cViewPr>
      <p:guideLst/>
    </p:cSldViewPr>
  </p:slideViewPr>
  <p:notesTextViewPr>
    <p:cViewPr>
      <p:scale>
        <a:sx n="1" d="1"/>
        <a:sy n="1" d="1"/>
      </p:scale>
      <p:origin x="0" y="0"/>
    </p:cViewPr>
  </p:notesTextViewPr>
  <p:sorterViewPr>
    <p:cViewPr>
      <p:scale>
        <a:sx n="119" d="100"/>
        <a:sy n="119" d="100"/>
      </p:scale>
      <p:origin x="0" y="-199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14879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17</a:t>
            </a:fld>
            <a:endParaRPr lang="en-US" dirty="0"/>
          </a:p>
        </p:txBody>
      </p:sp>
    </p:spTree>
    <p:extLst>
      <p:ext uri="{BB962C8B-B14F-4D97-AF65-F5344CB8AC3E}">
        <p14:creationId xmlns:p14="http://schemas.microsoft.com/office/powerpoint/2010/main" val="3589700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18</a:t>
            </a:fld>
            <a:endParaRPr lang="en-US" dirty="0"/>
          </a:p>
        </p:txBody>
      </p:sp>
    </p:spTree>
    <p:extLst>
      <p:ext uri="{BB962C8B-B14F-4D97-AF65-F5344CB8AC3E}">
        <p14:creationId xmlns:p14="http://schemas.microsoft.com/office/powerpoint/2010/main" val="2179201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19</a:t>
            </a:fld>
            <a:endParaRPr lang="en-US" dirty="0"/>
          </a:p>
        </p:txBody>
      </p:sp>
    </p:spTree>
    <p:extLst>
      <p:ext uri="{BB962C8B-B14F-4D97-AF65-F5344CB8AC3E}">
        <p14:creationId xmlns:p14="http://schemas.microsoft.com/office/powerpoint/2010/main" val="769820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20</a:t>
            </a:fld>
            <a:endParaRPr lang="en-US" dirty="0"/>
          </a:p>
        </p:txBody>
      </p:sp>
    </p:spTree>
    <p:extLst>
      <p:ext uri="{BB962C8B-B14F-4D97-AF65-F5344CB8AC3E}">
        <p14:creationId xmlns:p14="http://schemas.microsoft.com/office/powerpoint/2010/main" val="1682236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21</a:t>
            </a:fld>
            <a:endParaRPr lang="en-US" dirty="0"/>
          </a:p>
        </p:txBody>
      </p:sp>
    </p:spTree>
    <p:extLst>
      <p:ext uri="{BB962C8B-B14F-4D97-AF65-F5344CB8AC3E}">
        <p14:creationId xmlns:p14="http://schemas.microsoft.com/office/powerpoint/2010/main" val="1030767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22</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4</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217580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6</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7</a:t>
            </a:fld>
            <a:endParaRPr lang="en-US" dirty="0"/>
          </a:p>
        </p:txBody>
      </p:sp>
    </p:spTree>
    <p:extLst>
      <p:ext uri="{BB962C8B-B14F-4D97-AF65-F5344CB8AC3E}">
        <p14:creationId xmlns:p14="http://schemas.microsoft.com/office/powerpoint/2010/main" val="89630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10</a:t>
            </a:fld>
            <a:endParaRPr lang="en-US" dirty="0"/>
          </a:p>
        </p:txBody>
      </p:sp>
    </p:spTree>
    <p:extLst>
      <p:ext uri="{BB962C8B-B14F-4D97-AF65-F5344CB8AC3E}">
        <p14:creationId xmlns:p14="http://schemas.microsoft.com/office/powerpoint/2010/main" val="2414776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11</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8401991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
        <p:nvSpPr>
          <p:cNvPr id="4" name="TextBox 3">
            <a:extLst>
              <a:ext uri="{FF2B5EF4-FFF2-40B4-BE49-F238E27FC236}">
                <a16:creationId xmlns:a16="http://schemas.microsoft.com/office/drawing/2014/main" id="{A7F42B0D-67FF-AD57-A1E1-5DE037AC590F}"/>
              </a:ext>
            </a:extLst>
          </p:cNvPr>
          <p:cNvSpPr txBox="1"/>
          <p:nvPr userDrawn="1"/>
        </p:nvSpPr>
        <p:spPr>
          <a:xfrm>
            <a:off x="9060873" y="6303830"/>
            <a:ext cx="2626822" cy="369332"/>
          </a:xfrm>
          <a:prstGeom prst="rect">
            <a:avLst/>
          </a:prstGeom>
          <a:noFill/>
        </p:spPr>
        <p:txBody>
          <a:bodyPr wrap="square" rtlCol="0">
            <a:spAutoFit/>
          </a:bodyPr>
          <a:lstStyle/>
          <a:p>
            <a:pPr algn="just"/>
            <a:r>
              <a:rPr lang="en-US" dirty="0"/>
              <a:t>Annual Meeting 2023 </a:t>
            </a:r>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2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9" y="0"/>
            <a:ext cx="5476672" cy="6864773"/>
          </a:xfrm>
          <a:prstGeom prst="rect">
            <a:avLst/>
          </a:prstGeom>
        </p:spPr>
      </p:pic>
      <p:cxnSp>
        <p:nvCxnSpPr>
          <p:cNvPr id="16" name="Straight Connector 15"/>
          <p:cNvCxnSpPr/>
          <p:nvPr userDrawn="1"/>
        </p:nvCxnSpPr>
        <p:spPr>
          <a:xfrm flipV="1">
            <a:off x="3570051" y="1632464"/>
            <a:ext cx="8620878"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Title 1"/>
          <p:cNvSpPr>
            <a:spLocks noGrp="1"/>
          </p:cNvSpPr>
          <p:nvPr>
            <p:ph type="title" hasCustomPrompt="1"/>
          </p:nvPr>
        </p:nvSpPr>
        <p:spPr>
          <a:xfrm>
            <a:off x="3570052"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Project Name	</a:t>
            </a:r>
            <a:br>
              <a:rPr lang="en-US" dirty="0"/>
            </a:br>
            <a:endParaRPr lang="en-US" dirty="0"/>
          </a:p>
        </p:txBody>
      </p:sp>
      <p:sp>
        <p:nvSpPr>
          <p:cNvPr id="32" name="Text Placeholder 2"/>
          <p:cNvSpPr>
            <a:spLocks noGrp="1"/>
          </p:cNvSpPr>
          <p:nvPr>
            <p:ph type="body" idx="1"/>
          </p:nvPr>
        </p:nvSpPr>
        <p:spPr>
          <a:xfrm>
            <a:off x="3570052" y="3286549"/>
            <a:ext cx="8028038" cy="1500187"/>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34134" y="386703"/>
            <a:ext cx="4476439" cy="1067216"/>
          </a:xfrm>
          <a:prstGeom prst="rect">
            <a:avLst/>
          </a:prstGeom>
        </p:spPr>
      </p:pic>
    </p:spTree>
    <p:extLst>
      <p:ext uri="{BB962C8B-B14F-4D97-AF65-F5344CB8AC3E}">
        <p14:creationId xmlns:p14="http://schemas.microsoft.com/office/powerpoint/2010/main" val="2643198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3.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 id="2147483723" r:id="rId4"/>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en.wikipedia.org/wiki/" TargetMode="External"/><Relationship Id="rId4" Type="http://schemas.openxmlformats.org/officeDocument/2006/relationships/hyperlink" Target="https://en.wikipedia.org/wiki/User:Camerafien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0574" y="1812241"/>
            <a:ext cx="11076703" cy="955168"/>
          </a:xfrm>
        </p:spPr>
        <p:txBody>
          <a:bodyPr>
            <a:noAutofit/>
          </a:bodyPr>
          <a:lstStyle/>
          <a:p>
            <a:pPr marL="0" indent="0" algn="ctr">
              <a:spcAft>
                <a:spcPts val="1200"/>
              </a:spcAft>
              <a:buNone/>
            </a:pPr>
            <a:r>
              <a:rPr lang="en-US" sz="4000" b="1" dirty="0"/>
              <a:t>Modeling the Impact of Complex, Multi-Vector Disruptions to the Marine Transportation System (MCAT)</a:t>
            </a:r>
          </a:p>
        </p:txBody>
      </p:sp>
      <p:sp>
        <p:nvSpPr>
          <p:cNvPr id="9" name="Text Placeholder 8"/>
          <p:cNvSpPr>
            <a:spLocks noGrp="1"/>
          </p:cNvSpPr>
          <p:nvPr>
            <p:ph type="body" idx="1"/>
          </p:nvPr>
        </p:nvSpPr>
        <p:spPr>
          <a:xfrm>
            <a:off x="1317184" y="3750375"/>
            <a:ext cx="8028038" cy="2597416"/>
          </a:xfrm>
        </p:spPr>
        <p:txBody>
          <a:bodyPr>
            <a:noAutofit/>
          </a:bodyPr>
          <a:lstStyle/>
          <a:p>
            <a:pPr marL="0" indent="0">
              <a:lnSpc>
                <a:spcPct val="100000"/>
              </a:lnSpc>
              <a:buNone/>
            </a:pPr>
            <a:r>
              <a:rPr lang="en-US" sz="3000" b="1" dirty="0"/>
              <a:t>PI: Fred Roberts </a:t>
            </a:r>
          </a:p>
          <a:p>
            <a:pPr marL="0" indent="0">
              <a:lnSpc>
                <a:spcPct val="100000"/>
              </a:lnSpc>
              <a:buNone/>
            </a:pPr>
            <a:r>
              <a:rPr lang="en-US" sz="3000" dirty="0"/>
              <a:t>Rutgers University</a:t>
            </a:r>
          </a:p>
          <a:p>
            <a:pPr marL="0" indent="0">
              <a:lnSpc>
                <a:spcPct val="100000"/>
              </a:lnSpc>
              <a:buNone/>
            </a:pPr>
            <a:r>
              <a:rPr lang="en-US" sz="3000" b="1" dirty="0"/>
              <a:t>PI: Adam Rose</a:t>
            </a:r>
          </a:p>
          <a:p>
            <a:pPr marL="0" indent="0">
              <a:lnSpc>
                <a:spcPct val="100000"/>
              </a:lnSpc>
              <a:buNone/>
            </a:pPr>
            <a:r>
              <a:rPr lang="en-US" sz="3000" dirty="0"/>
              <a:t>USC</a:t>
            </a:r>
          </a:p>
          <a:p>
            <a:r>
              <a:rPr lang="en-US" sz="3000" dirty="0">
                <a:solidFill>
                  <a:schemeClr val="tx1"/>
                </a:solidFill>
                <a:cs typeface="Arial" panose="020B0604020202020204" pitchFamily="34" charset="0"/>
              </a:rPr>
              <a:t>February 15, 2023</a:t>
            </a:r>
          </a:p>
        </p:txBody>
      </p:sp>
    </p:spTree>
    <p:extLst>
      <p:ext uri="{BB962C8B-B14F-4D97-AF65-F5344CB8AC3E}">
        <p14:creationId xmlns:p14="http://schemas.microsoft.com/office/powerpoint/2010/main" val="238207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110330"/>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481005" y="1059760"/>
            <a:ext cx="11264153" cy="4731929"/>
          </a:xfrm>
        </p:spPr>
        <p:txBody>
          <a:bodyPr>
            <a:normAutofit/>
          </a:bodyPr>
          <a:lstStyle/>
          <a:p>
            <a:r>
              <a:rPr lang="en-US" dirty="0"/>
              <a:t>What are the risk factors that will be relevant in 5-10 years?</a:t>
            </a:r>
          </a:p>
          <a:p>
            <a:pPr lvl="1"/>
            <a:r>
              <a:rPr lang="en-US" dirty="0"/>
              <a:t>EV fire risks on ships and in ports</a:t>
            </a:r>
          </a:p>
          <a:p>
            <a:pPr lvl="1"/>
            <a:r>
              <a:rPr lang="en-US" dirty="0"/>
              <a:t>Climate Change – storms, sea level rise, heat threats</a:t>
            </a:r>
          </a:p>
          <a:p>
            <a:pPr lvl="1"/>
            <a:r>
              <a:rPr lang="en-US" dirty="0"/>
              <a:t>Governance and Deceptive Shipping Practices</a:t>
            </a:r>
          </a:p>
          <a:p>
            <a:pPr lvl="1"/>
            <a:r>
              <a:rPr lang="en-US" dirty="0"/>
              <a:t>Cyber, AI, autonomous vessels and facilities</a:t>
            </a:r>
          </a:p>
          <a:p>
            <a:pPr lvl="1"/>
            <a:r>
              <a:rPr lang="en-US" dirty="0"/>
              <a:t>New fuel risks (firefighting, salvage, availability) </a:t>
            </a:r>
          </a:p>
          <a:p>
            <a:r>
              <a:rPr lang="en-US" dirty="0"/>
              <a:t>How can we make this useful for future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10</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8746436" y="2676749"/>
            <a:ext cx="3263158" cy="2399781"/>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9154955" y="5410804"/>
            <a:ext cx="2748011" cy="276999"/>
          </a:xfrm>
          <a:prstGeom prst="rect">
            <a:avLst/>
          </a:prstGeom>
          <a:noFill/>
        </p:spPr>
        <p:txBody>
          <a:bodyPr wrap="square" rtlCol="0">
            <a:spAutoFit/>
          </a:bodyPr>
          <a:lstStyle/>
          <a:p>
            <a:r>
              <a:rPr lang="en-US" sz="1200" dirty="0"/>
              <a:t>Image credit: Wikimedia Commons</a:t>
            </a:r>
          </a:p>
        </p:txBody>
      </p:sp>
    </p:spTree>
    <p:extLst>
      <p:ext uri="{BB962C8B-B14F-4D97-AF65-F5344CB8AC3E}">
        <p14:creationId xmlns:p14="http://schemas.microsoft.com/office/powerpoint/2010/main" val="38691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05341"/>
            <a:ext cx="10515600" cy="426183"/>
          </a:xfrm>
        </p:spPr>
        <p:txBody>
          <a:bodyPr>
            <a:noAutofit/>
          </a:bodyPr>
          <a:lstStyle/>
          <a:p>
            <a:r>
              <a:rPr lang="en-US" sz="3200" dirty="0"/>
              <a:t>What are Possible Mitigation and Resilience Tactics? </a:t>
            </a:r>
            <a:br>
              <a:rPr lang="en-US" sz="3200" dirty="0"/>
            </a:b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11</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1"/>
            <a:ext cx="7850251" cy="3946093"/>
          </a:xfrm>
          <a:prstGeom prst="rect">
            <a:avLst/>
          </a:prstGeom>
          <a:ln>
            <a:solidFill>
              <a:schemeClr val="tx1"/>
            </a:solidFill>
          </a:ln>
        </p:spPr>
      </p:pic>
      <p:sp>
        <p:nvSpPr>
          <p:cNvPr id="3" name="TextBox 2">
            <a:extLst>
              <a:ext uri="{FF2B5EF4-FFF2-40B4-BE49-F238E27FC236}">
                <a16:creationId xmlns:a16="http://schemas.microsoft.com/office/drawing/2014/main" id="{FB41EC55-07D8-80F1-6338-711BAFF9096E}"/>
              </a:ext>
            </a:extLst>
          </p:cNvPr>
          <p:cNvSpPr txBox="1"/>
          <p:nvPr/>
        </p:nvSpPr>
        <p:spPr>
          <a:xfrm>
            <a:off x="838200" y="588772"/>
            <a:ext cx="3749744"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Asking SMEs to help</a:t>
            </a:r>
          </a:p>
          <a:p>
            <a:pPr marL="285750" indent="-285750">
              <a:buFont typeface="Arial" panose="020B0604020202020204" pitchFamily="34" charset="0"/>
              <a:buChar char="•"/>
            </a:pPr>
            <a:r>
              <a:rPr lang="en-US" sz="2000" dirty="0"/>
              <a:t>Start with simple disruptions</a:t>
            </a:r>
          </a:p>
        </p:txBody>
      </p:sp>
      <p:sp>
        <p:nvSpPr>
          <p:cNvPr id="4" name="TextBox 3">
            <a:extLst>
              <a:ext uri="{FF2B5EF4-FFF2-40B4-BE49-F238E27FC236}">
                <a16:creationId xmlns:a16="http://schemas.microsoft.com/office/drawing/2014/main" id="{136AEAA8-36B9-3A74-526E-3F96F4042F03}"/>
              </a:ext>
            </a:extLst>
          </p:cNvPr>
          <p:cNvSpPr txBox="1"/>
          <p:nvPr/>
        </p:nvSpPr>
        <p:spPr>
          <a:xfrm>
            <a:off x="5895933" y="588772"/>
            <a:ext cx="517641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Distinguish pre-disruption/post-disruption</a:t>
            </a:r>
          </a:p>
          <a:p>
            <a:pPr marL="285750" indent="-285750">
              <a:buFont typeface="Arial" panose="020B0604020202020204" pitchFamily="34" charset="0"/>
              <a:buChar char="•"/>
            </a:pPr>
            <a:r>
              <a:rPr lang="en-US" sz="2000" dirty="0"/>
              <a:t>Distinguish long term and short term</a:t>
            </a:r>
          </a:p>
        </p:txBody>
      </p:sp>
      <p:sp>
        <p:nvSpPr>
          <p:cNvPr id="5" name="TextBox 4">
            <a:extLst>
              <a:ext uri="{FF2B5EF4-FFF2-40B4-BE49-F238E27FC236}">
                <a16:creationId xmlns:a16="http://schemas.microsoft.com/office/drawing/2014/main" id="{F63B43B0-B64A-F49E-F399-32B570A0BE19}"/>
              </a:ext>
            </a:extLst>
          </p:cNvPr>
          <p:cNvSpPr txBox="1"/>
          <p:nvPr/>
        </p:nvSpPr>
        <p:spPr>
          <a:xfrm>
            <a:off x="484906" y="2588640"/>
            <a:ext cx="3397829" cy="3077766"/>
          </a:xfrm>
          <a:prstGeom prst="rect">
            <a:avLst/>
          </a:prstGeom>
          <a:solidFill>
            <a:srgbClr val="00B050"/>
          </a:solidFill>
          <a:ln>
            <a:solidFill>
              <a:schemeClr val="tx1"/>
            </a:solidFill>
          </a:ln>
        </p:spPr>
        <p:txBody>
          <a:bodyPr wrap="square" rtlCol="0">
            <a:spAutoFit/>
          </a:bodyPr>
          <a:lstStyle/>
          <a:p>
            <a:r>
              <a:rPr lang="en-US" dirty="0"/>
              <a:t>Training and exercises</a:t>
            </a:r>
          </a:p>
          <a:p>
            <a:r>
              <a:rPr lang="en-US" dirty="0"/>
              <a:t>Infrastructure improvements</a:t>
            </a:r>
          </a:p>
          <a:p>
            <a:r>
              <a:rPr lang="en-US" dirty="0"/>
              <a:t>More warehouse capacity</a:t>
            </a:r>
          </a:p>
          <a:p>
            <a:r>
              <a:rPr lang="en-US" dirty="0"/>
              <a:t>Early ship rerouting</a:t>
            </a:r>
          </a:p>
          <a:p>
            <a:r>
              <a:rPr lang="en-US" dirty="0"/>
              <a:t>Specialized skills recruiting</a:t>
            </a:r>
          </a:p>
          <a:p>
            <a:r>
              <a:rPr lang="en-US" dirty="0"/>
              <a:t>Better port/vessel coordination</a:t>
            </a:r>
          </a:p>
          <a:p>
            <a:r>
              <a:rPr lang="en-US" dirty="0"/>
              <a:t>Regulatory changes</a:t>
            </a:r>
          </a:p>
          <a:p>
            <a:r>
              <a:rPr lang="en-US" dirty="0"/>
              <a:t>Economic incentives</a:t>
            </a:r>
          </a:p>
          <a:p>
            <a:r>
              <a:rPr lang="en-US" dirty="0"/>
              <a:t>Labor/Management contracts</a:t>
            </a:r>
          </a:p>
          <a:p>
            <a:r>
              <a:rPr lang="en-US" dirty="0"/>
              <a:t>Tax and insurance incentives</a:t>
            </a:r>
          </a:p>
          <a:p>
            <a:endParaRPr lang="en-US" sz="1400" dirty="0"/>
          </a:p>
        </p:txBody>
      </p:sp>
      <p:sp>
        <p:nvSpPr>
          <p:cNvPr id="6" name="TextBox 5">
            <a:extLst>
              <a:ext uri="{FF2B5EF4-FFF2-40B4-BE49-F238E27FC236}">
                <a16:creationId xmlns:a16="http://schemas.microsoft.com/office/drawing/2014/main" id="{70110836-7002-8819-7024-A73325AE7849}"/>
              </a:ext>
            </a:extLst>
          </p:cNvPr>
          <p:cNvSpPr txBox="1"/>
          <p:nvPr/>
        </p:nvSpPr>
        <p:spPr>
          <a:xfrm>
            <a:off x="7955971" y="2405752"/>
            <a:ext cx="3557156" cy="3908762"/>
          </a:xfrm>
          <a:prstGeom prst="rect">
            <a:avLst/>
          </a:prstGeom>
          <a:solidFill>
            <a:srgbClr val="C00000"/>
          </a:solidFill>
          <a:ln>
            <a:solidFill>
              <a:schemeClr val="tx1"/>
            </a:solidFill>
          </a:ln>
        </p:spPr>
        <p:txBody>
          <a:bodyPr wrap="square" rtlCol="0">
            <a:spAutoFit/>
          </a:bodyPr>
          <a:lstStyle/>
          <a:p>
            <a:r>
              <a:rPr lang="en-US" dirty="0">
                <a:solidFill>
                  <a:schemeClr val="bg1"/>
                </a:solidFill>
              </a:rPr>
              <a:t>Emergency funding/hiring</a:t>
            </a:r>
          </a:p>
          <a:p>
            <a:r>
              <a:rPr lang="en-US" dirty="0">
                <a:solidFill>
                  <a:schemeClr val="bg1"/>
                </a:solidFill>
              </a:rPr>
              <a:t>Waterway survey/soundings</a:t>
            </a:r>
          </a:p>
          <a:p>
            <a:r>
              <a:rPr lang="en-US" dirty="0">
                <a:solidFill>
                  <a:schemeClr val="bg1"/>
                </a:solidFill>
              </a:rPr>
              <a:t>Regulatory relief</a:t>
            </a:r>
          </a:p>
          <a:p>
            <a:r>
              <a:rPr lang="en-US" dirty="0">
                <a:solidFill>
                  <a:schemeClr val="bg1"/>
                </a:solidFill>
              </a:rPr>
              <a:t>Better agency coordination</a:t>
            </a:r>
          </a:p>
          <a:p>
            <a:r>
              <a:rPr lang="en-US" dirty="0">
                <a:solidFill>
                  <a:schemeClr val="bg1"/>
                </a:solidFill>
              </a:rPr>
              <a:t>Ship rerouting/slow steaming</a:t>
            </a:r>
          </a:p>
          <a:p>
            <a:r>
              <a:rPr lang="en-US" dirty="0">
                <a:solidFill>
                  <a:schemeClr val="bg1"/>
                </a:solidFill>
              </a:rPr>
              <a:t>Coordination with shippers, cargo owners</a:t>
            </a:r>
          </a:p>
          <a:p>
            <a:r>
              <a:rPr lang="en-US" dirty="0">
                <a:solidFill>
                  <a:schemeClr val="bg1"/>
                </a:solidFill>
              </a:rPr>
              <a:t>Short term funding/grants</a:t>
            </a:r>
          </a:p>
          <a:p>
            <a:r>
              <a:rPr lang="en-US" dirty="0">
                <a:solidFill>
                  <a:schemeClr val="bg1"/>
                </a:solidFill>
              </a:rPr>
              <a:t>Multi-year funding/grants</a:t>
            </a:r>
          </a:p>
          <a:p>
            <a:r>
              <a:rPr lang="en-US" dirty="0">
                <a:solidFill>
                  <a:schemeClr val="bg1"/>
                </a:solidFill>
              </a:rPr>
              <a:t>Legal or regulatory constraints</a:t>
            </a:r>
          </a:p>
          <a:p>
            <a:r>
              <a:rPr lang="en-US" dirty="0">
                <a:solidFill>
                  <a:schemeClr val="bg1"/>
                </a:solidFill>
              </a:rPr>
              <a:t>Environmental Objectives</a:t>
            </a:r>
          </a:p>
          <a:p>
            <a:r>
              <a:rPr lang="en-US" dirty="0">
                <a:solidFill>
                  <a:schemeClr val="bg1"/>
                </a:solidFill>
              </a:rPr>
              <a:t>Competition</a:t>
            </a:r>
          </a:p>
          <a:p>
            <a:r>
              <a:rPr lang="en-US" dirty="0">
                <a:solidFill>
                  <a:schemeClr val="bg1"/>
                </a:solidFill>
              </a:rPr>
              <a:t>Technology challenges</a:t>
            </a:r>
          </a:p>
          <a:p>
            <a:endParaRPr lang="en-US" sz="1400" dirty="0">
              <a:solidFill>
                <a:schemeClr val="bg1"/>
              </a:solidFill>
            </a:endParaRPr>
          </a:p>
        </p:txBody>
      </p:sp>
    </p:spTree>
    <p:extLst>
      <p:ext uri="{BB962C8B-B14F-4D97-AF65-F5344CB8AC3E}">
        <p14:creationId xmlns:p14="http://schemas.microsoft.com/office/powerpoint/2010/main" val="3392635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113197" y="193345"/>
            <a:ext cx="5981278" cy="1435233"/>
          </a:xfrm>
        </p:spPr>
        <p:txBody>
          <a:bodyPr>
            <a:normAutofit/>
          </a:bodyPr>
          <a:lstStyle/>
          <a:p>
            <a:pPr algn="ctr"/>
            <a:r>
              <a:rPr lang="en-US" sz="3700" dirty="0"/>
              <a:t> Ukraine War: Impacts to Maritime Supply Chains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93408" y="1624977"/>
            <a:ext cx="5981278" cy="4607009"/>
          </a:xfrm>
        </p:spPr>
        <p:txBody>
          <a:bodyPr>
            <a:normAutofit/>
          </a:bodyPr>
          <a:lstStyle/>
          <a:p>
            <a:pPr>
              <a:spcBef>
                <a:spcPts val="600"/>
              </a:spcBef>
            </a:pPr>
            <a:r>
              <a:rPr lang="en-US" sz="2400" dirty="0"/>
              <a:t>War: the Ultimate complex disruption.</a:t>
            </a:r>
          </a:p>
          <a:p>
            <a:pPr>
              <a:spcBef>
                <a:spcPts val="600"/>
              </a:spcBef>
            </a:pPr>
            <a:r>
              <a:rPr lang="en-US" sz="2400" dirty="0"/>
              <a:t>We are preparing a report on the impacts of the Ukraine War on the MTS.</a:t>
            </a:r>
          </a:p>
          <a:p>
            <a:pPr lvl="1"/>
            <a:r>
              <a:rPr lang="en-US" dirty="0"/>
              <a:t>Attacks on seafarers, ships, ports,                                                                        and maritime infrastructure</a:t>
            </a:r>
          </a:p>
          <a:p>
            <a:pPr lvl="1"/>
            <a:r>
              <a:rPr lang="en-US" dirty="0"/>
              <a:t>Food and energy</a:t>
            </a:r>
          </a:p>
          <a:p>
            <a:pPr lvl="1"/>
            <a:r>
              <a:rPr lang="en-US" dirty="0"/>
              <a:t>Economic sanctions</a:t>
            </a:r>
          </a:p>
          <a:p>
            <a:pPr lvl="1"/>
            <a:r>
              <a:rPr lang="en-US" dirty="0"/>
              <a:t>Deceptive Shipping Practices</a:t>
            </a:r>
          </a:p>
          <a:p>
            <a:pPr marL="0" indent="0">
              <a:buNone/>
            </a:pPr>
            <a:endParaRPr lang="en-US" sz="2000" dirty="0"/>
          </a:p>
        </p:txBody>
      </p:sp>
      <p:pic>
        <p:nvPicPr>
          <p:cNvPr id="2052" name="Picture 4" descr="Mariupol, As It Was">
            <a:extLst>
              <a:ext uri="{FF2B5EF4-FFF2-40B4-BE49-F238E27FC236}">
                <a16:creationId xmlns:a16="http://schemas.microsoft.com/office/drawing/2014/main" id="{9869C05D-9FB3-408C-54F7-41F5E038E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7013653" y="116932"/>
            <a:ext cx="4245871" cy="2437120"/>
          </a:xfrm>
          <a:prstGeom prst="rect">
            <a:avLst/>
          </a:prstGeom>
          <a:noFill/>
          <a:ln>
            <a:solidFill>
              <a:schemeClr val="accent6">
                <a:lumMod val="50000"/>
              </a:schemeClr>
            </a:solidFill>
          </a:ln>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83CB272D-88E4-EF5F-2461-26CFA245EE59}"/>
              </a:ext>
            </a:extLst>
          </p:cNvPr>
          <p:cNvSpPr>
            <a:spLocks noGrp="1"/>
          </p:cNvSpPr>
          <p:nvPr>
            <p:ph type="sldNum" sz="quarter" idx="12"/>
          </p:nvPr>
        </p:nvSpPr>
        <p:spPr>
          <a:xfrm>
            <a:off x="8610600" y="6356350"/>
            <a:ext cx="2743200" cy="365125"/>
          </a:xfrm>
        </p:spPr>
        <p:txBody>
          <a:bodyPr>
            <a:normAutofit/>
          </a:bodyPr>
          <a:lstStyle/>
          <a:p>
            <a:pPr>
              <a:spcAft>
                <a:spcPts val="600"/>
              </a:spcAft>
            </a:pPr>
            <a:fld id="{17A44D4A-C3D1-6F47-8DBD-78DBF2D0B6F9}" type="slidenum">
              <a:rPr lang="en-US" smtClean="0"/>
              <a:pPr>
                <a:spcAft>
                  <a:spcPts val="600"/>
                </a:spcAft>
              </a:pPr>
              <a:t>12</a:t>
            </a:fld>
            <a:endParaRPr lang="en-US"/>
          </a:p>
        </p:txBody>
      </p:sp>
      <p:sp>
        <p:nvSpPr>
          <p:cNvPr id="8" name="Content Placeholder 2">
            <a:extLst>
              <a:ext uri="{FF2B5EF4-FFF2-40B4-BE49-F238E27FC236}">
                <a16:creationId xmlns:a16="http://schemas.microsoft.com/office/drawing/2014/main" id="{93EDFA80-9C8E-B1F9-209D-C0AC0FFC6580}"/>
              </a:ext>
            </a:extLst>
          </p:cNvPr>
          <p:cNvSpPr txBox="1">
            <a:spLocks/>
          </p:cNvSpPr>
          <p:nvPr/>
        </p:nvSpPr>
        <p:spPr>
          <a:xfrm>
            <a:off x="5940448" y="2741316"/>
            <a:ext cx="5998333" cy="4317236"/>
          </a:xfrm>
          <a:prstGeom prst="rect">
            <a:avLst/>
          </a:prstGeom>
          <a:solidFill>
            <a:schemeClr val="accent5">
              <a:lumMod val="40000"/>
              <a:lumOff val="60000"/>
            </a:schemeClr>
          </a:solidFill>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a:t>Example: Food:</a:t>
            </a:r>
          </a:p>
          <a:p>
            <a:r>
              <a:rPr lang="en-US" sz="2000" dirty="0"/>
              <a:t>Russia and Ukraine produce much of the world’s food and fertilizer.</a:t>
            </a:r>
          </a:p>
          <a:p>
            <a:r>
              <a:rPr lang="en-US" sz="2000" dirty="0"/>
              <a:t>Russia targeted port facilities in Ukraine.  </a:t>
            </a:r>
          </a:p>
          <a:p>
            <a:r>
              <a:rPr lang="en-US" sz="2000" dirty="0"/>
              <a:t>Ukraine struggled to export grain via rail.</a:t>
            </a:r>
          </a:p>
          <a:p>
            <a:r>
              <a:rPr lang="en-US" sz="2000" dirty="0"/>
              <a:t>Russia is allowing only limited Ukrainian exports via the UN brokered grain deal.</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enduring global food crisis has become one of the farthest-reaching consequences of Russia’s war, contributing to widespread starvation, poverty and premature deaths.”  </a:t>
            </a:r>
          </a:p>
          <a:p>
            <a:pPr marL="800102" lvl="1" indent="-342900">
              <a:spcBef>
                <a:spcPts val="0"/>
              </a:spcBef>
              <a:spcAft>
                <a:spcPts val="60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New York Times, Jan 2, 2023.</a:t>
            </a:r>
          </a:p>
          <a:p>
            <a:endParaRPr lang="en-US" sz="2400" dirty="0"/>
          </a:p>
          <a:p>
            <a:pPr marL="0" indent="0">
              <a:buFont typeface="Arial" panose="020B0604020202020204" pitchFamily="34" charset="0"/>
              <a:buNone/>
            </a:pPr>
            <a:endParaRPr lang="en-US" sz="2400" dirty="0"/>
          </a:p>
        </p:txBody>
      </p:sp>
    </p:spTree>
    <p:extLst>
      <p:ext uri="{BB962C8B-B14F-4D97-AF65-F5344CB8AC3E}">
        <p14:creationId xmlns:p14="http://schemas.microsoft.com/office/powerpoint/2010/main" val="324052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220167"/>
            <a:ext cx="10515600" cy="748749"/>
          </a:xfrm>
        </p:spPr>
        <p:txBody>
          <a:bodyPr>
            <a:normAutofit/>
          </a:bodyPr>
          <a:lstStyle/>
          <a:p>
            <a:r>
              <a:rPr lang="en-US" sz="3600" dirty="0"/>
              <a:t> Ukraine War: General Maritime Impacts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04801" y="925829"/>
            <a:ext cx="10515599" cy="4317236"/>
          </a:xfrm>
        </p:spPr>
        <p:txBody>
          <a:bodyPr>
            <a:normAutofit/>
          </a:bodyPr>
          <a:lstStyle/>
          <a:p>
            <a:r>
              <a:rPr lang="en-US" sz="2400" dirty="0"/>
              <a:t>When the war broke out, various EU ports experienced short term but significant congestion as they struggled to meet the economic sanctions. </a:t>
            </a:r>
          </a:p>
          <a:p>
            <a:r>
              <a:rPr lang="en-US" sz="2400" dirty="0"/>
              <a:t>Many western maritime and energy companies pulled out of Russia voluntarily, or as a result of sanctions.</a:t>
            </a:r>
          </a:p>
          <a:p>
            <a:r>
              <a:rPr lang="en-US" sz="2400" dirty="0"/>
              <a:t>Increased use of “Deceptive Shipping Practices” by Russian affiliated ships as a way to avoid sanctions. </a:t>
            </a:r>
          </a:p>
          <a:p>
            <a:r>
              <a:rPr lang="en-US" sz="2400" dirty="0"/>
              <a:t>IMO, USCG, other agencies, and various maritime companies and organizations will continue to be involved in the conflict to manage sanctions and the energy and food trade deals.  </a:t>
            </a:r>
          </a:p>
          <a:p>
            <a:pPr marL="0" indent="0">
              <a:buNone/>
            </a:pPr>
            <a:endParaRPr lang="en-US" sz="2400" dirty="0"/>
          </a:p>
        </p:txBody>
      </p:sp>
      <p:sp>
        <p:nvSpPr>
          <p:cNvPr id="4" name="Slide Number Placeholder 1">
            <a:extLst>
              <a:ext uri="{FF2B5EF4-FFF2-40B4-BE49-F238E27FC236}">
                <a16:creationId xmlns:a16="http://schemas.microsoft.com/office/drawing/2014/main" id="{E0631CC3-FFD3-8858-4BB9-E1A984F45E2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13</a:t>
            </a:fld>
            <a:endParaRPr lang="en-US" dirty="0"/>
          </a:p>
        </p:txBody>
      </p:sp>
      <p:sp>
        <p:nvSpPr>
          <p:cNvPr id="5" name="TextBox 4">
            <a:extLst>
              <a:ext uri="{FF2B5EF4-FFF2-40B4-BE49-F238E27FC236}">
                <a16:creationId xmlns:a16="http://schemas.microsoft.com/office/drawing/2014/main" id="{428568A8-95D7-41FB-3A3D-E084492DE5A9}"/>
              </a:ext>
            </a:extLst>
          </p:cNvPr>
          <p:cNvSpPr txBox="1"/>
          <p:nvPr/>
        </p:nvSpPr>
        <p:spPr>
          <a:xfrm>
            <a:off x="7460236" y="4410144"/>
            <a:ext cx="4436766" cy="1569660"/>
          </a:xfrm>
          <a:prstGeom prst="rect">
            <a:avLst/>
          </a:prstGeom>
          <a:noFill/>
          <a:ln>
            <a:solidFill>
              <a:schemeClr val="accent6">
                <a:lumMod val="50000"/>
              </a:schemeClr>
            </a:solidFill>
          </a:ln>
        </p:spPr>
        <p:txBody>
          <a:bodyPr wrap="square" rtlCol="0">
            <a:spAutoFit/>
          </a:bodyPr>
          <a:lstStyle/>
          <a:p>
            <a:r>
              <a:rPr lang="en-US" sz="2400" b="1" dirty="0">
                <a:solidFill>
                  <a:srgbClr val="C00000"/>
                </a:solidFill>
              </a:rPr>
              <a:t>A conflict in Asia would have a much greater impact on the world economy, U.S. trade, and West Coast ports</a:t>
            </a:r>
          </a:p>
        </p:txBody>
      </p:sp>
    </p:spTree>
    <p:extLst>
      <p:ext uri="{BB962C8B-B14F-4D97-AF65-F5344CB8AC3E}">
        <p14:creationId xmlns:p14="http://schemas.microsoft.com/office/powerpoint/2010/main" val="1820126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0298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14</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349032"/>
            <a:ext cx="10515599" cy="4672377"/>
          </a:xfrm>
          <a:prstGeom prst="rect">
            <a:avLst/>
          </a:prstGeom>
        </p:spPr>
        <p:txBody>
          <a:bodyPr vert="horz" lIns="91440" tIns="45720" rIns="91440" bIns="45720" rtlCol="0">
            <a:normAutofit/>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working to transform the analysis into a user-friendly, decision-support tool for use by the Coast Guard and others to improve risk management.</a:t>
            </a:r>
          </a:p>
          <a:p>
            <a:r>
              <a:rPr lang="en-US" sz="2400" dirty="0"/>
              <a:t>The Tool (Complex Maritime Economic Consequence Analysis Tool – </a:t>
            </a:r>
            <a:r>
              <a:rPr lang="en-US" sz="2400" b="1" i="1" dirty="0">
                <a:solidFill>
                  <a:srgbClr val="FF0000"/>
                </a:solidFill>
              </a:rPr>
              <a:t>MCAT</a:t>
            </a:r>
            <a:r>
              <a:rPr lang="en-US" sz="2400" dirty="0"/>
              <a:t>) is based on an Economic Consequence Analysis Tool (E-CAT) developed by our partner center CREATE to identify direct </a:t>
            </a:r>
            <a:r>
              <a:rPr lang="en-US" sz="2400" b="1" i="1" dirty="0"/>
              <a:t>and indirect </a:t>
            </a:r>
            <a:r>
              <a:rPr lang="en-US" sz="2400" dirty="0"/>
              <a:t>economic impacts of disruptive events.</a:t>
            </a:r>
          </a:p>
          <a:p>
            <a:pPr lvl="1"/>
            <a:r>
              <a:rPr lang="en-US" sz="2200" dirty="0">
                <a:solidFill>
                  <a:srgbClr val="000000"/>
                </a:solidFill>
                <a:ea typeface="Times New Roman" panose="02020603050405020304" pitchFamily="18" charset="0"/>
              </a:rPr>
              <a:t>Uses</a:t>
            </a:r>
            <a:r>
              <a:rPr lang="en-US" sz="2200" dirty="0">
                <a:solidFill>
                  <a:srgbClr val="000000"/>
                </a:solidFill>
                <a:effectLst/>
                <a:ea typeface="Times New Roman" panose="02020603050405020304" pitchFamily="18" charset="0"/>
              </a:rPr>
              <a:t> an internationally linked computable general equilibrium (CGE) model consisting of over 100 countries with 65 sectors each</a:t>
            </a:r>
            <a:r>
              <a:rPr lang="en-US" sz="2200" dirty="0">
                <a:solidFill>
                  <a:srgbClr val="000000"/>
                </a:solidFill>
                <a:ea typeface="Times New Roman" panose="02020603050405020304" pitchFamily="18" charset="0"/>
              </a:rPr>
              <a:t>.</a:t>
            </a:r>
          </a:p>
          <a:p>
            <a:pPr lvl="1"/>
            <a:r>
              <a:rPr lang="en-US" sz="2200" dirty="0">
                <a:solidFill>
                  <a:srgbClr val="000000"/>
                </a:solidFill>
                <a:ea typeface="Times New Roman" panose="02020603050405020304" pitchFamily="18" charset="0"/>
              </a:rPr>
              <a:t>Extends</a:t>
            </a:r>
            <a:r>
              <a:rPr lang="en-US" sz="2200" dirty="0">
                <a:solidFill>
                  <a:srgbClr val="000000"/>
                </a:solidFill>
                <a:effectLst/>
                <a:ea typeface="Times New Roman" panose="02020603050405020304" pitchFamily="18" charset="0"/>
              </a:rPr>
              <a:t> the well-known Global Trade Analysis Project (GTAP) CGE model.</a:t>
            </a:r>
          </a:p>
          <a:p>
            <a:pPr lvl="1"/>
            <a:r>
              <a:rPr lang="en-US" sz="2200" dirty="0">
                <a:solidFill>
                  <a:srgbClr val="000000"/>
                </a:solidFill>
                <a:effectLst/>
                <a:ea typeface="Times New Roman" panose="02020603050405020304" pitchFamily="18" charset="0"/>
              </a:rPr>
              <a:t>Will help </a:t>
            </a:r>
            <a:r>
              <a:rPr lang="en-US" sz="2200" dirty="0">
                <a:solidFill>
                  <a:srgbClr val="000000"/>
                </a:solidFill>
                <a:ea typeface="Times New Roman" panose="02020603050405020304" pitchFamily="18" charset="0"/>
              </a:rPr>
              <a:t>determine </a:t>
            </a:r>
            <a:r>
              <a:rPr lang="en-US" sz="2200" dirty="0">
                <a:solidFill>
                  <a:srgbClr val="000000"/>
                </a:solidFill>
                <a:effectLst/>
                <a:ea typeface="Times New Roman" panose="02020603050405020304" pitchFamily="18" charset="0"/>
              </a:rPr>
              <a:t>economic impacts of complex disruptions and provide insight into how to minimize them.</a:t>
            </a:r>
            <a:r>
              <a:rPr lang="en-US" sz="2200" dirty="0">
                <a:effectLst/>
              </a:rPr>
              <a:t> </a:t>
            </a:r>
            <a:endParaRPr lang="en-US" sz="2200" dirty="0"/>
          </a:p>
        </p:txBody>
      </p:sp>
    </p:spTree>
    <p:extLst>
      <p:ext uri="{BB962C8B-B14F-4D97-AF65-F5344CB8AC3E}">
        <p14:creationId xmlns:p14="http://schemas.microsoft.com/office/powerpoint/2010/main" val="1198976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Application: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255080"/>
            <a:ext cx="11538857" cy="4619708"/>
          </a:xfrm>
        </p:spPr>
        <p:txBody>
          <a:bodyPr>
            <a:normAutofit/>
          </a:bodyPr>
          <a:lstStyle/>
          <a:p>
            <a:r>
              <a:rPr lang="en-US" dirty="0"/>
              <a:t>Tested out our preliminary ideas for the MCAT tool to study economic impacts of the Ukraine War on Grain and Metal Markets </a:t>
            </a:r>
          </a:p>
          <a:p>
            <a:r>
              <a:rPr lang="en-US" dirty="0"/>
              <a:t>Applied GTAP Computable General Equilibrium Modeling System</a:t>
            </a:r>
          </a:p>
          <a:p>
            <a:r>
              <a:rPr lang="en-US" dirty="0"/>
              <a:t>Results in terms of GDP impacts:</a:t>
            </a:r>
          </a:p>
          <a:p>
            <a:pPr marL="0" indent="0">
              <a:buNone/>
            </a:pPr>
            <a:r>
              <a:rPr lang="en-US" sz="2400" dirty="0"/>
              <a:t>   - Ukraine projected to lose $2.6 billion (2%) in first year of the War</a:t>
            </a:r>
          </a:p>
          <a:p>
            <a:pPr marL="0" indent="0">
              <a:buNone/>
            </a:pPr>
            <a:r>
              <a:rPr lang="en-US" sz="2400" dirty="0"/>
              <a:t>   - Russia projected to lose only $0.6 billion (0.3%) in first-year</a:t>
            </a:r>
          </a:p>
          <a:p>
            <a:pPr marL="0" indent="0">
              <a:buNone/>
            </a:pPr>
            <a:r>
              <a:rPr lang="en-US" sz="2400" dirty="0"/>
              <a:t>   - Losses to Ukraine much larger because of its greater trade dependency</a:t>
            </a:r>
          </a:p>
          <a:p>
            <a:pPr marL="0" indent="0">
              <a:buNone/>
            </a:pPr>
            <a:r>
              <a:rPr lang="en-US" sz="2400" dirty="0"/>
              <a:t>   - Other countries/regions to suffer</a:t>
            </a:r>
            <a:r>
              <a:rPr lang="en-US" sz="2400" strike="sngStrike" dirty="0">
                <a:solidFill>
                  <a:schemeClr val="bg1"/>
                </a:solidFill>
              </a:rPr>
              <a:t> </a:t>
            </a:r>
            <a:r>
              <a:rPr lang="en-US" sz="2400" dirty="0"/>
              <a:t>losses: Rest of Asia, China, RFSU, Africa</a:t>
            </a:r>
          </a:p>
          <a:p>
            <a:pPr marL="0" indent="0">
              <a:buNone/>
            </a:pPr>
            <a:r>
              <a:rPr lang="en-US" sz="2400" dirty="0"/>
              <a:t>   - Countries/regions expected to gain: India, Latin America, NATO, Oceana, Japan</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15</a:t>
            </a:fld>
            <a:endParaRPr lang="en-US" dirty="0"/>
          </a:p>
        </p:txBody>
      </p:sp>
    </p:spTree>
    <p:extLst>
      <p:ext uri="{BB962C8B-B14F-4D97-AF65-F5344CB8AC3E}">
        <p14:creationId xmlns:p14="http://schemas.microsoft.com/office/powerpoint/2010/main" val="1808208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391AB-7C30-450E-99A7-2BF8AAA354B9}"/>
              </a:ext>
            </a:extLst>
          </p:cNvPr>
          <p:cNvSpPr>
            <a:spLocks noGrp="1"/>
          </p:cNvSpPr>
          <p:nvPr>
            <p:ph type="title"/>
          </p:nvPr>
        </p:nvSpPr>
        <p:spPr>
          <a:xfrm>
            <a:off x="262393" y="166977"/>
            <a:ext cx="11767930" cy="728762"/>
          </a:xfrm>
        </p:spPr>
        <p:txBody>
          <a:bodyPr>
            <a:noAutofit/>
          </a:bodyPr>
          <a:lstStyle/>
          <a:p>
            <a:r>
              <a:rPr lang="en-US" sz="2600" dirty="0"/>
              <a:t>Real GDP Impacts of Export Reduction in Grains and Metal Commodities from the Ukraine-Russia War </a:t>
            </a:r>
            <a:r>
              <a:rPr lang="en-US" sz="2600" b="0" dirty="0"/>
              <a:t>(in millions of 2014 U.S. dollars)</a:t>
            </a:r>
            <a:endParaRPr lang="en-US" sz="2600" dirty="0"/>
          </a:p>
        </p:txBody>
      </p:sp>
      <p:graphicFrame>
        <p:nvGraphicFramePr>
          <p:cNvPr id="6" name="Content Placeholder 5">
            <a:extLst>
              <a:ext uri="{FF2B5EF4-FFF2-40B4-BE49-F238E27FC236}">
                <a16:creationId xmlns:a16="http://schemas.microsoft.com/office/drawing/2014/main" id="{E8431304-CA13-40A4-B7B1-464F5655E00D}"/>
              </a:ext>
            </a:extLst>
          </p:cNvPr>
          <p:cNvGraphicFramePr>
            <a:graphicFrameLocks noGrp="1"/>
          </p:cNvGraphicFramePr>
          <p:nvPr>
            <p:ph idx="1"/>
          </p:nvPr>
        </p:nvGraphicFramePr>
        <p:xfrm>
          <a:off x="1494846" y="1065475"/>
          <a:ext cx="8817997" cy="4977510"/>
        </p:xfrm>
        <a:graphic>
          <a:graphicData uri="http://schemas.openxmlformats.org/drawingml/2006/table">
            <a:tbl>
              <a:tblPr firstRow="1" firstCol="1" bandRow="1">
                <a:tableStyleId>{5C22544A-7EE6-4342-B048-85BDC9FD1C3A}</a:tableStyleId>
              </a:tblPr>
              <a:tblGrid>
                <a:gridCol w="2115058">
                  <a:extLst>
                    <a:ext uri="{9D8B030D-6E8A-4147-A177-3AD203B41FA5}">
                      <a16:colId xmlns:a16="http://schemas.microsoft.com/office/drawing/2014/main" val="922250507"/>
                    </a:ext>
                  </a:extLst>
                </a:gridCol>
                <a:gridCol w="977454">
                  <a:extLst>
                    <a:ext uri="{9D8B030D-6E8A-4147-A177-3AD203B41FA5}">
                      <a16:colId xmlns:a16="http://schemas.microsoft.com/office/drawing/2014/main" val="1854087928"/>
                    </a:ext>
                  </a:extLst>
                </a:gridCol>
                <a:gridCol w="1207237">
                  <a:extLst>
                    <a:ext uri="{9D8B030D-6E8A-4147-A177-3AD203B41FA5}">
                      <a16:colId xmlns:a16="http://schemas.microsoft.com/office/drawing/2014/main" val="1187864478"/>
                    </a:ext>
                  </a:extLst>
                </a:gridCol>
                <a:gridCol w="223705">
                  <a:extLst>
                    <a:ext uri="{9D8B030D-6E8A-4147-A177-3AD203B41FA5}">
                      <a16:colId xmlns:a16="http://schemas.microsoft.com/office/drawing/2014/main" val="2429219563"/>
                    </a:ext>
                  </a:extLst>
                </a:gridCol>
                <a:gridCol w="977454">
                  <a:extLst>
                    <a:ext uri="{9D8B030D-6E8A-4147-A177-3AD203B41FA5}">
                      <a16:colId xmlns:a16="http://schemas.microsoft.com/office/drawing/2014/main" val="3082816171"/>
                    </a:ext>
                  </a:extLst>
                </a:gridCol>
                <a:gridCol w="1097568">
                  <a:extLst>
                    <a:ext uri="{9D8B030D-6E8A-4147-A177-3AD203B41FA5}">
                      <a16:colId xmlns:a16="http://schemas.microsoft.com/office/drawing/2014/main" val="2985685073"/>
                    </a:ext>
                  </a:extLst>
                </a:gridCol>
                <a:gridCol w="223705">
                  <a:extLst>
                    <a:ext uri="{9D8B030D-6E8A-4147-A177-3AD203B41FA5}">
                      <a16:colId xmlns:a16="http://schemas.microsoft.com/office/drawing/2014/main" val="359479053"/>
                    </a:ext>
                  </a:extLst>
                </a:gridCol>
                <a:gridCol w="977454">
                  <a:extLst>
                    <a:ext uri="{9D8B030D-6E8A-4147-A177-3AD203B41FA5}">
                      <a16:colId xmlns:a16="http://schemas.microsoft.com/office/drawing/2014/main" val="1067077592"/>
                    </a:ext>
                  </a:extLst>
                </a:gridCol>
                <a:gridCol w="1018362">
                  <a:extLst>
                    <a:ext uri="{9D8B030D-6E8A-4147-A177-3AD203B41FA5}">
                      <a16:colId xmlns:a16="http://schemas.microsoft.com/office/drawing/2014/main" val="1245892627"/>
                    </a:ext>
                  </a:extLst>
                </a:gridCol>
              </a:tblGrid>
              <a:tr h="389262">
                <a:tc>
                  <a:txBody>
                    <a:bodyPr/>
                    <a:lstStyle/>
                    <a:p>
                      <a:r>
                        <a:rPr lang="en-US" sz="1200" dirty="0">
                          <a:solidFill>
                            <a:schemeClr val="tx1"/>
                          </a:solidFill>
                          <a:effectLst/>
                          <a:latin typeface="Arial" panose="020B0604020202020204" pitchFamily="34" charset="0"/>
                          <a:cs typeface="Arial" panose="020B0604020202020204" pitchFamily="34" charset="0"/>
                        </a:rPr>
                        <a:t>Scenario</a:t>
                      </a: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Russia</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both Russia and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extLst>
                  <a:ext uri="{0D108BD9-81ED-4DB2-BD59-A6C34878D82A}">
                    <a16:rowId xmlns:a16="http://schemas.microsoft.com/office/drawing/2014/main" val="681269327"/>
                  </a:ext>
                </a:extLst>
              </a:tr>
              <a:tr h="389262">
                <a:tc>
                  <a:txBody>
                    <a:bodyPr/>
                    <a:lstStyle/>
                    <a:p>
                      <a:pPr marL="0" marR="0">
                        <a:lnSpc>
                          <a:spcPct val="107000"/>
                        </a:lnSpc>
                        <a:spcBef>
                          <a:spcPts val="0"/>
                        </a:spcBef>
                        <a:spcAft>
                          <a:spcPts val="0"/>
                        </a:spcAft>
                      </a:pPr>
                      <a:r>
                        <a:rPr lang="en-US" sz="1200" dirty="0">
                          <a:solidFill>
                            <a:schemeClr val="tx1"/>
                          </a:solidFill>
                          <a:effectLst/>
                        </a:rPr>
                        <a:t>Region</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ct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2100254952"/>
                  </a:ext>
                </a:extLst>
              </a:tr>
              <a:tr h="233277">
                <a:tc>
                  <a:txBody>
                    <a:bodyPr/>
                    <a:lstStyle/>
                    <a:p>
                      <a:pPr marL="0" marR="0">
                        <a:lnSpc>
                          <a:spcPct val="107000"/>
                        </a:lnSpc>
                        <a:spcBef>
                          <a:spcPts val="0"/>
                        </a:spcBef>
                        <a:spcAft>
                          <a:spcPts val="0"/>
                        </a:spcAft>
                      </a:pPr>
                      <a:r>
                        <a:rPr lang="en-US" sz="1200">
                          <a:solidFill>
                            <a:schemeClr val="tx1"/>
                          </a:solidFill>
                          <a:effectLst/>
                        </a:rPr>
                        <a:t>USA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243540005"/>
                  </a:ext>
                </a:extLst>
              </a:tr>
              <a:tr h="233277">
                <a:tc>
                  <a:txBody>
                    <a:bodyPr/>
                    <a:lstStyle/>
                    <a:p>
                      <a:pPr marL="0" marR="0">
                        <a:lnSpc>
                          <a:spcPct val="107000"/>
                        </a:lnSpc>
                        <a:spcBef>
                          <a:spcPts val="0"/>
                        </a:spcBef>
                        <a:spcAft>
                          <a:spcPts val="0"/>
                        </a:spcAft>
                      </a:pPr>
                      <a:r>
                        <a:rPr lang="en-US" sz="1200">
                          <a:solidFill>
                            <a:schemeClr val="tx1"/>
                          </a:solidFill>
                          <a:effectLst/>
                        </a:rPr>
                        <a:t>Rest of North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762223307"/>
                  </a:ext>
                </a:extLst>
              </a:tr>
              <a:tr h="233277">
                <a:tc>
                  <a:txBody>
                    <a:bodyPr/>
                    <a:lstStyle/>
                    <a:p>
                      <a:pPr marL="0" marR="0">
                        <a:lnSpc>
                          <a:spcPct val="107000"/>
                        </a:lnSpc>
                        <a:spcBef>
                          <a:spcPts val="0"/>
                        </a:spcBef>
                        <a:spcAft>
                          <a:spcPts val="0"/>
                        </a:spcAft>
                      </a:pPr>
                      <a:r>
                        <a:rPr lang="en-US" sz="1200">
                          <a:solidFill>
                            <a:schemeClr val="tx1"/>
                          </a:solidFill>
                          <a:effectLst/>
                        </a:rPr>
                        <a:t>China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-95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389678945"/>
                  </a:ext>
                </a:extLst>
              </a:tr>
              <a:tr h="233277">
                <a:tc>
                  <a:txBody>
                    <a:bodyPr/>
                    <a:lstStyle/>
                    <a:p>
                      <a:pPr marL="0" marR="0">
                        <a:lnSpc>
                          <a:spcPct val="107000"/>
                        </a:lnSpc>
                        <a:spcBef>
                          <a:spcPts val="0"/>
                        </a:spcBef>
                        <a:spcAft>
                          <a:spcPts val="0"/>
                        </a:spcAft>
                      </a:pPr>
                      <a:r>
                        <a:rPr lang="en-US" sz="1200">
                          <a:solidFill>
                            <a:schemeClr val="tx1"/>
                          </a:solidFill>
                          <a:effectLst/>
                        </a:rPr>
                        <a:t>Japan</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647617234"/>
                  </a:ext>
                </a:extLst>
              </a:tr>
              <a:tr h="233277">
                <a:tc>
                  <a:txBody>
                    <a:bodyPr/>
                    <a:lstStyle/>
                    <a:p>
                      <a:pPr marL="0" marR="0">
                        <a:lnSpc>
                          <a:spcPct val="107000"/>
                        </a:lnSpc>
                        <a:spcBef>
                          <a:spcPts val="0"/>
                        </a:spcBef>
                        <a:spcAft>
                          <a:spcPts val="0"/>
                        </a:spcAft>
                      </a:pPr>
                      <a:r>
                        <a:rPr lang="en-US" sz="1200">
                          <a:solidFill>
                            <a:schemeClr val="tx1"/>
                          </a:solidFill>
                          <a:effectLst/>
                        </a:rPr>
                        <a:t>India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461876564"/>
                  </a:ext>
                </a:extLst>
              </a:tr>
              <a:tr h="233277">
                <a:tc>
                  <a:txBody>
                    <a:bodyPr/>
                    <a:lstStyle/>
                    <a:p>
                      <a:pPr marL="0" marR="0">
                        <a:lnSpc>
                          <a:spcPct val="107000"/>
                        </a:lnSpc>
                        <a:spcBef>
                          <a:spcPts val="0"/>
                        </a:spcBef>
                        <a:spcAft>
                          <a:spcPts val="0"/>
                        </a:spcAft>
                      </a:pPr>
                      <a:r>
                        <a:rPr lang="en-US" sz="1200">
                          <a:solidFill>
                            <a:schemeClr val="tx1"/>
                          </a:solidFill>
                          <a:effectLst/>
                        </a:rPr>
                        <a:t>Rest of Asia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dirty="0">
                          <a:effectLst/>
                        </a:rPr>
                        <a:t>-52</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-487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273677211"/>
                  </a:ext>
                </a:extLst>
              </a:tr>
              <a:tr h="233277">
                <a:tc>
                  <a:txBody>
                    <a:bodyPr/>
                    <a:lstStyle/>
                    <a:p>
                      <a:pPr marL="0" marR="0">
                        <a:lnSpc>
                          <a:spcPct val="107000"/>
                        </a:lnSpc>
                        <a:spcBef>
                          <a:spcPts val="0"/>
                        </a:spcBef>
                        <a:spcAft>
                          <a:spcPts val="0"/>
                        </a:spcAft>
                      </a:pPr>
                      <a:r>
                        <a:rPr lang="en-US" sz="1200">
                          <a:solidFill>
                            <a:schemeClr val="tx1"/>
                          </a:solidFill>
                          <a:effectLst/>
                        </a:rPr>
                        <a:t>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90542934"/>
                  </a:ext>
                </a:extLst>
              </a:tr>
              <a:tr h="233277">
                <a:tc>
                  <a:txBody>
                    <a:bodyPr/>
                    <a:lstStyle/>
                    <a:p>
                      <a:pPr marL="0" marR="0">
                        <a:lnSpc>
                          <a:spcPct val="107000"/>
                        </a:lnSpc>
                        <a:spcBef>
                          <a:spcPts val="0"/>
                        </a:spcBef>
                        <a:spcAft>
                          <a:spcPts val="0"/>
                        </a:spcAft>
                      </a:pPr>
                      <a:r>
                        <a:rPr lang="en-US" sz="1200">
                          <a:solidFill>
                            <a:schemeClr val="tx1"/>
                          </a:solidFill>
                          <a:effectLst/>
                        </a:rPr>
                        <a:t>Latin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79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75917902"/>
                  </a:ext>
                </a:extLst>
              </a:tr>
              <a:tr h="233277">
                <a:tc>
                  <a:txBody>
                    <a:bodyPr/>
                    <a:lstStyle/>
                    <a:p>
                      <a:pPr marL="0" marR="0">
                        <a:lnSpc>
                          <a:spcPct val="107000"/>
                        </a:lnSpc>
                        <a:spcBef>
                          <a:spcPts val="0"/>
                        </a:spcBef>
                        <a:spcAft>
                          <a:spcPts val="0"/>
                        </a:spcAft>
                      </a:pPr>
                      <a:r>
                        <a:rPr lang="en-US" sz="1200">
                          <a:solidFill>
                            <a:schemeClr val="tx1"/>
                          </a:solidFill>
                          <a:effectLst/>
                        </a:rPr>
                        <a:t>Oceania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0.0074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91485789"/>
                  </a:ext>
                </a:extLst>
              </a:tr>
              <a:tr h="233277">
                <a:tc>
                  <a:txBody>
                    <a:bodyPr/>
                    <a:lstStyle/>
                    <a:p>
                      <a:pPr marL="0" marR="0">
                        <a:lnSpc>
                          <a:spcPct val="107000"/>
                        </a:lnSpc>
                        <a:spcBef>
                          <a:spcPts val="0"/>
                        </a:spcBef>
                        <a:spcAft>
                          <a:spcPts val="0"/>
                        </a:spcAft>
                      </a:pPr>
                      <a:r>
                        <a:rPr lang="en-US" sz="1200">
                          <a:solidFill>
                            <a:schemeClr val="tx1"/>
                          </a:solidFill>
                          <a:effectLst/>
                        </a:rPr>
                        <a:t>NATO (except US, 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236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50325611"/>
                  </a:ext>
                </a:extLst>
              </a:tr>
              <a:tr h="233277">
                <a:tc>
                  <a:txBody>
                    <a:bodyPr/>
                    <a:lstStyle/>
                    <a:p>
                      <a:pPr marL="0" marR="0">
                        <a:lnSpc>
                          <a:spcPct val="107000"/>
                        </a:lnSpc>
                        <a:spcBef>
                          <a:spcPts val="0"/>
                        </a:spcBef>
                        <a:spcAft>
                          <a:spcPts val="0"/>
                        </a:spcAft>
                      </a:pPr>
                      <a:r>
                        <a:rPr lang="en-US" sz="1200">
                          <a:solidFill>
                            <a:schemeClr val="tx1"/>
                          </a:solidFill>
                          <a:effectLst/>
                        </a:rPr>
                        <a:t>Rest of Europe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60995693"/>
                  </a:ext>
                </a:extLst>
              </a:tr>
              <a:tr h="233277">
                <a:tc>
                  <a:txBody>
                    <a:bodyPr/>
                    <a:lstStyle/>
                    <a:p>
                      <a:pPr marL="0" marR="0">
                        <a:lnSpc>
                          <a:spcPct val="107000"/>
                        </a:lnSpc>
                        <a:spcBef>
                          <a:spcPts val="0"/>
                        </a:spcBef>
                        <a:spcAft>
                          <a:spcPts val="0"/>
                        </a:spcAft>
                      </a:pPr>
                      <a:r>
                        <a:rPr lang="en-US" sz="1200">
                          <a:solidFill>
                            <a:schemeClr val="tx1"/>
                          </a:solidFill>
                          <a:effectLst/>
                        </a:rPr>
                        <a:t>Russia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-0.0148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-0.0275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91332894"/>
                  </a:ext>
                </a:extLst>
              </a:tr>
              <a:tr h="233277">
                <a:tc>
                  <a:txBody>
                    <a:bodyPr/>
                    <a:lstStyle/>
                    <a:p>
                      <a:pPr marL="0" marR="0">
                        <a:lnSpc>
                          <a:spcPct val="107000"/>
                        </a:lnSpc>
                        <a:spcBef>
                          <a:spcPts val="0"/>
                        </a:spcBef>
                        <a:spcAft>
                          <a:spcPts val="0"/>
                        </a:spcAft>
                      </a:pPr>
                      <a:r>
                        <a:rPr lang="en-US" sz="1200">
                          <a:solidFill>
                            <a:schemeClr val="tx1"/>
                          </a:solidFill>
                          <a:effectLst/>
                        </a:rPr>
                        <a:t>RFSU</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-0.0162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573103392"/>
                  </a:ext>
                </a:extLst>
              </a:tr>
              <a:tr h="233277">
                <a:tc>
                  <a:txBody>
                    <a:bodyPr/>
                    <a:lstStyle/>
                    <a:p>
                      <a:pPr marL="0" marR="0">
                        <a:lnSpc>
                          <a:spcPct val="107000"/>
                        </a:lnSpc>
                        <a:spcBef>
                          <a:spcPts val="0"/>
                        </a:spcBef>
                        <a:spcAft>
                          <a:spcPts val="0"/>
                        </a:spcAft>
                      </a:pPr>
                      <a:r>
                        <a:rPr lang="en-US" sz="1200">
                          <a:solidFill>
                            <a:schemeClr val="tx1"/>
                          </a:solidFill>
                          <a:effectLst/>
                        </a:rPr>
                        <a:t>Ukraine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-1.9745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-2596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-1.9697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59336770"/>
                  </a:ext>
                </a:extLst>
              </a:tr>
              <a:tr h="233277">
                <a:tc>
                  <a:txBody>
                    <a:bodyPr/>
                    <a:lstStyle/>
                    <a:p>
                      <a:pPr marL="0" marR="0">
                        <a:lnSpc>
                          <a:spcPct val="107000"/>
                        </a:lnSpc>
                        <a:spcBef>
                          <a:spcPts val="0"/>
                        </a:spcBef>
                        <a:spcAft>
                          <a:spcPts val="0"/>
                        </a:spcAft>
                      </a:pPr>
                      <a:r>
                        <a:rPr lang="en-US" sz="1200">
                          <a:solidFill>
                            <a:schemeClr val="tx1"/>
                          </a:solidFill>
                          <a:effectLst/>
                        </a:rPr>
                        <a:t>Mid-East</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2647066"/>
                  </a:ext>
                </a:extLst>
              </a:tr>
              <a:tr h="233277">
                <a:tc>
                  <a:txBody>
                    <a:bodyPr/>
                    <a:lstStyle/>
                    <a:p>
                      <a:pPr marL="0" marR="0">
                        <a:lnSpc>
                          <a:spcPct val="107000"/>
                        </a:lnSpc>
                        <a:spcBef>
                          <a:spcPts val="0"/>
                        </a:spcBef>
                        <a:spcAft>
                          <a:spcPts val="0"/>
                        </a:spcAft>
                      </a:pPr>
                      <a:r>
                        <a:rPr lang="en-US" sz="1200">
                          <a:solidFill>
                            <a:schemeClr val="tx1"/>
                          </a:solidFill>
                          <a:effectLst/>
                        </a:rPr>
                        <a:t>Africa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56507274"/>
                  </a:ext>
                </a:extLst>
              </a:tr>
              <a:tr h="233277">
                <a:tc>
                  <a:txBody>
                    <a:bodyPr/>
                    <a:lstStyle/>
                    <a:p>
                      <a:pPr marL="0" marR="0">
                        <a:lnSpc>
                          <a:spcPct val="107000"/>
                        </a:lnSpc>
                        <a:spcBef>
                          <a:spcPts val="0"/>
                        </a:spcBef>
                        <a:spcAft>
                          <a:spcPts val="0"/>
                        </a:spcAft>
                      </a:pPr>
                      <a:r>
                        <a:rPr lang="en-US" sz="1200">
                          <a:solidFill>
                            <a:schemeClr val="tx1"/>
                          </a:solidFill>
                          <a:effectLst/>
                        </a:rPr>
                        <a:t>Rest of World</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0.0060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93129769"/>
                  </a:ext>
                </a:extLst>
              </a:tr>
              <a:tr h="233277">
                <a:tc>
                  <a:txBody>
                    <a:bodyPr/>
                    <a:lstStyle/>
                    <a:p>
                      <a:pPr marL="0" marR="0">
                        <a:lnSpc>
                          <a:spcPct val="107000"/>
                        </a:lnSpc>
                        <a:spcBef>
                          <a:spcPts val="0"/>
                        </a:spcBef>
                        <a:spcAft>
                          <a:spcPts val="0"/>
                        </a:spcAft>
                      </a:pPr>
                      <a:r>
                        <a:rPr lang="en-US" sz="1200" dirty="0">
                          <a:solidFill>
                            <a:schemeClr val="tx1"/>
                          </a:solidFill>
                          <a:effectLst/>
                        </a:rPr>
                        <a:t>Total</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-2712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dirty="0">
                          <a:effectLst/>
                        </a:rPr>
                        <a:t>-0.0041</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5567150"/>
                  </a:ext>
                </a:extLst>
              </a:tr>
            </a:tbl>
          </a:graphicData>
        </a:graphic>
      </p:graphicFrame>
      <p:sp>
        <p:nvSpPr>
          <p:cNvPr id="3" name="Slide Number Placeholder 1">
            <a:extLst>
              <a:ext uri="{FF2B5EF4-FFF2-40B4-BE49-F238E27FC236}">
                <a16:creationId xmlns:a16="http://schemas.microsoft.com/office/drawing/2014/main" id="{9D52A07A-5BEB-034E-B91D-425CDE4B691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16</a:t>
            </a:fld>
            <a:endParaRPr lang="en-US" dirty="0"/>
          </a:p>
        </p:txBody>
      </p:sp>
    </p:spTree>
    <p:extLst>
      <p:ext uri="{BB962C8B-B14F-4D97-AF65-F5344CB8AC3E}">
        <p14:creationId xmlns:p14="http://schemas.microsoft.com/office/powerpoint/2010/main" val="2794483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282606"/>
            <a:ext cx="11524594" cy="1325563"/>
          </a:xfrm>
        </p:spPr>
        <p:txBody>
          <a:bodyPr/>
          <a:lstStyle/>
          <a:p>
            <a:pPr algn="ctr"/>
            <a:r>
              <a:rPr lang="en-US" dirty="0"/>
              <a:t>Stakeholder Engagement</a:t>
            </a: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17</a:t>
            </a:fld>
            <a:endParaRPr lang="en-US" dirty="0"/>
          </a:p>
        </p:txBody>
      </p:sp>
      <p:sp>
        <p:nvSpPr>
          <p:cNvPr id="5" name="TextBox 4">
            <a:extLst>
              <a:ext uri="{FF2B5EF4-FFF2-40B4-BE49-F238E27FC236}">
                <a16:creationId xmlns:a16="http://schemas.microsoft.com/office/drawing/2014/main" id="{08DA4FC2-B877-0691-2264-81FF57752CB1}"/>
              </a:ext>
            </a:extLst>
          </p:cNvPr>
          <p:cNvSpPr txBox="1"/>
          <p:nvPr/>
        </p:nvSpPr>
        <p:spPr>
          <a:xfrm>
            <a:off x="359282" y="645397"/>
            <a:ext cx="11562773" cy="5509200"/>
          </a:xfrm>
          <a:prstGeom prst="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400" dirty="0"/>
              <a:t>Distinguished Advisory Board including USCG, port security, private sector</a:t>
            </a:r>
          </a:p>
          <a:p>
            <a:pPr marL="342900" indent="-342900">
              <a:spcAft>
                <a:spcPts val="600"/>
              </a:spcAft>
              <a:buFont typeface="Arial" panose="020B0604020202020204" pitchFamily="34" charset="0"/>
              <a:buChar char="•"/>
            </a:pPr>
            <a:r>
              <a:rPr lang="en-US" sz="2400" dirty="0"/>
              <a:t>Interviews with over 30 SMEs from government, industry, and nonprofits </a:t>
            </a:r>
          </a:p>
          <a:p>
            <a:pPr marL="342900" indent="-342900">
              <a:spcAft>
                <a:spcPts val="600"/>
              </a:spcAft>
              <a:buFont typeface="Arial" panose="020B0604020202020204" pitchFamily="34" charset="0"/>
              <a:buChar char="•"/>
            </a:pPr>
            <a:r>
              <a:rPr lang="en-US" sz="2400" dirty="0"/>
              <a:t>Presentations made or invited to be made in the future:</a:t>
            </a:r>
          </a:p>
          <a:p>
            <a:pPr marL="800100" lvl="1" indent="-342900">
              <a:spcAft>
                <a:spcPts val="600"/>
              </a:spcAft>
              <a:buFont typeface="Arial" panose="020B0604020202020204" pitchFamily="34" charset="0"/>
              <a:buChar char="•"/>
            </a:pPr>
            <a:r>
              <a:rPr lang="en-US" sz="2200" dirty="0"/>
              <a:t>USCG Sector New York including tabletop</a:t>
            </a:r>
          </a:p>
          <a:p>
            <a:pPr marL="800100" lvl="1" indent="-342900">
              <a:spcAft>
                <a:spcPts val="600"/>
              </a:spcAft>
              <a:buFont typeface="Arial" panose="020B0604020202020204" pitchFamily="34" charset="0"/>
              <a:buChar char="•"/>
            </a:pPr>
            <a:r>
              <a:rPr lang="en-US" sz="2200" dirty="0"/>
              <a:t>USCG Sector Los Angeles-Long Beach including tabletop</a:t>
            </a:r>
          </a:p>
          <a:p>
            <a:pPr marL="800100" lvl="1" indent="-342900">
              <a:spcAft>
                <a:spcPts val="600"/>
              </a:spcAft>
              <a:buFont typeface="Arial" panose="020B0604020202020204" pitchFamily="34" charset="0"/>
              <a:buChar char="•"/>
            </a:pPr>
            <a:r>
              <a:rPr lang="en-US" sz="2200" dirty="0"/>
              <a:t>Port Authority of NY/NJ</a:t>
            </a:r>
          </a:p>
          <a:p>
            <a:pPr marL="800100" lvl="1" indent="-342900">
              <a:spcAft>
                <a:spcPts val="600"/>
              </a:spcAft>
              <a:buFont typeface="Arial" panose="020B0604020202020204" pitchFamily="34" charset="0"/>
              <a:buChar char="•"/>
            </a:pPr>
            <a:r>
              <a:rPr lang="en-US" sz="2200" dirty="0"/>
              <a:t>US Committee on the Marine Transportation System (CMTS)</a:t>
            </a:r>
          </a:p>
          <a:p>
            <a:pPr marL="800100" lvl="1" indent="-342900">
              <a:spcAft>
                <a:spcPts val="600"/>
              </a:spcAft>
              <a:buFont typeface="Arial" panose="020B0604020202020204" pitchFamily="34" charset="0"/>
              <a:buChar char="•"/>
            </a:pPr>
            <a:r>
              <a:rPr lang="en-US" sz="2200" dirty="0"/>
              <a:t>CISA Committee on the Continuity of the Economy</a:t>
            </a:r>
          </a:p>
          <a:p>
            <a:pPr marL="800100" lvl="1" indent="-342900">
              <a:spcAft>
                <a:spcPts val="600"/>
              </a:spcAft>
              <a:buFont typeface="Arial" panose="020B0604020202020204" pitchFamily="34" charset="0"/>
              <a:buChar char="•"/>
            </a:pPr>
            <a:r>
              <a:rPr lang="en-US" sz="2200" dirty="0"/>
              <a:t>CISA Resilience Services Branch</a:t>
            </a:r>
          </a:p>
          <a:p>
            <a:pPr marL="800100" lvl="1" indent="-342900">
              <a:spcAft>
                <a:spcPts val="600"/>
              </a:spcAft>
              <a:buFont typeface="Arial" panose="020B0604020202020204" pitchFamily="34" charset="0"/>
              <a:buChar char="•"/>
            </a:pPr>
            <a:r>
              <a:rPr lang="en-US" sz="2200" dirty="0"/>
              <a:t>US Maritime Administration (MARAD)</a:t>
            </a:r>
          </a:p>
          <a:p>
            <a:pPr marL="800100" lvl="1" indent="-342900">
              <a:spcAft>
                <a:spcPts val="600"/>
              </a:spcAft>
              <a:buFont typeface="Arial" panose="020B0604020202020204" pitchFamily="34" charset="0"/>
              <a:buChar char="•"/>
            </a:pPr>
            <a:r>
              <a:rPr lang="en-US" sz="2200" dirty="0"/>
              <a:t>Interagency Supply Chain Working Group run by DOT</a:t>
            </a:r>
          </a:p>
          <a:p>
            <a:pPr marL="800100" lvl="1" indent="-342900">
              <a:spcAft>
                <a:spcPts val="600"/>
              </a:spcAft>
              <a:buFont typeface="Arial" panose="020B0604020202020204" pitchFamily="34" charset="0"/>
              <a:buChar char="•"/>
            </a:pPr>
            <a:r>
              <a:rPr lang="en-US" sz="2200" dirty="0"/>
              <a:t>Emergency Support Function – Transportation run by FEMA</a:t>
            </a:r>
          </a:p>
          <a:p>
            <a:pPr marL="800100" lvl="1" indent="-342900">
              <a:spcAft>
                <a:spcPts val="600"/>
              </a:spcAft>
              <a:buFont typeface="Arial" panose="020B0604020202020204" pitchFamily="34" charset="0"/>
              <a:buChar char="•"/>
            </a:pPr>
            <a:r>
              <a:rPr lang="en-US" sz="2200" dirty="0"/>
              <a:t>Interagency Port of Baltimore Multiple Disruptions Tabletop </a:t>
            </a:r>
          </a:p>
        </p:txBody>
      </p:sp>
    </p:spTree>
    <p:extLst>
      <p:ext uri="{BB962C8B-B14F-4D97-AF65-F5344CB8AC3E}">
        <p14:creationId xmlns:p14="http://schemas.microsoft.com/office/powerpoint/2010/main" val="113496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38551"/>
            <a:ext cx="11901487" cy="1081677"/>
          </a:xfrm>
        </p:spPr>
        <p:txBody>
          <a:bodyPr>
            <a:normAutofit/>
          </a:bodyPr>
          <a:lstStyle/>
          <a:p>
            <a:r>
              <a:rPr lang="en-US" sz="3400" dirty="0"/>
              <a:t>A Selection of Observations from Interviews and Other Stakeholder Engagement</a:t>
            </a:r>
          </a:p>
        </p:txBody>
      </p:sp>
      <p:sp>
        <p:nvSpPr>
          <p:cNvPr id="7" name="Text Placeholder 6"/>
          <p:cNvSpPr>
            <a:spLocks noGrp="1"/>
          </p:cNvSpPr>
          <p:nvPr>
            <p:ph idx="1"/>
          </p:nvPr>
        </p:nvSpPr>
        <p:spPr>
          <a:xfrm>
            <a:off x="547690" y="1046919"/>
            <a:ext cx="11096620" cy="5459895"/>
          </a:xfrm>
        </p:spPr>
        <p:txBody>
          <a:bodyPr>
            <a:normAutofit fontScale="92500" lnSpcReduction="10000"/>
          </a:bodyPr>
          <a:lstStyle/>
          <a:p>
            <a:pPr>
              <a:spcAft>
                <a:spcPts val="600"/>
              </a:spcAft>
            </a:pPr>
            <a:r>
              <a:rPr lang="en-US" dirty="0"/>
              <a:t>Better coordination between shippers, vessels, and port facility operators could improve port efficiency; technology provides promising information-sharing solutions. </a:t>
            </a:r>
          </a:p>
          <a:p>
            <a:pPr lvl="1">
              <a:spcAft>
                <a:spcPts val="1200"/>
              </a:spcAft>
            </a:pPr>
            <a:r>
              <a:rPr lang="en-US" sz="2600" dirty="0"/>
              <a:t>However, business confidentiality concerns are limiting progress in this area.</a:t>
            </a:r>
          </a:p>
          <a:p>
            <a:pPr lvl="0">
              <a:spcAft>
                <a:spcPts val="600"/>
              </a:spcAft>
            </a:pPr>
            <a:r>
              <a:rPr lang="en-US" dirty="0"/>
              <a:t>Port capacity is a challenge, and a single, low-capacity link in a supply chain can make improvements in other areas irrelevant. </a:t>
            </a:r>
          </a:p>
          <a:p>
            <a:pPr lvl="1">
              <a:spcBef>
                <a:spcPts val="0"/>
              </a:spcBef>
              <a:spcAft>
                <a:spcPts val="1200"/>
              </a:spcAft>
            </a:pPr>
            <a:r>
              <a:rPr lang="en-US" sz="2600" dirty="0"/>
              <a:t>Case in point: No way to get ports to operate 24/7 because we don’t have enough warehouse space.</a:t>
            </a:r>
          </a:p>
          <a:p>
            <a:pPr>
              <a:spcAft>
                <a:spcPts val="1200"/>
              </a:spcAft>
            </a:pPr>
            <a:r>
              <a:rPr lang="en-US" dirty="0"/>
              <a:t>There has been tremendous innovation on specialized low- and no-carbon marine fuels, but less attention on how to respond to a salvage or firefighting incident, or a lack of their availability at critical times.</a:t>
            </a:r>
          </a:p>
          <a:p>
            <a:pPr>
              <a:spcAft>
                <a:spcPts val="1200"/>
              </a:spcAft>
            </a:pPr>
            <a:endParaRPr lang="en-US" dirty="0"/>
          </a:p>
          <a:p>
            <a:pPr>
              <a:spcAft>
                <a:spcPts val="1200"/>
              </a:spcAft>
            </a:pPr>
            <a:endParaRPr lang="en-US" dirty="0"/>
          </a:p>
          <a:p>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18</a:t>
            </a:fld>
            <a:endParaRPr lang="en-US" dirty="0"/>
          </a:p>
        </p:txBody>
      </p:sp>
    </p:spTree>
    <p:extLst>
      <p:ext uri="{BB962C8B-B14F-4D97-AF65-F5344CB8AC3E}">
        <p14:creationId xmlns:p14="http://schemas.microsoft.com/office/powerpoint/2010/main" val="3375922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125192"/>
            <a:ext cx="11096620" cy="4740245"/>
          </a:xfrm>
        </p:spPr>
        <p:txBody>
          <a:bodyPr>
            <a:normAutofit/>
          </a:bodyPr>
          <a:lstStyle/>
          <a:p>
            <a:pPr lvl="0"/>
            <a:r>
              <a:rPr lang="en-US" dirty="0"/>
              <a:t>The combination of cyber and physical disruptions, particularly in critical areas (such as chokepoints), is a significant risk. </a:t>
            </a:r>
          </a:p>
          <a:p>
            <a:pPr marL="0" lvl="0" indent="0">
              <a:buNone/>
            </a:pPr>
            <a:endParaRPr lang="en-US" dirty="0"/>
          </a:p>
          <a:p>
            <a:pPr lvl="0"/>
            <a:r>
              <a:rPr lang="en-US" dirty="0"/>
              <a:t>Sustained power outages are also a concern,                                                                 particularly where automation and air quality                                           requirements may limit the ability to return to                                                          manual operations </a:t>
            </a:r>
            <a:r>
              <a:rPr lang="en-US" u="sng" dirty="0"/>
              <a:t>at the desired throughput</a:t>
            </a:r>
            <a:r>
              <a:rPr lang="en-US" dirty="0"/>
              <a: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19</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dirty="0"/>
              <a:t>A Selection of Observations from Interviews and Other Stakeholder Engagement</a:t>
            </a:r>
          </a:p>
        </p:txBody>
      </p:sp>
      <p:pic>
        <p:nvPicPr>
          <p:cNvPr id="1026" name="Picture 2">
            <a:extLst>
              <a:ext uri="{FF2B5EF4-FFF2-40B4-BE49-F238E27FC236}">
                <a16:creationId xmlns:a16="http://schemas.microsoft.com/office/drawing/2014/main" id="{049E7C1E-CD7E-FF4E-5E1B-6DB29DFC4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9166" y="2236762"/>
            <a:ext cx="3679483" cy="2759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44358-CAF1-3F8F-A6F1-2952B7C0C0E7}"/>
              </a:ext>
            </a:extLst>
          </p:cNvPr>
          <p:cNvSpPr txBox="1"/>
          <p:nvPr/>
        </p:nvSpPr>
        <p:spPr>
          <a:xfrm>
            <a:off x="7279957" y="5283389"/>
            <a:ext cx="4754880" cy="646331"/>
          </a:xfrm>
          <a:prstGeom prst="rect">
            <a:avLst/>
          </a:prstGeom>
          <a:noFill/>
        </p:spPr>
        <p:txBody>
          <a:bodyPr wrap="square" rtlCol="0">
            <a:spAutoFit/>
          </a:bodyPr>
          <a:lstStyle/>
          <a:p>
            <a:pPr marL="0" marR="0">
              <a:spcBef>
                <a:spcPts val="0"/>
              </a:spcBef>
              <a:spcAft>
                <a:spcPts val="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credit </a:t>
            </a:r>
            <a:r>
              <a:rPr lang="en-US" sz="1800" dirty="0" err="1">
                <a:effectLst/>
                <a:latin typeface="Cambria" panose="02040503050406030204" pitchFamily="18" charset="0"/>
                <a:ea typeface="MS Mincho" panose="02020609040205080304" pitchFamily="49" charset="-128"/>
                <a:cs typeface="Times New Roman" panose="02020603050405020304" pitchFamily="18" charset="0"/>
              </a:rPr>
              <a:t>Commons.wikimedia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commons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4" tooltip="wikipedia:User:Camerafiend"/>
              </a:rPr>
              <a:t>Camerafiend</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at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5" tooltip="wikipedia:"/>
              </a:rPr>
              <a:t>English Wikipedia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no changes</a:t>
            </a:r>
          </a:p>
        </p:txBody>
      </p:sp>
    </p:spTree>
    <p:extLst>
      <p:ext uri="{BB962C8B-B14F-4D97-AF65-F5344CB8AC3E}">
        <p14:creationId xmlns:p14="http://schemas.microsoft.com/office/powerpoint/2010/main" val="1865969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97182"/>
            <a:ext cx="10515600" cy="1325563"/>
          </a:xfrm>
        </p:spPr>
        <p:txBody>
          <a:bodyPr/>
          <a:lstStyle/>
          <a:p>
            <a:r>
              <a:rPr lang="en-US" dirty="0"/>
              <a:t>Project Overview</a:t>
            </a:r>
          </a:p>
        </p:txBody>
      </p:sp>
      <p:sp>
        <p:nvSpPr>
          <p:cNvPr id="7" name="Text Placeholder 6"/>
          <p:cNvSpPr>
            <a:spLocks noGrp="1"/>
          </p:cNvSpPr>
          <p:nvPr>
            <p:ph idx="1"/>
          </p:nvPr>
        </p:nvSpPr>
        <p:spPr>
          <a:xfrm>
            <a:off x="294451" y="557314"/>
            <a:ext cx="10347045" cy="5313402"/>
          </a:xfrm>
        </p:spPr>
        <p:txBody>
          <a:bodyPr>
            <a:normAutofit fontScale="25000" lnSpcReduction="20000"/>
          </a:bodyPr>
          <a:lstStyle/>
          <a:p>
            <a:pPr>
              <a:lnSpc>
                <a:spcPct val="120000"/>
              </a:lnSpc>
              <a:spcBef>
                <a:spcPts val="0"/>
              </a:spcBef>
            </a:pPr>
            <a:r>
              <a:rPr lang="en-US" sz="8800" dirty="0">
                <a:effectLst/>
                <a:cs typeface="Times New Roman" panose="02020603050405020304" pitchFamily="18" charset="0"/>
              </a:rPr>
              <a:t>The Marine Transportation System (MTS) is a vital part of the                                                 nation’s supply chain. The vast majority of U.S. overseas trade is                                        carried by the MTS, and this, in turn, plays a major role in the                                                                                        nation’s GDP and overall prosperity.</a:t>
            </a:r>
          </a:p>
          <a:p>
            <a:pPr>
              <a:lnSpc>
                <a:spcPct val="120000"/>
              </a:lnSpc>
            </a:pPr>
            <a:r>
              <a:rPr lang="en-US" sz="8800" dirty="0"/>
              <a:t>While the MTS is resilient, multiple disruptions can have unexpected                                                              impacts.</a:t>
            </a:r>
          </a:p>
          <a:p>
            <a:pPr>
              <a:lnSpc>
                <a:spcPct val="120000"/>
              </a:lnSpc>
            </a:pPr>
            <a:r>
              <a:rPr lang="en-US" sz="8800" dirty="0"/>
              <a:t>We know little about how these disruptions interact and how they                                                 impact downstream businesses dependent on a smooth                                                                                                       functioning MTS.  </a:t>
            </a:r>
          </a:p>
          <a:p>
            <a:pPr>
              <a:lnSpc>
                <a:spcPct val="120000"/>
              </a:lnSpc>
            </a:pPr>
            <a:r>
              <a:rPr lang="en-US" sz="8800" dirty="0"/>
              <a:t>Modeling multiple vector disruptions and identifying potential                                                  countermeasures can help policy makers, business leaders, and others anticipate, plan for, mitigate, recover from them.</a:t>
            </a:r>
          </a:p>
          <a:p>
            <a:pPr>
              <a:lnSpc>
                <a:spcPct val="120000"/>
              </a:lnSpc>
            </a:pPr>
            <a:r>
              <a:rPr lang="en-US" sz="8800" dirty="0"/>
              <a:t>We are identifying plausible complex disruptions, possible countermeasures, and building a decision-support tool called </a:t>
            </a:r>
            <a:r>
              <a:rPr lang="en-US" sz="8800" b="1" i="1" dirty="0">
                <a:solidFill>
                  <a:srgbClr val="C00000"/>
                </a:solidFill>
              </a:rPr>
              <a:t>MCAT</a:t>
            </a:r>
            <a:r>
              <a:rPr lang="en-US" sz="8800" dirty="0"/>
              <a:t> for use by the Coast Guard and others to improve risk management.</a:t>
            </a:r>
          </a:p>
          <a:p>
            <a:pPr>
              <a:spcAft>
                <a:spcPts val="1200"/>
              </a:spcAft>
            </a:pPr>
            <a:endParaRPr lang="en-US" sz="8800"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9104242" y="230289"/>
            <a:ext cx="2989078" cy="3097388"/>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9104242" y="3327677"/>
            <a:ext cx="3068590" cy="904863"/>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200" dirty="0"/>
              <a:t>Complex disruption: COVID + ship blocking Suez Canal</a:t>
            </a:r>
          </a:p>
        </p:txBody>
      </p:sp>
    </p:spTree>
    <p:extLst>
      <p:ext uri="{BB962C8B-B14F-4D97-AF65-F5344CB8AC3E}">
        <p14:creationId xmlns:p14="http://schemas.microsoft.com/office/powerpoint/2010/main" val="760678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284218"/>
            <a:ext cx="7917437" cy="4740245"/>
          </a:xfrm>
        </p:spPr>
        <p:txBody>
          <a:bodyPr>
            <a:normAutofit/>
          </a:bodyPr>
          <a:lstStyle/>
          <a:p>
            <a:pPr>
              <a:spcAft>
                <a:spcPts val="1200"/>
              </a:spcAft>
            </a:pPr>
            <a:r>
              <a:rPr lang="en-US" dirty="0"/>
              <a:t>Security complacency may be an issue. For several years, the focus has been on COVID and its impacts, and on issues such as automation and electrification. </a:t>
            </a:r>
          </a:p>
          <a:p>
            <a:pPr>
              <a:spcAft>
                <a:spcPts val="1200"/>
              </a:spcAft>
            </a:pPr>
            <a:r>
              <a:rPr lang="en-US" dirty="0"/>
              <a:t>The ability of some ports and maritime stakeholders to conduct efficient MTS activity during a </a:t>
            </a:r>
            <a:r>
              <a:rPr lang="en-US" u="sng" dirty="0"/>
              <a:t>sustained</a:t>
            </a:r>
            <a:r>
              <a:rPr lang="en-US" dirty="0"/>
              <a:t> security threat is uncertain.  A security threat could therefore lead to greater than expected disruptions.</a:t>
            </a:r>
          </a:p>
          <a:p>
            <a:pPr>
              <a:spcAft>
                <a:spcPts val="1200"/>
              </a:spcAft>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20</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dirty="0"/>
              <a:t>A Selection of Observations from Interviews and Other Stakeholder Engagement</a:t>
            </a:r>
          </a:p>
        </p:txBody>
      </p:sp>
      <p:pic>
        <p:nvPicPr>
          <p:cNvPr id="5" name="Picture 4">
            <a:extLst>
              <a:ext uri="{FF2B5EF4-FFF2-40B4-BE49-F238E27FC236}">
                <a16:creationId xmlns:a16="http://schemas.microsoft.com/office/drawing/2014/main" id="{3DE4D3F1-A145-8740-4975-ACA11C09ACEB}"/>
              </a:ext>
            </a:extLst>
          </p:cNvPr>
          <p:cNvPicPr>
            <a:picLocks noChangeAspect="1"/>
          </p:cNvPicPr>
          <p:nvPr/>
        </p:nvPicPr>
        <p:blipFill>
          <a:blip r:embed="rId3"/>
          <a:stretch>
            <a:fillRect/>
          </a:stretch>
        </p:blipFill>
        <p:spPr>
          <a:xfrm>
            <a:off x="8855654" y="1357746"/>
            <a:ext cx="2555045" cy="3785252"/>
          </a:xfrm>
          <a:prstGeom prst="rect">
            <a:avLst/>
          </a:prstGeom>
          <a:ln>
            <a:solidFill>
              <a:schemeClr val="accent1"/>
            </a:solidFill>
          </a:ln>
        </p:spPr>
      </p:pic>
      <p:sp>
        <p:nvSpPr>
          <p:cNvPr id="3" name="TextBox 2">
            <a:extLst>
              <a:ext uri="{FF2B5EF4-FFF2-40B4-BE49-F238E27FC236}">
                <a16:creationId xmlns:a16="http://schemas.microsoft.com/office/drawing/2014/main" id="{9AD40290-C3E7-05E0-FD97-BE6B33891917}"/>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312530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98688"/>
            <a:ext cx="11096620" cy="4740245"/>
          </a:xfrm>
        </p:spPr>
        <p:txBody>
          <a:bodyPr>
            <a:normAutofit/>
          </a:bodyPr>
          <a:lstStyle/>
          <a:p>
            <a:pPr lvl="0"/>
            <a:r>
              <a:rPr lang="en-US" dirty="0"/>
              <a:t>Cyberattacks that compromise data integrity can have a significant impact on operations, even in systems where no direct, kinetic impact is possible. There is increasing concern that simply creating the perception of a data integrity problem could be sufficient to shut down operations or cause major disruptions.</a:t>
            </a:r>
          </a:p>
          <a:p>
            <a:r>
              <a:rPr lang="en-US" dirty="0"/>
              <a:t>Undeclared or improperly packaged hazardous </a:t>
            </a:r>
            <a:br>
              <a:rPr lang="en-US" dirty="0"/>
            </a:br>
            <a:r>
              <a:rPr lang="en-US" dirty="0"/>
              <a:t>materials, including lithium-ion batteries, are </a:t>
            </a:r>
            <a:br>
              <a:rPr lang="en-US" dirty="0"/>
            </a:br>
            <a:r>
              <a:rPr lang="en-US" dirty="0"/>
              <a:t>a growing concern and could lead to a fire or </a:t>
            </a:r>
            <a:br>
              <a:rPr lang="en-US" dirty="0"/>
            </a:br>
            <a:r>
              <a:rPr lang="en-US" dirty="0"/>
              <a:t>other incident.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21</a:t>
            </a:fld>
            <a:endParaRPr lang="en-US" dirty="0"/>
          </a:p>
        </p:txBody>
      </p:sp>
      <p:sp>
        <p:nvSpPr>
          <p:cNvPr id="5" name="Title 8">
            <a:extLst>
              <a:ext uri="{FF2B5EF4-FFF2-40B4-BE49-F238E27FC236}">
                <a16:creationId xmlns:a16="http://schemas.microsoft.com/office/drawing/2014/main" id="{B03C0F81-8D14-FF5F-2BC5-1DDB9CA65E5B}"/>
              </a:ext>
            </a:extLst>
          </p:cNvPr>
          <p:cNvSpPr>
            <a:spLocks noGrp="1"/>
          </p:cNvSpPr>
          <p:nvPr>
            <p:ph type="title"/>
          </p:nvPr>
        </p:nvSpPr>
        <p:spPr>
          <a:xfrm>
            <a:off x="157163" y="38551"/>
            <a:ext cx="11901487" cy="1081677"/>
          </a:xfrm>
        </p:spPr>
        <p:txBody>
          <a:bodyPr>
            <a:normAutofit/>
          </a:bodyPr>
          <a:lstStyle/>
          <a:p>
            <a:r>
              <a:rPr lang="en-US" sz="3400" dirty="0"/>
              <a:t>A Selection of Observations from Interviews and Other Stakeholder Engagement</a:t>
            </a:r>
          </a:p>
        </p:txBody>
      </p:sp>
      <p:pic>
        <p:nvPicPr>
          <p:cNvPr id="4" name="Picture 3" descr="A large ship in the water&#10;&#10;Description automatically generated with low confidence">
            <a:extLst>
              <a:ext uri="{FF2B5EF4-FFF2-40B4-BE49-F238E27FC236}">
                <a16:creationId xmlns:a16="http://schemas.microsoft.com/office/drawing/2014/main" id="{088FA5F8-FE67-54B3-8998-D903ADF66480}"/>
              </a:ext>
            </a:extLst>
          </p:cNvPr>
          <p:cNvPicPr>
            <a:picLocks noChangeAspect="1"/>
          </p:cNvPicPr>
          <p:nvPr/>
        </p:nvPicPr>
        <p:blipFill>
          <a:blip r:embed="rId3"/>
          <a:stretch>
            <a:fillRect/>
          </a:stretch>
        </p:blipFill>
        <p:spPr>
          <a:xfrm>
            <a:off x="8376538" y="3817758"/>
            <a:ext cx="3447259" cy="1939855"/>
          </a:xfrm>
          <a:prstGeom prst="rect">
            <a:avLst/>
          </a:prstGeom>
          <a:ln>
            <a:solidFill>
              <a:schemeClr val="accent1"/>
            </a:solidFill>
          </a:ln>
        </p:spPr>
      </p:pic>
      <p:sp>
        <p:nvSpPr>
          <p:cNvPr id="3" name="TextBox 2">
            <a:extLst>
              <a:ext uri="{FF2B5EF4-FFF2-40B4-BE49-F238E27FC236}">
                <a16:creationId xmlns:a16="http://schemas.microsoft.com/office/drawing/2014/main" id="{C152835B-7329-C2BD-86D7-AB73D96F202C}"/>
              </a:ext>
            </a:extLst>
          </p:cNvPr>
          <p:cNvSpPr txBox="1"/>
          <p:nvPr/>
        </p:nvSpPr>
        <p:spPr>
          <a:xfrm>
            <a:off x="8285876" y="5711487"/>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2308654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                       Other Team Members</a:t>
            </a:r>
          </a:p>
        </p:txBody>
      </p:sp>
      <p:sp>
        <p:nvSpPr>
          <p:cNvPr id="7" name="Text Placeholder 6"/>
          <p:cNvSpPr>
            <a:spLocks noGrp="1"/>
          </p:cNvSpPr>
          <p:nvPr>
            <p:ph idx="1"/>
          </p:nvPr>
        </p:nvSpPr>
        <p:spPr>
          <a:xfrm>
            <a:off x="157163" y="1080556"/>
            <a:ext cx="6124367" cy="4597496"/>
          </a:xfrm>
          <a:ln w="38100">
            <a:solidFill>
              <a:schemeClr val="accent6"/>
            </a:solidFill>
          </a:ln>
        </p:spPr>
        <p:txBody>
          <a:bodyPr>
            <a:normAutofit/>
          </a:bodyPr>
          <a:lstStyle/>
          <a:p>
            <a:r>
              <a:rPr lang="en-US" sz="3600" dirty="0"/>
              <a:t>Fred Roberts</a:t>
            </a:r>
          </a:p>
          <a:p>
            <a:pPr lvl="1"/>
            <a:r>
              <a:rPr lang="en-US" sz="3200" dirty="0" err="1"/>
              <a:t>froberts@dimacs.rutgers.edu</a:t>
            </a:r>
            <a:endParaRPr lang="en-US" sz="3200" dirty="0"/>
          </a:p>
          <a:p>
            <a:pPr lvl="1"/>
            <a:r>
              <a:rPr lang="en-US" sz="3200" dirty="0"/>
              <a:t>908-803-7851</a:t>
            </a:r>
          </a:p>
          <a:p>
            <a:pPr lvl="1"/>
            <a:endParaRPr lang="en-US" sz="3200" dirty="0"/>
          </a:p>
          <a:p>
            <a:r>
              <a:rPr lang="en-US" sz="3600" dirty="0"/>
              <a:t>Adam Rose</a:t>
            </a:r>
          </a:p>
          <a:p>
            <a:pPr lvl="1"/>
            <a:r>
              <a:rPr lang="en-US" sz="3200" dirty="0"/>
              <a:t>adamzros@usc.edu</a:t>
            </a:r>
          </a:p>
          <a:p>
            <a:pPr lvl="1"/>
            <a:r>
              <a:rPr lang="en-US" sz="3200" dirty="0"/>
              <a:t>814-777-6789‬</a:t>
            </a: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22</a:t>
            </a:fld>
            <a:endParaRPr lang="en-US" dirty="0"/>
          </a:p>
        </p:txBody>
      </p:sp>
      <p:sp>
        <p:nvSpPr>
          <p:cNvPr id="3" name="Text Placeholder 6">
            <a:extLst>
              <a:ext uri="{FF2B5EF4-FFF2-40B4-BE49-F238E27FC236}">
                <a16:creationId xmlns:a16="http://schemas.microsoft.com/office/drawing/2014/main" id="{58D8850C-CF30-9D89-E064-EC5D62FC1CD1}"/>
              </a:ext>
            </a:extLst>
          </p:cNvPr>
          <p:cNvSpPr txBox="1">
            <a:spLocks/>
          </p:cNvSpPr>
          <p:nvPr/>
        </p:nvSpPr>
        <p:spPr>
          <a:xfrm>
            <a:off x="6520073" y="1126940"/>
            <a:ext cx="5367127" cy="4597496"/>
          </a:xfrm>
          <a:prstGeom prst="rect">
            <a:avLst/>
          </a:prstGeom>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dirty="0"/>
              <a:t>Andrew Tucci (USCG, ret.)</a:t>
            </a:r>
          </a:p>
          <a:p>
            <a:r>
              <a:rPr lang="en-US" sz="2000" dirty="0"/>
              <a:t>Dennis Egan (Rutgers)</a:t>
            </a:r>
          </a:p>
          <a:p>
            <a:r>
              <a:rPr lang="en-US" sz="2000" dirty="0"/>
              <a:t>Peter March (Rutgers)</a:t>
            </a:r>
          </a:p>
          <a:p>
            <a:r>
              <a:rPr lang="en-US" sz="2000" dirty="0"/>
              <a:t>Christie Nelson (Rutgers)</a:t>
            </a:r>
          </a:p>
          <a:p>
            <a:r>
              <a:rPr lang="en-US" sz="2000" dirty="0"/>
              <a:t>Ryan </a:t>
            </a:r>
            <a:r>
              <a:rPr lang="en-US" sz="2000" dirty="0" err="1"/>
              <a:t>Whytlaw</a:t>
            </a:r>
            <a:r>
              <a:rPr lang="en-US" sz="2000" dirty="0"/>
              <a:t> (consultant)</a:t>
            </a:r>
          </a:p>
          <a:p>
            <a:r>
              <a:rPr lang="en-US" sz="2000" dirty="0"/>
              <a:t>Dan Wei (USC)</a:t>
            </a:r>
          </a:p>
          <a:p>
            <a:r>
              <a:rPr lang="en-US" sz="2000" dirty="0" err="1"/>
              <a:t>Zenhua</a:t>
            </a:r>
            <a:r>
              <a:rPr lang="en-US" sz="2000" dirty="0"/>
              <a:t> Chen (Ohio State)</a:t>
            </a:r>
          </a:p>
          <a:p>
            <a:r>
              <a:rPr lang="en-US" sz="2000" dirty="0">
                <a:effectLst/>
                <a:ea typeface="Times New Roman" panose="02020603050405020304" pitchFamily="18" charset="0"/>
              </a:rPr>
              <a:t>Konstantinos </a:t>
            </a:r>
            <a:r>
              <a:rPr lang="en-US" sz="2000" dirty="0" err="1">
                <a:effectLst/>
                <a:ea typeface="Times New Roman" panose="02020603050405020304" pitchFamily="18" charset="0"/>
              </a:rPr>
              <a:t>Papaefthymiou</a:t>
            </a:r>
            <a:r>
              <a:rPr lang="en-US" sz="2000" dirty="0">
                <a:effectLst/>
                <a:ea typeface="Times New Roman" panose="02020603050405020304" pitchFamily="18" charset="0"/>
              </a:rPr>
              <a:t> (USC) student</a:t>
            </a:r>
          </a:p>
          <a:p>
            <a:r>
              <a:rPr lang="en-US" sz="2000" dirty="0"/>
              <a:t>Tanmay Sati (Rutgers) student</a:t>
            </a:r>
          </a:p>
          <a:p>
            <a:r>
              <a:rPr lang="en-US" sz="2000" dirty="0">
                <a:effectLst/>
              </a:rPr>
              <a:t>Anna Singer (USC) student</a:t>
            </a:r>
          </a:p>
          <a:p>
            <a:r>
              <a:rPr lang="en-US" sz="2000" dirty="0" err="1"/>
              <a:t>Latha</a:t>
            </a:r>
            <a:r>
              <a:rPr lang="en-US" sz="2000" dirty="0"/>
              <a:t> </a:t>
            </a:r>
            <a:r>
              <a:rPr lang="en-US" sz="2000" dirty="0" err="1"/>
              <a:t>Vijayagopal</a:t>
            </a:r>
            <a:r>
              <a:rPr lang="en-US" sz="2000" dirty="0"/>
              <a:t> (Rutgers) student</a:t>
            </a:r>
            <a:r>
              <a:rPr lang="en-US" sz="2000" dirty="0">
                <a:effectLst/>
              </a:rPr>
              <a:t> </a:t>
            </a:r>
            <a:endParaRPr lang="en-US" sz="2000" dirty="0"/>
          </a:p>
          <a:p>
            <a:pPr marL="0" indent="0">
              <a:buFont typeface="Arial" panose="020B0604020202020204" pitchFamily="34" charset="0"/>
              <a:buNone/>
            </a:pPr>
            <a:endParaRPr lang="en-US" dirty="0"/>
          </a:p>
          <a:p>
            <a:endParaRPr lang="en-US" dirty="0"/>
          </a:p>
          <a:p>
            <a:pPr lvl="1" indent="0">
              <a:buFont typeface="Arial" panose="020B0604020202020204" pitchFamily="34" charset="0"/>
              <a:buNone/>
            </a:pPr>
            <a:endParaRPr lang="en-US" dirty="0"/>
          </a:p>
        </p:txBody>
      </p:sp>
    </p:spTree>
    <p:extLst>
      <p:ext uri="{BB962C8B-B14F-4D97-AF65-F5344CB8AC3E}">
        <p14:creationId xmlns:p14="http://schemas.microsoft.com/office/powerpoint/2010/main" val="417633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0870"/>
            <a:ext cx="10515600" cy="869903"/>
          </a:xfrm>
        </p:spPr>
        <p:txBody>
          <a:bodyPr>
            <a:noAutofit/>
          </a:bodyPr>
          <a:lstStyle/>
          <a:p>
            <a:pPr algn="ctr"/>
            <a:r>
              <a:rPr lang="en-US" sz="3200" dirty="0"/>
              <a:t>“Simple” Disruptions</a:t>
            </a:r>
            <a:br>
              <a:rPr lang="en-US" sz="3200" dirty="0"/>
            </a:br>
            <a:r>
              <a:rPr lang="en-US" sz="1800" dirty="0"/>
              <a:t>(not comprehensive)</a:t>
            </a:r>
            <a:endParaRPr lang="en-US" sz="3200" dirty="0"/>
          </a:p>
        </p:txBody>
      </p:sp>
      <p:sp>
        <p:nvSpPr>
          <p:cNvPr id="3" name="Content Placeholder 2"/>
          <p:cNvSpPr>
            <a:spLocks noGrp="1"/>
          </p:cNvSpPr>
          <p:nvPr>
            <p:ph idx="1"/>
          </p:nvPr>
        </p:nvSpPr>
        <p:spPr>
          <a:xfrm>
            <a:off x="838200" y="1287144"/>
            <a:ext cx="10515600" cy="4836435"/>
          </a:xfrm>
        </p:spPr>
        <p:txBody>
          <a:bodyPr>
            <a:normAutofit/>
          </a:bodyPr>
          <a:lstStyle/>
          <a:p>
            <a:pPr marL="457200" lvl="1" indent="0">
              <a:buNone/>
            </a:pPr>
            <a:endParaRPr lang="en-US" dirty="0"/>
          </a:p>
          <a:p>
            <a:pPr lvl="1"/>
            <a:endParaRPr lang="en-US" dirty="0"/>
          </a:p>
          <a:p>
            <a:pPr lvl="1"/>
            <a:endParaRPr lang="en-US" dirty="0"/>
          </a:p>
          <a:p>
            <a:endParaRPr lang="en-US" dirty="0"/>
          </a:p>
        </p:txBody>
      </p:sp>
      <p:sp>
        <p:nvSpPr>
          <p:cNvPr id="5" name="TextBox 4">
            <a:extLst>
              <a:ext uri="{FF2B5EF4-FFF2-40B4-BE49-F238E27FC236}">
                <a16:creationId xmlns:a16="http://schemas.microsoft.com/office/drawing/2014/main" id="{36419CF2-22C7-8B45-BD1E-C16DB4C0B002}"/>
              </a:ext>
            </a:extLst>
          </p:cNvPr>
          <p:cNvSpPr txBox="1"/>
          <p:nvPr/>
        </p:nvSpPr>
        <p:spPr>
          <a:xfrm>
            <a:off x="838200" y="4827726"/>
            <a:ext cx="10612658" cy="1200329"/>
          </a:xfrm>
          <a:prstGeom prst="rect">
            <a:avLst/>
          </a:prstGeom>
          <a:noFill/>
        </p:spPr>
        <p:txBody>
          <a:bodyPr wrap="square" rtlCol="0">
            <a:spAutoFit/>
          </a:bodyPr>
          <a:lstStyle/>
          <a:p>
            <a:pPr algn="ctr"/>
            <a:r>
              <a:rPr lang="en-US" sz="2400" b="1" dirty="0">
                <a:solidFill>
                  <a:srgbClr val="C00000"/>
                </a:solidFill>
              </a:rPr>
              <a:t>When “simple” disruptions occur together, along a common supply chain, they become “complex” and may have surprising consequences or require novel mitigation approaches.</a:t>
            </a:r>
          </a:p>
        </p:txBody>
      </p:sp>
      <p:pic>
        <p:nvPicPr>
          <p:cNvPr id="6" name="Picture 5" descr="Table&#10;&#10;Description automatically generated">
            <a:extLst>
              <a:ext uri="{FF2B5EF4-FFF2-40B4-BE49-F238E27FC236}">
                <a16:creationId xmlns:a16="http://schemas.microsoft.com/office/drawing/2014/main" id="{4513D7E9-50C6-5FAB-01CE-33265D94FADE}"/>
              </a:ext>
            </a:extLst>
          </p:cNvPr>
          <p:cNvPicPr>
            <a:picLocks noChangeAspect="1"/>
          </p:cNvPicPr>
          <p:nvPr/>
        </p:nvPicPr>
        <p:blipFill>
          <a:blip r:embed="rId2"/>
          <a:stretch>
            <a:fillRect/>
          </a:stretch>
        </p:blipFill>
        <p:spPr>
          <a:xfrm>
            <a:off x="1201349" y="1234602"/>
            <a:ext cx="9798731" cy="3410712"/>
          </a:xfrm>
          <a:prstGeom prst="rect">
            <a:avLst/>
          </a:prstGeom>
          <a:ln>
            <a:solidFill>
              <a:srgbClr val="002060"/>
            </a:solidFill>
          </a:ln>
        </p:spPr>
      </p:pic>
      <p:sp>
        <p:nvSpPr>
          <p:cNvPr id="4" name="Slide Number Placeholder 1">
            <a:extLst>
              <a:ext uri="{FF2B5EF4-FFF2-40B4-BE49-F238E27FC236}">
                <a16:creationId xmlns:a16="http://schemas.microsoft.com/office/drawing/2014/main" id="{2B429F82-A0A4-6896-00B4-889633E44386}"/>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3</a:t>
            </a:fld>
            <a:endParaRPr lang="en-US" dirty="0"/>
          </a:p>
        </p:txBody>
      </p:sp>
    </p:spTree>
    <p:extLst>
      <p:ext uri="{BB962C8B-B14F-4D97-AF65-F5344CB8AC3E}">
        <p14:creationId xmlns:p14="http://schemas.microsoft.com/office/powerpoint/2010/main" val="300563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78296" y="-176601"/>
            <a:ext cx="11913703" cy="1081677"/>
          </a:xfrm>
        </p:spPr>
        <p:txBody>
          <a:bodyPr>
            <a:normAutofit fontScale="90000"/>
          </a:bodyPr>
          <a:lstStyle/>
          <a:p>
            <a:r>
              <a:rPr lang="en-US" dirty="0"/>
              <a:t>Complex Disruption Example: NY/NJ (KVK)  Scenario</a:t>
            </a:r>
          </a:p>
        </p:txBody>
      </p:sp>
      <p:sp>
        <p:nvSpPr>
          <p:cNvPr id="7" name="Text Placeholder 6"/>
          <p:cNvSpPr>
            <a:spLocks noGrp="1"/>
          </p:cNvSpPr>
          <p:nvPr>
            <p:ph idx="1"/>
          </p:nvPr>
        </p:nvSpPr>
        <p:spPr>
          <a:xfrm>
            <a:off x="410817" y="661665"/>
            <a:ext cx="10674041" cy="5641677"/>
          </a:xfrm>
        </p:spPr>
        <p:txBody>
          <a:bodyPr>
            <a:normAutofit fontScale="85000" lnSpcReduction="20000"/>
          </a:bodyPr>
          <a:lstStyle/>
          <a:p>
            <a:pPr marL="0" marR="0" indent="0">
              <a:lnSpc>
                <a:spcPct val="107000"/>
              </a:lnSpc>
              <a:spcBef>
                <a:spcPts val="0"/>
              </a:spcBef>
              <a:spcAft>
                <a:spcPts val="600"/>
              </a:spcAft>
              <a:buNone/>
            </a:pPr>
            <a:r>
              <a:rPr lang="en-US" sz="2600" b="1" dirty="0">
                <a:solidFill>
                  <a:srgbClr val="222222"/>
                </a:solidFill>
                <a:effectLst/>
                <a:ea typeface="Times New Roman" panose="02020603050405020304" pitchFamily="18" charset="0"/>
                <a:cs typeface="Times New Roman" panose="02020603050405020304" pitchFamily="18" charset="0"/>
              </a:rPr>
              <a:t>Background Scenario:</a:t>
            </a:r>
            <a:r>
              <a:rPr lang="en-US" sz="2600" dirty="0">
                <a:solidFill>
                  <a:srgbClr val="222222"/>
                </a:solidFill>
                <a:effectLst/>
                <a:ea typeface="Times New Roman" panose="02020603050405020304" pitchFamily="18" charset="0"/>
                <a:cs typeface="Times New Roman" panose="02020603050405020304" pitchFamily="18" charset="0"/>
              </a:rPr>
              <a:t> </a:t>
            </a:r>
            <a:r>
              <a:rPr lang="en-US" sz="2600" b="1" dirty="0">
                <a:solidFill>
                  <a:srgbClr val="222222"/>
                </a:solidFill>
                <a:effectLst/>
                <a:ea typeface="Times New Roman" panose="02020603050405020304" pitchFamily="18" charset="0"/>
                <a:cs typeface="Times New Roman" panose="02020603050405020304" pitchFamily="18" charset="0"/>
              </a:rPr>
              <a:t>Increased dwell </a:t>
            </a:r>
            <a:r>
              <a:rPr lang="en-US" sz="2600" b="1" dirty="0">
                <a:solidFill>
                  <a:srgbClr val="222222"/>
                </a:solidFill>
                <a:ea typeface="Times New Roman" panose="02020603050405020304" pitchFamily="18" charset="0"/>
                <a:cs typeface="Times New Roman" panose="02020603050405020304" pitchFamily="18" charset="0"/>
              </a:rPr>
              <a:t>t</a:t>
            </a:r>
            <a:r>
              <a:rPr lang="en-US" sz="2600" b="1" dirty="0">
                <a:solidFill>
                  <a:srgbClr val="222222"/>
                </a:solidFill>
                <a:effectLst/>
                <a:ea typeface="Times New Roman" panose="02020603050405020304" pitchFamily="18" charset="0"/>
                <a:cs typeface="Times New Roman" panose="02020603050405020304" pitchFamily="18" charset="0"/>
              </a:rPr>
              <a:t>ime for containers</a:t>
            </a:r>
          </a:p>
          <a:p>
            <a:pPr marL="0" marR="0" indent="0">
              <a:lnSpc>
                <a:spcPct val="115000"/>
              </a:lnSpc>
              <a:spcBef>
                <a:spcPts val="0"/>
              </a:spcBef>
              <a:spcAft>
                <a:spcPts val="600"/>
              </a:spcAft>
              <a:buNone/>
            </a:pPr>
            <a:r>
              <a:rPr lang="en-US" sz="2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2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2600" b="1" dirty="0">
                <a:solidFill>
                  <a:srgbClr val="222222"/>
                </a:solidFill>
                <a:effectLst/>
                <a:ea typeface="Times New Roman" panose="02020603050405020304" pitchFamily="18" charset="0"/>
                <a:cs typeface="Times New Roman" panose="02020603050405020304" pitchFamily="18" charset="0"/>
              </a:rPr>
              <a:t>Initial Disruption:</a:t>
            </a:r>
            <a:r>
              <a:rPr lang="en-US" sz="2600" dirty="0">
                <a:solidFill>
                  <a:srgbClr val="222222"/>
                </a:solidFill>
                <a:effectLst/>
                <a:ea typeface="Times New Roman" panose="02020603050405020304" pitchFamily="18" charset="0"/>
                <a:cs typeface="Times New Roman" panose="02020603050405020304" pitchFamily="18" charset="0"/>
              </a:rPr>
              <a:t> </a:t>
            </a:r>
            <a:r>
              <a:rPr lang="en-US" sz="2600" b="1" dirty="0">
                <a:solidFill>
                  <a:srgbClr val="222222"/>
                </a:solidFill>
                <a:effectLst/>
                <a:ea typeface="Times New Roman" panose="02020603050405020304" pitchFamily="18" charset="0"/>
                <a:cs typeface="Times New Roman" panose="02020603050405020304" pitchFamily="18" charset="0"/>
              </a:rPr>
              <a:t>Container ship </a:t>
            </a:r>
            <a:r>
              <a:rPr lang="en-US" sz="2600" b="1" dirty="0">
                <a:solidFill>
                  <a:srgbClr val="222222"/>
                </a:solidFill>
                <a:ea typeface="Times New Roman" panose="02020603050405020304" pitchFamily="18" charset="0"/>
                <a:cs typeface="Times New Roman" panose="02020603050405020304" pitchFamily="18" charset="0"/>
              </a:rPr>
              <a:t>f</a:t>
            </a:r>
            <a:r>
              <a:rPr lang="en-US" sz="2600" b="1" dirty="0">
                <a:solidFill>
                  <a:srgbClr val="222222"/>
                </a:solidFill>
                <a:effectLst/>
                <a:ea typeface="Times New Roman" panose="02020603050405020304" pitchFamily="18" charset="0"/>
                <a:cs typeface="Times New Roman" panose="02020603050405020304" pitchFamily="18" charset="0"/>
              </a:rPr>
              <a:t>ire and blockage of the                                                   Kill van Kull</a:t>
            </a:r>
          </a:p>
          <a:p>
            <a:pPr marL="0" marR="0" indent="0">
              <a:lnSpc>
                <a:spcPct val="115000"/>
              </a:lnSpc>
              <a:spcBef>
                <a:spcPts val="0"/>
              </a:spcBef>
              <a:spcAft>
                <a:spcPts val="600"/>
              </a:spcAft>
              <a:buNone/>
            </a:pPr>
            <a:r>
              <a:rPr lang="en-US" sz="2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2600" b="1" dirty="0">
                <a:solidFill>
                  <a:srgbClr val="222222"/>
                </a:solidFill>
                <a:ea typeface="Calibri" panose="020F0502020204030204" pitchFamily="34" charset="0"/>
                <a:cs typeface="Times New Roman" panose="02020603050405020304" pitchFamily="18" charset="0"/>
              </a:rPr>
              <a:t>Secondary Disruption: Malware impacts to terminal operating systems</a:t>
            </a:r>
            <a:endParaRPr lang="en-US" sz="2600" b="1" dirty="0">
              <a:effectLst/>
              <a:ea typeface="Calibri" panose="020F0502020204030204" pitchFamily="34" charset="0"/>
              <a:cs typeface="Times New Roman" panose="02020603050405020304" pitchFamily="18" charset="0"/>
            </a:endParaRPr>
          </a:p>
          <a:p>
            <a:pPr marL="0" marR="0" lvl="0" indent="0">
              <a:lnSpc>
                <a:spcPct val="115000"/>
              </a:lnSpc>
              <a:spcBef>
                <a:spcPts val="0"/>
              </a:spcBef>
              <a:spcAft>
                <a:spcPts val="600"/>
              </a:spcAft>
              <a:buNone/>
            </a:pPr>
            <a:r>
              <a:rPr lang="en-US" sz="2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4</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8576" y="768626"/>
            <a:ext cx="3681110" cy="2067340"/>
          </a:xfrm>
          <a:prstGeom prst="rect">
            <a:avLst/>
          </a:prstGeom>
          <a:ln>
            <a:solidFill>
              <a:schemeClr val="accent1">
                <a:lumMod val="50000"/>
              </a:schemeClr>
            </a:solidFill>
          </a:ln>
        </p:spPr>
      </p:pic>
    </p:spTree>
    <p:extLst>
      <p:ext uri="{BB962C8B-B14F-4D97-AF65-F5344CB8AC3E}">
        <p14:creationId xmlns:p14="http://schemas.microsoft.com/office/powerpoint/2010/main" val="3604306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Port of NY/NJ Complex Disruption: Kill van Kull Blockage: </a:t>
            </a:r>
            <a:r>
              <a:rPr lang="en-US" i="1" dirty="0"/>
              <a:t>Stakeholder Engagement</a:t>
            </a:r>
          </a:p>
        </p:txBody>
      </p:sp>
      <p:sp>
        <p:nvSpPr>
          <p:cNvPr id="7" name="Text Placeholder 6"/>
          <p:cNvSpPr>
            <a:spLocks noGrp="1"/>
          </p:cNvSpPr>
          <p:nvPr>
            <p:ph idx="1"/>
          </p:nvPr>
        </p:nvSpPr>
        <p:spPr>
          <a:xfrm>
            <a:off x="481004" y="1315330"/>
            <a:ext cx="11193253" cy="4731929"/>
          </a:xfrm>
        </p:spPr>
        <p:txBody>
          <a:bodyPr>
            <a:normAutofit lnSpcReduction="10000"/>
          </a:bodyPr>
          <a:lstStyle/>
          <a:p>
            <a:pPr>
              <a:lnSpc>
                <a:spcPct val="120000"/>
              </a:lnSpc>
            </a:pPr>
            <a:r>
              <a:rPr lang="en-US" dirty="0"/>
              <a:t>Detailed input for KVK disruption from </a:t>
            </a:r>
            <a:r>
              <a:rPr lang="en-US" b="1" dirty="0">
                <a:solidFill>
                  <a:srgbClr val="FF0000"/>
                </a:solidFill>
              </a:rPr>
              <a:t>USCG Sector NY </a:t>
            </a:r>
            <a:r>
              <a:rPr lang="en-US" dirty="0"/>
              <a:t>and</a:t>
            </a:r>
            <a:r>
              <a:rPr lang="en-US" b="1" dirty="0">
                <a:solidFill>
                  <a:srgbClr val="FF0000"/>
                </a:solidFill>
              </a:rPr>
              <a:t> Port Authority of NY/NJ. </a:t>
            </a:r>
            <a:endParaRPr lang="en-US" dirty="0"/>
          </a:p>
          <a:p>
            <a:pPr>
              <a:lnSpc>
                <a:spcPct val="120000"/>
              </a:lnSpc>
            </a:pPr>
            <a:r>
              <a:rPr lang="en-US" dirty="0"/>
              <a:t>USCG planned an exercise on just such a blockage and we were included.</a:t>
            </a:r>
          </a:p>
          <a:p>
            <a:pPr>
              <a:lnSpc>
                <a:spcPct val="120000"/>
              </a:lnSpc>
            </a:pPr>
            <a:r>
              <a:rPr lang="en-US" dirty="0"/>
              <a:t>Port Authority convened a panel of SMEs to help us develop the scenario.</a:t>
            </a:r>
          </a:p>
          <a:p>
            <a:pPr>
              <a:lnSpc>
                <a:spcPct val="120000"/>
              </a:lnSpc>
            </a:pPr>
            <a:r>
              <a:rPr lang="en-US" dirty="0"/>
              <a:t>Our report on this scenario and results of MCAT modeling to be shared with USCG Sector NY and Port Authority of NY/NJ and our input should help shape the post-exercise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5</a:t>
            </a:fld>
            <a:endParaRPr lang="en-US" dirty="0"/>
          </a:p>
        </p:txBody>
      </p:sp>
    </p:spTree>
    <p:extLst>
      <p:ext uri="{BB962C8B-B14F-4D97-AF65-F5344CB8AC3E}">
        <p14:creationId xmlns:p14="http://schemas.microsoft.com/office/powerpoint/2010/main" val="694665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8" y="-94614"/>
            <a:ext cx="11736831" cy="1081677"/>
          </a:xfrm>
        </p:spPr>
        <p:txBody>
          <a:bodyPr>
            <a:normAutofit fontScale="90000"/>
          </a:bodyPr>
          <a:lstStyle/>
          <a:p>
            <a:r>
              <a:rPr lang="en-US" dirty="0"/>
              <a:t>Complex Disruption Example: West Coast Scenario</a:t>
            </a:r>
          </a:p>
        </p:txBody>
      </p:sp>
      <p:sp>
        <p:nvSpPr>
          <p:cNvPr id="7" name="Text Placeholder 6"/>
          <p:cNvSpPr>
            <a:spLocks noGrp="1"/>
          </p:cNvSpPr>
          <p:nvPr>
            <p:ph idx="1"/>
          </p:nvPr>
        </p:nvSpPr>
        <p:spPr>
          <a:xfrm>
            <a:off x="98807" y="771012"/>
            <a:ext cx="11364324" cy="5377995"/>
          </a:xfrm>
        </p:spPr>
        <p:txBody>
          <a:bodyPr>
            <a:normAutofit fontScale="85000" lnSpcReduction="20000"/>
          </a:bodyPr>
          <a:lstStyle/>
          <a:p>
            <a:pPr marL="0" marR="0" indent="0">
              <a:lnSpc>
                <a:spcPct val="107000"/>
              </a:lnSpc>
              <a:spcBef>
                <a:spcPts val="0"/>
              </a:spcBef>
              <a:spcAft>
                <a:spcPts val="600"/>
              </a:spcAft>
              <a:buNone/>
            </a:pPr>
            <a:r>
              <a:rPr lang="en-US" sz="3100" b="1" dirty="0">
                <a:solidFill>
                  <a:srgbClr val="222222"/>
                </a:solidFill>
                <a:effectLst/>
                <a:ea typeface="Times New Roman" panose="02020603050405020304" pitchFamily="18" charset="0"/>
                <a:cs typeface="Times New Roman" panose="02020603050405020304" pitchFamily="18" charset="0"/>
              </a:rPr>
              <a:t>   Background Scenario:</a:t>
            </a:r>
            <a:r>
              <a:rPr lang="en-US" sz="3100" dirty="0">
                <a:solidFill>
                  <a:srgbClr val="222222"/>
                </a:solidFill>
                <a:effectLst/>
                <a:ea typeface="Times New Roman" panose="02020603050405020304" pitchFamily="18" charset="0"/>
                <a:cs typeface="Times New Roman" panose="02020603050405020304" pitchFamily="18" charset="0"/>
              </a:rPr>
              <a:t>  </a:t>
            </a:r>
            <a:r>
              <a:rPr lang="en-US" sz="3100" b="1" dirty="0">
                <a:solidFill>
                  <a:srgbClr val="222222"/>
                </a:solidFill>
                <a:effectLst/>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3100" dirty="0">
                <a:effectLst/>
                <a:ea typeface="Lato" panose="020F0502020204030203" pitchFamily="34" charset="0"/>
                <a:cs typeface="Lato" panose="020F0502020204030203" pitchFamily="34" charset="0"/>
              </a:rPr>
              <a:t>Labor dispute at Port of LA/Long Beach leads to                                                                           cargo diversions, </a:t>
            </a:r>
            <a:r>
              <a:rPr lang="en-US" sz="3100" dirty="0">
                <a:ea typeface="Lato" panose="020F0502020204030203" pitchFamily="34" charset="0"/>
                <a:cs typeface="Lato" panose="020F0502020204030203" pitchFamily="34" charset="0"/>
              </a:rPr>
              <a:t>increasing </a:t>
            </a:r>
            <a:r>
              <a:rPr lang="en-US" sz="3100" dirty="0">
                <a:effectLst/>
                <a:ea typeface="Lato" panose="020F0502020204030203" pitchFamily="34" charset="0"/>
                <a:cs typeface="Lato" panose="020F0502020204030203" pitchFamily="34" charset="0"/>
              </a:rPr>
              <a:t>shipping spot rates and                                                                         a wait time </a:t>
            </a:r>
            <a:r>
              <a:rPr lang="en-US" sz="31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3100" b="1" dirty="0">
                <a:ea typeface="Lato" panose="020F0502020204030203" pitchFamily="34" charset="0"/>
                <a:cs typeface="Lato" panose="020F0502020204030203" pitchFamily="34" charset="0"/>
              </a:rPr>
              <a:t>Initial Disruption</a:t>
            </a:r>
            <a:r>
              <a:rPr lang="en-US" sz="3100" dirty="0">
                <a:ea typeface="Lato" panose="020F0502020204030203" pitchFamily="34" charset="0"/>
                <a:cs typeface="Lato" panose="020F0502020204030203" pitchFamily="34" charset="0"/>
              </a:rPr>
              <a:t>:  </a:t>
            </a:r>
            <a:r>
              <a:rPr lang="en-US" sz="31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31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3100" b="1" dirty="0">
                <a:ea typeface="Lato" panose="020F0502020204030203" pitchFamily="34" charset="0"/>
                <a:cs typeface="Lato" panose="020F0502020204030203" pitchFamily="34" charset="0"/>
              </a:rPr>
              <a:t>Secondary Disruption</a:t>
            </a:r>
            <a:r>
              <a:rPr lang="en-US" sz="3100" dirty="0">
                <a:ea typeface="Lato" panose="020F0502020204030203" pitchFamily="34" charset="0"/>
                <a:cs typeface="Lato" panose="020F0502020204030203" pitchFamily="34" charset="0"/>
              </a:rPr>
              <a:t>: </a:t>
            </a:r>
            <a:r>
              <a:rPr lang="en-US" sz="31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31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all West Coast ports for one week. Workers reluctant to work until safety is assured. Debris clearing takes 3 days, but replacing cranes much longer.</a:t>
            </a:r>
          </a:p>
          <a:p>
            <a:pPr lvl="2">
              <a:spcAft>
                <a:spcPts val="1200"/>
              </a:spcAft>
            </a:pPr>
            <a:endParaRPr lang="en-US" sz="2800" dirty="0"/>
          </a:p>
          <a:p>
            <a:pPr lvl="2">
              <a:spcAft>
                <a:spcPts val="1200"/>
              </a:spcAft>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6</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a:blip r:embed="rId3"/>
          <a:stretch>
            <a:fillRect/>
          </a:stretch>
        </p:blipFill>
        <p:spPr>
          <a:xfrm>
            <a:off x="8601306" y="708993"/>
            <a:ext cx="4242668" cy="1822172"/>
          </a:xfrm>
          <a:prstGeom prst="rect">
            <a:avLst/>
          </a:prstGeom>
        </p:spPr>
      </p:pic>
    </p:spTree>
    <p:extLst>
      <p:ext uri="{BB962C8B-B14F-4D97-AF65-F5344CB8AC3E}">
        <p14:creationId xmlns:p14="http://schemas.microsoft.com/office/powerpoint/2010/main" val="1373535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West Coast Complex Disruption: </a:t>
            </a:r>
            <a:br>
              <a:rPr lang="en-US" dirty="0"/>
            </a:br>
            <a:r>
              <a:rPr lang="en-US" i="1" dirty="0"/>
              <a:t>Stakeholder Engagement</a:t>
            </a:r>
          </a:p>
        </p:txBody>
      </p:sp>
      <p:sp>
        <p:nvSpPr>
          <p:cNvPr id="7" name="Text Placeholder 6"/>
          <p:cNvSpPr>
            <a:spLocks noGrp="1"/>
          </p:cNvSpPr>
          <p:nvPr>
            <p:ph idx="1"/>
          </p:nvPr>
        </p:nvSpPr>
        <p:spPr>
          <a:xfrm>
            <a:off x="481004" y="1230922"/>
            <a:ext cx="11193253" cy="4731929"/>
          </a:xfrm>
        </p:spPr>
        <p:txBody>
          <a:bodyPr>
            <a:normAutofit/>
          </a:bodyPr>
          <a:lstStyle/>
          <a:p>
            <a:pPr>
              <a:lnSpc>
                <a:spcPct val="120000"/>
              </a:lnSpc>
            </a:pPr>
            <a:r>
              <a:rPr lang="en-US" dirty="0"/>
              <a:t>Detailed discussion of West Coast disruption with Director of Security Services at </a:t>
            </a:r>
            <a:r>
              <a:rPr lang="en-US" b="1" dirty="0">
                <a:solidFill>
                  <a:srgbClr val="FF0000"/>
                </a:solidFill>
              </a:rPr>
              <a:t>Port of Long Beach </a:t>
            </a:r>
          </a:p>
          <a:p>
            <a:pPr>
              <a:lnSpc>
                <a:spcPct val="120000"/>
              </a:lnSpc>
            </a:pPr>
            <a:r>
              <a:rPr lang="en-US" dirty="0"/>
              <a:t>They are very concerned with exactly this scenario</a:t>
            </a:r>
          </a:p>
          <a:p>
            <a:pPr>
              <a:lnSpc>
                <a:spcPct val="120000"/>
              </a:lnSpc>
            </a:pPr>
            <a:r>
              <a:rPr lang="en-US" b="1" dirty="0">
                <a:solidFill>
                  <a:srgbClr val="FF0000"/>
                </a:solidFill>
              </a:rPr>
              <a:t>USCG Sector Los Angeles-Long Beach </a:t>
            </a:r>
            <a:r>
              <a:rPr lang="en-US" dirty="0"/>
              <a:t>plans exercise on sustained loss of electrical power; we are invited to participate</a:t>
            </a:r>
          </a:p>
          <a:p>
            <a:pPr>
              <a:lnSpc>
                <a:spcPct val="120000"/>
              </a:lnSpc>
            </a:pPr>
            <a:r>
              <a:rPr lang="en-US" dirty="0"/>
              <a:t>Our report on this scenario and results of MCAT modeling to be shared with POLA-POLB partners and USCG as input to their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7</a:t>
            </a:fld>
            <a:endParaRPr lang="en-US" dirty="0"/>
          </a:p>
        </p:txBody>
      </p:sp>
    </p:spTree>
    <p:extLst>
      <p:ext uri="{BB962C8B-B14F-4D97-AF65-F5344CB8AC3E}">
        <p14:creationId xmlns:p14="http://schemas.microsoft.com/office/powerpoint/2010/main" val="89909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7600182" cy="964911"/>
          </a:xfrm>
        </p:spPr>
        <p:txBody>
          <a:bodyPr>
            <a:normAutofit fontScale="90000"/>
          </a:bodyPr>
          <a:lstStyle/>
          <a:p>
            <a:r>
              <a:rPr lang="en-US" dirty="0"/>
              <a:t>Food and Fertilizer Disruptions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49935"/>
            <a:ext cx="11562773" cy="5778691"/>
          </a:xfrm>
        </p:spPr>
        <p:txBody>
          <a:bodyPr>
            <a:normAutofit fontScale="32500" lnSpcReduction="20000"/>
          </a:bodyPr>
          <a:lstStyle/>
          <a:p>
            <a:pPr marL="0" indent="0">
              <a:buNone/>
            </a:pPr>
            <a:r>
              <a:rPr lang="en-US" sz="7200" b="1" dirty="0"/>
              <a:t>Background Scenario</a:t>
            </a:r>
            <a:r>
              <a:rPr lang="en-US" sz="7200" dirty="0"/>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Increasing demand worldwide for food as a result of Ukraine War. </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a typeface="Calibri" panose="020F0502020204030204" pitchFamily="34" charset="0"/>
                <a:cs typeface="Times New Roman (Body CS)"/>
              </a:rPr>
              <a:t>Already high demand for corn and fertilizer due to ethanol and other needs.  </a:t>
            </a:r>
            <a:endParaRPr lang="en-US" sz="6400" dirty="0">
              <a:effectLst/>
              <a:ea typeface="Calibri" panose="020F0502020204030204" pitchFamily="34" charset="0"/>
              <a:cs typeface="Times New Roman (Body CS)"/>
            </a:endParaRPr>
          </a:p>
          <a:p>
            <a:pPr marL="0" indent="0">
              <a:buNone/>
            </a:pPr>
            <a:r>
              <a:rPr lang="en-US" sz="7200" b="1" dirty="0"/>
              <a:t>Primary Disruption</a:t>
            </a:r>
            <a:r>
              <a:rPr lang="en-US" sz="7200" dirty="0"/>
              <a:t>:</a:t>
            </a:r>
          </a:p>
          <a:p>
            <a:pPr marL="512064">
              <a:lnSpc>
                <a:spcPct val="127000"/>
              </a:lnSpc>
              <a:spcBef>
                <a:spcPts val="0"/>
              </a:spcBef>
              <a:spcAft>
                <a:spcPts val="600"/>
              </a:spcAft>
            </a:pPr>
            <a:r>
              <a:rPr lang="en-US" sz="6400" dirty="0">
                <a:effectLst/>
                <a:ea typeface="Calibri" panose="020F0502020204030204" pitchFamily="34" charset="0"/>
                <a:cs typeface="Times New Roman" panose="02020603050405020304" pitchFamily="18" charset="0"/>
              </a:rPr>
              <a:t>Hot, dry summer disrupting Western Rivers, </a:t>
            </a:r>
            <a:r>
              <a:rPr lang="en-US" sz="6400" dirty="0">
                <a:ea typeface="Calibri" panose="020F0502020204030204" pitchFamily="34" charset="0"/>
                <a:cs typeface="Times New Roman" panose="02020603050405020304" pitchFamily="18" charset="0"/>
              </a:rPr>
              <a:t>leaves </a:t>
            </a:r>
            <a:r>
              <a:rPr lang="en-US" sz="6400" dirty="0">
                <a:effectLst/>
                <a:ea typeface="Calibri" panose="020F0502020204030204" pitchFamily="34" charset="0"/>
                <a:cs typeface="Times New Roman" panose="02020603050405020304" pitchFamily="18" charset="0"/>
              </a:rPr>
              <a:t>river levels below their 2022 record </a:t>
            </a:r>
            <a:br>
              <a:rPr lang="en-US" sz="6400" dirty="0">
                <a:effectLst/>
                <a:ea typeface="Calibri" panose="020F0502020204030204" pitchFamily="34" charset="0"/>
                <a:cs typeface="Times New Roman" panose="02020603050405020304" pitchFamily="18" charset="0"/>
              </a:rPr>
            </a:br>
            <a:r>
              <a:rPr lang="en-US" sz="6400" dirty="0">
                <a:effectLst/>
                <a:ea typeface="Calibri" panose="020F0502020204030204" pitchFamily="34" charset="0"/>
                <a:cs typeface="Times New Roman" panose="02020603050405020304" pitchFamily="18" charset="0"/>
              </a:rPr>
              <a:t>by several feet, especially the lower Mississippi River from Memphis to New Orleans. </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Barge trains are shorter, barge loads are lighter.</a:t>
            </a:r>
            <a:endParaRPr lang="en-US" sz="8000" dirty="0">
              <a:ea typeface="Calibri" panose="020F0502020204030204" pitchFamily="34" charset="0"/>
              <a:cs typeface="Times New Roman" panose="02020603050405020304" pitchFamily="18" charset="0"/>
            </a:endParaRP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Affects shipments of fertilizer on the rivers.</a:t>
            </a:r>
          </a:p>
          <a:p>
            <a:pPr marL="0" indent="0">
              <a:spcBef>
                <a:spcPts val="0"/>
              </a:spcBef>
              <a:spcAft>
                <a:spcPts val="600"/>
              </a:spcAft>
              <a:buNone/>
            </a:pPr>
            <a:r>
              <a:rPr lang="en-US" sz="7200" b="1" dirty="0">
                <a:cs typeface="Times New Roman" panose="02020603050405020304" pitchFamily="18" charset="0"/>
              </a:rPr>
              <a:t>Secondary Disruption</a:t>
            </a:r>
            <a:r>
              <a:rPr lang="en-US" sz="7200" dirty="0">
                <a:cs typeface="Times New Roman" panose="02020603050405020304" pitchFamily="18" charset="0"/>
              </a:rPr>
              <a:t>:</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Lock and dam failure just before fertilizer is needed for Spring                                                       planting.</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a typeface="Calibri" panose="020F0502020204030204" pitchFamily="34" charset="0"/>
                <a:cs typeface="Times New Roman (Body CS)"/>
              </a:rPr>
              <a:t>Alternative</a:t>
            </a:r>
            <a:r>
              <a:rPr lang="en-US" sz="6400" dirty="0">
                <a:effectLst/>
                <a:ea typeface="Calibri" panose="020F0502020204030204" pitchFamily="34" charset="0"/>
                <a:cs typeface="Times New Roman (Body CS)"/>
              </a:rPr>
              <a:t>: Fertilizer production facility accident just before fertilizer                                                           is needed for Spring planting.</a:t>
            </a:r>
          </a:p>
          <a:p>
            <a:pPr marL="512064" marR="0">
              <a:lnSpc>
                <a:spcPct val="127000"/>
              </a:lnSpc>
              <a:spcBef>
                <a:spcPts val="0"/>
              </a:spcBef>
              <a:spcAft>
                <a:spcPts val="0"/>
              </a:spcAft>
            </a:pPr>
            <a:endParaRPr lang="en-US" sz="6400" dirty="0">
              <a:ea typeface="Calibri" panose="020F0502020204030204" pitchFamily="34" charset="0"/>
              <a:cs typeface="Times New Roman (Body CS)"/>
            </a:endParaRPr>
          </a:p>
          <a:p>
            <a:pPr marL="512064" marR="0">
              <a:lnSpc>
                <a:spcPct val="127000"/>
              </a:lnSpc>
              <a:spcBef>
                <a:spcPts val="0"/>
              </a:spcBef>
              <a:spcAft>
                <a:spcPts val="0"/>
              </a:spcAft>
            </a:pPr>
            <a:endParaRPr lang="en-US" sz="6400" dirty="0">
              <a:effectLst/>
              <a:ea typeface="Calibri" panose="020F0502020204030204" pitchFamily="34" charset="0"/>
              <a:cs typeface="Times New Roman (Body CS)"/>
            </a:endParaRPr>
          </a:p>
          <a:p>
            <a:pPr marL="283463" marR="0" indent="0">
              <a:lnSpc>
                <a:spcPct val="127000"/>
              </a:lnSpc>
              <a:spcBef>
                <a:spcPts val="0"/>
              </a:spcBef>
              <a:spcAft>
                <a:spcPts val="0"/>
              </a:spcAft>
              <a:buNone/>
            </a:pPr>
            <a:endParaRPr lang="en-US" sz="6400" dirty="0">
              <a:ea typeface="Calibri" panose="020F0502020204030204" pitchFamily="34" charset="0"/>
              <a:cs typeface="Times New Roman (Body CS)"/>
            </a:endParaRPr>
          </a:p>
          <a:p>
            <a:pPr marL="0" marR="0" indent="0">
              <a:spcBef>
                <a:spcPts val="0"/>
              </a:spcBef>
              <a:spcAft>
                <a:spcPts val="600"/>
              </a:spcAft>
              <a:buNone/>
            </a:pPr>
            <a:endParaRPr lang="en-US" sz="5500" b="1" i="1" dirty="0">
              <a:solidFill>
                <a:srgbClr val="FF0000"/>
              </a:solidFill>
              <a:effectLst/>
              <a:ea typeface="Calibri" panose="020F0502020204030204" pitchFamily="34" charset="0"/>
              <a:cs typeface="Times New Roman" panose="02020603050405020304" pitchFamily="18" charset="0"/>
            </a:endParaRPr>
          </a:p>
          <a:p>
            <a:pPr marL="0" marR="0" indent="0">
              <a:spcBef>
                <a:spcPts val="0"/>
              </a:spcBef>
              <a:spcAft>
                <a:spcPts val="600"/>
              </a:spcAft>
              <a:buNone/>
            </a:pPr>
            <a:endParaRPr lang="en-US" dirty="0"/>
          </a:p>
          <a:p>
            <a:endParaRPr lang="en-US" dirty="0"/>
          </a:p>
        </p:txBody>
      </p:sp>
      <p:sp>
        <p:nvSpPr>
          <p:cNvPr id="4" name="Slide Number Placeholder 1">
            <a:extLst>
              <a:ext uri="{FF2B5EF4-FFF2-40B4-BE49-F238E27FC236}">
                <a16:creationId xmlns:a16="http://schemas.microsoft.com/office/drawing/2014/main" id="{CD433D0C-ADD1-D75D-3FBA-E06B6B21B788}"/>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8</a:t>
            </a:fld>
            <a:endParaRPr lang="en-US" dirty="0"/>
          </a:p>
        </p:txBody>
      </p:sp>
      <p:pic>
        <p:nvPicPr>
          <p:cNvPr id="6" name="Picture 5" descr="A picture containing sky, outdoor, nature, highway&#10;&#10;Description automatically generated">
            <a:extLst>
              <a:ext uri="{FF2B5EF4-FFF2-40B4-BE49-F238E27FC236}">
                <a16:creationId xmlns:a16="http://schemas.microsoft.com/office/drawing/2014/main" id="{84128E8E-DB41-2360-2B9F-812E26CE9BD1}"/>
              </a:ext>
            </a:extLst>
          </p:cNvPr>
          <p:cNvPicPr>
            <a:picLocks noChangeAspect="1"/>
          </p:cNvPicPr>
          <p:nvPr/>
        </p:nvPicPr>
        <p:blipFill>
          <a:blip r:embed="rId2"/>
          <a:stretch>
            <a:fillRect/>
          </a:stretch>
        </p:blipFill>
        <p:spPr>
          <a:xfrm>
            <a:off x="9011479" y="3055867"/>
            <a:ext cx="2881985" cy="2161489"/>
          </a:xfrm>
          <a:prstGeom prst="rect">
            <a:avLst/>
          </a:prstGeom>
          <a:ln w="12700">
            <a:solidFill>
              <a:schemeClr val="accent6">
                <a:lumMod val="50000"/>
              </a:schemeClr>
            </a:solidFill>
          </a:ln>
        </p:spPr>
      </p:pic>
    </p:spTree>
    <p:extLst>
      <p:ext uri="{BB962C8B-B14F-4D97-AF65-F5344CB8AC3E}">
        <p14:creationId xmlns:p14="http://schemas.microsoft.com/office/powerpoint/2010/main" val="232335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838200" y="-34936"/>
            <a:ext cx="10515600" cy="1325563"/>
          </a:xfrm>
        </p:spPr>
        <p:txBody>
          <a:bodyPr/>
          <a:lstStyle/>
          <a:p>
            <a:r>
              <a:rPr lang="en-US" dirty="0"/>
              <a:t>Energy Disruptions Scenarios  </a:t>
            </a:r>
            <a:br>
              <a:rPr lang="en-US" dirty="0"/>
            </a:br>
            <a:r>
              <a:rPr lang="en-US" sz="3600" b="0" dirty="0"/>
              <a:t>(based on actual events)</a:t>
            </a:r>
            <a:endParaRPr lang="en-US" b="0" dirty="0"/>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40303" y="1290626"/>
            <a:ext cx="7076209" cy="4691073"/>
          </a:xfrm>
        </p:spPr>
        <p:txBody>
          <a:bodyPr>
            <a:normAutofit fontScale="92500"/>
          </a:bodyPr>
          <a:lstStyle/>
          <a:p>
            <a:r>
              <a:rPr lang="en-US" dirty="0"/>
              <a:t>High energy prices due to Ukraine invasion, OPEC, emergence from pandemic</a:t>
            </a:r>
          </a:p>
          <a:p>
            <a:r>
              <a:rPr lang="en-US" dirty="0"/>
              <a:t>Colonial Pipeline Cyber Attack </a:t>
            </a:r>
            <a:r>
              <a:rPr lang="en-US" sz="2000" dirty="0"/>
              <a:t>(May 2021)</a:t>
            </a:r>
            <a:endParaRPr lang="en-US" dirty="0"/>
          </a:p>
          <a:p>
            <a:r>
              <a:rPr lang="en-US" dirty="0"/>
              <a:t>Explosion at LNG Export facility </a:t>
            </a:r>
            <a:r>
              <a:rPr lang="en-US" sz="2000" dirty="0"/>
              <a:t>(June 2022)</a:t>
            </a:r>
          </a:p>
          <a:p>
            <a:r>
              <a:rPr lang="en-US" dirty="0"/>
              <a:t>Loss of ~ 1 million bpd refining capacity in U.S., primarily due to individual business decisions </a:t>
            </a:r>
            <a:r>
              <a:rPr lang="en-US" sz="2000" dirty="0"/>
              <a:t>(2021-2022)</a:t>
            </a:r>
          </a:p>
          <a:p>
            <a:r>
              <a:rPr lang="en-US" dirty="0"/>
              <a:t>Nord Stream LNG Pipeline attack </a:t>
            </a:r>
            <a:r>
              <a:rPr lang="en-US" sz="2000" dirty="0"/>
              <a:t>(Sep 2022)</a:t>
            </a:r>
          </a:p>
          <a:p>
            <a:pPr marL="0" indent="0">
              <a:buNone/>
            </a:pPr>
            <a:r>
              <a:rPr lang="en-US" dirty="0">
                <a:solidFill>
                  <a:srgbClr val="FF0000"/>
                </a:solidFill>
              </a:rPr>
              <a:t>Estimate combined impact of these and plausible future disruptions.</a:t>
            </a:r>
          </a:p>
        </p:txBody>
      </p:sp>
      <p:pic>
        <p:nvPicPr>
          <p:cNvPr id="4" name="Picture 3" descr="Map&#10;&#10;Description automatically generated">
            <a:extLst>
              <a:ext uri="{FF2B5EF4-FFF2-40B4-BE49-F238E27FC236}">
                <a16:creationId xmlns:a16="http://schemas.microsoft.com/office/drawing/2014/main" id="{F4020A03-3059-36FD-E107-A698693B09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6989" y="879248"/>
            <a:ext cx="3276811" cy="2549752"/>
          </a:xfrm>
          <a:prstGeom prst="rect">
            <a:avLst/>
          </a:prstGeom>
          <a:ln>
            <a:solidFill>
              <a:schemeClr val="accent1"/>
            </a:solidFill>
          </a:ln>
        </p:spPr>
      </p:pic>
      <p:pic>
        <p:nvPicPr>
          <p:cNvPr id="8" name="Picture 7" descr="A factory with smoke coming out of it&#10;&#10;Description automatically generated with low confidence">
            <a:extLst>
              <a:ext uri="{FF2B5EF4-FFF2-40B4-BE49-F238E27FC236}">
                <a16:creationId xmlns:a16="http://schemas.microsoft.com/office/drawing/2014/main" id="{B2BCEFBB-D31B-9217-761B-3D56DF67B784}"/>
              </a:ext>
            </a:extLst>
          </p:cNvPr>
          <p:cNvPicPr>
            <a:picLocks noChangeAspect="1"/>
          </p:cNvPicPr>
          <p:nvPr/>
        </p:nvPicPr>
        <p:blipFill>
          <a:blip r:embed="rId3"/>
          <a:stretch>
            <a:fillRect/>
          </a:stretch>
        </p:blipFill>
        <p:spPr>
          <a:xfrm>
            <a:off x="7258527" y="3668856"/>
            <a:ext cx="4095274" cy="2309896"/>
          </a:xfrm>
          <a:prstGeom prst="rect">
            <a:avLst/>
          </a:prstGeom>
          <a:ln>
            <a:solidFill>
              <a:srgbClr val="C00000"/>
            </a:solidFill>
          </a:ln>
        </p:spPr>
      </p:pic>
      <p:sp>
        <p:nvSpPr>
          <p:cNvPr id="5" name="Slide Number Placeholder 1">
            <a:extLst>
              <a:ext uri="{FF2B5EF4-FFF2-40B4-BE49-F238E27FC236}">
                <a16:creationId xmlns:a16="http://schemas.microsoft.com/office/drawing/2014/main" id="{FBE00E93-37C9-3F80-1BD1-0FC60094FB47}"/>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9</a:t>
            </a:fld>
            <a:endParaRPr lang="en-US" dirty="0"/>
          </a:p>
        </p:txBody>
      </p:sp>
    </p:spTree>
    <p:extLst>
      <p:ext uri="{BB962C8B-B14F-4D97-AF65-F5344CB8AC3E}">
        <p14:creationId xmlns:p14="http://schemas.microsoft.com/office/powerpoint/2010/main" val="307626564"/>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21708</TotalTime>
  <Words>2587</Words>
  <Application>Microsoft Office PowerPoint</Application>
  <PresentationFormat>Widescreen</PresentationFormat>
  <Paragraphs>422</Paragraphs>
  <Slides>22</Slides>
  <Notes>15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Calibri</vt:lpstr>
      <vt:lpstr>Calibri Light</vt:lpstr>
      <vt:lpstr>Cambria</vt:lpstr>
      <vt:lpstr>Lato</vt:lpstr>
      <vt:lpstr>Times New Roman</vt:lpstr>
      <vt:lpstr>1_Office Theme</vt:lpstr>
      <vt:lpstr>Custom Design</vt:lpstr>
      <vt:lpstr>2_Custom Design</vt:lpstr>
      <vt:lpstr>Modeling the Impact of Complex, Multi-Vector Disruptions to the Marine Transportation System (MCAT)</vt:lpstr>
      <vt:lpstr>Project Overview</vt:lpstr>
      <vt:lpstr>“Simple” Disruptions (not comprehensive)</vt:lpstr>
      <vt:lpstr>Complex Disruption Example: NY/NJ (KVK)  Scenario</vt:lpstr>
      <vt:lpstr>Port of NY/NJ Complex Disruption: Kill van Kull Blockage: Stakeholder Engagement</vt:lpstr>
      <vt:lpstr>Complex Disruption Example: West Coast Scenario</vt:lpstr>
      <vt:lpstr>West Coast Complex Disruption:  Stakeholder Engagement</vt:lpstr>
      <vt:lpstr>Food and Fertilizer Disruptions </vt:lpstr>
      <vt:lpstr>Energy Disruptions Scenarios   (based on actual events)</vt:lpstr>
      <vt:lpstr>Complex Future Disruptions</vt:lpstr>
      <vt:lpstr>What are Possible Mitigation and Resilience Tactics?  </vt:lpstr>
      <vt:lpstr> Ukraine War: Impacts to Maritime Supply Chains</vt:lpstr>
      <vt:lpstr> Ukraine War: General Maritime Impacts</vt:lpstr>
      <vt:lpstr>The MCAT Economic Consequence Analysis Tool</vt:lpstr>
      <vt:lpstr>MCAT Modeling/Economics Application: Economic Impacts of the Ukraine War</vt:lpstr>
      <vt:lpstr>Real GDP Impacts of Export Reduction in Grains and Metal Commodities from the Ukraine-Russia War (in millions of 2014 U.S. dollars)</vt:lpstr>
      <vt:lpstr>Stakeholder Engagement</vt:lpstr>
      <vt:lpstr>A Selection of Observations from Interviews and Other Stakeholder Engagement</vt:lpstr>
      <vt:lpstr>PowerPoint Presentation</vt:lpstr>
      <vt:lpstr>PowerPoint Presentation</vt:lpstr>
      <vt:lpstr>A Selection of Observations from Interviews and Other Stakeholder Engagement</vt:lpstr>
      <vt:lpstr>  For More Information:                       Other Team Members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Christine Spassione</cp:lastModifiedBy>
  <cp:revision>429</cp:revision>
  <cp:lastPrinted>2023-02-07T02:47:31Z</cp:lastPrinted>
  <dcterms:created xsi:type="dcterms:W3CDTF">2017-04-11T20:32:09Z</dcterms:created>
  <dcterms:modified xsi:type="dcterms:W3CDTF">2024-04-23T17:33:42Z</dcterms:modified>
</cp:coreProperties>
</file>