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unknown"/>
  <Default Extension="rels" ContentType="application/vnd.openxmlformats-package.relationships+xml"/>
  <Default Extension="gif" ContentType="image/gif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50" r:id="rId2"/>
    <p:sldMasterId id="2147483676" r:id="rId3"/>
    <p:sldMasterId id="2147483691" r:id="rId4"/>
    <p:sldMasterId id="2147483703" r:id="rId5"/>
    <p:sldMasterId id="2147483715" r:id="rId6"/>
  </p:sldMasterIdLst>
  <p:notesMasterIdLst>
    <p:notesMasterId r:id="rId59"/>
  </p:notesMasterIdLst>
  <p:sldIdLst>
    <p:sldId id="355" r:id="rId7"/>
    <p:sldId id="430" r:id="rId8"/>
    <p:sldId id="429" r:id="rId9"/>
    <p:sldId id="442" r:id="rId10"/>
    <p:sldId id="431" r:id="rId11"/>
    <p:sldId id="432" r:id="rId12"/>
    <p:sldId id="436" r:id="rId13"/>
    <p:sldId id="433" r:id="rId14"/>
    <p:sldId id="434" r:id="rId15"/>
    <p:sldId id="435" r:id="rId16"/>
    <p:sldId id="443" r:id="rId17"/>
    <p:sldId id="444" r:id="rId18"/>
    <p:sldId id="445" r:id="rId19"/>
    <p:sldId id="446" r:id="rId20"/>
    <p:sldId id="447" r:id="rId21"/>
    <p:sldId id="448" r:id="rId22"/>
    <p:sldId id="449" r:id="rId23"/>
    <p:sldId id="450" r:id="rId24"/>
    <p:sldId id="453" r:id="rId25"/>
    <p:sldId id="454" r:id="rId26"/>
    <p:sldId id="455" r:id="rId27"/>
    <p:sldId id="456" r:id="rId28"/>
    <p:sldId id="457" r:id="rId29"/>
    <p:sldId id="458" r:id="rId30"/>
    <p:sldId id="459" r:id="rId31"/>
    <p:sldId id="460" r:id="rId32"/>
    <p:sldId id="482" r:id="rId33"/>
    <p:sldId id="483" r:id="rId34"/>
    <p:sldId id="484" r:id="rId35"/>
    <p:sldId id="486" r:id="rId36"/>
    <p:sldId id="487" r:id="rId37"/>
    <p:sldId id="488" r:id="rId38"/>
    <p:sldId id="485" r:id="rId39"/>
    <p:sldId id="489" r:id="rId40"/>
    <p:sldId id="490" r:id="rId41"/>
    <p:sldId id="491" r:id="rId42"/>
    <p:sldId id="461" r:id="rId43"/>
    <p:sldId id="462" r:id="rId44"/>
    <p:sldId id="463" r:id="rId45"/>
    <p:sldId id="464" r:id="rId46"/>
    <p:sldId id="465" r:id="rId47"/>
    <p:sldId id="466" r:id="rId48"/>
    <p:sldId id="467" r:id="rId49"/>
    <p:sldId id="468" r:id="rId50"/>
    <p:sldId id="469" r:id="rId51"/>
    <p:sldId id="470" r:id="rId52"/>
    <p:sldId id="471" r:id="rId53"/>
    <p:sldId id="477" r:id="rId54"/>
    <p:sldId id="478" r:id="rId55"/>
    <p:sldId id="479" r:id="rId56"/>
    <p:sldId id="480" r:id="rId57"/>
    <p:sldId id="481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0099"/>
    <a:srgbClr val="FF6600"/>
    <a:srgbClr val="003300"/>
    <a:srgbClr val="3333CC"/>
    <a:srgbClr val="006666"/>
    <a:srgbClr val="FF99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8428" autoAdjust="0"/>
  </p:normalViewPr>
  <p:slideViewPr>
    <p:cSldViewPr>
      <p:cViewPr varScale="1">
        <p:scale>
          <a:sx n="85" d="100"/>
          <a:sy n="85" d="100"/>
        </p:scale>
        <p:origin x="-193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15776"/>
    </p:cViewPr>
  </p:sorterViewPr>
  <p:notesViewPr>
    <p:cSldViewPr>
      <p:cViewPr varScale="1">
        <p:scale>
          <a:sx n="79" d="100"/>
          <a:sy n="79" d="100"/>
        </p:scale>
        <p:origin x="-199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60" Type="http://schemas.openxmlformats.org/officeDocument/2006/relationships/printerSettings" Target="printerSettings/printerSettings1.bin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D:\Dropbox\Dropbox\Rutgers\2014.03.26%20PABT_DHS_Projects\ODTables\arrivals_OD_tables_v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file:///D:\Dropbox\Dropbox\Rutgers\2014.03.26%20PABT_DHS_Projects\ODTables\arrivals_OD_tables_v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Macintosh%20HD:Users:kb572:repositories:funding:awarded:14_PABT:arrivals_OD_tables_v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[arrivals_OD_tables_v4.xlsx]Sheet1!$B$36</c:f>
              <c:strCache>
                <c:ptCount val="1"/>
                <c:pt idx="0">
                  <c:v>PM Peak Pattern</c:v>
                </c:pt>
              </c:strCache>
            </c:strRef>
          </c:tx>
          <c:invertIfNegative val="0"/>
          <c:cat>
            <c:numRef>
              <c:f>[arrivals_OD_tables_v4.xlsx]Sheet1!$D$37:$D$60</c:f>
              <c:numCache>
                <c:formatCode>h:mm</c:formatCode>
                <c:ptCount val="24"/>
                <c:pt idx="0">
                  <c:v>0.0</c:v>
                </c:pt>
                <c:pt idx="1">
                  <c:v>0.0416666666666667</c:v>
                </c:pt>
                <c:pt idx="2">
                  <c:v>0.0833333333333333</c:v>
                </c:pt>
                <c:pt idx="3">
                  <c:v>0.125</c:v>
                </c:pt>
                <c:pt idx="4">
                  <c:v>0.166666666666667</c:v>
                </c:pt>
                <c:pt idx="5">
                  <c:v>0.208333333333333</c:v>
                </c:pt>
                <c:pt idx="6">
                  <c:v>0.25</c:v>
                </c:pt>
                <c:pt idx="7">
                  <c:v>0.291666666666667</c:v>
                </c:pt>
                <c:pt idx="8">
                  <c:v>0.333333333333333</c:v>
                </c:pt>
                <c:pt idx="9">
                  <c:v>0.375</c:v>
                </c:pt>
                <c:pt idx="10">
                  <c:v>0.416666666666667</c:v>
                </c:pt>
                <c:pt idx="11">
                  <c:v>0.458333333333333</c:v>
                </c:pt>
                <c:pt idx="12">
                  <c:v>0.5</c:v>
                </c:pt>
                <c:pt idx="13">
                  <c:v>0.541666666666667</c:v>
                </c:pt>
                <c:pt idx="14">
                  <c:v>0.583333333333333</c:v>
                </c:pt>
                <c:pt idx="15">
                  <c:v>0.625</c:v>
                </c:pt>
                <c:pt idx="16">
                  <c:v>0.666666666666667</c:v>
                </c:pt>
                <c:pt idx="17">
                  <c:v>0.708333333333333</c:v>
                </c:pt>
                <c:pt idx="18">
                  <c:v>0.75</c:v>
                </c:pt>
                <c:pt idx="19">
                  <c:v>0.791666666666666</c:v>
                </c:pt>
                <c:pt idx="20">
                  <c:v>0.833333333333333</c:v>
                </c:pt>
                <c:pt idx="21">
                  <c:v>0.875</c:v>
                </c:pt>
                <c:pt idx="22">
                  <c:v>0.916666666666666</c:v>
                </c:pt>
                <c:pt idx="23">
                  <c:v>0.958333333333333</c:v>
                </c:pt>
              </c:numCache>
            </c:numRef>
          </c:cat>
          <c:val>
            <c:numRef>
              <c:f>[arrivals_OD_tables_v4.xlsx]Sheet1!$B$37:$B$60</c:f>
              <c:numCache>
                <c:formatCode>0.00%</c:formatCode>
                <c:ptCount val="24"/>
                <c:pt idx="0">
                  <c:v>0.0556617803271723</c:v>
                </c:pt>
                <c:pt idx="1">
                  <c:v>0.0169959634586786</c:v>
                </c:pt>
                <c:pt idx="2">
                  <c:v>0.00318674314850223</c:v>
                </c:pt>
                <c:pt idx="3">
                  <c:v>0.00626726152538772</c:v>
                </c:pt>
                <c:pt idx="4">
                  <c:v>0.00244316974718504</c:v>
                </c:pt>
                <c:pt idx="5">
                  <c:v>0.015774378585086</c:v>
                </c:pt>
                <c:pt idx="6">
                  <c:v>0.0634161886551944</c:v>
                </c:pt>
                <c:pt idx="7">
                  <c:v>0.117909496494583</c:v>
                </c:pt>
                <c:pt idx="8">
                  <c:v>0.105906097301891</c:v>
                </c:pt>
                <c:pt idx="9">
                  <c:v>0.107658806033567</c:v>
                </c:pt>
                <c:pt idx="10">
                  <c:v>0.0920968769917145</c:v>
                </c:pt>
                <c:pt idx="11">
                  <c:v>0.100435521563629</c:v>
                </c:pt>
                <c:pt idx="12">
                  <c:v>0.0968769917144678</c:v>
                </c:pt>
                <c:pt idx="13">
                  <c:v>0.151635861482898</c:v>
                </c:pt>
                <c:pt idx="14">
                  <c:v>0.261206713405566</c:v>
                </c:pt>
                <c:pt idx="15">
                  <c:v>0.534310601232207</c:v>
                </c:pt>
                <c:pt idx="16">
                  <c:v>1.0</c:v>
                </c:pt>
                <c:pt idx="17">
                  <c:v>0.948321648608456</c:v>
                </c:pt>
                <c:pt idx="18">
                  <c:v>0.846717654557043</c:v>
                </c:pt>
                <c:pt idx="19">
                  <c:v>0.512906309751434</c:v>
                </c:pt>
                <c:pt idx="20">
                  <c:v>0.311982154238368</c:v>
                </c:pt>
                <c:pt idx="21">
                  <c:v>0.198746547694922</c:v>
                </c:pt>
                <c:pt idx="22">
                  <c:v>0.142288081580625</c:v>
                </c:pt>
                <c:pt idx="23">
                  <c:v>0.0898130444019545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4313544"/>
        <c:axId val="2075815976"/>
      </c:barChart>
      <c:catAx>
        <c:axId val="2104313544"/>
        <c:scaling>
          <c:orientation val="minMax"/>
        </c:scaling>
        <c:delete val="0"/>
        <c:axPos val="b"/>
        <c:numFmt formatCode="h:mm" sourceLinked="1"/>
        <c:majorTickMark val="out"/>
        <c:minorTickMark val="none"/>
        <c:tickLblPos val="nextTo"/>
        <c:crossAx val="2075815976"/>
        <c:crosses val="autoZero"/>
        <c:auto val="1"/>
        <c:lblAlgn val="ctr"/>
        <c:lblOffset val="100"/>
        <c:noMultiLvlLbl val="0"/>
      </c:catAx>
      <c:valAx>
        <c:axId val="207581597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1043135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Bus Gate arrivals (10/19/2011, Wed)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[arrivals_OD_tables_v4.xlsx]Sheet1!$E$4</c:f>
              <c:strCache>
                <c:ptCount val="1"/>
                <c:pt idx="0">
                  <c:v>Bus arrivals (10/19/2011, Wed)</c:v>
                </c:pt>
              </c:strCache>
            </c:strRef>
          </c:tx>
          <c:invertIfNegative val="0"/>
          <c:cat>
            <c:numRef>
              <c:f>[arrivals_OD_tables_v4.xlsx]Sheet1!$D$5:$D$28</c:f>
              <c:numCache>
                <c:formatCode>h:mm</c:formatCode>
                <c:ptCount val="24"/>
                <c:pt idx="0">
                  <c:v>0.0</c:v>
                </c:pt>
                <c:pt idx="1">
                  <c:v>0.0416666666666667</c:v>
                </c:pt>
                <c:pt idx="2">
                  <c:v>0.0833333333333333</c:v>
                </c:pt>
                <c:pt idx="3">
                  <c:v>0.125</c:v>
                </c:pt>
                <c:pt idx="4">
                  <c:v>0.166666666666667</c:v>
                </c:pt>
                <c:pt idx="5">
                  <c:v>0.208333333333333</c:v>
                </c:pt>
                <c:pt idx="6">
                  <c:v>0.25</c:v>
                </c:pt>
                <c:pt idx="7">
                  <c:v>0.291666666666667</c:v>
                </c:pt>
                <c:pt idx="8">
                  <c:v>0.333333333333333</c:v>
                </c:pt>
                <c:pt idx="9">
                  <c:v>0.375</c:v>
                </c:pt>
                <c:pt idx="10">
                  <c:v>0.416666666666667</c:v>
                </c:pt>
                <c:pt idx="11">
                  <c:v>0.458333333333333</c:v>
                </c:pt>
                <c:pt idx="12">
                  <c:v>0.5</c:v>
                </c:pt>
                <c:pt idx="13">
                  <c:v>0.541666666666667</c:v>
                </c:pt>
                <c:pt idx="14">
                  <c:v>0.583333333333333</c:v>
                </c:pt>
                <c:pt idx="15">
                  <c:v>0.625</c:v>
                </c:pt>
                <c:pt idx="16">
                  <c:v>0.666666666666667</c:v>
                </c:pt>
                <c:pt idx="17">
                  <c:v>0.708333333333333</c:v>
                </c:pt>
                <c:pt idx="18">
                  <c:v>0.75</c:v>
                </c:pt>
                <c:pt idx="19">
                  <c:v>0.791666666666666</c:v>
                </c:pt>
                <c:pt idx="20">
                  <c:v>0.833333333333333</c:v>
                </c:pt>
                <c:pt idx="21">
                  <c:v>0.875</c:v>
                </c:pt>
                <c:pt idx="22">
                  <c:v>0.916666666666666</c:v>
                </c:pt>
                <c:pt idx="23">
                  <c:v>0.958333333333333</c:v>
                </c:pt>
              </c:numCache>
            </c:numRef>
          </c:cat>
          <c:val>
            <c:numRef>
              <c:f>[arrivals_OD_tables_v4.xlsx]Sheet1!$E$5:$E$28</c:f>
              <c:numCache>
                <c:formatCode>General</c:formatCode>
                <c:ptCount val="24"/>
                <c:pt idx="0">
                  <c:v>609.0</c:v>
                </c:pt>
                <c:pt idx="1">
                  <c:v>88.0</c:v>
                </c:pt>
                <c:pt idx="2">
                  <c:v>234.0</c:v>
                </c:pt>
                <c:pt idx="3">
                  <c:v>446.0</c:v>
                </c:pt>
                <c:pt idx="4" formatCode="#,##0">
                  <c:v>2870.0</c:v>
                </c:pt>
                <c:pt idx="5" formatCode="#,##0">
                  <c:v>9277.0</c:v>
                </c:pt>
                <c:pt idx="6" formatCode="#,##0">
                  <c:v>20066.0</c:v>
                </c:pt>
                <c:pt idx="7" formatCode="#,##0">
                  <c:v>23944.0</c:v>
                </c:pt>
                <c:pt idx="8" formatCode="#,##0">
                  <c:v>14771.0</c:v>
                </c:pt>
                <c:pt idx="9" formatCode="#,##0">
                  <c:v>7939.0</c:v>
                </c:pt>
                <c:pt idx="10" formatCode="#,##0">
                  <c:v>3797.0</c:v>
                </c:pt>
                <c:pt idx="11" formatCode="#,##0">
                  <c:v>3226.0</c:v>
                </c:pt>
                <c:pt idx="12" formatCode="#,##0">
                  <c:v>2049.0</c:v>
                </c:pt>
                <c:pt idx="13" formatCode="#,##0">
                  <c:v>1899.0</c:v>
                </c:pt>
                <c:pt idx="14" formatCode="#,##0">
                  <c:v>2141.0</c:v>
                </c:pt>
                <c:pt idx="15" formatCode="#,##0">
                  <c:v>2432.0</c:v>
                </c:pt>
                <c:pt idx="16" formatCode="#,##0">
                  <c:v>1842.0</c:v>
                </c:pt>
                <c:pt idx="17" formatCode="#,##0">
                  <c:v>1486.0</c:v>
                </c:pt>
                <c:pt idx="18" formatCode="#,##0">
                  <c:v>1895.0</c:v>
                </c:pt>
                <c:pt idx="19" formatCode="#,##0">
                  <c:v>1908.0</c:v>
                </c:pt>
                <c:pt idx="20" formatCode="#,##0">
                  <c:v>1588.0</c:v>
                </c:pt>
                <c:pt idx="21">
                  <c:v>996.0</c:v>
                </c:pt>
                <c:pt idx="22">
                  <c:v>670.0</c:v>
                </c:pt>
                <c:pt idx="23">
                  <c:v>369.0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7074488"/>
        <c:axId val="2077153144"/>
      </c:barChart>
      <c:catAx>
        <c:axId val="2077074488"/>
        <c:scaling>
          <c:orientation val="minMax"/>
        </c:scaling>
        <c:delete val="0"/>
        <c:axPos val="b"/>
        <c:numFmt formatCode="h:mm" sourceLinked="1"/>
        <c:majorTickMark val="out"/>
        <c:minorTickMark val="none"/>
        <c:tickLblPos val="nextTo"/>
        <c:crossAx val="2077153144"/>
        <c:crosses val="autoZero"/>
        <c:auto val="1"/>
        <c:lblAlgn val="ctr"/>
        <c:lblOffset val="100"/>
        <c:noMultiLvlLbl val="0"/>
      </c:catAx>
      <c:valAx>
        <c:axId val="2077153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77074488"/>
        <c:crosses val="autoZero"/>
        <c:crossBetween val="between"/>
      </c:valAx>
    </c:plotArea>
    <c:plotVisOnly val="1"/>
    <c:dispBlanksAs val="gap"/>
    <c:showDLblsOverMax val="0"/>
  </c:chart>
  <c:spPr>
    <a:ln w="6350"/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HourlyFlow!$P$36</c:f>
              <c:strCache>
                <c:ptCount val="1"/>
                <c:pt idx="0">
                  <c:v>Subway departures</c:v>
                </c:pt>
              </c:strCache>
            </c:strRef>
          </c:tx>
          <c:invertIfNegative val="0"/>
          <c:cat>
            <c:numRef>
              <c:f>HourlyFlow!$D$37:$D$60</c:f>
              <c:numCache>
                <c:formatCode>h:mm</c:formatCode>
                <c:ptCount val="24"/>
                <c:pt idx="0">
                  <c:v>0.0</c:v>
                </c:pt>
                <c:pt idx="1">
                  <c:v>0.0416666666666667</c:v>
                </c:pt>
                <c:pt idx="2">
                  <c:v>0.0833333333333333</c:v>
                </c:pt>
                <c:pt idx="3">
                  <c:v>0.125</c:v>
                </c:pt>
                <c:pt idx="4">
                  <c:v>0.166666666666667</c:v>
                </c:pt>
                <c:pt idx="5">
                  <c:v>0.208333333333333</c:v>
                </c:pt>
                <c:pt idx="6">
                  <c:v>0.25</c:v>
                </c:pt>
                <c:pt idx="7">
                  <c:v>0.291666666666667</c:v>
                </c:pt>
                <c:pt idx="8">
                  <c:v>0.333333333333333</c:v>
                </c:pt>
                <c:pt idx="9">
                  <c:v>0.375</c:v>
                </c:pt>
                <c:pt idx="10">
                  <c:v>0.416666666666667</c:v>
                </c:pt>
                <c:pt idx="11">
                  <c:v>0.458333333333333</c:v>
                </c:pt>
                <c:pt idx="12">
                  <c:v>0.5</c:v>
                </c:pt>
                <c:pt idx="13">
                  <c:v>0.541666666666667</c:v>
                </c:pt>
                <c:pt idx="14">
                  <c:v>0.583333333333333</c:v>
                </c:pt>
                <c:pt idx="15">
                  <c:v>0.625</c:v>
                </c:pt>
                <c:pt idx="16">
                  <c:v>0.666666666666667</c:v>
                </c:pt>
                <c:pt idx="17">
                  <c:v>0.708333333333333</c:v>
                </c:pt>
                <c:pt idx="18">
                  <c:v>0.75</c:v>
                </c:pt>
                <c:pt idx="19">
                  <c:v>0.791666666666667</c:v>
                </c:pt>
                <c:pt idx="20">
                  <c:v>0.833333333333333</c:v>
                </c:pt>
                <c:pt idx="21">
                  <c:v>0.875</c:v>
                </c:pt>
                <c:pt idx="22">
                  <c:v>0.916666666666667</c:v>
                </c:pt>
                <c:pt idx="23">
                  <c:v>0.958333333333333</c:v>
                </c:pt>
              </c:numCache>
            </c:numRef>
          </c:cat>
          <c:val>
            <c:numRef>
              <c:f>HourlyFlow!$P$37:$P$60</c:f>
              <c:numCache>
                <c:formatCode>General</c:formatCode>
                <c:ptCount val="24"/>
                <c:pt idx="0">
                  <c:v>622.0</c:v>
                </c:pt>
                <c:pt idx="1">
                  <c:v>155.0</c:v>
                </c:pt>
                <c:pt idx="2">
                  <c:v>106.0</c:v>
                </c:pt>
                <c:pt idx="3">
                  <c:v>205.0</c:v>
                </c:pt>
                <c:pt idx="4">
                  <c:v>1045.0</c:v>
                </c:pt>
                <c:pt idx="5">
                  <c:v>3438.0</c:v>
                </c:pt>
                <c:pt idx="6">
                  <c:v>7649.0</c:v>
                </c:pt>
                <c:pt idx="7">
                  <c:v>9433.0</c:v>
                </c:pt>
                <c:pt idx="8">
                  <c:v>6060.0</c:v>
                </c:pt>
                <c:pt idx="9">
                  <c:v>3625.0</c:v>
                </c:pt>
                <c:pt idx="10">
                  <c:v>2028.0</c:v>
                </c:pt>
                <c:pt idx="11">
                  <c:v>1884.0</c:v>
                </c:pt>
                <c:pt idx="12">
                  <c:v>1437.0</c:v>
                </c:pt>
                <c:pt idx="13">
                  <c:v>1780.0</c:v>
                </c:pt>
                <c:pt idx="14">
                  <c:v>2662.0</c:v>
                </c:pt>
                <c:pt idx="15">
                  <c:v>4747.0</c:v>
                </c:pt>
                <c:pt idx="16">
                  <c:v>7913.0</c:v>
                </c:pt>
                <c:pt idx="17">
                  <c:v>7410.0</c:v>
                </c:pt>
                <c:pt idx="18">
                  <c:v>6820.0</c:v>
                </c:pt>
                <c:pt idx="19">
                  <c:v>4404.0</c:v>
                </c:pt>
                <c:pt idx="20">
                  <c:v>2832.0</c:v>
                </c:pt>
                <c:pt idx="21">
                  <c:v>1798.0</c:v>
                </c:pt>
                <c:pt idx="22">
                  <c:v>1272.0</c:v>
                </c:pt>
                <c:pt idx="23">
                  <c:v>784.0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7670440"/>
        <c:axId val="2137675928"/>
      </c:barChart>
      <c:catAx>
        <c:axId val="21376704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1-hr Time Period</a:t>
                </a:r>
              </a:p>
            </c:rich>
          </c:tx>
          <c:layout/>
          <c:overlay val="0"/>
        </c:title>
        <c:numFmt formatCode="h:mm" sourceLinked="1"/>
        <c:majorTickMark val="none"/>
        <c:minorTickMark val="none"/>
        <c:tickLblPos val="nextTo"/>
        <c:crossAx val="2137675928"/>
        <c:crosses val="autoZero"/>
        <c:auto val="1"/>
        <c:lblAlgn val="ctr"/>
        <c:lblOffset val="100"/>
        <c:noMultiLvlLbl val="0"/>
      </c:catAx>
      <c:valAx>
        <c:axId val="21376759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Numberof Pedestrians Departing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376704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879560C-5CDE-4145-A91E-86DD9D659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333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91F86C69-EB48-D04E-AEB9-1DA5406DED42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0412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6098" y="4343704"/>
            <a:ext cx="5485805" cy="411389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We can apply these</a:t>
            </a:r>
            <a:r>
              <a:rPr lang="en-US" baseline="0" dirty="0" smtClean="0"/>
              <a:t> management strategies to study real world scenarios such as an office building. </a:t>
            </a:r>
          </a:p>
          <a:p>
            <a:r>
              <a:rPr lang="en-US" baseline="0" dirty="0" smtClean="0"/>
              <a:t>Minor alterations to the individual behavior reduces the time to evacuate this office by a factor of 10.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296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0412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defTabSz="864931">
              <a:defRPr/>
            </a:pPr>
            <a:r>
              <a:rPr lang="en-US" sz="1300" dirty="0" smtClean="0"/>
              <a:t>In addition</a:t>
            </a:r>
            <a:r>
              <a:rPr lang="en-US" sz="1300" baseline="0" dirty="0" smtClean="0"/>
              <a:t> to managing crowd behavior, we are also developing tools for designing environments while accounting for the presence and movement of crowds. </a:t>
            </a:r>
          </a:p>
          <a:p>
            <a:pPr defTabSz="864931">
              <a:defRPr/>
            </a:pPr>
            <a:r>
              <a:rPr lang="en-US" sz="1300" baseline="0" dirty="0" smtClean="0"/>
              <a:t>In this simple prototype, a designer can interactively design a building </a:t>
            </a:r>
            <a:r>
              <a:rPr lang="en-US" sz="1300" baseline="0" dirty="0" err="1" smtClean="0"/>
              <a:t>floorplan</a:t>
            </a:r>
            <a:r>
              <a:rPr lang="en-US" sz="1300" baseline="0" dirty="0" smtClean="0"/>
              <a:t> and study the impact of how placing a pillar close to an exit can affect the flow of the crowd. </a:t>
            </a:r>
          </a:p>
          <a:p>
            <a:pPr defTabSz="864931">
              <a:defRPr/>
            </a:pPr>
            <a:endParaRPr lang="en-US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5009" y="8684684"/>
            <a:ext cx="2971800" cy="457200"/>
          </a:xfrm>
          <a:prstGeom prst="rect">
            <a:avLst/>
          </a:prstGeom>
        </p:spPr>
        <p:txBody>
          <a:bodyPr/>
          <a:lstStyle/>
          <a:p>
            <a:fld id="{26186A7F-0E67-4197-BDC6-8E3F36C06C6B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6601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0412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6098" y="4343704"/>
            <a:ext cx="5485805" cy="411389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have integrated these solutions in professional architectural CAD pipelines. </a:t>
            </a:r>
          </a:p>
          <a:p>
            <a:r>
              <a:rPr lang="en-US" baseline="0" dirty="0" smtClean="0"/>
              <a:t>In this example, we demonstrate how our tool can be used to automatically reconfigure an airport concourse to maximize the visibility of the space with respect to the surveillance cameras. </a:t>
            </a:r>
          </a:p>
          <a:p>
            <a:endParaRPr lang="en-US" baseline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296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23365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Vijay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3218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Vijay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60129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Johnny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52354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Vijay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98502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Johnny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42198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Vijay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9850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hape 25"/>
          <p:cNvSpPr>
            <a:spLocks noGrp="1" noRot="1" noChangeAspect="1"/>
          </p:cNvSpPr>
          <p:nvPr>
            <p:ph type="sldImg" idx="2"/>
          </p:nvPr>
        </p:nvSpPr>
        <p:spPr>
          <a:ln/>
        </p:spPr>
      </p:sp>
      <p:sp>
        <p:nvSpPr>
          <p:cNvPr id="47106" name="Shape 26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276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Vijay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76753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Johnny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56969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Johnny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0404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Johnny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37808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Vijay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86913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Vijay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06014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Johnny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50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23142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Vijay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194E9-2FD8-4D61-A0C4-7EE54852B85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52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2936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hape 25"/>
          <p:cNvSpPr>
            <a:spLocks noGrp="1" noRot="1" noChangeAspect="1"/>
          </p:cNvSpPr>
          <p:nvPr>
            <p:ph type="sldImg" idx="2"/>
          </p:nvPr>
        </p:nvSpPr>
        <p:spPr>
          <a:ln/>
        </p:spPr>
      </p:sp>
      <p:sp>
        <p:nvSpPr>
          <p:cNvPr id="48130" name="Shape 26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276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hape 25"/>
          <p:cNvSpPr>
            <a:spLocks noGrp="1" noRot="1" noChangeAspect="1"/>
          </p:cNvSpPr>
          <p:nvPr>
            <p:ph type="sldImg" idx="2"/>
          </p:nvPr>
        </p:nvSpPr>
        <p:spPr>
          <a:ln/>
        </p:spPr>
      </p:sp>
      <p:sp>
        <p:nvSpPr>
          <p:cNvPr id="49154" name="Shape 26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277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</a:rPr>
              <a:t>Vijay</a:t>
            </a:r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F2DC1925-9DF5-2B4B-A4A3-935C1B974480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B048325A-425E-2B4F-ADEA-9C3C4FFB2644}" type="slidenum">
              <a:rPr lang="en-US" sz="1200">
                <a:ea typeface="MS PGothic" charset="0"/>
                <a:cs typeface="MS PGothic" charset="0"/>
              </a:rPr>
              <a:pPr eaLnBrk="1" hangingPunct="1"/>
              <a:t>8</a:t>
            </a:fld>
            <a:endParaRPr lang="en-US" sz="1200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Surveillance and inspection </a:t>
            </a:r>
            <a:r>
              <a:rPr lang="mr-IN" dirty="0" smtClean="0"/>
              <a:t>–</a:t>
            </a:r>
            <a:r>
              <a:rPr lang="en-US" dirty="0" smtClean="0"/>
              <a:t> emphasize</a:t>
            </a:r>
          </a:p>
          <a:p>
            <a:r>
              <a:rPr lang="en-US" dirty="0" smtClean="0"/>
              <a:t>Identify paths/behaviors</a:t>
            </a:r>
            <a:r>
              <a:rPr lang="en-US" baseline="0" dirty="0" smtClean="0"/>
              <a:t> that are not typical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5ADC-73AE-EE48-9135-F87C073F39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985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Move the videos first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5ADC-73AE-EE48-9135-F87C073F396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22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0412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6098" y="4343704"/>
            <a:ext cx="5485805" cy="4113892"/>
          </a:xfrm>
          <a:prstGeom prst="rect">
            <a:avLst/>
          </a:prstGeom>
        </p:spPr>
        <p:txBody>
          <a:bodyPr/>
          <a:lstStyle/>
          <a:p>
            <a:r>
              <a:rPr lang="en-US" sz="1800" dirty="0" smtClean="0"/>
              <a:t>We </a:t>
            </a:r>
            <a:r>
              <a:rPr lang="en-US" sz="2800" dirty="0" smtClean="0"/>
              <a:t>have developed solutions to automatically explore how altering the</a:t>
            </a:r>
            <a:r>
              <a:rPr lang="en-US" sz="2800" baseline="0" dirty="0" smtClean="0"/>
              <a:t> behavioral characteristics of an individual can dramatically impact the aggregate dynamics of a crowd. For example, collaboration while evacuating a building can dramatically reduce exit times and minimizes turbulence and potential casualties.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36296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.png"/><Relationship Id="rId3" Type="http://schemas.openxmlformats.org/officeDocument/2006/relationships/image" Target="../media/image5.gi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98412-A8D9-8642-AC8D-2DFB128ADA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06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A25C8-FCCB-624D-B79F-F1DBA5EE8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3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FDAAA-3517-CC40-8F36-075E86CAF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774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28600"/>
            <a:ext cx="6858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23923-F876-C94C-A6C1-6656C6077A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95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28600"/>
            <a:ext cx="6858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3810000" cy="2095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3810000" cy="2095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E1CAA-8C9C-2645-8E86-A4E00DA9B8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88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28600"/>
            <a:ext cx="6858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23417-E5DE-A340-9800-32627F8D10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62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6BAB6-C2DB-E442-A4C4-38033909C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538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10B7C-DE9B-1243-BD22-0E610AB20C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066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22650-8041-AE45-B5B2-EE2CF8EE5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65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9E7D3-9BFB-DC49-AF4C-E48A28CCDA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43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0B8E6-8451-264F-8AC2-59A469EFD4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48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53322-A822-734A-940F-E58EC0D21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95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D8D7E-BCB1-0C43-A4F7-EBB3139325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64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5223A-579F-F144-8FE0-45A6C2BF04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52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8EB52-9A7B-8A4C-BAB7-0A00C9A598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424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E82A3-F347-554C-8AFC-17F3C6891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92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2C11B-5F53-984A-993A-825E52C420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56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FFCE8-321F-A346-8106-9DF84EDBDB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000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8375"/>
            <a:ext cx="6400800" cy="1752600"/>
          </a:xfrm>
        </p:spPr>
        <p:txBody>
          <a:bodyPr/>
          <a:lstStyle>
            <a:lvl1pPr marL="0" indent="0" algn="ctr">
              <a:buNone/>
              <a:defRPr sz="36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096000"/>
            <a:ext cx="9144000" cy="6096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6EAE97C3-A454-4346-941B-B4094997A9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2927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1801F9B-CFAB-304B-8F88-8D687B5BA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0725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4B51750-538F-AC4A-9740-76797FC3AD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848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C1DE5F3-1A0E-494F-BABB-2504E80FC6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6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1870-1A99-7C49-AA94-6FEBBFA32D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481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C5D001B-635D-4643-A178-EAEE5E2718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05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168B6FF-1342-C34E-A272-780A314A68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501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BCF67507-3E14-2E47-B05F-6F1BCCA98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172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C25F42B-D59A-2C46-B23F-DDABC6B36B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016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43F9CF7-76DA-454D-9389-B0D65560AF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413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DD06BD7-E697-5141-BB91-7AA38D71D2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9986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A62B89D7-CA09-6B43-8945-8F1557E41ED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8565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28600"/>
            <a:ext cx="6858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923EA88-8D6F-6244-8275-4AF3DD051C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117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28600"/>
            <a:ext cx="6858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3810000" cy="2095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3810000" cy="2095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B808AC74-018B-774E-94AC-3B2792BA69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3122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28600"/>
            <a:ext cx="6858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096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7C88E19-38C7-3947-AA98-C88C6535CF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5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58A1E-2DD1-6D44-A240-30A094428B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21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63468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71561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88074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97494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75282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49829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76243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41999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27462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8901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BCBAE-BDA1-6B4C-A62D-DCDFF9B00F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2204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18526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D7B2-3169-418B-A8EA-117C9AE3F11C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52FA-A7D9-496F-BF2B-97C1A248D3D0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0538-D24F-4894-B6B6-61FA03890123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B1F7-EE34-46AE-B958-2E28CF9E03FF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8DD5-82AE-494F-9AF8-F9F84B3CB0AA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FC015-E5EF-460B-B5FF-3CF5CDC824AC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7A08-2EF9-4BFD-861D-D231B347BD0F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D69C-52DB-4706-AD08-025B556579A3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C1C7-28CD-4DD0-8D5E-A0AD52C15CB3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895E6-52E6-8249-AF8E-135B1D088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074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01AC6-F2E5-4DF4-B820-9EF23E1374E5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DE99-4A41-4B47-BD27-3B3D1C5EF44E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 txBox="1">
            <a:spLocks noChangeArrowheads="1"/>
          </p:cNvSpPr>
          <p:nvPr userDrawn="1"/>
        </p:nvSpPr>
        <p:spPr>
          <a:xfrm>
            <a:off x="228600" y="6553200"/>
            <a:ext cx="4267200" cy="304800"/>
          </a:xfrm>
          <a:prstGeom prst="rect">
            <a:avLst/>
          </a:prstGeom>
          <a:ln/>
        </p:spPr>
        <p:txBody>
          <a:bodyPr/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pPr algn="l">
              <a:defRPr/>
            </a:pPr>
            <a:r>
              <a:rPr lang="en-US" dirty="0" smtClean="0">
                <a:latin typeface="Times New Roman" pitchFamily="18" charset="0"/>
                <a:ea typeface="ＭＳ Ｐゴシック" charset="-128"/>
                <a:cs typeface="ＭＳ Ｐゴシック"/>
              </a:rPr>
              <a:t>WORKSHOP:  </a:t>
            </a:r>
            <a:r>
              <a:rPr lang="en-US" i="1" dirty="0" smtClean="0">
                <a:latin typeface="Times New Roman" pitchFamily="18" charset="0"/>
                <a:ea typeface="ＭＳ Ｐゴシック" charset="-128"/>
                <a:cs typeface="ＭＳ Ｐゴシック"/>
              </a:rPr>
              <a:t>Best Practices for Stadium Security  </a:t>
            </a:r>
            <a:endParaRPr lang="en-US" i="1" dirty="0">
              <a:latin typeface="Times New Roman" pitchFamily="18" charset="0"/>
              <a:ea typeface="ＭＳ Ｐゴシック" charset="-128"/>
              <a:cs typeface="ＭＳ Ｐゴシック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257800" y="6553200"/>
            <a:ext cx="685800" cy="30480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31DDB174-B51C-4E0D-A9E5-195F5F3DEEDB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1910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8445E511-0436-4343-B969-90E600A13D2F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810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1910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C5195247-F55D-472E-952A-8579A5D7CC95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1910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F6A555F6-7586-4635-A165-C8B440FF9232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1910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CE17EE1-84DB-4C85-B430-78461FF83B5A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76800" y="6534150"/>
            <a:ext cx="685800" cy="323850"/>
          </a:xfrm>
          <a:prstGeom prst="rect">
            <a:avLst/>
          </a:prstGeom>
        </p:spPr>
        <p:txBody>
          <a:bodyPr/>
          <a:lstStyle>
            <a:lvl1pPr algn="ctr">
              <a:defRPr sz="1400" smtClean="0">
                <a:solidFill>
                  <a:srgbClr val="FF000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402A0421-FB19-48D9-A77D-8750CEBBD40A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1_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 userDrawn="1"/>
        </p:nvPicPr>
        <p:blipFill>
          <a:blip r:embed="rId2"/>
          <a:srcRect l="28046" t="10527" r="29646" b="50000"/>
          <a:stretch>
            <a:fillRect/>
          </a:stretch>
        </p:blipFill>
        <p:spPr bwMode="auto">
          <a:xfrm>
            <a:off x="6781800" y="5410200"/>
            <a:ext cx="2057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/>
          <a:lstStyle>
            <a:lvl1pPr>
              <a:defRPr sz="2000"/>
            </a:lvl1pPr>
            <a:lvl2pPr>
              <a:buFontTx/>
              <a:buBlip>
                <a:blip r:embed="rId3"/>
              </a:buBlip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3733800" y="6324600"/>
            <a:ext cx="2133600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smtClean="0">
                <a:solidFill>
                  <a:srgbClr val="00B050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061BBC81-F507-4ADD-8660-6E7DF8D127A9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187F5-D045-934A-8694-E83953976F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8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764B4-345D-DE46-B2A0-4D1C15B0AA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46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C20B8-07DD-604A-81B1-5BD12F23D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59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39.xml"/><Relationship Id="rId15" Type="http://schemas.openxmlformats.org/officeDocument/2006/relationships/theme" Target="../theme/theme3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Relationship Id="rId9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8.xml"/><Relationship Id="rId9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6.xml"/><Relationship Id="rId6" Type="http://schemas.openxmlformats.org/officeDocument/2006/relationships/slideLayout" Target="../slideLayouts/slideLayout67.xml"/><Relationship Id="rId7" Type="http://schemas.openxmlformats.org/officeDocument/2006/relationships/slideLayout" Target="../slideLayouts/slideLayout68.xml"/><Relationship Id="rId8" Type="http://schemas.openxmlformats.org/officeDocument/2006/relationships/slideLayout" Target="../slideLayouts/slideLayout69.xml"/><Relationship Id="rId9" Type="http://schemas.openxmlformats.org/officeDocument/2006/relationships/theme" Target="../theme/theme6.xml"/><Relationship Id="rId10" Type="http://schemas.openxmlformats.org/officeDocument/2006/relationships/image" Target="../media/image2.jpeg"/><Relationship Id="rId1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81000"/>
            <a:ext cx="8839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Template Instructions</a:t>
            </a:r>
            <a:br>
              <a:rPr lang="en-US"/>
            </a:br>
            <a:r>
              <a:rPr lang="en-US"/>
              <a:t>Heading in Green</a:t>
            </a:r>
            <a:br>
              <a:rPr lang="en-US"/>
            </a:br>
            <a:r>
              <a:rPr lang="en-US"/>
              <a:t>Second Heading can be Red</a:t>
            </a:r>
            <a:br>
              <a:rPr lang="en-US"/>
            </a:b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534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Please use Times New Roman Font.</a:t>
            </a:r>
          </a:p>
          <a:p>
            <a:pPr lvl="1"/>
            <a:r>
              <a:rPr lang="en-US"/>
              <a:t>Please keep the font size as large as possible. Font sizes that are under 24pt are hard to see. Use 20pt font only if you have to.</a:t>
            </a:r>
          </a:p>
          <a:p>
            <a:pPr lvl="2"/>
            <a:r>
              <a:rPr lang="en-US"/>
              <a:t>This is the smallest font size you should use.</a:t>
            </a:r>
          </a:p>
        </p:txBody>
      </p:sp>
      <p:pic>
        <p:nvPicPr>
          <p:cNvPr id="1028" name="Picture 8" descr="logo-fiorini8-15-09-1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638800"/>
            <a:ext cx="184785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Text Box 10"/>
          <p:cNvSpPr txBox="1">
            <a:spLocks noChangeArrowheads="1"/>
          </p:cNvSpPr>
          <p:nvPr userDrawn="1"/>
        </p:nvSpPr>
        <p:spPr bwMode="auto">
          <a:xfrm>
            <a:off x="304800" y="6523038"/>
            <a:ext cx="390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74A04F2E-C394-2F44-A284-69EF990547A6}" type="slidenum">
              <a:rPr lang="en-US" sz="1400" smtClean="0"/>
              <a:pPr eaLnBrk="1" hangingPunct="1">
                <a:defRPr/>
              </a:pPr>
              <a:t>‹#›</a:t>
            </a:fld>
            <a:endParaRPr lang="en-US" sz="1400" smtClean="0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B7E43EEE-75F5-BC44-903E-9853E218C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hf sldNum="0" hdr="0" ftr="0"/>
  <p:txStyles>
    <p:titleStyle>
      <a:lvl1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8000"/>
          </a:solidFill>
          <a:latin typeface="+mj-lt"/>
          <a:ea typeface="ＭＳ Ｐゴシック" charset="-128"/>
          <a:cs typeface="ＭＳ Ｐゴシック" charset="0"/>
        </a:defRPr>
      </a:lvl1pPr>
      <a:lvl2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8000"/>
          </a:solidFill>
          <a:latin typeface="Times New Roman" charset="0"/>
          <a:ea typeface="ＭＳ Ｐゴシック" charset="-128"/>
          <a:cs typeface="ＭＳ Ｐゴシック" charset="0"/>
        </a:defRPr>
      </a:lvl2pPr>
      <a:lvl3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8000"/>
          </a:solidFill>
          <a:latin typeface="Times New Roman" charset="0"/>
          <a:ea typeface="ＭＳ Ｐゴシック" charset="-128"/>
          <a:cs typeface="ＭＳ Ｐゴシック" charset="0"/>
        </a:defRPr>
      </a:lvl3pPr>
      <a:lvl4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8000"/>
          </a:solidFill>
          <a:latin typeface="Times New Roman" charset="0"/>
          <a:ea typeface="ＭＳ Ｐゴシック" charset="-128"/>
          <a:cs typeface="ＭＳ Ｐゴシック" charset="0"/>
        </a:defRPr>
      </a:lvl4pPr>
      <a:lvl5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8000"/>
          </a:solidFill>
          <a:latin typeface="Times New Roman" charset="0"/>
          <a:ea typeface="ＭＳ Ｐゴシック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ts val="163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Ø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1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F35EE43-4940-FB4A-B84B-5B9A12699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638" y="0"/>
            <a:ext cx="782796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Template Instructions</a:t>
            </a:r>
            <a:br>
              <a:rPr lang="en-US"/>
            </a:br>
            <a:r>
              <a:rPr lang="en-US"/>
              <a:t>Heading in Green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990600"/>
            <a:ext cx="8839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Please use Times New Roman Font.</a:t>
            </a:r>
          </a:p>
          <a:p>
            <a:pPr lvl="1"/>
            <a:r>
              <a:rPr lang="en-US"/>
              <a:t>Please keep the font size as large as possible. Font sizes that are under 24pt are hard to see. Use 20pt font only if you have to.</a:t>
            </a:r>
          </a:p>
          <a:p>
            <a:pPr lvl="2"/>
            <a:r>
              <a:rPr lang="en-US"/>
              <a:t>This is the smallest font size you should use.</a:t>
            </a:r>
          </a:p>
        </p:txBody>
      </p:sp>
      <p:pic>
        <p:nvPicPr>
          <p:cNvPr id="1028" name="Picture 6" descr="logo11-12-09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850" y="12700"/>
            <a:ext cx="1322388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hf sldNum="0" hdr="0" ftr="0"/>
  <p:txStyles>
    <p:titleStyle>
      <a:lvl1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196417"/>
          </a:solidFill>
          <a:latin typeface="Gill Sans"/>
          <a:ea typeface="ＭＳ Ｐゴシック" pitchFamily="34" charset="-128"/>
          <a:cs typeface="Gill Sans"/>
        </a:defRPr>
      </a:lvl1pPr>
      <a:lvl2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196417"/>
          </a:solidFill>
          <a:latin typeface="Gill Sans" charset="0"/>
          <a:ea typeface="ＭＳ Ｐゴシック" pitchFamily="34" charset="-128"/>
          <a:cs typeface="ＭＳ Ｐゴシック" charset="0"/>
        </a:defRPr>
      </a:lvl2pPr>
      <a:lvl3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196417"/>
          </a:solidFill>
          <a:latin typeface="Gill Sans" charset="0"/>
          <a:ea typeface="ＭＳ Ｐゴシック" pitchFamily="34" charset="-128"/>
          <a:cs typeface="ＭＳ Ｐゴシック" charset="0"/>
        </a:defRPr>
      </a:lvl3pPr>
      <a:lvl4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196417"/>
          </a:solidFill>
          <a:latin typeface="Gill Sans" charset="0"/>
          <a:ea typeface="ＭＳ Ｐゴシック" pitchFamily="34" charset="-128"/>
          <a:cs typeface="ＭＳ Ｐゴシック" charset="0"/>
        </a:defRPr>
      </a:lvl4pPr>
      <a:lvl5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196417"/>
          </a:solidFill>
          <a:latin typeface="Gill Sans" charset="0"/>
          <a:ea typeface="ＭＳ Ｐゴシック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ts val="163"/>
        </a:spcBef>
        <a:spcAft>
          <a:spcPct val="0"/>
        </a:spcAft>
        <a:buChar char="•"/>
        <a:defRPr sz="3200">
          <a:solidFill>
            <a:schemeClr val="tx1"/>
          </a:solidFill>
          <a:latin typeface="Gill Sans"/>
          <a:ea typeface="ＭＳ Ｐゴシック" pitchFamily="34" charset="-128"/>
          <a:cs typeface="Gill San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Gill Sans"/>
          <a:ea typeface="ＭＳ Ｐゴシック" pitchFamily="34" charset="-128"/>
          <a:cs typeface="Gill San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charset="0"/>
        <a:buChar char="Ø"/>
        <a:defRPr sz="2400">
          <a:solidFill>
            <a:schemeClr val="tx1"/>
          </a:solidFill>
          <a:latin typeface="Gill Sans"/>
          <a:ea typeface="ＭＳ Ｐゴシック" pitchFamily="34" charset="-128"/>
          <a:cs typeface="Gill San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781685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51807C2-71AF-4D4B-A7AE-9824B293C9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5/7/17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9E949488-D5B6-BC49-8322-B639D1EB5B4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logo11-12-09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850" y="12700"/>
            <a:ext cx="1322388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15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Gill Sans"/>
          <a:ea typeface="+mj-ea"/>
          <a:cs typeface="Gill 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97A2B5-7993-4D95-8097-3617C1721C25}" type="datetime1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5/7/17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lumMod val="65000"/>
                  <a:lumOff val="3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Palatino Linotype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81000"/>
            <a:ext cx="883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Template Instructions</a:t>
            </a:r>
            <a:br>
              <a:rPr lang="en-US" dirty="0" smtClean="0"/>
            </a:br>
            <a:r>
              <a:rPr lang="en-US" dirty="0" smtClean="0"/>
              <a:t>Heading in Green</a:t>
            </a:r>
            <a:br>
              <a:rPr lang="en-US" dirty="0" smtClean="0"/>
            </a:br>
            <a:r>
              <a:rPr lang="en-US" dirty="0" smtClean="0"/>
              <a:t>Second Heading can be Red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53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Please use Times New Roman Font.</a:t>
            </a:r>
          </a:p>
          <a:p>
            <a:pPr lvl="1"/>
            <a:r>
              <a:rPr lang="en-US" smtClean="0"/>
              <a:t>Please keep the font size as large as possible. Font sizes that are under 24pt are hard to see. Use 20pt font only if you have to.</a:t>
            </a:r>
          </a:p>
          <a:p>
            <a:pPr lvl="2"/>
            <a:r>
              <a:rPr lang="en-US" smtClean="0"/>
              <a:t>This is the smallest font size you should use.</a:t>
            </a:r>
          </a:p>
        </p:txBody>
      </p:sp>
      <p:pic>
        <p:nvPicPr>
          <p:cNvPr id="1028" name="Picture 6" descr="logo11-12-09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7010400" y="5410200"/>
            <a:ext cx="1752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</p:sldLayoutIdLst>
  <p:hf hdr="0" ftr="0"/>
  <p:txStyles>
    <p:titleStyle>
      <a:lvl1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8000"/>
          </a:solidFill>
          <a:latin typeface="+mj-lt"/>
          <a:ea typeface="ＭＳ Ｐゴシック" charset="-128"/>
          <a:cs typeface="ＭＳ Ｐゴシック"/>
        </a:defRPr>
      </a:lvl1pPr>
      <a:lvl2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CC00"/>
          </a:solidFill>
          <a:latin typeface="Times New Roman" charset="0"/>
          <a:ea typeface="ＭＳ Ｐゴシック" charset="-128"/>
          <a:cs typeface="ＭＳ Ｐゴシック"/>
        </a:defRPr>
      </a:lvl2pPr>
      <a:lvl3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CC00"/>
          </a:solidFill>
          <a:latin typeface="Times New Roman" charset="0"/>
          <a:ea typeface="ＭＳ Ｐゴシック" charset="-128"/>
          <a:cs typeface="ＭＳ Ｐゴシック"/>
        </a:defRPr>
      </a:lvl3pPr>
      <a:lvl4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CC00"/>
          </a:solidFill>
          <a:latin typeface="Times New Roman" charset="0"/>
          <a:ea typeface="ＭＳ Ｐゴシック" charset="-128"/>
          <a:cs typeface="ＭＳ Ｐゴシック"/>
        </a:defRPr>
      </a:lvl4pPr>
      <a:lvl5pPr algn="ct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rgbClr val="00CC00"/>
          </a:solidFill>
          <a:latin typeface="Times New Roman" charset="0"/>
          <a:ea typeface="ＭＳ Ｐゴシック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ts val="163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17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4" Type="http://schemas.openxmlformats.org/officeDocument/2006/relationships/image" Target="../media/image17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4" Type="http://schemas.openxmlformats.org/officeDocument/2006/relationships/image" Target="../media/image17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jpeg"/><Relationship Id="rId7" Type="http://schemas.openxmlformats.org/officeDocument/2006/relationships/image" Target="../media/image26.gif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image" Target="../media/image27.png"/><Relationship Id="rId5" Type="http://schemas.openxmlformats.org/officeDocument/2006/relationships/chart" Target="../charts/chart3.xml"/><Relationship Id="rId1" Type="http://schemas.openxmlformats.org/officeDocument/2006/relationships/slideLayout" Target="../slideLayouts/slideLayout27.xml"/><Relationship Id="rId2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4" Type="http://schemas.openxmlformats.org/officeDocument/2006/relationships/video" Target="../media/media5.mp4"/><Relationship Id="rId5" Type="http://schemas.microsoft.com/office/2007/relationships/media" Target="../media/media6.mp4"/><Relationship Id="rId6" Type="http://schemas.openxmlformats.org/officeDocument/2006/relationships/video" Target="../media/media6.mp4"/><Relationship Id="rId7" Type="http://schemas.openxmlformats.org/officeDocument/2006/relationships/slideLayout" Target="../slideLayouts/slideLayout27.xml"/><Relationship Id="rId8" Type="http://schemas.openxmlformats.org/officeDocument/2006/relationships/notesSlide" Target="../notesSlides/notesSlide8.xml"/><Relationship Id="rId9" Type="http://schemas.openxmlformats.org/officeDocument/2006/relationships/image" Target="../media/image17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29.png"/><Relationship Id="rId1" Type="http://schemas.microsoft.com/office/2007/relationships/media" Target="../media/media7.mov"/><Relationship Id="rId2" Type="http://schemas.openxmlformats.org/officeDocument/2006/relationships/video" Target="../media/media7.mo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30.png"/><Relationship Id="rId6" Type="http://schemas.openxmlformats.org/officeDocument/2006/relationships/image" Target="../media/image2.jpeg"/><Relationship Id="rId1" Type="http://schemas.microsoft.com/office/2007/relationships/media" Target="../media/media8.mp4"/><Relationship Id="rId2" Type="http://schemas.openxmlformats.org/officeDocument/2006/relationships/video" Target="../media/media8.mp4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31.png"/><Relationship Id="rId6" Type="http://schemas.openxmlformats.org/officeDocument/2006/relationships/image" Target="../media/image2.jpeg"/><Relationship Id="rId1" Type="http://schemas.microsoft.com/office/2007/relationships/media" Target="../media/media9.mp4"/><Relationship Id="rId2" Type="http://schemas.openxmlformats.org/officeDocument/2006/relationships/video" Target="../media/media9.mp4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4" Type="http://schemas.openxmlformats.org/officeDocument/2006/relationships/notesSlide" Target="../notesSlides/notesSlide12.xml"/><Relationship Id="rId5" Type="http://schemas.openxmlformats.org/officeDocument/2006/relationships/image" Target="../media/image17.png"/><Relationship Id="rId1" Type="http://schemas.microsoft.com/office/2007/relationships/media" Target="../media/media10.mp4"/><Relationship Id="rId2" Type="http://schemas.openxmlformats.org/officeDocument/2006/relationships/video" Target="../media/media10.mp4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4" Type="http://schemas.openxmlformats.org/officeDocument/2006/relationships/image" Target="../media/image17.png"/><Relationship Id="rId1" Type="http://schemas.microsoft.com/office/2007/relationships/media" Target="../media/media11.mp4"/><Relationship Id="rId2" Type="http://schemas.openxmlformats.org/officeDocument/2006/relationships/video" Target="../media/media11.mp4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4" Type="http://schemas.openxmlformats.org/officeDocument/2006/relationships/image" Target="../media/image37.jpg"/><Relationship Id="rId5" Type="http://schemas.openxmlformats.org/officeDocument/2006/relationships/image" Target="../media/image38.jp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10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46.JPG"/><Relationship Id="rId3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152400" y="1524000"/>
            <a:ext cx="8839200" cy="1371600"/>
          </a:xfrm>
        </p:spPr>
        <p:txBody>
          <a:bodyPr/>
          <a:lstStyle/>
          <a:p>
            <a:r>
              <a:rPr lang="en-US" sz="4800" dirty="0" smtClean="0">
                <a:latin typeface="Times New Roman" charset="0"/>
                <a:ea typeface="ＭＳ Ｐゴシック" charset="0"/>
              </a:rPr>
              <a:t>Venue Public Security &amp; Stadium Access Security</a:t>
            </a:r>
            <a:br>
              <a:rPr lang="en-US" sz="4800" dirty="0" smtClean="0">
                <a:latin typeface="Times New Roman" charset="0"/>
                <a:ea typeface="ＭＳ Ｐゴシック" charset="0"/>
              </a:rPr>
            </a:br>
            <a:r>
              <a:rPr lang="en-US" dirty="0">
                <a:latin typeface="Times New Roman" charset="0"/>
                <a:ea typeface="ＭＳ Ｐゴシック" charset="0"/>
              </a:rPr>
              <a:t/>
            </a:r>
            <a:br>
              <a:rPr lang="en-US" dirty="0">
                <a:latin typeface="Times New Roman" charset="0"/>
                <a:ea typeface="ＭＳ Ｐゴシック" charset="0"/>
              </a:rPr>
            </a:br>
            <a:r>
              <a:rPr lang="en-US" sz="4000" b="0" dirty="0">
                <a:latin typeface="Times New Roman" charset="0"/>
                <a:ea typeface="ＭＳ Ｐゴシック" charset="0"/>
              </a:rPr>
              <a:t/>
            </a:r>
            <a:br>
              <a:rPr lang="en-US" sz="4000" b="0" dirty="0">
                <a:latin typeface="Times New Roman" charset="0"/>
                <a:ea typeface="ＭＳ Ｐゴシック" charset="0"/>
              </a:rPr>
            </a:br>
            <a:r>
              <a:rPr lang="en-US" sz="4000" dirty="0">
                <a:latin typeface="Times New Roman" charset="0"/>
                <a:ea typeface="ＭＳ Ｐゴシック" charset="0"/>
              </a:rPr>
              <a:t/>
            </a:r>
            <a:br>
              <a:rPr lang="en-US" sz="4000" dirty="0">
                <a:latin typeface="Times New Roman" charset="0"/>
                <a:ea typeface="ＭＳ Ｐゴシック" charset="0"/>
              </a:rPr>
            </a:br>
            <a:endParaRPr lang="en-US" sz="4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152400" y="2895600"/>
            <a:ext cx="8686800" cy="5410200"/>
          </a:xfrm>
        </p:spPr>
        <p:txBody>
          <a:bodyPr/>
          <a:lstStyle/>
          <a:p>
            <a:pPr marL="457200" lvl="1" indent="0" algn="ctr">
              <a:buFontTx/>
              <a:buNone/>
            </a:pPr>
            <a:r>
              <a:rPr lang="en-US" sz="3200" dirty="0">
                <a:latin typeface="Times New Roman" charset="0"/>
                <a:ea typeface="ＭＳ Ｐゴシック" charset="0"/>
              </a:rPr>
              <a:t>Fred S. Roberts</a:t>
            </a:r>
          </a:p>
          <a:p>
            <a:pPr marL="457200" lvl="1" indent="0" algn="ctr">
              <a:buFontTx/>
              <a:buNone/>
            </a:pPr>
            <a:r>
              <a:rPr lang="en-US" sz="3200" dirty="0">
                <a:latin typeface="Times New Roman" charset="0"/>
                <a:ea typeface="ＭＳ Ｐゴシック" charset="0"/>
              </a:rPr>
              <a:t>CCICADA </a:t>
            </a:r>
            <a:r>
              <a:rPr lang="en-US" sz="3200" dirty="0" smtClean="0">
                <a:latin typeface="Times New Roman" charset="0"/>
                <a:ea typeface="ＭＳ Ｐゴシック" charset="0"/>
              </a:rPr>
              <a:t>Director</a:t>
            </a:r>
          </a:p>
          <a:p>
            <a:pPr marL="457200" lvl="1" indent="0" algn="ctr">
              <a:buFontTx/>
              <a:buNone/>
            </a:pPr>
            <a:r>
              <a:rPr lang="en-US" sz="3200" dirty="0" smtClean="0">
                <a:latin typeface="Times New Roman" charset="0"/>
                <a:ea typeface="ＭＳ Ｐゴシック" charset="0"/>
              </a:rPr>
              <a:t>Dennis Egan</a:t>
            </a:r>
          </a:p>
          <a:p>
            <a:pPr marL="457200" lvl="1" indent="0" algn="ctr">
              <a:buFontTx/>
              <a:buNone/>
            </a:pPr>
            <a:r>
              <a:rPr lang="en-US" sz="3200" dirty="0" smtClean="0">
                <a:latin typeface="Times New Roman" charset="0"/>
                <a:ea typeface="ＭＳ Ｐゴシック" charset="0"/>
              </a:rPr>
              <a:t>CCICADA Assistant Director</a:t>
            </a:r>
            <a:endParaRPr lang="en-US" sz="3200" dirty="0">
              <a:latin typeface="Times New Roman" charset="0"/>
              <a:ea typeface="ＭＳ Ｐゴシック" charset="0"/>
            </a:endParaRPr>
          </a:p>
          <a:p>
            <a:pPr marL="457200" lvl="1" indent="0" algn="ctr">
              <a:buFontTx/>
              <a:buNone/>
            </a:pPr>
            <a:endParaRPr lang="en-US" sz="3200" dirty="0">
              <a:latin typeface="Times New Roman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AB5AAA0-63DF-D542-97AB-F4B29A3BA789}" type="slidenum">
              <a:rPr lang="en-US" sz="1400"/>
              <a:pPr/>
              <a:t>10</a:t>
            </a:fld>
            <a:endParaRPr lang="en-US" sz="1400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915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cs typeface="+mj-cs"/>
              </a:rPr>
              <a:t>Extension to Other Facilities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304800" y="762000"/>
            <a:ext cx="8534400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hangingPunct="0">
              <a:buFont typeface="Arial"/>
              <a:buChar char="•"/>
              <a:defRPr/>
            </a:pPr>
            <a:r>
              <a:rPr lang="en-US" sz="2800" dirty="0" smtClean="0">
                <a:latin typeface="Times New Roman" charset="0"/>
                <a:cs typeface="+mn-cs"/>
              </a:rPr>
              <a:t>Mall security </a:t>
            </a:r>
          </a:p>
          <a:p>
            <a:pPr eaLnBrk="0" hangingPunct="0">
              <a:buFont typeface="Arial"/>
              <a:buChar char="•"/>
              <a:defRPr/>
            </a:pPr>
            <a:r>
              <a:rPr lang="en-US" sz="2800" dirty="0" smtClean="0">
                <a:latin typeface="Times New Roman" charset="0"/>
                <a:cs typeface="+mn-cs"/>
              </a:rPr>
              <a:t>Hotels, theatres, amusement parks, convention centers etc. </a:t>
            </a:r>
          </a:p>
          <a:p>
            <a:pPr eaLnBrk="0" hangingPunct="0">
              <a:buFont typeface="Arial"/>
              <a:buChar char="•"/>
              <a:defRPr/>
            </a:pPr>
            <a:r>
              <a:rPr lang="en-US" sz="2800" dirty="0" smtClean="0">
                <a:latin typeface="Times New Roman" charset="0"/>
                <a:cs typeface="+mn-cs"/>
              </a:rPr>
              <a:t>Scheduling and placement of security </a:t>
            </a:r>
            <a:r>
              <a:rPr lang="en-US" sz="2800" dirty="0">
                <a:latin typeface="Times New Roman" charset="0"/>
                <a:cs typeface="+mn-cs"/>
              </a:rPr>
              <a:t>g</a:t>
            </a:r>
            <a:r>
              <a:rPr lang="en-US" sz="2800" dirty="0" smtClean="0">
                <a:latin typeface="Times New Roman" charset="0"/>
                <a:cs typeface="+mn-cs"/>
              </a:rPr>
              <a:t>uards in buildings</a:t>
            </a:r>
            <a:endParaRPr lang="en-US" sz="3200" dirty="0" smtClean="0">
              <a:latin typeface="Times New Roman" charset="0"/>
              <a:cs typeface="+mn-cs"/>
            </a:endParaRPr>
          </a:p>
          <a:p>
            <a:pPr eaLnBrk="0" hangingPunct="0">
              <a:defRPr/>
            </a:pPr>
            <a:endParaRPr lang="en-US" sz="3200" b="1" i="1" dirty="0" smtClean="0">
              <a:latin typeface="Times New Roman" charset="0"/>
              <a:cs typeface="+mn-cs"/>
            </a:endParaRP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4495800" y="6262688"/>
            <a:ext cx="2233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000" b="1">
                <a:solidFill>
                  <a:schemeClr val="bg1"/>
                </a:solidFill>
                <a:cs typeface="+mn-cs"/>
              </a:rPr>
              <a:t>Dust storm in Mali</a:t>
            </a:r>
          </a:p>
        </p:txBody>
      </p:sp>
      <p:pic>
        <p:nvPicPr>
          <p:cNvPr id="34821" name="Picture 5" descr="MallOfAmer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1"/>
          <p:cNvSpPr txBox="1">
            <a:spLocks noChangeArrowheads="1"/>
          </p:cNvSpPr>
          <p:nvPr/>
        </p:nvSpPr>
        <p:spPr bwMode="auto">
          <a:xfrm>
            <a:off x="1143000" y="6400800"/>
            <a:ext cx="1954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/>
              <a:t>Mall of  America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76400"/>
            <a:ext cx="9144000" cy="1905000"/>
          </a:xfrm>
        </p:spPr>
        <p:txBody>
          <a:bodyPr/>
          <a:lstStyle/>
          <a:p>
            <a:pPr>
              <a:defRPr/>
            </a:pPr>
            <a:r>
              <a:rPr lang="en-US" sz="4400" dirty="0">
                <a:solidFill>
                  <a:srgbClr val="008000"/>
                </a:solidFill>
                <a:latin typeface="+mj-lt"/>
                <a:ea typeface="ＭＳ Ｐゴシック" charset="0"/>
              </a:rPr>
              <a:t>Crowd </a:t>
            </a:r>
            <a:r>
              <a:rPr lang="en-US" sz="4400" dirty="0" smtClean="0">
                <a:solidFill>
                  <a:srgbClr val="008000"/>
                </a:solidFill>
                <a:latin typeface="+mj-lt"/>
                <a:ea typeface="ＭＳ Ｐゴシック" charset="0"/>
              </a:rPr>
              <a:t>Simulation </a:t>
            </a:r>
            <a:br>
              <a:rPr lang="en-US" sz="4400" dirty="0" smtClean="0">
                <a:solidFill>
                  <a:srgbClr val="008000"/>
                </a:solidFill>
                <a:latin typeface="+mj-lt"/>
                <a:ea typeface="ＭＳ Ｐゴシック" charset="0"/>
              </a:rPr>
            </a:br>
            <a:r>
              <a:rPr lang="en-US" sz="4400" dirty="0" smtClean="0">
                <a:solidFill>
                  <a:srgbClr val="008000"/>
                </a:solidFill>
                <a:latin typeface="+mj-lt"/>
                <a:ea typeface="ＭＳ Ｐゴシック" charset="0"/>
              </a:rPr>
              <a:t>for the </a:t>
            </a:r>
            <a:br>
              <a:rPr lang="en-US" sz="4400" dirty="0" smtClean="0">
                <a:solidFill>
                  <a:srgbClr val="008000"/>
                </a:solidFill>
                <a:latin typeface="+mj-lt"/>
                <a:ea typeface="ＭＳ Ｐゴシック" charset="0"/>
              </a:rPr>
            </a:br>
            <a:r>
              <a:rPr lang="en-US" sz="4400" dirty="0" smtClean="0">
                <a:solidFill>
                  <a:srgbClr val="008000"/>
                </a:solidFill>
                <a:latin typeface="+mj-lt"/>
                <a:ea typeface="ＭＳ Ｐゴシック" charset="0"/>
              </a:rPr>
              <a:t>Port Authority Bus Terminal</a:t>
            </a:r>
            <a:r>
              <a:rPr lang="en-US" sz="4400" dirty="0">
                <a:solidFill>
                  <a:srgbClr val="008000"/>
                </a:solidFill>
                <a:latin typeface="+mj-lt"/>
                <a:ea typeface="ＭＳ Ｐゴシック" charset="0"/>
              </a:rPr>
              <a:t/>
            </a:r>
            <a:br>
              <a:rPr lang="en-US" sz="4400" dirty="0">
                <a:solidFill>
                  <a:srgbClr val="008000"/>
                </a:solidFill>
                <a:latin typeface="+mj-lt"/>
                <a:ea typeface="ＭＳ Ｐゴシック" charset="0"/>
              </a:rPr>
            </a:br>
            <a:endParaRPr lang="en-US" sz="4400" dirty="0">
              <a:solidFill>
                <a:srgbClr val="008000"/>
              </a:solidFill>
              <a:latin typeface="+mj-lt"/>
              <a:ea typeface="ＭＳ Ｐゴシック" charset="0"/>
            </a:endParaRPr>
          </a:p>
        </p:txBody>
      </p:sp>
      <p:sp>
        <p:nvSpPr>
          <p:cNvPr id="29700" name="Rectangle 2"/>
          <p:cNvSpPr txBox="1">
            <a:spLocks noChangeArrowheads="1"/>
          </p:cNvSpPr>
          <p:nvPr/>
        </p:nvSpPr>
        <p:spPr bwMode="auto">
          <a:xfrm>
            <a:off x="0" y="4038600"/>
            <a:ext cx="914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lnSpc>
                <a:spcPct val="80000"/>
              </a:lnSpc>
            </a:pPr>
            <a:endParaRPr lang="en-US" sz="2800" dirty="0">
              <a:solidFill>
                <a:srgbClr val="196417"/>
              </a:solidFill>
              <a:latin typeface="Gill Sans" charset="0"/>
              <a:cs typeface="Gill San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8000"/>
                </a:solidFill>
                <a:latin typeface="+mj-lt"/>
                <a:ea typeface="ＭＳ Ｐゴシック" charset="0"/>
              </a:rPr>
              <a:t>Port Authority Bus Terminal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3810000"/>
            <a:ext cx="8686800" cy="22860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FontTx/>
              <a:buNone/>
              <a:defRPr/>
            </a:pPr>
            <a:r>
              <a:rPr lang="en-US" sz="2800" dirty="0" smtClean="0"/>
              <a:t>A prototypical transportation hub</a:t>
            </a:r>
            <a:endParaRPr lang="en-US" sz="2800" dirty="0"/>
          </a:p>
          <a:p>
            <a:pPr marL="296863" indent="-296863" algn="ctr">
              <a:spcBef>
                <a:spcPts val="0"/>
              </a:spcBef>
              <a:defRPr/>
            </a:pPr>
            <a:r>
              <a:rPr lang="en-US" sz="2800" dirty="0" smtClean="0"/>
              <a:t>Largest terminal in the United States</a:t>
            </a:r>
          </a:p>
          <a:p>
            <a:pPr marL="296863" indent="-296863" algn="ctr">
              <a:spcBef>
                <a:spcPts val="0"/>
              </a:spcBef>
              <a:defRPr/>
            </a:pPr>
            <a:r>
              <a:rPr lang="en-US" sz="2800" dirty="0" smtClean="0"/>
              <a:t>Busiest in the world by volume or traffic</a:t>
            </a:r>
          </a:p>
          <a:p>
            <a:pPr marL="296863" lvl="1" indent="-296863" algn="ctr">
              <a:spcBef>
                <a:spcPts val="0"/>
              </a:spcBef>
              <a:buFont typeface="Arial"/>
              <a:buChar char="•"/>
              <a:defRPr/>
            </a:pPr>
            <a:r>
              <a:rPr lang="en-US" dirty="0" smtClean="0"/>
              <a:t>It has reached peak hour capacity</a:t>
            </a:r>
          </a:p>
          <a:p>
            <a:pPr lvl="1" algn="ctr">
              <a:defRPr/>
            </a:pPr>
            <a:endParaRPr lang="en-US" sz="2400" dirty="0" smtClean="0"/>
          </a:p>
        </p:txBody>
      </p:sp>
      <p:pic>
        <p:nvPicPr>
          <p:cNvPr id="30723" name="Picture 3" descr="bus_termin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36638"/>
            <a:ext cx="4191000" cy="279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bus_terminal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036638"/>
            <a:ext cx="4191000" cy="279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0" y="571500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63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Gill Sans"/>
                <a:ea typeface="ＭＳ Ｐゴシック" pitchFamily="34" charset="-128"/>
                <a:cs typeface="Gill San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Gill Sans"/>
                <a:ea typeface="ＭＳ Ｐゴシック" pitchFamily="34" charset="-128"/>
                <a:cs typeface="Gill San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Ø"/>
              <a:defRPr sz="2400">
                <a:solidFill>
                  <a:schemeClr val="tx1"/>
                </a:solidFill>
                <a:latin typeface="Gill Sans"/>
                <a:ea typeface="ＭＳ Ｐゴシック" pitchFamily="34" charset="-128"/>
                <a:cs typeface="Gill San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57150" indent="0" algn="ctr">
              <a:buFontTx/>
              <a:buNone/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8,000 buses - 225,000 people on ordinary weekday - 65,000,000 people per year</a:t>
            </a:r>
          </a:p>
          <a:p>
            <a:pPr marL="57150" indent="0" algn="ctr">
              <a:buFontTx/>
              <a:buNone/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-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223 different departure gates - 1,250 parking spots - commercial and retail space</a:t>
            </a:r>
          </a:p>
          <a:p>
            <a:pPr marL="0" indent="0" algn="ctr">
              <a:buFontTx/>
              <a:buNone/>
              <a:defRPr/>
            </a:pPr>
            <a:r>
              <a:rPr lang="en-US" sz="1400" dirty="0" smtClean="0">
                <a:solidFill>
                  <a:srgbClr val="000000"/>
                </a:solidFill>
              </a:rPr>
              <a:t>(2013 statistics)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5715000"/>
            <a:ext cx="8686800" cy="990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008000"/>
                </a:solidFill>
                <a:latin typeface="Times New Roman"/>
                <a:ea typeface="ＭＳ Ｐゴシック" charset="0"/>
                <a:cs typeface="Times New Roman"/>
              </a:rPr>
              <a:t>Why </a:t>
            </a:r>
            <a:r>
              <a:rPr lang="en-US" sz="4400" dirty="0">
                <a:solidFill>
                  <a:srgbClr val="008000"/>
                </a:solidFill>
                <a:latin typeface="Times New Roman"/>
                <a:ea typeface="ＭＳ Ｐゴシック" charset="0"/>
                <a:cs typeface="Times New Roman"/>
              </a:rPr>
              <a:t>Crowd Simulation?</a:t>
            </a:r>
          </a:p>
        </p:txBody>
      </p:sp>
      <p:sp>
        <p:nvSpPr>
          <p:cNvPr id="32770" name="Content Placeholder 1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334000"/>
          </a:xfrm>
        </p:spPr>
        <p:txBody>
          <a:bodyPr/>
          <a:lstStyle/>
          <a:p>
            <a:pPr marL="171450" indent="-233363"/>
            <a:r>
              <a:rPr lang="en-US" sz="2800" dirty="0" smtClean="0">
                <a:latin typeface="Gill Sans" charset="0"/>
                <a:ea typeface="ＭＳ Ｐゴシック" charset="0"/>
              </a:rPr>
              <a:t>Evaluate surveillance and inspection strategies</a:t>
            </a:r>
          </a:p>
          <a:p>
            <a:pPr marL="171450" indent="-233363"/>
            <a:r>
              <a:rPr lang="en-US" sz="2800" dirty="0">
                <a:latin typeface="Gill Sans" charset="0"/>
                <a:ea typeface="ＭＳ Ｐゴシック" charset="0"/>
              </a:rPr>
              <a:t>Evacuation scenarios and extreme conditions</a:t>
            </a:r>
          </a:p>
          <a:p>
            <a:pPr marL="171450" indent="-233363"/>
            <a:r>
              <a:rPr lang="en-US" sz="2800" dirty="0" smtClean="0">
                <a:latin typeface="Gill Sans" charset="0"/>
                <a:ea typeface="ＭＳ Ｐゴシック" charset="0"/>
              </a:rPr>
              <a:t>Study queuing and </a:t>
            </a:r>
            <a:r>
              <a:rPr lang="en-US" sz="2800" dirty="0">
                <a:latin typeface="Gill Sans" charset="0"/>
                <a:ea typeface="ＭＳ Ｐゴシック" charset="0"/>
              </a:rPr>
              <a:t>crowd </a:t>
            </a:r>
            <a:r>
              <a:rPr lang="en-US" sz="2800" dirty="0" smtClean="0">
                <a:latin typeface="Gill Sans" charset="0"/>
                <a:ea typeface="ＭＳ Ｐゴシック" charset="0"/>
              </a:rPr>
              <a:t>management </a:t>
            </a:r>
            <a:r>
              <a:rPr lang="en-US" sz="2800" dirty="0">
                <a:latin typeface="Gill Sans" charset="0"/>
                <a:ea typeface="ＭＳ Ｐゴシック" charset="0"/>
              </a:rPr>
              <a:t>strategies</a:t>
            </a:r>
          </a:p>
          <a:p>
            <a:pPr marL="171450" indent="-233363"/>
            <a:r>
              <a:rPr lang="en-US" sz="2800" dirty="0" smtClean="0">
                <a:latin typeface="Gill Sans" charset="0"/>
                <a:ea typeface="ＭＳ Ｐゴシック" charset="0"/>
              </a:rPr>
              <a:t>Structural changes, construction </a:t>
            </a:r>
            <a:r>
              <a:rPr lang="en-US" sz="2800" dirty="0">
                <a:latin typeface="Gill Sans" charset="0"/>
                <a:ea typeface="ＭＳ Ｐゴシック" charset="0"/>
              </a:rPr>
              <a:t>and gate reassignment</a:t>
            </a:r>
          </a:p>
          <a:p>
            <a:pPr marL="171450" indent="-233363"/>
            <a:r>
              <a:rPr lang="en-US" sz="2800" dirty="0" smtClean="0">
                <a:latin typeface="Gill Sans" charset="0"/>
                <a:ea typeface="ＭＳ Ｐゴシック" charset="0"/>
              </a:rPr>
              <a:t>Impact </a:t>
            </a:r>
            <a:r>
              <a:rPr lang="en-US" sz="2800" dirty="0">
                <a:latin typeface="Gill Sans" charset="0"/>
                <a:ea typeface="ＭＳ Ｐゴシック" charset="0"/>
              </a:rPr>
              <a:t>on retail and commercial venues</a:t>
            </a:r>
          </a:p>
          <a:p>
            <a:pPr lvl="1"/>
            <a:endParaRPr lang="en-US" dirty="0">
              <a:latin typeface="Gill Sans" charset="0"/>
              <a:ea typeface="ＭＳ Ｐゴシック" charset="0"/>
            </a:endParaRPr>
          </a:p>
        </p:txBody>
      </p:sp>
      <p:pic>
        <p:nvPicPr>
          <p:cNvPr id="3" name="BigTopView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5400" y="3352800"/>
            <a:ext cx="6508427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839200" cy="5638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>
                <a:latin typeface="Gill Sans" charset="0"/>
                <a:ea typeface="ＭＳ Ｐゴシック" charset="0"/>
              </a:rPr>
              <a:t>Approach: Agent-based simulation</a:t>
            </a:r>
          </a:p>
          <a:p>
            <a:pPr lvl="1">
              <a:spcBef>
                <a:spcPct val="0"/>
              </a:spcBef>
            </a:pPr>
            <a:r>
              <a:rPr lang="en-US" dirty="0">
                <a:latin typeface="Gill Sans" charset="0"/>
                <a:ea typeface="ＭＳ Ｐゴシック" charset="0"/>
              </a:rPr>
              <a:t>the system is composed of interacting agents; </a:t>
            </a:r>
          </a:p>
          <a:p>
            <a:pPr lvl="1">
              <a:spcBef>
                <a:spcPct val="0"/>
              </a:spcBef>
            </a:pPr>
            <a:r>
              <a:rPr lang="en-US" dirty="0">
                <a:latin typeface="Gill Sans" charset="0"/>
                <a:ea typeface="ＭＳ Ｐゴシック" charset="0"/>
              </a:rPr>
              <a:t>allows for complex interactions among terminal users and between pedestrians and the terminal</a:t>
            </a:r>
          </a:p>
          <a:p>
            <a:pPr lvl="1">
              <a:spcBef>
                <a:spcPct val="0"/>
              </a:spcBef>
            </a:pPr>
            <a:r>
              <a:rPr lang="en-US" dirty="0">
                <a:latin typeface="Gill Sans" charset="0"/>
                <a:ea typeface="ＭＳ Ｐゴシック" charset="0"/>
              </a:rPr>
              <a:t>allows </a:t>
            </a:r>
            <a:r>
              <a:rPr lang="en-US" dirty="0" err="1">
                <a:latin typeface="Gill Sans" charset="0"/>
                <a:ea typeface="ＭＳ Ｐゴシック" charset="0"/>
              </a:rPr>
              <a:t>parametrization</a:t>
            </a:r>
            <a:endParaRPr lang="en-US" dirty="0">
              <a:latin typeface="Gill Sans" charset="0"/>
              <a:ea typeface="ＭＳ Ｐゴシック" charset="0"/>
            </a:endParaRPr>
          </a:p>
          <a:p>
            <a:pPr lvl="1">
              <a:spcBef>
                <a:spcPct val="0"/>
              </a:spcBef>
            </a:pPr>
            <a:r>
              <a:rPr lang="en-US" dirty="0">
                <a:latin typeface="Gill Sans" charset="0"/>
                <a:ea typeface="ＭＳ Ｐゴシック" charset="0"/>
              </a:rPr>
              <a:t>it exhibits emergent properties</a:t>
            </a:r>
          </a:p>
          <a:p>
            <a:pPr lvl="1">
              <a:spcBef>
                <a:spcPct val="0"/>
              </a:spcBef>
            </a:pPr>
            <a:endParaRPr lang="en-US" dirty="0">
              <a:latin typeface="Gill Sans" charset="0"/>
              <a:ea typeface="ＭＳ Ｐゴシック" charset="0"/>
            </a:endParaRPr>
          </a:p>
          <a:p>
            <a:endParaRPr lang="en-US" dirty="0">
              <a:latin typeface="Gill Sans" charset="0"/>
              <a:ea typeface="ＭＳ Ｐゴシック" charset="0"/>
            </a:endParaRPr>
          </a:p>
        </p:txBody>
      </p:sp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20638" y="304800"/>
            <a:ext cx="7827962" cy="990600"/>
          </a:xfrm>
        </p:spPr>
        <p:txBody>
          <a:bodyPr/>
          <a:lstStyle/>
          <a:p>
            <a:r>
              <a:rPr lang="en-US" sz="4000" dirty="0">
                <a:solidFill>
                  <a:srgbClr val="008000"/>
                </a:solidFill>
                <a:latin typeface="+mj-lt"/>
                <a:ea typeface="ＭＳ Ｐゴシック" charset="0"/>
              </a:rPr>
              <a:t>CCICADA: Agent-based Simulation </a:t>
            </a:r>
            <a:br>
              <a:rPr lang="en-US" sz="4000" dirty="0">
                <a:solidFill>
                  <a:srgbClr val="008000"/>
                </a:solidFill>
                <a:latin typeface="+mj-lt"/>
                <a:ea typeface="ＭＳ Ｐゴシック" charset="0"/>
              </a:rPr>
            </a:br>
            <a:r>
              <a:rPr lang="en-US" sz="4000" dirty="0">
                <a:solidFill>
                  <a:srgbClr val="008000"/>
                </a:solidFill>
                <a:latin typeface="+mj-lt"/>
                <a:ea typeface="ＭＳ Ｐゴシック" charset="0"/>
              </a:rPr>
              <a:t>for Transportation Hubs</a:t>
            </a:r>
          </a:p>
        </p:txBody>
      </p:sp>
      <p:pic>
        <p:nvPicPr>
          <p:cNvPr id="33795" name="Picture 3" descr="pabt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5" y="4192588"/>
            <a:ext cx="5292725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8" y="152400"/>
            <a:ext cx="7827962" cy="990600"/>
          </a:xfrm>
        </p:spPr>
        <p:txBody>
          <a:bodyPr/>
          <a:lstStyle/>
          <a:p>
            <a:r>
              <a:rPr lang="en-US" sz="4400" dirty="0" smtClean="0">
                <a:solidFill>
                  <a:srgbClr val="008000"/>
                </a:solidFill>
                <a:latin typeface="+mj-lt"/>
              </a:rPr>
              <a:t>Port Authority - Afternoon Scenario</a:t>
            </a:r>
            <a:endParaRPr lang="en-US" sz="4400" dirty="0">
              <a:solidFill>
                <a:srgbClr val="008000"/>
              </a:solidFill>
              <a:latin typeface="+mj-lt"/>
            </a:endParaRPr>
          </a:p>
        </p:txBody>
      </p:sp>
      <p:pic>
        <p:nvPicPr>
          <p:cNvPr id="6" name="Normal_7_30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14425"/>
            <a:ext cx="9144000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77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008000"/>
                </a:solidFill>
                <a:latin typeface="+mj-lt"/>
              </a:rPr>
              <a:t>Delayed Departures Scenario</a:t>
            </a:r>
            <a:endParaRPr lang="en-US" sz="4400" dirty="0">
              <a:solidFill>
                <a:srgbClr val="008000"/>
              </a:solidFill>
              <a:latin typeface="+mj-lt"/>
            </a:endParaRPr>
          </a:p>
        </p:txBody>
      </p:sp>
      <p:pic>
        <p:nvPicPr>
          <p:cNvPr id="4" name="Picture 3" descr="BusDelay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66800"/>
            <a:ext cx="5397649" cy="2743200"/>
          </a:xfrm>
          <a:prstGeom prst="rect">
            <a:avLst/>
          </a:prstGeom>
        </p:spPr>
      </p:pic>
      <p:pic>
        <p:nvPicPr>
          <p:cNvPr id="5" name="Picture 4" descr="Norm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37" y="3962400"/>
            <a:ext cx="5358063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04737" y="5486400"/>
            <a:ext cx="1552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Vs. normal</a:t>
            </a:r>
          </a:p>
        </p:txBody>
      </p:sp>
    </p:spTree>
    <p:extLst>
      <p:ext uri="{BB962C8B-B14F-4D97-AF65-F5344CB8AC3E}">
        <p14:creationId xmlns:p14="http://schemas.microsoft.com/office/powerpoint/2010/main" val="2534085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008000"/>
                </a:solidFill>
                <a:latin typeface="+mj-lt"/>
              </a:rPr>
              <a:t>Evacuation Scenario</a:t>
            </a:r>
            <a:endParaRPr lang="en-US" sz="4400" dirty="0">
              <a:solidFill>
                <a:srgbClr val="008000"/>
              </a:solidFill>
              <a:latin typeface="+mj-lt"/>
            </a:endParaRPr>
          </a:p>
        </p:txBody>
      </p:sp>
      <p:pic>
        <p:nvPicPr>
          <p:cNvPr id="4" name="Evacuation_Sept_15t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43000"/>
            <a:ext cx="9144000" cy="513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90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6154" r="11591" b="17693"/>
          <a:stretch>
            <a:fillRect/>
          </a:stretch>
        </p:blipFill>
        <p:spPr bwMode="auto">
          <a:xfrm>
            <a:off x="152400" y="3360738"/>
            <a:ext cx="3222447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7" name="Picture 4" descr="Screen Shot 2015-09-17 at 8.51.5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953000"/>
            <a:ext cx="25844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Box 5"/>
          <p:cNvSpPr txBox="1">
            <a:spLocks noChangeArrowheads="1"/>
          </p:cNvSpPr>
          <p:nvPr/>
        </p:nvSpPr>
        <p:spPr bwMode="auto">
          <a:xfrm>
            <a:off x="2743200" y="6427788"/>
            <a:ext cx="36417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200" b="1">
                <a:solidFill>
                  <a:srgbClr val="000000"/>
                </a:solidFill>
                <a:latin typeface="Gill Sans" charset="0"/>
                <a:cs typeface="Gill Sans" charset="0"/>
              </a:rPr>
              <a:t>B. Fast Core Simulation</a:t>
            </a:r>
          </a:p>
        </p:txBody>
      </p:sp>
      <p:pic>
        <p:nvPicPr>
          <p:cNvPr id="34820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352800"/>
            <a:ext cx="20574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228600" y="5029200"/>
            <a:ext cx="198120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r">
              <a:buFontTx/>
              <a:buAutoNum type="alphaUcPeriod"/>
              <a:defRPr/>
            </a:pPr>
            <a:r>
              <a:rPr lang="en-US" sz="2200" b="1" dirty="0">
                <a:solidFill>
                  <a:srgbClr val="000000"/>
                </a:solidFill>
                <a:latin typeface="Gill Sans"/>
                <a:cs typeface="Gill Sans"/>
              </a:rPr>
              <a:t>User</a:t>
            </a:r>
          </a:p>
          <a:p>
            <a:pPr algn="r">
              <a:defRPr/>
            </a:pPr>
            <a:r>
              <a:rPr lang="en-US" sz="2200" b="1" dirty="0">
                <a:solidFill>
                  <a:srgbClr val="000000"/>
                </a:solidFill>
                <a:latin typeface="Gill Sans"/>
                <a:cs typeface="Gill Sans"/>
              </a:rPr>
              <a:t>Interface</a:t>
            </a:r>
          </a:p>
        </p:txBody>
      </p:sp>
      <p:sp>
        <p:nvSpPr>
          <p:cNvPr id="34822" name="TextBox 10"/>
          <p:cNvSpPr txBox="1">
            <a:spLocks noChangeArrowheads="1"/>
          </p:cNvSpPr>
          <p:nvPr/>
        </p:nvSpPr>
        <p:spPr bwMode="auto">
          <a:xfrm>
            <a:off x="6324600" y="5715000"/>
            <a:ext cx="24685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200" b="1" dirty="0" smtClean="0">
                <a:solidFill>
                  <a:srgbClr val="000000"/>
                </a:solidFill>
                <a:latin typeface="Gill Sans" charset="0"/>
                <a:cs typeface="Gill Sans" charset="0"/>
              </a:rPr>
              <a:t>C. Visualization </a:t>
            </a:r>
            <a:r>
              <a:rPr lang="en-US" sz="2200" b="1" dirty="0">
                <a:solidFill>
                  <a:srgbClr val="000000"/>
                </a:solidFill>
                <a:latin typeface="Gill Sans" charset="0"/>
                <a:cs typeface="Gill Sans" charset="0"/>
              </a:rPr>
              <a:t>&amp; Statistics</a:t>
            </a:r>
          </a:p>
        </p:txBody>
      </p:sp>
      <p:cxnSp>
        <p:nvCxnSpPr>
          <p:cNvPr id="13" name="Elbow Connector 12"/>
          <p:cNvCxnSpPr>
            <a:stCxn id="34819" idx="2"/>
            <a:endCxn id="34817" idx="1"/>
          </p:cNvCxnSpPr>
          <p:nvPr/>
        </p:nvCxnSpPr>
        <p:spPr>
          <a:xfrm rot="16200000" flipH="1">
            <a:off x="2272462" y="4672762"/>
            <a:ext cx="495300" cy="1512976"/>
          </a:xfrm>
          <a:prstGeom prst="bentConnector2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34817" idx="3"/>
          </p:cNvCxnSpPr>
          <p:nvPr/>
        </p:nvCxnSpPr>
        <p:spPr>
          <a:xfrm flipV="1">
            <a:off x="5861050" y="4724400"/>
            <a:ext cx="692150" cy="952500"/>
          </a:xfrm>
          <a:prstGeom prst="bentConnector2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825" name="Picture 18" descr="us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76400"/>
            <a:ext cx="1241425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Elbow Connector 19"/>
          <p:cNvCxnSpPr>
            <a:stCxn id="34825" idx="1"/>
            <a:endCxn id="34819" idx="0"/>
          </p:cNvCxnSpPr>
          <p:nvPr/>
        </p:nvCxnSpPr>
        <p:spPr>
          <a:xfrm rot="10800000" flipV="1">
            <a:off x="1763624" y="2296318"/>
            <a:ext cx="2198776" cy="1064419"/>
          </a:xfrm>
          <a:prstGeom prst="bentConnector2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27" name="TextBox 22"/>
          <p:cNvSpPr txBox="1">
            <a:spLocks noChangeArrowheads="1"/>
          </p:cNvSpPr>
          <p:nvPr/>
        </p:nvSpPr>
        <p:spPr bwMode="auto">
          <a:xfrm>
            <a:off x="0" y="236538"/>
            <a:ext cx="335280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300">
                <a:solidFill>
                  <a:srgbClr val="000000"/>
                </a:solidFill>
                <a:latin typeface="Gill Sans" charset="0"/>
                <a:cs typeface="Gill Sans" charset="0"/>
              </a:rPr>
              <a:t>e.g., CAD,  Bus Schedules,</a:t>
            </a:r>
          </a:p>
          <a:p>
            <a:pPr eaLnBrk="1" hangingPunct="1"/>
            <a:r>
              <a:rPr lang="en-US" sz="2300">
                <a:solidFill>
                  <a:srgbClr val="000000"/>
                </a:solidFill>
                <a:latin typeface="Gill Sans" charset="0"/>
                <a:cs typeface="Gill Sans" charset="0"/>
              </a:rPr>
              <a:t>Door counts</a:t>
            </a:r>
          </a:p>
          <a:p>
            <a:pPr eaLnBrk="1" hangingPunct="1"/>
            <a:endParaRPr lang="en-US" sz="2300">
              <a:solidFill>
                <a:srgbClr val="000000"/>
              </a:solidFill>
              <a:latin typeface="Gill Sans" charset="0"/>
              <a:cs typeface="Gill Sans" charset="0"/>
            </a:endParaRPr>
          </a:p>
        </p:txBody>
      </p:sp>
      <p:sp>
        <p:nvSpPr>
          <p:cNvPr id="34828" name="TextBox 24"/>
          <p:cNvSpPr txBox="1">
            <a:spLocks noChangeArrowheads="1"/>
          </p:cNvSpPr>
          <p:nvPr/>
        </p:nvSpPr>
        <p:spPr bwMode="auto">
          <a:xfrm>
            <a:off x="3733800" y="1303338"/>
            <a:ext cx="1676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>
                <a:solidFill>
                  <a:srgbClr val="000000"/>
                </a:solidFill>
                <a:latin typeface="Gill Sans" charset="0"/>
                <a:cs typeface="Gill Sans" charset="0"/>
              </a:rPr>
              <a:t>User</a:t>
            </a:r>
          </a:p>
          <a:p>
            <a:pPr eaLnBrk="1" hangingPunct="1"/>
            <a:endParaRPr lang="en-US" b="1">
              <a:solidFill>
                <a:srgbClr val="000000"/>
              </a:solidFill>
              <a:latin typeface="Gill Sans" charset="0"/>
              <a:cs typeface="Gill Sans" charset="0"/>
            </a:endParaRPr>
          </a:p>
        </p:txBody>
      </p:sp>
      <p:cxnSp>
        <p:nvCxnSpPr>
          <p:cNvPr id="26" name="Elbow Connector 25"/>
          <p:cNvCxnSpPr>
            <a:stCxn id="34820" idx="0"/>
            <a:endCxn id="34825" idx="3"/>
          </p:cNvCxnSpPr>
          <p:nvPr/>
        </p:nvCxnSpPr>
        <p:spPr>
          <a:xfrm rot="16200000" flipV="1">
            <a:off x="5026423" y="2473722"/>
            <a:ext cx="1056481" cy="701675"/>
          </a:xfrm>
          <a:prstGeom prst="bentConnector2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830" name="Picture 28" descr="Dat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2400"/>
            <a:ext cx="25908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1" name="TextBox 29"/>
          <p:cNvSpPr txBox="1">
            <a:spLocks noChangeArrowheads="1"/>
          </p:cNvSpPr>
          <p:nvPr/>
        </p:nvSpPr>
        <p:spPr bwMode="auto">
          <a:xfrm>
            <a:off x="3810000" y="152400"/>
            <a:ext cx="1676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b="1">
                <a:solidFill>
                  <a:srgbClr val="FFFFFF"/>
                </a:solidFill>
                <a:latin typeface="Gill Sans" charset="0"/>
                <a:cs typeface="Gill Sans" charset="0"/>
              </a:rPr>
              <a:t>Data</a:t>
            </a:r>
          </a:p>
          <a:p>
            <a:pPr eaLnBrk="1" hangingPunct="1"/>
            <a:endParaRPr lang="en-US" b="1">
              <a:solidFill>
                <a:srgbClr val="FFFFFF"/>
              </a:solidFill>
              <a:latin typeface="Gill Sans" charset="0"/>
              <a:cs typeface="Gill Sans" charset="0"/>
            </a:endParaRPr>
          </a:p>
        </p:txBody>
      </p:sp>
      <p:cxnSp>
        <p:nvCxnSpPr>
          <p:cNvPr id="31" name="Elbow Connector 30"/>
          <p:cNvCxnSpPr>
            <a:stCxn id="34830" idx="1"/>
            <a:endCxn id="34819" idx="0"/>
          </p:cNvCxnSpPr>
          <p:nvPr/>
        </p:nvCxnSpPr>
        <p:spPr>
          <a:xfrm rot="10800000" flipV="1">
            <a:off x="1763624" y="677862"/>
            <a:ext cx="1512976" cy="2682875"/>
          </a:xfrm>
          <a:prstGeom prst="bentConnector2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endCxn id="34830" idx="3"/>
          </p:cNvCxnSpPr>
          <p:nvPr/>
        </p:nvCxnSpPr>
        <p:spPr>
          <a:xfrm rot="16200000" flipV="1">
            <a:off x="5253832" y="1291432"/>
            <a:ext cx="2751137" cy="1524000"/>
          </a:xfrm>
          <a:prstGeom prst="bentConnector2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34" name="TextBox 36"/>
          <p:cNvSpPr txBox="1">
            <a:spLocks noChangeArrowheads="1"/>
          </p:cNvSpPr>
          <p:nvPr/>
        </p:nvSpPr>
        <p:spPr bwMode="auto">
          <a:xfrm>
            <a:off x="6019800" y="1524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296863" indent="-29686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lvl="2"/>
            <a:r>
              <a:rPr lang="en-US">
                <a:solidFill>
                  <a:srgbClr val="000000"/>
                </a:solidFill>
                <a:latin typeface="Gill Sans" charset="0"/>
                <a:cs typeface="Gill Sans" charset="0"/>
              </a:rPr>
              <a:t>Statistics</a:t>
            </a:r>
            <a:endParaRPr lang="en-US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34835" name="TextBox 37"/>
          <p:cNvSpPr txBox="1">
            <a:spLocks noChangeArrowheads="1"/>
          </p:cNvSpPr>
          <p:nvPr/>
        </p:nvSpPr>
        <p:spPr bwMode="auto">
          <a:xfrm>
            <a:off x="1981200" y="1752600"/>
            <a:ext cx="198120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>
                <a:solidFill>
                  <a:srgbClr val="000000"/>
                </a:solidFill>
                <a:latin typeface="Gill Sans" charset="0"/>
                <a:cs typeface="Gill Sans" charset="0"/>
              </a:rPr>
              <a:t>What if scenario</a:t>
            </a:r>
          </a:p>
        </p:txBody>
      </p:sp>
      <p:sp>
        <p:nvSpPr>
          <p:cNvPr id="34836" name="TextBox 38"/>
          <p:cNvSpPr txBox="1">
            <a:spLocks noChangeArrowheads="1"/>
          </p:cNvSpPr>
          <p:nvPr/>
        </p:nvSpPr>
        <p:spPr bwMode="auto">
          <a:xfrm>
            <a:off x="4876800" y="1824038"/>
            <a:ext cx="175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dirty="0">
                <a:solidFill>
                  <a:srgbClr val="000000"/>
                </a:solidFill>
                <a:latin typeface="Gill Sans" charset="0"/>
                <a:cs typeface="Gill Sans" charset="0"/>
              </a:rPr>
              <a:t>Visualization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2971800"/>
            <a:ext cx="9144000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38" name="TextBox 4"/>
          <p:cNvSpPr txBox="1">
            <a:spLocks noChangeArrowheads="1"/>
          </p:cNvSpPr>
          <p:nvPr/>
        </p:nvSpPr>
        <p:spPr bwMode="auto">
          <a:xfrm>
            <a:off x="-228600" y="1524000"/>
            <a:ext cx="1981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2000" dirty="0">
                <a:solidFill>
                  <a:srgbClr val="000000"/>
                </a:solidFill>
                <a:latin typeface="Gill Sans" charset="0"/>
                <a:cs typeface="Gill Sans" charset="0"/>
              </a:rPr>
              <a:t>Default large-scale scenario:</a:t>
            </a:r>
          </a:p>
          <a:p>
            <a:pPr algn="r" eaLnBrk="1" hangingPunct="1"/>
            <a:r>
              <a:rPr lang="en-US" sz="2000" dirty="0">
                <a:solidFill>
                  <a:srgbClr val="000000"/>
                </a:solidFill>
                <a:latin typeface="Gill Sans" charset="0"/>
                <a:cs typeface="Gill Sans" charset="0"/>
              </a:rPr>
              <a:t>(Full day ~300K people)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3352800"/>
            <a:ext cx="2057401" cy="1468063"/>
          </a:xfrm>
          <a:prstGeom prst="rect">
            <a:avLst/>
          </a:prstGeom>
        </p:spPr>
      </p:pic>
      <p:cxnSp>
        <p:nvCxnSpPr>
          <p:cNvPr id="35" name="Elbow Connector 34"/>
          <p:cNvCxnSpPr>
            <a:stCxn id="34817" idx="3"/>
            <a:endCxn id="32" idx="2"/>
          </p:cNvCxnSpPr>
          <p:nvPr/>
        </p:nvCxnSpPr>
        <p:spPr>
          <a:xfrm flipV="1">
            <a:off x="5861050" y="4820863"/>
            <a:ext cx="2178051" cy="856037"/>
          </a:xfrm>
          <a:prstGeom prst="bentConnector2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endCxn id="34825" idx="3"/>
          </p:cNvCxnSpPr>
          <p:nvPr/>
        </p:nvCxnSpPr>
        <p:spPr>
          <a:xfrm rot="10800000">
            <a:off x="5203826" y="2296320"/>
            <a:ext cx="2187575" cy="1056481"/>
          </a:xfrm>
          <a:prstGeom prst="bentConnector3">
            <a:avLst>
              <a:gd name="adj1" fmla="val 73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0" y="3691467"/>
          <a:ext cx="49530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008000"/>
                </a:solidFill>
                <a:latin typeface="+mj-lt"/>
                <a:ea typeface="ＭＳ Ｐゴシック" charset="0"/>
              </a:rPr>
              <a:t>Default Values Matched Data</a:t>
            </a:r>
            <a:endParaRPr lang="en-US" sz="4400" dirty="0">
              <a:solidFill>
                <a:srgbClr val="008000"/>
              </a:solidFill>
              <a:latin typeface="+mj-lt"/>
              <a:ea typeface="ＭＳ Ｐゴシック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6933" y="685800"/>
          <a:ext cx="4694767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8916" name="Picture 6" descr="Screen Shot 2016-01-13 at 3.02.4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756150"/>
            <a:ext cx="4162425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Chart 7"/>
          <p:cNvGraphicFramePr/>
          <p:nvPr/>
        </p:nvGraphicFramePr>
        <p:xfrm>
          <a:off x="4648200" y="1219200"/>
          <a:ext cx="44958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33419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   </a:t>
            </a: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143000"/>
            <a:ext cx="8229600" cy="41910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222222"/>
                </a:solidFill>
                <a:cs typeface="Arial" charset="0"/>
              </a:rPr>
              <a:t>Founded 2009 as DHS University COE</a:t>
            </a:r>
          </a:p>
          <a:p>
            <a:pPr>
              <a:defRPr/>
            </a:pPr>
            <a:r>
              <a:rPr lang="en-US" sz="3200" dirty="0" smtClean="0">
                <a:solidFill>
                  <a:srgbClr val="222222"/>
                </a:solidFill>
                <a:cs typeface="Arial" charset="0"/>
              </a:rPr>
              <a:t>Based at Rutgers, but many partners</a:t>
            </a:r>
          </a:p>
          <a:p>
            <a:pPr>
              <a:defRPr/>
            </a:pPr>
            <a:r>
              <a:rPr lang="en-US" sz="3200" dirty="0" smtClean="0">
                <a:solidFill>
                  <a:srgbClr val="222222"/>
                </a:solidFill>
                <a:cs typeface="Arial" charset="0"/>
              </a:rPr>
              <a:t>Data analysis, modeling, and simulation for homeland security</a:t>
            </a:r>
          </a:p>
          <a:p>
            <a:pPr>
              <a:defRPr/>
            </a:pPr>
            <a:r>
              <a:rPr lang="en-US" sz="3200" dirty="0" smtClean="0">
                <a:solidFill>
                  <a:srgbClr val="222222"/>
                </a:solidFill>
                <a:cs typeface="Arial" charset="0"/>
              </a:rPr>
              <a:t>Information-based decision making and planning</a:t>
            </a:r>
          </a:p>
          <a:p>
            <a:pPr>
              <a:defRPr/>
            </a:pPr>
            <a:r>
              <a:rPr lang="en-US" sz="3200" dirty="0" smtClean="0">
                <a:solidFill>
                  <a:srgbClr val="222222"/>
                </a:solidFill>
                <a:cs typeface="Arial" charset="0"/>
              </a:rPr>
              <a:t>Here a selection of CCICADA projects</a:t>
            </a:r>
          </a:p>
          <a:p>
            <a:pPr>
              <a:defRPr/>
            </a:pPr>
            <a:r>
              <a:rPr lang="en-US" sz="3200" dirty="0" smtClean="0">
                <a:solidFill>
                  <a:srgbClr val="222222"/>
                </a:solidFill>
                <a:cs typeface="Arial" charset="0"/>
              </a:rPr>
              <a:t>Then more detail</a:t>
            </a:r>
          </a:p>
          <a:p>
            <a:pPr>
              <a:defRPr/>
            </a:pPr>
            <a:endParaRPr lang="en-US" sz="2400" dirty="0" smtClean="0">
              <a:solidFill>
                <a:srgbClr val="222222"/>
              </a:solidFill>
              <a:cs typeface="Arial" charset="0"/>
            </a:endParaRPr>
          </a:p>
          <a:p>
            <a:pPr marL="0" indent="0">
              <a:buFontTx/>
              <a:buNone/>
              <a:defRPr/>
            </a:pPr>
            <a:endParaRPr lang="en-US" sz="2400" dirty="0" smtClean="0">
              <a:solidFill>
                <a:srgbClr val="222222"/>
              </a:solidFill>
              <a:cs typeface="Arial" charset="0"/>
            </a:endParaRPr>
          </a:p>
          <a:p>
            <a:pPr lvl="1">
              <a:defRPr/>
            </a:pPr>
            <a:endParaRPr lang="en-US" sz="2000" dirty="0" smtClean="0">
              <a:solidFill>
                <a:srgbClr val="222222"/>
              </a:solidFill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28575" y="1524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kern="0" dirty="0" smtClean="0">
                <a:solidFill>
                  <a:srgbClr val="008000"/>
                </a:solidFill>
                <a:ea typeface="ＭＳ Ｐゴシック"/>
                <a:cs typeface="Arial" charset="0"/>
              </a:rPr>
              <a:t>CCICADA</a:t>
            </a:r>
            <a:endParaRPr lang="en-US" dirty="0" smtClean="0">
              <a:solidFill>
                <a:srgbClr val="008000"/>
              </a:solidFill>
              <a:latin typeface="+mn-lt"/>
              <a:cs typeface="Arial" charset="0"/>
            </a:endParaRPr>
          </a:p>
        </p:txBody>
      </p:sp>
      <p:sp>
        <p:nvSpPr>
          <p:cNvPr id="40964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581400" y="6338888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fld id="{F0393B51-9CA1-D849-882E-115A1C5D64F3}" type="slidenum">
              <a:rPr lang="en-US" sz="1800">
                <a:solidFill>
                  <a:srgbClr val="000000"/>
                </a:solidFill>
              </a:rPr>
              <a:pPr algn="ctr"/>
              <a:t>2</a:t>
            </a:fld>
            <a:endParaRPr lang="en-US" sz="1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8000"/>
                </a:solidFill>
                <a:latin typeface="+mj-lt"/>
                <a:ea typeface="ＭＳ Ｐゴシック" charset="0"/>
              </a:rPr>
              <a:t>Computing Next Target</a:t>
            </a:r>
          </a:p>
        </p:txBody>
      </p:sp>
      <p:grpSp>
        <p:nvGrpSpPr>
          <p:cNvPr id="46082" name="Group 3"/>
          <p:cNvGrpSpPr>
            <a:grpSpLocks/>
          </p:cNvGrpSpPr>
          <p:nvPr/>
        </p:nvGrpSpPr>
        <p:grpSpPr bwMode="auto">
          <a:xfrm>
            <a:off x="2514600" y="1066800"/>
            <a:ext cx="6480175" cy="5584825"/>
            <a:chOff x="2115672" y="797189"/>
            <a:chExt cx="6879636" cy="5854908"/>
          </a:xfrm>
        </p:grpSpPr>
        <p:pic>
          <p:nvPicPr>
            <p:cNvPr id="4608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5672" y="797189"/>
              <a:ext cx="6879636" cy="5854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Freeform 5"/>
            <p:cNvSpPr/>
            <p:nvPr/>
          </p:nvSpPr>
          <p:spPr>
            <a:xfrm>
              <a:off x="2665099" y="2053715"/>
              <a:ext cx="3072410" cy="3513277"/>
            </a:xfrm>
            <a:custGeom>
              <a:avLst/>
              <a:gdLst>
                <a:gd name="connsiteX0" fmla="*/ 2723459 w 2997776"/>
                <a:gd name="connsiteY0" fmla="*/ 3648636 h 3648636"/>
                <a:gd name="connsiteX1" fmla="*/ 2956541 w 2997776"/>
                <a:gd name="connsiteY1" fmla="*/ 2823883 h 3648636"/>
                <a:gd name="connsiteX2" fmla="*/ 1979388 w 2997776"/>
                <a:gd name="connsiteY2" fmla="*/ 1819836 h 3648636"/>
                <a:gd name="connsiteX3" fmla="*/ 625717 w 2997776"/>
                <a:gd name="connsiteY3" fmla="*/ 1407459 h 3648636"/>
                <a:gd name="connsiteX4" fmla="*/ 527106 w 2997776"/>
                <a:gd name="connsiteY4" fmla="*/ 475130 h 3648636"/>
                <a:gd name="connsiteX5" fmla="*/ 249200 w 2997776"/>
                <a:gd name="connsiteY5" fmla="*/ 197224 h 3648636"/>
                <a:gd name="connsiteX6" fmla="*/ 7153 w 2997776"/>
                <a:gd name="connsiteY6" fmla="*/ 62753 h 3648636"/>
                <a:gd name="connsiteX7" fmla="*/ 87835 w 2997776"/>
                <a:gd name="connsiteY7" fmla="*/ 0 h 3648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97776" h="3648636">
                  <a:moveTo>
                    <a:pt x="2723459" y="3648636"/>
                  </a:moveTo>
                  <a:cubicBezTo>
                    <a:pt x="2902006" y="3388659"/>
                    <a:pt x="3080553" y="3128683"/>
                    <a:pt x="2956541" y="2823883"/>
                  </a:cubicBezTo>
                  <a:cubicBezTo>
                    <a:pt x="2832529" y="2519083"/>
                    <a:pt x="2367859" y="2055907"/>
                    <a:pt x="1979388" y="1819836"/>
                  </a:cubicBezTo>
                  <a:cubicBezTo>
                    <a:pt x="1590917" y="1583765"/>
                    <a:pt x="867764" y="1631577"/>
                    <a:pt x="625717" y="1407459"/>
                  </a:cubicBezTo>
                  <a:cubicBezTo>
                    <a:pt x="383670" y="1183341"/>
                    <a:pt x="589859" y="676836"/>
                    <a:pt x="527106" y="475130"/>
                  </a:cubicBezTo>
                  <a:cubicBezTo>
                    <a:pt x="464353" y="273424"/>
                    <a:pt x="335859" y="265953"/>
                    <a:pt x="249200" y="197224"/>
                  </a:cubicBezTo>
                  <a:cubicBezTo>
                    <a:pt x="162541" y="128495"/>
                    <a:pt x="34047" y="95623"/>
                    <a:pt x="7153" y="62753"/>
                  </a:cubicBezTo>
                  <a:cubicBezTo>
                    <a:pt x="-19741" y="29883"/>
                    <a:pt x="34047" y="14941"/>
                    <a:pt x="87835" y="0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5459425" y="3030642"/>
              <a:ext cx="702795" cy="2509722"/>
            </a:xfrm>
            <a:custGeom>
              <a:avLst/>
              <a:gdLst>
                <a:gd name="connsiteX0" fmla="*/ 0 w 639308"/>
                <a:gd name="connsiteY0" fmla="*/ 2465294 h 2465294"/>
                <a:gd name="connsiteX1" fmla="*/ 636494 w 639308"/>
                <a:gd name="connsiteY1" fmla="*/ 1783977 h 2465294"/>
                <a:gd name="connsiteX2" fmla="*/ 233082 w 639308"/>
                <a:gd name="connsiteY2" fmla="*/ 0 h 2465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9308" h="2465294">
                  <a:moveTo>
                    <a:pt x="0" y="2465294"/>
                  </a:moveTo>
                  <a:cubicBezTo>
                    <a:pt x="298823" y="2330076"/>
                    <a:pt x="597647" y="2194859"/>
                    <a:pt x="636494" y="1783977"/>
                  </a:cubicBezTo>
                  <a:cubicBezTo>
                    <a:pt x="675341" y="1373095"/>
                    <a:pt x="300317" y="307788"/>
                    <a:pt x="233082" y="0"/>
                  </a:cubicBezTo>
                </a:path>
              </a:pathLst>
            </a:custGeom>
            <a:noFill/>
            <a:ln w="571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3201043" y="3030642"/>
              <a:ext cx="2501073" cy="376125"/>
            </a:xfrm>
            <a:custGeom>
              <a:avLst/>
              <a:gdLst>
                <a:gd name="connsiteX0" fmla="*/ 2501153 w 2501153"/>
                <a:gd name="connsiteY0" fmla="*/ 26894 h 376600"/>
                <a:gd name="connsiteX1" fmla="*/ 869576 w 2501153"/>
                <a:gd name="connsiteY1" fmla="*/ 376517 h 376600"/>
                <a:gd name="connsiteX2" fmla="*/ 0 w 2501153"/>
                <a:gd name="connsiteY2" fmla="*/ 0 h 3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01153" h="376600">
                  <a:moveTo>
                    <a:pt x="2501153" y="26894"/>
                  </a:moveTo>
                  <a:cubicBezTo>
                    <a:pt x="1893794" y="203946"/>
                    <a:pt x="1286435" y="380999"/>
                    <a:pt x="869576" y="376517"/>
                  </a:cubicBezTo>
                  <a:cubicBezTo>
                    <a:pt x="452717" y="372035"/>
                    <a:pt x="226358" y="186017"/>
                    <a:pt x="0" y="0"/>
                  </a:cubicBezTo>
                </a:path>
              </a:pathLst>
            </a:custGeom>
            <a:noFill/>
            <a:ln w="571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3093180" y="4099104"/>
              <a:ext cx="2357818" cy="1414631"/>
            </a:xfrm>
            <a:custGeom>
              <a:avLst/>
              <a:gdLst>
                <a:gd name="connsiteX0" fmla="*/ 2357717 w 2357717"/>
                <a:gd name="connsiteY0" fmla="*/ 1413439 h 1413439"/>
                <a:gd name="connsiteX1" fmla="*/ 1846729 w 2357717"/>
                <a:gd name="connsiteY1" fmla="*/ 140451 h 1413439"/>
                <a:gd name="connsiteX2" fmla="*/ 672352 w 2357717"/>
                <a:gd name="connsiteY2" fmla="*/ 95627 h 1413439"/>
                <a:gd name="connsiteX3" fmla="*/ 0 w 2357717"/>
                <a:gd name="connsiteY3" fmla="*/ 705227 h 141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7717" h="1413439">
                  <a:moveTo>
                    <a:pt x="2357717" y="1413439"/>
                  </a:moveTo>
                  <a:cubicBezTo>
                    <a:pt x="2242670" y="886762"/>
                    <a:pt x="2127623" y="360086"/>
                    <a:pt x="1846729" y="140451"/>
                  </a:cubicBezTo>
                  <a:cubicBezTo>
                    <a:pt x="1565835" y="-79184"/>
                    <a:pt x="980140" y="1498"/>
                    <a:pt x="672352" y="95627"/>
                  </a:cubicBezTo>
                  <a:cubicBezTo>
                    <a:pt x="364564" y="189756"/>
                    <a:pt x="182282" y="447491"/>
                    <a:pt x="0" y="705227"/>
                  </a:cubicBezTo>
                </a:path>
              </a:pathLst>
            </a:custGeom>
            <a:noFill/>
            <a:ln w="5715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0" name="&quot;No&quot; Symbol 9"/>
            <p:cNvSpPr/>
            <p:nvPr/>
          </p:nvSpPr>
          <p:spPr>
            <a:xfrm>
              <a:off x="2948239" y="4377038"/>
              <a:ext cx="591562" cy="545881"/>
            </a:xfrm>
            <a:prstGeom prst="noSmoking">
              <a:avLst>
                <a:gd name="adj" fmla="val 7954"/>
              </a:avLst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  <a:latin typeface="Times New Roman"/>
              </a:endParaRPr>
            </a:p>
          </p:txBody>
        </p:sp>
        <p:sp>
          <p:nvSpPr>
            <p:cNvPr id="46090" name="TextBox 10"/>
            <p:cNvSpPr txBox="1">
              <a:spLocks noChangeArrowheads="1"/>
            </p:cNvSpPr>
            <p:nvPr/>
          </p:nvSpPr>
          <p:spPr bwMode="auto">
            <a:xfrm>
              <a:off x="2133600" y="2667000"/>
              <a:ext cx="116317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="1">
                  <a:solidFill>
                    <a:srgbClr val="000000"/>
                  </a:solidFill>
                </a:rPr>
                <a:t>Leaving Path</a:t>
              </a:r>
            </a:p>
          </p:txBody>
        </p:sp>
        <p:sp>
          <p:nvSpPr>
            <p:cNvPr id="46091" name="TextBox 11"/>
            <p:cNvSpPr txBox="1">
              <a:spLocks noChangeArrowheads="1"/>
            </p:cNvSpPr>
            <p:nvPr/>
          </p:nvSpPr>
          <p:spPr bwMode="auto">
            <a:xfrm>
              <a:off x="6081235" y="3907614"/>
              <a:ext cx="2834165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0000"/>
                  </a:solidFill>
                </a:rPr>
                <a:t>Based on preferences, the agent may deviate from the original path</a:t>
              </a:r>
            </a:p>
          </p:txBody>
        </p:sp>
        <p:sp>
          <p:nvSpPr>
            <p:cNvPr id="46092" name="TextBox 12"/>
            <p:cNvSpPr txBox="1">
              <a:spLocks noChangeArrowheads="1"/>
            </p:cNvSpPr>
            <p:nvPr/>
          </p:nvSpPr>
          <p:spPr bwMode="auto">
            <a:xfrm>
              <a:off x="2760446" y="3433173"/>
              <a:ext cx="2348177" cy="967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>
                  <a:solidFill>
                    <a:srgbClr val="000000"/>
                  </a:solidFill>
                </a:rPr>
                <a:t>Reached capacity:</a:t>
              </a:r>
            </a:p>
            <a:p>
              <a:pPr eaLnBrk="1" hangingPunct="1"/>
              <a:r>
                <a:rPr lang="en-US" sz="1800" b="1">
                  <a:solidFill>
                    <a:srgbClr val="000000"/>
                  </a:solidFill>
                </a:rPr>
                <a:t>Low desire for the agent to go there </a:t>
              </a:r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2590800" cy="5664200"/>
          </a:xfrm>
        </p:spPr>
        <p:txBody>
          <a:bodyPr/>
          <a:lstStyle/>
          <a:p>
            <a:pPr marL="233363" indent="-233363">
              <a:defRPr/>
            </a:pPr>
            <a:r>
              <a:rPr lang="en-US" sz="2400" dirty="0" smtClean="0"/>
              <a:t>Preferences:</a:t>
            </a:r>
          </a:p>
          <a:p>
            <a:pPr marL="338138" lvl="1" indent="-231775">
              <a:defRPr/>
            </a:pPr>
            <a:r>
              <a:rPr lang="en-US" sz="2400" dirty="0" smtClean="0"/>
              <a:t>Food</a:t>
            </a:r>
          </a:p>
          <a:p>
            <a:pPr marL="338138" lvl="1" indent="-231775">
              <a:defRPr/>
            </a:pPr>
            <a:r>
              <a:rPr lang="en-US" sz="2400" dirty="0" smtClean="0"/>
              <a:t>Vendor</a:t>
            </a:r>
          </a:p>
          <a:p>
            <a:pPr marL="338138" lvl="1" indent="-231775">
              <a:defRPr/>
            </a:pPr>
            <a:r>
              <a:rPr lang="en-US" sz="2400" dirty="0" smtClean="0"/>
              <a:t>Tickets</a:t>
            </a:r>
          </a:p>
          <a:p>
            <a:pPr marL="338138" lvl="1" indent="-231775">
              <a:defRPr/>
            </a:pPr>
            <a:r>
              <a:rPr lang="en-US" sz="2400" dirty="0" smtClean="0"/>
              <a:t>Restroom</a:t>
            </a:r>
          </a:p>
          <a:p>
            <a:pPr marL="457200" lvl="1" indent="0">
              <a:buFontTx/>
              <a:buNone/>
              <a:defRPr/>
            </a:pPr>
            <a:endParaRPr lang="en-US" sz="2400" dirty="0" smtClean="0"/>
          </a:p>
          <a:p>
            <a:pPr marL="233363" indent="-233363">
              <a:defRPr/>
            </a:pPr>
            <a:r>
              <a:rPr lang="en-US" sz="2400" dirty="0" smtClean="0"/>
              <a:t>Factors:</a:t>
            </a:r>
          </a:p>
          <a:p>
            <a:pPr marL="338138" lvl="1" indent="-231775">
              <a:defRPr/>
            </a:pPr>
            <a:r>
              <a:rPr lang="en-US" sz="2400" dirty="0" smtClean="0"/>
              <a:t>Distance</a:t>
            </a:r>
          </a:p>
          <a:p>
            <a:pPr marL="338138" lvl="1" indent="-231775">
              <a:defRPr/>
            </a:pPr>
            <a:r>
              <a:rPr lang="en-US" sz="2400" dirty="0" smtClean="0"/>
              <a:t>Capacity</a:t>
            </a:r>
          </a:p>
          <a:p>
            <a:pPr marL="338138" lvl="1" indent="-231775">
              <a:defRPr/>
            </a:pPr>
            <a:r>
              <a:rPr lang="en-US" sz="2400" dirty="0" smtClean="0"/>
              <a:t>Time</a:t>
            </a:r>
          </a:p>
          <a:p>
            <a:pPr marL="465138" lvl="2" indent="-127000">
              <a:defRPr/>
            </a:pPr>
            <a:r>
              <a:rPr lang="en-US" sz="1800" dirty="0" smtClean="0"/>
              <a:t> To final destination </a:t>
            </a:r>
            <a:r>
              <a:rPr lang="en-US" sz="1800" dirty="0" err="1" smtClean="0"/>
              <a:t>vs</a:t>
            </a:r>
            <a:endParaRPr lang="en-US" sz="1800" dirty="0" smtClean="0"/>
          </a:p>
          <a:p>
            <a:pPr marL="465138" lvl="2" indent="-127000">
              <a:defRPr/>
            </a:pPr>
            <a:r>
              <a:rPr lang="en-US" sz="1800" dirty="0" smtClean="0"/>
              <a:t>To the attractor</a:t>
            </a:r>
          </a:p>
          <a:p>
            <a:pPr marL="228600" lvl="1" indent="0">
              <a:buFontTx/>
              <a:buNone/>
              <a:defRPr/>
            </a:pPr>
            <a:endParaRPr lang="en-US" dirty="0" smtClean="0"/>
          </a:p>
          <a:p>
            <a:pPr lvl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939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5334000" y="0"/>
            <a:ext cx="2514600" cy="990600"/>
          </a:xfrm>
        </p:spPr>
        <p:txBody>
          <a:bodyPr/>
          <a:lstStyle/>
          <a:p>
            <a:r>
              <a:rPr lang="en-US" sz="4400" dirty="0">
                <a:solidFill>
                  <a:srgbClr val="008000"/>
                </a:solidFill>
                <a:latin typeface="+mj-lt"/>
                <a:ea typeface="ＭＳ Ｐゴシック" charset="0"/>
              </a:rPr>
              <a:t>Example</a:t>
            </a:r>
          </a:p>
        </p:txBody>
      </p:sp>
      <p:pic>
        <p:nvPicPr>
          <p:cNvPr id="3" name="Enteri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5694874" cy="3200400"/>
          </a:xfrm>
          <a:prstGeom prst="rect">
            <a:avLst/>
          </a:prstGeom>
        </p:spPr>
      </p:pic>
      <p:pic>
        <p:nvPicPr>
          <p:cNvPr id="4" name="Follow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457200" y="3657600"/>
            <a:ext cx="5288097" cy="2971800"/>
          </a:xfrm>
          <a:prstGeom prst="rect">
            <a:avLst/>
          </a:prstGeom>
        </p:spPr>
      </p:pic>
      <p:pic>
        <p:nvPicPr>
          <p:cNvPr id="5" name="Famous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657600"/>
            <a:ext cx="5288097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4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2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76400"/>
            <a:ext cx="9144000" cy="1905000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Simulation-based </a:t>
            </a:r>
            <a:b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</a:br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Crowd Management</a:t>
            </a:r>
            <a:b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</a:br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lang="en-US" sz="4400" b="1" dirty="0">
                <a:solidFill>
                  <a:srgbClr val="008000"/>
                </a:solidFill>
                <a:latin typeface="Times New Roman"/>
                <a:cs typeface="Times New Roman"/>
              </a:rPr>
              <a:t>and </a:t>
            </a:r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Environment Design 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29700" name="Rectangle 2"/>
          <p:cNvSpPr txBox="1">
            <a:spLocks noChangeArrowheads="1"/>
          </p:cNvSpPr>
          <p:nvPr/>
        </p:nvSpPr>
        <p:spPr bwMode="auto">
          <a:xfrm>
            <a:off x="0" y="4038600"/>
            <a:ext cx="914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defTabSz="45720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196417"/>
              </a:solidFill>
              <a:latin typeface="Gill Sans" charset="0"/>
              <a:cs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512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ptimization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90572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85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-evacua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60474"/>
            <a:ext cx="9144000" cy="6096000"/>
          </a:xfrm>
          <a:prstGeom prst="rect">
            <a:avLst/>
          </a:prstGeom>
        </p:spPr>
      </p:pic>
      <p:pic>
        <p:nvPicPr>
          <p:cNvPr id="4" name="Picture 3" descr="logo11-12-0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850" y="12700"/>
            <a:ext cx="1322388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936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de-worki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038395"/>
            <a:ext cx="9144000" cy="5143500"/>
          </a:xfrm>
          <a:prstGeom prst="rect">
            <a:avLst/>
          </a:prstGeom>
        </p:spPr>
      </p:pic>
      <p:pic>
        <p:nvPicPr>
          <p:cNvPr id="3" name="Picture 2" descr="logo11-12-0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850" y="12700"/>
            <a:ext cx="1322388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90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7"/>
            </p:par>
            <p:video fullScrn="1">
              <p:cMediaNode vol="80000" mute="1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HS-Simple-Exampl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1018726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1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>
          <a:xfrm>
            <a:off x="304800" y="761999"/>
            <a:ext cx="8229600" cy="1143001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8000"/>
                </a:solidFill>
                <a:latin typeface="Times New Roman"/>
                <a:ea typeface="ＭＳ Ｐゴシック" charset="0"/>
                <a:cs typeface="Times New Roman"/>
              </a:rPr>
              <a:t>CCICADA’s Stadium Simulator</a:t>
            </a:r>
          </a:p>
        </p:txBody>
      </p:sp>
    </p:spTree>
    <p:extLst>
      <p:ext uri="{BB962C8B-B14F-4D97-AF65-F5344CB8AC3E}">
        <p14:creationId xmlns:p14="http://schemas.microsoft.com/office/powerpoint/2010/main" val="353581972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6"/>
          <p:cNvSpPr txBox="1">
            <a:spLocks noGrp="1"/>
          </p:cNvSpPr>
          <p:nvPr>
            <p:ph type="title" idx="4294967295"/>
          </p:nvPr>
        </p:nvSpPr>
        <p:spPr>
          <a:xfrm>
            <a:off x="228600" y="0"/>
            <a:ext cx="8915400" cy="762000"/>
          </a:xfrm>
        </p:spPr>
        <p:txBody>
          <a:bodyPr/>
          <a:lstStyle/>
          <a:p>
            <a:r>
              <a:rPr lang="en-US" b="1" dirty="0" smtClean="0">
                <a:cs typeface="Arial" charset="0"/>
              </a:rPr>
              <a:t>CCICADA</a:t>
            </a:r>
            <a:r>
              <a:rPr lang="en-US" dirty="0">
                <a:cs typeface="Arial" charset="0"/>
              </a:rPr>
              <a:t> </a:t>
            </a:r>
            <a:r>
              <a:rPr lang="en-US" dirty="0" smtClean="0">
                <a:cs typeface="Arial" charset="0"/>
              </a:rPr>
              <a:t>Stadium Simulator</a:t>
            </a:r>
            <a:endParaRPr lang="en-US" b="1" dirty="0" smtClean="0">
              <a:cs typeface="Arial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152400" y="609600"/>
            <a:ext cx="8991600" cy="5105400"/>
          </a:xfrm>
        </p:spPr>
        <p:txBody>
          <a:bodyPr>
            <a:noAutofit/>
          </a:bodyPr>
          <a:lstStyle/>
          <a:p>
            <a:pPr marL="457200" lvl="1" indent="-457200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  <a:cs typeface="Arial" charset="0"/>
              </a:rPr>
              <a:t>Developed to simulate patron screening </a:t>
            </a:r>
            <a:r>
              <a:rPr lang="en-US" dirty="0" smtClean="0">
                <a:cs typeface="Arial" charset="0"/>
              </a:rPr>
              <a:t>processes </a:t>
            </a:r>
            <a:r>
              <a:rPr lang="en-US" dirty="0" smtClean="0">
                <a:solidFill>
                  <a:schemeClr val="tx1"/>
                </a:solidFill>
                <a:cs typeface="Arial" charset="0"/>
              </a:rPr>
              <a:t>when MetLife Stadium </a:t>
            </a:r>
            <a:r>
              <a:rPr lang="en-US" dirty="0" smtClean="0">
                <a:cs typeface="Arial" charset="0"/>
              </a:rPr>
              <a:t>investigated </a:t>
            </a:r>
            <a:r>
              <a:rPr lang="en-US" dirty="0" smtClean="0">
                <a:solidFill>
                  <a:schemeClr val="tx1"/>
                </a:solidFill>
                <a:cs typeface="Arial" charset="0"/>
              </a:rPr>
              <a:t>WTMD Issues:</a:t>
            </a:r>
          </a:p>
          <a:p>
            <a:pPr marL="863600" lvl="8" indent="-457200">
              <a:buFont typeface="Lucida Grande"/>
              <a:buChar char="-"/>
            </a:pP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How many WTMDs needed?</a:t>
            </a:r>
          </a:p>
          <a:p>
            <a:pPr marL="863600" lvl="8" indent="-457200">
              <a:buFont typeface="Lucida Grande"/>
              <a:buChar char="-"/>
            </a:pPr>
            <a:r>
              <a:rPr lang="en-US" sz="2800" dirty="0" smtClean="0">
                <a:cs typeface="Arial" charset="0"/>
              </a:rPr>
              <a:t>How many screeners needed?</a:t>
            </a:r>
          </a:p>
          <a:p>
            <a:pPr marL="863600" lvl="8" indent="-457200">
              <a:buFont typeface="Lucida Grande"/>
              <a:buChar char="-"/>
            </a:pPr>
            <a:r>
              <a:rPr lang="en-US" sz="2800" dirty="0" smtClean="0">
                <a:cs typeface="Arial" charset="0"/>
              </a:rPr>
              <a:t>What is the “throughput”?</a:t>
            </a:r>
            <a:endParaRPr lang="en-US" sz="2800" dirty="0" smtClean="0">
              <a:solidFill>
                <a:schemeClr val="tx1"/>
              </a:solidFill>
              <a:cs typeface="Arial" charset="0"/>
            </a:endParaRPr>
          </a:p>
          <a:p>
            <a:pPr marL="863600" lvl="4" indent="-457200">
              <a:buFont typeface="Lucida Grande"/>
              <a:buChar char="-"/>
            </a:pP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Performance in bad weather?</a:t>
            </a:r>
          </a:p>
          <a:p>
            <a:pPr marL="863600" lvl="4" indent="-457200">
              <a:buFont typeface="Lucida Grande"/>
              <a:buChar char="-"/>
            </a:pPr>
            <a:r>
              <a:rPr lang="en-US" sz="2800" dirty="0" smtClean="0">
                <a:solidFill>
                  <a:schemeClr val="tx1"/>
                </a:solidFill>
                <a:cs typeface="Arial" charset="0"/>
              </a:rPr>
              <a:t>Training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  <a:cs typeface="Arial" charset="0"/>
              </a:rPr>
              <a:t>Observed experimental WTMD use at MetLife in December 2012 </a:t>
            </a:r>
          </a:p>
          <a:p>
            <a:pPr marL="457200" lvl="1" indent="-457200">
              <a:spcBef>
                <a:spcPts val="0"/>
              </a:spcBef>
              <a:buFont typeface="Arial"/>
              <a:buChar char="•"/>
            </a:pPr>
            <a:r>
              <a:rPr lang="en-US" b="1" i="1" dirty="0" smtClean="0">
                <a:solidFill>
                  <a:srgbClr val="FF0000"/>
                </a:solidFill>
              </a:rPr>
              <a:t>Preliminary conclusion: Small # of WTMDs unlikely </a:t>
            </a:r>
            <a:r>
              <a:rPr lang="en-US" b="1" i="1" dirty="0">
                <a:solidFill>
                  <a:srgbClr val="FF0000"/>
                </a:solidFill>
              </a:rPr>
              <a:t>to get everyone </a:t>
            </a:r>
            <a:r>
              <a:rPr lang="en-US" b="1" i="1" dirty="0" smtClean="0">
                <a:solidFill>
                  <a:srgbClr val="FF0000"/>
                </a:solidFill>
              </a:rPr>
              <a:t>through quickly enough.</a:t>
            </a:r>
            <a:endParaRPr lang="en-US" b="1" i="1" dirty="0">
              <a:solidFill>
                <a:srgbClr val="FF0000"/>
              </a:solidFill>
            </a:endParaRPr>
          </a:p>
          <a:p>
            <a:pPr marL="457200" lvl="1" indent="-457200">
              <a:buFont typeface="Arial"/>
              <a:buChar char="•"/>
            </a:pPr>
            <a:endParaRPr lang="en-US" dirty="0" smtClean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>
          <a:xfrm>
            <a:off x="4419600" y="6324600"/>
            <a:ext cx="2133600" cy="365125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fld id="{CE47E900-278E-492E-8D44-1DA85B42F790}" type="slidenum">
              <a:rPr lang="en-US" sz="1400" smtClean="0">
                <a:solidFill>
                  <a:srgbClr val="000000"/>
                </a:solidFill>
                <a:latin typeface="Arial" charset="0"/>
                <a:ea typeface="ＭＳ Ｐゴシック"/>
                <a:cs typeface="Arial" charset="0"/>
                <a:sym typeface="Arial" charset="0"/>
              </a:rPr>
              <a:pPr algn="ctr">
                <a:defRPr/>
              </a:pPr>
              <a:t>28</a:t>
            </a:fld>
            <a:endParaRPr lang="en-US" sz="1400" dirty="0">
              <a:solidFill>
                <a:srgbClr val="000000"/>
              </a:solidFill>
              <a:latin typeface="Arial" charset="0"/>
              <a:ea typeface="ＭＳ Ｐゴシック"/>
              <a:cs typeface="Arial" charset="0"/>
              <a:sym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219200"/>
            <a:ext cx="1219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51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6"/>
          <p:cNvSpPr txBox="1">
            <a:spLocks noGrp="1"/>
          </p:cNvSpPr>
          <p:nvPr>
            <p:ph type="title" idx="4294967295"/>
          </p:nvPr>
        </p:nvSpPr>
        <p:spPr>
          <a:xfrm>
            <a:off x="228600" y="0"/>
            <a:ext cx="8915400" cy="762000"/>
          </a:xfrm>
        </p:spPr>
        <p:txBody>
          <a:bodyPr/>
          <a:lstStyle/>
          <a:p>
            <a:r>
              <a:rPr lang="en-US" b="1" dirty="0" smtClean="0">
                <a:cs typeface="Arial" charset="0"/>
              </a:rPr>
              <a:t>CCICADA</a:t>
            </a:r>
            <a:r>
              <a:rPr lang="en-US" dirty="0">
                <a:cs typeface="Arial" charset="0"/>
              </a:rPr>
              <a:t> </a:t>
            </a:r>
            <a:r>
              <a:rPr lang="en-US" dirty="0" smtClean="0">
                <a:cs typeface="Arial" charset="0"/>
              </a:rPr>
              <a:t>Stadium Simulator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>
          <a:xfrm>
            <a:off x="-533400" y="6324600"/>
            <a:ext cx="2133600" cy="365125"/>
          </a:xfrm>
          <a:prstGeom prst="rect">
            <a:avLst/>
          </a:prstGeom>
          <a:noFill/>
        </p:spPr>
        <p:txBody>
          <a:bodyPr/>
          <a:lstStyle/>
          <a:p>
            <a:pPr algn="ctr">
              <a:defRPr/>
            </a:pPr>
            <a:fld id="{CE47E900-278E-492E-8D44-1DA85B42F790}" type="slidenum">
              <a:rPr lang="en-US" sz="1400" smtClean="0">
                <a:solidFill>
                  <a:srgbClr val="000000"/>
                </a:solidFill>
                <a:latin typeface="Arial" charset="0"/>
                <a:ea typeface="ＭＳ Ｐゴシック"/>
                <a:cs typeface="Arial" charset="0"/>
                <a:sym typeface="Arial" charset="0"/>
              </a:rPr>
              <a:pPr algn="ctr">
                <a:defRPr/>
              </a:pPr>
              <a:t>29</a:t>
            </a:fld>
            <a:endParaRPr lang="en-US" sz="1400" dirty="0">
              <a:solidFill>
                <a:srgbClr val="000000"/>
              </a:solidFill>
              <a:latin typeface="Arial" charset="0"/>
              <a:ea typeface="ＭＳ Ｐゴシック"/>
              <a:cs typeface="Arial" charset="0"/>
              <a:sym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696515"/>
            <a:ext cx="8991600" cy="606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buFont typeface="Arial"/>
              <a:buChar char="•"/>
            </a:pPr>
            <a:r>
              <a:rPr lang="en-US" sz="2800" b="1" i="1" dirty="0" smtClean="0">
                <a:solidFill>
                  <a:srgbClr val="FF6600"/>
                </a:solidFill>
                <a:latin typeface="Times New Roman" pitchFamily="18" charset="0"/>
                <a:ea typeface="ＭＳ Ｐゴシック"/>
                <a:cs typeface="ＭＳ Ｐゴシック"/>
              </a:rPr>
              <a:t>The simulator is a patron screening tool that can consider</a:t>
            </a:r>
          </a:p>
          <a:p>
            <a:pPr lvl="2" indent="-457200">
              <a:buFont typeface="Lucida Grande"/>
              <a:buChar char="-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Variety of inspection methods</a:t>
            </a:r>
          </a:p>
          <a:p>
            <a:pPr lvl="2" indent="-457200">
              <a:buFont typeface="Lucida Grande"/>
              <a:buChar char="-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Know for each the “throughput,” the arrival rates at different times, the error rates, etc.</a:t>
            </a:r>
          </a:p>
          <a:p>
            <a:pPr lvl="2" indent="-457200">
              <a:buFont typeface="Lucida Grande"/>
              <a:buChar char="-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Have goals such as:</a:t>
            </a:r>
          </a:p>
          <a:p>
            <a:pPr lvl="3" indent="-457200">
              <a:buFont typeface="Wingdings" charset="2"/>
              <a:buChar char="Ø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Getting everyone in by certain time</a:t>
            </a:r>
          </a:p>
          <a:p>
            <a:pPr lvl="3" indent="-457200">
              <a:buFont typeface="Wingdings" charset="2"/>
              <a:buChar char="Ø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Not letting queues get too long – this produces vulnerabilities (and patron dissatisfaction)</a:t>
            </a:r>
          </a:p>
          <a:p>
            <a:pPr lvl="3" indent="-457200">
              <a:buFont typeface="Wingdings" charset="2"/>
              <a:buChar char="Ø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Keeping maximum wait time low</a:t>
            </a:r>
          </a:p>
          <a:p>
            <a:pPr lvl="2" indent="-457200">
              <a:buFont typeface="Lucida Grande"/>
              <a:buChar char="-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t>Can you model which inspection process to use when and for how long?</a:t>
            </a:r>
          </a:p>
          <a:p>
            <a:pPr lvl="3" indent="-457200">
              <a:buFont typeface="Arial"/>
              <a:buChar char="•"/>
            </a:pPr>
            <a:endParaRPr lang="en-US" sz="2800" dirty="0" smtClean="0">
              <a:solidFill>
                <a:srgbClr val="000000"/>
              </a:solidFill>
              <a:latin typeface="Times New Roman" pitchFamily="18" charset="0"/>
              <a:ea typeface="ＭＳ Ｐゴシック"/>
              <a:cs typeface="ＭＳ Ｐゴシック"/>
            </a:endParaRPr>
          </a:p>
          <a:p>
            <a:pPr lvl="2" indent="-457200">
              <a:buFont typeface="Arial"/>
              <a:buChar char="•"/>
            </a:pPr>
            <a:endParaRPr lang="en-US" dirty="0">
              <a:solidFill>
                <a:srgbClr val="000000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027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2"/>
          <p:cNvSpPr>
            <a:spLocks noGrp="1"/>
          </p:cNvSpPr>
          <p:nvPr>
            <p:ph type="title"/>
          </p:nvPr>
        </p:nvSpPr>
        <p:spPr>
          <a:xfrm>
            <a:off x="-990600" y="76200"/>
            <a:ext cx="8686800" cy="8382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</a:rPr>
              <a:t>Evacuation Planning Tool</a:t>
            </a:r>
          </a:p>
        </p:txBody>
      </p:sp>
      <p:pic>
        <p:nvPicPr>
          <p:cNvPr id="12" name="Picture 11" descr="Pictu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9400" y="304800"/>
            <a:ext cx="2362200" cy="639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987" name="Content Placeholder 3" descr="New Meadowlands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804386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733800" y="6492875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D8F4008-98EF-FF47-88F5-9F57A46C9EB9}" type="slidenum">
              <a:rPr lang="en-US" sz="1600"/>
              <a:pPr/>
              <a:t>3</a:t>
            </a:fld>
            <a:endParaRPr lang="en-US" sz="1600"/>
          </a:p>
        </p:txBody>
      </p:sp>
      <p:sp>
        <p:nvSpPr>
          <p:cNvPr id="2" name="TextBox 1"/>
          <p:cNvSpPr txBox="1"/>
          <p:nvPr/>
        </p:nvSpPr>
        <p:spPr>
          <a:xfrm>
            <a:off x="228600" y="5257800"/>
            <a:ext cx="6661150" cy="1384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en-US" sz="2800" dirty="0"/>
              <a:t>Work with 6 NFL teams &amp; Super Bowl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en-US" sz="2800" dirty="0"/>
              <a:t>CCICADA component of the work:</a:t>
            </a:r>
          </a:p>
          <a:p>
            <a:pPr>
              <a:defRPr/>
            </a:pPr>
            <a:r>
              <a:rPr lang="en-US" sz="2800" dirty="0"/>
              <a:t>     behavioral aspects of stadium evacuation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1"/>
          <p:cNvSpPr txBox="1">
            <a:spLocks noGrp="1" noChangeArrowheads="1"/>
          </p:cNvSpPr>
          <p:nvPr/>
        </p:nvSpPr>
        <p:spPr bwMode="auto">
          <a:xfrm>
            <a:off x="4191000" y="6534150"/>
            <a:ext cx="6858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fld id="{CD8245E7-2817-D04B-AC83-2A490C84BAF4}" type="slidenum">
              <a:rPr lang="en-US" sz="1400">
                <a:solidFill>
                  <a:srgbClr val="000000"/>
                </a:solidFill>
              </a:rPr>
              <a:pPr algn="ctr"/>
              <a:t>30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013" y="0"/>
            <a:ext cx="8539162" cy="1143000"/>
          </a:xfrm>
        </p:spPr>
        <p:txBody>
          <a:bodyPr/>
          <a:lstStyle/>
          <a:p>
            <a:r>
              <a:rPr lang="en-US" dirty="0">
                <a:latin typeface="Times New Roman" charset="0"/>
                <a:ea typeface="MS PGothic" charset="0"/>
              </a:rPr>
              <a:t>Using </a:t>
            </a:r>
            <a:r>
              <a:rPr lang="en-US" dirty="0" smtClean="0">
                <a:latin typeface="Times New Roman" charset="0"/>
                <a:ea typeface="MS PGothic" charset="0"/>
              </a:rPr>
              <a:t>CCICADA’s Stadium Simulator</a:t>
            </a:r>
            <a:endParaRPr lang="en-US" dirty="0">
              <a:latin typeface="Times New Roman" charset="0"/>
              <a:ea typeface="MS PGothic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960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Times New Roman" charset="0"/>
                <a:ea typeface="MS PGothic" charset="0"/>
              </a:rPr>
              <a:t>The parameters inputted into the model: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sz="2600" dirty="0">
                <a:latin typeface="Times New Roman" charset="0"/>
                <a:ea typeface="MS PGothic" charset="0"/>
              </a:rPr>
              <a:t>Arrival </a:t>
            </a:r>
            <a:r>
              <a:rPr lang="en-US" sz="2600" dirty="0" smtClean="0">
                <a:latin typeface="Times New Roman" charset="0"/>
                <a:ea typeface="MS PGothic" charset="0"/>
              </a:rPr>
              <a:t>rates (which could differ for each game)</a:t>
            </a:r>
            <a:endParaRPr lang="en-US" sz="2600" dirty="0">
              <a:latin typeface="Times New Roman" charset="0"/>
              <a:ea typeface="MS PGothic" charset="0"/>
            </a:endParaRP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sz="2600" dirty="0">
                <a:latin typeface="Times New Roman" charset="0"/>
                <a:ea typeface="MS PGothic" charset="0"/>
              </a:rPr>
              <a:t>Number of lanes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sz="2600" dirty="0" err="1">
                <a:latin typeface="Times New Roman" charset="0"/>
                <a:ea typeface="MS PGothic" charset="0"/>
              </a:rPr>
              <a:t>Wanding</a:t>
            </a:r>
            <a:r>
              <a:rPr lang="en-US" sz="2600" dirty="0">
                <a:latin typeface="Times New Roman" charset="0"/>
                <a:ea typeface="MS PGothic" charset="0"/>
              </a:rPr>
              <a:t> </a:t>
            </a:r>
            <a:r>
              <a:rPr lang="en-US" sz="2600" dirty="0" smtClean="0">
                <a:latin typeface="Times New Roman" charset="0"/>
                <a:ea typeface="MS PGothic" charset="0"/>
              </a:rPr>
              <a:t>times (these and other times could depend on type of clothing worn, e.g., function of weather)</a:t>
            </a:r>
            <a:endParaRPr lang="en-US" sz="2600" dirty="0">
              <a:latin typeface="Times New Roman" charset="0"/>
              <a:ea typeface="MS PGothic" charset="0"/>
            </a:endParaRP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sz="2600" dirty="0" smtClean="0">
                <a:latin typeface="Times New Roman" charset="0"/>
                <a:ea typeface="MS PGothic" charset="0"/>
              </a:rPr>
              <a:t>Pat-down </a:t>
            </a:r>
            <a:r>
              <a:rPr lang="en-US" sz="2600" dirty="0">
                <a:latin typeface="Times New Roman" charset="0"/>
                <a:ea typeface="MS PGothic" charset="0"/>
              </a:rPr>
              <a:t>times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sz="2600" dirty="0" smtClean="0">
                <a:latin typeface="Times New Roman" charset="0"/>
                <a:ea typeface="MS PGothic" charset="0"/>
              </a:rPr>
              <a:t>WTMD times</a:t>
            </a:r>
            <a:endParaRPr lang="en-US" sz="2600" dirty="0">
              <a:latin typeface="Times New Roman" charset="0"/>
              <a:ea typeface="MS PGothic" charset="0"/>
            </a:endParaRP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sz="2600" dirty="0">
                <a:latin typeface="Times New Roman" charset="0"/>
                <a:ea typeface="MS PGothic" charset="0"/>
              </a:rPr>
              <a:t>Number of patrons in line before switching screening processes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charset="0"/>
                <a:ea typeface="MS PGothic" charset="0"/>
              </a:rPr>
              <a:t>Model allows you to use any numbers that make sense for a given arena.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charset="0"/>
                <a:ea typeface="MS PGothic" charset="0"/>
              </a:rPr>
              <a:t>The </a:t>
            </a:r>
            <a:r>
              <a:rPr lang="en-US" sz="2800" dirty="0">
                <a:latin typeface="Times New Roman" charset="0"/>
                <a:ea typeface="MS PGothic" charset="0"/>
              </a:rPr>
              <a:t>user can specify which </a:t>
            </a:r>
            <a:r>
              <a:rPr lang="en-US" sz="2800" dirty="0" smtClean="0">
                <a:latin typeface="Times New Roman" charset="0"/>
                <a:ea typeface="MS PGothic" charset="0"/>
              </a:rPr>
              <a:t>screening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>
                <a:latin typeface="Times New Roman" charset="0"/>
                <a:ea typeface="MS PGothic" charset="0"/>
              </a:rPr>
              <a:t> </a:t>
            </a:r>
            <a:r>
              <a:rPr lang="en-US" sz="2800" dirty="0" smtClean="0">
                <a:latin typeface="Times New Roman" charset="0"/>
                <a:ea typeface="MS PGothic" charset="0"/>
              </a:rPr>
              <a:t>   </a:t>
            </a:r>
            <a:r>
              <a:rPr lang="en-US" sz="2800" dirty="0">
                <a:latin typeface="Times New Roman" charset="0"/>
                <a:ea typeface="MS PGothic" charset="0"/>
              </a:rPr>
              <a:t>method (or combination of methods) to use.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1"/>
          <p:cNvSpPr txBox="1">
            <a:spLocks noGrp="1" noChangeArrowheads="1"/>
          </p:cNvSpPr>
          <p:nvPr/>
        </p:nvSpPr>
        <p:spPr bwMode="auto">
          <a:xfrm>
            <a:off x="4191000" y="6534150"/>
            <a:ext cx="6858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fld id="{5147C5F2-4CA4-464B-95B3-0FCA7B979449}" type="slidenum">
              <a:rPr lang="en-US" sz="1400">
                <a:solidFill>
                  <a:srgbClr val="000000"/>
                </a:solidFill>
              </a:rPr>
              <a:pPr algn="ctr"/>
              <a:t>31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013" y="-152400"/>
            <a:ext cx="8539162" cy="1143000"/>
          </a:xfrm>
        </p:spPr>
        <p:txBody>
          <a:bodyPr/>
          <a:lstStyle/>
          <a:p>
            <a:r>
              <a:rPr lang="en-US" dirty="0" smtClean="0">
                <a:latin typeface="Times New Roman" charset="0"/>
                <a:ea typeface="MS PGothic" charset="0"/>
              </a:rPr>
              <a:t>Stadium Simulator Output</a:t>
            </a:r>
            <a:endParaRPr lang="en-US" dirty="0">
              <a:latin typeface="Times New Roman" charset="0"/>
              <a:ea typeface="MS PGothic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838200"/>
            <a:ext cx="8153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Times New Roman" charset="0"/>
                <a:ea typeface="MS PGothic" charset="0"/>
              </a:rPr>
              <a:t>The </a:t>
            </a:r>
            <a:r>
              <a:rPr lang="en-US" sz="2800" dirty="0" smtClean="0">
                <a:latin typeface="Times New Roman" charset="0"/>
                <a:ea typeface="MS PGothic" charset="0"/>
              </a:rPr>
              <a:t>simulator output </a:t>
            </a:r>
            <a:r>
              <a:rPr lang="en-US" sz="2800" dirty="0">
                <a:latin typeface="Times New Roman" charset="0"/>
                <a:ea typeface="MS PGothic" charset="0"/>
              </a:rPr>
              <a:t>file </a:t>
            </a:r>
            <a:r>
              <a:rPr lang="en-US" sz="2800" dirty="0" smtClean="0">
                <a:latin typeface="Times New Roman" charset="0"/>
                <a:ea typeface="MS PGothic" charset="0"/>
              </a:rPr>
              <a:t>includes the following; each can be used to make decisions about screening policy:</a:t>
            </a:r>
            <a:endParaRPr lang="en-US" sz="2800" dirty="0">
              <a:latin typeface="Times New Roman" charset="0"/>
              <a:ea typeface="MS PGothic" charset="0"/>
            </a:endParaRP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dirty="0">
                <a:latin typeface="Times New Roman" charset="0"/>
                <a:ea typeface="MS PGothic" charset="0"/>
              </a:rPr>
              <a:t>Total arrivals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dirty="0">
                <a:latin typeface="Times New Roman" charset="0"/>
                <a:ea typeface="MS PGothic" charset="0"/>
              </a:rPr>
              <a:t>Total arrivals at kick-off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dirty="0">
                <a:latin typeface="Times New Roman" charset="0"/>
                <a:ea typeface="MS PGothic" charset="0"/>
              </a:rPr>
              <a:t>Max number of patrons in line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b="1" dirty="0">
                <a:solidFill>
                  <a:schemeClr val="accent2"/>
                </a:solidFill>
                <a:latin typeface="Times New Roman" charset="0"/>
                <a:ea typeface="MS PGothic" charset="0"/>
              </a:rPr>
              <a:t>Number of patrons in line at kick-off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b="1" dirty="0">
                <a:solidFill>
                  <a:schemeClr val="accent2"/>
                </a:solidFill>
                <a:latin typeface="Times New Roman" charset="0"/>
                <a:ea typeface="MS PGothic" charset="0"/>
              </a:rPr>
              <a:t>Line “clearance” time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dirty="0">
                <a:latin typeface="Times New Roman" charset="0"/>
                <a:ea typeface="MS PGothic" charset="0"/>
              </a:rPr>
              <a:t>Screening switch time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dirty="0">
                <a:latin typeface="Times New Roman" charset="0"/>
                <a:ea typeface="MS PGothic" charset="0"/>
              </a:rPr>
              <a:t>Number of patrons inspected by each method</a:t>
            </a:r>
          </a:p>
          <a:p>
            <a:pPr lvl="1">
              <a:lnSpc>
                <a:spcPct val="90000"/>
              </a:lnSpc>
              <a:buFont typeface="Lucida Grande"/>
              <a:buChar char="-"/>
            </a:pPr>
            <a:r>
              <a:rPr lang="en-US" b="1" dirty="0">
                <a:solidFill>
                  <a:schemeClr val="accent2"/>
                </a:solidFill>
                <a:latin typeface="Times New Roman" charset="0"/>
                <a:ea typeface="MS PGothic" charset="0"/>
              </a:rPr>
              <a:t>Max waiting time per patron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9502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Arial"/>
                <a:cs typeface="Arial"/>
              </a:rPr>
              <a:t>The Stadium Simulator</a:t>
            </a:r>
            <a:endParaRPr lang="en-US" sz="3600" b="1" dirty="0">
              <a:latin typeface="Arial"/>
              <a:cs typeface="Arial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883503"/>
            <a:ext cx="5029200" cy="3155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2895600" cy="47244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400" dirty="0">
                <a:latin typeface="Arial" pitchFamily="34" charset="0"/>
                <a:cs typeface="Arial" pitchFamily="34" charset="0"/>
              </a:rPr>
              <a:t>Most of the </a:t>
            </a:r>
            <a:r>
              <a:rPr lang="en-US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parameters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can be obtained by </a:t>
            </a:r>
            <a:r>
              <a:rPr lang="en-US" sz="34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choosing a </a:t>
            </a:r>
            <a:r>
              <a:rPr lang="en-US" sz="3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representative game</a:t>
            </a:r>
            <a:endParaRPr lang="en-US" sz="3400" b="1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00050" indent="-457200"/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Parameters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Arrival </a:t>
            </a:r>
            <a:r>
              <a:rPr lang="en-US" dirty="0">
                <a:latin typeface="Arial" pitchFamily="34" charset="0"/>
                <a:cs typeface="Arial" pitchFamily="34" charset="0"/>
              </a:rPr>
              <a:t>rates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Number </a:t>
            </a:r>
            <a:r>
              <a:rPr lang="en-US" dirty="0">
                <a:latin typeface="Arial" pitchFamily="34" charset="0"/>
                <a:cs typeface="Arial" pitchFamily="34" charset="0"/>
              </a:rPr>
              <a:t>of lanes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Wanding times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Pat-down times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WTMD times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00050" indent="-457200"/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Screening Strategy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Switching inspection type (Y/N)</a:t>
            </a:r>
          </a:p>
          <a:p>
            <a:pPr lvl="2"/>
            <a:r>
              <a:rPr lang="en-US" dirty="0">
                <a:latin typeface="Arial" pitchFamily="34" charset="0"/>
                <a:cs typeface="Arial" pitchFamily="34" charset="0"/>
              </a:rPr>
              <a:t>Number of patrons in queue to switch the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process, or</a:t>
            </a:r>
          </a:p>
          <a:p>
            <a:pPr lvl="2"/>
            <a:r>
              <a:rPr lang="en-US" dirty="0" smtClean="0">
                <a:latin typeface="Arial" pitchFamily="34" charset="0"/>
                <a:cs typeface="Arial" pitchFamily="34" charset="0"/>
              </a:rPr>
              <a:t>Time of switch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Does phase 2 include randomization? (Y/N)</a:t>
            </a:r>
          </a:p>
          <a:p>
            <a:pPr lvl="2"/>
            <a:r>
              <a:rPr lang="en-US" dirty="0" smtClean="0">
                <a:latin typeface="Arial" pitchFamily="34" charset="0"/>
                <a:cs typeface="Arial" pitchFamily="34" charset="0"/>
              </a:rPr>
              <a:t>Ratio of patrons in each type of inspection in the randomization</a:t>
            </a:r>
          </a:p>
          <a:p>
            <a:pPr lvl="1"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Bent Arrow 7"/>
          <p:cNvSpPr/>
          <p:nvPr/>
        </p:nvSpPr>
        <p:spPr>
          <a:xfrm>
            <a:off x="1066800" y="914400"/>
            <a:ext cx="1752600" cy="914400"/>
          </a:xfrm>
          <a:prstGeom prst="bentArrow">
            <a:avLst>
              <a:gd name="adj1" fmla="val 53125"/>
              <a:gd name="adj2" fmla="val 42188"/>
              <a:gd name="adj3" fmla="val 50000"/>
              <a:gd name="adj4" fmla="val 44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895600" y="4191000"/>
            <a:ext cx="39243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tabLst>
                <a:tab pos="393700" algn="l"/>
              </a:tabLst>
            </a:pPr>
            <a:r>
              <a:rPr lang="en-US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model </a:t>
            </a:r>
            <a:r>
              <a:rPr lang="en-US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output</a:t>
            </a:r>
            <a:r>
              <a:rPr lang="en-US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file includes</a:t>
            </a:r>
            <a:endParaRPr lang="en-US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</a:pP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In Queue @ kickoff</a:t>
            </a:r>
          </a:p>
          <a:p>
            <a:pPr lvl="1" fontAlgn="auto">
              <a:spcAft>
                <a:spcPts val="0"/>
              </a:spcAft>
            </a:pP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Queue clearance time</a:t>
            </a:r>
            <a:r>
              <a:rPr lang="en-US" sz="1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 </a:t>
            </a:r>
            <a:endParaRPr lang="en-US" sz="1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</a:pP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Max Waiting Time per </a:t>
            </a: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patron</a:t>
            </a:r>
          </a:p>
          <a:p>
            <a:pPr lvl="1" fontAlgn="auto">
              <a:spcAft>
                <a:spcPts val="0"/>
              </a:spcAft>
            </a:pP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Max queue length</a:t>
            </a:r>
            <a:endParaRPr lang="en-US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 fontAlgn="auto">
              <a:spcAft>
                <a:spcPts val="0"/>
              </a:spcAft>
              <a:buFont typeface="Arial" pitchFamily="34" charset="0"/>
              <a:buNone/>
            </a:pP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buFontTx/>
              <a:buChar char="-"/>
            </a:pP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Bent Arrow 16"/>
          <p:cNvSpPr/>
          <p:nvPr/>
        </p:nvSpPr>
        <p:spPr>
          <a:xfrm rot="10800000">
            <a:off x="6324601" y="4114800"/>
            <a:ext cx="1600200" cy="1085850"/>
          </a:xfrm>
          <a:prstGeom prst="bentArrow">
            <a:avLst>
              <a:gd name="adj1" fmla="val 41228"/>
              <a:gd name="adj2" fmla="val 36184"/>
              <a:gd name="adj3" fmla="val 50000"/>
              <a:gd name="adj4" fmla="val 44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11" name="Slide Number Placeholder 8"/>
          <p:cNvSpPr txBox="1">
            <a:spLocks/>
          </p:cNvSpPr>
          <p:nvPr/>
        </p:nvSpPr>
        <p:spPr bwMode="auto">
          <a:xfrm>
            <a:off x="152400" y="6416675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000000"/>
                </a:solidFill>
                <a:latin typeface="Andalus"/>
                <a:ea typeface="Andalus"/>
                <a:cs typeface="Andalus"/>
              </a:rPr>
              <a:pPr algn="ctr"/>
              <a:t>32</a:t>
            </a:fld>
            <a:endParaRPr lang="en-US" sz="1600" dirty="0">
              <a:solidFill>
                <a:srgbClr val="000000"/>
              </a:solidFill>
              <a:latin typeface="Andalus"/>
              <a:ea typeface="Andalus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230453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229600" cy="5334000"/>
          </a:xfrm>
        </p:spPr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simulation tool can be tuned for use at different venues and has been developed with input from various venues  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/>
              <a:buChar char="•"/>
            </a:pPr>
            <a:endParaRPr lang="en-US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model can help answer many questions.  For example:</a:t>
            </a:r>
          </a:p>
          <a:p>
            <a:pPr marL="968375" lvl="2" indent="-457200">
              <a:buFont typeface="Lucida Grande"/>
              <a:buChar char="-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How many WTMDs would be needed to ensure the queue clears by 5 minutes after game time?</a:t>
            </a:r>
          </a:p>
          <a:p>
            <a:pPr marL="968375" lvl="2" indent="-457200">
              <a:buFont typeface="Lucida Grande"/>
              <a:buChar char="-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If we have 60 lanes of wanding at a gate, how long will the queue get?</a:t>
            </a:r>
          </a:p>
          <a:p>
            <a:pPr marL="968375" lvl="2" indent="-457200">
              <a:buFont typeface="Lucida Grande"/>
              <a:buChar char="-"/>
            </a:pPr>
            <a:r>
              <a:rPr lang="en-US" sz="2600" dirty="0" smtClean="0">
                <a:latin typeface="Times New Roman" charset="0"/>
                <a:ea typeface="MS PGothic" charset="0"/>
              </a:rPr>
              <a:t>If we switch from </a:t>
            </a:r>
            <a:r>
              <a:rPr lang="en-US" sz="2600" dirty="0" err="1" smtClean="0">
                <a:latin typeface="Times New Roman" charset="0"/>
                <a:ea typeface="MS PGothic" charset="0"/>
              </a:rPr>
              <a:t>wanding</a:t>
            </a:r>
            <a:r>
              <a:rPr lang="en-US" sz="2600" dirty="0" smtClean="0">
                <a:latin typeface="Times New Roman" charset="0"/>
                <a:ea typeface="MS PGothic" charset="0"/>
              </a:rPr>
              <a:t> to pat-downs when the lines get too long, what should the length be in order to get everyone in by 5 minutes after game time?</a:t>
            </a:r>
          </a:p>
          <a:p>
            <a:pPr marL="168275" indent="-457200"/>
            <a:r>
              <a:rPr lang="en-US" sz="2600" dirty="0" smtClean="0">
                <a:latin typeface="Times New Roman" charset="0"/>
                <a:ea typeface="MS PGothic" charset="0"/>
              </a:rPr>
              <a:t>This helped MetLife decide on different screening protocols and they still use our advice regularly.</a:t>
            </a:r>
          </a:p>
          <a:p>
            <a:pPr marL="511175" lvl="2" indent="0">
              <a:buNone/>
            </a:pPr>
            <a:r>
              <a:rPr lang="en-US" sz="2600" dirty="0">
                <a:latin typeface="Times New Roman" charset="0"/>
                <a:ea typeface="MS PGothic" charset="0"/>
              </a:rPr>
              <a:t>	</a:t>
            </a:r>
            <a:r>
              <a:rPr lang="en-US" sz="2600" dirty="0" smtClean="0">
                <a:latin typeface="Times New Roman" charset="0"/>
                <a:ea typeface="MS PGothic" charset="0"/>
              </a:rPr>
              <a:t>	</a:t>
            </a:r>
            <a:endParaRPr lang="en-US" sz="2600" dirty="0">
              <a:latin typeface="Times New Roman" charset="0"/>
              <a:ea typeface="MS PGothic" charset="0"/>
            </a:endParaRPr>
          </a:p>
          <a:p>
            <a:pPr marL="111125" lvl="1" indent="0">
              <a:buNone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971550" lvl="1" indent="-457200">
              <a:buFont typeface="+mj-lt"/>
              <a:buAutoNum type="arabicPeriod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71550" lvl="1" indent="-457200">
              <a:buFont typeface="+mj-lt"/>
              <a:buAutoNum type="arabicPeriod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 l="28046" t="10527" r="29646" b="50000"/>
          <a:stretch>
            <a:fillRect/>
          </a:stretch>
        </p:blipFill>
        <p:spPr bwMode="auto">
          <a:xfrm>
            <a:off x="6781800" y="5334000"/>
            <a:ext cx="2057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-3048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008000"/>
                </a:solidFill>
                <a:latin typeface="Times New Roman"/>
                <a:ea typeface="ＭＳ Ｐゴシック"/>
              </a:rPr>
              <a:t/>
            </a:r>
            <a:br>
              <a:rPr lang="en-US" sz="2000" dirty="0" smtClean="0">
                <a:solidFill>
                  <a:srgbClr val="008000"/>
                </a:solidFill>
                <a:latin typeface="Times New Roman"/>
                <a:ea typeface="ＭＳ Ｐゴシック"/>
              </a:rPr>
            </a:br>
            <a:r>
              <a:rPr lang="en-US" dirty="0" smtClean="0">
                <a:solidFill>
                  <a:srgbClr val="008000"/>
                </a:solidFill>
                <a:latin typeface="Times New Roman"/>
                <a:ea typeface="ＭＳ Ｐゴシック"/>
                <a:cs typeface="Arial" charset="0"/>
              </a:rPr>
              <a:t>CCICADA’s Stadium Simulator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 bwMode="auto">
          <a:xfrm>
            <a:off x="30480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000000"/>
                </a:solidFill>
                <a:latin typeface="Andalus"/>
                <a:ea typeface="Andalus"/>
                <a:cs typeface="Andalus"/>
              </a:rPr>
              <a:pPr algn="ctr"/>
              <a:t>33</a:t>
            </a:fld>
            <a:endParaRPr lang="en-US" sz="1600" dirty="0">
              <a:solidFill>
                <a:srgbClr val="000000"/>
              </a:solidFill>
              <a:latin typeface="Andalus"/>
              <a:ea typeface="Andalus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251101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What if you Cannot Get Everyone through with WTMDs (or </a:t>
            </a:r>
            <a:r>
              <a:rPr lang="en-US" sz="28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Wanding</a:t>
            </a:r>
            <a:r>
              <a:rPr lang="en-US" sz="28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)?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600200"/>
            <a:ext cx="8229600" cy="4724400"/>
          </a:xfrm>
        </p:spPr>
        <p:txBody>
          <a:bodyPr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Randomization is a possible policy.</a:t>
            </a:r>
          </a:p>
          <a:p>
            <a:pPr lvl="1">
              <a:buFont typeface="Arial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Various ideas:</a:t>
            </a:r>
          </a:p>
          <a:p>
            <a:pPr marL="1371600" lvl="2" indent="-514350">
              <a:buFont typeface="Lucida Grande"/>
              <a:buChar char="-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Select some patrons for WTMDs and others for pat-down – at random</a:t>
            </a:r>
          </a:p>
          <a:p>
            <a:pPr marL="1371600" lvl="2" indent="-514350">
              <a:buFont typeface="Lucida Grande"/>
              <a:buChar char="-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 some point, randomly select lanes to shut down WTMDs and start pat-downs</a:t>
            </a:r>
          </a:p>
          <a:p>
            <a:pPr lvl="1">
              <a:buFont typeface="Arial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CCICADA’s inspection tool allows us to test any of these policies too</a:t>
            </a:r>
          </a:p>
          <a:p>
            <a:pPr marL="1371600" lvl="2" indent="-514350">
              <a:buFont typeface="Wingdings" pitchFamily="2" charset="2"/>
              <a:buChar char="ü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buFont typeface="Wingdings" pitchFamily="2" charset="2"/>
              <a:buChar char="ü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2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2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dirty="0" smtClean="0">
                <a:solidFill>
                  <a:srgbClr val="008000"/>
                </a:solidFill>
                <a:latin typeface="Times New Roman"/>
                <a:ea typeface="ＭＳ Ｐゴシック"/>
                <a:cs typeface="Arial" charset="0"/>
              </a:rPr>
              <a:t>Randomization</a:t>
            </a:r>
          </a:p>
        </p:txBody>
      </p:sp>
      <p:sp>
        <p:nvSpPr>
          <p:cNvPr id="10" name="Slide Number Placeholder 8"/>
          <p:cNvSpPr txBox="1">
            <a:spLocks/>
          </p:cNvSpPr>
          <p:nvPr/>
        </p:nvSpPr>
        <p:spPr bwMode="auto">
          <a:xfrm>
            <a:off x="1524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000000"/>
                </a:solidFill>
                <a:latin typeface="Andalus"/>
                <a:ea typeface="Andalus"/>
                <a:cs typeface="Andalus"/>
              </a:rPr>
              <a:pPr algn="ctr"/>
              <a:t>34</a:t>
            </a:fld>
            <a:endParaRPr lang="en-US" sz="1600" dirty="0">
              <a:solidFill>
                <a:srgbClr val="000000"/>
              </a:solidFill>
              <a:latin typeface="Andalus"/>
              <a:ea typeface="Andalus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25198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Some of the new features added:</a:t>
            </a:r>
          </a:p>
          <a:p>
            <a:pPr lvl="1"/>
            <a:r>
              <a:rPr lang="en-US" dirty="0" smtClean="0"/>
              <a:t>Additional WTMDs can be rolled out during inspection if lines get too long</a:t>
            </a:r>
          </a:p>
          <a:p>
            <a:pPr lvl="1"/>
            <a:r>
              <a:rPr lang="en-US" dirty="0" smtClean="0"/>
              <a:t>Additional WTMDs can be rolled out at prescribed time based on planning for arrival rates and minimizing staff time</a:t>
            </a:r>
          </a:p>
          <a:p>
            <a:pPr lvl="1"/>
            <a:r>
              <a:rPr lang="en-US" dirty="0" smtClean="0"/>
              <a:t>Reversing inspection and ticket scanning to gain information about patrons</a:t>
            </a:r>
          </a:p>
          <a:p>
            <a:pPr lvl="1"/>
            <a:r>
              <a:rPr lang="en-US" dirty="0" smtClean="0"/>
              <a:t>Extra perimeter for bag-check</a:t>
            </a:r>
          </a:p>
          <a:p>
            <a:pPr lvl="1"/>
            <a:r>
              <a:rPr lang="en-US" dirty="0" smtClean="0"/>
              <a:t>Change security settings on WTMDs at random times</a:t>
            </a:r>
          </a:p>
          <a:p>
            <a:pPr lvl="1"/>
            <a:r>
              <a:rPr lang="en-US" dirty="0" smtClean="0"/>
              <a:t>Randomly select patrons for secondary screening</a:t>
            </a:r>
          </a:p>
          <a:p>
            <a:pPr lvl="1"/>
            <a:r>
              <a:rPr lang="en-US" dirty="0" smtClean="0"/>
              <a:t>Check impact of incentives to get patrons in early</a:t>
            </a:r>
          </a:p>
          <a:p>
            <a:pPr marL="971550" lvl="1" indent="-514350">
              <a:buFont typeface="Wingdings" pitchFamily="2" charset="2"/>
              <a:buChar char="ü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2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2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15240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ＭＳ Ｐゴシック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  <a:cs typeface="ＭＳ Ｐゴシック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lnSpc>
                <a:spcPts val="3880"/>
              </a:lnSpc>
            </a:pPr>
            <a:r>
              <a:rPr lang="en-US" dirty="0" smtClean="0">
                <a:solidFill>
                  <a:srgbClr val="008000"/>
                </a:solidFill>
                <a:latin typeface="Times New Roman"/>
                <a:ea typeface="ＭＳ Ｐゴシック"/>
                <a:cs typeface="Arial" charset="0"/>
              </a:rPr>
              <a:t>Other Features of the CCICADA Stadium Simulator</a:t>
            </a:r>
          </a:p>
        </p:txBody>
      </p:sp>
      <p:sp>
        <p:nvSpPr>
          <p:cNvPr id="10" name="Slide Number Placeholder 8"/>
          <p:cNvSpPr txBox="1">
            <a:spLocks/>
          </p:cNvSpPr>
          <p:nvPr/>
        </p:nvSpPr>
        <p:spPr bwMode="auto">
          <a:xfrm>
            <a:off x="152400" y="63246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fld id="{D0D93F07-6CD0-4065-BE3E-A98CB9BECB0C}" type="slidenum">
              <a:rPr lang="en-US" sz="1600" smtClean="0">
                <a:solidFill>
                  <a:srgbClr val="000000"/>
                </a:solidFill>
                <a:latin typeface="Andalus"/>
                <a:ea typeface="Andalus"/>
                <a:cs typeface="Andalus"/>
              </a:rPr>
              <a:pPr algn="ctr"/>
              <a:t>35</a:t>
            </a:fld>
            <a:endParaRPr lang="en-US" sz="1600" dirty="0">
              <a:solidFill>
                <a:srgbClr val="000000"/>
              </a:solidFill>
              <a:latin typeface="Andalus"/>
              <a:ea typeface="Andalus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117712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>
          <a:xfrm>
            <a:off x="304800" y="761999"/>
            <a:ext cx="8229600" cy="1143001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8000"/>
                </a:solidFill>
                <a:latin typeface="Times New Roman"/>
                <a:ea typeface="ＭＳ Ｐゴシック" charset="0"/>
                <a:cs typeface="Times New Roman"/>
              </a:rPr>
              <a:t>CCICADA’s Stadium Simulator</a:t>
            </a:r>
          </a:p>
        </p:txBody>
      </p:sp>
      <p:pic>
        <p:nvPicPr>
          <p:cNvPr id="3" name="alper-SingleGateVideoMetLife5-2-13 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055687"/>
            <a:ext cx="9144000" cy="580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13982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34975"/>
            <a:ext cx="8763000" cy="1470025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Walk-Through Metal Detectors in Stadium Environments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37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1767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-762000"/>
            <a:ext cx="8229600" cy="1600200"/>
          </a:xfrm>
        </p:spPr>
        <p:txBody>
          <a:bodyPr/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Introduction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375" y="777875"/>
            <a:ext cx="8229600" cy="608012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Many experiments were performed on </a:t>
            </a:r>
            <a:r>
              <a:rPr lang="en-US" dirty="0">
                <a:solidFill>
                  <a:schemeClr val="tx1"/>
                </a:solidFill>
              </a:rPr>
              <a:t>walk-through metal detectors (</a:t>
            </a:r>
            <a:r>
              <a:rPr lang="en-US" dirty="0" smtClean="0">
                <a:solidFill>
                  <a:schemeClr val="tx1"/>
                </a:solidFill>
              </a:rPr>
              <a:t>WTMDs) involving: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How a person walks through a WTMD, and if this will impact detection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If speed of walking or height/orientation impacts detection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If nearby metallic objects can cause false alarms (patrons, bags, </a:t>
            </a:r>
            <a:r>
              <a:rPr lang="en-US" dirty="0" err="1" smtClean="0">
                <a:solidFill>
                  <a:schemeClr val="tx1"/>
                </a:solidFill>
              </a:rPr>
              <a:t>etc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These findings may impact the next round of WTMD standards</a:t>
            </a:r>
          </a:p>
          <a:p>
            <a:pPr lvl="2"/>
            <a:endParaRPr lang="en-US" dirty="0" smtClean="0">
              <a:solidFill>
                <a:schemeClr val="tx1"/>
              </a:solidFill>
            </a:endParaRPr>
          </a:p>
          <a:p>
            <a:pPr lvl="2"/>
            <a:endParaRPr lang="en-US" dirty="0">
              <a:solidFill>
                <a:schemeClr val="tx1"/>
              </a:solidFill>
            </a:endParaRPr>
          </a:p>
          <a:p>
            <a:pPr lvl="2"/>
            <a:endParaRPr lang="en-US" dirty="0" smtClean="0">
              <a:solidFill>
                <a:schemeClr val="tx1"/>
              </a:solidFill>
            </a:endParaRPr>
          </a:p>
          <a:p>
            <a:pPr lvl="2"/>
            <a:endParaRPr lang="en-US" dirty="0">
              <a:solidFill>
                <a:schemeClr val="tx1"/>
              </a:solidFill>
            </a:endParaRPr>
          </a:p>
          <a:p>
            <a:pPr lvl="2"/>
            <a:endParaRPr lang="en-US" dirty="0" smtClean="0">
              <a:solidFill>
                <a:schemeClr val="tx1"/>
              </a:solidFill>
            </a:endParaRPr>
          </a:p>
          <a:p>
            <a:pPr lvl="2"/>
            <a:endParaRPr lang="en-US" dirty="0" smtClean="0">
              <a:solidFill>
                <a:schemeClr val="tx1"/>
              </a:solidFill>
            </a:endParaRPr>
          </a:p>
          <a:p>
            <a:pPr lvl="2"/>
            <a:endParaRPr lang="en-US" dirty="0">
              <a:solidFill>
                <a:schemeClr val="tx1"/>
              </a:solidFill>
            </a:endParaRPr>
          </a:p>
          <a:p>
            <a:pPr lvl="2"/>
            <a:endParaRPr lang="en-US" dirty="0" smtClean="0">
              <a:solidFill>
                <a:schemeClr val="tx1"/>
              </a:solidFill>
            </a:endParaRPr>
          </a:p>
          <a:p>
            <a:pPr lvl="2"/>
            <a:endParaRPr lang="en-US" dirty="0">
              <a:solidFill>
                <a:schemeClr val="tx1"/>
              </a:solidFill>
            </a:endParaRPr>
          </a:p>
          <a:p>
            <a:pPr marL="9144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This project </a:t>
            </a:r>
            <a:r>
              <a:rPr lang="en-US" dirty="0" smtClean="0">
                <a:solidFill>
                  <a:schemeClr val="tx1"/>
                </a:solidFill>
              </a:rPr>
              <a:t>with large stadiums </a:t>
            </a:r>
            <a:r>
              <a:rPr lang="en-US" dirty="0">
                <a:solidFill>
                  <a:schemeClr val="tx1"/>
                </a:solidFill>
              </a:rPr>
              <a:t>to help gain understanding of how WTMDs perform in real </a:t>
            </a:r>
            <a:r>
              <a:rPr lang="en-US" dirty="0" smtClean="0">
                <a:solidFill>
                  <a:schemeClr val="tx1"/>
                </a:solidFill>
              </a:rPr>
              <a:t>                              settings </a:t>
            </a:r>
            <a:r>
              <a:rPr lang="en-US" dirty="0">
                <a:solidFill>
                  <a:schemeClr val="tx1"/>
                </a:solidFill>
              </a:rPr>
              <a:t>compared to lab testing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Stadiums have thousands of patrons arriving in a short time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Many must deal with weather as security is outside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Fan experience is valued in addition to security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AutoShape 2" descr="Displaying W8_201412101136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Palatino Linotype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7" r="15744"/>
          <a:stretch/>
        </p:blipFill>
        <p:spPr>
          <a:xfrm>
            <a:off x="5181600" y="2667000"/>
            <a:ext cx="3890836" cy="22098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38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Picture 2" descr="Displaying DSCF469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56" b="9302"/>
          <a:stretch/>
        </p:blipFill>
        <p:spPr bwMode="auto">
          <a:xfrm>
            <a:off x="2646233" y="2667000"/>
            <a:ext cx="2459167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8" r="22194"/>
          <a:stretch/>
        </p:blipFill>
        <p:spPr>
          <a:xfrm rot="16200000" flipH="1" flipV="1">
            <a:off x="207824" y="2493824"/>
            <a:ext cx="2209800" cy="2556152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9457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648789"/>
            <a:ext cx="8229600" cy="951411"/>
          </a:xfrm>
        </p:spPr>
        <p:txBody>
          <a:bodyPr/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Background</a:t>
            </a:r>
            <a:b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</a:b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928" y="5313647"/>
            <a:ext cx="2598638" cy="457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Portable WTMD provided by RUPD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tx1"/>
                </a:solidFill>
              </a:rPr>
              <a:t>Medium Setting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9" r="29000"/>
          <a:stretch/>
        </p:blipFill>
        <p:spPr>
          <a:xfrm>
            <a:off x="852570" y="1600200"/>
            <a:ext cx="2027355" cy="36576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39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8" r="38561"/>
          <a:stretch/>
        </p:blipFill>
        <p:spPr>
          <a:xfrm>
            <a:off x="3555327" y="1600201"/>
            <a:ext cx="1893626" cy="36576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113179" y="5300331"/>
            <a:ext cx="2847974" cy="52083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dirty="0" smtClean="0">
                <a:solidFill>
                  <a:prstClr val="black"/>
                </a:solidFill>
                <a:latin typeface="Century Gothic"/>
              </a:rPr>
              <a:t>Provided by RUPD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dirty="0" smtClean="0">
                <a:solidFill>
                  <a:prstClr val="black"/>
                </a:solidFill>
                <a:latin typeface="Century Gothic"/>
              </a:rPr>
              <a:t>Calibrated WTMD to medium level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" r="14527"/>
          <a:stretch/>
        </p:blipFill>
        <p:spPr>
          <a:xfrm>
            <a:off x="5715000" y="1558768"/>
            <a:ext cx="2362200" cy="3672543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5868679" y="5231311"/>
            <a:ext cx="2743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sz="1100" dirty="0" smtClean="0">
                <a:solidFill>
                  <a:prstClr val="black"/>
                </a:solidFill>
                <a:latin typeface="Century Gothic"/>
              </a:rPr>
              <a:t>Outdoors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sz="1100" dirty="0" smtClean="0">
                <a:solidFill>
                  <a:prstClr val="black"/>
                </a:solidFill>
                <a:latin typeface="Century Gothic"/>
              </a:rPr>
              <a:t>Medium Setting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/>
          <a:srcRect l="28046" t="10527" r="29646" b="50000"/>
          <a:stretch>
            <a:fillRect/>
          </a:stretch>
        </p:blipFill>
        <p:spPr bwMode="auto">
          <a:xfrm>
            <a:off x="7124411" y="5578207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058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31"/>
    </mc:Choice>
    <mc:Fallback xmlns="">
      <p:transition spd="slow" advTm="2713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  <a:latin typeface="Arial" charset="0"/>
                <a:ea typeface="ＭＳ Ｐゴシック" charset="0"/>
                <a:cs typeface="Arial" charset="0"/>
              </a:rPr>
              <a:t>   </a:t>
            </a: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143000"/>
            <a:ext cx="8229600" cy="41910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dirty="0" smtClean="0">
                <a:solidFill>
                  <a:srgbClr val="222222"/>
                </a:solidFill>
                <a:cs typeface="Arial" charset="0"/>
              </a:rPr>
              <a:t>Engagement with stadiums and Super Bowl through “sport </a:t>
            </a:r>
            <a:r>
              <a:rPr lang="en-US" dirty="0" err="1" smtClean="0">
                <a:solidFill>
                  <a:srgbClr val="222222"/>
                </a:solidFill>
                <a:cs typeface="Arial" charset="0"/>
              </a:rPr>
              <a:t>evac</a:t>
            </a:r>
            <a:r>
              <a:rPr lang="en-US" dirty="0" smtClean="0">
                <a:solidFill>
                  <a:srgbClr val="222222"/>
                </a:solidFill>
                <a:cs typeface="Arial" charset="0"/>
              </a:rPr>
              <a:t>” process led to connections to stadium security.</a:t>
            </a:r>
          </a:p>
          <a:p>
            <a:pPr>
              <a:defRPr/>
            </a:pPr>
            <a:r>
              <a:rPr lang="en-US" dirty="0" smtClean="0">
                <a:solidFill>
                  <a:srgbClr val="222222"/>
                </a:solidFill>
                <a:cs typeface="Arial" charset="0"/>
              </a:rPr>
              <a:t>Inspection processes at stadiums</a:t>
            </a:r>
          </a:p>
          <a:p>
            <a:pPr>
              <a:defRPr/>
            </a:pPr>
            <a:r>
              <a:rPr lang="en-US" dirty="0" smtClean="0">
                <a:solidFill>
                  <a:srgbClr val="222222"/>
                </a:solidFill>
                <a:cs typeface="Arial" charset="0"/>
              </a:rPr>
              <a:t>“Best Practices for Stadium Security” with DHS Office of SAFETY Act Implementation (OSAI)</a:t>
            </a:r>
          </a:p>
          <a:p>
            <a:pPr>
              <a:defRPr/>
            </a:pPr>
            <a:r>
              <a:rPr lang="en-US" dirty="0" smtClean="0">
                <a:solidFill>
                  <a:srgbClr val="222222"/>
                </a:solidFill>
                <a:cs typeface="Arial" charset="0"/>
              </a:rPr>
              <a:t>OSAI II: Metrics, Effectiveness, and Training for Inspections and Credentialing </a:t>
            </a:r>
          </a:p>
          <a:p>
            <a:pPr>
              <a:defRPr/>
            </a:pPr>
            <a:r>
              <a:rPr lang="en-US" dirty="0" smtClean="0">
                <a:solidFill>
                  <a:srgbClr val="222222"/>
                </a:solidFill>
                <a:cs typeface="Arial" charset="0"/>
              </a:rPr>
              <a:t>Crowd Management</a:t>
            </a:r>
          </a:p>
          <a:p>
            <a:pPr>
              <a:defRPr/>
            </a:pPr>
            <a:r>
              <a:rPr lang="en-US" dirty="0" smtClean="0">
                <a:solidFill>
                  <a:srgbClr val="222222"/>
                </a:solidFill>
                <a:cs typeface="Arial" charset="0"/>
              </a:rPr>
              <a:t>Prevention of Human Trafficking – Engagement with FBI, local agencies in connection with</a:t>
            </a:r>
          </a:p>
          <a:p>
            <a:pPr marL="0" indent="0">
              <a:buFontTx/>
              <a:buNone/>
              <a:defRPr/>
            </a:pPr>
            <a:r>
              <a:rPr lang="en-US" dirty="0">
                <a:solidFill>
                  <a:srgbClr val="222222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srgbClr val="222222"/>
                </a:solidFill>
                <a:cs typeface="Arial" charset="0"/>
              </a:rPr>
              <a:t>   Super Bowls</a:t>
            </a:r>
          </a:p>
          <a:p>
            <a:pPr>
              <a:defRPr/>
            </a:pPr>
            <a:endParaRPr lang="en-US" sz="2400" dirty="0" smtClean="0">
              <a:solidFill>
                <a:srgbClr val="222222"/>
              </a:solidFill>
              <a:cs typeface="Arial" charset="0"/>
            </a:endParaRPr>
          </a:p>
          <a:p>
            <a:pPr marL="0" indent="0">
              <a:buFontTx/>
              <a:buNone/>
              <a:defRPr/>
            </a:pPr>
            <a:endParaRPr lang="en-US" sz="2400" dirty="0" smtClean="0">
              <a:solidFill>
                <a:srgbClr val="222222"/>
              </a:solidFill>
              <a:cs typeface="Arial" charset="0"/>
            </a:endParaRPr>
          </a:p>
          <a:p>
            <a:pPr lvl="1">
              <a:defRPr/>
            </a:pPr>
            <a:endParaRPr lang="en-US" sz="2000" dirty="0" smtClean="0">
              <a:solidFill>
                <a:srgbClr val="222222"/>
              </a:solidFill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-28575" y="1524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CC00"/>
                </a:solidFill>
                <a:latin typeface="Times New Roman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0000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kern="0" dirty="0" smtClean="0">
                <a:solidFill>
                  <a:srgbClr val="008000"/>
                </a:solidFill>
                <a:ea typeface="ＭＳ Ｐゴシック"/>
                <a:cs typeface="Arial" charset="0"/>
              </a:rPr>
              <a:t>CCICADA: From Evacuation to a Large Stadium Security Program</a:t>
            </a:r>
            <a:endParaRPr lang="en-US" dirty="0" smtClean="0">
              <a:solidFill>
                <a:srgbClr val="008000"/>
              </a:solidFill>
              <a:latin typeface="+mn-lt"/>
              <a:cs typeface="Arial" charset="0"/>
            </a:endParaRPr>
          </a:p>
        </p:txBody>
      </p:sp>
      <p:sp>
        <p:nvSpPr>
          <p:cNvPr id="43012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581400" y="6338888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fld id="{32F0AD85-AC26-1141-8230-F534E2C2793A}" type="slidenum">
              <a:rPr lang="en-US" sz="1800">
                <a:solidFill>
                  <a:srgbClr val="000000"/>
                </a:solidFill>
              </a:rPr>
              <a:pPr algn="ctr"/>
              <a:t>4</a:t>
            </a:fld>
            <a:endParaRPr lang="en-US" sz="1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865" y="0"/>
            <a:ext cx="8534400" cy="1600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Background: </a:t>
            </a:r>
            <a:b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</a:br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Standards for WTMDs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133600"/>
            <a:ext cx="3358483" cy="2573383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828800"/>
            <a:ext cx="5029200" cy="537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US" dirty="0" smtClean="0">
                <a:solidFill>
                  <a:prstClr val="black"/>
                </a:solidFill>
                <a:latin typeface="Century Gothic"/>
              </a:rPr>
              <a:t>NILECJ 0601.00 (1974)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entury Gothic"/>
              </a:rPr>
              <a:t>Series of tests to ensure WTMD works properly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entury Gothic"/>
              </a:rPr>
              <a:t>Security Levels</a:t>
            </a:r>
          </a:p>
          <a:p>
            <a:pPr lvl="1" fontAlgn="auto"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entury Gothic"/>
              </a:rPr>
              <a:t>Level 1 (Low) – Level 5 (High)</a:t>
            </a:r>
          </a:p>
          <a:p>
            <a:pPr marL="457200" lvl="1" indent="0" fontAlgn="auto">
              <a:spcAft>
                <a:spcPts val="0"/>
              </a:spcAft>
              <a:buFont typeface="Courier New" pitchFamily="49" charset="0"/>
              <a:buNone/>
            </a:pPr>
            <a:endParaRPr lang="en-US" dirty="0">
              <a:solidFill>
                <a:prstClr val="black"/>
              </a:solidFill>
              <a:latin typeface="Century Gothic"/>
            </a:endParaRPr>
          </a:p>
          <a:p>
            <a:pPr marL="457200" lvl="1" indent="0" fontAlgn="auto">
              <a:spcAft>
                <a:spcPts val="0"/>
              </a:spcAft>
              <a:buFont typeface="Courier New" pitchFamily="49" charset="0"/>
              <a:buNone/>
            </a:pPr>
            <a:r>
              <a:rPr lang="en-US" dirty="0">
                <a:solidFill>
                  <a:prstClr val="black"/>
                </a:solidFill>
                <a:latin typeface="Century Gothic"/>
              </a:rPr>
              <a:t>WTMDs can ALARM when an object passes through the portal (we call a "PASS") or NOT ALARM when an object passes through ("FAIL")</a:t>
            </a:r>
            <a:endParaRPr lang="en-US" dirty="0" smtClean="0">
              <a:solidFill>
                <a:prstClr val="black"/>
              </a:solidFill>
              <a:latin typeface="Century Gothic"/>
            </a:endParaRPr>
          </a:p>
          <a:p>
            <a:pPr lvl="1" fontAlgn="auto">
              <a:spcAft>
                <a:spcPts val="0"/>
              </a:spcAft>
            </a:pPr>
            <a:endParaRPr lang="en-US" dirty="0" smtClean="0">
              <a:solidFill>
                <a:prstClr val="black">
                  <a:lumMod val="50000"/>
                  <a:lumOff val="50000"/>
                </a:prstClr>
              </a:solidFill>
              <a:latin typeface="Century Gothic"/>
            </a:endParaRPr>
          </a:p>
          <a:p>
            <a:pPr lvl="1" fontAlgn="auto">
              <a:spcAft>
                <a:spcPts val="0"/>
              </a:spcAft>
            </a:pPr>
            <a:endParaRPr lang="en-US" dirty="0" smtClean="0">
              <a:solidFill>
                <a:prstClr val="black">
                  <a:lumMod val="50000"/>
                  <a:lumOff val="50000"/>
                </a:prstClr>
              </a:solidFill>
              <a:latin typeface="Century Gothic"/>
            </a:endParaRPr>
          </a:p>
          <a:p>
            <a:pPr lvl="1" fontAlgn="auto">
              <a:spcAft>
                <a:spcPts val="0"/>
              </a:spcAft>
            </a:pPr>
            <a:endParaRPr lang="en-US" dirty="0">
              <a:solidFill>
                <a:prstClr val="black">
                  <a:lumMod val="50000"/>
                  <a:lumOff val="50000"/>
                </a:prstClr>
              </a:solidFill>
              <a:latin typeface="Century Gothic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40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 l="28046" t="10527" r="29646" b="50000"/>
          <a:stretch>
            <a:fillRect/>
          </a:stretch>
        </p:blipFill>
        <p:spPr bwMode="auto">
          <a:xfrm>
            <a:off x="7433733" y="5257800"/>
            <a:ext cx="1596256" cy="105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400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182"/>
    </mc:Choice>
    <mc:Fallback xmlns="">
      <p:transition spd="slow" advTm="6918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33400"/>
            <a:ext cx="8229600" cy="1600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Experiment Overview</a:t>
            </a:r>
            <a:endParaRPr lang="en-US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Height &amp; Orientation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Proximity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Human gait</a:t>
            </a:r>
          </a:p>
          <a:p>
            <a:pPr marL="0"/>
            <a:r>
              <a:rPr lang="en-US" dirty="0" smtClean="0">
                <a:solidFill>
                  <a:schemeClr val="tx1"/>
                </a:solidFill>
              </a:rPr>
              <a:t>Speed</a:t>
            </a:r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4098" name="Picture 2" descr="Displaying DSCF46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459660"/>
            <a:ext cx="2459167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isplaying DSCF44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455306"/>
            <a:ext cx="2452630" cy="326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92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609600"/>
            <a:ext cx="8229600" cy="1600200"/>
          </a:xfrm>
        </p:spPr>
        <p:txBody>
          <a:bodyPr/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Experimental Design Overview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Purpose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To gain understanding about performance of WTMDs, typically outside of the matched test objects meeting NILECJ 0601.00 standards, focusing only on those settings useful in a stadium environment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Hypotheses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Experiment 1: Detection </a:t>
            </a:r>
            <a:r>
              <a:rPr lang="en-US" dirty="0">
                <a:solidFill>
                  <a:schemeClr val="tx1"/>
                </a:solidFill>
              </a:rPr>
              <a:t>will change based on height </a:t>
            </a:r>
            <a:r>
              <a:rPr lang="en-US" dirty="0" smtClean="0">
                <a:solidFill>
                  <a:schemeClr val="tx1"/>
                </a:solidFill>
              </a:rPr>
              <a:t>and orientation of </a:t>
            </a:r>
            <a:r>
              <a:rPr lang="en-US" dirty="0">
                <a:solidFill>
                  <a:schemeClr val="tx1"/>
                </a:solidFill>
              </a:rPr>
              <a:t>test object moving through </a:t>
            </a:r>
            <a:r>
              <a:rPr lang="en-US" dirty="0" smtClean="0">
                <a:solidFill>
                  <a:schemeClr val="tx1"/>
                </a:solidFill>
              </a:rPr>
              <a:t>WTMD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Experiment 2: Proximity outside WTMD portal will impact false alarm rate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Experiment </a:t>
            </a:r>
            <a:r>
              <a:rPr lang="en-US" dirty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: Human gait will impact detection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Experiment 4: Speed of test object moving through WTMD portal will impact detection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Data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We are collecting our own data using standard test                                                  objects and multiple WTMDs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42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505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84"/>
    </mc:Choice>
    <mc:Fallback xmlns="">
      <p:transition spd="slow" advTm="5388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502" y="-533400"/>
            <a:ext cx="8229600" cy="1600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Height/Orientation Experiment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Hypothesis: Detection will change based on height and/or orientation of test object moving through WTMD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Results:</a:t>
            </a:r>
          </a:p>
          <a:p>
            <a:r>
              <a:rPr lang="en-US" dirty="0">
                <a:solidFill>
                  <a:schemeClr val="tx1"/>
                </a:solidFill>
              </a:rPr>
              <a:t>If an object </a:t>
            </a:r>
            <a:r>
              <a:rPr lang="en-US" dirty="0" smtClean="0">
                <a:solidFill>
                  <a:schemeClr val="tx1"/>
                </a:solidFill>
              </a:rPr>
              <a:t>ALARMS, </a:t>
            </a:r>
            <a:r>
              <a:rPr lang="en-US" dirty="0">
                <a:solidFill>
                  <a:schemeClr val="tx1"/>
                </a:solidFill>
              </a:rPr>
              <a:t>it's shown as </a:t>
            </a:r>
            <a:r>
              <a:rPr lang="en-US" b="1" u="sng" dirty="0">
                <a:solidFill>
                  <a:srgbClr val="00B050"/>
                </a:solidFill>
              </a:rPr>
              <a:t>GREEN</a:t>
            </a:r>
            <a:r>
              <a:rPr lang="en-US" dirty="0">
                <a:solidFill>
                  <a:schemeClr val="tx1"/>
                </a:solidFill>
              </a:rPr>
              <a:t>, if it </a:t>
            </a:r>
            <a:r>
              <a:rPr lang="en-US" dirty="0" smtClean="0">
                <a:solidFill>
                  <a:schemeClr val="tx1"/>
                </a:solidFill>
              </a:rPr>
              <a:t>DOES NOT ALARM, </a:t>
            </a:r>
            <a:r>
              <a:rPr lang="en-US" dirty="0">
                <a:solidFill>
                  <a:schemeClr val="tx1"/>
                </a:solidFill>
              </a:rPr>
              <a:t>it's shown as</a:t>
            </a:r>
            <a:r>
              <a:rPr lang="en-US" dirty="0"/>
              <a:t> </a:t>
            </a:r>
            <a:r>
              <a:rPr lang="en-US" b="1" u="sng" dirty="0">
                <a:solidFill>
                  <a:srgbClr val="FF0000"/>
                </a:solidFill>
              </a:rPr>
              <a:t>RED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in results</a:t>
            </a:r>
          </a:p>
          <a:p>
            <a:r>
              <a:rPr lang="en-US" dirty="0">
                <a:solidFill>
                  <a:schemeClr val="tx1"/>
                </a:solidFill>
              </a:rPr>
              <a:t>Summary of results consider the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combined </a:t>
            </a:r>
            <a:r>
              <a:rPr lang="en-US" dirty="0">
                <a:solidFill>
                  <a:schemeClr val="tx1"/>
                </a:solidFill>
              </a:rPr>
              <a:t>trials as pass if they are 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</a:t>
            </a:r>
            <a:r>
              <a:rPr lang="en-US" u="sng" dirty="0" smtClean="0">
                <a:solidFill>
                  <a:schemeClr val="tx1"/>
                </a:solidFill>
              </a:rPr>
              <a:t>&gt;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95% passes, and fails </a:t>
            </a:r>
            <a:r>
              <a:rPr lang="en-US" dirty="0" smtClean="0">
                <a:solidFill>
                  <a:schemeClr val="tx1"/>
                </a:solidFill>
              </a:rPr>
              <a:t>otherwise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43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3374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-685800"/>
            <a:ext cx="8696324" cy="1600200"/>
          </a:xfrm>
        </p:spPr>
        <p:txBody>
          <a:bodyPr/>
          <a:lstStyle/>
          <a:p>
            <a:r>
              <a:rPr lang="en-US" sz="4400" b="1" dirty="0">
                <a:solidFill>
                  <a:srgbClr val="008000"/>
                </a:solidFill>
                <a:latin typeface="Times New Roman"/>
                <a:cs typeface="Times New Roman"/>
              </a:rPr>
              <a:t>Height and Orientation 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44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88487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1" y="1066800"/>
            <a:ext cx="8848724" cy="4525963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Summary of Medium sized NILECJ test objects (A &amp; B) and Small test object (A) – WTMD Brand </a:t>
            </a:r>
            <a:r>
              <a:rPr lang="en-US" sz="2000" i="1" dirty="0" err="1" smtClean="0">
                <a:solidFill>
                  <a:schemeClr val="tx1"/>
                </a:solidFill>
              </a:rPr>
              <a:t>anonymized</a:t>
            </a:r>
            <a:r>
              <a:rPr lang="en-US" sz="2000" i="1" dirty="0" smtClean="0">
                <a:solidFill>
                  <a:schemeClr val="tx1"/>
                </a:solidFill>
              </a:rPr>
              <a:t> here for security reasons</a:t>
            </a:r>
            <a:endParaRPr lang="en-US" sz="2000" i="1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 l="28046" t="10527" r="29646" b="50000"/>
          <a:stretch>
            <a:fillRect/>
          </a:stretch>
        </p:blipFill>
        <p:spPr bwMode="auto">
          <a:xfrm>
            <a:off x="7086600" y="5197207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9517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4339" y="-685800"/>
            <a:ext cx="8229600" cy="1600200"/>
          </a:xfrm>
        </p:spPr>
        <p:txBody>
          <a:bodyPr/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Proximity Experiment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099776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Examined objects nearby WTMD portal (not the traditional use case of walking through the portal)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Examined distance away from WTMD – both left/right and front/back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Experiment designed with the knowledge that a lot of venues have at least one of the following potential issues in their security screening setup: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Patron queue near WTMD entrance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Bag check table near WTMD side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WTMDs inches apart</a:t>
            </a:r>
          </a:p>
          <a:p>
            <a:pPr marL="457200" lvl="1" indent="0">
              <a:buNone/>
            </a:pPr>
            <a:endParaRPr lang="en-US" sz="8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u="sng" dirty="0">
                <a:solidFill>
                  <a:schemeClr val="tx1"/>
                </a:solidFill>
              </a:rPr>
              <a:t>In these trials only, a </a:t>
            </a:r>
            <a:r>
              <a:rPr lang="en-US" b="1" u="sng" dirty="0">
                <a:solidFill>
                  <a:srgbClr val="00B050"/>
                </a:solidFill>
              </a:rPr>
              <a:t>PASS</a:t>
            </a:r>
            <a:r>
              <a:rPr lang="en-US" u="sng" dirty="0">
                <a:solidFill>
                  <a:schemeClr val="tx1"/>
                </a:solidFill>
              </a:rPr>
              <a:t> </a:t>
            </a:r>
            <a:r>
              <a:rPr lang="en-US" u="sng" dirty="0" smtClean="0">
                <a:solidFill>
                  <a:schemeClr val="tx1"/>
                </a:solidFill>
              </a:rPr>
              <a:t>is only if </a:t>
            </a:r>
            <a:r>
              <a:rPr lang="en-US" u="sng" dirty="0">
                <a:solidFill>
                  <a:schemeClr val="tx1"/>
                </a:solidFill>
              </a:rPr>
              <a:t>the WTMD </a:t>
            </a:r>
            <a:endParaRPr lang="en-US" u="sng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u="sng" dirty="0" smtClean="0">
                <a:solidFill>
                  <a:schemeClr val="tx1"/>
                </a:solidFill>
              </a:rPr>
              <a:t>does NOT alarm                                                                                       </a:t>
            </a:r>
            <a:endParaRPr lang="en-US" u="sng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www.ceia.net/security/images/thumbs/m4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0" r="25155"/>
          <a:stretch/>
        </p:blipFill>
        <p:spPr bwMode="auto">
          <a:xfrm>
            <a:off x="5325562" y="4003312"/>
            <a:ext cx="900060" cy="14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5226109" y="5635823"/>
            <a:ext cx="1244695" cy="1681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81600" y="5635823"/>
            <a:ext cx="1412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Century Gothic"/>
                <a:ea typeface="+mn-ea"/>
                <a:cs typeface="+mn-cs"/>
              </a:rPr>
              <a:t>Front/Back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72225" y="4513232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entury Gothic"/>
                <a:ea typeface="+mn-ea"/>
                <a:cs typeface="+mn-cs"/>
              </a:rPr>
              <a:t>Left/Right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324600" y="4419600"/>
            <a:ext cx="19050" cy="34873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45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8763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mlblogstheballparkguide.files.wordpress.com/2014/06/comerica-park-tigers-gate-panoram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46" y="3728284"/>
            <a:ext cx="7696200" cy="298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Yankee Stadium to install walk-through metal detectors this we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147" y="381000"/>
            <a:ext cx="5740398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562600" y="3240643"/>
            <a:ext cx="26474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750" dirty="0">
                <a:solidFill>
                  <a:prstClr val="white"/>
                </a:solidFill>
                <a:latin typeface="Palatino Linotype"/>
                <a:ea typeface="+mn-ea"/>
                <a:cs typeface="+mn-cs"/>
              </a:rPr>
              <a:t>Sports Illustrated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380842" y="6352681"/>
            <a:ext cx="26474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750" dirty="0">
                <a:solidFill>
                  <a:prstClr val="white"/>
                </a:solidFill>
                <a:latin typeface="Palatino Linotype"/>
                <a:ea typeface="+mn-ea"/>
                <a:cs typeface="+mn-cs"/>
              </a:rPr>
              <a:t>The Ballpark Guide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747260" y="6356888"/>
            <a:ext cx="561975" cy="365125"/>
          </a:xfrm>
        </p:spPr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46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3813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771670" y="232501"/>
            <a:ext cx="8951084" cy="838200"/>
          </a:xfrm>
        </p:spPr>
        <p:txBody>
          <a:bodyPr/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Proximity Results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143000"/>
            <a:ext cx="8848725" cy="5321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 l="28046" t="10527" r="29646" b="50000"/>
          <a:stretch>
            <a:fillRect/>
          </a:stretch>
        </p:blipFill>
        <p:spPr bwMode="auto">
          <a:xfrm>
            <a:off x="7207719" y="11704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7211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85800"/>
            <a:ext cx="8229600" cy="1600200"/>
          </a:xfrm>
        </p:spPr>
        <p:txBody>
          <a:bodyPr/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Speed Experiment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Intended to examine if speed of patron impacts detection rate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Used a subset of conditions from our height/orientation experiment that had the poorest performance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Looked </a:t>
            </a:r>
            <a:r>
              <a:rPr lang="en-US" dirty="0">
                <a:solidFill>
                  <a:schemeClr val="tx1"/>
                </a:solidFill>
              </a:rPr>
              <a:t>at </a:t>
            </a:r>
            <a:r>
              <a:rPr lang="en-US" dirty="0" smtClean="0">
                <a:solidFill>
                  <a:schemeClr val="tx1"/>
                </a:solidFill>
              </a:rPr>
              <a:t>3 orientations, 2 heights, 3 speeds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48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6256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-800100"/>
            <a:ext cx="8229600" cy="1600200"/>
          </a:xfrm>
        </p:spPr>
        <p:txBody>
          <a:bodyPr/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Speed Results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49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5" y="933166"/>
            <a:ext cx="854392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0582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8"/>
          <p:cNvSpPr txBox="1">
            <a:spLocks/>
          </p:cNvSpPr>
          <p:nvPr/>
        </p:nvSpPr>
        <p:spPr bwMode="auto">
          <a:xfrm>
            <a:off x="4419600" y="6400800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E684065-4779-7D48-ACC5-9885A9E34447}" type="slidenum">
              <a:rPr lang="en-US" sz="1600">
                <a:solidFill>
                  <a:srgbClr val="000000"/>
                </a:solidFill>
                <a:latin typeface="Andalus" pitchFamily="18" charset="-78"/>
                <a:ea typeface="+mn-ea"/>
                <a:cs typeface="Andalus" pitchFamily="18" charset="-78"/>
                <a:sym typeface="Arial" charset="0"/>
              </a:rPr>
              <a:pPr algn="ctr">
                <a:defRPr/>
              </a:pPr>
              <a:t>5</a:t>
            </a:fld>
            <a:endParaRPr lang="en-US" sz="1600" dirty="0">
              <a:solidFill>
                <a:srgbClr val="000000"/>
              </a:solidFill>
              <a:latin typeface="Andalus" pitchFamily="18" charset="-78"/>
              <a:ea typeface="+mn-ea"/>
              <a:cs typeface="Andalus" pitchFamily="18" charset="-78"/>
              <a:sym typeface="Arial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191000" y="914400"/>
            <a:ext cx="4572000" cy="4495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u="sng" dirty="0" smtClean="0">
                <a:solidFill>
                  <a:srgbClr val="222222"/>
                </a:solidFill>
                <a:cs typeface="Calibri" pitchFamily="34" charset="0"/>
              </a:rPr>
              <a:t>Best Practices Resource Guide </a:t>
            </a:r>
          </a:p>
          <a:p>
            <a:pPr>
              <a:defRPr/>
            </a:pPr>
            <a:r>
              <a:rPr lang="en-US" dirty="0" smtClean="0">
                <a:solidFill>
                  <a:srgbClr val="222222"/>
                </a:solidFill>
                <a:cs typeface="Calibri" pitchFamily="34" charset="0"/>
              </a:rPr>
              <a:t>On OSAI website</a:t>
            </a:r>
          </a:p>
          <a:p>
            <a:pPr>
              <a:defRPr/>
            </a:pPr>
            <a:r>
              <a:rPr lang="en-US" dirty="0" smtClean="0">
                <a:solidFill>
                  <a:srgbClr val="222222"/>
                </a:solidFill>
                <a:cs typeface="Calibri" pitchFamily="34" charset="0"/>
              </a:rPr>
              <a:t>Used by all major sports leagues</a:t>
            </a:r>
          </a:p>
          <a:p>
            <a:pPr>
              <a:defRPr/>
            </a:pPr>
            <a:r>
              <a:rPr lang="en-US" dirty="0" smtClean="0">
                <a:solidFill>
                  <a:srgbClr val="222222"/>
                </a:solidFill>
                <a:cs typeface="Calibri" pitchFamily="34" charset="0"/>
              </a:rPr>
              <a:t>Used to design new sports arenas</a:t>
            </a:r>
          </a:p>
          <a:p>
            <a:pPr>
              <a:defRPr/>
            </a:pPr>
            <a:r>
              <a:rPr lang="en-US" dirty="0" smtClean="0">
                <a:solidFill>
                  <a:srgbClr val="222222"/>
                </a:solidFill>
                <a:cs typeface="Calibri" pitchFamily="34" charset="0"/>
              </a:rPr>
              <a:t>Applied to other venues (e.g., convention centers)</a:t>
            </a:r>
          </a:p>
          <a:p>
            <a:pPr>
              <a:defRPr/>
            </a:pPr>
            <a:endParaRPr lang="en-US" dirty="0">
              <a:solidFill>
                <a:srgbClr val="222222"/>
              </a:solidFill>
            </a:endParaRPr>
          </a:p>
          <a:p>
            <a:pPr marL="0" indent="0">
              <a:buFontTx/>
              <a:buNone/>
              <a:defRPr/>
            </a:pPr>
            <a:endParaRPr lang="en-US" dirty="0" smtClean="0">
              <a:solidFill>
                <a:srgbClr val="222222"/>
              </a:solidFill>
              <a:cs typeface="Arial" charset="0"/>
            </a:endParaRPr>
          </a:p>
          <a:p>
            <a:pPr marL="0" indent="0">
              <a:buFontTx/>
              <a:buNone/>
              <a:defRPr/>
            </a:pPr>
            <a:r>
              <a:rPr lang="en-US" b="1" dirty="0">
                <a:solidFill>
                  <a:srgbClr val="222222"/>
                </a:solidFill>
                <a:cs typeface="Arial" charset="0"/>
              </a:rPr>
              <a:t> </a:t>
            </a:r>
            <a:r>
              <a:rPr lang="en-US" b="1" dirty="0" smtClean="0">
                <a:solidFill>
                  <a:srgbClr val="222222"/>
                </a:solidFill>
                <a:cs typeface="Arial" charset="0"/>
              </a:rPr>
              <a:t>   </a:t>
            </a:r>
            <a:endParaRPr lang="en-US" b="1" dirty="0">
              <a:solidFill>
                <a:srgbClr val="222222"/>
              </a:solidFill>
              <a:cs typeface="Arial" charset="0"/>
            </a:endParaRPr>
          </a:p>
          <a:p>
            <a:pPr marL="0" indent="0">
              <a:buFontTx/>
              <a:buNone/>
              <a:defRPr/>
            </a:pPr>
            <a:endParaRPr lang="en-US" dirty="0">
              <a:solidFill>
                <a:srgbClr val="222222"/>
              </a:solidFill>
              <a:latin typeface="Arial" charset="0"/>
              <a:cs typeface="Arial" charset="0"/>
            </a:endParaRPr>
          </a:p>
          <a:p>
            <a:pPr marL="0" indent="0">
              <a:buFontTx/>
              <a:buNone/>
              <a:defRPr/>
            </a:pPr>
            <a:endParaRPr lang="en-US" sz="2000" dirty="0">
              <a:solidFill>
                <a:srgbClr val="222222"/>
              </a:solidFill>
              <a:latin typeface="+mj-lt"/>
              <a:cs typeface="Arial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222222"/>
              </a:solidFill>
              <a:latin typeface="+mj-lt"/>
              <a:cs typeface="Arial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222222"/>
              </a:solidFill>
              <a:latin typeface="+mj-lt"/>
              <a:cs typeface="Arial" charset="0"/>
            </a:endParaRPr>
          </a:p>
          <a:p>
            <a:pPr marL="0" indent="0">
              <a:buFontTx/>
              <a:buNone/>
              <a:defRPr/>
            </a:pPr>
            <a:endParaRPr lang="en-US" sz="2000" dirty="0" smtClean="0">
              <a:solidFill>
                <a:srgbClr val="222222"/>
              </a:solidFill>
              <a:latin typeface="+mj-lt"/>
              <a:cs typeface="Arial" charset="0"/>
            </a:endParaRPr>
          </a:p>
          <a:p>
            <a:pPr marL="463550" indent="-463550">
              <a:buFontTx/>
              <a:buBlip>
                <a:blip r:embed="rId3"/>
              </a:buBlip>
              <a:defRPr/>
            </a:pPr>
            <a:endParaRPr lang="en-US" sz="2400" dirty="0" smtClean="0">
              <a:solidFill>
                <a:srgbClr val="222222"/>
              </a:solidFill>
              <a:latin typeface="Arial" charset="0"/>
              <a:cs typeface="Arial" charset="0"/>
            </a:endParaRPr>
          </a:p>
          <a:p>
            <a:pPr marL="463550" indent="-463550">
              <a:buFontTx/>
              <a:buBlip>
                <a:blip r:embed="rId3"/>
              </a:buBlip>
              <a:defRPr/>
            </a:pPr>
            <a:endParaRPr lang="en-US" sz="2400" dirty="0" smtClean="0">
              <a:solidFill>
                <a:srgbClr val="222222"/>
              </a:solidFill>
              <a:latin typeface="Arial" charset="0"/>
              <a:cs typeface="Arial" charset="0"/>
            </a:endParaRP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5" t="17256" r="25813" b="3459"/>
          <a:stretch>
            <a:fillRect/>
          </a:stretch>
        </p:blipFill>
        <p:spPr bwMode="auto">
          <a:xfrm>
            <a:off x="187325" y="1143000"/>
            <a:ext cx="3859213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itle 1"/>
          <p:cNvSpPr txBox="1">
            <a:spLocks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4400" b="1">
                <a:solidFill>
                  <a:srgbClr val="008000"/>
                </a:solidFill>
                <a:cs typeface="Arial" charset="0"/>
              </a:rPr>
              <a:t>SAFETY Act Project I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85800"/>
            <a:ext cx="8229600" cy="1600200"/>
          </a:xfrm>
        </p:spPr>
        <p:txBody>
          <a:bodyPr/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Concluding Thoughts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121275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Experiments led to some intriguing findings that may lead to the re-writing of WTMD standards (either for stadium settings or possibly for WTMDs in all environments)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</a:rPr>
              <a:t>How a person walks through a WTMD may impact their detection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</a:rPr>
              <a:t>Alarms can be delayed, causing screeners to miss them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WTMD </a:t>
            </a:r>
            <a:r>
              <a:rPr lang="en-US" sz="2000" dirty="0">
                <a:solidFill>
                  <a:schemeClr val="tx1"/>
                </a:solidFill>
              </a:rPr>
              <a:t>standards were not written the way that WTMDs are </a:t>
            </a:r>
            <a:r>
              <a:rPr lang="en-US" sz="2000" dirty="0" smtClean="0">
                <a:solidFill>
                  <a:schemeClr val="tx1"/>
                </a:solidFill>
              </a:rPr>
              <a:t>used in the field</a:t>
            </a:r>
            <a:endParaRPr lang="en-US" sz="2000" dirty="0">
              <a:solidFill>
                <a:schemeClr val="tx1"/>
              </a:solidFill>
            </a:endParaRP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Robot </a:t>
            </a:r>
            <a:r>
              <a:rPr lang="en-US" sz="1400" dirty="0" smtClean="0">
                <a:solidFill>
                  <a:schemeClr val="tx1"/>
                </a:solidFill>
              </a:rPr>
              <a:t>testers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We plan to work with NIST to continue these experiments in a more formal lab environment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825644"/>
            <a:ext cx="3429000" cy="192881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50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9070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85800"/>
            <a:ext cx="8229600" cy="1600200"/>
          </a:xfrm>
        </p:spPr>
        <p:txBody>
          <a:bodyPr/>
          <a:lstStyle/>
          <a:p>
            <a:pPr algn="ctr"/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Continued &amp; Future </a:t>
            </a:r>
            <a:r>
              <a:rPr lang="en-US" sz="4400" b="1" dirty="0">
                <a:solidFill>
                  <a:srgbClr val="008000"/>
                </a:solidFill>
                <a:latin typeface="Times New Roman"/>
                <a:cs typeface="Times New Roman"/>
              </a:rPr>
              <a:t>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Plan to continue </a:t>
            </a: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this work </a:t>
            </a: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at invitation of the </a:t>
            </a: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Subject Matter Expert at NIST who created the metal detector standards</a:t>
            </a:r>
          </a:p>
          <a:p>
            <a:pPr lvl="1">
              <a:buFont typeface="Wingdings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Goal is to update the standards </a:t>
            </a:r>
          </a:p>
          <a:p>
            <a:pPr>
              <a:buFont typeface="Wingdings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Other </a:t>
            </a: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research questions we are continuing </a:t>
            </a: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to explore at Rutgers:</a:t>
            </a:r>
            <a:endParaRPr lang="en-US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lvl="1">
              <a:buFont typeface="Wingdings" charset="2"/>
              <a:buChar char="Ø"/>
            </a:pP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What are realistic test </a:t>
            </a: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                                                                                                                         objects </a:t>
            </a: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for </a:t>
            </a: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today’s </a:t>
            </a: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stadium </a:t>
            </a: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                             			                         environment</a:t>
            </a: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?</a:t>
            </a:r>
          </a:p>
          <a:p>
            <a:pPr lvl="1">
              <a:buFont typeface="Wingdings" charset="2"/>
              <a:buChar char="Ø"/>
            </a:pP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How well do the WTMDs </a:t>
            </a: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					                    actually </a:t>
            </a: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detect </a:t>
            </a: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contraband 					                          that </a:t>
            </a:r>
            <a:r>
              <a:rPr lang="en-US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experts deem important</a:t>
            </a: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?</a:t>
            </a:r>
          </a:p>
          <a:p>
            <a:pPr lvl="1">
              <a:buFont typeface="Wingdings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Do other methods of walking 					                       impact detection as seen in 					                          our pilot study? We plan to 					  continue this research</a:t>
            </a:r>
          </a:p>
          <a:p>
            <a:pPr marL="457200" lvl="1" indent="0">
              <a:buNone/>
            </a:pPr>
            <a:endParaRPr lang="en-US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lvl="1">
              <a:buFont typeface="Wingdings" charset="2"/>
              <a:buChar char="Ø"/>
            </a:pPr>
            <a:endParaRPr lang="en-US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9749" r="20078"/>
          <a:stretch/>
        </p:blipFill>
        <p:spPr>
          <a:xfrm rot="10800000">
            <a:off x="3754438" y="2971800"/>
            <a:ext cx="3332162" cy="2773363"/>
          </a:xfrm>
          <a:prstGeom prst="rect">
            <a:avLst/>
          </a:prstGeom>
        </p:spPr>
      </p:pic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43278" y="6356350"/>
            <a:ext cx="561975" cy="365125"/>
          </a:xfrm>
        </p:spPr>
        <p:txBody>
          <a:bodyPr/>
          <a:lstStyle/>
          <a:p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</a:t>
            </a:r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 l="28046" t="10527" r="29646" b="50000"/>
          <a:stretch>
            <a:fillRect/>
          </a:stretch>
        </p:blipFill>
        <p:spPr bwMode="auto">
          <a:xfrm>
            <a:off x="7086600" y="5029200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043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964"/>
    </mc:Choice>
    <mc:Fallback xmlns="">
      <p:transition spd="slow" advTm="85964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38200"/>
            <a:ext cx="8229600" cy="1600200"/>
          </a:xfrm>
        </p:spPr>
        <p:txBody>
          <a:bodyPr/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Acknowledgements</a:t>
            </a:r>
            <a:endParaRPr lang="en-US" sz="4400" b="1" dirty="0">
              <a:solidFill>
                <a:srgbClr val="008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2578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DHS Office of University Programs</a:t>
            </a:r>
          </a:p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DHS Office of SAFETY Act Implementation</a:t>
            </a:r>
          </a:p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Port Authority of NY/NJ</a:t>
            </a:r>
          </a:p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CCICADA </a:t>
            </a:r>
            <a:r>
              <a:rPr lang="en-US" sz="2900" dirty="0">
                <a:solidFill>
                  <a:schemeClr val="tx1"/>
                </a:solidFill>
              </a:rPr>
              <a:t>REU program for financial </a:t>
            </a:r>
            <a:r>
              <a:rPr lang="en-US" sz="2900" dirty="0" smtClean="0">
                <a:solidFill>
                  <a:schemeClr val="tx1"/>
                </a:solidFill>
              </a:rPr>
              <a:t>support</a:t>
            </a:r>
          </a:p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MetLife Stadium</a:t>
            </a:r>
          </a:p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Rutgers University Police Department and Rutgers </a:t>
            </a:r>
            <a:r>
              <a:rPr lang="en-US" sz="2900" dirty="0" smtClean="0">
                <a:solidFill>
                  <a:schemeClr val="tx1"/>
                </a:solidFill>
              </a:rPr>
              <a:t>OEM</a:t>
            </a:r>
          </a:p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Kostas </a:t>
            </a:r>
            <a:r>
              <a:rPr lang="en-US" sz="2900" dirty="0" err="1" smtClean="0">
                <a:solidFill>
                  <a:schemeClr val="tx1"/>
                </a:solidFill>
              </a:rPr>
              <a:t>Bekris</a:t>
            </a:r>
            <a:r>
              <a:rPr lang="en-US" sz="2900" dirty="0" smtClean="0">
                <a:solidFill>
                  <a:schemeClr val="tx1"/>
                </a:solidFill>
              </a:rPr>
              <a:t> for PABT slides</a:t>
            </a:r>
          </a:p>
          <a:p>
            <a:pPr>
              <a:lnSpc>
                <a:spcPts val="2400"/>
              </a:lnSpc>
            </a:pPr>
            <a:r>
              <a:rPr lang="en-US" sz="2900" dirty="0" err="1" smtClean="0">
                <a:solidFill>
                  <a:schemeClr val="tx1"/>
                </a:solidFill>
              </a:rPr>
              <a:t>Mubbasir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</a:rPr>
              <a:t>Kapadia</a:t>
            </a:r>
            <a:r>
              <a:rPr lang="en-US" sz="2900" dirty="0" smtClean="0">
                <a:solidFill>
                  <a:schemeClr val="tx1"/>
                </a:solidFill>
              </a:rPr>
              <a:t> for Crowd Management &amp; Environmental Design Slides</a:t>
            </a:r>
          </a:p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Christie Nelson, Jon Erdman, Vijay </a:t>
            </a:r>
            <a:r>
              <a:rPr lang="en-US" sz="2900" dirty="0" err="1" smtClean="0">
                <a:solidFill>
                  <a:schemeClr val="tx1"/>
                </a:solidFill>
              </a:rPr>
              <a:t>Chaudhary</a:t>
            </a:r>
            <a:r>
              <a:rPr lang="en-US" sz="2900" dirty="0" smtClean="0">
                <a:solidFill>
                  <a:schemeClr val="tx1"/>
                </a:solidFill>
              </a:rPr>
              <a:t> for WTMD slides</a:t>
            </a:r>
          </a:p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Kostas </a:t>
            </a:r>
            <a:r>
              <a:rPr lang="en-US" sz="2900" dirty="0" err="1" smtClean="0">
                <a:solidFill>
                  <a:schemeClr val="tx1"/>
                </a:solidFill>
              </a:rPr>
              <a:t>Bekris</a:t>
            </a:r>
            <a:r>
              <a:rPr lang="en-US" sz="2900" dirty="0" smtClean="0">
                <a:solidFill>
                  <a:schemeClr val="tx1"/>
                </a:solidFill>
              </a:rPr>
              <a:t>, </a:t>
            </a:r>
            <a:r>
              <a:rPr lang="en-US" sz="2900" dirty="0" err="1" smtClean="0">
                <a:solidFill>
                  <a:schemeClr val="tx1"/>
                </a:solidFill>
              </a:rPr>
              <a:t>Mubbasir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</a:rPr>
              <a:t>Kapadia</a:t>
            </a:r>
            <a:r>
              <a:rPr lang="en-US" sz="2900" dirty="0" smtClean="0">
                <a:solidFill>
                  <a:schemeClr val="tx1"/>
                </a:solidFill>
              </a:rPr>
              <a:t>, </a:t>
            </a:r>
            <a:r>
              <a:rPr lang="en-US" sz="2900" dirty="0" err="1" smtClean="0">
                <a:solidFill>
                  <a:schemeClr val="tx1"/>
                </a:solidFill>
              </a:rPr>
              <a:t>T</a:t>
            </a:r>
            <a:r>
              <a:rPr lang="en-US" sz="2900" dirty="0" err="1" smtClean="0">
                <a:solidFill>
                  <a:schemeClr val="tx1"/>
                </a:solidFill>
              </a:rPr>
              <a:t>hanasis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</a:rPr>
              <a:t>Konriris</a:t>
            </a:r>
            <a:r>
              <a:rPr lang="en-US" sz="2900" dirty="0" smtClean="0">
                <a:solidFill>
                  <a:schemeClr val="tx1"/>
                </a:solidFill>
              </a:rPr>
              <a:t>, Andrew Dobson,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smtClean="0">
                <a:solidFill>
                  <a:schemeClr val="tx1"/>
                </a:solidFill>
              </a:rPr>
              <a:t>Brian Ricks, </a:t>
            </a:r>
            <a:r>
              <a:rPr lang="en-US" sz="2900" dirty="0" err="1" smtClean="0">
                <a:solidFill>
                  <a:schemeClr val="tx1"/>
                </a:solidFill>
              </a:rPr>
              <a:t>Trefor</a:t>
            </a:r>
            <a:r>
              <a:rPr lang="en-US" sz="2900" dirty="0" smtClean="0">
                <a:solidFill>
                  <a:schemeClr val="tx1"/>
                </a:solidFill>
              </a:rPr>
              <a:t> Williams, </a:t>
            </a:r>
            <a:r>
              <a:rPr lang="en-US" sz="2900" dirty="0" err="1" smtClean="0">
                <a:solidFill>
                  <a:schemeClr val="tx1"/>
                </a:solidFill>
              </a:rPr>
              <a:t>Jie</a:t>
            </a:r>
            <a:r>
              <a:rPr lang="en-US" sz="2900" dirty="0" smtClean="0">
                <a:solidFill>
                  <a:schemeClr val="tx1"/>
                </a:solidFill>
              </a:rPr>
              <a:t> Gong, Peter Jin, Jim </a:t>
            </a:r>
            <a:r>
              <a:rPr lang="en-US" sz="2900" dirty="0" err="1" smtClean="0">
                <a:solidFill>
                  <a:schemeClr val="tx1"/>
                </a:solidFill>
              </a:rPr>
              <a:t>Wojtowicz</a:t>
            </a:r>
            <a:r>
              <a:rPr lang="en-US" sz="2900" dirty="0" smtClean="0">
                <a:solidFill>
                  <a:schemeClr val="tx1"/>
                </a:solidFill>
              </a:rPr>
              <a:t>, and many others for PABT research </a:t>
            </a:r>
          </a:p>
          <a:p>
            <a:pPr>
              <a:lnSpc>
                <a:spcPts val="2400"/>
              </a:lnSpc>
            </a:pPr>
            <a:r>
              <a:rPr lang="en-US" sz="2900" dirty="0" smtClean="0">
                <a:solidFill>
                  <a:schemeClr val="tx1"/>
                </a:solidFill>
              </a:rPr>
              <a:t>Brian Nakamura, </a:t>
            </a:r>
            <a:r>
              <a:rPr lang="en-US" sz="2900" dirty="0" err="1" smtClean="0">
                <a:solidFill>
                  <a:schemeClr val="tx1"/>
                </a:solidFill>
              </a:rPr>
              <a:t>Thanasis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</a:rPr>
              <a:t>Krontiris</a:t>
            </a:r>
            <a:r>
              <a:rPr lang="en-US" sz="2900" dirty="0" smtClean="0">
                <a:solidFill>
                  <a:schemeClr val="tx1"/>
                </a:solidFill>
              </a:rPr>
              <a:t>, Kevin </a:t>
            </a:r>
            <a:r>
              <a:rPr lang="en-US" sz="2900" dirty="0" err="1" smtClean="0">
                <a:solidFill>
                  <a:schemeClr val="tx1"/>
                </a:solidFill>
              </a:rPr>
              <a:t>McInerny</a:t>
            </a:r>
            <a:r>
              <a:rPr lang="en-US" sz="2900" dirty="0" smtClean="0">
                <a:solidFill>
                  <a:schemeClr val="tx1"/>
                </a:solidFill>
              </a:rPr>
              <a:t> for stadium simulation work</a:t>
            </a:r>
            <a:endParaRPr lang="en-US" sz="29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F0E4-4F36-4889-9909-5EC047D864B9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52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l="28046" t="10527" r="29646" b="50000"/>
          <a:stretch>
            <a:fillRect/>
          </a:stretch>
        </p:blipFill>
        <p:spPr bwMode="auto">
          <a:xfrm>
            <a:off x="7086600" y="5578207"/>
            <a:ext cx="1943389" cy="127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53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12"/>
    </mc:Choice>
    <mc:Fallback xmlns="">
      <p:transition spd="slow" advTm="1961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>
          <a:xfrm>
            <a:off x="304800" y="-195263"/>
            <a:ext cx="8229600" cy="1143001"/>
          </a:xfrm>
        </p:spPr>
        <p:txBody>
          <a:bodyPr/>
          <a:lstStyle/>
          <a:p>
            <a:r>
              <a:rPr lang="en-US" sz="3600">
                <a:latin typeface="Arial" charset="0"/>
                <a:ea typeface="ＭＳ Ｐゴシック" charset="0"/>
                <a:cs typeface="Arial" charset="0"/>
              </a:rPr>
              <a:t>CCICADA’s Stadium Simulator</a:t>
            </a:r>
          </a:p>
        </p:txBody>
      </p:sp>
      <p:pic>
        <p:nvPicPr>
          <p:cNvPr id="4505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884238"/>
            <a:ext cx="5029200" cy="315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2895600" cy="4724400"/>
          </a:xfrm>
        </p:spPr>
        <p:txBody>
          <a:bodyPr>
            <a:normAutofit fontScale="47500" lnSpcReduction="20000"/>
          </a:bodyPr>
          <a:lstStyle/>
          <a:p>
            <a:pPr marL="0" indent="0">
              <a:buFontTx/>
              <a:buNone/>
              <a:defRPr/>
            </a:pPr>
            <a:r>
              <a:rPr lang="en-US" sz="3400" dirty="0">
                <a:latin typeface="Arial" pitchFamily="34" charset="0"/>
                <a:cs typeface="Arial" pitchFamily="34" charset="0"/>
              </a:rPr>
              <a:t>Most of the </a:t>
            </a:r>
            <a:r>
              <a:rPr lang="en-US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parameters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can be obtained by </a:t>
            </a:r>
            <a:r>
              <a:rPr lang="en-US" sz="34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choosing a </a:t>
            </a:r>
            <a:r>
              <a:rPr lang="en-US" sz="3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representative game</a:t>
            </a:r>
            <a:endParaRPr lang="en-US" sz="3400" b="1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00050" indent="-457200">
              <a:defRPr/>
            </a:pP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Parameters</a:t>
            </a:r>
          </a:p>
          <a:p>
            <a:pPr lvl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Arrival </a:t>
            </a:r>
            <a:r>
              <a:rPr lang="en-US" dirty="0">
                <a:latin typeface="Arial" pitchFamily="34" charset="0"/>
                <a:cs typeface="Arial" pitchFamily="34" charset="0"/>
              </a:rPr>
              <a:t>rates</a:t>
            </a:r>
          </a:p>
          <a:p>
            <a:pPr lvl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Number </a:t>
            </a:r>
            <a:r>
              <a:rPr lang="en-US" dirty="0">
                <a:latin typeface="Arial" pitchFamily="34" charset="0"/>
                <a:cs typeface="Arial" pitchFamily="34" charset="0"/>
              </a:rPr>
              <a:t>of lanes</a:t>
            </a:r>
          </a:p>
          <a:p>
            <a:pPr lvl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Wanding times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Pat-down times</a:t>
            </a:r>
          </a:p>
          <a:p>
            <a:pPr lvl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WTMD times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00050" indent="-457200">
              <a:defRPr/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Screening Strategy</a:t>
            </a:r>
          </a:p>
          <a:p>
            <a:pPr lvl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Switching inspection type (Y/N)</a:t>
            </a:r>
          </a:p>
          <a:p>
            <a:pPr lvl="2"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Number of patrons in queue to switch the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process, or</a:t>
            </a:r>
          </a:p>
          <a:p>
            <a:pPr lvl="2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Time of switch</a:t>
            </a:r>
          </a:p>
          <a:p>
            <a:pPr lvl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Does phase 2 include randomization? (Y/N)</a:t>
            </a:r>
          </a:p>
          <a:p>
            <a:pPr lvl="2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Ratio of patrons in each type of inspection in the randomization</a:t>
            </a:r>
          </a:p>
          <a:p>
            <a:pPr lvl="1">
              <a:buFontTx/>
              <a:buChar char="-"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Bent Arrow 7"/>
          <p:cNvSpPr/>
          <p:nvPr/>
        </p:nvSpPr>
        <p:spPr>
          <a:xfrm>
            <a:off x="1066800" y="914400"/>
            <a:ext cx="1752600" cy="914400"/>
          </a:xfrm>
          <a:prstGeom prst="bentArrow">
            <a:avLst>
              <a:gd name="adj1" fmla="val 53125"/>
              <a:gd name="adj2" fmla="val 42188"/>
              <a:gd name="adj3" fmla="val 50000"/>
              <a:gd name="adj4" fmla="val 44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895600" y="4191000"/>
            <a:ext cx="3924300" cy="2514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tabLst>
                <a:tab pos="393700" algn="l"/>
              </a:tabLst>
              <a:defRPr/>
            </a:pPr>
            <a:r>
              <a:rPr lang="en-US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model </a:t>
            </a:r>
            <a:r>
              <a:rPr lang="en-US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output</a:t>
            </a:r>
            <a:r>
              <a:rPr lang="en-US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file includes</a:t>
            </a:r>
            <a:endParaRPr lang="en-US" sz="1800" dirty="0" smtClean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In Queue @ kickoff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Queue clearance time</a:t>
            </a:r>
            <a:r>
              <a:rPr lang="en-US" sz="1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 </a:t>
            </a:r>
            <a:endParaRPr lang="en-US" sz="1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US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Max Waiting Time per patron</a:t>
            </a:r>
          </a:p>
          <a:p>
            <a:pPr marL="45720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buFontTx/>
              <a:buChar char="-"/>
              <a:defRPr/>
            </a:pP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Bent Arrow 16"/>
          <p:cNvSpPr/>
          <p:nvPr/>
        </p:nvSpPr>
        <p:spPr>
          <a:xfrm rot="10800000">
            <a:off x="6324600" y="4114800"/>
            <a:ext cx="1600200" cy="1085850"/>
          </a:xfrm>
          <a:prstGeom prst="bentArrow">
            <a:avLst>
              <a:gd name="adj1" fmla="val 41228"/>
              <a:gd name="adj2" fmla="val 36184"/>
              <a:gd name="adj3" fmla="val 50000"/>
              <a:gd name="adj4" fmla="val 44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45063" name="Slide Number Placeholder 8"/>
          <p:cNvSpPr txBox="1">
            <a:spLocks/>
          </p:cNvSpPr>
          <p:nvPr/>
        </p:nvSpPr>
        <p:spPr bwMode="auto">
          <a:xfrm>
            <a:off x="152400" y="64166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fld id="{AD858077-2DDF-694F-B0A0-FB52A8C49216}" type="slidenum">
              <a:rPr lang="en-US" sz="1600">
                <a:solidFill>
                  <a:srgbClr val="000000"/>
                </a:solidFill>
                <a:latin typeface="Andalus" charset="0"/>
                <a:cs typeface="Andalus" charset="0"/>
              </a:rPr>
              <a:pPr algn="ctr" eaLnBrk="1" hangingPunct="1"/>
              <a:t>6</a:t>
            </a:fld>
            <a:endParaRPr lang="en-US" sz="1600">
              <a:solidFill>
                <a:srgbClr val="000000"/>
              </a:solidFill>
              <a:latin typeface="Andalus" charset="0"/>
              <a:cs typeface="Andalus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371600"/>
          </a:xfrm>
        </p:spPr>
        <p:txBody>
          <a:bodyPr/>
          <a:lstStyle/>
          <a:p>
            <a:r>
              <a:rPr lang="en-US" dirty="0">
                <a:latin typeface="Times New Roman" charset="0"/>
                <a:ea typeface="ＭＳ Ｐゴシック" charset="0"/>
              </a:rPr>
              <a:t>WTMD Experiments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153400" cy="5105400"/>
          </a:xfrm>
        </p:spPr>
        <p:txBody>
          <a:bodyPr/>
          <a:lstStyle/>
          <a:p>
            <a:r>
              <a:rPr lang="en-US" dirty="0">
                <a:latin typeface="Times New Roman" charset="0"/>
                <a:ea typeface="ＭＳ Ｐゴシック" charset="0"/>
              </a:rPr>
              <a:t>Found difference in WTMD performance under different conditions.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Varies per 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Brand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Height &amp; Orientation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Proximity of outside sources 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Human gait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Speed</a:t>
            </a:r>
            <a:endParaRPr lang="en-US" sz="1000" dirty="0">
              <a:latin typeface="Times New Roman" charset="0"/>
              <a:ea typeface="ＭＳ Ｐゴシック" charset="0"/>
            </a:endParaRPr>
          </a:p>
          <a:p>
            <a:pPr lvl="1"/>
            <a:endParaRPr lang="en-US" dirty="0">
              <a:latin typeface="Times New Roman" charset="0"/>
              <a:ea typeface="ＭＳ Ｐゴシック" charset="0"/>
            </a:endParaRPr>
          </a:p>
          <a:p>
            <a:pPr lvl="1"/>
            <a:endParaRPr lang="en-US" dirty="0">
              <a:latin typeface="Times New Roman" charset="0"/>
              <a:ea typeface="ＭＳ Ｐゴシック" charset="0"/>
            </a:endParaRPr>
          </a:p>
        </p:txBody>
      </p:sp>
      <p:pic>
        <p:nvPicPr>
          <p:cNvPr id="46083" name="Picture 4" descr="Displaying DSCF44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81200"/>
            <a:ext cx="2452688" cy="32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543925" y="6356350"/>
            <a:ext cx="561975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8B555A7-0E66-F444-8C16-6B6F8DB65FE4}" type="slidenum">
              <a:rPr lang="en-US" sz="1400">
                <a:solidFill>
                  <a:schemeClr val="bg1"/>
                </a:solidFill>
              </a:rPr>
              <a:pPr/>
              <a:t>7</a:t>
            </a:fld>
            <a:endParaRPr lang="en-US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9"/>
          <p:cNvSpPr txBox="1">
            <a:spLocks noChangeArrowheads="1"/>
          </p:cNvSpPr>
          <p:nvPr/>
        </p:nvSpPr>
        <p:spPr bwMode="auto">
          <a:xfrm>
            <a:off x="-1588" y="71438"/>
            <a:ext cx="9145588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ts val="4000"/>
              </a:lnSpc>
            </a:pPr>
            <a:r>
              <a:rPr lang="en-US" sz="4000" b="1" dirty="0">
                <a:solidFill>
                  <a:srgbClr val="008000"/>
                </a:solidFill>
                <a:ea typeface="MS PGothic" charset="0"/>
                <a:cs typeface="MS PGothic" charset="0"/>
              </a:rPr>
              <a:t>OSAI Project III: Economics of Security &amp; Randomization</a:t>
            </a:r>
          </a:p>
        </p:txBody>
      </p:sp>
      <p:sp>
        <p:nvSpPr>
          <p:cNvPr id="3174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076700" y="6400800"/>
            <a:ext cx="609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fld id="{649E917F-7892-FC4E-8D82-39D23E99A44A}" type="slidenum">
              <a:rPr lang="en-US" sz="1100">
                <a:solidFill>
                  <a:srgbClr val="FF0000"/>
                </a:solidFill>
                <a:ea typeface="MS PGothic" charset="0"/>
                <a:cs typeface="MS PGothic" charset="0"/>
              </a:rPr>
              <a:pPr algn="ctr"/>
              <a:t>8</a:t>
            </a:fld>
            <a:endParaRPr lang="en-US" sz="1100">
              <a:solidFill>
                <a:srgbClr val="FF000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196850" y="1295400"/>
            <a:ext cx="87947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sz="2800">
                <a:ea typeface="MS PGothic" charset="0"/>
                <a:cs typeface="MS PGothic" charset="0"/>
              </a:rPr>
              <a:t>Economic costs and benefits of security at stadiums</a:t>
            </a:r>
          </a:p>
          <a:p>
            <a:pPr eaLnBrk="1" hangingPunct="1">
              <a:buFontTx/>
              <a:buAutoNum type="arabicPeriod"/>
            </a:pPr>
            <a:r>
              <a:rPr lang="en-US" sz="2800">
                <a:ea typeface="MS PGothic" charset="0"/>
                <a:cs typeface="MS PGothic" charset="0"/>
              </a:rPr>
              <a:t>Randomization designs</a:t>
            </a:r>
          </a:p>
          <a:p>
            <a:pPr eaLnBrk="1" hangingPunct="1">
              <a:buFontTx/>
              <a:buAutoNum type="arabicPeriod"/>
            </a:pPr>
            <a:r>
              <a:rPr lang="en-US" sz="2800">
                <a:ea typeface="MS PGothic" charset="0"/>
                <a:cs typeface="MS PGothic" charset="0"/>
              </a:rPr>
              <a:t>Practical implementation of simple randomization for patron screening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" r="10645" b="10088"/>
          <a:stretch>
            <a:fillRect/>
          </a:stretch>
        </p:blipFill>
        <p:spPr bwMode="auto">
          <a:xfrm>
            <a:off x="533400" y="3657600"/>
            <a:ext cx="3541713" cy="2547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1749" name="TextBox 7"/>
          <p:cNvSpPr txBox="1">
            <a:spLocks noChangeArrowheads="1"/>
          </p:cNvSpPr>
          <p:nvPr/>
        </p:nvSpPr>
        <p:spPr bwMode="auto">
          <a:xfrm>
            <a:off x="1219200" y="6276975"/>
            <a:ext cx="3276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000">
                <a:ea typeface="MS PGothic" charset="0"/>
                <a:cs typeface="MS PGothic" charset="0"/>
              </a:rPr>
              <a:t>Lambeau Field – Mike Roemer/AP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7C74928-E2BD-FD4F-A1B7-41CD1AD954E1}" type="slidenum">
              <a:rPr lang="en-US" sz="1400"/>
              <a:pPr/>
              <a:t>9</a:t>
            </a:fld>
            <a:endParaRPr lang="en-US" sz="1400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915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cs typeface="+mj-cs"/>
              </a:rPr>
              <a:t>Port Authority Bus Terminal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8534400" cy="501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hangingPunct="0">
              <a:buFont typeface="Arial"/>
              <a:buChar char="•"/>
              <a:defRPr/>
            </a:pPr>
            <a:r>
              <a:rPr lang="en-US" sz="2800" dirty="0" smtClean="0">
                <a:latin typeface="Times New Roman" charset="0"/>
                <a:cs typeface="+mn-cs"/>
              </a:rPr>
              <a:t>PABT in NYC: world’s busiest bus terminal</a:t>
            </a:r>
          </a:p>
          <a:p>
            <a:pPr eaLnBrk="0" hangingPunct="0">
              <a:buFont typeface="Arial"/>
              <a:buChar char="•"/>
              <a:defRPr/>
            </a:pPr>
            <a:r>
              <a:rPr lang="en-US" sz="2800" dirty="0" smtClean="0">
                <a:latin typeface="Times New Roman" charset="0"/>
                <a:cs typeface="+mn-cs"/>
              </a:rPr>
              <a:t>Critical transit facility to move people between NYC and NJ</a:t>
            </a:r>
          </a:p>
          <a:p>
            <a:pPr eaLnBrk="0" hangingPunct="0">
              <a:buFont typeface="Arial"/>
              <a:buChar char="•"/>
              <a:defRPr/>
            </a:pPr>
            <a:r>
              <a:rPr lang="en-US" sz="2800" dirty="0" smtClean="0">
                <a:latin typeface="Times New Roman" charset="0"/>
                <a:cs typeface="+mn-cs"/>
              </a:rPr>
              <a:t>Central part of any emergency evacuation scenario for Manhattan</a:t>
            </a:r>
          </a:p>
          <a:p>
            <a:pPr eaLnBrk="0" hangingPunct="0">
              <a:buFont typeface="Arial"/>
              <a:buChar char="•"/>
              <a:defRPr/>
            </a:pPr>
            <a:r>
              <a:rPr lang="en-US" sz="2800" dirty="0" smtClean="0">
                <a:latin typeface="Times New Roman" charset="0"/>
                <a:cs typeface="+mn-cs"/>
              </a:rPr>
              <a:t>Our stadium work led to a project for PABT: </a:t>
            </a:r>
          </a:p>
          <a:p>
            <a:pPr lvl="1" eaLnBrk="0" hangingPunct="0">
              <a:buFont typeface="Lucida Grande"/>
              <a:buChar char="­"/>
              <a:defRPr/>
            </a:pPr>
            <a:r>
              <a:rPr lang="en-US" sz="2800" dirty="0" err="1" smtClean="0">
                <a:latin typeface="Times New Roman" charset="0"/>
                <a:cs typeface="+mn-cs"/>
              </a:rPr>
              <a:t>LiDAR</a:t>
            </a:r>
            <a:r>
              <a:rPr lang="en-US" sz="2800" dirty="0" smtClean="0">
                <a:latin typeface="Times New Roman" charset="0"/>
                <a:cs typeface="+mn-cs"/>
              </a:rPr>
              <a:t> to produce Building Information Model</a:t>
            </a:r>
          </a:p>
          <a:p>
            <a:pPr lvl="1" eaLnBrk="0" hangingPunct="0">
              <a:buFont typeface="Lucida Grande"/>
              <a:buChar char="­"/>
              <a:defRPr/>
            </a:pPr>
            <a:r>
              <a:rPr lang="en-US" sz="2800" dirty="0" smtClean="0">
                <a:latin typeface="Times New Roman" charset="0"/>
                <a:cs typeface="+mn-cs"/>
              </a:rPr>
              <a:t>Crowd Management Simulation Software</a:t>
            </a:r>
          </a:p>
          <a:p>
            <a:pPr eaLnBrk="0" hangingPunct="0">
              <a:buFont typeface="Arial"/>
              <a:buChar char="•"/>
              <a:defRPr/>
            </a:pPr>
            <a:r>
              <a:rPr lang="en-US" sz="3200" dirty="0" smtClean="0">
                <a:latin typeface="Times New Roman" charset="0"/>
                <a:cs typeface="+mn-cs"/>
              </a:rPr>
              <a:t> </a:t>
            </a:r>
          </a:p>
          <a:p>
            <a:pPr eaLnBrk="0" hangingPunct="0">
              <a:defRPr/>
            </a:pPr>
            <a:endParaRPr lang="en-US" sz="3200" dirty="0" smtClean="0">
              <a:latin typeface="Times New Roman" charset="0"/>
              <a:cs typeface="+mn-cs"/>
            </a:endParaRPr>
          </a:p>
          <a:p>
            <a:pPr eaLnBrk="0" hangingPunct="0">
              <a:defRPr/>
            </a:pPr>
            <a:endParaRPr lang="en-US" sz="3200" b="1" i="1" dirty="0" smtClean="0">
              <a:latin typeface="Times New Roman" charset="0"/>
              <a:cs typeface="+mn-cs"/>
            </a:endParaRP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4495800" y="6262688"/>
            <a:ext cx="2233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000" b="1">
                <a:solidFill>
                  <a:schemeClr val="bg1"/>
                </a:solidFill>
                <a:cs typeface="+mn-cs"/>
              </a:rPr>
              <a:t>Dust storm in Mali</a:t>
            </a:r>
          </a:p>
        </p:txBody>
      </p:sp>
      <p:pic>
        <p:nvPicPr>
          <p:cNvPr id="33797" name="Picture 1" descr="Port-authority-termin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451350"/>
            <a:ext cx="3124200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27525"/>
            <a:ext cx="2971800" cy="198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Box 1"/>
          <p:cNvSpPr txBox="1">
            <a:spLocks noChangeArrowheads="1"/>
          </p:cNvSpPr>
          <p:nvPr/>
        </p:nvSpPr>
        <p:spPr bwMode="auto">
          <a:xfrm>
            <a:off x="609600" y="6400800"/>
            <a:ext cx="2595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Arial" charset="0"/>
              </a:rPr>
              <a:t>Credit: online.WSJ.com</a:t>
            </a:r>
          </a:p>
        </p:txBody>
      </p:sp>
      <p:sp>
        <p:nvSpPr>
          <p:cNvPr id="33800" name="TextBox 2"/>
          <p:cNvSpPr txBox="1">
            <a:spLocks noChangeArrowheads="1"/>
          </p:cNvSpPr>
          <p:nvPr/>
        </p:nvSpPr>
        <p:spPr bwMode="auto">
          <a:xfrm>
            <a:off x="5843588" y="6400800"/>
            <a:ext cx="1928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Arial" charset="0"/>
              </a:rPr>
              <a:t>Credit: Wikipedia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Executi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efault Desig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efault Desig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efault Desig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21303</TotalTime>
  <Words>2436</Words>
  <Application>Microsoft Macintosh PowerPoint</Application>
  <PresentationFormat>On-screen Show (4:3)</PresentationFormat>
  <Paragraphs>441</Paragraphs>
  <Slides>52</Slides>
  <Notes>27</Notes>
  <HiddenSlides>0</HiddenSlides>
  <MMClips>11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Default Design</vt:lpstr>
      <vt:lpstr>Custom Design</vt:lpstr>
      <vt:lpstr>1_Default Design</vt:lpstr>
      <vt:lpstr>Office Theme</vt:lpstr>
      <vt:lpstr>Executive</vt:lpstr>
      <vt:lpstr>2_Default Design</vt:lpstr>
      <vt:lpstr>Venue Public Security &amp; Stadium Access Security    </vt:lpstr>
      <vt:lpstr>   </vt:lpstr>
      <vt:lpstr>Evacuation Planning Tool</vt:lpstr>
      <vt:lpstr>   </vt:lpstr>
      <vt:lpstr>PowerPoint Presentation</vt:lpstr>
      <vt:lpstr>CCICADA’s Stadium Simulator</vt:lpstr>
      <vt:lpstr>WTMD Experiments</vt:lpstr>
      <vt:lpstr>PowerPoint Presentation</vt:lpstr>
      <vt:lpstr>Port Authority Bus Terminal</vt:lpstr>
      <vt:lpstr>Extension to Other Facilities</vt:lpstr>
      <vt:lpstr>Crowd Simulation  for the  Port Authority Bus Terminal </vt:lpstr>
      <vt:lpstr>Port Authority Bus Terminal</vt:lpstr>
      <vt:lpstr>Why Crowd Simulation?</vt:lpstr>
      <vt:lpstr>CCICADA: Agent-based Simulation  for Transportation Hubs</vt:lpstr>
      <vt:lpstr>Port Authority - Afternoon Scenario</vt:lpstr>
      <vt:lpstr>Delayed Departures Scenario</vt:lpstr>
      <vt:lpstr>Evacuation Scenario</vt:lpstr>
      <vt:lpstr>PowerPoint Presentation</vt:lpstr>
      <vt:lpstr>Default Values Matched Data</vt:lpstr>
      <vt:lpstr>Computing Next Target</vt:lpstr>
      <vt:lpstr>Example</vt:lpstr>
      <vt:lpstr>Simulation-based  Crowd Management  and Environment Design </vt:lpstr>
      <vt:lpstr>PowerPoint Presentation</vt:lpstr>
      <vt:lpstr>PowerPoint Presentation</vt:lpstr>
      <vt:lpstr>PowerPoint Presentation</vt:lpstr>
      <vt:lpstr>PowerPoint Presentation</vt:lpstr>
      <vt:lpstr>CCICADA’s Stadium Simulator</vt:lpstr>
      <vt:lpstr>CCICADA Stadium Simulator</vt:lpstr>
      <vt:lpstr>CCICADA Stadium Simulator</vt:lpstr>
      <vt:lpstr>Using CCICADA’s Stadium Simulator</vt:lpstr>
      <vt:lpstr>Stadium Simulator Output</vt:lpstr>
      <vt:lpstr>The Stadium Simulator</vt:lpstr>
      <vt:lpstr>PowerPoint Presentation</vt:lpstr>
      <vt:lpstr>What if you Cannot Get Everyone through with WTMDs (or Wanding)?  </vt:lpstr>
      <vt:lpstr>PowerPoint Presentation</vt:lpstr>
      <vt:lpstr>CCICADA’s Stadium Simulator</vt:lpstr>
      <vt:lpstr>Walk-Through Metal Detectors in Stadium Environments</vt:lpstr>
      <vt:lpstr>Introduction</vt:lpstr>
      <vt:lpstr>Background </vt:lpstr>
      <vt:lpstr>Background:  Standards for WTMDs</vt:lpstr>
      <vt:lpstr>Experiment Overview</vt:lpstr>
      <vt:lpstr>Experimental Design Overview</vt:lpstr>
      <vt:lpstr>Height/Orientation Experiment</vt:lpstr>
      <vt:lpstr>Height and Orientation Results</vt:lpstr>
      <vt:lpstr>Proximity Experiment</vt:lpstr>
      <vt:lpstr>PowerPoint Presentation</vt:lpstr>
      <vt:lpstr>Proximity Results</vt:lpstr>
      <vt:lpstr>Speed Experiment</vt:lpstr>
      <vt:lpstr>Speed Results</vt:lpstr>
      <vt:lpstr>Concluding Thoughts</vt:lpstr>
      <vt:lpstr>Continued &amp; Future Work</vt:lpstr>
      <vt:lpstr>Acknowledgements</vt:lpstr>
    </vt:vector>
  </TitlesOfParts>
  <Company>Rutgers Univ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Donnelly</dc:creator>
  <cp:lastModifiedBy>Fred Roberts</cp:lastModifiedBy>
  <cp:revision>667</cp:revision>
  <dcterms:created xsi:type="dcterms:W3CDTF">2008-11-29T20:14:14Z</dcterms:created>
  <dcterms:modified xsi:type="dcterms:W3CDTF">2017-05-08T01:13:43Z</dcterms:modified>
</cp:coreProperties>
</file>