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30"/>
  </p:notesMasterIdLst>
  <p:handoutMasterIdLst>
    <p:handoutMasterId r:id="rId31"/>
  </p:handoutMasterIdLst>
  <p:sldIdLst>
    <p:sldId id="256" r:id="rId4"/>
    <p:sldId id="696" r:id="rId5"/>
    <p:sldId id="587" r:id="rId6"/>
    <p:sldId id="526" r:id="rId7"/>
    <p:sldId id="638" r:id="rId8"/>
    <p:sldId id="682" r:id="rId9"/>
    <p:sldId id="593" r:id="rId10"/>
    <p:sldId id="601" r:id="rId11"/>
    <p:sldId id="622" r:id="rId12"/>
    <p:sldId id="620" r:id="rId13"/>
    <p:sldId id="640" r:id="rId14"/>
    <p:sldId id="641" r:id="rId15"/>
    <p:sldId id="478" r:id="rId16"/>
    <p:sldId id="586" r:id="rId17"/>
    <p:sldId id="701" r:id="rId18"/>
    <p:sldId id="700" r:id="rId19"/>
    <p:sldId id="699" r:id="rId20"/>
    <p:sldId id="709" r:id="rId21"/>
    <p:sldId id="706" r:id="rId22"/>
    <p:sldId id="697" r:id="rId23"/>
    <p:sldId id="702" r:id="rId24"/>
    <p:sldId id="591" r:id="rId25"/>
    <p:sldId id="649" r:id="rId26"/>
    <p:sldId id="514" r:id="rId27"/>
    <p:sldId id="707" r:id="rId28"/>
    <p:sldId id="57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29" autoAdjust="0"/>
    <p:restoredTop sz="95135" autoAdjust="0"/>
  </p:normalViewPr>
  <p:slideViewPr>
    <p:cSldViewPr snapToGrid="0" snapToObjects="1">
      <p:cViewPr varScale="1">
        <p:scale>
          <a:sx n="113" d="100"/>
          <a:sy n="113" d="100"/>
        </p:scale>
        <p:origin x="708" y="102"/>
      </p:cViewPr>
      <p:guideLst/>
    </p:cSldViewPr>
  </p:slideViewPr>
  <p:notesTextViewPr>
    <p:cViewPr>
      <p:scale>
        <a:sx n="1" d="1"/>
        <a:sy n="1" d="1"/>
      </p:scale>
      <p:origin x="0" y="0"/>
    </p:cViewPr>
  </p:notesTextViewPr>
  <p:sorterViewPr>
    <p:cViewPr>
      <p:scale>
        <a:sx n="1" d="1"/>
        <a:sy n="1" d="1"/>
      </p:scale>
      <p:origin x="0" y="-19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14879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12</a:t>
            </a:fld>
            <a:endParaRPr lang="en-US" dirty="0"/>
          </a:p>
        </p:txBody>
      </p:sp>
    </p:spTree>
    <p:extLst>
      <p:ext uri="{BB962C8B-B14F-4D97-AF65-F5344CB8AC3E}">
        <p14:creationId xmlns:p14="http://schemas.microsoft.com/office/powerpoint/2010/main" val="590186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840199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22</a:t>
            </a:fld>
            <a:endParaRPr lang="en-US" dirty="0"/>
          </a:p>
        </p:txBody>
      </p:sp>
    </p:spTree>
    <p:extLst>
      <p:ext uri="{BB962C8B-B14F-4D97-AF65-F5344CB8AC3E}">
        <p14:creationId xmlns:p14="http://schemas.microsoft.com/office/powerpoint/2010/main" val="3589700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23</a:t>
            </a:fld>
            <a:endParaRPr lang="en-US" dirty="0"/>
          </a:p>
        </p:txBody>
      </p:sp>
    </p:spTree>
    <p:extLst>
      <p:ext uri="{BB962C8B-B14F-4D97-AF65-F5344CB8AC3E}">
        <p14:creationId xmlns:p14="http://schemas.microsoft.com/office/powerpoint/2010/main" val="3399171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24</a:t>
            </a:fld>
            <a:endParaRPr lang="en-US" dirty="0"/>
          </a:p>
        </p:txBody>
      </p:sp>
    </p:spTree>
    <p:extLst>
      <p:ext uri="{BB962C8B-B14F-4D97-AF65-F5344CB8AC3E}">
        <p14:creationId xmlns:p14="http://schemas.microsoft.com/office/powerpoint/2010/main" val="769820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25</a:t>
            </a:fld>
            <a:endParaRPr lang="en-US" dirty="0"/>
          </a:p>
        </p:txBody>
      </p:sp>
    </p:spTree>
    <p:extLst>
      <p:ext uri="{BB962C8B-B14F-4D97-AF65-F5344CB8AC3E}">
        <p14:creationId xmlns:p14="http://schemas.microsoft.com/office/powerpoint/2010/main" val="1612155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26</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4</a:t>
            </a:fld>
            <a:endParaRPr lang="en-US" dirty="0"/>
          </a:p>
        </p:txBody>
      </p:sp>
    </p:spTree>
    <p:extLst>
      <p:ext uri="{BB962C8B-B14F-4D97-AF65-F5344CB8AC3E}">
        <p14:creationId xmlns:p14="http://schemas.microsoft.com/office/powerpoint/2010/main" val="217580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3195970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383780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1841575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10</a:t>
            </a:fld>
            <a:endParaRPr lang="en-US" dirty="0"/>
          </a:p>
        </p:txBody>
      </p:sp>
    </p:spTree>
    <p:extLst>
      <p:ext uri="{BB962C8B-B14F-4D97-AF65-F5344CB8AC3E}">
        <p14:creationId xmlns:p14="http://schemas.microsoft.com/office/powerpoint/2010/main" val="716538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11</a:t>
            </a:fld>
            <a:endParaRPr lang="en-US" dirty="0"/>
          </a:p>
        </p:txBody>
      </p:sp>
    </p:spTree>
    <p:extLst>
      <p:ext uri="{BB962C8B-B14F-4D97-AF65-F5344CB8AC3E}">
        <p14:creationId xmlns:p14="http://schemas.microsoft.com/office/powerpoint/2010/main" val="123643985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
        <p:nvSpPr>
          <p:cNvPr id="4" name="TextBox 3">
            <a:extLst>
              <a:ext uri="{FF2B5EF4-FFF2-40B4-BE49-F238E27FC236}">
                <a16:creationId xmlns:a16="http://schemas.microsoft.com/office/drawing/2014/main" id="{A7F42B0D-67FF-AD57-A1E1-5DE037AC590F}"/>
              </a:ext>
            </a:extLst>
          </p:cNvPr>
          <p:cNvSpPr txBox="1"/>
          <p:nvPr userDrawn="1"/>
        </p:nvSpPr>
        <p:spPr>
          <a:xfrm>
            <a:off x="9060873" y="6303830"/>
            <a:ext cx="2626822" cy="369332"/>
          </a:xfrm>
          <a:prstGeom prst="rect">
            <a:avLst/>
          </a:prstGeom>
          <a:noFill/>
        </p:spPr>
        <p:txBody>
          <a:bodyPr wrap="square" rtlCol="0">
            <a:spAutoFit/>
          </a:bodyPr>
          <a:lstStyle/>
          <a:p>
            <a:pPr algn="just"/>
            <a:r>
              <a:rPr lang="en-US" dirty="0"/>
              <a:t>Annual Meeting 2024 </a:t>
            </a:r>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9" y="0"/>
            <a:ext cx="5476672" cy="6864773"/>
          </a:xfrm>
          <a:prstGeom prst="rect">
            <a:avLst/>
          </a:prstGeom>
        </p:spPr>
      </p:pic>
      <p:cxnSp>
        <p:nvCxnSpPr>
          <p:cNvPr id="16" name="Straight Connector 15"/>
          <p:cNvCxnSpPr/>
          <p:nvPr userDrawn="1"/>
        </p:nvCxnSpPr>
        <p:spPr>
          <a:xfrm flipV="1">
            <a:off x="3570051" y="1632464"/>
            <a:ext cx="8620878"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Title 1"/>
          <p:cNvSpPr>
            <a:spLocks noGrp="1"/>
          </p:cNvSpPr>
          <p:nvPr>
            <p:ph type="title" hasCustomPrompt="1"/>
          </p:nvPr>
        </p:nvSpPr>
        <p:spPr>
          <a:xfrm>
            <a:off x="3570052"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Project Name	</a:t>
            </a:r>
            <a:br>
              <a:rPr lang="en-US" dirty="0"/>
            </a:br>
            <a:endParaRPr lang="en-US" dirty="0"/>
          </a:p>
        </p:txBody>
      </p:sp>
      <p:sp>
        <p:nvSpPr>
          <p:cNvPr id="32" name="Text Placeholder 2"/>
          <p:cNvSpPr>
            <a:spLocks noGrp="1"/>
          </p:cNvSpPr>
          <p:nvPr>
            <p:ph type="body" idx="1"/>
          </p:nvPr>
        </p:nvSpPr>
        <p:spPr>
          <a:xfrm>
            <a:off x="3570052" y="3286549"/>
            <a:ext cx="8028038" cy="1500187"/>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34134" y="386703"/>
            <a:ext cx="4476439" cy="1067216"/>
          </a:xfrm>
          <a:prstGeom prst="rect">
            <a:avLst/>
          </a:prstGeom>
        </p:spPr>
      </p:pic>
    </p:spTree>
    <p:extLst>
      <p:ext uri="{BB962C8B-B14F-4D97-AF65-F5344CB8AC3E}">
        <p14:creationId xmlns:p14="http://schemas.microsoft.com/office/powerpoint/2010/main" val="2643198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 id="2147483723" r:id="rId4"/>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ommons.wikimedia.org/w/index.php?title=User:William_Alden&amp;action=edit&amp;redlink=1" TargetMode="External"/><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ommons.wikimedia.org/wiki/User:Wikideas1" TargetMode="External"/><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0574" y="1812241"/>
            <a:ext cx="11076703" cy="955168"/>
          </a:xfrm>
        </p:spPr>
        <p:txBody>
          <a:bodyPr>
            <a:noAutofit/>
          </a:bodyPr>
          <a:lstStyle/>
          <a:p>
            <a:pPr marL="0" indent="0" algn="ctr">
              <a:spcAft>
                <a:spcPts val="1200"/>
              </a:spcAft>
              <a:buNone/>
            </a:pPr>
            <a:r>
              <a:rPr lang="en-US" sz="4000" b="1" dirty="0"/>
              <a:t>Modeling the Impact of Complex, Multi-Vector Disruptions to the Marine Transportation System (MCAT)</a:t>
            </a:r>
          </a:p>
        </p:txBody>
      </p:sp>
      <p:sp>
        <p:nvSpPr>
          <p:cNvPr id="9" name="Text Placeholder 8"/>
          <p:cNvSpPr>
            <a:spLocks noGrp="1"/>
          </p:cNvSpPr>
          <p:nvPr>
            <p:ph type="body" idx="1"/>
          </p:nvPr>
        </p:nvSpPr>
        <p:spPr>
          <a:xfrm>
            <a:off x="1317184" y="3750375"/>
            <a:ext cx="8028038" cy="2597416"/>
          </a:xfrm>
        </p:spPr>
        <p:txBody>
          <a:bodyPr>
            <a:noAutofit/>
          </a:bodyPr>
          <a:lstStyle/>
          <a:p>
            <a:pPr marL="0" indent="0">
              <a:lnSpc>
                <a:spcPct val="100000"/>
              </a:lnSpc>
              <a:buNone/>
            </a:pPr>
            <a:r>
              <a:rPr lang="en-US" sz="3000" b="1" dirty="0"/>
              <a:t>PI: Fred Roberts </a:t>
            </a:r>
          </a:p>
          <a:p>
            <a:pPr marL="0" indent="0">
              <a:lnSpc>
                <a:spcPct val="100000"/>
              </a:lnSpc>
              <a:buNone/>
            </a:pPr>
            <a:r>
              <a:rPr lang="en-US" sz="3000" dirty="0"/>
              <a:t>Rutgers University</a:t>
            </a:r>
          </a:p>
          <a:p>
            <a:pPr marL="0" indent="0">
              <a:lnSpc>
                <a:spcPct val="100000"/>
              </a:lnSpc>
              <a:buNone/>
            </a:pPr>
            <a:r>
              <a:rPr lang="en-US" sz="3000" b="1" dirty="0"/>
              <a:t>PI: Adam Rose</a:t>
            </a:r>
          </a:p>
          <a:p>
            <a:pPr marL="0" indent="0">
              <a:lnSpc>
                <a:spcPct val="100000"/>
              </a:lnSpc>
              <a:buNone/>
            </a:pPr>
            <a:r>
              <a:rPr lang="en-US" sz="3000" dirty="0"/>
              <a:t>USC</a:t>
            </a:r>
          </a:p>
          <a:p>
            <a:r>
              <a:rPr lang="en-US" sz="3000" dirty="0">
                <a:solidFill>
                  <a:schemeClr val="tx1"/>
                </a:solidFill>
                <a:cs typeface="Arial" panose="020B0604020202020204" pitchFamily="34" charset="0"/>
              </a:rPr>
              <a:t>April 8, 2024</a:t>
            </a:r>
          </a:p>
        </p:txBody>
      </p:sp>
    </p:spTree>
    <p:extLst>
      <p:ext uri="{BB962C8B-B14F-4D97-AF65-F5344CB8AC3E}">
        <p14:creationId xmlns:p14="http://schemas.microsoft.com/office/powerpoint/2010/main" val="238207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81408"/>
            <a:ext cx="11524594" cy="875006"/>
          </a:xfrm>
        </p:spPr>
        <p:txBody>
          <a:bodyPr>
            <a:normAutofit/>
          </a:bodyPr>
          <a:lstStyle/>
          <a:p>
            <a:pPr algn="ctr"/>
            <a:r>
              <a:rPr lang="en-US" dirty="0"/>
              <a:t>Mississippi River Scenario</a:t>
            </a:r>
          </a:p>
        </p:txBody>
      </p:sp>
      <p:sp>
        <p:nvSpPr>
          <p:cNvPr id="7" name="Text Placeholder 6"/>
          <p:cNvSpPr>
            <a:spLocks noGrp="1"/>
          </p:cNvSpPr>
          <p:nvPr>
            <p:ph idx="1"/>
          </p:nvPr>
        </p:nvSpPr>
        <p:spPr>
          <a:xfrm>
            <a:off x="289033" y="732186"/>
            <a:ext cx="11715861" cy="5311427"/>
          </a:xfrm>
        </p:spPr>
        <p:txBody>
          <a:bodyPr>
            <a:normAutofit lnSpcReduction="10000"/>
          </a:bodyPr>
          <a:lstStyle/>
          <a:p>
            <a:pPr lvl="1"/>
            <a:r>
              <a:rPr lang="en-US" dirty="0"/>
              <a:t>We were led to this scenario by </a:t>
            </a:r>
            <a:r>
              <a:rPr lang="en-US" b="1" dirty="0"/>
              <a:t>discussions with U.S. Maritime Administration </a:t>
            </a:r>
            <a:r>
              <a:rPr lang="en-US" dirty="0"/>
              <a:t>leaders</a:t>
            </a:r>
          </a:p>
          <a:p>
            <a:pPr lvl="1"/>
            <a:r>
              <a:rPr lang="en-US" dirty="0"/>
              <a:t>Summer 2022 situation:</a:t>
            </a:r>
          </a:p>
          <a:p>
            <a:pPr lvl="2"/>
            <a:r>
              <a:rPr lang="en-US" b="1" dirty="0"/>
              <a:t>Record low water</a:t>
            </a:r>
            <a:endParaRPr lang="en-US" sz="2400" b="1" dirty="0"/>
          </a:p>
          <a:p>
            <a:pPr lvl="2"/>
            <a:r>
              <a:rPr lang="en-US" sz="2000" dirty="0">
                <a:solidFill>
                  <a:schemeClr val="tx1">
                    <a:lumMod val="50000"/>
                  </a:schemeClr>
                </a:solidFill>
              </a:rPr>
              <a:t>A trip between Cairo Illinois to New Orleans that normally takes between 13 and 14 days, took almost 27 days during that time</a:t>
            </a:r>
          </a:p>
          <a:p>
            <a:pPr lvl="2"/>
            <a:r>
              <a:rPr lang="en-US" sz="2000" dirty="0">
                <a:solidFill>
                  <a:schemeClr val="tx1">
                    <a:lumMod val="50000"/>
                  </a:schemeClr>
                </a:solidFill>
              </a:rPr>
              <a:t>Barges that normally get loaded up to 12 ft or more, were down to 9ft causing a severe shrinking of towing capacity leading to a reduction of over 50% </a:t>
            </a:r>
          </a:p>
          <a:p>
            <a:pPr lvl="1"/>
            <a:r>
              <a:rPr lang="en-US" b="1" dirty="0">
                <a:solidFill>
                  <a:schemeClr val="tx1">
                    <a:lumMod val="50000"/>
                  </a:schemeClr>
                </a:solidFill>
              </a:rPr>
              <a:t>Discussions with American Waterways Operators </a:t>
            </a:r>
            <a:r>
              <a:rPr lang="en-US" dirty="0">
                <a:solidFill>
                  <a:schemeClr val="tx1">
                    <a:lumMod val="50000"/>
                  </a:schemeClr>
                </a:solidFill>
              </a:rPr>
              <a:t>(</a:t>
            </a:r>
            <a:r>
              <a:rPr lang="en-US" sz="2400" dirty="0"/>
              <a:t>tugboat, towboat and barge industry's advocate) </a:t>
            </a:r>
            <a:r>
              <a:rPr lang="en-US" dirty="0">
                <a:solidFill>
                  <a:schemeClr val="tx1">
                    <a:lumMod val="50000"/>
                  </a:schemeClr>
                </a:solidFill>
              </a:rPr>
              <a:t>and US Army Corps of Engineers led us to detailed scenario assumptions</a:t>
            </a:r>
          </a:p>
          <a:p>
            <a:pPr lvl="1"/>
            <a:r>
              <a:rPr lang="en-US" dirty="0">
                <a:solidFill>
                  <a:schemeClr val="tx1">
                    <a:lumMod val="50000"/>
                  </a:schemeClr>
                </a:solidFill>
              </a:rPr>
              <a:t>Then summer of 2023 had a repeat of really low water</a:t>
            </a:r>
          </a:p>
          <a:p>
            <a:pPr lvl="1"/>
            <a:r>
              <a:rPr lang="en-US" b="1" dirty="0">
                <a:solidFill>
                  <a:schemeClr val="tx1">
                    <a:lumMod val="50000"/>
                  </a:schemeClr>
                </a:solidFill>
              </a:rPr>
              <a:t>A good test of our MCAT model </a:t>
            </a:r>
            <a:r>
              <a:rPr lang="en-US" dirty="0">
                <a:solidFill>
                  <a:schemeClr val="tx1">
                    <a:lumMod val="50000"/>
                  </a:schemeClr>
                </a:solidFill>
              </a:rPr>
              <a:t>- leading to a detailed economic analysis of the resulting impacts on the fertilizer and grain markets </a:t>
            </a:r>
          </a:p>
          <a:p>
            <a:pPr lvl="1"/>
            <a:r>
              <a:rPr lang="en-US" dirty="0">
                <a:solidFill>
                  <a:schemeClr val="tx1">
                    <a:lumMod val="50000"/>
                  </a:schemeClr>
                </a:solidFill>
              </a:rPr>
              <a:t>Details of this later</a:t>
            </a:r>
          </a:p>
          <a:p>
            <a:pPr lvl="1"/>
            <a:endParaRPr lang="en-US" b="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10</a:t>
            </a:fld>
            <a:endParaRPr lang="en-US" dirty="0"/>
          </a:p>
        </p:txBody>
      </p:sp>
    </p:spTree>
    <p:extLst>
      <p:ext uri="{BB962C8B-B14F-4D97-AF65-F5344CB8AC3E}">
        <p14:creationId xmlns:p14="http://schemas.microsoft.com/office/powerpoint/2010/main" val="2534339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81408"/>
            <a:ext cx="11524594" cy="875006"/>
          </a:xfrm>
        </p:spPr>
        <p:txBody>
          <a:bodyPr>
            <a:normAutofit/>
          </a:bodyPr>
          <a:lstStyle/>
          <a:p>
            <a:pPr algn="ctr"/>
            <a:r>
              <a:rPr lang="en-US" dirty="0"/>
              <a:t>Mississippi River Scenario</a:t>
            </a:r>
          </a:p>
        </p:txBody>
      </p:sp>
      <p:sp>
        <p:nvSpPr>
          <p:cNvPr id="7" name="Text Placeholder 6"/>
          <p:cNvSpPr>
            <a:spLocks noGrp="1"/>
          </p:cNvSpPr>
          <p:nvPr>
            <p:ph idx="1"/>
          </p:nvPr>
        </p:nvSpPr>
        <p:spPr>
          <a:xfrm>
            <a:off x="289033" y="846490"/>
            <a:ext cx="11715861" cy="5011381"/>
          </a:xfrm>
        </p:spPr>
        <p:txBody>
          <a:bodyPr>
            <a:normAutofit/>
          </a:bodyPr>
          <a:lstStyle/>
          <a:p>
            <a:pPr>
              <a:spcBef>
                <a:spcPts val="0"/>
              </a:spcBef>
            </a:pPr>
            <a:r>
              <a:rPr lang="en-US" b="1" dirty="0">
                <a:cs typeface="Times New Roman" panose="02020603050405020304" pitchFamily="18" charset="0"/>
              </a:rPr>
              <a:t>Project PI Adam Rose was invited to testify before the Senate Budget Committee in October on the economic impacts of Climate Change on Supply Chains</a:t>
            </a:r>
          </a:p>
          <a:p>
            <a:pPr lvl="1">
              <a:spcBef>
                <a:spcPts val="0"/>
              </a:spcBef>
            </a:pPr>
            <a:r>
              <a:rPr lang="en-US" dirty="0">
                <a:cs typeface="Times New Roman" panose="02020603050405020304" pitchFamily="18" charset="0"/>
              </a:rPr>
              <a:t>His </a:t>
            </a:r>
            <a:r>
              <a:rPr lang="en-US" b="1" dirty="0">
                <a:cs typeface="Times New Roman" panose="02020603050405020304" pitchFamily="18" charset="0"/>
              </a:rPr>
              <a:t>testimony was built around our Mississippi River low water scenario </a:t>
            </a:r>
            <a:r>
              <a:rPr lang="en-US" dirty="0">
                <a:cs typeface="Times New Roman" panose="02020603050405020304" pitchFamily="18" charset="0"/>
              </a:rPr>
              <a:t>and economic analysis</a:t>
            </a:r>
          </a:p>
          <a:p>
            <a:pPr>
              <a:spcBef>
                <a:spcPts val="0"/>
              </a:spcBef>
            </a:pPr>
            <a:r>
              <a:rPr lang="en-US" dirty="0">
                <a:cs typeface="Times New Roman" panose="02020603050405020304" pitchFamily="18" charset="0"/>
              </a:rPr>
              <a:t>Now we have seen </a:t>
            </a:r>
            <a:r>
              <a:rPr lang="en-US" b="1" dirty="0">
                <a:cs typeface="Times New Roman" panose="02020603050405020304" pitchFamily="18" charset="0"/>
              </a:rPr>
              <a:t>drought in Panama leading to low water in the Panama Canal</a:t>
            </a:r>
            <a:r>
              <a:rPr lang="en-US" dirty="0">
                <a:cs typeface="Times New Roman" panose="02020603050405020304" pitchFamily="18" charset="0"/>
              </a:rPr>
              <a:t> with dramatic impact on Canal capacity and major disruptions to shipping world-wide</a:t>
            </a:r>
          </a:p>
          <a:p>
            <a:pPr>
              <a:spcBef>
                <a:spcPts val="0"/>
              </a:spcBef>
            </a:pPr>
            <a:r>
              <a:rPr lang="en-US" dirty="0">
                <a:cs typeface="Times New Roman" panose="02020603050405020304" pitchFamily="18" charset="0"/>
              </a:rPr>
              <a:t>New DHS Supply Chain Resilience Center making climate change impacts on supply chain a major theme</a:t>
            </a:r>
          </a:p>
          <a:p>
            <a:pPr lvl="1"/>
            <a:endParaRPr lang="en-US" b="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11</a:t>
            </a:fld>
            <a:endParaRPr lang="en-US" dirty="0"/>
          </a:p>
        </p:txBody>
      </p:sp>
    </p:spTree>
    <p:extLst>
      <p:ext uri="{BB962C8B-B14F-4D97-AF65-F5344CB8AC3E}">
        <p14:creationId xmlns:p14="http://schemas.microsoft.com/office/powerpoint/2010/main" val="395933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24256"/>
            <a:ext cx="11524594" cy="875006"/>
          </a:xfrm>
        </p:spPr>
        <p:txBody>
          <a:bodyPr>
            <a:normAutofit/>
          </a:bodyPr>
          <a:lstStyle/>
          <a:p>
            <a:pPr algn="ctr"/>
            <a:r>
              <a:rPr lang="en-US" dirty="0"/>
              <a:t>Panama Canal</a:t>
            </a:r>
          </a:p>
        </p:txBody>
      </p:sp>
      <p:sp>
        <p:nvSpPr>
          <p:cNvPr id="7" name="Text Placeholder 6"/>
          <p:cNvSpPr>
            <a:spLocks noGrp="1"/>
          </p:cNvSpPr>
          <p:nvPr>
            <p:ph idx="1"/>
          </p:nvPr>
        </p:nvSpPr>
        <p:spPr>
          <a:xfrm>
            <a:off x="160441" y="732186"/>
            <a:ext cx="11715861" cy="5311427"/>
          </a:xfrm>
        </p:spPr>
        <p:txBody>
          <a:bodyPr>
            <a:normAutofit/>
          </a:bodyPr>
          <a:lstStyle/>
          <a:p>
            <a:pPr marL="295275" indent="-282575"/>
            <a:r>
              <a:rPr lang="en-US" sz="2400" dirty="0"/>
              <a:t>Low Water Impacts: 30% less rainfall in Panama has </a:t>
            </a:r>
            <a:r>
              <a:rPr lang="en-US" sz="2400" b="1" dirty="0"/>
              <a:t>reduced ships from 38 to 18 per day</a:t>
            </a:r>
          </a:p>
          <a:p>
            <a:pPr marL="295275" indent="-282575"/>
            <a:r>
              <a:rPr lang="en-US" sz="2400" dirty="0"/>
              <a:t>Low Water Impacts: </a:t>
            </a:r>
            <a:r>
              <a:rPr lang="en-US" sz="2400" b="1" dirty="0"/>
              <a:t>Shippers are paying millions to transit with priority</a:t>
            </a:r>
          </a:p>
          <a:p>
            <a:pPr marL="295275" indent="-282575"/>
            <a:r>
              <a:rPr lang="en-US" sz="2400" dirty="0"/>
              <a:t>Countermeasures: </a:t>
            </a:r>
            <a:r>
              <a:rPr lang="en-US" sz="2400" b="1" dirty="0"/>
              <a:t>Major shippers like Maersk are using land bridge across Panama, or air cargo, to avoid delays</a:t>
            </a:r>
          </a:p>
          <a:p>
            <a:pPr marL="752475" lvl="1" indent="-282575"/>
            <a:r>
              <a:rPr lang="en-US" sz="2200" b="1" dirty="0"/>
              <a:t>Maersk interested in collaborating with us</a:t>
            </a:r>
          </a:p>
          <a:p>
            <a:pPr marL="752475" lvl="1" indent="-282575"/>
            <a:r>
              <a:rPr lang="en-US" sz="2200" dirty="0"/>
              <a:t>Visited Maersk Innovation Center in Jersey                                                                                       City in March</a:t>
            </a:r>
          </a:p>
          <a:p>
            <a:pPr marL="752475" lvl="1" indent="-282575"/>
            <a:r>
              <a:rPr lang="en-US" sz="2200" dirty="0"/>
              <a:t>Maersk Global Head of Innovation (Logistics                                                                                           &amp; Services) joined project Advisory Board</a:t>
            </a:r>
          </a:p>
          <a:p>
            <a:pPr marL="295275" indent="-282575"/>
            <a:r>
              <a:rPr lang="en-US" sz="2400" dirty="0"/>
              <a:t>Countermeasures: Panama Canal Board                                                                                 considering new, exclusive reservoir to                                                                                  provide water for Canal when needed</a:t>
            </a:r>
          </a:p>
          <a:p>
            <a:pPr lvl="1"/>
            <a:endParaRPr lang="en-US" b="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12</a:t>
            </a:fld>
            <a:endParaRPr lang="en-US" dirty="0"/>
          </a:p>
        </p:txBody>
      </p:sp>
      <p:pic>
        <p:nvPicPr>
          <p:cNvPr id="3" name="Picture 2">
            <a:extLst>
              <a:ext uri="{FF2B5EF4-FFF2-40B4-BE49-F238E27FC236}">
                <a16:creationId xmlns:a16="http://schemas.microsoft.com/office/drawing/2014/main" id="{B4F40E14-27F7-41A4-AD77-4C720FBBDFDB}"/>
              </a:ext>
            </a:extLst>
          </p:cNvPr>
          <p:cNvPicPr>
            <a:picLocks noChangeAspect="1"/>
          </p:cNvPicPr>
          <p:nvPr/>
        </p:nvPicPr>
        <p:blipFill>
          <a:blip r:embed="rId3"/>
          <a:stretch>
            <a:fillRect/>
          </a:stretch>
        </p:blipFill>
        <p:spPr>
          <a:xfrm>
            <a:off x="6624575" y="2706125"/>
            <a:ext cx="5619873" cy="3037442"/>
          </a:xfrm>
          <a:prstGeom prst="rect">
            <a:avLst/>
          </a:prstGeom>
        </p:spPr>
      </p:pic>
    </p:spTree>
    <p:extLst>
      <p:ext uri="{BB962C8B-B14F-4D97-AF65-F5344CB8AC3E}">
        <p14:creationId xmlns:p14="http://schemas.microsoft.com/office/powerpoint/2010/main" val="1502841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934"/>
            <a:ext cx="12075886" cy="1062825"/>
          </a:xfrm>
        </p:spPr>
        <p:txBody>
          <a:bodyPr>
            <a:noAutofit/>
          </a:bodyPr>
          <a:lstStyle/>
          <a:p>
            <a:pPr algn="ctr"/>
            <a:r>
              <a:rPr lang="en-US" sz="3600" dirty="0"/>
              <a:t>Red Sea Attacks Make things Worse for Global Shipping</a:t>
            </a:r>
            <a:br>
              <a:rPr lang="en-US" sz="3600" dirty="0"/>
            </a:br>
            <a:endParaRPr lang="en-US" sz="3600" dirty="0">
              <a:highlight>
                <a:srgbClr val="FFFF00"/>
              </a:highlight>
            </a:endParaRPr>
          </a:p>
        </p:txBody>
      </p:sp>
      <p:sp>
        <p:nvSpPr>
          <p:cNvPr id="3" name="Content Placeholder 2"/>
          <p:cNvSpPr>
            <a:spLocks noGrp="1"/>
          </p:cNvSpPr>
          <p:nvPr>
            <p:ph idx="1"/>
          </p:nvPr>
        </p:nvSpPr>
        <p:spPr>
          <a:xfrm>
            <a:off x="838200" y="1062999"/>
            <a:ext cx="4689764" cy="4836435"/>
          </a:xfrm>
        </p:spPr>
        <p:txBody>
          <a:bodyPr>
            <a:normAutofit/>
          </a:bodyPr>
          <a:lstStyle/>
          <a:p>
            <a:pPr>
              <a:spcAft>
                <a:spcPts val="600"/>
              </a:spcAft>
            </a:pPr>
            <a:r>
              <a:rPr lang="en-US" sz="2400" dirty="0"/>
              <a:t>On November 19</a:t>
            </a:r>
            <a:r>
              <a:rPr lang="en-US" sz="2400" baseline="30000" dirty="0"/>
              <a:t>th</a:t>
            </a:r>
            <a:r>
              <a:rPr lang="en-US" sz="2400" dirty="0"/>
              <a:t>, Houthi forces hijacked the car carrier </a:t>
            </a:r>
            <a:r>
              <a:rPr lang="en-US" sz="2400" i="1" dirty="0"/>
              <a:t>Galaxy Leader</a:t>
            </a:r>
            <a:r>
              <a:rPr lang="en-US" sz="2400" dirty="0"/>
              <a:t>. Since that date, Houthis have attacked many other commercial vessels by missile and drone  </a:t>
            </a:r>
          </a:p>
          <a:p>
            <a:pPr>
              <a:spcAft>
                <a:spcPts val="600"/>
              </a:spcAft>
            </a:pPr>
            <a:r>
              <a:rPr lang="en-US" sz="2400" dirty="0"/>
              <a:t>But now </a:t>
            </a:r>
            <a:r>
              <a:rPr lang="en-US" sz="2400" b="1" dirty="0"/>
              <a:t>access to the Suez Canal is affected</a:t>
            </a:r>
          </a:p>
          <a:p>
            <a:pPr>
              <a:spcAft>
                <a:spcPts val="600"/>
              </a:spcAft>
            </a:pPr>
            <a:r>
              <a:rPr lang="en-US" sz="2400" b="1" dirty="0"/>
              <a:t>Panama Canal + Suez Canal blockages create a really complex disturbance</a:t>
            </a:r>
          </a:p>
          <a:p>
            <a:pPr>
              <a:spcAft>
                <a:spcPts val="600"/>
              </a:spcAft>
            </a:pPr>
            <a:endParaRPr lang="en-US" sz="2400" dirty="0"/>
          </a:p>
        </p:txBody>
      </p:sp>
      <p:sp>
        <p:nvSpPr>
          <p:cNvPr id="4" name="Slide Number Placeholder 1">
            <a:extLst>
              <a:ext uri="{FF2B5EF4-FFF2-40B4-BE49-F238E27FC236}">
                <a16:creationId xmlns:a16="http://schemas.microsoft.com/office/drawing/2014/main" id="{7CED3809-43F3-2947-9939-A767B8A66498}"/>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13</a:t>
            </a:fld>
            <a:endParaRPr lang="en-US" dirty="0"/>
          </a:p>
        </p:txBody>
      </p:sp>
      <p:pic>
        <p:nvPicPr>
          <p:cNvPr id="5" name="Picture 4" descr="A helicopter flying over a ship&#10;&#10;Description automatically generated">
            <a:extLst>
              <a:ext uri="{FF2B5EF4-FFF2-40B4-BE49-F238E27FC236}">
                <a16:creationId xmlns:a16="http://schemas.microsoft.com/office/drawing/2014/main" id="{2BF3FF27-D298-1756-0B44-6ACDE128C0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9603" y="1808691"/>
            <a:ext cx="4320511" cy="3240618"/>
          </a:xfrm>
          <a:prstGeom prst="rect">
            <a:avLst/>
          </a:prstGeom>
          <a:ln>
            <a:solidFill>
              <a:schemeClr val="tx2"/>
            </a:solidFill>
          </a:ln>
        </p:spPr>
      </p:pic>
    </p:spTree>
    <p:extLst>
      <p:ext uri="{BB962C8B-B14F-4D97-AF65-F5344CB8AC3E}">
        <p14:creationId xmlns:p14="http://schemas.microsoft.com/office/powerpoint/2010/main" val="1592250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02982"/>
            <a:ext cx="10515600" cy="1325563"/>
          </a:xfrm>
        </p:spPr>
        <p:txBody>
          <a:bodyPr>
            <a:normAutofit fontScale="90000"/>
          </a:bodyPr>
          <a:lstStyle/>
          <a:p>
            <a:r>
              <a:rPr lang="en-US" dirty="0"/>
              <a:t>The MCAT Economic Consequence Analysis Tool and its Fertilizer Scenario Application</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14</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349032"/>
            <a:ext cx="10515599" cy="4672377"/>
          </a:xfrm>
          <a:prstGeom prst="rect">
            <a:avLst/>
          </a:prstGeom>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developing </a:t>
            </a:r>
            <a:r>
              <a:rPr lang="en-US" sz="2400" b="1" dirty="0"/>
              <a:t>a user-friendly, decision-support tool for use by the Coast Guard and others to improve risk management</a:t>
            </a:r>
            <a:r>
              <a:rPr lang="en-US" sz="2400" dirty="0"/>
              <a:t>.</a:t>
            </a:r>
          </a:p>
          <a:p>
            <a:r>
              <a:rPr lang="en-US" sz="2400" dirty="0"/>
              <a:t>The </a:t>
            </a:r>
            <a:r>
              <a:rPr lang="en-US" sz="2400" b="1" i="1" dirty="0">
                <a:solidFill>
                  <a:srgbClr val="FF0000"/>
                </a:solidFill>
              </a:rPr>
              <a:t>MCAT Tool </a:t>
            </a:r>
          </a:p>
          <a:p>
            <a:pPr lvl="1"/>
            <a:r>
              <a:rPr lang="en-US" sz="2000" dirty="0"/>
              <a:t>Based on an Economic Consequence Analysis Tool (E-CAT) developed by our partner center CREATE to identify direct </a:t>
            </a:r>
            <a:r>
              <a:rPr lang="en-US" sz="2000" b="1" i="1" dirty="0"/>
              <a:t>and indirect </a:t>
            </a:r>
            <a:r>
              <a:rPr lang="en-US" sz="2000" dirty="0"/>
              <a:t>economic impacts of disruptive events.</a:t>
            </a:r>
          </a:p>
          <a:p>
            <a:pPr lvl="1"/>
            <a:r>
              <a:rPr lang="en-US" sz="2200" b="1" dirty="0">
                <a:solidFill>
                  <a:srgbClr val="000000"/>
                </a:solidFill>
                <a:ea typeface="Times New Roman" panose="02020603050405020304" pitchFamily="18" charset="0"/>
              </a:rPr>
              <a:t>Uses</a:t>
            </a:r>
            <a:r>
              <a:rPr lang="en-US" sz="2200" b="1" dirty="0">
                <a:solidFill>
                  <a:srgbClr val="000000"/>
                </a:solidFill>
                <a:effectLst/>
                <a:ea typeface="Times New Roman" panose="02020603050405020304" pitchFamily="18" charset="0"/>
              </a:rPr>
              <a:t> an internationally linked computable general equilibrium (CGE) model </a:t>
            </a:r>
            <a:r>
              <a:rPr lang="en-US" sz="2200" dirty="0">
                <a:solidFill>
                  <a:srgbClr val="000000"/>
                </a:solidFill>
                <a:effectLst/>
                <a:ea typeface="Times New Roman" panose="02020603050405020304" pitchFamily="18" charset="0"/>
              </a:rPr>
              <a:t>consisting of over 100 countries with 65 sectors each</a:t>
            </a:r>
            <a:r>
              <a:rPr lang="en-US" sz="2200" dirty="0">
                <a:solidFill>
                  <a:srgbClr val="000000"/>
                </a:solidFill>
                <a:ea typeface="Times New Roman" panose="02020603050405020304" pitchFamily="18" charset="0"/>
              </a:rPr>
              <a:t>.</a:t>
            </a:r>
          </a:p>
          <a:p>
            <a:pPr lvl="1"/>
            <a:r>
              <a:rPr lang="en-US" sz="2000" dirty="0"/>
              <a:t>CGE models the economy as a set of interrelated supply chains</a:t>
            </a:r>
            <a:endParaRPr lang="en-US" sz="2200" dirty="0">
              <a:solidFill>
                <a:srgbClr val="000000"/>
              </a:solidFill>
              <a:ea typeface="Times New Roman" panose="02020603050405020304" pitchFamily="18" charset="0"/>
            </a:endParaRPr>
          </a:p>
          <a:p>
            <a:pPr lvl="1"/>
            <a:r>
              <a:rPr lang="en-US" sz="2200" dirty="0">
                <a:solidFill>
                  <a:srgbClr val="000000"/>
                </a:solidFill>
                <a:ea typeface="Times New Roman" panose="02020603050405020304" pitchFamily="18" charset="0"/>
              </a:rPr>
              <a:t>Helps</a:t>
            </a:r>
            <a:r>
              <a:rPr lang="en-US" sz="2200" dirty="0">
                <a:solidFill>
                  <a:srgbClr val="000000"/>
                </a:solidFill>
                <a:effectLst/>
                <a:ea typeface="Times New Roman" panose="02020603050405020304" pitchFamily="18" charset="0"/>
              </a:rPr>
              <a:t> </a:t>
            </a:r>
            <a:r>
              <a:rPr lang="en-US" sz="2200" b="1" dirty="0">
                <a:solidFill>
                  <a:srgbClr val="000000"/>
                </a:solidFill>
                <a:ea typeface="Times New Roman" panose="02020603050405020304" pitchFamily="18" charset="0"/>
              </a:rPr>
              <a:t>determine </a:t>
            </a:r>
            <a:r>
              <a:rPr lang="en-US" sz="2200" b="1" dirty="0">
                <a:solidFill>
                  <a:srgbClr val="000000"/>
                </a:solidFill>
                <a:effectLst/>
                <a:ea typeface="Times New Roman" panose="02020603050405020304" pitchFamily="18" charset="0"/>
              </a:rPr>
              <a:t>economic impacts of complex disruptions and provide insight into how to minimize them.</a:t>
            </a:r>
            <a:r>
              <a:rPr lang="en-US" sz="2200" b="1" dirty="0">
                <a:effectLst/>
              </a:rPr>
              <a:t> </a:t>
            </a:r>
          </a:p>
          <a:p>
            <a:pPr lvl="1"/>
            <a:r>
              <a:rPr lang="en-US" sz="2200" dirty="0"/>
              <a:t>For this scenario, </a:t>
            </a:r>
            <a:r>
              <a:rPr lang="en-US" sz="2200" b="1" dirty="0"/>
              <a:t>also used a specialized TERM-USA CGE model consisting of 5 Mississippi River regions</a:t>
            </a:r>
          </a:p>
        </p:txBody>
      </p:sp>
    </p:spTree>
    <p:extLst>
      <p:ext uri="{BB962C8B-B14F-4D97-AF65-F5344CB8AC3E}">
        <p14:creationId xmlns:p14="http://schemas.microsoft.com/office/powerpoint/2010/main" val="1198976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4" y="131107"/>
            <a:ext cx="10515600" cy="707480"/>
          </a:xfrm>
        </p:spPr>
        <p:txBody>
          <a:bodyPr>
            <a:normAutofit/>
          </a:bodyPr>
          <a:lstStyle/>
          <a:p>
            <a:r>
              <a:rPr lang="en-US" sz="3600" dirty="0"/>
              <a:t>Fertilizer Application: Barges and Fertilizer</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442913" y="757842"/>
            <a:ext cx="11452237" cy="5128602"/>
          </a:xfrm>
        </p:spPr>
        <p:txBody>
          <a:bodyPr>
            <a:normAutofit/>
          </a:bodyPr>
          <a:lstStyle/>
          <a:p>
            <a:pPr marL="407988" marR="0" indent="-168275">
              <a:lnSpc>
                <a:spcPct val="107000"/>
              </a:lnSpc>
              <a:spcBef>
                <a:spcPts val="0"/>
              </a:spcBef>
              <a:spcAft>
                <a:spcPts val="800"/>
              </a:spcAft>
            </a:pPr>
            <a:r>
              <a:rPr lang="en-US" sz="2400" b="1" kern="0" dirty="0">
                <a:effectLst/>
                <a:ea typeface="Times New Roman" panose="02020603050405020304" pitchFamily="18" charset="0"/>
                <a:cs typeface="Aptos" panose="020B0004020202020204" pitchFamily="34" charset="0"/>
              </a:rPr>
              <a:t>Barges on the Mississippi are an extremely cost-effective method of </a:t>
            </a:r>
            <a:r>
              <a:rPr lang="en-US" sz="2400" b="1" kern="0" dirty="0">
                <a:ea typeface="Times New Roman" panose="02020603050405020304" pitchFamily="18" charset="0"/>
                <a:cs typeface="Aptos" panose="020B0004020202020204" pitchFamily="34" charset="0"/>
              </a:rPr>
              <a:t>transportation for fertilizer.</a:t>
            </a:r>
          </a:p>
          <a:p>
            <a:pPr marL="407988" marR="0" indent="-168275">
              <a:lnSpc>
                <a:spcPct val="107000"/>
              </a:lnSpc>
              <a:spcBef>
                <a:spcPts val="0"/>
              </a:spcBef>
              <a:spcAft>
                <a:spcPts val="800"/>
              </a:spcAft>
            </a:pPr>
            <a:r>
              <a:rPr lang="en-US" sz="2400" kern="0" dirty="0">
                <a:effectLst/>
                <a:ea typeface="Times New Roman" panose="02020603050405020304" pitchFamily="18" charset="0"/>
                <a:cs typeface="Aptos" panose="020B0004020202020204" pitchFamily="34" charset="0"/>
              </a:rPr>
              <a:t>A tow of 15 barges can move more than 22,000 tons of fertilizer using 44 gallons of fuel per mile (on a tugboat). </a:t>
            </a:r>
          </a:p>
          <a:p>
            <a:pPr marL="407988" marR="0" indent="-168275">
              <a:lnSpc>
                <a:spcPct val="107000"/>
              </a:lnSpc>
              <a:spcBef>
                <a:spcPts val="0"/>
              </a:spcBef>
              <a:spcAft>
                <a:spcPts val="800"/>
              </a:spcAft>
            </a:pPr>
            <a:r>
              <a:rPr lang="en-US" sz="2400" kern="0" dirty="0">
                <a:effectLst/>
                <a:ea typeface="Times New Roman" panose="02020603050405020304" pitchFamily="18" charset="0"/>
                <a:cs typeface="Aptos" panose="020B0004020202020204" pitchFamily="34" charset="0"/>
              </a:rPr>
              <a:t>In contrast, it would take about 800 gallons to move that much fertilizer a mile by truck (Jenkins, 2022). </a:t>
            </a:r>
          </a:p>
          <a:p>
            <a:pPr marL="407988" marR="0" indent="-168275">
              <a:lnSpc>
                <a:spcPct val="107000"/>
              </a:lnSpc>
              <a:spcBef>
                <a:spcPts val="0"/>
              </a:spcBef>
              <a:spcAft>
                <a:spcPts val="800"/>
              </a:spcAft>
            </a:pPr>
            <a:r>
              <a:rPr lang="en-US" sz="2400" b="1" kern="0" dirty="0">
                <a:effectLst/>
                <a:ea typeface="Times New Roman" panose="02020603050405020304" pitchFamily="18" charset="0"/>
                <a:cs typeface="Aptos" panose="020B0004020202020204" pitchFamily="34" charset="0"/>
              </a:rPr>
              <a:t>A 15-barge tow, pushed by a single towboat, can carry as much cargo as 870 large trucks, or over 200 rail cars</a:t>
            </a:r>
          </a:p>
          <a:p>
            <a:pPr marL="0" indent="0">
              <a:buNone/>
            </a:pPr>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15</a:t>
            </a:fld>
            <a:endParaRPr lang="en-US" altLang="en-US"/>
          </a:p>
        </p:txBody>
      </p:sp>
      <p:pic>
        <p:nvPicPr>
          <p:cNvPr id="6" name="Picture 5" descr="A barge on a river&#10;&#10;Description automatically generated">
            <a:extLst>
              <a:ext uri="{FF2B5EF4-FFF2-40B4-BE49-F238E27FC236}">
                <a16:creationId xmlns:a16="http://schemas.microsoft.com/office/drawing/2014/main" id="{E2B188C1-CA82-EDCB-DA41-08C33F371365}"/>
              </a:ext>
            </a:extLst>
          </p:cNvPr>
          <p:cNvPicPr>
            <a:picLocks noChangeAspect="1"/>
          </p:cNvPicPr>
          <p:nvPr/>
        </p:nvPicPr>
        <p:blipFill>
          <a:blip r:embed="rId2"/>
          <a:stretch>
            <a:fillRect/>
          </a:stretch>
        </p:blipFill>
        <p:spPr>
          <a:xfrm>
            <a:off x="8491359" y="3836637"/>
            <a:ext cx="3403791" cy="2263521"/>
          </a:xfrm>
          <a:prstGeom prst="rect">
            <a:avLst/>
          </a:prstGeom>
        </p:spPr>
      </p:pic>
      <p:sp>
        <p:nvSpPr>
          <p:cNvPr id="7" name="TextBox 6">
            <a:extLst>
              <a:ext uri="{FF2B5EF4-FFF2-40B4-BE49-F238E27FC236}">
                <a16:creationId xmlns:a16="http://schemas.microsoft.com/office/drawing/2014/main" id="{D086AF3A-16D6-CC0A-D866-F26F6CAB9E45}"/>
              </a:ext>
            </a:extLst>
          </p:cNvPr>
          <p:cNvSpPr txBox="1"/>
          <p:nvPr/>
        </p:nvSpPr>
        <p:spPr>
          <a:xfrm>
            <a:off x="2271705" y="5418174"/>
            <a:ext cx="6147901" cy="369332"/>
          </a:xfrm>
          <a:prstGeom prst="rect">
            <a:avLst/>
          </a:prstGeom>
          <a:noFill/>
        </p:spPr>
        <p:txBody>
          <a:bodyPr wrap="none" rtlCol="0">
            <a:spAutoFit/>
          </a:bodyPr>
          <a:lstStyle/>
          <a:p>
            <a:r>
              <a:rPr lang="en-US" dirty="0"/>
              <a:t>Credit: Wikimedia commons, </a:t>
            </a:r>
            <a:r>
              <a:rPr lang="en-US" dirty="0">
                <a:hlinkClick r:id="rId3" tooltip="User:William Alden (page does not exist)"/>
              </a:rPr>
              <a:t>William Alden III</a:t>
            </a:r>
            <a:r>
              <a:rPr lang="en-US" dirty="0"/>
              <a:t>, no changes</a:t>
            </a:r>
          </a:p>
        </p:txBody>
      </p:sp>
    </p:spTree>
    <p:extLst>
      <p:ext uri="{BB962C8B-B14F-4D97-AF65-F5344CB8AC3E}">
        <p14:creationId xmlns:p14="http://schemas.microsoft.com/office/powerpoint/2010/main" val="2009783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4" y="131107"/>
            <a:ext cx="10515600" cy="707480"/>
          </a:xfrm>
        </p:spPr>
        <p:txBody>
          <a:bodyPr>
            <a:normAutofit/>
          </a:bodyPr>
          <a:lstStyle/>
          <a:p>
            <a:r>
              <a:rPr lang="en-US" sz="3600" dirty="0"/>
              <a:t>Barges and Fertilizer</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442913" y="814994"/>
            <a:ext cx="11452237" cy="5128602"/>
          </a:xfrm>
        </p:spPr>
        <p:txBody>
          <a:bodyPr>
            <a:normAutofit/>
          </a:bodyPr>
          <a:lstStyle/>
          <a:p>
            <a:pPr marL="407988" marR="0" indent="-168275">
              <a:lnSpc>
                <a:spcPct val="107000"/>
              </a:lnSpc>
              <a:spcBef>
                <a:spcPts val="0"/>
              </a:spcBef>
              <a:spcAft>
                <a:spcPts val="800"/>
              </a:spcAft>
            </a:pPr>
            <a:r>
              <a:rPr lang="en-US" sz="2400" b="1" dirty="0">
                <a:effectLst/>
                <a:ea typeface="DengXian" panose="02010600030101010101" pitchFamily="2" charset="-122"/>
                <a:cs typeface="Times New Roman" panose="02020603050405020304" pitchFamily="18" charset="0"/>
              </a:rPr>
              <a:t>Low water led to barges becoming stranded in mud and sand</a:t>
            </a:r>
            <a:endParaRPr lang="en-US" sz="2400" b="1" dirty="0">
              <a:ea typeface="DengXian" panose="02010600030101010101" pitchFamily="2" charset="-122"/>
              <a:cs typeface="Times New Roman" panose="02020603050405020304" pitchFamily="18" charset="0"/>
            </a:endParaRPr>
          </a:p>
          <a:p>
            <a:pPr marL="865190" lvl="1" indent="-168275">
              <a:lnSpc>
                <a:spcPct val="107000"/>
              </a:lnSpc>
              <a:spcBef>
                <a:spcPts val="0"/>
              </a:spcBef>
              <a:spcAft>
                <a:spcPts val="800"/>
              </a:spcAft>
            </a:pPr>
            <a:r>
              <a:rPr lang="en-US" dirty="0">
                <a:effectLst/>
                <a:ea typeface="DengXian" panose="02010600030101010101" pitchFamily="2" charset="-122"/>
                <a:cs typeface="Times New Roman" panose="02020603050405020304" pitchFamily="18" charset="0"/>
              </a:rPr>
              <a:t>Necessitating </a:t>
            </a:r>
            <a:r>
              <a:rPr lang="en-US" b="1" dirty="0">
                <a:effectLst/>
                <a:ea typeface="DengXian" panose="02010600030101010101" pitchFamily="2" charset="-122"/>
                <a:cs typeface="Times New Roman" panose="02020603050405020304" pitchFamily="18" charset="0"/>
              </a:rPr>
              <a:t>lighter barge loads, shorter barge trains </a:t>
            </a:r>
            <a:r>
              <a:rPr lang="en-US" dirty="0">
                <a:effectLst/>
                <a:ea typeface="DengXian" panose="02010600030101010101" pitchFamily="2" charset="-122"/>
                <a:cs typeface="Times New Roman" panose="02020603050405020304" pitchFamily="18" charset="0"/>
              </a:rPr>
              <a:t>and the implementation of one-way traffic in certain river sections </a:t>
            </a:r>
          </a:p>
          <a:p>
            <a:pPr marL="865190" lvl="1" indent="-168275">
              <a:lnSpc>
                <a:spcPct val="107000"/>
              </a:lnSpc>
              <a:spcBef>
                <a:spcPts val="0"/>
              </a:spcBef>
              <a:spcAft>
                <a:spcPts val="800"/>
              </a:spcAft>
            </a:pPr>
            <a:r>
              <a:rPr lang="en-US" dirty="0">
                <a:effectLst/>
                <a:ea typeface="DengXian" panose="02010600030101010101" pitchFamily="2" charset="-122"/>
                <a:cs typeface="Times New Roman" panose="02020603050405020304" pitchFamily="18" charset="0"/>
              </a:rPr>
              <a:t>At </a:t>
            </a:r>
            <a:r>
              <a:rPr lang="en-US" dirty="0">
                <a:effectLst/>
                <a:ea typeface="DengXian" panose="02010600030101010101" pitchFamily="2" charset="-122"/>
              </a:rPr>
              <a:t>the low water level of October 2022, approximately </a:t>
            </a:r>
            <a:r>
              <a:rPr lang="en-US" kern="0" dirty="0">
                <a:solidFill>
                  <a:srgbClr val="212529"/>
                </a:solidFill>
                <a:effectLst/>
                <a:ea typeface="DengXian" panose="02010600030101010101" pitchFamily="2" charset="-122"/>
              </a:rPr>
              <a:t>2,000 barges were backed up along the river waiting passage </a:t>
            </a:r>
          </a:p>
          <a:p>
            <a:pPr marL="865190" lvl="1" indent="-168275">
              <a:lnSpc>
                <a:spcPct val="107000"/>
              </a:lnSpc>
              <a:spcBef>
                <a:spcPts val="0"/>
              </a:spcBef>
              <a:spcAft>
                <a:spcPts val="800"/>
              </a:spcAft>
            </a:pPr>
            <a:r>
              <a:rPr lang="en-US" dirty="0">
                <a:effectLst/>
                <a:ea typeface="Times New Roman" panose="02020603050405020304" pitchFamily="18" charset="0"/>
                <a:cs typeface="Times New Roman" panose="02020603050405020304" pitchFamily="18" charset="0"/>
              </a:rPr>
              <a:t>Consequently, </a:t>
            </a:r>
            <a:r>
              <a:rPr lang="en-US" b="1" dirty="0">
                <a:effectLst/>
                <a:ea typeface="Times New Roman" panose="02020603050405020304" pitchFamily="18" charset="0"/>
                <a:cs typeface="Times New Roman" panose="02020603050405020304" pitchFamily="18" charset="0"/>
              </a:rPr>
              <a:t>barge transportation rates soared                                                               to more than 400% above average</a:t>
            </a:r>
          </a:p>
          <a:p>
            <a:pPr marL="865190" lvl="1" indent="-168275">
              <a:lnSpc>
                <a:spcPct val="107000"/>
              </a:lnSpc>
              <a:spcBef>
                <a:spcPts val="0"/>
              </a:spcBef>
              <a:spcAft>
                <a:spcPts val="800"/>
              </a:spcAft>
            </a:pPr>
            <a:r>
              <a:rPr lang="en-US" b="1" kern="100" dirty="0">
                <a:ea typeface="Times New Roman" panose="02020603050405020304" pitchFamily="18" charset="0"/>
                <a:cs typeface="Times New Roman" panose="02020603050405020304" pitchFamily="18" charset="0"/>
              </a:rPr>
              <a:t>Barge labor productivity </a:t>
            </a:r>
            <a:r>
              <a:rPr lang="en-US" kern="100" dirty="0">
                <a:ea typeface="Times New Roman" panose="02020603050405020304" pitchFamily="18" charset="0"/>
                <a:cs typeface="Times New Roman" panose="02020603050405020304" pitchFamily="18" charset="0"/>
              </a:rPr>
              <a:t>(the work or output                                                                                     achieved by a unit of labor within a specific                                                          timeframe) </a:t>
            </a:r>
            <a:r>
              <a:rPr lang="en-US" b="1" kern="100" dirty="0">
                <a:ea typeface="Times New Roman" panose="02020603050405020304" pitchFamily="18" charset="0"/>
                <a:cs typeface="Times New Roman" panose="02020603050405020304" pitchFamily="18" charset="0"/>
              </a:rPr>
              <a:t>dropped significantly </a:t>
            </a:r>
          </a:p>
          <a:p>
            <a:pPr marL="696915" lvl="1" indent="0">
              <a:lnSpc>
                <a:spcPct val="107000"/>
              </a:lnSpc>
              <a:spcBef>
                <a:spcPts val="0"/>
              </a:spcBef>
              <a:spcAft>
                <a:spcPts val="800"/>
              </a:spcAft>
              <a:buNone/>
            </a:pPr>
            <a:endParaRPr lang="en-US" kern="100" dirty="0">
              <a:ea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16</a:t>
            </a:fld>
            <a:endParaRPr lang="en-US" altLang="en-US"/>
          </a:p>
        </p:txBody>
      </p:sp>
      <p:pic>
        <p:nvPicPr>
          <p:cNvPr id="6" name="Picture 5" descr="A barge on a river&#10;&#10;Description automatically generated">
            <a:extLst>
              <a:ext uri="{FF2B5EF4-FFF2-40B4-BE49-F238E27FC236}">
                <a16:creationId xmlns:a16="http://schemas.microsoft.com/office/drawing/2014/main" id="{DA0A80C2-39A8-B02F-9AFA-D6A4AD2238F4}"/>
              </a:ext>
            </a:extLst>
          </p:cNvPr>
          <p:cNvPicPr>
            <a:picLocks noChangeAspect="1"/>
          </p:cNvPicPr>
          <p:nvPr/>
        </p:nvPicPr>
        <p:blipFill>
          <a:blip r:embed="rId2"/>
          <a:stretch>
            <a:fillRect/>
          </a:stretch>
        </p:blipFill>
        <p:spPr>
          <a:xfrm>
            <a:off x="8488729" y="2683907"/>
            <a:ext cx="3519487" cy="2639615"/>
          </a:xfrm>
          <a:prstGeom prst="rect">
            <a:avLst/>
          </a:prstGeom>
        </p:spPr>
      </p:pic>
      <p:sp>
        <p:nvSpPr>
          <p:cNvPr id="7" name="TextBox 6">
            <a:extLst>
              <a:ext uri="{FF2B5EF4-FFF2-40B4-BE49-F238E27FC236}">
                <a16:creationId xmlns:a16="http://schemas.microsoft.com/office/drawing/2014/main" id="{F1E684A5-E481-21EB-B1CE-C2B24FCFE6E8}"/>
              </a:ext>
            </a:extLst>
          </p:cNvPr>
          <p:cNvSpPr txBox="1"/>
          <p:nvPr/>
        </p:nvSpPr>
        <p:spPr>
          <a:xfrm>
            <a:off x="7941375" y="5524071"/>
            <a:ext cx="3953775" cy="369332"/>
          </a:xfrm>
          <a:prstGeom prst="rect">
            <a:avLst/>
          </a:prstGeom>
          <a:noFill/>
        </p:spPr>
        <p:txBody>
          <a:bodyPr wrap="none" rtlCol="0">
            <a:spAutoFit/>
          </a:bodyPr>
          <a:lstStyle/>
          <a:p>
            <a:r>
              <a:rPr lang="en-US" sz="1800" dirty="0">
                <a:effectLst/>
                <a:latin typeface="Times New Roman" panose="02020603050405020304" pitchFamily="18" charset="0"/>
                <a:ea typeface="Aptos" panose="020B0004020202020204" pitchFamily="34" charset="0"/>
                <a:cs typeface="Times New Roman (Body CS)"/>
              </a:rPr>
              <a:t>credit: Wikimedia commons, </a:t>
            </a:r>
            <a:r>
              <a:rPr lang="en-US" sz="1800" u="sng" dirty="0">
                <a:solidFill>
                  <a:srgbClr val="467886"/>
                </a:solidFill>
                <a:effectLst/>
                <a:latin typeface="Times New Roman" panose="02020603050405020304" pitchFamily="18" charset="0"/>
                <a:ea typeface="Aptos" panose="020B0004020202020204" pitchFamily="34" charset="0"/>
                <a:cs typeface="Times New Roman (Body CS)"/>
                <a:hlinkClick r:id="rId3" tooltip="User:Wikideas1"/>
              </a:rPr>
              <a:t>Wikideas1</a:t>
            </a:r>
            <a:r>
              <a:rPr lang="en-US" dirty="0">
                <a:effectLst/>
              </a:rPr>
              <a:t> </a:t>
            </a:r>
            <a:endParaRPr lang="en-US" dirty="0"/>
          </a:p>
        </p:txBody>
      </p:sp>
    </p:spTree>
    <p:extLst>
      <p:ext uri="{BB962C8B-B14F-4D97-AF65-F5344CB8AC3E}">
        <p14:creationId xmlns:p14="http://schemas.microsoft.com/office/powerpoint/2010/main" val="1064259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3" y="159683"/>
            <a:ext cx="10920409" cy="707480"/>
          </a:xfrm>
        </p:spPr>
        <p:txBody>
          <a:bodyPr>
            <a:normAutofit/>
          </a:bodyPr>
          <a:lstStyle/>
          <a:p>
            <a:r>
              <a:rPr lang="en-US" sz="3600" dirty="0"/>
              <a:t>Three Components of the Complex Disruption</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24949" y="785814"/>
            <a:ext cx="11580825" cy="5426728"/>
          </a:xfrm>
        </p:spPr>
        <p:txBody>
          <a:bodyPr>
            <a:normAutofit fontScale="92500" lnSpcReduction="10000"/>
          </a:bodyPr>
          <a:lstStyle/>
          <a:p>
            <a:pPr marL="407988" marR="0" indent="-168275">
              <a:lnSpc>
                <a:spcPct val="107000"/>
              </a:lnSpc>
              <a:spcBef>
                <a:spcPts val="0"/>
              </a:spcBef>
              <a:spcAft>
                <a:spcPts val="800"/>
              </a:spcAft>
            </a:pPr>
            <a:r>
              <a:rPr lang="en-US" sz="3100" b="1" kern="0" dirty="0">
                <a:solidFill>
                  <a:srgbClr val="FF0000"/>
                </a:solidFill>
                <a:effectLst/>
                <a:ea typeface="Times New Roman" panose="02020603050405020304" pitchFamily="18" charset="0"/>
                <a:cs typeface="Aptos" panose="020B0004020202020204" pitchFamily="34" charset="0"/>
              </a:rPr>
              <a:t>Scenario 1: Low water on the Mississippi due to drought: </a:t>
            </a:r>
          </a:p>
          <a:p>
            <a:pPr marL="865190" lvl="1" indent="-168275">
              <a:lnSpc>
                <a:spcPct val="107000"/>
              </a:lnSpc>
              <a:spcBef>
                <a:spcPts val="0"/>
              </a:spcBef>
              <a:spcAft>
                <a:spcPts val="800"/>
              </a:spcAft>
            </a:pPr>
            <a:r>
              <a:rPr lang="en-US" sz="2800" kern="0" dirty="0">
                <a:effectLst/>
                <a:ea typeface="Times New Roman" panose="02020603050405020304" pitchFamily="18" charset="0"/>
                <a:cs typeface="Aptos" panose="020B0004020202020204" pitchFamily="34" charset="0"/>
              </a:rPr>
              <a:t>Our models made assumptions about water levels at Memphis</a:t>
            </a:r>
          </a:p>
          <a:p>
            <a:pPr marL="865190" lvl="1" indent="-168275">
              <a:lnSpc>
                <a:spcPct val="107000"/>
              </a:lnSpc>
              <a:spcBef>
                <a:spcPts val="0"/>
              </a:spcBef>
              <a:spcAft>
                <a:spcPts val="800"/>
              </a:spcAft>
            </a:pPr>
            <a:r>
              <a:rPr lang="en-US" sz="2800" kern="0" dirty="0">
                <a:effectLst/>
                <a:ea typeface="Times New Roman" panose="02020603050405020304" pitchFamily="18" charset="0"/>
                <a:cs typeface="Aptos" panose="020B0004020202020204" pitchFamily="34" charset="0"/>
              </a:rPr>
              <a:t>Then </a:t>
            </a:r>
            <a:r>
              <a:rPr lang="en-US" sz="2800" b="1" kern="0" dirty="0">
                <a:effectLst/>
                <a:ea typeface="Times New Roman" panose="02020603050405020304" pitchFamily="18" charset="0"/>
                <a:cs typeface="Aptos" panose="020B0004020202020204" pitchFamily="34" charset="0"/>
              </a:rPr>
              <a:t>estimated changes in barge                                                       transportation rates and barge labor                                                            productivity rates as a function of water                                                         level</a:t>
            </a:r>
          </a:p>
          <a:p>
            <a:pPr marL="865190" lvl="1" indent="-168275">
              <a:lnSpc>
                <a:spcPct val="107000"/>
              </a:lnSpc>
              <a:spcBef>
                <a:spcPts val="0"/>
              </a:spcBef>
              <a:spcAft>
                <a:spcPts val="800"/>
              </a:spcAft>
            </a:pPr>
            <a:r>
              <a:rPr lang="en-US" sz="2800" dirty="0"/>
              <a:t>Scenario 1a. </a:t>
            </a:r>
            <a:r>
              <a:rPr lang="en-US" sz="2800" dirty="0">
                <a:effectLst/>
                <a:ea typeface="DengXian" panose="02010600030101010101" pitchFamily="2" charset="-122"/>
                <a:cs typeface="Times New Roman" panose="02020603050405020304" pitchFamily="18" charset="0"/>
              </a:rPr>
              <a:t>River Gage Level                                                                   Decrease, Causing Upriver Barge                                                                 Rate Increase</a:t>
            </a:r>
            <a:r>
              <a:rPr lang="en-US" sz="2800" dirty="0">
                <a:effectLst/>
              </a:rPr>
              <a:t> </a:t>
            </a:r>
          </a:p>
          <a:p>
            <a:pPr marL="865190" lvl="1" indent="-168275">
              <a:lnSpc>
                <a:spcPct val="107000"/>
              </a:lnSpc>
              <a:spcBef>
                <a:spcPts val="0"/>
              </a:spcBef>
              <a:spcAft>
                <a:spcPts val="800"/>
              </a:spcAft>
            </a:pPr>
            <a:r>
              <a:rPr lang="en-US" sz="2800" dirty="0"/>
              <a:t>Scenario 1b. </a:t>
            </a:r>
            <a:r>
              <a:rPr lang="en-US" sz="2800" dirty="0">
                <a:effectLst/>
                <a:ea typeface="DengXian" panose="02010600030101010101" pitchFamily="2" charset="-122"/>
                <a:cs typeface="Times New Roman" panose="02020603050405020304" pitchFamily="18" charset="0"/>
              </a:rPr>
              <a:t>River Gage Level                                                                  Decrease, Causing Barge Labor                                                                       Productivity Decrease</a:t>
            </a:r>
            <a:r>
              <a:rPr lang="en-US" sz="2800" dirty="0">
                <a:effectLst/>
              </a:rPr>
              <a:t> </a:t>
            </a:r>
            <a:endParaRPr lang="en-US" sz="2500" kern="0" dirty="0">
              <a:effectLst/>
              <a:ea typeface="Times New Roman" panose="02020603050405020304" pitchFamily="18" charset="0"/>
              <a:cs typeface="Aptos" panose="020B0004020202020204" pitchFamily="34" charset="0"/>
            </a:endParaRPr>
          </a:p>
          <a:p>
            <a:pPr marL="865190" lvl="1" indent="-168275">
              <a:lnSpc>
                <a:spcPct val="107000"/>
              </a:lnSpc>
              <a:spcBef>
                <a:spcPts val="0"/>
              </a:spcBef>
              <a:spcAft>
                <a:spcPts val="800"/>
              </a:spcAft>
            </a:pPr>
            <a:endParaRPr lang="en-US" sz="2000" kern="0" dirty="0">
              <a:effectLst/>
              <a:ea typeface="Times New Roman" panose="02020603050405020304" pitchFamily="18"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17</a:t>
            </a:fld>
            <a:endParaRPr lang="en-US" altLang="en-US"/>
          </a:p>
        </p:txBody>
      </p:sp>
      <p:pic>
        <p:nvPicPr>
          <p:cNvPr id="5" name="图片 23" descr="A picture containing text, diagram, plot, line&#10;&#10;Description automatically generated">
            <a:extLst>
              <a:ext uri="{FF2B5EF4-FFF2-40B4-BE49-F238E27FC236}">
                <a16:creationId xmlns:a16="http://schemas.microsoft.com/office/drawing/2014/main" id="{BD20ABAE-EA0D-B35B-5F96-A6B7EB99B77F}"/>
              </a:ext>
            </a:extLst>
          </p:cNvPr>
          <p:cNvPicPr>
            <a:picLocks/>
          </p:cNvPicPr>
          <p:nvPr/>
        </p:nvPicPr>
        <p:blipFill rotWithShape="1">
          <a:blip r:embed="rId2"/>
          <a:srcRect t="17900" r="1326" b="2607"/>
          <a:stretch/>
        </p:blipFill>
        <p:spPr bwMode="auto">
          <a:xfrm>
            <a:off x="7343776" y="1885943"/>
            <a:ext cx="4891087" cy="42122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77705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3" y="159683"/>
            <a:ext cx="10920409" cy="707480"/>
          </a:xfrm>
        </p:spPr>
        <p:txBody>
          <a:bodyPr>
            <a:normAutofit/>
          </a:bodyPr>
          <a:lstStyle/>
          <a:p>
            <a:r>
              <a:rPr lang="en-US" sz="3600" dirty="0"/>
              <a:t>Three Components of the Complex Disruption</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183785" y="828678"/>
            <a:ext cx="11824432" cy="5426728"/>
          </a:xfrm>
        </p:spPr>
        <p:txBody>
          <a:bodyPr>
            <a:normAutofit fontScale="92500" lnSpcReduction="20000"/>
          </a:bodyPr>
          <a:lstStyle/>
          <a:p>
            <a:pPr marL="407988" indent="-168275">
              <a:lnSpc>
                <a:spcPct val="107000"/>
              </a:lnSpc>
              <a:spcBef>
                <a:spcPts val="0"/>
              </a:spcBef>
              <a:spcAft>
                <a:spcPts val="800"/>
              </a:spcAft>
            </a:pPr>
            <a:r>
              <a:rPr lang="en-US" b="1" kern="0" dirty="0">
                <a:solidFill>
                  <a:srgbClr val="FF0000"/>
                </a:solidFill>
                <a:effectLst/>
                <a:ea typeface="Times New Roman" panose="02020603050405020304" pitchFamily="18" charset="0"/>
                <a:cs typeface="Aptos" panose="020B0004020202020204" pitchFamily="34" charset="0"/>
              </a:rPr>
              <a:t>Scenario 2: Lock and Dam Failure</a:t>
            </a:r>
          </a:p>
          <a:p>
            <a:pPr marL="865190" lvl="1" indent="-168275">
              <a:lnSpc>
                <a:spcPct val="107000"/>
              </a:lnSpc>
              <a:spcBef>
                <a:spcPts val="0"/>
              </a:spcBef>
              <a:spcAft>
                <a:spcPts val="800"/>
              </a:spcAft>
            </a:pPr>
            <a:r>
              <a:rPr lang="en-US" sz="2500" kern="0" dirty="0">
                <a:effectLst/>
                <a:ea typeface="Times New Roman" panose="02020603050405020304" pitchFamily="18" charset="0"/>
                <a:cs typeface="Aptos" panose="020B0004020202020204" pitchFamily="34" charset="0"/>
              </a:rPr>
              <a:t>Locks and dams on the Mississippi are old and subject to failure</a:t>
            </a:r>
          </a:p>
          <a:p>
            <a:pPr marL="865190" lvl="1" indent="-168275">
              <a:lnSpc>
                <a:spcPct val="107000"/>
              </a:lnSpc>
              <a:spcBef>
                <a:spcPts val="0"/>
              </a:spcBef>
              <a:spcAft>
                <a:spcPts val="800"/>
              </a:spcAft>
            </a:pPr>
            <a:r>
              <a:rPr lang="en-US" sz="2500" kern="0" dirty="0">
                <a:effectLst/>
                <a:ea typeface="Times New Roman" panose="02020603050405020304" pitchFamily="18" charset="0"/>
                <a:cs typeface="Aptos" panose="020B0004020202020204" pitchFamily="34" charset="0"/>
              </a:rPr>
              <a:t>We used Lock and Dam 27 at Granite City Illinois for failure – a large portion of fertilizer and grain loads use this lock</a:t>
            </a:r>
          </a:p>
          <a:p>
            <a:pPr marL="865190" lvl="1" indent="-168275">
              <a:lnSpc>
                <a:spcPct val="107000"/>
              </a:lnSpc>
              <a:spcBef>
                <a:spcPts val="0"/>
              </a:spcBef>
              <a:spcAft>
                <a:spcPts val="800"/>
              </a:spcAft>
            </a:pPr>
            <a:r>
              <a:rPr lang="en-US" sz="2500" kern="0" dirty="0">
                <a:ea typeface="Times New Roman" panose="02020603050405020304" pitchFamily="18" charset="0"/>
                <a:cs typeface="Aptos" panose="020B0004020202020204" pitchFamily="34" charset="0"/>
              </a:rPr>
              <a:t>When a lock fails, things are held up. </a:t>
            </a:r>
            <a:r>
              <a:rPr lang="en-US" sz="2500" b="1" kern="0" dirty="0">
                <a:ea typeface="Times New Roman" panose="02020603050405020304" pitchFamily="18" charset="0"/>
                <a:cs typeface="Aptos" panose="020B0004020202020204" pitchFamily="34" charset="0"/>
              </a:rPr>
              <a:t>We estimated effect on barge transportation rates and barge labor productivity rates of this failure, as a function of length of time of outage. </a:t>
            </a:r>
          </a:p>
          <a:p>
            <a:pPr marL="865190" lvl="1" indent="-168275">
              <a:lnSpc>
                <a:spcPct val="107000"/>
              </a:lnSpc>
              <a:spcBef>
                <a:spcPts val="0"/>
              </a:spcBef>
              <a:spcAft>
                <a:spcPts val="800"/>
              </a:spcAft>
            </a:pPr>
            <a:r>
              <a:rPr lang="en-US" sz="2500" dirty="0"/>
              <a:t>Scenario 2a. </a:t>
            </a:r>
            <a:r>
              <a:rPr lang="en-US" sz="2500" dirty="0">
                <a:effectLst/>
                <a:ea typeface="DengXian" panose="02010600030101010101" pitchFamily="2" charset="-122"/>
                <a:cs typeface="Times New Roman" panose="02020603050405020304" pitchFamily="18" charset="0"/>
              </a:rPr>
              <a:t>Navigation Bottleneck, Causing Upriver Barge Rate Increase</a:t>
            </a:r>
            <a:r>
              <a:rPr lang="en-US" sz="2500" dirty="0">
                <a:effectLst/>
              </a:rPr>
              <a:t> </a:t>
            </a:r>
          </a:p>
          <a:p>
            <a:pPr marL="865190" lvl="1" indent="-168275">
              <a:lnSpc>
                <a:spcPct val="107000"/>
              </a:lnSpc>
              <a:spcBef>
                <a:spcPts val="0"/>
              </a:spcBef>
              <a:spcAft>
                <a:spcPts val="800"/>
              </a:spcAft>
            </a:pPr>
            <a:r>
              <a:rPr lang="en-US" sz="2500" dirty="0"/>
              <a:t>Scenario 2b.  Navigation Bottleneck, Causing Barge Labor Productivity Decrease</a:t>
            </a:r>
          </a:p>
          <a:p>
            <a:pPr marL="407988" indent="-168275">
              <a:lnSpc>
                <a:spcPct val="107000"/>
              </a:lnSpc>
              <a:spcBef>
                <a:spcPts val="0"/>
              </a:spcBef>
              <a:spcAft>
                <a:spcPts val="800"/>
              </a:spcAft>
            </a:pPr>
            <a:r>
              <a:rPr lang="en-US" b="1" kern="0" dirty="0">
                <a:solidFill>
                  <a:srgbClr val="FF0000"/>
                </a:solidFill>
                <a:ea typeface="Times New Roman" panose="02020603050405020304" pitchFamily="18" charset="0"/>
                <a:cs typeface="Aptos" panose="020B0004020202020204" pitchFamily="34" charset="0"/>
              </a:rPr>
              <a:t>Scenario 3: Disruption of fertilizer imports in New Orleans</a:t>
            </a:r>
          </a:p>
          <a:p>
            <a:pPr marL="865190" lvl="1" indent="-168275">
              <a:lnSpc>
                <a:spcPct val="107000"/>
              </a:lnSpc>
              <a:spcBef>
                <a:spcPts val="0"/>
              </a:spcBef>
              <a:spcAft>
                <a:spcPts val="800"/>
              </a:spcAft>
            </a:pPr>
            <a:r>
              <a:rPr lang="en-US" sz="2500" kern="0" dirty="0">
                <a:ea typeface="Times New Roman" panose="02020603050405020304" pitchFamily="18" charset="0"/>
                <a:cs typeface="Aptos" panose="020B0004020202020204" pitchFamily="34" charset="0"/>
              </a:rPr>
              <a:t>Cause not identified, but could be hurricane, labor strike, cyber attack heat event, etc.</a:t>
            </a:r>
          </a:p>
          <a:p>
            <a:pPr marL="865190" lvl="1" indent="-168275">
              <a:lnSpc>
                <a:spcPct val="107000"/>
              </a:lnSpc>
              <a:spcBef>
                <a:spcPts val="0"/>
              </a:spcBef>
              <a:spcAft>
                <a:spcPts val="800"/>
              </a:spcAft>
            </a:pPr>
            <a:r>
              <a:rPr lang="en-US" sz="2500" kern="0" dirty="0">
                <a:ea typeface="Times New Roman" panose="02020603050405020304" pitchFamily="18" charset="0"/>
                <a:cs typeface="Aptos" panose="020B0004020202020204" pitchFamily="34" charset="0"/>
              </a:rPr>
              <a:t>Studied </a:t>
            </a:r>
            <a:r>
              <a:rPr lang="en-US" sz="2500" b="1" kern="0" dirty="0">
                <a:ea typeface="Times New Roman" panose="02020603050405020304" pitchFamily="18" charset="0"/>
                <a:cs typeface="Aptos" panose="020B0004020202020204" pitchFamily="34" charset="0"/>
              </a:rPr>
              <a:t>different assumptions about percentage of import reduction</a:t>
            </a:r>
          </a:p>
          <a:p>
            <a:pPr marL="407988" indent="-168275">
              <a:lnSpc>
                <a:spcPct val="107000"/>
              </a:lnSpc>
              <a:spcBef>
                <a:spcPts val="0"/>
              </a:spcBef>
              <a:spcAft>
                <a:spcPts val="800"/>
              </a:spcAft>
            </a:pPr>
            <a:endParaRPr lang="en-US" sz="3200" dirty="0"/>
          </a:p>
          <a:p>
            <a:pPr marL="865190" lvl="1" indent="-168275">
              <a:lnSpc>
                <a:spcPct val="107000"/>
              </a:lnSpc>
              <a:spcBef>
                <a:spcPts val="0"/>
              </a:spcBef>
              <a:spcAft>
                <a:spcPts val="800"/>
              </a:spcAft>
            </a:pPr>
            <a:endParaRPr lang="en-US" sz="2100" kern="0" dirty="0">
              <a:ea typeface="Times New Roman" panose="02020603050405020304" pitchFamily="18" charset="0"/>
              <a:cs typeface="Aptos" panose="020B0004020202020204" pitchFamily="34" charset="0"/>
            </a:endParaRPr>
          </a:p>
          <a:p>
            <a:pPr marL="865190" lvl="1" indent="-168275">
              <a:lnSpc>
                <a:spcPct val="107000"/>
              </a:lnSpc>
              <a:spcBef>
                <a:spcPts val="0"/>
              </a:spcBef>
              <a:spcAft>
                <a:spcPts val="800"/>
              </a:spcAft>
            </a:pPr>
            <a:endParaRPr lang="en-US" sz="2000" kern="0" dirty="0">
              <a:effectLst/>
              <a:ea typeface="Times New Roman" panose="02020603050405020304" pitchFamily="18"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18</a:t>
            </a:fld>
            <a:endParaRPr lang="en-US" altLang="en-US"/>
          </a:p>
        </p:txBody>
      </p:sp>
    </p:spTree>
    <p:extLst>
      <p:ext uri="{BB962C8B-B14F-4D97-AF65-F5344CB8AC3E}">
        <p14:creationId xmlns:p14="http://schemas.microsoft.com/office/powerpoint/2010/main" val="3246501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3" y="159683"/>
            <a:ext cx="10920409" cy="707480"/>
          </a:xfrm>
        </p:spPr>
        <p:txBody>
          <a:bodyPr>
            <a:normAutofit/>
          </a:bodyPr>
          <a:lstStyle/>
          <a:p>
            <a:r>
              <a:rPr lang="en-US" sz="3600" dirty="0"/>
              <a:t>Three Components of the Complex Disruption</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314325" y="928694"/>
            <a:ext cx="11580825" cy="5469592"/>
          </a:xfrm>
        </p:spPr>
        <p:txBody>
          <a:bodyPr>
            <a:normAutofit/>
          </a:bodyPr>
          <a:lstStyle/>
          <a:p>
            <a:pPr marL="407988" indent="-168275">
              <a:lnSpc>
                <a:spcPct val="107000"/>
              </a:lnSpc>
              <a:spcBef>
                <a:spcPts val="0"/>
              </a:spcBef>
              <a:spcAft>
                <a:spcPts val="800"/>
              </a:spcAft>
            </a:pPr>
            <a:r>
              <a:rPr lang="en-US" sz="2500" b="1" kern="0" dirty="0">
                <a:ea typeface="Times New Roman" panose="02020603050405020304" pitchFamily="18" charset="0"/>
                <a:cs typeface="Aptos" panose="020B0004020202020204" pitchFamily="34" charset="0"/>
              </a:rPr>
              <a:t>Different assumptions about water levels, duration of lock failure, and percent import reduction define different cases:</a:t>
            </a:r>
          </a:p>
          <a:p>
            <a:pPr marL="865190" lvl="1" indent="-168275">
              <a:lnSpc>
                <a:spcPct val="107000"/>
              </a:lnSpc>
              <a:spcBef>
                <a:spcPts val="0"/>
              </a:spcBef>
              <a:spcAft>
                <a:spcPts val="800"/>
              </a:spcAft>
            </a:pPr>
            <a:r>
              <a:rPr lang="en-US" sz="2200" kern="0" dirty="0">
                <a:ea typeface="Times New Roman" panose="02020603050405020304" pitchFamily="18" charset="0"/>
                <a:cs typeface="Aptos" panose="020B0004020202020204" pitchFamily="34" charset="0"/>
              </a:rPr>
              <a:t>Base case, lower bound case, upper bound case</a:t>
            </a:r>
          </a:p>
          <a:p>
            <a:pPr marL="407988" indent="-168275">
              <a:lnSpc>
                <a:spcPct val="107000"/>
              </a:lnSpc>
              <a:spcBef>
                <a:spcPts val="0"/>
              </a:spcBef>
              <a:spcAft>
                <a:spcPts val="800"/>
              </a:spcAft>
            </a:pPr>
            <a:r>
              <a:rPr lang="en-US" sz="2500" kern="100" dirty="0">
                <a:effectLst/>
                <a:ea typeface="DengXian" panose="02010600030101010101" pitchFamily="2" charset="-122"/>
                <a:cs typeface="Times New Roman" panose="02020603050405020304" pitchFamily="18" charset="0"/>
              </a:rPr>
              <a:t>To analyze the  complex disruption, we </a:t>
            </a:r>
            <a:r>
              <a:rPr lang="en-US" sz="2500" b="1" kern="100" dirty="0">
                <a:effectLst/>
                <a:ea typeface="DengXian" panose="02010600030101010101" pitchFamily="2" charset="-122"/>
                <a:cs typeface="Times New Roman" panose="02020603050405020304" pitchFamily="18" charset="0"/>
              </a:rPr>
              <a:t>estimate the resulting direct and indirect (supply-chain) impacts </a:t>
            </a:r>
            <a:r>
              <a:rPr lang="en-US" sz="2500" kern="100" dirty="0">
                <a:effectLst/>
                <a:ea typeface="DengXian" panose="02010600030101010101" pitchFamily="2" charset="-122"/>
                <a:cs typeface="Times New Roman" panose="02020603050405020304" pitchFamily="18" charset="0"/>
              </a:rPr>
              <a:t>on the regional and national economy as a whole in terms of </a:t>
            </a:r>
            <a:r>
              <a:rPr lang="en-US" sz="2500" b="1" kern="100" dirty="0">
                <a:effectLst/>
                <a:ea typeface="DengXian" panose="02010600030101010101" pitchFamily="2" charset="-122"/>
                <a:cs typeface="Times New Roman" panose="02020603050405020304" pitchFamily="18" charset="0"/>
              </a:rPr>
              <a:t>decreases in GDP and inflationary pressures</a:t>
            </a:r>
            <a:r>
              <a:rPr lang="en-US" sz="2500" kern="100" dirty="0">
                <a:effectLst/>
                <a:ea typeface="DengXian" panose="02010600030101010101" pitchFamily="2" charset="-122"/>
                <a:cs typeface="Times New Roman" panose="02020603050405020304" pitchFamily="18" charset="0"/>
              </a:rPr>
              <a:t> </a:t>
            </a:r>
          </a:p>
          <a:p>
            <a:pPr marL="407988" indent="-168275">
              <a:lnSpc>
                <a:spcPct val="107000"/>
              </a:lnSpc>
              <a:spcBef>
                <a:spcPts val="0"/>
              </a:spcBef>
              <a:spcAft>
                <a:spcPts val="800"/>
              </a:spcAft>
            </a:pPr>
            <a:endParaRPr lang="en-US" sz="2500" kern="0" dirty="0">
              <a:ea typeface="Times New Roman" panose="02020603050405020304" pitchFamily="18" charset="0"/>
              <a:cs typeface="Aptos" panose="020B0004020202020204" pitchFamily="34" charset="0"/>
            </a:endParaRPr>
          </a:p>
          <a:p>
            <a:pPr marL="865190" lvl="1" indent="-168275">
              <a:lnSpc>
                <a:spcPct val="107000"/>
              </a:lnSpc>
              <a:spcBef>
                <a:spcPts val="0"/>
              </a:spcBef>
              <a:spcAft>
                <a:spcPts val="800"/>
              </a:spcAft>
            </a:pPr>
            <a:endParaRPr lang="en-US" sz="2000" kern="0" dirty="0">
              <a:effectLst/>
              <a:ea typeface="Times New Roman" panose="02020603050405020304" pitchFamily="18"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19</a:t>
            </a:fld>
            <a:endParaRPr lang="en-US" altLang="en-US"/>
          </a:p>
        </p:txBody>
      </p:sp>
    </p:spTree>
    <p:extLst>
      <p:ext uri="{BB962C8B-B14F-4D97-AF65-F5344CB8AC3E}">
        <p14:creationId xmlns:p14="http://schemas.microsoft.com/office/powerpoint/2010/main" val="3885489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97182"/>
            <a:ext cx="10515600" cy="1325563"/>
          </a:xfrm>
        </p:spPr>
        <p:txBody>
          <a:bodyPr/>
          <a:lstStyle/>
          <a:p>
            <a:r>
              <a:rPr lang="en-US" dirty="0"/>
              <a:t>Project Overview</a:t>
            </a:r>
          </a:p>
        </p:txBody>
      </p:sp>
      <p:sp>
        <p:nvSpPr>
          <p:cNvPr id="7" name="Text Placeholder 6"/>
          <p:cNvSpPr>
            <a:spLocks noGrp="1"/>
          </p:cNvSpPr>
          <p:nvPr>
            <p:ph idx="1"/>
          </p:nvPr>
        </p:nvSpPr>
        <p:spPr>
          <a:xfrm>
            <a:off x="294451" y="557314"/>
            <a:ext cx="10347045" cy="5313402"/>
          </a:xfrm>
        </p:spPr>
        <p:txBody>
          <a:bodyPr>
            <a:normAutofit fontScale="25000" lnSpcReduction="20000"/>
          </a:bodyPr>
          <a:lstStyle/>
          <a:p>
            <a:pPr>
              <a:lnSpc>
                <a:spcPct val="120000"/>
              </a:lnSpc>
              <a:spcBef>
                <a:spcPts val="0"/>
              </a:spcBef>
            </a:pPr>
            <a:r>
              <a:rPr lang="en-US" sz="8800" dirty="0">
                <a:effectLst/>
                <a:cs typeface="Times New Roman" panose="02020603050405020304" pitchFamily="18" charset="0"/>
              </a:rPr>
              <a:t>The Marine Transportation System (MTS) is a vital part of the                                                 nation’s supply chain. The </a:t>
            </a:r>
            <a:r>
              <a:rPr lang="en-US" sz="8800" b="1" dirty="0">
                <a:effectLst/>
                <a:cs typeface="Times New Roman" panose="02020603050405020304" pitchFamily="18" charset="0"/>
              </a:rPr>
              <a:t>vast majority of U.S. overseas trade is                                        carried by the MTS</a:t>
            </a:r>
            <a:r>
              <a:rPr lang="en-US" sz="8800" dirty="0">
                <a:effectLst/>
                <a:cs typeface="Times New Roman" panose="02020603050405020304" pitchFamily="18" charset="0"/>
              </a:rPr>
              <a:t>, and this, in turn, plays a major role in the                                                                                        nation’s GDP and overall prosperity.</a:t>
            </a:r>
          </a:p>
          <a:p>
            <a:pPr>
              <a:lnSpc>
                <a:spcPct val="120000"/>
              </a:lnSpc>
            </a:pPr>
            <a:r>
              <a:rPr lang="en-US" sz="8800" b="1" dirty="0"/>
              <a:t>While the MTS is resilient, multiple disruptions can have                 unexpected impacts.</a:t>
            </a:r>
          </a:p>
          <a:p>
            <a:pPr>
              <a:lnSpc>
                <a:spcPct val="120000"/>
              </a:lnSpc>
            </a:pPr>
            <a:r>
              <a:rPr lang="en-US" sz="8800" dirty="0"/>
              <a:t>We know little about how these disruptions interact and how they                                                 impact downstream businesses dependent on a smooth                                                                                                       functioning MTS.  </a:t>
            </a:r>
          </a:p>
          <a:p>
            <a:pPr>
              <a:lnSpc>
                <a:spcPct val="120000"/>
              </a:lnSpc>
            </a:pPr>
            <a:r>
              <a:rPr lang="en-US" sz="8800" b="1" dirty="0"/>
              <a:t>Modeling multiple vector disruptions and identifying potential                                                  countermeasures can help policy makers</a:t>
            </a:r>
            <a:r>
              <a:rPr lang="en-US" sz="8800" dirty="0"/>
              <a:t>, business leaders, and others anticipate, plan for, mitigate, recover from them.</a:t>
            </a:r>
          </a:p>
          <a:p>
            <a:pPr>
              <a:lnSpc>
                <a:spcPct val="120000"/>
              </a:lnSpc>
            </a:pPr>
            <a:r>
              <a:rPr lang="en-US" sz="8800" dirty="0"/>
              <a:t>We are </a:t>
            </a:r>
            <a:r>
              <a:rPr lang="en-US" sz="8800" b="1" dirty="0"/>
              <a:t>identifying plausible complex disruptions, possible countermeasures, and building a decision-support tool</a:t>
            </a:r>
            <a:r>
              <a:rPr lang="en-US" sz="8800" dirty="0"/>
              <a:t> called </a:t>
            </a:r>
            <a:r>
              <a:rPr lang="en-US" sz="8800" b="1" i="1" dirty="0">
                <a:solidFill>
                  <a:srgbClr val="C00000"/>
                </a:solidFill>
              </a:rPr>
              <a:t>MCAT</a:t>
            </a:r>
            <a:r>
              <a:rPr lang="en-US" sz="8800" dirty="0"/>
              <a:t> for </a:t>
            </a:r>
            <a:r>
              <a:rPr lang="en-US" sz="8800" b="1" dirty="0"/>
              <a:t>use by the Coast Guard and others to improve risk management.</a:t>
            </a:r>
          </a:p>
          <a:p>
            <a:pPr>
              <a:spcAft>
                <a:spcPts val="1200"/>
              </a:spcAft>
            </a:pPr>
            <a:endParaRPr lang="en-US" sz="8800"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9104242" y="230289"/>
            <a:ext cx="2989078" cy="3097388"/>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9104242" y="3327677"/>
            <a:ext cx="3068590" cy="904863"/>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200" dirty="0"/>
              <a:t>Complex disruption: COVID + ship blocking Suez Canal</a:t>
            </a:r>
          </a:p>
        </p:txBody>
      </p:sp>
    </p:spTree>
    <p:extLst>
      <p:ext uri="{BB962C8B-B14F-4D97-AF65-F5344CB8AC3E}">
        <p14:creationId xmlns:p14="http://schemas.microsoft.com/office/powerpoint/2010/main" val="1151584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37E26E-7E94-41E8-B613-3AC2B127E845}"/>
              </a:ext>
            </a:extLst>
          </p:cNvPr>
          <p:cNvSpPr>
            <a:spLocks noGrp="1"/>
          </p:cNvSpPr>
          <p:nvPr>
            <p:ph type="title"/>
          </p:nvPr>
        </p:nvSpPr>
        <p:spPr>
          <a:xfrm>
            <a:off x="457200" y="128589"/>
            <a:ext cx="11472863" cy="1231084"/>
          </a:xfrm>
        </p:spPr>
        <p:txBody>
          <a:bodyPr>
            <a:noAutofit/>
          </a:bodyPr>
          <a:lstStyle/>
          <a:p>
            <a:r>
              <a:rPr lang="en-US" sz="3600" b="1" dirty="0">
                <a:effectLst/>
                <a:ea typeface="DengXian" panose="02010600030101010101" pitchFamily="2" charset="-122"/>
                <a:cs typeface="Times New Roman" panose="02020603050405020304" pitchFamily="18" charset="0"/>
              </a:rPr>
              <a:t>Simulation results of the fertilizer shipment disruptions for the Base Case  </a:t>
            </a:r>
            <a:endParaRPr lang="en-US" sz="3600" dirty="0"/>
          </a:p>
        </p:txBody>
      </p:sp>
      <p:graphicFrame>
        <p:nvGraphicFramePr>
          <p:cNvPr id="2" name="Table 1">
            <a:extLst>
              <a:ext uri="{FF2B5EF4-FFF2-40B4-BE49-F238E27FC236}">
                <a16:creationId xmlns:a16="http://schemas.microsoft.com/office/drawing/2014/main" id="{F1BC151B-C770-6042-7BB5-9025FCEE3CA6}"/>
              </a:ext>
            </a:extLst>
          </p:cNvPr>
          <p:cNvGraphicFramePr>
            <a:graphicFrameLocks noGrp="1"/>
          </p:cNvGraphicFramePr>
          <p:nvPr>
            <p:extLst>
              <p:ext uri="{D42A27DB-BD31-4B8C-83A1-F6EECF244321}">
                <p14:modId xmlns:p14="http://schemas.microsoft.com/office/powerpoint/2010/main" val="506695504"/>
              </p:ext>
            </p:extLst>
          </p:nvPr>
        </p:nvGraphicFramePr>
        <p:xfrm>
          <a:off x="642938" y="1359673"/>
          <a:ext cx="10215559" cy="4632915"/>
        </p:xfrm>
        <a:graphic>
          <a:graphicData uri="http://schemas.openxmlformats.org/drawingml/2006/table">
            <a:tbl>
              <a:tblPr firstRow="1" firstCol="1" bandRow="1">
                <a:tableStyleId>{5C22544A-7EE6-4342-B048-85BDC9FD1C3A}</a:tableStyleId>
              </a:tblPr>
              <a:tblGrid>
                <a:gridCol w="665643">
                  <a:extLst>
                    <a:ext uri="{9D8B030D-6E8A-4147-A177-3AD203B41FA5}">
                      <a16:colId xmlns:a16="http://schemas.microsoft.com/office/drawing/2014/main" val="1161101155"/>
                    </a:ext>
                  </a:extLst>
                </a:gridCol>
                <a:gridCol w="534275">
                  <a:extLst>
                    <a:ext uri="{9D8B030D-6E8A-4147-A177-3AD203B41FA5}">
                      <a16:colId xmlns:a16="http://schemas.microsoft.com/office/drawing/2014/main" val="1699861227"/>
                    </a:ext>
                  </a:extLst>
                </a:gridCol>
                <a:gridCol w="744193">
                  <a:extLst>
                    <a:ext uri="{9D8B030D-6E8A-4147-A177-3AD203B41FA5}">
                      <a16:colId xmlns:a16="http://schemas.microsoft.com/office/drawing/2014/main" val="2467173877"/>
                    </a:ext>
                  </a:extLst>
                </a:gridCol>
                <a:gridCol w="744193">
                  <a:extLst>
                    <a:ext uri="{9D8B030D-6E8A-4147-A177-3AD203B41FA5}">
                      <a16:colId xmlns:a16="http://schemas.microsoft.com/office/drawing/2014/main" val="4278216604"/>
                    </a:ext>
                  </a:extLst>
                </a:gridCol>
                <a:gridCol w="665643">
                  <a:extLst>
                    <a:ext uri="{9D8B030D-6E8A-4147-A177-3AD203B41FA5}">
                      <a16:colId xmlns:a16="http://schemas.microsoft.com/office/drawing/2014/main" val="2425122619"/>
                    </a:ext>
                  </a:extLst>
                </a:gridCol>
                <a:gridCol w="665643">
                  <a:extLst>
                    <a:ext uri="{9D8B030D-6E8A-4147-A177-3AD203B41FA5}">
                      <a16:colId xmlns:a16="http://schemas.microsoft.com/office/drawing/2014/main" val="3516199640"/>
                    </a:ext>
                  </a:extLst>
                </a:gridCol>
                <a:gridCol w="605377">
                  <a:extLst>
                    <a:ext uri="{9D8B030D-6E8A-4147-A177-3AD203B41FA5}">
                      <a16:colId xmlns:a16="http://schemas.microsoft.com/office/drawing/2014/main" val="1200504797"/>
                    </a:ext>
                  </a:extLst>
                </a:gridCol>
                <a:gridCol w="605377">
                  <a:extLst>
                    <a:ext uri="{9D8B030D-6E8A-4147-A177-3AD203B41FA5}">
                      <a16:colId xmlns:a16="http://schemas.microsoft.com/office/drawing/2014/main" val="540420925"/>
                    </a:ext>
                  </a:extLst>
                </a:gridCol>
                <a:gridCol w="484166">
                  <a:extLst>
                    <a:ext uri="{9D8B030D-6E8A-4147-A177-3AD203B41FA5}">
                      <a16:colId xmlns:a16="http://schemas.microsoft.com/office/drawing/2014/main" val="4130529453"/>
                    </a:ext>
                  </a:extLst>
                </a:gridCol>
                <a:gridCol w="505835">
                  <a:extLst>
                    <a:ext uri="{9D8B030D-6E8A-4147-A177-3AD203B41FA5}">
                      <a16:colId xmlns:a16="http://schemas.microsoft.com/office/drawing/2014/main" val="426577395"/>
                    </a:ext>
                  </a:extLst>
                </a:gridCol>
                <a:gridCol w="716430">
                  <a:extLst>
                    <a:ext uri="{9D8B030D-6E8A-4147-A177-3AD203B41FA5}">
                      <a16:colId xmlns:a16="http://schemas.microsoft.com/office/drawing/2014/main" val="789803126"/>
                    </a:ext>
                  </a:extLst>
                </a:gridCol>
                <a:gridCol w="716430">
                  <a:extLst>
                    <a:ext uri="{9D8B030D-6E8A-4147-A177-3AD203B41FA5}">
                      <a16:colId xmlns:a16="http://schemas.microsoft.com/office/drawing/2014/main" val="4262969960"/>
                    </a:ext>
                  </a:extLst>
                </a:gridCol>
                <a:gridCol w="670383">
                  <a:extLst>
                    <a:ext uri="{9D8B030D-6E8A-4147-A177-3AD203B41FA5}">
                      <a16:colId xmlns:a16="http://schemas.microsoft.com/office/drawing/2014/main" val="3466525466"/>
                    </a:ext>
                  </a:extLst>
                </a:gridCol>
                <a:gridCol w="670383">
                  <a:extLst>
                    <a:ext uri="{9D8B030D-6E8A-4147-A177-3AD203B41FA5}">
                      <a16:colId xmlns:a16="http://schemas.microsoft.com/office/drawing/2014/main" val="1555178227"/>
                    </a:ext>
                  </a:extLst>
                </a:gridCol>
                <a:gridCol w="610794">
                  <a:extLst>
                    <a:ext uri="{9D8B030D-6E8A-4147-A177-3AD203B41FA5}">
                      <a16:colId xmlns:a16="http://schemas.microsoft.com/office/drawing/2014/main" val="3678358220"/>
                    </a:ext>
                  </a:extLst>
                </a:gridCol>
                <a:gridCol w="610794">
                  <a:extLst>
                    <a:ext uri="{9D8B030D-6E8A-4147-A177-3AD203B41FA5}">
                      <a16:colId xmlns:a16="http://schemas.microsoft.com/office/drawing/2014/main" val="4071254144"/>
                    </a:ext>
                  </a:extLst>
                </a:gridCol>
              </a:tblGrid>
              <a:tr h="217139">
                <a:tc rowSpan="2">
                  <a:txBody>
                    <a:bodyPr/>
                    <a:lstStyle/>
                    <a:p>
                      <a:pPr marL="0" marR="0">
                        <a:lnSpc>
                          <a:spcPct val="107000"/>
                        </a:lnSpc>
                        <a:spcBef>
                          <a:spcPts val="600"/>
                        </a:spcBef>
                        <a:spcAft>
                          <a:spcPts val="0"/>
                        </a:spcAft>
                      </a:pPr>
                      <a:r>
                        <a:rPr lang="en-US" sz="1100" kern="0">
                          <a:effectLst/>
                        </a:rPr>
                        <a:t>Scenario</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gridSpan="6">
                  <a:txBody>
                    <a:bodyPr/>
                    <a:lstStyle/>
                    <a:p>
                      <a:pPr marL="0" marR="0" algn="ctr">
                        <a:lnSpc>
                          <a:spcPct val="107000"/>
                        </a:lnSpc>
                        <a:spcBef>
                          <a:spcPts val="600"/>
                        </a:spcBef>
                        <a:spcAft>
                          <a:spcPts val="0"/>
                        </a:spcAft>
                      </a:pPr>
                      <a:r>
                        <a:rPr lang="en-US" sz="1100" kern="0">
                          <a:effectLst/>
                        </a:rPr>
                        <a:t>GDP Level Change (millions of dollars)</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07000"/>
                        </a:lnSpc>
                      </a:pPr>
                      <a:endParaRPr lang="en-US" sz="1100" kern="100">
                        <a:effectLst/>
                        <a:latin typeface="Calibri" panose="020F0502020204030204" pitchFamily="34" charset="0"/>
                        <a:cs typeface="Times New Roman" panose="02020603050405020304" pitchFamily="18" charset="0"/>
                      </a:endParaRPr>
                    </a:p>
                  </a:txBody>
                  <a:tcPr marL="18415" marR="18415" marT="0" marB="0" anchor="b"/>
                </a:tc>
                <a:tc>
                  <a:txBody>
                    <a:bodyPr/>
                    <a:lstStyle/>
                    <a:p>
                      <a:pPr marL="0" marR="0" algn="ctr">
                        <a:lnSpc>
                          <a:spcPct val="107000"/>
                        </a:lnSpc>
                        <a:spcBef>
                          <a:spcPts val="600"/>
                        </a:spcBef>
                        <a:spcAft>
                          <a:spcPts val="0"/>
                        </a:spcAft>
                      </a:pPr>
                      <a:r>
                        <a:rPr lang="en-US" sz="11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gridSpan="7">
                  <a:txBody>
                    <a:bodyPr/>
                    <a:lstStyle/>
                    <a:p>
                      <a:pPr marL="0" marR="0" algn="ctr">
                        <a:lnSpc>
                          <a:spcPct val="107000"/>
                        </a:lnSpc>
                        <a:spcBef>
                          <a:spcPts val="600"/>
                        </a:spcBef>
                        <a:spcAft>
                          <a:spcPts val="0"/>
                        </a:spcAft>
                      </a:pPr>
                      <a:r>
                        <a:rPr lang="en-US" sz="1100" kern="0">
                          <a:effectLst/>
                        </a:rPr>
                        <a:t>GDP Percent change</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34201521"/>
                  </a:ext>
                </a:extLst>
              </a:tr>
              <a:tr h="419574">
                <a:tc vMerge="1">
                  <a:txBody>
                    <a:bodyPr/>
                    <a:lstStyle/>
                    <a:p>
                      <a:endParaRPr lang="en-US"/>
                    </a:p>
                  </a:txBody>
                  <a:tcPr/>
                </a:tc>
                <a:tc>
                  <a:txBody>
                    <a:bodyPr/>
                    <a:lstStyle/>
                    <a:p>
                      <a:pPr marL="0" marR="0" algn="r">
                        <a:lnSpc>
                          <a:spcPct val="107000"/>
                        </a:lnSpc>
                        <a:spcBef>
                          <a:spcPts val="600"/>
                        </a:spcBef>
                        <a:spcAft>
                          <a:spcPts val="600"/>
                        </a:spcAft>
                      </a:pPr>
                      <a:r>
                        <a:rPr lang="en-US" sz="1100" kern="0">
                          <a:effectLst/>
                        </a:rPr>
                        <a:t>Illinois</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Iowa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Minnesota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Missouri</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Wisconsin</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RoUSA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National</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Illinois</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Iowa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Minnesota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Missouri</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Wisconsin</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RoUSA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600"/>
                        </a:spcBef>
                        <a:spcAft>
                          <a:spcPts val="600"/>
                        </a:spcAft>
                      </a:pPr>
                      <a:r>
                        <a:rPr lang="en-US" sz="1100" kern="0">
                          <a:effectLst/>
                        </a:rPr>
                        <a:t>National</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850941135"/>
                  </a:ext>
                </a:extLst>
              </a:tr>
              <a:tr h="570886">
                <a:tc>
                  <a:txBody>
                    <a:bodyPr/>
                    <a:lstStyle/>
                    <a:p>
                      <a:pPr marL="0" marR="0">
                        <a:lnSpc>
                          <a:spcPct val="150000"/>
                        </a:lnSpc>
                        <a:spcBef>
                          <a:spcPts val="600"/>
                        </a:spcBef>
                        <a:spcAft>
                          <a:spcPts val="0"/>
                        </a:spcAft>
                      </a:pPr>
                      <a:r>
                        <a:rPr lang="en-US" sz="1100" kern="0">
                          <a:effectLst/>
                        </a:rPr>
                        <a:t>1a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-4,611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-1,609</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-4,050</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-2,006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-2,833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2,475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-12,634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60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-0.427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-0.867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-1.003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-0.701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-0.786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0.012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600"/>
                        </a:spcBef>
                        <a:spcAft>
                          <a:spcPts val="0"/>
                        </a:spcAft>
                      </a:pPr>
                      <a:r>
                        <a:rPr lang="en-US" sz="1100" kern="100">
                          <a:effectLst/>
                        </a:rPr>
                        <a:t>-0.056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527164488"/>
                  </a:ext>
                </a:extLst>
              </a:tr>
              <a:tr h="570886">
                <a:tc>
                  <a:txBody>
                    <a:bodyPr/>
                    <a:lstStyle/>
                    <a:p>
                      <a:pPr marL="0" marR="0">
                        <a:lnSpc>
                          <a:spcPct val="150000"/>
                        </a:lnSpc>
                        <a:spcBef>
                          <a:spcPts val="0"/>
                        </a:spcBef>
                        <a:spcAft>
                          <a:spcPts val="0"/>
                        </a:spcAft>
                      </a:pPr>
                      <a:r>
                        <a:rPr lang="en-US" sz="1100" kern="0">
                          <a:effectLst/>
                        </a:rPr>
                        <a:t>1b</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-167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-32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-108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-64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-60</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-1,107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-1,538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-0.027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-0.022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3638814460"/>
                  </a:ext>
                </a:extLst>
              </a:tr>
              <a:tr h="570886">
                <a:tc>
                  <a:txBody>
                    <a:bodyPr/>
                    <a:lstStyle/>
                    <a:p>
                      <a:pPr marL="0" marR="0">
                        <a:lnSpc>
                          <a:spcPct val="150000"/>
                        </a:lnSpc>
                        <a:spcBef>
                          <a:spcPts val="0"/>
                        </a:spcBef>
                        <a:spcAft>
                          <a:spcPts val="0"/>
                        </a:spcAft>
                      </a:pPr>
                      <a:r>
                        <a:rPr lang="en-US" sz="1100" kern="0">
                          <a:effectLst/>
                        </a:rPr>
                        <a:t>2a</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-1,164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-417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-1,035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-167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-750</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612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-2,921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-0.108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-0.225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-0.256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-0.058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-0.208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578181705"/>
                  </a:ext>
                </a:extLst>
              </a:tr>
              <a:tr h="570886">
                <a:tc>
                  <a:txBody>
                    <a:bodyPr/>
                    <a:lstStyle/>
                    <a:p>
                      <a:pPr marL="0" marR="0">
                        <a:lnSpc>
                          <a:spcPct val="150000"/>
                        </a:lnSpc>
                        <a:spcBef>
                          <a:spcPts val="0"/>
                        </a:spcBef>
                        <a:spcAft>
                          <a:spcPts val="0"/>
                        </a:spcAft>
                      </a:pPr>
                      <a:r>
                        <a:rPr lang="en-US" sz="1100" kern="0">
                          <a:effectLst/>
                        </a:rPr>
                        <a:t>2b</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-143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-92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-54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-51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-938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-1,305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-0.023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-0.019</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-0.014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5507481"/>
                  </a:ext>
                </a:extLst>
              </a:tr>
              <a:tr h="570886">
                <a:tc>
                  <a:txBody>
                    <a:bodyPr/>
                    <a:lstStyle/>
                    <a:p>
                      <a:pPr marL="0" marR="0">
                        <a:lnSpc>
                          <a:spcPct val="150000"/>
                        </a:lnSpc>
                        <a:spcBef>
                          <a:spcPts val="0"/>
                        </a:spcBef>
                        <a:spcAft>
                          <a:spcPts val="0"/>
                        </a:spcAft>
                      </a:pPr>
                      <a:r>
                        <a:rPr lang="en-US" sz="1100" kern="0">
                          <a:effectLst/>
                        </a:rPr>
                        <a:t>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-3</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-161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-176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457127698"/>
                  </a:ext>
                </a:extLst>
              </a:tr>
              <a:tr h="570886">
                <a:tc>
                  <a:txBody>
                    <a:bodyPr/>
                    <a:lstStyle/>
                    <a:p>
                      <a:pPr marL="0" marR="0">
                        <a:lnSpc>
                          <a:spcPct val="150000"/>
                        </a:lnSpc>
                        <a:spcBef>
                          <a:spcPts val="0"/>
                        </a:spcBef>
                        <a:spcAft>
                          <a:spcPts val="0"/>
                        </a:spcAft>
                      </a:pPr>
                      <a:r>
                        <a:rPr lang="en-US" sz="1100" kern="0">
                          <a:effectLst/>
                        </a:rPr>
                        <a:t>Sum Total</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-6,092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-2,087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-5,287</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-2,292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-3,696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881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-18,575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-0.564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-1.124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dirty="0">
                          <a:effectLst/>
                          <a:highlight>
                            <a:srgbClr val="FFFF00"/>
                          </a:highlight>
                        </a:rPr>
                        <a:t>-1.309</a:t>
                      </a:r>
                      <a:endParaRPr lang="en-US" sz="1100" kern="100" dirty="0">
                        <a:effectLst/>
                        <a:highlight>
                          <a:srgbClr val="FFFF00"/>
                        </a:highligh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-0.802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-1.026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dirty="0">
                          <a:effectLst/>
                          <a:highlight>
                            <a:srgbClr val="FFFF00"/>
                          </a:highlight>
                        </a:rPr>
                        <a:t>-0.083</a:t>
                      </a:r>
                      <a:endParaRPr lang="en-US" sz="1100" kern="100" dirty="0">
                        <a:effectLst/>
                        <a:highlight>
                          <a:srgbClr val="FFFF00"/>
                        </a:highligh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590489224"/>
                  </a:ext>
                </a:extLst>
              </a:tr>
              <a:tr h="570886">
                <a:tc>
                  <a:txBody>
                    <a:bodyPr/>
                    <a:lstStyle/>
                    <a:p>
                      <a:pPr marL="0" marR="0">
                        <a:lnSpc>
                          <a:spcPct val="150000"/>
                        </a:lnSpc>
                        <a:spcBef>
                          <a:spcPts val="0"/>
                        </a:spcBef>
                        <a:spcAft>
                          <a:spcPts val="0"/>
                        </a:spcAft>
                      </a:pPr>
                      <a:r>
                        <a:rPr lang="en-US" sz="1100" kern="0">
                          <a:effectLst/>
                        </a:rPr>
                        <a:t>Sim Total</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-5,931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-2,001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-5,096</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-2,272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-3,511</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704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-18,108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50000"/>
                        </a:lnSpc>
                        <a:spcBef>
                          <a:spcPts val="0"/>
                        </a:spcBef>
                        <a:spcAft>
                          <a:spcPts val="0"/>
                        </a:spcAft>
                      </a:pPr>
                      <a:r>
                        <a:rPr lang="en-US" sz="900" kern="0">
                          <a:effectLst/>
                        </a:rPr>
                        <a:t> </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-0.549</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-1.078</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-1.262</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-0.795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-0.975</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a:effectLst/>
                        </a:rPr>
                        <a:t>0.004</a:t>
                      </a:r>
                      <a:endParaRPr lang="en-US" sz="1100" kern="10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50000"/>
                        </a:lnSpc>
                        <a:spcBef>
                          <a:spcPts val="0"/>
                        </a:spcBef>
                        <a:spcAft>
                          <a:spcPts val="0"/>
                        </a:spcAft>
                      </a:pPr>
                      <a:r>
                        <a:rPr lang="en-US" sz="1100" kern="100" dirty="0">
                          <a:effectLst/>
                        </a:rPr>
                        <a:t>-0.081</a:t>
                      </a:r>
                      <a:endParaRPr lang="en-US" sz="11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862894524"/>
                  </a:ext>
                </a:extLst>
              </a:tr>
            </a:tbl>
          </a:graphicData>
        </a:graphic>
      </p:graphicFrame>
    </p:spTree>
    <p:extLst>
      <p:ext uri="{BB962C8B-B14F-4D97-AF65-F5344CB8AC3E}">
        <p14:creationId xmlns:p14="http://schemas.microsoft.com/office/powerpoint/2010/main" val="3716765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373E-3FDC-42DE-B9DD-1B2A1F378334}"/>
              </a:ext>
            </a:extLst>
          </p:cNvPr>
          <p:cNvSpPr>
            <a:spLocks noGrp="1"/>
          </p:cNvSpPr>
          <p:nvPr>
            <p:ph type="title"/>
          </p:nvPr>
        </p:nvSpPr>
        <p:spPr>
          <a:xfrm>
            <a:off x="838203" y="131107"/>
            <a:ext cx="10920409" cy="707480"/>
          </a:xfrm>
        </p:spPr>
        <p:txBody>
          <a:bodyPr>
            <a:normAutofit/>
          </a:bodyPr>
          <a:lstStyle/>
          <a:p>
            <a:r>
              <a:rPr lang="en-US" sz="3600" dirty="0"/>
              <a:t>Results</a:t>
            </a:r>
          </a:p>
        </p:txBody>
      </p:sp>
      <p:sp>
        <p:nvSpPr>
          <p:cNvPr id="3" name="Content Placeholder 2">
            <a:extLst>
              <a:ext uri="{FF2B5EF4-FFF2-40B4-BE49-F238E27FC236}">
                <a16:creationId xmlns:a16="http://schemas.microsoft.com/office/drawing/2014/main" id="{A1B2C0C1-B110-4F0C-B751-95A5D661D3FC}"/>
              </a:ext>
            </a:extLst>
          </p:cNvPr>
          <p:cNvSpPr>
            <a:spLocks noGrp="1"/>
          </p:cNvSpPr>
          <p:nvPr>
            <p:ph idx="1"/>
          </p:nvPr>
        </p:nvSpPr>
        <p:spPr>
          <a:xfrm>
            <a:off x="442913" y="742950"/>
            <a:ext cx="11452237" cy="5314950"/>
          </a:xfrm>
        </p:spPr>
        <p:txBody>
          <a:bodyPr>
            <a:normAutofit lnSpcReduction="10000"/>
          </a:bodyPr>
          <a:lstStyle/>
          <a:p>
            <a:pPr marL="0" marR="0">
              <a:lnSpc>
                <a:spcPct val="107000"/>
              </a:lnSpc>
              <a:spcBef>
                <a:spcPts val="0"/>
              </a:spcBef>
              <a:spcAft>
                <a:spcPts val="800"/>
              </a:spcAft>
            </a:pP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The overall negative impact on US GDP is 0.083%.  </a:t>
            </a:r>
          </a:p>
          <a:p>
            <a:pPr marL="457202" lvl="1">
              <a:lnSpc>
                <a:spcPct val="107000"/>
              </a:lnSpc>
              <a:spcBef>
                <a:spcPts val="0"/>
              </a:spcBef>
              <a:spcAft>
                <a:spcPts val="800"/>
              </a:spcAft>
            </a:pPr>
            <a:r>
              <a:rPr lang="en-US" sz="2200" kern="100" dirty="0">
                <a:latin typeface="Aptos" panose="020B0004020202020204" pitchFamily="34" charset="0"/>
                <a:ea typeface="Times New Roman" panose="02020603050405020304" pitchFamily="18" charset="0"/>
                <a:cs typeface="Times New Roman" panose="02020603050405020304" pitchFamily="18" charset="0"/>
              </a:rPr>
              <a:t>S</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eems rather minor, but percentage </a:t>
            </a: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impacts at the state level are several-fold higher</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 e.g., Minnesota is -1.309%</a:t>
            </a:r>
            <a:endParaRPr lang="en-US" sz="2200" kern="100" dirty="0">
              <a:latin typeface="Aptos" panose="020B0004020202020204" pitchFamily="34"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pP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Aggregate employment impact is only -0.025%</a:t>
            </a:r>
          </a:p>
          <a:p>
            <a:pPr lvl="1">
              <a:lnSpc>
                <a:spcPct val="107000"/>
              </a:lnSpc>
              <a:spcBef>
                <a:spcPts val="0"/>
              </a:spcBef>
              <a:spcAft>
                <a:spcPts val="800"/>
              </a:spcAft>
            </a:pP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Still, this lower percentage impact corresponds to an </a:t>
            </a: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employment decrease of 51,267 </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people throughout the U.S economy, and each of them is 100% unemployed.</a:t>
            </a:r>
          </a:p>
          <a:p>
            <a:pPr>
              <a:lnSpc>
                <a:spcPct val="107000"/>
              </a:lnSpc>
              <a:spcBef>
                <a:spcPts val="0"/>
              </a:spcBef>
              <a:spcAft>
                <a:spcPts val="800"/>
              </a:spcAft>
            </a:pPr>
            <a:r>
              <a:rPr lang="en-US" sz="2400" kern="100" dirty="0">
                <a:effectLst/>
                <a:latin typeface="Aptos" panose="020B0004020202020204" pitchFamily="34" charset="0"/>
                <a:ea typeface="Times New Roman" panose="02020603050405020304" pitchFamily="18" charset="0"/>
                <a:cs typeface="Times New Roman" panose="02020603050405020304" pitchFamily="18" charset="0"/>
              </a:rPr>
              <a:t>The overall effect on prices (inflation) is estimated to cause a 0.299% increase in the Producer Price Index (PPI), and a </a:t>
            </a: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0.257% increase in the Consumer Price Index (CPI).</a:t>
            </a:r>
            <a:r>
              <a:rPr lang="en-US" sz="2400" kern="100" dirty="0">
                <a:effectLst/>
                <a:latin typeface="Aptos" panose="020B0004020202020204" pitchFamily="34" charset="0"/>
                <a:ea typeface="Times New Roman" panose="02020603050405020304" pitchFamily="18" charset="0"/>
                <a:cs typeface="Times New Roman" panose="02020603050405020304" pitchFamily="18" charset="0"/>
              </a:rPr>
              <a:t> </a:t>
            </a:r>
          </a:p>
          <a:p>
            <a:pPr marL="457202" lvl="1">
              <a:lnSpc>
                <a:spcPct val="107000"/>
              </a:lnSpc>
              <a:spcBef>
                <a:spcPts val="0"/>
              </a:spcBef>
              <a:spcAft>
                <a:spcPts val="800"/>
              </a:spcAft>
            </a:pP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At a time when we are especially sensitive to inflationary pressures, such small impacts have relatively greater meaning.</a:t>
            </a:r>
          </a:p>
          <a:p>
            <a:pPr marL="457202" lvl="1">
              <a:lnSpc>
                <a:spcPct val="107000"/>
              </a:lnSpc>
              <a:spcBef>
                <a:spcPts val="0"/>
              </a:spcBef>
              <a:spcAft>
                <a:spcPts val="800"/>
              </a:spcAft>
            </a:pPr>
            <a:r>
              <a:rPr lang="en-US" sz="2200" b="1" kern="100" dirty="0">
                <a:latin typeface="Aptos" panose="020B0004020202020204" pitchFamily="34" charset="0"/>
                <a:ea typeface="Times New Roman" panose="02020603050405020304" pitchFamily="18" charset="0"/>
                <a:cs typeface="Times New Roman" panose="02020603050405020304" pitchFamily="18" charset="0"/>
              </a:rPr>
              <a:t>T</a:t>
            </a: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hese seemingly small amounts represent a 5% increase in current inflation, so they are quite notable.</a:t>
            </a:r>
          </a:p>
          <a:p>
            <a:pPr marL="865190" lvl="1" indent="-168275">
              <a:lnSpc>
                <a:spcPct val="107000"/>
              </a:lnSpc>
              <a:spcBef>
                <a:spcPts val="0"/>
              </a:spcBef>
              <a:spcAft>
                <a:spcPts val="800"/>
              </a:spcAft>
            </a:pPr>
            <a:endParaRPr lang="en-US" sz="2000" kern="0" dirty="0">
              <a:effectLst/>
              <a:ea typeface="Times New Roman" panose="02020603050405020304" pitchFamily="18"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8CCB3EE1-5D0D-46AA-B466-8876C5AECA52}"/>
              </a:ext>
            </a:extLst>
          </p:cNvPr>
          <p:cNvSpPr>
            <a:spLocks noGrp="1"/>
          </p:cNvSpPr>
          <p:nvPr>
            <p:ph type="sldNum" sz="quarter" idx="12"/>
          </p:nvPr>
        </p:nvSpPr>
        <p:spPr/>
        <p:txBody>
          <a:bodyPr/>
          <a:lstStyle/>
          <a:p>
            <a:pPr>
              <a:defRPr/>
            </a:pPr>
            <a:fld id="{17F8B8DE-3C83-AB49-B191-ABAC5DDDDCFD}" type="slidenum">
              <a:rPr lang="en-US" altLang="en-US" smtClean="0"/>
              <a:pPr>
                <a:defRPr/>
              </a:pPr>
              <a:t>21</a:t>
            </a:fld>
            <a:endParaRPr lang="en-US" altLang="en-US"/>
          </a:p>
        </p:txBody>
      </p:sp>
    </p:spTree>
    <p:extLst>
      <p:ext uri="{BB962C8B-B14F-4D97-AF65-F5344CB8AC3E}">
        <p14:creationId xmlns:p14="http://schemas.microsoft.com/office/powerpoint/2010/main" val="1190602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282606"/>
            <a:ext cx="11524594" cy="1325563"/>
          </a:xfrm>
        </p:spPr>
        <p:txBody>
          <a:bodyPr/>
          <a:lstStyle/>
          <a:p>
            <a:pPr algn="ctr"/>
            <a:r>
              <a:rPr lang="en-US" dirty="0"/>
              <a:t>Stakeholder Engagement</a:t>
            </a: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22</a:t>
            </a:fld>
            <a:endParaRPr lang="en-US" dirty="0"/>
          </a:p>
        </p:txBody>
      </p:sp>
      <p:sp>
        <p:nvSpPr>
          <p:cNvPr id="5" name="TextBox 4">
            <a:extLst>
              <a:ext uri="{FF2B5EF4-FFF2-40B4-BE49-F238E27FC236}">
                <a16:creationId xmlns:a16="http://schemas.microsoft.com/office/drawing/2014/main" id="{08DA4FC2-B877-0691-2264-81FF57752CB1}"/>
              </a:ext>
            </a:extLst>
          </p:cNvPr>
          <p:cNvSpPr txBox="1"/>
          <p:nvPr/>
        </p:nvSpPr>
        <p:spPr>
          <a:xfrm>
            <a:off x="359282" y="645397"/>
            <a:ext cx="11562773" cy="5300425"/>
          </a:xfrm>
          <a:prstGeom prst="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b="1" dirty="0">
                <a:solidFill>
                  <a:srgbClr val="FF0000"/>
                </a:solidFill>
              </a:rPr>
              <a:t>Distinguished Advisory Board </a:t>
            </a:r>
            <a:r>
              <a:rPr lang="en-US" sz="2400" dirty="0"/>
              <a:t>including USCG, port security, private sector</a:t>
            </a:r>
          </a:p>
          <a:p>
            <a:pPr marL="342900" indent="-342900">
              <a:spcAft>
                <a:spcPts val="600"/>
              </a:spcAft>
              <a:buFont typeface="Arial" panose="020B0604020202020204" pitchFamily="34" charset="0"/>
              <a:buChar char="•"/>
            </a:pPr>
            <a:r>
              <a:rPr lang="en-US" sz="2400" dirty="0"/>
              <a:t>Project has been going in many new directions. </a:t>
            </a:r>
          </a:p>
          <a:p>
            <a:pPr marL="342900" indent="-342900">
              <a:spcAft>
                <a:spcPts val="600"/>
              </a:spcAft>
              <a:buFont typeface="Arial" panose="020B0604020202020204" pitchFamily="34" charset="0"/>
              <a:buChar char="•"/>
            </a:pPr>
            <a:r>
              <a:rPr lang="en-US" sz="2400" dirty="0"/>
              <a:t>Led us to recently add </a:t>
            </a:r>
            <a:r>
              <a:rPr lang="en-US" sz="2400" b="1" dirty="0">
                <a:solidFill>
                  <a:srgbClr val="FF0000"/>
                </a:solidFill>
              </a:rPr>
              <a:t>six new Advisory Board members </a:t>
            </a:r>
            <a:r>
              <a:rPr lang="en-US" sz="2400" dirty="0"/>
              <a:t>reflecting breadth of involvement of stakeholders:</a:t>
            </a:r>
          </a:p>
          <a:p>
            <a:pPr marL="800100" lvl="1" indent="-342900">
              <a:lnSpc>
                <a:spcPct val="107000"/>
              </a:lnSpc>
              <a:buFont typeface="Arial" panose="020B0604020202020204" pitchFamily="34" charset="0"/>
              <a:buChar char="•"/>
            </a:pPr>
            <a:r>
              <a:rPr lang="en-US" sz="2400" dirty="0">
                <a:effectLst/>
                <a:ea typeface="Verdana" panose="020B0604030504040204" pitchFamily="34" charset="0"/>
                <a:cs typeface="Times New Roman" panose="02020603050405020304" pitchFamily="18" charset="0"/>
              </a:rPr>
              <a:t>Dr. </a:t>
            </a:r>
            <a:r>
              <a:rPr lang="en-US" sz="2400" dirty="0" err="1">
                <a:effectLst/>
                <a:ea typeface="Verdana" panose="020B0604030504040204" pitchFamily="34" charset="0"/>
                <a:cs typeface="Times New Roman" panose="02020603050405020304" pitchFamily="18" charset="0"/>
              </a:rPr>
              <a:t>Erez</a:t>
            </a:r>
            <a:r>
              <a:rPr lang="en-US" sz="2400" dirty="0">
                <a:effectLst/>
                <a:ea typeface="Verdana" panose="020B0604030504040204" pitchFamily="34" charset="0"/>
                <a:cs typeface="Times New Roman" panose="02020603050405020304" pitchFamily="18" charset="0"/>
              </a:rPr>
              <a:t> </a:t>
            </a:r>
            <a:r>
              <a:rPr lang="en-US" sz="2400" dirty="0" err="1">
                <a:effectLst/>
                <a:ea typeface="Verdana" panose="020B0604030504040204" pitchFamily="34" charset="0"/>
                <a:cs typeface="Times New Roman" panose="02020603050405020304" pitchFamily="18" charset="0"/>
              </a:rPr>
              <a:t>Agmoni</a:t>
            </a:r>
            <a:r>
              <a:rPr lang="en-US" sz="2400" dirty="0">
                <a:effectLst/>
                <a:ea typeface="Verdana" panose="020B0604030504040204" pitchFamily="34" charset="0"/>
                <a:cs typeface="Times New Roman" panose="02020603050405020304" pitchFamily="18" charset="0"/>
              </a:rPr>
              <a:t>, Global Head of Innovation (Logistics &amp; Services), Maersk</a:t>
            </a:r>
          </a:p>
          <a:p>
            <a:pPr marL="800100" lvl="1" indent="-342900">
              <a:lnSpc>
                <a:spcPct val="107000"/>
              </a:lnSpc>
              <a:buFont typeface="Arial" panose="020B0604020202020204" pitchFamily="34" charset="0"/>
              <a:buChar char="•"/>
            </a:pPr>
            <a:r>
              <a:rPr lang="en-US" sz="2400" dirty="0">
                <a:solidFill>
                  <a:srgbClr val="000000"/>
                </a:solidFill>
              </a:rPr>
              <a:t>Mr. Joe Farley, VP Safety and Security, Maher Terminals, Port of New York/New Jersey</a:t>
            </a:r>
          </a:p>
          <a:p>
            <a:pPr marL="800100" lvl="1" indent="-342900">
              <a:lnSpc>
                <a:spcPct val="107000"/>
              </a:lnSpc>
              <a:buFont typeface="Arial" panose="020B0604020202020204" pitchFamily="34" charset="0"/>
              <a:buChar char="•"/>
            </a:pPr>
            <a:r>
              <a:rPr lang="en-US" sz="2400" dirty="0">
                <a:solidFill>
                  <a:srgbClr val="000000"/>
                </a:solidFill>
                <a:effectLst/>
              </a:rPr>
              <a:t>CDR Michael Metz, USCG Sector Corpus Christi</a:t>
            </a:r>
          </a:p>
          <a:p>
            <a:pPr marL="800100" lvl="1" indent="-342900">
              <a:lnSpc>
                <a:spcPct val="107000"/>
              </a:lnSpc>
              <a:buFont typeface="Arial" panose="020B0604020202020204" pitchFamily="34" charset="0"/>
              <a:buChar char="•"/>
            </a:pPr>
            <a:r>
              <a:rPr lang="en-US" sz="2400" b="0" i="0" dirty="0">
                <a:solidFill>
                  <a:srgbClr val="000000"/>
                </a:solidFill>
                <a:effectLst/>
              </a:rPr>
              <a:t>Mr. Jeff Milstein, Director of Security and Vessel Operations, VITOL Inc. – Houston</a:t>
            </a:r>
          </a:p>
          <a:p>
            <a:pPr marL="800100" lvl="1" indent="-342900">
              <a:lnSpc>
                <a:spcPct val="107000"/>
              </a:lnSpc>
              <a:buFont typeface="Arial" panose="020B0604020202020204" pitchFamily="34" charset="0"/>
              <a:buChar char="•"/>
            </a:pPr>
            <a:r>
              <a:rPr lang="en-US" sz="2400" b="0" i="0" dirty="0">
                <a:solidFill>
                  <a:srgbClr val="000000"/>
                </a:solidFill>
              </a:rPr>
              <a:t>Mr. Charles </a:t>
            </a:r>
            <a:r>
              <a:rPr lang="en-US" sz="2400" b="0" i="0" dirty="0" err="1">
                <a:solidFill>
                  <a:srgbClr val="000000"/>
                </a:solidFill>
              </a:rPr>
              <a:t>Tenney</a:t>
            </a:r>
            <a:r>
              <a:rPr lang="en-US" sz="2400" b="0" i="0" dirty="0">
                <a:solidFill>
                  <a:srgbClr val="000000"/>
                </a:solidFill>
              </a:rPr>
              <a:t>, USCG Sector </a:t>
            </a:r>
            <a:r>
              <a:rPr lang="en-US" sz="2400" dirty="0">
                <a:solidFill>
                  <a:srgbClr val="000000"/>
                </a:solidFill>
              </a:rPr>
              <a:t>Lake Michigan</a:t>
            </a:r>
          </a:p>
          <a:p>
            <a:pPr marL="800100" lvl="1" indent="-342900">
              <a:lnSpc>
                <a:spcPct val="107000"/>
              </a:lnSpc>
              <a:buFont typeface="Arial" panose="020B0604020202020204" pitchFamily="34" charset="0"/>
              <a:buChar char="•"/>
            </a:pPr>
            <a:r>
              <a:rPr lang="en-US" sz="2400" b="0" i="0" dirty="0">
                <a:solidFill>
                  <a:srgbClr val="000000"/>
                </a:solidFill>
              </a:rPr>
              <a:t>RADM Richard </a:t>
            </a:r>
            <a:r>
              <a:rPr lang="en-US" sz="2400" b="0" i="0" dirty="0" err="1">
                <a:solidFill>
                  <a:srgbClr val="000000"/>
                </a:solidFill>
              </a:rPr>
              <a:t>Timme</a:t>
            </a:r>
            <a:r>
              <a:rPr lang="en-US" sz="2400" b="0" i="0" dirty="0">
                <a:solidFill>
                  <a:srgbClr val="000000"/>
                </a:solidFill>
              </a:rPr>
              <a:t>, USCG-ret</a:t>
            </a:r>
          </a:p>
          <a:p>
            <a:pPr marL="342900" indent="-342900">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113496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282606"/>
            <a:ext cx="11524594" cy="1325563"/>
          </a:xfrm>
        </p:spPr>
        <p:txBody>
          <a:bodyPr/>
          <a:lstStyle/>
          <a:p>
            <a:pPr algn="ctr"/>
            <a:r>
              <a:rPr lang="en-US" dirty="0"/>
              <a:t>Stakeholder Engagement</a:t>
            </a: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23</a:t>
            </a:fld>
            <a:endParaRPr lang="en-US" dirty="0"/>
          </a:p>
        </p:txBody>
      </p:sp>
      <p:sp>
        <p:nvSpPr>
          <p:cNvPr id="5" name="TextBox 4">
            <a:extLst>
              <a:ext uri="{FF2B5EF4-FFF2-40B4-BE49-F238E27FC236}">
                <a16:creationId xmlns:a16="http://schemas.microsoft.com/office/drawing/2014/main" id="{08DA4FC2-B877-0691-2264-81FF57752CB1}"/>
              </a:ext>
            </a:extLst>
          </p:cNvPr>
          <p:cNvSpPr txBox="1"/>
          <p:nvPr/>
        </p:nvSpPr>
        <p:spPr>
          <a:xfrm>
            <a:off x="359282" y="645397"/>
            <a:ext cx="11562773" cy="5509200"/>
          </a:xfrm>
          <a:prstGeom prst="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b="1" dirty="0">
                <a:solidFill>
                  <a:srgbClr val="FF0000"/>
                </a:solidFill>
              </a:rPr>
              <a:t>Interviews</a:t>
            </a:r>
            <a:r>
              <a:rPr lang="en-US" sz="2400" dirty="0"/>
              <a:t> </a:t>
            </a:r>
            <a:r>
              <a:rPr lang="en-US" sz="2400" b="1" dirty="0">
                <a:solidFill>
                  <a:srgbClr val="FF0000"/>
                </a:solidFill>
              </a:rPr>
              <a:t>with over 30 SMEs </a:t>
            </a:r>
            <a:r>
              <a:rPr lang="en-US" sz="2400" dirty="0"/>
              <a:t>from government, industry, and nonprofits </a:t>
            </a:r>
          </a:p>
          <a:p>
            <a:pPr marL="342900" indent="-342900">
              <a:spcAft>
                <a:spcPts val="600"/>
              </a:spcAft>
              <a:buFont typeface="Arial" panose="020B0604020202020204" pitchFamily="34" charset="0"/>
              <a:buChar char="•"/>
            </a:pPr>
            <a:r>
              <a:rPr lang="en-US" sz="2400" b="1" dirty="0">
                <a:solidFill>
                  <a:srgbClr val="FF0000"/>
                </a:solidFill>
              </a:rPr>
              <a:t>Presentations to practitioner groups have informed our work (and theirs)</a:t>
            </a:r>
          </a:p>
          <a:p>
            <a:pPr marL="342900" indent="-342900">
              <a:spcAft>
                <a:spcPts val="600"/>
              </a:spcAft>
              <a:buFont typeface="Arial" panose="020B0604020202020204" pitchFamily="34" charset="0"/>
              <a:buChar char="•"/>
            </a:pPr>
            <a:r>
              <a:rPr lang="en-US" sz="2400" b="1" dirty="0">
                <a:solidFill>
                  <a:srgbClr val="FF0000"/>
                </a:solidFill>
              </a:rPr>
              <a:t>Examples:</a:t>
            </a:r>
          </a:p>
          <a:p>
            <a:pPr marL="800100" lvl="1" indent="-342900">
              <a:spcAft>
                <a:spcPts val="600"/>
              </a:spcAft>
              <a:buFont typeface="Arial" panose="020B0604020202020204" pitchFamily="34" charset="0"/>
              <a:buChar char="•"/>
            </a:pPr>
            <a:r>
              <a:rPr lang="en-US" sz="2200" dirty="0"/>
              <a:t>USCG Sector New York including tabletop</a:t>
            </a:r>
          </a:p>
          <a:p>
            <a:pPr marL="800100" lvl="1" indent="-342900">
              <a:spcAft>
                <a:spcPts val="600"/>
              </a:spcAft>
              <a:buFont typeface="Arial" panose="020B0604020202020204" pitchFamily="34" charset="0"/>
              <a:buChar char="•"/>
            </a:pPr>
            <a:r>
              <a:rPr lang="en-US" sz="2200" dirty="0"/>
              <a:t>USCG Sector Los Angeles-Long Beach including tabletop</a:t>
            </a:r>
          </a:p>
          <a:p>
            <a:pPr marL="800100" lvl="1" indent="-342900">
              <a:spcAft>
                <a:spcPts val="600"/>
              </a:spcAft>
              <a:buFont typeface="Arial" panose="020B0604020202020204" pitchFamily="34" charset="0"/>
              <a:buChar char="•"/>
            </a:pPr>
            <a:r>
              <a:rPr lang="en-US" sz="2200" dirty="0"/>
              <a:t>Port Authority of NY/NJ</a:t>
            </a:r>
          </a:p>
          <a:p>
            <a:pPr marL="800100" lvl="1" indent="-342900">
              <a:spcAft>
                <a:spcPts val="600"/>
              </a:spcAft>
              <a:buFont typeface="Arial" panose="020B0604020202020204" pitchFamily="34" charset="0"/>
              <a:buChar char="•"/>
            </a:pPr>
            <a:r>
              <a:rPr lang="en-US" sz="2200" dirty="0"/>
              <a:t>US Committee on the Marine Transportation System (CMTS)</a:t>
            </a:r>
          </a:p>
          <a:p>
            <a:pPr marL="800100" lvl="1" indent="-342900">
              <a:spcAft>
                <a:spcPts val="600"/>
              </a:spcAft>
              <a:buFont typeface="Arial" panose="020B0604020202020204" pitchFamily="34" charset="0"/>
              <a:buChar char="•"/>
            </a:pPr>
            <a:r>
              <a:rPr lang="en-US" sz="2200" dirty="0"/>
              <a:t>CISA Committee on the Continuity of the Economy</a:t>
            </a:r>
          </a:p>
          <a:p>
            <a:pPr marL="800100" lvl="1" indent="-342900">
              <a:spcAft>
                <a:spcPts val="600"/>
              </a:spcAft>
              <a:buFont typeface="Arial" panose="020B0604020202020204" pitchFamily="34" charset="0"/>
              <a:buChar char="•"/>
            </a:pPr>
            <a:r>
              <a:rPr lang="en-US" sz="2200" dirty="0"/>
              <a:t>CISA Resilience Services Branch</a:t>
            </a:r>
          </a:p>
          <a:p>
            <a:pPr marL="800100" lvl="1" indent="-342900">
              <a:spcAft>
                <a:spcPts val="600"/>
              </a:spcAft>
              <a:buFont typeface="Arial" panose="020B0604020202020204" pitchFamily="34" charset="0"/>
              <a:buChar char="•"/>
            </a:pPr>
            <a:r>
              <a:rPr lang="en-US" sz="2200" dirty="0"/>
              <a:t>US Maritime Administration (MARAD)</a:t>
            </a:r>
          </a:p>
          <a:p>
            <a:pPr marL="800100" lvl="1" indent="-342900">
              <a:spcAft>
                <a:spcPts val="600"/>
              </a:spcAft>
              <a:buFont typeface="Arial" panose="020B0604020202020204" pitchFamily="34" charset="0"/>
              <a:buChar char="•"/>
            </a:pPr>
            <a:r>
              <a:rPr lang="en-US" sz="2200" dirty="0"/>
              <a:t>Interagency Supply Chain Working Group run by DOT</a:t>
            </a:r>
          </a:p>
          <a:p>
            <a:pPr marL="800100" lvl="1" indent="-342900">
              <a:spcAft>
                <a:spcPts val="600"/>
              </a:spcAft>
              <a:buFont typeface="Arial" panose="020B0604020202020204" pitchFamily="34" charset="0"/>
              <a:buChar char="•"/>
            </a:pPr>
            <a:r>
              <a:rPr lang="en-US" sz="2200" dirty="0"/>
              <a:t>Emergency Support Function – Transportation, run by FEMA</a:t>
            </a:r>
          </a:p>
          <a:p>
            <a:pPr marL="800100" lvl="1" indent="-342900">
              <a:spcAft>
                <a:spcPts val="600"/>
              </a:spcAft>
              <a:buFont typeface="Arial" panose="020B0604020202020204" pitchFamily="34" charset="0"/>
              <a:buChar char="•"/>
            </a:pPr>
            <a:r>
              <a:rPr lang="en-US" sz="2200" dirty="0"/>
              <a:t>Interagency Port of Baltimore Multiple Disruptions Tabletop </a:t>
            </a:r>
          </a:p>
        </p:txBody>
      </p:sp>
    </p:spTree>
    <p:extLst>
      <p:ext uri="{BB962C8B-B14F-4D97-AF65-F5344CB8AC3E}">
        <p14:creationId xmlns:p14="http://schemas.microsoft.com/office/powerpoint/2010/main" val="3799454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361946" y="1125192"/>
            <a:ext cx="11353804" cy="5184246"/>
          </a:xfrm>
        </p:spPr>
        <p:txBody>
          <a:bodyPr>
            <a:normAutofit fontScale="85000" lnSpcReduction="20000"/>
          </a:bodyPr>
          <a:lstStyle/>
          <a:p>
            <a:pPr lvl="0"/>
            <a:r>
              <a:rPr lang="en-US" b="1" dirty="0">
                <a:solidFill>
                  <a:srgbClr val="FF0000"/>
                </a:solidFill>
              </a:rPr>
              <a:t>Offshore wind disruptions</a:t>
            </a:r>
            <a:r>
              <a:rPr lang="en-US" dirty="0"/>
              <a:t>, including cables cut + cyber</a:t>
            </a:r>
          </a:p>
          <a:p>
            <a:pPr lvl="0"/>
            <a:r>
              <a:rPr lang="en-US" b="1" dirty="0">
                <a:solidFill>
                  <a:srgbClr val="FF0000"/>
                </a:solidFill>
              </a:rPr>
              <a:t>Smart ports</a:t>
            </a:r>
            <a:r>
              <a:rPr lang="en-US" dirty="0"/>
              <a:t>: AI, digital twins, modern info sharing; but: cyber                             attacks, power failures, and Chinese cranes</a:t>
            </a:r>
          </a:p>
          <a:p>
            <a:pPr lvl="0"/>
            <a:r>
              <a:rPr lang="en-US" b="1" dirty="0">
                <a:solidFill>
                  <a:srgbClr val="FF0000"/>
                </a:solidFill>
              </a:rPr>
              <a:t>Great Lakes</a:t>
            </a:r>
            <a:r>
              <a:rPr lang="en-US" dirty="0"/>
              <a:t>: ice cutters break + Soo Lock damage</a:t>
            </a:r>
          </a:p>
          <a:p>
            <a:pPr lvl="0"/>
            <a:r>
              <a:rPr lang="en-US" b="1" dirty="0">
                <a:solidFill>
                  <a:srgbClr val="FF0000"/>
                </a:solidFill>
              </a:rPr>
              <a:t>Dark Fleet (resulting from Ukraine War): </a:t>
            </a:r>
            <a:r>
              <a:rPr lang="en-US" b="1" dirty="0"/>
              <a:t>Avoiding                                     sanctions: </a:t>
            </a:r>
            <a:r>
              <a:rPr lang="en-US" dirty="0"/>
              <a:t>accidents with old &amp; uninsured vessels + oil spills + all kinds of crime</a:t>
            </a:r>
          </a:p>
          <a:p>
            <a:pPr lvl="0"/>
            <a:r>
              <a:rPr lang="en-US" b="1" dirty="0">
                <a:solidFill>
                  <a:srgbClr val="FF0000"/>
                </a:solidFill>
              </a:rPr>
              <a:t>Crowded Offshore MTS: </a:t>
            </a:r>
            <a:r>
              <a:rPr lang="en-US" dirty="0"/>
              <a:t>conflicting uses + increasingly crowded maritime traffic + ambiguous jurisdiction issues (</a:t>
            </a:r>
            <a:r>
              <a:rPr lang="en-US" b="1" i="1" dirty="0">
                <a:solidFill>
                  <a:srgbClr val="FF0000"/>
                </a:solidFill>
              </a:rPr>
              <a:t>USCG Evergreen</a:t>
            </a:r>
            <a:r>
              <a:rPr lang="en-US" dirty="0"/>
              <a:t>)</a:t>
            </a:r>
          </a:p>
          <a:p>
            <a:pPr marL="755650" lvl="1" indent="-298450">
              <a:buFont typeface="Arial" panose="020B0604020202020204" pitchFamily="34" charset="0"/>
              <a:buChar char="•"/>
            </a:pPr>
            <a:r>
              <a:rPr lang="en-US" sz="2400" dirty="0"/>
              <a:t>Wind farms</a:t>
            </a:r>
          </a:p>
          <a:p>
            <a:pPr marL="755650" lvl="1" indent="-298450">
              <a:buFont typeface="Arial" panose="020B0604020202020204" pitchFamily="34" charset="0"/>
              <a:buChar char="•"/>
            </a:pPr>
            <a:r>
              <a:rPr lang="en-US" sz="2400" dirty="0"/>
              <a:t>Commercial space/rocket launches</a:t>
            </a:r>
          </a:p>
          <a:p>
            <a:pPr marL="755650" lvl="1" indent="-298450">
              <a:buFont typeface="Arial" panose="020B0604020202020204" pitchFamily="34" charset="0"/>
              <a:buChar char="•"/>
            </a:pPr>
            <a:r>
              <a:rPr lang="en-US" sz="2400" dirty="0"/>
              <a:t>Offshore ports to handle mega container ships, very                                                                            large crude carriers, even offshore cargo inspection</a:t>
            </a:r>
          </a:p>
          <a:p>
            <a:pPr marL="755650" lvl="1" indent="-298450">
              <a:buFont typeface="Arial" panose="020B0604020202020204" pitchFamily="34" charset="0"/>
              <a:buChar char="•"/>
            </a:pPr>
            <a:r>
              <a:rPr lang="en-US" sz="2400" dirty="0"/>
              <a:t>Offshore subsea storage for hydrogen fuel</a:t>
            </a:r>
          </a:p>
          <a:p>
            <a:pPr marL="755650" lvl="1" indent="-298450">
              <a:buFont typeface="Arial" panose="020B0604020202020204" pitchFamily="34" charset="0"/>
              <a:buChar char="•"/>
            </a:pPr>
            <a:r>
              <a:rPr lang="en-US" sz="2400" dirty="0"/>
              <a:t>Offshore aquaculture</a:t>
            </a:r>
          </a:p>
          <a:p>
            <a:pPr lvl="0"/>
            <a:endParaRPr lang="en-US" sz="2400" b="1" dirty="0">
              <a:solidFill>
                <a:srgbClr val="FF0000"/>
              </a:solidFill>
            </a:endParaRPr>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24</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dirty="0"/>
              <a:t>A Selection of New Directions Arising from Stakeholder Engagement: Offshore Wind</a:t>
            </a:r>
          </a:p>
        </p:txBody>
      </p:sp>
      <p:pic>
        <p:nvPicPr>
          <p:cNvPr id="3" name="Picture 2" descr="A group of wind turbines in the ocean&#10;&#10;Description automatically generated">
            <a:extLst>
              <a:ext uri="{FF2B5EF4-FFF2-40B4-BE49-F238E27FC236}">
                <a16:creationId xmlns:a16="http://schemas.microsoft.com/office/drawing/2014/main" id="{9E457C83-D771-802B-5DF7-AD73356C4F36}"/>
              </a:ext>
            </a:extLst>
          </p:cNvPr>
          <p:cNvPicPr>
            <a:picLocks noChangeAspect="1"/>
          </p:cNvPicPr>
          <p:nvPr/>
        </p:nvPicPr>
        <p:blipFill>
          <a:blip r:embed="rId3"/>
          <a:stretch>
            <a:fillRect/>
          </a:stretch>
        </p:blipFill>
        <p:spPr>
          <a:xfrm>
            <a:off x="9076294" y="685800"/>
            <a:ext cx="3072846" cy="2074992"/>
          </a:xfrm>
          <a:prstGeom prst="rect">
            <a:avLst/>
          </a:prstGeom>
          <a:ln>
            <a:solidFill>
              <a:schemeClr val="accent1"/>
            </a:solidFill>
          </a:ln>
        </p:spPr>
      </p:pic>
      <p:pic>
        <p:nvPicPr>
          <p:cNvPr id="4" name="Content Placeholder 7" descr="A couple of tankers in the ocean&#10;&#10;Description automatically generated">
            <a:extLst>
              <a:ext uri="{FF2B5EF4-FFF2-40B4-BE49-F238E27FC236}">
                <a16:creationId xmlns:a16="http://schemas.microsoft.com/office/drawing/2014/main" id="{4A9A2697-C2E2-4C53-7816-3EF5AAB07502}"/>
              </a:ext>
            </a:extLst>
          </p:cNvPr>
          <p:cNvPicPr>
            <a:picLocks noChangeAspect="1"/>
          </p:cNvPicPr>
          <p:nvPr/>
        </p:nvPicPr>
        <p:blipFill>
          <a:blip r:embed="rId4"/>
          <a:stretch>
            <a:fillRect/>
          </a:stretch>
        </p:blipFill>
        <p:spPr>
          <a:xfrm>
            <a:off x="9244013" y="4038576"/>
            <a:ext cx="2933181" cy="1958014"/>
          </a:xfrm>
          <a:prstGeom prst="rect">
            <a:avLst/>
          </a:prstGeom>
          <a:ln>
            <a:solidFill>
              <a:schemeClr val="tx1"/>
            </a:solidFill>
          </a:ln>
        </p:spPr>
      </p:pic>
    </p:spTree>
    <p:extLst>
      <p:ext uri="{BB962C8B-B14F-4D97-AF65-F5344CB8AC3E}">
        <p14:creationId xmlns:p14="http://schemas.microsoft.com/office/powerpoint/2010/main" val="1865969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285750" y="1125192"/>
            <a:ext cx="11358560" cy="4985702"/>
          </a:xfrm>
        </p:spPr>
        <p:txBody>
          <a:bodyPr>
            <a:normAutofit/>
          </a:bodyPr>
          <a:lstStyle/>
          <a:p>
            <a:pPr marL="469900" indent="-241300"/>
            <a:r>
              <a:rPr lang="en-US" dirty="0"/>
              <a:t>There are many others.</a:t>
            </a:r>
          </a:p>
          <a:p>
            <a:pPr marL="469900" indent="-241300"/>
            <a:r>
              <a:rPr lang="en-US" dirty="0"/>
              <a:t>Our tools seem very appropriate for analyzing complex disruptions related to these new directions.</a:t>
            </a:r>
          </a:p>
          <a:p>
            <a:pPr marL="469900" indent="-241300"/>
            <a:r>
              <a:rPr lang="en-US" dirty="0"/>
              <a:t>We look forward to investigating them.</a:t>
            </a:r>
          </a:p>
          <a:p>
            <a:pPr marL="457200" indent="-457200">
              <a:buFont typeface="Arial" panose="020B0604020202020204" pitchFamily="34" charset="0"/>
              <a:buChar char="•"/>
            </a:pPr>
            <a:endParaRPr lang="en-US" sz="2400"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25</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dirty="0"/>
              <a:t>A Selection of New Directions Arising from Stakeholder Engagement</a:t>
            </a:r>
          </a:p>
        </p:txBody>
      </p:sp>
    </p:spTree>
    <p:extLst>
      <p:ext uri="{BB962C8B-B14F-4D97-AF65-F5344CB8AC3E}">
        <p14:creationId xmlns:p14="http://schemas.microsoft.com/office/powerpoint/2010/main" val="925663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                       Other Team Members</a:t>
            </a:r>
          </a:p>
        </p:txBody>
      </p:sp>
      <p:sp>
        <p:nvSpPr>
          <p:cNvPr id="7" name="Text Placeholder 6"/>
          <p:cNvSpPr>
            <a:spLocks noGrp="1"/>
          </p:cNvSpPr>
          <p:nvPr>
            <p:ph idx="1"/>
          </p:nvPr>
        </p:nvSpPr>
        <p:spPr>
          <a:xfrm>
            <a:off x="157163" y="1080556"/>
            <a:ext cx="6124367" cy="4597496"/>
          </a:xfrm>
          <a:ln w="38100">
            <a:solidFill>
              <a:schemeClr val="accent6"/>
            </a:solidFill>
          </a:ln>
        </p:spPr>
        <p:txBody>
          <a:bodyPr>
            <a:normAutofit/>
          </a:bodyPr>
          <a:lstStyle/>
          <a:p>
            <a:r>
              <a:rPr lang="en-US" sz="3600" dirty="0"/>
              <a:t>Fred Roberts</a:t>
            </a:r>
          </a:p>
          <a:p>
            <a:pPr lvl="1"/>
            <a:r>
              <a:rPr lang="en-US" sz="3200" dirty="0" err="1"/>
              <a:t>froberts@dimacs.rutgers.edu</a:t>
            </a:r>
            <a:endParaRPr lang="en-US" sz="3200" dirty="0"/>
          </a:p>
          <a:p>
            <a:pPr lvl="1"/>
            <a:r>
              <a:rPr lang="en-US" sz="3200" dirty="0"/>
              <a:t>908-803-7851</a:t>
            </a:r>
          </a:p>
          <a:p>
            <a:pPr lvl="1"/>
            <a:endParaRPr lang="en-US" sz="3200" dirty="0"/>
          </a:p>
          <a:p>
            <a:r>
              <a:rPr lang="en-US" sz="3600" dirty="0"/>
              <a:t>Adam Rose</a:t>
            </a:r>
          </a:p>
          <a:p>
            <a:pPr lvl="1"/>
            <a:r>
              <a:rPr lang="en-US" sz="3200" dirty="0"/>
              <a:t>adamzros@usc.edu</a:t>
            </a:r>
          </a:p>
          <a:p>
            <a:pPr lvl="1"/>
            <a:r>
              <a:rPr lang="en-US" sz="3200" dirty="0"/>
              <a:t>814-777-6789‬</a:t>
            </a: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26</a:t>
            </a:fld>
            <a:endParaRPr lang="en-US" dirty="0"/>
          </a:p>
        </p:txBody>
      </p:sp>
      <p:sp>
        <p:nvSpPr>
          <p:cNvPr id="3" name="Text Placeholder 6">
            <a:extLst>
              <a:ext uri="{FF2B5EF4-FFF2-40B4-BE49-F238E27FC236}">
                <a16:creationId xmlns:a16="http://schemas.microsoft.com/office/drawing/2014/main" id="{58D8850C-CF30-9D89-E064-EC5D62FC1CD1}"/>
              </a:ext>
            </a:extLst>
          </p:cNvPr>
          <p:cNvSpPr txBox="1">
            <a:spLocks/>
          </p:cNvSpPr>
          <p:nvPr/>
        </p:nvSpPr>
        <p:spPr>
          <a:xfrm>
            <a:off x="6520073" y="1126940"/>
            <a:ext cx="5367127" cy="4597496"/>
          </a:xfrm>
          <a:prstGeom prst="rect">
            <a:avLst/>
          </a:prstGeom>
        </p:spPr>
        <p:txBody>
          <a:bodyPr vert="horz" lIns="91440" tIns="45720" rIns="91440" bIns="45720" rtlCol="0">
            <a:normAutofit/>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dirty="0"/>
              <a:t>Andrew Tucci (USCG, ret.)</a:t>
            </a:r>
          </a:p>
          <a:p>
            <a:r>
              <a:rPr lang="en-US" sz="2000" dirty="0"/>
              <a:t>Dennis Egan (Rutgers)</a:t>
            </a:r>
          </a:p>
          <a:p>
            <a:r>
              <a:rPr lang="en-US" sz="2000" dirty="0"/>
              <a:t>Peter March (Rutgers)</a:t>
            </a:r>
          </a:p>
          <a:p>
            <a:r>
              <a:rPr lang="en-US" sz="2000" dirty="0"/>
              <a:t>Christie Nelson (Rutgers)</a:t>
            </a:r>
          </a:p>
          <a:p>
            <a:r>
              <a:rPr lang="en-US" sz="2000" dirty="0"/>
              <a:t>Ryan </a:t>
            </a:r>
            <a:r>
              <a:rPr lang="en-US" sz="2000" dirty="0" err="1"/>
              <a:t>Whytlaw</a:t>
            </a:r>
            <a:r>
              <a:rPr lang="en-US" sz="2000" dirty="0"/>
              <a:t> (consultant)</a:t>
            </a:r>
          </a:p>
          <a:p>
            <a:r>
              <a:rPr lang="en-US" sz="2000" dirty="0" err="1"/>
              <a:t>Zenhua</a:t>
            </a:r>
            <a:r>
              <a:rPr lang="en-US" sz="2000" dirty="0"/>
              <a:t> Chen (Ohio State)</a:t>
            </a:r>
          </a:p>
          <a:p>
            <a:r>
              <a:rPr lang="en-US" sz="2000" dirty="0">
                <a:effectLst/>
                <a:ea typeface="Times New Roman" panose="02020603050405020304" pitchFamily="18" charset="0"/>
              </a:rPr>
              <a:t>Noah Miller (USC) student</a:t>
            </a:r>
          </a:p>
          <a:p>
            <a:r>
              <a:rPr lang="en-US" sz="2000" dirty="0"/>
              <a:t>Chris Di Paolo (Rutgers) student</a:t>
            </a:r>
          </a:p>
          <a:p>
            <a:r>
              <a:rPr lang="en-US" sz="2000" dirty="0" err="1"/>
              <a:t>Latha</a:t>
            </a:r>
            <a:r>
              <a:rPr lang="en-US" sz="2000" dirty="0"/>
              <a:t> </a:t>
            </a:r>
            <a:r>
              <a:rPr lang="en-US" sz="2000" dirty="0" err="1"/>
              <a:t>Vijayagopal</a:t>
            </a:r>
            <a:r>
              <a:rPr lang="en-US" sz="2000" dirty="0"/>
              <a:t> (Rutgers) student</a:t>
            </a:r>
            <a:r>
              <a:rPr lang="en-US" sz="2000" dirty="0">
                <a:effectLst/>
              </a:rPr>
              <a:t> </a:t>
            </a:r>
            <a:endParaRPr lang="en-US" sz="2000" dirty="0"/>
          </a:p>
          <a:p>
            <a:pPr marL="0" indent="0">
              <a:buFont typeface="Arial" panose="020B0604020202020204" pitchFamily="34" charset="0"/>
              <a:buNone/>
            </a:pPr>
            <a:endParaRPr lang="en-US" dirty="0"/>
          </a:p>
          <a:p>
            <a:endParaRPr lang="en-US" dirty="0"/>
          </a:p>
          <a:p>
            <a:pPr lvl="1" indent="0">
              <a:buFont typeface="Arial" panose="020B0604020202020204" pitchFamily="34" charset="0"/>
              <a:buNone/>
            </a:pPr>
            <a:endParaRPr lang="en-US" dirty="0"/>
          </a:p>
        </p:txBody>
      </p:sp>
    </p:spTree>
    <p:extLst>
      <p:ext uri="{BB962C8B-B14F-4D97-AF65-F5344CB8AC3E}">
        <p14:creationId xmlns:p14="http://schemas.microsoft.com/office/powerpoint/2010/main" val="417633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78296" y="-176601"/>
            <a:ext cx="11913703" cy="1081677"/>
          </a:xfrm>
        </p:spPr>
        <p:txBody>
          <a:bodyPr>
            <a:normAutofit fontScale="90000"/>
          </a:bodyPr>
          <a:lstStyle/>
          <a:p>
            <a:r>
              <a:rPr lang="en-US" dirty="0"/>
              <a:t>Complex Disruption Example: NY/NJ (KVK) Scenario</a:t>
            </a:r>
          </a:p>
        </p:txBody>
      </p:sp>
      <p:sp>
        <p:nvSpPr>
          <p:cNvPr id="7" name="Text Placeholder 6"/>
          <p:cNvSpPr>
            <a:spLocks noGrp="1"/>
          </p:cNvSpPr>
          <p:nvPr>
            <p:ph idx="1"/>
          </p:nvPr>
        </p:nvSpPr>
        <p:spPr>
          <a:xfrm>
            <a:off x="410817" y="661665"/>
            <a:ext cx="10674041" cy="5641677"/>
          </a:xfrm>
        </p:spPr>
        <p:txBody>
          <a:bodyPr>
            <a:normAutofit fontScale="85000" lnSpcReduction="20000"/>
          </a:bodyPr>
          <a:lstStyle/>
          <a:p>
            <a:pPr marL="0" marR="0" indent="0">
              <a:lnSpc>
                <a:spcPct val="107000"/>
              </a:lnSpc>
              <a:spcBef>
                <a:spcPts val="0"/>
              </a:spcBef>
              <a:spcAft>
                <a:spcPts val="600"/>
              </a:spcAft>
              <a:buNone/>
            </a:pPr>
            <a:r>
              <a:rPr lang="en-US" sz="2600" b="1" dirty="0">
                <a:solidFill>
                  <a:srgbClr val="222222"/>
                </a:solidFill>
                <a:effectLst/>
                <a:ea typeface="Times New Roman" panose="02020603050405020304" pitchFamily="18" charset="0"/>
                <a:cs typeface="Times New Roman" panose="02020603050405020304" pitchFamily="18" charset="0"/>
              </a:rPr>
              <a:t>Background Scenario:</a:t>
            </a:r>
            <a:r>
              <a:rPr lang="en-US" sz="2600" dirty="0">
                <a:solidFill>
                  <a:srgbClr val="222222"/>
                </a:solidFill>
                <a:effectLst/>
                <a:ea typeface="Times New Roman" panose="02020603050405020304" pitchFamily="18" charset="0"/>
                <a:cs typeface="Times New Roman" panose="02020603050405020304" pitchFamily="18" charset="0"/>
              </a:rPr>
              <a:t> </a:t>
            </a:r>
            <a:r>
              <a:rPr lang="en-US" sz="2600" b="1" dirty="0">
                <a:solidFill>
                  <a:srgbClr val="222222"/>
                </a:solidFill>
                <a:effectLst/>
                <a:ea typeface="Times New Roman" panose="02020603050405020304" pitchFamily="18" charset="0"/>
                <a:cs typeface="Times New Roman" panose="02020603050405020304" pitchFamily="18" charset="0"/>
              </a:rPr>
              <a:t>Increased dwell </a:t>
            </a:r>
            <a:r>
              <a:rPr lang="en-US" sz="2600" b="1" dirty="0">
                <a:solidFill>
                  <a:srgbClr val="222222"/>
                </a:solidFill>
                <a:ea typeface="Times New Roman" panose="02020603050405020304" pitchFamily="18" charset="0"/>
                <a:cs typeface="Times New Roman" panose="02020603050405020304" pitchFamily="18" charset="0"/>
              </a:rPr>
              <a:t>t</a:t>
            </a:r>
            <a:r>
              <a:rPr lang="en-US" sz="2600" b="1" dirty="0">
                <a:solidFill>
                  <a:srgbClr val="222222"/>
                </a:solidFill>
                <a:effectLst/>
                <a:ea typeface="Times New Roman" panose="02020603050405020304" pitchFamily="18" charset="0"/>
                <a:cs typeface="Times New Roman" panose="02020603050405020304" pitchFamily="18" charset="0"/>
              </a:rPr>
              <a:t>ime for containers</a:t>
            </a:r>
          </a:p>
          <a:p>
            <a:pPr marL="0" marR="0" indent="0">
              <a:lnSpc>
                <a:spcPct val="115000"/>
              </a:lnSpc>
              <a:spcBef>
                <a:spcPts val="0"/>
              </a:spcBef>
              <a:spcAft>
                <a:spcPts val="600"/>
              </a:spcAft>
              <a:buNone/>
            </a:pPr>
            <a:r>
              <a:rPr lang="en-US" sz="2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2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2600" b="1" dirty="0">
                <a:solidFill>
                  <a:srgbClr val="222222"/>
                </a:solidFill>
                <a:effectLst/>
                <a:ea typeface="Times New Roman" panose="02020603050405020304" pitchFamily="18" charset="0"/>
                <a:cs typeface="Times New Roman" panose="02020603050405020304" pitchFamily="18" charset="0"/>
              </a:rPr>
              <a:t>Initial Disruption:</a:t>
            </a:r>
            <a:r>
              <a:rPr lang="en-US" sz="2600" dirty="0">
                <a:solidFill>
                  <a:srgbClr val="222222"/>
                </a:solidFill>
                <a:effectLst/>
                <a:ea typeface="Times New Roman" panose="02020603050405020304" pitchFamily="18" charset="0"/>
                <a:cs typeface="Times New Roman" panose="02020603050405020304" pitchFamily="18" charset="0"/>
              </a:rPr>
              <a:t> </a:t>
            </a:r>
            <a:r>
              <a:rPr lang="en-US" sz="2600" b="1" dirty="0">
                <a:solidFill>
                  <a:srgbClr val="222222"/>
                </a:solidFill>
                <a:effectLst/>
                <a:ea typeface="Times New Roman" panose="02020603050405020304" pitchFamily="18" charset="0"/>
                <a:cs typeface="Times New Roman" panose="02020603050405020304" pitchFamily="18" charset="0"/>
              </a:rPr>
              <a:t>Container ship </a:t>
            </a:r>
            <a:r>
              <a:rPr lang="en-US" sz="2600" b="1" dirty="0">
                <a:solidFill>
                  <a:srgbClr val="222222"/>
                </a:solidFill>
                <a:ea typeface="Times New Roman" panose="02020603050405020304" pitchFamily="18" charset="0"/>
                <a:cs typeface="Times New Roman" panose="02020603050405020304" pitchFamily="18" charset="0"/>
              </a:rPr>
              <a:t>f</a:t>
            </a:r>
            <a:r>
              <a:rPr lang="en-US" sz="2600" b="1" dirty="0">
                <a:solidFill>
                  <a:srgbClr val="222222"/>
                </a:solidFill>
                <a:effectLst/>
                <a:ea typeface="Times New Roman" panose="02020603050405020304" pitchFamily="18" charset="0"/>
                <a:cs typeface="Times New Roman" panose="02020603050405020304" pitchFamily="18" charset="0"/>
              </a:rPr>
              <a:t>ire and blockage of the                                                   Kill van Kull</a:t>
            </a:r>
          </a:p>
          <a:p>
            <a:pPr marL="0" marR="0" indent="0">
              <a:lnSpc>
                <a:spcPct val="115000"/>
              </a:lnSpc>
              <a:spcBef>
                <a:spcPts val="0"/>
              </a:spcBef>
              <a:spcAft>
                <a:spcPts val="600"/>
              </a:spcAft>
              <a:buNone/>
            </a:pPr>
            <a:r>
              <a:rPr lang="en-US" sz="2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2600" b="1" dirty="0">
                <a:solidFill>
                  <a:srgbClr val="222222"/>
                </a:solidFill>
                <a:ea typeface="Calibri" panose="020F0502020204030204" pitchFamily="34" charset="0"/>
                <a:cs typeface="Times New Roman" panose="02020603050405020304" pitchFamily="18" charset="0"/>
              </a:rPr>
              <a:t>Secondary Disruption: Malware impacts to terminal operating systems</a:t>
            </a:r>
            <a:endParaRPr lang="en-US" sz="2600" b="1" dirty="0">
              <a:effectLst/>
              <a:ea typeface="Calibri" panose="020F0502020204030204" pitchFamily="34" charset="0"/>
              <a:cs typeface="Times New Roman" panose="02020603050405020304" pitchFamily="18" charset="0"/>
            </a:endParaRPr>
          </a:p>
          <a:p>
            <a:pPr marL="0" marR="0" lvl="0" indent="0">
              <a:lnSpc>
                <a:spcPct val="115000"/>
              </a:lnSpc>
              <a:spcBef>
                <a:spcPts val="0"/>
              </a:spcBef>
              <a:spcAft>
                <a:spcPts val="600"/>
              </a:spcAft>
              <a:buNone/>
            </a:pPr>
            <a:r>
              <a:rPr lang="en-US" sz="2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8576" y="768626"/>
            <a:ext cx="3681110" cy="2067340"/>
          </a:xfrm>
          <a:prstGeom prst="rect">
            <a:avLst/>
          </a:prstGeom>
          <a:ln>
            <a:solidFill>
              <a:schemeClr val="accent1">
                <a:lumMod val="50000"/>
              </a:schemeClr>
            </a:solidFill>
          </a:ln>
        </p:spPr>
      </p:pic>
    </p:spTree>
    <p:extLst>
      <p:ext uri="{BB962C8B-B14F-4D97-AF65-F5344CB8AC3E}">
        <p14:creationId xmlns:p14="http://schemas.microsoft.com/office/powerpoint/2010/main" val="3604306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Port of NY/NJ Complex Disruption: Kill van Kull Blockage: </a:t>
            </a:r>
            <a:r>
              <a:rPr lang="en-US" i="1" dirty="0"/>
              <a:t>Stakeholder Engagement</a:t>
            </a:r>
          </a:p>
        </p:txBody>
      </p:sp>
      <p:sp>
        <p:nvSpPr>
          <p:cNvPr id="7" name="Text Placeholder 6"/>
          <p:cNvSpPr>
            <a:spLocks noGrp="1"/>
          </p:cNvSpPr>
          <p:nvPr>
            <p:ph idx="1"/>
          </p:nvPr>
        </p:nvSpPr>
        <p:spPr>
          <a:xfrm>
            <a:off x="481004" y="1315330"/>
            <a:ext cx="11193253" cy="4731929"/>
          </a:xfrm>
        </p:spPr>
        <p:txBody>
          <a:bodyPr>
            <a:normAutofit/>
          </a:bodyPr>
          <a:lstStyle/>
          <a:p>
            <a:pPr>
              <a:lnSpc>
                <a:spcPct val="120000"/>
              </a:lnSpc>
            </a:pPr>
            <a:r>
              <a:rPr lang="en-US" dirty="0"/>
              <a:t>Detailed input for KVK disruption from </a:t>
            </a:r>
            <a:r>
              <a:rPr lang="en-US" b="1" dirty="0">
                <a:solidFill>
                  <a:srgbClr val="FF0000"/>
                </a:solidFill>
              </a:rPr>
              <a:t>USCG Sector NY </a:t>
            </a:r>
            <a:r>
              <a:rPr lang="en-US" dirty="0"/>
              <a:t>and</a:t>
            </a:r>
            <a:r>
              <a:rPr lang="en-US" b="1" dirty="0">
                <a:solidFill>
                  <a:srgbClr val="FF0000"/>
                </a:solidFill>
              </a:rPr>
              <a:t> Port Authority of NY/NJ. </a:t>
            </a:r>
            <a:endParaRPr lang="en-US" dirty="0"/>
          </a:p>
          <a:p>
            <a:pPr>
              <a:lnSpc>
                <a:spcPct val="120000"/>
              </a:lnSpc>
            </a:pPr>
            <a:r>
              <a:rPr lang="en-US" dirty="0"/>
              <a:t>USCG planned an exercise on just such a blockage and we were included.</a:t>
            </a:r>
          </a:p>
          <a:p>
            <a:pPr>
              <a:lnSpc>
                <a:spcPct val="120000"/>
              </a:lnSpc>
            </a:pPr>
            <a:r>
              <a:rPr lang="en-US" dirty="0"/>
              <a:t>Port Authority convened a panel of SMEs to help us develop the scenario.</a:t>
            </a: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694665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38542"/>
            <a:ext cx="11085426" cy="849057"/>
          </a:xfrm>
        </p:spPr>
        <p:txBody>
          <a:bodyPr>
            <a:normAutofit/>
          </a:bodyPr>
          <a:lstStyle/>
          <a:p>
            <a:pPr algn="ctr"/>
            <a:r>
              <a:rPr lang="en-US" dirty="0"/>
              <a:t>Port of New York Scenario</a:t>
            </a:r>
          </a:p>
        </p:txBody>
      </p:sp>
      <p:sp>
        <p:nvSpPr>
          <p:cNvPr id="7" name="Text Placeholder 6"/>
          <p:cNvSpPr>
            <a:spLocks noGrp="1"/>
          </p:cNvSpPr>
          <p:nvPr>
            <p:ph idx="1"/>
          </p:nvPr>
        </p:nvSpPr>
        <p:spPr>
          <a:xfrm>
            <a:off x="242509" y="781259"/>
            <a:ext cx="11571119" cy="5228032"/>
          </a:xfrm>
        </p:spPr>
        <p:txBody>
          <a:bodyPr>
            <a:normAutofit fontScale="47500" lnSpcReduction="20000"/>
          </a:bodyPr>
          <a:lstStyle/>
          <a:p>
            <a:pPr>
              <a:lnSpc>
                <a:spcPct val="120000"/>
              </a:lnSpc>
            </a:pPr>
            <a:r>
              <a:rPr lang="en-US" sz="5100" b="1" dirty="0">
                <a:solidFill>
                  <a:srgbClr val="FF0000"/>
                </a:solidFill>
              </a:rPr>
              <a:t>Unfortunately, an event similar to our ship fire scenario                                                                             occurred in NY with the car carrier fire in July 2023:</a:t>
            </a:r>
          </a:p>
          <a:p>
            <a:pPr lvl="1">
              <a:lnSpc>
                <a:spcPct val="120000"/>
              </a:lnSpc>
            </a:pPr>
            <a:r>
              <a:rPr lang="en-US" sz="4800" dirty="0"/>
              <a:t>Italian Flagged Grande Costa </a:t>
            </a:r>
            <a:r>
              <a:rPr lang="en-US" sz="4800" dirty="0" err="1"/>
              <a:t>D’Avorio</a:t>
            </a:r>
            <a:r>
              <a:rPr lang="en-US" sz="4800" dirty="0"/>
              <a:t> is a RORO car-                                                                                              carrying freighter. Loaded with 1200 non-electric used                                                             vehicles and 157 non-hazardous containers</a:t>
            </a:r>
          </a:p>
          <a:p>
            <a:pPr>
              <a:lnSpc>
                <a:spcPct val="120000"/>
              </a:lnSpc>
            </a:pPr>
            <a:r>
              <a:rPr lang="en-US" sz="5100" b="1" dirty="0">
                <a:solidFill>
                  <a:srgbClr val="FF0000"/>
                </a:solidFill>
              </a:rPr>
              <a:t>Coast Guard Sector NY conducted an exercise that                                                                                                   addressed some of the second portion of the scenario – a cyber attack                                                                            spreading across multiple port operators</a:t>
            </a:r>
          </a:p>
          <a:p>
            <a:pPr>
              <a:lnSpc>
                <a:spcPct val="120000"/>
              </a:lnSpc>
            </a:pPr>
            <a:r>
              <a:rPr lang="en-US" sz="5100" dirty="0"/>
              <a:t>March 2023 discussion with RADM </a:t>
            </a:r>
            <a:r>
              <a:rPr lang="en-US" sz="5100" dirty="0" err="1"/>
              <a:t>Mauger</a:t>
            </a:r>
            <a:r>
              <a:rPr lang="en-US" sz="5100" dirty="0"/>
              <a:t> (Commandant of USCG District 1) about integrated cyber and physical attacks on key infrastructure</a:t>
            </a:r>
          </a:p>
          <a:p>
            <a:pPr>
              <a:lnSpc>
                <a:spcPct val="120000"/>
              </a:lnSpc>
            </a:pPr>
            <a:r>
              <a:rPr lang="en-US" sz="5100" b="1" i="1" dirty="0"/>
              <a:t>Led to invitation to participate in that CG cyber exercise in New York in October and hotwash in November</a:t>
            </a:r>
          </a:p>
          <a:p>
            <a:pPr>
              <a:lnSpc>
                <a:spcPct val="120000"/>
              </a:lnSpc>
            </a:pPr>
            <a:endParaRPr lang="en-US" b="1" i="1"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5</a:t>
            </a:fld>
            <a:endParaRPr lang="en-US" dirty="0"/>
          </a:p>
        </p:txBody>
      </p:sp>
      <p:pic>
        <p:nvPicPr>
          <p:cNvPr id="4" name="Picture 3" descr="A firefighter's boat on fire&#10;&#10;Description automatically generated">
            <a:extLst>
              <a:ext uri="{FF2B5EF4-FFF2-40B4-BE49-F238E27FC236}">
                <a16:creationId xmlns:a16="http://schemas.microsoft.com/office/drawing/2014/main" id="{035715CD-95D8-1A6E-B816-470E8996CCC1}"/>
              </a:ext>
            </a:extLst>
          </p:cNvPr>
          <p:cNvPicPr>
            <a:picLocks noChangeAspect="1"/>
          </p:cNvPicPr>
          <p:nvPr/>
        </p:nvPicPr>
        <p:blipFill>
          <a:blip r:embed="rId3"/>
          <a:stretch>
            <a:fillRect/>
          </a:stretch>
        </p:blipFill>
        <p:spPr>
          <a:xfrm>
            <a:off x="8854248" y="682030"/>
            <a:ext cx="3337752" cy="2498546"/>
          </a:xfrm>
          <a:prstGeom prst="rect">
            <a:avLst/>
          </a:prstGeom>
        </p:spPr>
      </p:pic>
    </p:spTree>
    <p:extLst>
      <p:ext uri="{BB962C8B-B14F-4D97-AF65-F5344CB8AC3E}">
        <p14:creationId xmlns:p14="http://schemas.microsoft.com/office/powerpoint/2010/main" val="4139967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4B520-E23C-45EE-BDB1-F7713B9A51D2}"/>
              </a:ext>
            </a:extLst>
          </p:cNvPr>
          <p:cNvSpPr>
            <a:spLocks noGrp="1"/>
          </p:cNvSpPr>
          <p:nvPr>
            <p:ph type="title"/>
          </p:nvPr>
        </p:nvSpPr>
        <p:spPr>
          <a:xfrm>
            <a:off x="838204" y="302079"/>
            <a:ext cx="10515600" cy="669471"/>
          </a:xfrm>
        </p:spPr>
        <p:txBody>
          <a:bodyPr/>
          <a:lstStyle/>
          <a:p>
            <a:r>
              <a:rPr lang="en-US" dirty="0"/>
              <a:t> Unfortunately, Other Predictions Realized</a:t>
            </a:r>
            <a:endParaRPr lang="en-US" sz="3600" dirty="0"/>
          </a:p>
        </p:txBody>
      </p:sp>
      <p:sp>
        <p:nvSpPr>
          <p:cNvPr id="3" name="Content Placeholder 2">
            <a:extLst>
              <a:ext uri="{FF2B5EF4-FFF2-40B4-BE49-F238E27FC236}">
                <a16:creationId xmlns:a16="http://schemas.microsoft.com/office/drawing/2014/main" id="{5AC13C8E-CD0A-4914-9974-188A6368B8F3}"/>
              </a:ext>
            </a:extLst>
          </p:cNvPr>
          <p:cNvSpPr>
            <a:spLocks noGrp="1"/>
          </p:cNvSpPr>
          <p:nvPr>
            <p:ph idx="1"/>
          </p:nvPr>
        </p:nvSpPr>
        <p:spPr>
          <a:xfrm>
            <a:off x="222386" y="1104307"/>
            <a:ext cx="7265092" cy="4839293"/>
          </a:xfrm>
        </p:spPr>
        <p:txBody>
          <a:bodyPr>
            <a:normAutofit fontScale="92500" lnSpcReduction="10000"/>
          </a:bodyPr>
          <a:lstStyle/>
          <a:p>
            <a:r>
              <a:rPr lang="en-US" b="1" i="0" u="none" strike="noStrike" dirty="0">
                <a:solidFill>
                  <a:srgbClr val="FF0000"/>
                </a:solidFill>
                <a:effectLst/>
              </a:rPr>
              <a:t>March 26: container ship crashes into Baltimore’s Key Bridge, bridge collapses.</a:t>
            </a:r>
          </a:p>
          <a:p>
            <a:r>
              <a:rPr lang="en-US" dirty="0">
                <a:solidFill>
                  <a:srgbClr val="000000"/>
                </a:solidFill>
              </a:rPr>
              <a:t>Scary: </a:t>
            </a:r>
            <a:r>
              <a:rPr lang="en-US" b="1" dirty="0">
                <a:solidFill>
                  <a:srgbClr val="FF0000"/>
                </a:solidFill>
              </a:rPr>
              <a:t>Our team was invited to an exercise in Baltimore in September where this was the very scenario.</a:t>
            </a:r>
          </a:p>
          <a:p>
            <a:r>
              <a:rPr lang="en-US" dirty="0">
                <a:solidFill>
                  <a:srgbClr val="000000"/>
                </a:solidFill>
              </a:rPr>
              <a:t>Organized by CMTS and various agencies including Coast Guard and CISA.</a:t>
            </a:r>
          </a:p>
          <a:p>
            <a:r>
              <a:rPr lang="en-US" dirty="0">
                <a:solidFill>
                  <a:srgbClr val="000000"/>
                </a:solidFill>
              </a:rPr>
              <a:t>Technically, not a complex incident with several disruptions.</a:t>
            </a:r>
          </a:p>
          <a:p>
            <a:r>
              <a:rPr lang="en-US" dirty="0">
                <a:solidFill>
                  <a:srgbClr val="000000"/>
                </a:solidFill>
              </a:rPr>
              <a:t>A single incident with complex, cascading impacts. </a:t>
            </a:r>
          </a:p>
        </p:txBody>
      </p:sp>
      <p:sp>
        <p:nvSpPr>
          <p:cNvPr id="4" name="Slide Number Placeholder 3">
            <a:extLst>
              <a:ext uri="{FF2B5EF4-FFF2-40B4-BE49-F238E27FC236}">
                <a16:creationId xmlns:a16="http://schemas.microsoft.com/office/drawing/2014/main" id="{74368DF2-86E2-4421-87A8-3535CDD6F2E4}"/>
              </a:ext>
            </a:extLst>
          </p:cNvPr>
          <p:cNvSpPr>
            <a:spLocks noGrp="1"/>
          </p:cNvSpPr>
          <p:nvPr>
            <p:ph type="sldNum" sz="quarter" idx="12"/>
          </p:nvPr>
        </p:nvSpPr>
        <p:spPr/>
        <p:txBody>
          <a:bodyPr/>
          <a:lstStyle/>
          <a:p>
            <a:pPr>
              <a:defRPr/>
            </a:pPr>
            <a:fld id="{17F8B8DE-3C83-AB49-B191-ABAC5DDDDCFD}" type="slidenum">
              <a:rPr lang="en-US" altLang="en-US" smtClean="0"/>
              <a:pPr>
                <a:defRPr/>
              </a:pPr>
              <a:t>6</a:t>
            </a:fld>
            <a:endParaRPr lang="en-US" altLang="en-US"/>
          </a:p>
        </p:txBody>
      </p:sp>
      <p:pic>
        <p:nvPicPr>
          <p:cNvPr id="5" name="Picture 4" descr="A ship in the water&#10;&#10;Description automatically generated">
            <a:extLst>
              <a:ext uri="{FF2B5EF4-FFF2-40B4-BE49-F238E27FC236}">
                <a16:creationId xmlns:a16="http://schemas.microsoft.com/office/drawing/2014/main" id="{AE0BCE06-283A-53AD-1B20-732C4FB4AB30}"/>
              </a:ext>
            </a:extLst>
          </p:cNvPr>
          <p:cNvPicPr>
            <a:picLocks noChangeAspect="1"/>
          </p:cNvPicPr>
          <p:nvPr/>
        </p:nvPicPr>
        <p:blipFill>
          <a:blip r:embed="rId2"/>
          <a:stretch>
            <a:fillRect/>
          </a:stretch>
        </p:blipFill>
        <p:spPr>
          <a:xfrm>
            <a:off x="7403903" y="1168873"/>
            <a:ext cx="4788098" cy="3188815"/>
          </a:xfrm>
          <a:prstGeom prst="rect">
            <a:avLst/>
          </a:prstGeom>
          <a:ln>
            <a:solidFill>
              <a:schemeClr val="tx1"/>
            </a:solidFill>
          </a:ln>
        </p:spPr>
      </p:pic>
    </p:spTree>
    <p:extLst>
      <p:ext uri="{BB962C8B-B14F-4D97-AF65-F5344CB8AC3E}">
        <p14:creationId xmlns:p14="http://schemas.microsoft.com/office/powerpoint/2010/main" val="9999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121" y="49719"/>
            <a:ext cx="11515724" cy="1286254"/>
          </a:xfrm>
        </p:spPr>
        <p:txBody>
          <a:bodyPr>
            <a:noAutofit/>
          </a:bodyPr>
          <a:lstStyle/>
          <a:p>
            <a:r>
              <a:rPr lang="en-US" dirty="0">
                <a:latin typeface="Arial" panose="020B0604020202020204" pitchFamily="34" charset="0"/>
                <a:ea typeface="Times New Roman" panose="02020603050405020304" pitchFamily="18" charset="0"/>
                <a:cs typeface="Arial" panose="020B0604020202020204" pitchFamily="34" charset="0"/>
              </a:rPr>
              <a:t>Project Components</a:t>
            </a:r>
            <a:endParaRPr lang="en-US" dirty="0">
              <a:highlight>
                <a:srgbClr val="FFFF00"/>
              </a:highlight>
            </a:endParaRPr>
          </a:p>
        </p:txBody>
      </p:sp>
      <p:sp>
        <p:nvSpPr>
          <p:cNvPr id="3" name="Content Placeholder 2"/>
          <p:cNvSpPr>
            <a:spLocks noGrp="1"/>
          </p:cNvSpPr>
          <p:nvPr>
            <p:ph idx="1"/>
          </p:nvPr>
        </p:nvSpPr>
        <p:spPr>
          <a:xfrm>
            <a:off x="-7797" y="1071563"/>
            <a:ext cx="10903439" cy="5102042"/>
          </a:xfrm>
        </p:spPr>
        <p:txBody>
          <a:bodyPr>
            <a:normAutofit/>
          </a:bodyPr>
          <a:lstStyle/>
          <a:p>
            <a:pPr marL="457200" lvl="1" indent="0">
              <a:buNone/>
            </a:pPr>
            <a:r>
              <a:rPr lang="en-US" b="1" dirty="0"/>
              <a:t>1. Scenarios:</a:t>
            </a:r>
          </a:p>
          <a:p>
            <a:pPr lvl="2">
              <a:buClr>
                <a:schemeClr val="tx1"/>
              </a:buClr>
            </a:pPr>
            <a:r>
              <a:rPr lang="en-US" sz="2400" dirty="0"/>
              <a:t>Develop four detailed scenarios for complex disruptions</a:t>
            </a:r>
          </a:p>
          <a:p>
            <a:pPr lvl="2">
              <a:buClr>
                <a:schemeClr val="tx1"/>
              </a:buClr>
            </a:pPr>
            <a:r>
              <a:rPr lang="en-US" sz="2400" dirty="0"/>
              <a:t>Prepare collection of complex disruptions at intermediate level of detail</a:t>
            </a:r>
          </a:p>
          <a:p>
            <a:pPr lvl="2">
              <a:buClr>
                <a:schemeClr val="tx1"/>
              </a:buClr>
            </a:pPr>
            <a:r>
              <a:rPr lang="en-US" sz="2400" dirty="0"/>
              <a:t>Prepare collection of plausible complex disruptions</a:t>
            </a:r>
          </a:p>
          <a:p>
            <a:pPr lvl="2">
              <a:buClr>
                <a:schemeClr val="tx1"/>
              </a:buClr>
            </a:pPr>
            <a:r>
              <a:rPr lang="en-US" sz="2400" dirty="0"/>
              <a:t>All with help of SMEs, Advisory Board, and stakeholders (e.g., USCG)</a:t>
            </a:r>
          </a:p>
          <a:p>
            <a:pPr marL="457202" lvl="1" indent="0">
              <a:buClr>
                <a:schemeClr val="tx1"/>
              </a:buClr>
              <a:buNone/>
            </a:pPr>
            <a:r>
              <a:rPr lang="en-US" b="1" dirty="0"/>
              <a:t>2. Countermeasures</a:t>
            </a:r>
          </a:p>
          <a:p>
            <a:pPr lvl="2">
              <a:buClr>
                <a:schemeClr val="tx1"/>
              </a:buClr>
            </a:pPr>
            <a:r>
              <a:rPr lang="en-US" sz="2400" dirty="0"/>
              <a:t>Develop plausible countermeasures for all of the scenarios </a:t>
            </a:r>
          </a:p>
          <a:p>
            <a:pPr lvl="2">
              <a:buClr>
                <a:schemeClr val="tx1"/>
              </a:buClr>
            </a:pPr>
            <a:r>
              <a:rPr lang="en-US" sz="2400" dirty="0"/>
              <a:t>Again with help of SMEs, Advisory Board, and stakeholders</a:t>
            </a:r>
          </a:p>
          <a:p>
            <a:pPr lvl="2"/>
            <a:endParaRPr lang="en-US" dirty="0"/>
          </a:p>
          <a:p>
            <a:pPr lvl="1"/>
            <a:endParaRPr lang="en-US" dirty="0"/>
          </a:p>
        </p:txBody>
      </p:sp>
      <p:sp>
        <p:nvSpPr>
          <p:cNvPr id="4" name="Slide Number Placeholder 1">
            <a:extLst>
              <a:ext uri="{FF2B5EF4-FFF2-40B4-BE49-F238E27FC236}">
                <a16:creationId xmlns:a16="http://schemas.microsoft.com/office/drawing/2014/main" id="{0F037A12-FF07-2A40-8DE9-9DE0C71EF1CB}"/>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7</a:t>
            </a:fld>
            <a:endParaRPr lang="en-US" dirty="0"/>
          </a:p>
        </p:txBody>
      </p:sp>
    </p:spTree>
    <p:extLst>
      <p:ext uri="{BB962C8B-B14F-4D97-AF65-F5344CB8AC3E}">
        <p14:creationId xmlns:p14="http://schemas.microsoft.com/office/powerpoint/2010/main" val="628969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121" y="49719"/>
            <a:ext cx="11515724" cy="1286254"/>
          </a:xfrm>
        </p:spPr>
        <p:txBody>
          <a:bodyPr>
            <a:noAutofit/>
          </a:bodyPr>
          <a:lstStyle/>
          <a:p>
            <a:r>
              <a:rPr lang="en-US" dirty="0">
                <a:latin typeface="Arial" panose="020B0604020202020204" pitchFamily="34" charset="0"/>
                <a:ea typeface="Times New Roman" panose="02020603050405020304" pitchFamily="18" charset="0"/>
                <a:cs typeface="Arial" panose="020B0604020202020204" pitchFamily="34" charset="0"/>
              </a:rPr>
              <a:t>Project Components (cont’d)</a:t>
            </a:r>
            <a:endParaRPr lang="en-US" dirty="0">
              <a:highlight>
                <a:srgbClr val="FFFF00"/>
              </a:highlight>
            </a:endParaRPr>
          </a:p>
        </p:txBody>
      </p:sp>
      <p:sp>
        <p:nvSpPr>
          <p:cNvPr id="3" name="Content Placeholder 2"/>
          <p:cNvSpPr>
            <a:spLocks noGrp="1"/>
          </p:cNvSpPr>
          <p:nvPr>
            <p:ph idx="1"/>
          </p:nvPr>
        </p:nvSpPr>
        <p:spPr>
          <a:xfrm>
            <a:off x="49346" y="987155"/>
            <a:ext cx="10903439" cy="5102042"/>
          </a:xfrm>
        </p:spPr>
        <p:txBody>
          <a:bodyPr>
            <a:normAutofit/>
          </a:bodyPr>
          <a:lstStyle/>
          <a:p>
            <a:pPr marL="457200" lvl="1" indent="0">
              <a:buNone/>
            </a:pPr>
            <a:r>
              <a:rPr lang="en-US" b="1" dirty="0"/>
              <a:t>3. MCAT decision support tool</a:t>
            </a:r>
          </a:p>
          <a:p>
            <a:pPr lvl="2"/>
            <a:r>
              <a:rPr lang="en-US" dirty="0"/>
              <a:t>Develop and use tool to analyze economic impacts of the four detailed complex scenarios</a:t>
            </a:r>
          </a:p>
          <a:p>
            <a:pPr lvl="2"/>
            <a:r>
              <a:rPr lang="en-US" dirty="0"/>
              <a:t>Use tool to analyze reduction in impact of different countermeasures for those scenarios</a:t>
            </a:r>
          </a:p>
          <a:p>
            <a:pPr lvl="2"/>
            <a:r>
              <a:rPr lang="en-US" dirty="0"/>
              <a:t>Deliver the tool + users guide</a:t>
            </a:r>
          </a:p>
          <a:p>
            <a:pPr marL="457200" lvl="1" indent="0">
              <a:buNone/>
            </a:pPr>
            <a:r>
              <a:rPr lang="en-US" b="1" dirty="0"/>
              <a:t>4. Ukraine War</a:t>
            </a:r>
          </a:p>
          <a:p>
            <a:pPr lvl="2"/>
            <a:r>
              <a:rPr lang="en-US" dirty="0"/>
              <a:t>Study impacts of the Ukraine War on the MTS</a:t>
            </a:r>
          </a:p>
          <a:p>
            <a:pPr lvl="2"/>
            <a:r>
              <a:rPr lang="en-US" dirty="0"/>
              <a:t>Prepare a final report on those impacts</a:t>
            </a:r>
          </a:p>
          <a:p>
            <a:pPr lvl="2"/>
            <a:r>
              <a:rPr lang="en-US" dirty="0"/>
              <a:t>Analyze the economic impacts of the Ukraine War using the MCAT tool</a:t>
            </a:r>
          </a:p>
          <a:p>
            <a:pPr marL="457200" lvl="1" indent="0">
              <a:buNone/>
            </a:pPr>
            <a:r>
              <a:rPr lang="en-US" b="1" dirty="0"/>
              <a:t>5. Extensive Engagement with DHS components, other Government </a:t>
            </a:r>
          </a:p>
          <a:p>
            <a:pPr marL="457200" lvl="1" indent="0">
              <a:spcBef>
                <a:spcPts val="0"/>
              </a:spcBef>
              <a:buNone/>
            </a:pPr>
            <a:r>
              <a:rPr lang="en-US" b="1" dirty="0"/>
              <a:t>    Agencies, Private Sector</a:t>
            </a:r>
          </a:p>
          <a:p>
            <a:pPr lvl="1"/>
            <a:endParaRPr lang="en-US" dirty="0"/>
          </a:p>
        </p:txBody>
      </p:sp>
      <p:sp>
        <p:nvSpPr>
          <p:cNvPr id="4" name="Slide Number Placeholder 1">
            <a:extLst>
              <a:ext uri="{FF2B5EF4-FFF2-40B4-BE49-F238E27FC236}">
                <a16:creationId xmlns:a16="http://schemas.microsoft.com/office/drawing/2014/main" id="{0F037A12-FF07-2A40-8DE9-9DE0C71EF1CB}"/>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8</a:t>
            </a:fld>
            <a:endParaRPr lang="en-US" dirty="0"/>
          </a:p>
        </p:txBody>
      </p:sp>
    </p:spTree>
    <p:extLst>
      <p:ext uri="{BB962C8B-B14F-4D97-AF65-F5344CB8AC3E}">
        <p14:creationId xmlns:p14="http://schemas.microsoft.com/office/powerpoint/2010/main" val="390480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Disruption Example: Low Water on the Mississippi River</a:t>
            </a:r>
          </a:p>
        </p:txBody>
      </p:sp>
      <p:sp>
        <p:nvSpPr>
          <p:cNvPr id="7" name="Text Placeholder 6"/>
          <p:cNvSpPr>
            <a:spLocks noGrp="1"/>
          </p:cNvSpPr>
          <p:nvPr>
            <p:ph idx="1"/>
          </p:nvPr>
        </p:nvSpPr>
        <p:spPr>
          <a:xfrm>
            <a:off x="199646" y="1201003"/>
            <a:ext cx="11792708" cy="4763069"/>
          </a:xfrm>
        </p:spPr>
        <p:txBody>
          <a:bodyPr>
            <a:normAutofit fontScale="85000" lnSpcReduction="20000"/>
          </a:bodyPr>
          <a:lstStyle/>
          <a:p>
            <a:pPr marL="0" marR="0" indent="0">
              <a:lnSpc>
                <a:spcPct val="120000"/>
              </a:lnSpc>
              <a:spcBef>
                <a:spcPts val="0"/>
              </a:spcBef>
              <a:spcAft>
                <a:spcPts val="1000"/>
              </a:spcAft>
              <a:buNone/>
            </a:pPr>
            <a:r>
              <a:rPr lang="en-US" b="1" dirty="0"/>
              <a:t>Background:</a:t>
            </a:r>
            <a:r>
              <a:rPr lang="en-US" dirty="0"/>
              <a:t> </a:t>
            </a:r>
            <a:r>
              <a:rPr lang="en-US" sz="2800" b="1" dirty="0">
                <a:effectLst/>
                <a:ea typeface="Calibri" panose="020F0502020204030204" pitchFamily="34" charset="0"/>
                <a:cs typeface="Times New Roman (Body CS)"/>
              </a:rPr>
              <a:t>Increasing demand worldwide for food as a result of Ukraine</a:t>
            </a:r>
            <a:r>
              <a:rPr lang="en-US" sz="2800" dirty="0">
                <a:effectLst/>
                <a:ea typeface="Calibri" panose="020F0502020204030204" pitchFamily="34" charset="0"/>
                <a:cs typeface="Times New Roman (Body CS)"/>
              </a:rPr>
              <a:t>; </a:t>
            </a:r>
            <a:r>
              <a:rPr lang="en-US" dirty="0">
                <a:effectLst/>
                <a:ea typeface="Calibri" panose="020F0502020204030204" pitchFamily="34" charset="0"/>
                <a:cs typeface="Times New Roman (Body CS)"/>
              </a:rPr>
              <a:t>a</a:t>
            </a:r>
            <a:r>
              <a:rPr lang="en-US" sz="2800" dirty="0">
                <a:ea typeface="Calibri" panose="020F0502020204030204" pitchFamily="34" charset="0"/>
                <a:cs typeface="Times New Roman (Body CS)"/>
              </a:rPr>
              <a:t>lready high demand for corn and fertilizer due to ethanol and other needs</a:t>
            </a:r>
          </a:p>
          <a:p>
            <a:pPr marL="0" indent="0">
              <a:lnSpc>
                <a:spcPct val="120000"/>
              </a:lnSpc>
              <a:spcBef>
                <a:spcPts val="0"/>
              </a:spcBef>
              <a:spcAft>
                <a:spcPts val="1000"/>
              </a:spcAft>
              <a:buNone/>
            </a:pPr>
            <a:r>
              <a:rPr lang="en-US" b="1" dirty="0"/>
              <a:t>Initial Disruption: </a:t>
            </a:r>
            <a:r>
              <a:rPr lang="en-US" sz="2800" b="1" dirty="0">
                <a:effectLst/>
                <a:ea typeface="Calibri" panose="020F0502020204030204" pitchFamily="34" charset="0"/>
                <a:cs typeface="Times New Roman" panose="02020603050405020304" pitchFamily="18" charset="0"/>
              </a:rPr>
              <a:t>Hot, dry summer disrupting Western Rivers, </a:t>
            </a:r>
            <a:r>
              <a:rPr lang="en-US" sz="2800" b="1" dirty="0">
                <a:ea typeface="Calibri" panose="020F0502020204030204" pitchFamily="34" charset="0"/>
                <a:cs typeface="Times New Roman" panose="02020603050405020304" pitchFamily="18" charset="0"/>
              </a:rPr>
              <a:t>leaves </a:t>
            </a:r>
            <a:r>
              <a:rPr lang="en-US" sz="2800" b="1" dirty="0">
                <a:effectLst/>
                <a:ea typeface="Calibri" panose="020F0502020204030204" pitchFamily="34" charset="0"/>
                <a:cs typeface="Times New Roman" panose="02020603050405020304" pitchFamily="18" charset="0"/>
              </a:rPr>
              <a:t>river levels below their 2022 record by several feet</a:t>
            </a:r>
            <a:r>
              <a:rPr lang="en-US" sz="2800" dirty="0">
                <a:effectLst/>
                <a:ea typeface="Calibri" panose="020F0502020204030204" pitchFamily="34" charset="0"/>
                <a:cs typeface="Times New Roman" panose="02020603050405020304" pitchFamily="18" charset="0"/>
              </a:rPr>
              <a:t>, especially the lower Mississippi River from Memphis to New Orleans</a:t>
            </a:r>
            <a:r>
              <a:rPr lang="en-US" dirty="0">
                <a:ea typeface="Calibri" panose="020F0502020204030204" pitchFamily="34" charset="0"/>
                <a:cs typeface="Times New Roman" panose="02020603050405020304" pitchFamily="18" charset="0"/>
              </a:rPr>
              <a:t>;</a:t>
            </a:r>
            <a:r>
              <a:rPr lang="en-US" sz="2800" dirty="0">
                <a:effectLst/>
                <a:ea typeface="Calibri" panose="020F0502020204030204" pitchFamily="34" charset="0"/>
                <a:cs typeface="Times New Roman" panose="02020603050405020304" pitchFamily="18" charset="0"/>
              </a:rPr>
              <a:t> </a:t>
            </a:r>
            <a:r>
              <a:rPr lang="en-US" sz="2800" b="1" dirty="0">
                <a:effectLst/>
                <a:ea typeface="Calibri" panose="020F0502020204030204" pitchFamily="34" charset="0"/>
                <a:cs typeface="Times New Roman" panose="02020603050405020304" pitchFamily="18" charset="0"/>
              </a:rPr>
              <a:t>b</a:t>
            </a:r>
            <a:r>
              <a:rPr lang="en-US" sz="2800" b="1" dirty="0">
                <a:ea typeface="Calibri" panose="020F0502020204030204" pitchFamily="34" charset="0"/>
                <a:cs typeface="Times New Roman" panose="02020603050405020304" pitchFamily="18" charset="0"/>
              </a:rPr>
              <a:t>arge trains are shorter, barge loads are lighter; affects shipments of fertilizer and grain on the                                                   rivers</a:t>
            </a:r>
          </a:p>
          <a:p>
            <a:pPr marL="0" indent="0">
              <a:lnSpc>
                <a:spcPct val="120000"/>
              </a:lnSpc>
              <a:spcBef>
                <a:spcPts val="0"/>
              </a:spcBef>
              <a:spcAft>
                <a:spcPts val="1000"/>
              </a:spcAft>
              <a:buNone/>
            </a:pPr>
            <a:r>
              <a:rPr lang="en-US" b="1" dirty="0"/>
              <a:t>Secondary disruption:</a:t>
            </a:r>
            <a:r>
              <a:rPr lang="en-US" dirty="0"/>
              <a:t> </a:t>
            </a:r>
            <a:r>
              <a:rPr lang="en-US" sz="2800" b="1" dirty="0">
                <a:effectLst/>
                <a:ea typeface="Calibri" panose="020F0502020204030204" pitchFamily="34" charset="0"/>
                <a:cs typeface="Times New Roman (Body CS)"/>
              </a:rPr>
              <a:t>Lock and dam failure to Lock 27                                                                       (near St. Louis)</a:t>
            </a:r>
            <a:r>
              <a:rPr lang="en-US" sz="2800" dirty="0">
                <a:effectLst/>
                <a:ea typeface="Calibri" panose="020F0502020204030204" pitchFamily="34" charset="0"/>
                <a:cs typeface="Times New Roman (Body CS)"/>
              </a:rPr>
              <a:t> just before</a:t>
            </a:r>
            <a:r>
              <a:rPr lang="en-US" sz="2800" dirty="0">
                <a:ea typeface="Calibri" panose="020F0502020204030204" pitchFamily="34" charset="0"/>
                <a:cs typeface="Times New Roman (Body CS)"/>
              </a:rPr>
              <a:t> </a:t>
            </a:r>
            <a:r>
              <a:rPr lang="en-US" sz="2800" dirty="0">
                <a:effectLst/>
                <a:ea typeface="Calibri" panose="020F0502020204030204" pitchFamily="34" charset="0"/>
                <a:cs typeface="Times New Roman (Body CS)"/>
              </a:rPr>
              <a:t>Spring planting </a:t>
            </a:r>
            <a:endParaRPr lang="en-US" sz="2800" dirty="0">
              <a:ea typeface="Calibri" panose="020F0502020204030204" pitchFamily="34" charset="0"/>
              <a:cs typeface="Times New Roman (Body CS)"/>
            </a:endParaRPr>
          </a:p>
          <a:p>
            <a:pPr marL="0" indent="0">
              <a:lnSpc>
                <a:spcPct val="120000"/>
              </a:lnSpc>
              <a:buNone/>
            </a:pPr>
            <a:r>
              <a:rPr lang="en-US" b="1" dirty="0"/>
              <a:t>Exacerbating Events:</a:t>
            </a:r>
            <a:r>
              <a:rPr lang="en-US" dirty="0"/>
              <a:t> Exacerbated by </a:t>
            </a:r>
            <a:r>
              <a:rPr lang="en-US" b="1" dirty="0"/>
              <a:t>reductions of                                                                             fertilizer import at Port of New Orleans</a:t>
            </a:r>
          </a:p>
          <a:p>
            <a:endParaRPr lang="en-US" dirty="0"/>
          </a:p>
          <a:p>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pic>
        <p:nvPicPr>
          <p:cNvPr id="3" name="Picture 2" descr="A picture containing sky, outdoor, nature, highway&#10;&#10;Description automatically generated">
            <a:extLst>
              <a:ext uri="{FF2B5EF4-FFF2-40B4-BE49-F238E27FC236}">
                <a16:creationId xmlns:a16="http://schemas.microsoft.com/office/drawing/2014/main" id="{5ED82200-7903-1FC5-42A5-2531F54F222B}"/>
              </a:ext>
            </a:extLst>
          </p:cNvPr>
          <p:cNvPicPr>
            <a:picLocks noChangeAspect="1"/>
          </p:cNvPicPr>
          <p:nvPr/>
        </p:nvPicPr>
        <p:blipFill>
          <a:blip r:embed="rId3"/>
          <a:stretch>
            <a:fillRect/>
          </a:stretch>
        </p:blipFill>
        <p:spPr>
          <a:xfrm>
            <a:off x="8329613" y="3413155"/>
            <a:ext cx="3662741" cy="2747056"/>
          </a:xfrm>
          <a:prstGeom prst="rect">
            <a:avLst/>
          </a:prstGeom>
          <a:ln w="12700">
            <a:solidFill>
              <a:schemeClr val="accent6">
                <a:lumMod val="50000"/>
              </a:schemeClr>
            </a:solidFill>
          </a:ln>
        </p:spPr>
      </p:pic>
    </p:spTree>
    <p:extLst>
      <p:ext uri="{BB962C8B-B14F-4D97-AF65-F5344CB8AC3E}">
        <p14:creationId xmlns:p14="http://schemas.microsoft.com/office/powerpoint/2010/main" val="817238848"/>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33340</TotalTime>
  <Words>2874</Words>
  <Application>Microsoft Office PowerPoint</Application>
  <PresentationFormat>Widescreen</PresentationFormat>
  <Paragraphs>394</Paragraphs>
  <Slides>26</Slides>
  <Notes>16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26</vt:i4>
      </vt:variant>
    </vt:vector>
  </HeadingPairs>
  <TitlesOfParts>
    <vt:vector size="36" baseType="lpstr">
      <vt:lpstr>DengXian</vt:lpstr>
      <vt:lpstr>Aptos</vt:lpstr>
      <vt:lpstr>Arial</vt:lpstr>
      <vt:lpstr>Calibri</vt:lpstr>
      <vt:lpstr>Calibri Light</vt:lpstr>
      <vt:lpstr>Times New Roman</vt:lpstr>
      <vt:lpstr>Verdana</vt:lpstr>
      <vt:lpstr>1_Office Theme</vt:lpstr>
      <vt:lpstr>Custom Design</vt:lpstr>
      <vt:lpstr>2_Custom Design</vt:lpstr>
      <vt:lpstr>Modeling the Impact of Complex, Multi-Vector Disruptions to the Marine Transportation System (MCAT)</vt:lpstr>
      <vt:lpstr>Project Overview</vt:lpstr>
      <vt:lpstr>Complex Disruption Example: NY/NJ (KVK) Scenario</vt:lpstr>
      <vt:lpstr>Port of NY/NJ Complex Disruption: Kill van Kull Blockage: Stakeholder Engagement</vt:lpstr>
      <vt:lpstr>Port of New York Scenario</vt:lpstr>
      <vt:lpstr> Unfortunately, Other Predictions Realized</vt:lpstr>
      <vt:lpstr>Project Components</vt:lpstr>
      <vt:lpstr>Project Components (cont’d)</vt:lpstr>
      <vt:lpstr>Complex Disruption Example: Low Water on the Mississippi River</vt:lpstr>
      <vt:lpstr>Mississippi River Scenario</vt:lpstr>
      <vt:lpstr>Mississippi River Scenario</vt:lpstr>
      <vt:lpstr>Panama Canal</vt:lpstr>
      <vt:lpstr>Red Sea Attacks Make things Worse for Global Shipping </vt:lpstr>
      <vt:lpstr>The MCAT Economic Consequence Analysis Tool and its Fertilizer Scenario Application</vt:lpstr>
      <vt:lpstr>Fertilizer Application: Barges and Fertilizer</vt:lpstr>
      <vt:lpstr>Barges and Fertilizer</vt:lpstr>
      <vt:lpstr>Three Components of the Complex Disruption</vt:lpstr>
      <vt:lpstr>Three Components of the Complex Disruption</vt:lpstr>
      <vt:lpstr>Three Components of the Complex Disruption</vt:lpstr>
      <vt:lpstr>Simulation results of the fertilizer shipment disruptions for the Base Case  </vt:lpstr>
      <vt:lpstr>Results</vt:lpstr>
      <vt:lpstr>Stakeholder Engagement</vt:lpstr>
      <vt:lpstr>Stakeholder Engagement</vt:lpstr>
      <vt:lpstr>PowerPoint Presentation</vt:lpstr>
      <vt:lpstr>PowerPoint Presentation</vt:lpstr>
      <vt:lpstr>  For More Information:                       Other Team Members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Christine Spassione</cp:lastModifiedBy>
  <cp:revision>495</cp:revision>
  <cp:lastPrinted>2023-02-07T02:47:31Z</cp:lastPrinted>
  <dcterms:created xsi:type="dcterms:W3CDTF">2017-04-11T20:32:09Z</dcterms:created>
  <dcterms:modified xsi:type="dcterms:W3CDTF">2024-04-23T17:31:29Z</dcterms:modified>
</cp:coreProperties>
</file>