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1"/>
  </p:sldMasterIdLst>
  <p:notesMasterIdLst>
    <p:notesMasterId r:id="rId34"/>
  </p:notesMasterIdLst>
  <p:handoutMasterIdLst>
    <p:handoutMasterId r:id="rId35"/>
  </p:handoutMasterIdLst>
  <p:sldIdLst>
    <p:sldId id="256" r:id="rId2"/>
    <p:sldId id="410" r:id="rId3"/>
    <p:sldId id="400" r:id="rId4"/>
    <p:sldId id="411" r:id="rId5"/>
    <p:sldId id="412" r:id="rId6"/>
    <p:sldId id="413" r:id="rId7"/>
    <p:sldId id="414" r:id="rId8"/>
    <p:sldId id="363" r:id="rId9"/>
    <p:sldId id="370" r:id="rId10"/>
    <p:sldId id="415" r:id="rId11"/>
    <p:sldId id="390" r:id="rId12"/>
    <p:sldId id="386" r:id="rId13"/>
    <p:sldId id="388" r:id="rId14"/>
    <p:sldId id="385" r:id="rId15"/>
    <p:sldId id="373" r:id="rId16"/>
    <p:sldId id="417" r:id="rId17"/>
    <p:sldId id="383" r:id="rId18"/>
    <p:sldId id="420" r:id="rId19"/>
    <p:sldId id="391" r:id="rId20"/>
    <p:sldId id="421" r:id="rId21"/>
    <p:sldId id="393" r:id="rId22"/>
    <p:sldId id="394" r:id="rId23"/>
    <p:sldId id="392" r:id="rId24"/>
    <p:sldId id="395" r:id="rId25"/>
    <p:sldId id="369" r:id="rId26"/>
    <p:sldId id="365" r:id="rId27"/>
    <p:sldId id="366" r:id="rId28"/>
    <p:sldId id="367" r:id="rId29"/>
    <p:sldId id="368" r:id="rId30"/>
    <p:sldId id="364" r:id="rId31"/>
    <p:sldId id="418" r:id="rId32"/>
    <p:sldId id="41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9193" autoAdjust="0"/>
    <p:restoredTop sz="92704" autoAdjust="0"/>
  </p:normalViewPr>
  <p:slideViewPr>
    <p:cSldViewPr snapToGrid="0">
      <p:cViewPr>
        <p:scale>
          <a:sx n="90" d="100"/>
          <a:sy n="90" d="100"/>
        </p:scale>
        <p:origin x="-846"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0" d="100"/>
          <a:sy n="70" d="100"/>
        </p:scale>
        <p:origin x="-281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417CA37-7F97-4CE1-ADF2-7084BABCCFEF}" type="datetimeFigureOut">
              <a:rPr lang="en-US" smtClean="0"/>
              <a:pPr/>
              <a:t>12/12/2010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E97737-D157-48A9-9362-B99CE181C9A7}"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BDA119-5F3E-46F5-BE43-B7BDA045759E}" type="datetimeFigureOut">
              <a:rPr lang="en-US" smtClean="0"/>
              <a:pPr/>
              <a:t>12/12/2010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4E37F4-E035-4742-BDAB-9014F5FE5C0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4E37F4-E035-4742-BDAB-9014F5FE5C0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570A9B7-D3F9-4092-93E2-B63F326F46F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37E323-755F-44B6-8802-1F1519AAEB16}" type="datetimeFigureOut">
              <a:rPr lang="en-US" smtClean="0"/>
              <a:pPr/>
              <a:t>12/12/2010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A0744D1-EC6B-4AB8-8147-68BFF656369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37E323-755F-44B6-8802-1F1519AAEB16}" type="datetimeFigureOut">
              <a:rPr lang="en-US" smtClean="0"/>
              <a:pPr/>
              <a:t>12/12/2010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0744D1-EC6B-4AB8-8147-68BFF656369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dig.csail.mit.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47886"/>
            <a:ext cx="9144000" cy="1470025"/>
          </a:xfrm>
        </p:spPr>
        <p:txBody>
          <a:bodyPr>
            <a:normAutofit/>
          </a:bodyPr>
          <a:lstStyle/>
          <a:p>
            <a:r>
              <a:rPr lang="en-US" dirty="0" smtClean="0"/>
              <a:t>Towards a Better Understanding of Accountability</a:t>
            </a:r>
            <a:endParaRPr lang="en-US" dirty="0"/>
          </a:p>
        </p:txBody>
      </p:sp>
      <p:sp>
        <p:nvSpPr>
          <p:cNvPr id="3" name="Subtitle 2"/>
          <p:cNvSpPr>
            <a:spLocks noGrp="1"/>
          </p:cNvSpPr>
          <p:nvPr>
            <p:ph type="subTitle" idx="1"/>
          </p:nvPr>
        </p:nvSpPr>
        <p:spPr>
          <a:xfrm>
            <a:off x="138223" y="4572001"/>
            <a:ext cx="8867554" cy="2158408"/>
          </a:xfrm>
        </p:spPr>
        <p:txBody>
          <a:bodyPr>
            <a:normAutofit fontScale="55000" lnSpcReduction="20000"/>
          </a:bodyPr>
          <a:lstStyle/>
          <a:p>
            <a:r>
              <a:rPr lang="en-US" sz="4400" dirty="0" smtClean="0">
                <a:solidFill>
                  <a:schemeClr val="tx1"/>
                </a:solidFill>
              </a:rPr>
              <a:t>Work in progress (joint with Joan Feigenbaum and Rebecca Wright)</a:t>
            </a:r>
          </a:p>
          <a:p>
            <a:endParaRPr lang="en-US" dirty="0" smtClean="0">
              <a:solidFill>
                <a:schemeClr val="tx1"/>
              </a:solidFill>
            </a:endParaRPr>
          </a:p>
          <a:p>
            <a:r>
              <a:rPr lang="en-US" dirty="0" smtClean="0">
                <a:solidFill>
                  <a:schemeClr val="tx1"/>
                </a:solidFill>
              </a:rPr>
              <a:t>10 December 2010</a:t>
            </a:r>
          </a:p>
          <a:p>
            <a:r>
              <a:rPr lang="en-US" dirty="0" smtClean="0">
                <a:solidFill>
                  <a:schemeClr val="tx1"/>
                </a:solidFill>
              </a:rPr>
              <a:t>Security &amp; Privacy Day</a:t>
            </a:r>
          </a:p>
          <a:p>
            <a:endParaRPr lang="en-US" dirty="0" smtClean="0">
              <a:solidFill>
                <a:schemeClr val="tx1"/>
              </a:solidFill>
            </a:endParaRPr>
          </a:p>
          <a:p>
            <a:r>
              <a:rPr lang="en-US" dirty="0" smtClean="0">
                <a:solidFill>
                  <a:schemeClr val="tx1"/>
                </a:solidFill>
              </a:rPr>
              <a:t>Partially supported by NSF</a:t>
            </a:r>
          </a:p>
          <a:p>
            <a:endParaRPr lang="en-US" dirty="0" smtClean="0">
              <a:solidFill>
                <a:schemeClr val="tx1"/>
              </a:solidFill>
            </a:endParaRPr>
          </a:p>
          <a:p>
            <a:endParaRPr lang="en-US" dirty="0">
              <a:solidFill>
                <a:schemeClr val="tx1"/>
              </a:solidFill>
            </a:endParaRPr>
          </a:p>
        </p:txBody>
      </p:sp>
      <p:sp>
        <p:nvSpPr>
          <p:cNvPr id="7" name="Subtitle 2"/>
          <p:cNvSpPr txBox="1">
            <a:spLocks/>
          </p:cNvSpPr>
          <p:nvPr/>
        </p:nvSpPr>
        <p:spPr>
          <a:xfrm>
            <a:off x="0" y="2892056"/>
            <a:ext cx="9144000" cy="1562969"/>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i="0" u="none" strike="noStrike" kern="1200" cap="none" spc="0" normalizeH="0" baseline="0" noProof="0" dirty="0" smtClean="0">
                <a:ln>
                  <a:noFill/>
                </a:ln>
                <a:effectLst/>
                <a:uLnTx/>
                <a:uFillTx/>
                <a:latin typeface="+mn-lt"/>
                <a:ea typeface="+mn-ea"/>
                <a:cs typeface="+mn-cs"/>
              </a:rPr>
              <a:t>Aaron D. Jaggard</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2400" dirty="0" smtClean="0"/>
              <a:t>Rutgers (DIMACS)/Colgate (CS)</a:t>
            </a:r>
            <a:endParaRPr kumimoji="0" lang="en-US" sz="2400" b="0" i="0" u="none" strike="noStrike" kern="1200" cap="none" spc="0" normalizeH="0" baseline="0" noProof="0" dirty="0" smtClean="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Goal: Define “Accountability”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Seems to be consensus that “accountability” is important in online activity, but people disagree about what it means.</a:t>
            </a:r>
          </a:p>
          <a:p>
            <a:r>
              <a:rPr lang="en-US" dirty="0" smtClean="0"/>
              <a:t>Users will resist the construction of a “cyber architecture for accountability” if they think its cost (in, </a:t>
            </a:r>
            <a:r>
              <a:rPr lang="en-US" i="1" dirty="0" smtClean="0"/>
              <a:t>e.g.</a:t>
            </a:r>
            <a:r>
              <a:rPr lang="en-US" dirty="0" smtClean="0"/>
              <a:t>, privacy, speed, or convenience) will be too high.</a:t>
            </a:r>
          </a:p>
          <a:p>
            <a:r>
              <a:rPr lang="en-US" dirty="0" smtClean="0"/>
              <a:t>Progress on definitions and terminology may defuse this resistance and identify desiderata for architectures and protocols.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Accountability in Law and Political Science</a:t>
            </a:r>
            <a:endParaRPr lang="en-US" dirty="0"/>
          </a:p>
        </p:txBody>
      </p:sp>
      <p:sp>
        <p:nvSpPr>
          <p:cNvPr id="3" name="Content Placeholder 2"/>
          <p:cNvSpPr>
            <a:spLocks noGrp="1"/>
          </p:cNvSpPr>
          <p:nvPr>
            <p:ph idx="1"/>
          </p:nvPr>
        </p:nvSpPr>
        <p:spPr/>
        <p:txBody>
          <a:bodyPr>
            <a:normAutofit/>
          </a:bodyPr>
          <a:lstStyle/>
          <a:p>
            <a:r>
              <a:rPr lang="en-US" dirty="0" smtClean="0"/>
              <a:t>“Accountability” [in global-scale interactions] implies “that some actors have the right to</a:t>
            </a:r>
          </a:p>
          <a:p>
            <a:pPr lvl="1">
              <a:buNone/>
            </a:pPr>
            <a:r>
              <a:rPr lang="en-US" dirty="0" smtClean="0"/>
              <a:t>hold other actors to a set of standards,</a:t>
            </a:r>
          </a:p>
          <a:p>
            <a:pPr lvl="1">
              <a:buNone/>
            </a:pPr>
            <a:r>
              <a:rPr lang="en-US" dirty="0" smtClean="0"/>
              <a:t>to judge whether they have fulfilled their responsibilities in light of these standards,</a:t>
            </a:r>
          </a:p>
          <a:p>
            <a:pPr lvl="1">
              <a:buNone/>
            </a:pPr>
            <a:r>
              <a:rPr lang="en-US" dirty="0" smtClean="0"/>
              <a:t>and to impose sanctions if they determine that these responsibilities have not been met.”</a:t>
            </a:r>
          </a:p>
          <a:p>
            <a:pPr lvl="1">
              <a:buNone/>
            </a:pPr>
            <a:r>
              <a:rPr lang="en-US" dirty="0" smtClean="0"/>
              <a:t>[Grant &amp; Keohane]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Accountability in Law and Political Science</a:t>
            </a:r>
            <a:endParaRPr lang="en-US" dirty="0"/>
          </a:p>
        </p:txBody>
      </p:sp>
      <p:sp>
        <p:nvSpPr>
          <p:cNvPr id="3" name="Content Placeholder 2"/>
          <p:cNvSpPr>
            <a:spLocks noGrp="1"/>
          </p:cNvSpPr>
          <p:nvPr>
            <p:ph idx="1"/>
          </p:nvPr>
        </p:nvSpPr>
        <p:spPr/>
        <p:txBody>
          <a:bodyPr>
            <a:normAutofit/>
          </a:bodyPr>
          <a:lstStyle/>
          <a:p>
            <a:r>
              <a:rPr lang="en-US" dirty="0" smtClean="0"/>
              <a:t>This presupposes some sort of larger framework within which the nation-states are interacting</a:t>
            </a:r>
          </a:p>
          <a:p>
            <a:pPr lvl="1"/>
            <a:r>
              <a:rPr lang="en-US" dirty="0" smtClean="0"/>
              <a:t>A nation-state unilaterally defending its interests, even if codified in a treaty, is not viewed as an accountability mechanism [Grant &amp; Keohane]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Administrative Law and </a:t>
            </a:r>
            <a:br>
              <a:rPr lang="en-US" dirty="0" smtClean="0"/>
            </a:br>
            <a:r>
              <a:rPr lang="en-US" dirty="0" smtClean="0"/>
              <a:t>International Relations</a:t>
            </a:r>
            <a:endParaRPr lang="en-US" dirty="0"/>
          </a:p>
        </p:txBody>
      </p:sp>
      <p:sp>
        <p:nvSpPr>
          <p:cNvPr id="3" name="Content Placeholder 2"/>
          <p:cNvSpPr>
            <a:spLocks noGrp="1"/>
          </p:cNvSpPr>
          <p:nvPr>
            <p:ph idx="1"/>
          </p:nvPr>
        </p:nvSpPr>
        <p:spPr/>
        <p:txBody>
          <a:bodyPr>
            <a:normAutofit lnSpcReduction="10000"/>
          </a:bodyPr>
          <a:lstStyle/>
          <a:p>
            <a:r>
              <a:rPr lang="en-US" dirty="0" smtClean="0"/>
              <a:t>Interest in, and discussion of, various accountability mechanisms (without necessarily precisely stating what is meant by “accountability”)</a:t>
            </a:r>
          </a:p>
          <a:p>
            <a:pPr lvl="1"/>
            <a:r>
              <a:rPr lang="en-US" dirty="0" smtClean="0"/>
              <a:t>Elections</a:t>
            </a:r>
          </a:p>
          <a:p>
            <a:pPr lvl="1"/>
            <a:r>
              <a:rPr lang="en-US" dirty="0" smtClean="0"/>
              <a:t>Superior/subordinate relationships</a:t>
            </a:r>
          </a:p>
          <a:p>
            <a:pPr lvl="1"/>
            <a:r>
              <a:rPr lang="en-US" dirty="0" smtClean="0"/>
              <a:t>Delegation of authority</a:t>
            </a:r>
          </a:p>
          <a:p>
            <a:pPr lvl="1"/>
            <a:r>
              <a:rPr lang="en-US" dirty="0" smtClean="0"/>
              <a:t>Fiscal</a:t>
            </a:r>
          </a:p>
          <a:p>
            <a:pPr lvl="1"/>
            <a:r>
              <a:rPr lang="en-US" dirty="0" smtClean="0"/>
              <a:t>Legal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Definitions of Accountability</a:t>
            </a:r>
            <a:endParaRPr lang="en-US" dirty="0"/>
          </a:p>
        </p:txBody>
      </p:sp>
      <p:sp>
        <p:nvSpPr>
          <p:cNvPr id="3" name="Content Placeholder 2"/>
          <p:cNvSpPr>
            <a:spLocks noGrp="1"/>
          </p:cNvSpPr>
          <p:nvPr>
            <p:ph idx="1"/>
          </p:nvPr>
        </p:nvSpPr>
        <p:spPr/>
        <p:txBody>
          <a:bodyPr>
            <a:normAutofit lnSpcReduction="10000"/>
          </a:bodyPr>
          <a:lstStyle/>
          <a:p>
            <a:r>
              <a:rPr lang="en-US" dirty="0" smtClean="0"/>
              <a:t>“Accountability is a protean concept, a placeholder for multiple contemporary anxieties.” [Mashaw]</a:t>
            </a:r>
          </a:p>
          <a:p>
            <a:r>
              <a:rPr lang="en-US" dirty="0" smtClean="0"/>
              <a:t>“[A]ccountability has not yet had time to accumulate a substantial tradition of academic analysis. ... [T]here has been little agreement, or even common ground of disagreement, over the general nature of accountability or its various mechanisms.” [Mulgan]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Definitions of Accountability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“Accountability is the ability to hold an entity, such as a person or organization, responsible for its actions.” [Lampson]</a:t>
            </a:r>
          </a:p>
          <a:p>
            <a:r>
              <a:rPr lang="en-US" dirty="0" smtClean="0"/>
              <a:t>“An accountability protocol gives [an agent] lasting evidence, typically digitally signed, about the actions performed by his peer.” [Bella &amp; Paulson]</a:t>
            </a:r>
          </a:p>
          <a:p>
            <a:r>
              <a:rPr lang="en-US" dirty="0" smtClean="0"/>
              <a:t>For example:</a:t>
            </a:r>
          </a:p>
          <a:p>
            <a:pPr lvl="1"/>
            <a:r>
              <a:rPr lang="en-US" dirty="0" smtClean="0"/>
              <a:t>Non-repudiation: provide both sender and receiver with evidence of the other’s participation</a:t>
            </a:r>
          </a:p>
          <a:p>
            <a:pPr lvl="1"/>
            <a:r>
              <a:rPr lang="en-US" dirty="0" smtClean="0"/>
              <a:t>Certified email: provide sender with non-repudiation of receipt (receiver reads the message iff sender gets return receipt) [Abadi </a:t>
            </a:r>
            <a:r>
              <a:rPr lang="en-US" i="1" dirty="0" smtClean="0"/>
              <a:t>et al.</a:t>
            </a:r>
            <a:r>
              <a:rPr lang="en-US" dirty="0" smtClean="0"/>
              <a:t>]; non-repudiation for both sender and receiver [Nenadic </a:t>
            </a:r>
            <a:r>
              <a:rPr lang="en-US" i="1" dirty="0" smtClean="0"/>
              <a:t>et al.</a:t>
            </a:r>
            <a:r>
              <a:rPr lang="en-US" dirty="0" smtClean="0"/>
              <a:t>]</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Accountability via Policy Awareness and Adjudication</a:t>
            </a:r>
            <a:endParaRPr lang="en-US" dirty="0"/>
          </a:p>
        </p:txBody>
      </p:sp>
      <p:sp>
        <p:nvSpPr>
          <p:cNvPr id="3" name="Content Placeholder 2"/>
          <p:cNvSpPr>
            <a:spLocks noGrp="1"/>
          </p:cNvSpPr>
          <p:nvPr>
            <p:ph idx="1"/>
          </p:nvPr>
        </p:nvSpPr>
        <p:spPr/>
        <p:txBody>
          <a:bodyPr>
            <a:normAutofit/>
          </a:bodyPr>
          <a:lstStyle/>
          <a:p>
            <a:r>
              <a:rPr lang="en-US" dirty="0" smtClean="0"/>
              <a:t>Cyber-architectural components:</a:t>
            </a:r>
          </a:p>
          <a:p>
            <a:pPr lvl="2">
              <a:buFont typeface="Comic Sans MS" pitchFamily="41" charset="0"/>
              <a:buChar char="–"/>
            </a:pPr>
            <a:r>
              <a:rPr lang="en-US" dirty="0" smtClean="0"/>
              <a:t>Policy languages</a:t>
            </a:r>
          </a:p>
          <a:p>
            <a:pPr lvl="2">
              <a:buFont typeface="Comic Sans MS" pitchFamily="41" charset="0"/>
              <a:buChar char="–"/>
            </a:pPr>
            <a:r>
              <a:rPr lang="en-US" dirty="0" smtClean="0"/>
              <a:t>Policy-reasoning systems</a:t>
            </a:r>
          </a:p>
          <a:p>
            <a:pPr lvl="2">
              <a:buFont typeface="Comic Sans MS" pitchFamily="41" charset="0"/>
              <a:buChar char="–"/>
            </a:pPr>
            <a:r>
              <a:rPr lang="en-US" dirty="0" smtClean="0"/>
              <a:t>Policy-aware monitoring and logging</a:t>
            </a:r>
          </a:p>
          <a:p>
            <a:r>
              <a:rPr lang="en-US" dirty="0" smtClean="0">
                <a:hlinkClick r:id="rId2"/>
              </a:rPr>
              <a:t>http://dig.csail.mit.edu</a:t>
            </a:r>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type="sldNum" sz="quarter" idx="12"/>
          </p:nvPr>
        </p:nvSpPr>
        <p:spPr>
          <a:noFill/>
        </p:spPr>
        <p:txBody>
          <a:bodyPr/>
          <a:lstStyle/>
          <a:p>
            <a:fld id="{D74D0371-F4D8-4B34-B19A-88AB1D71888F}" type="slidenum">
              <a:rPr lang="en-US"/>
              <a:pPr/>
              <a:t>17</a:t>
            </a:fld>
            <a:endParaRPr lang="en-US" dirty="0"/>
          </a:p>
        </p:txBody>
      </p:sp>
      <p:sp>
        <p:nvSpPr>
          <p:cNvPr id="29699" name="Rectangle 2"/>
          <p:cNvSpPr>
            <a:spLocks noGrp="1" noChangeArrowheads="1"/>
          </p:cNvSpPr>
          <p:nvPr>
            <p:ph type="title"/>
          </p:nvPr>
        </p:nvSpPr>
        <p:spPr>
          <a:xfrm>
            <a:off x="0" y="152400"/>
            <a:ext cx="9144000" cy="914400"/>
          </a:xfrm>
        </p:spPr>
        <p:txBody>
          <a:bodyPr/>
          <a:lstStyle/>
          <a:p>
            <a:r>
              <a:rPr lang="en-US" sz="4000" dirty="0" smtClean="0"/>
              <a:t>Examples of Accountability in DIG</a:t>
            </a:r>
            <a:r>
              <a:rPr lang="en-US" dirty="0" smtClean="0"/>
              <a:t> </a:t>
            </a:r>
          </a:p>
        </p:txBody>
      </p:sp>
      <p:sp>
        <p:nvSpPr>
          <p:cNvPr id="29700" name="Rectangle 3"/>
          <p:cNvSpPr>
            <a:spLocks noGrp="1" noChangeArrowheads="1"/>
          </p:cNvSpPr>
          <p:nvPr>
            <p:ph type="body" idx="1"/>
          </p:nvPr>
        </p:nvSpPr>
        <p:spPr>
          <a:xfrm>
            <a:off x="533400" y="1143000"/>
            <a:ext cx="8305800" cy="5410200"/>
          </a:xfrm>
        </p:spPr>
        <p:txBody>
          <a:bodyPr/>
          <a:lstStyle/>
          <a:p>
            <a:r>
              <a:rPr lang="en-US" sz="2800" dirty="0" smtClean="0"/>
              <a:t>Logging, analysis, and revision of policies and queries</a:t>
            </a:r>
          </a:p>
          <a:p>
            <a:pPr lvl="2">
              <a:buClr>
                <a:schemeClr val="tx1"/>
              </a:buClr>
              <a:buFont typeface="Comic Sans MS" pitchFamily="41" charset="0"/>
              <a:buChar char="–"/>
            </a:pPr>
            <a:r>
              <a:rPr lang="en-US" dirty="0" smtClean="0"/>
              <a:t>Policy assurance in Private Information Retrieval</a:t>
            </a:r>
          </a:p>
          <a:p>
            <a:pPr lvl="2">
              <a:buClr>
                <a:schemeClr val="tx1"/>
              </a:buClr>
              <a:buFont typeface="Comic Sans MS" pitchFamily="41" charset="0"/>
              <a:buChar char="–"/>
            </a:pPr>
            <a:r>
              <a:rPr lang="en-US" dirty="0" smtClean="0"/>
              <a:t>Data exchange in Fusion Centers</a:t>
            </a:r>
          </a:p>
          <a:p>
            <a:r>
              <a:rPr lang="en-US" sz="2800" dirty="0" smtClean="0"/>
              <a:t>Flagging but not stopping non-compliant actions</a:t>
            </a:r>
          </a:p>
          <a:p>
            <a:pPr lvl="2">
              <a:buClr>
                <a:schemeClr val="tx1"/>
              </a:buClr>
              <a:buFont typeface="Comic Sans MS" pitchFamily="41" charset="0"/>
              <a:buChar char="–"/>
            </a:pPr>
            <a:r>
              <a:rPr lang="en-US" dirty="0" smtClean="0"/>
              <a:t>Policy-aware mashups</a:t>
            </a:r>
          </a:p>
          <a:p>
            <a:pPr lvl="2">
              <a:buClr>
                <a:schemeClr val="tx1"/>
              </a:buClr>
              <a:buFont typeface="Comic Sans MS" pitchFamily="41" charset="0"/>
              <a:buChar char="–"/>
            </a:pPr>
            <a:r>
              <a:rPr lang="en-US" dirty="0" smtClean="0"/>
              <a:t>License validation in Creative Commons</a:t>
            </a:r>
          </a:p>
          <a:p>
            <a:pPr lvl="2">
              <a:buClr>
                <a:schemeClr val="tx1"/>
              </a:buClr>
              <a:buFont typeface="Comic Sans MS" pitchFamily="41" charset="0"/>
              <a:buChar char="–"/>
            </a:pPr>
            <a:r>
              <a:rPr lang="en-US" dirty="0" smtClean="0"/>
              <a:t>Social-web privacy</a:t>
            </a:r>
          </a:p>
          <a:p>
            <a:r>
              <a:rPr lang="en-US" sz="2800" dirty="0" smtClean="0"/>
              <a:t>DIG projects use Semantic-Web technology for policy expression and reasoning.</a:t>
            </a:r>
          </a:p>
          <a:p>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70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700">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700">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700">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970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Another Approach</a:t>
            </a:r>
            <a:endParaRPr lang="en-US" dirty="0"/>
          </a:p>
        </p:txBody>
      </p:sp>
      <p:sp>
        <p:nvSpPr>
          <p:cNvPr id="3" name="Content Placeholder 2"/>
          <p:cNvSpPr>
            <a:spLocks noGrp="1"/>
          </p:cNvSpPr>
          <p:nvPr>
            <p:ph idx="1"/>
          </p:nvPr>
        </p:nvSpPr>
        <p:spPr/>
        <p:txBody>
          <a:bodyPr>
            <a:normAutofit/>
          </a:bodyPr>
          <a:lstStyle/>
          <a:p>
            <a:r>
              <a:rPr lang="en-US" dirty="0" smtClean="0"/>
              <a:t>Accountable Internet Protocol</a:t>
            </a:r>
          </a:p>
          <a:p>
            <a:pPr lvl="1"/>
            <a:r>
              <a:rPr lang="en-US" dirty="0" smtClean="0"/>
              <a:t>Addresses derived from public keys</a:t>
            </a:r>
          </a:p>
          <a:p>
            <a:endParaRPr lang="en-US" dirty="0" smtClean="0"/>
          </a:p>
          <a:p>
            <a:pPr algn="ctr">
              <a:buNone/>
            </a:pPr>
            <a:r>
              <a:rPr lang="en-US" dirty="0" smtClean="0"/>
              <a:t>Identity plays a major role.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Accountability Protocols Provide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judge agent in a protocol might deliver a </a:t>
            </a:r>
            <a:r>
              <a:rPr lang="en-US" i="1" dirty="0" smtClean="0"/>
              <a:t>verdict</a:t>
            </a:r>
            <a:r>
              <a:rPr lang="en-US" dirty="0" smtClean="0"/>
              <a:t> about a protocol run [Kuesters—Truderung—Vogt]</a:t>
            </a:r>
          </a:p>
          <a:p>
            <a:r>
              <a:rPr lang="en-US" dirty="0" smtClean="0"/>
              <a:t>The judging agent should be</a:t>
            </a:r>
          </a:p>
          <a:p>
            <a:pPr lvl="1"/>
            <a:r>
              <a:rPr lang="en-US" dirty="0" smtClean="0"/>
              <a:t>Fair: Agents who follow the protocol shouldn’t be blamed</a:t>
            </a:r>
          </a:p>
          <a:p>
            <a:pPr lvl="1"/>
            <a:r>
              <a:rPr lang="en-US" dirty="0" smtClean="0"/>
              <a:t>Complete: If the protocol fails due to misbehavior, then the judge should blame at least one of the misbehaving participants</a:t>
            </a:r>
          </a:p>
          <a:p>
            <a:r>
              <a:rPr lang="en-US" dirty="0" smtClean="0"/>
              <a:t>Similarly, auditors blaming agents when a bad message is seen [Jagadeesan </a:t>
            </a:r>
            <a:r>
              <a:rPr lang="en-US" i="1" dirty="0" smtClean="0"/>
              <a:t>et al</a:t>
            </a:r>
            <a:r>
              <a:rPr 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Alice and Bob (only) can read this email exchange</a:t>
            </a:r>
            <a:endParaRPr lang="en-US" dirty="0"/>
          </a:p>
        </p:txBody>
      </p:sp>
      <p:sp>
        <p:nvSpPr>
          <p:cNvPr id="3" name="Content Placeholder 2"/>
          <p:cNvSpPr>
            <a:spLocks noGrp="1"/>
          </p:cNvSpPr>
          <p:nvPr>
            <p:ph idx="1"/>
          </p:nvPr>
        </p:nvSpPr>
        <p:spPr/>
        <p:txBody>
          <a:bodyPr>
            <a:normAutofit/>
          </a:bodyPr>
          <a:lstStyle/>
          <a:p>
            <a:r>
              <a:rPr lang="en-US" dirty="0" smtClean="0"/>
              <a:t>Run key-establishment protocol</a:t>
            </a:r>
          </a:p>
          <a:p>
            <a:r>
              <a:rPr lang="en-US" dirty="0" smtClean="0"/>
              <a:t>Exchange encrypted email</a:t>
            </a:r>
          </a:p>
          <a:p>
            <a:r>
              <a:rPr lang="en-US" dirty="0" smtClean="0"/>
              <a:t>Take care to protect the plaintext</a:t>
            </a:r>
          </a:p>
          <a:p>
            <a:endParaRPr lang="en-US" dirty="0" smtClean="0"/>
          </a:p>
          <a:p>
            <a:r>
              <a:rPr lang="en-US" dirty="0" smtClean="0"/>
              <a:t>Note that it is </a:t>
            </a:r>
            <a:r>
              <a:rPr lang="en-US" i="1" dirty="0" smtClean="0">
                <a:solidFill>
                  <a:schemeClr val="tx2"/>
                </a:solidFill>
              </a:rPr>
              <a:t>Alice and Bob themselves</a:t>
            </a:r>
            <a:r>
              <a:rPr lang="en-US" dirty="0" smtClean="0"/>
              <a:t> who are enforcing this policy.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Alternative Formulation [FJW]</a:t>
            </a:r>
            <a:endParaRPr lang="en-US" dirty="0"/>
          </a:p>
        </p:txBody>
      </p:sp>
      <p:sp>
        <p:nvSpPr>
          <p:cNvPr id="3" name="Content Placeholder 2"/>
          <p:cNvSpPr>
            <a:spLocks noGrp="1"/>
          </p:cNvSpPr>
          <p:nvPr>
            <p:ph idx="1"/>
          </p:nvPr>
        </p:nvSpPr>
        <p:spPr>
          <a:xfrm>
            <a:off x="457200" y="1600200"/>
            <a:ext cx="8229600" cy="4970721"/>
          </a:xfrm>
        </p:spPr>
        <p:txBody>
          <a:bodyPr>
            <a:normAutofit/>
          </a:bodyPr>
          <a:lstStyle/>
          <a:p>
            <a:r>
              <a:rPr lang="en-US" dirty="0" smtClean="0"/>
              <a:t>Working Definition: An entity is accountable with respect to policy P (or accountable for obeying </a:t>
            </a:r>
            <a:r>
              <a:rPr lang="en-US" i="1" dirty="0" smtClean="0"/>
              <a:t>P</a:t>
            </a:r>
            <a:r>
              <a:rPr lang="en-US" dirty="0" smtClean="0"/>
              <a:t>) if, whenever the entity violates </a:t>
            </a:r>
            <a:r>
              <a:rPr lang="en-US" i="1" dirty="0" smtClean="0"/>
              <a:t>P</a:t>
            </a:r>
            <a:r>
              <a:rPr lang="en-US" dirty="0" smtClean="0"/>
              <a:t>, then, with some positive probability it is punished (or it could be punished).</a:t>
            </a:r>
          </a:p>
          <a:p>
            <a:pPr lvl="1"/>
            <a:r>
              <a:rPr lang="en-US" dirty="0" smtClean="0"/>
              <a:t>We separate accountability from identifiability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Accountability and Identifiability</a:t>
            </a:r>
            <a:endParaRPr lang="en-US" dirty="0"/>
          </a:p>
        </p:txBody>
      </p:sp>
      <p:sp>
        <p:nvSpPr>
          <p:cNvPr id="3" name="Content Placeholder 2"/>
          <p:cNvSpPr>
            <a:spLocks noGrp="1"/>
          </p:cNvSpPr>
          <p:nvPr>
            <p:ph idx="1"/>
          </p:nvPr>
        </p:nvSpPr>
        <p:spPr>
          <a:xfrm>
            <a:off x="457200" y="1600200"/>
            <a:ext cx="8229600" cy="4917558"/>
          </a:xfrm>
        </p:spPr>
        <p:txBody>
          <a:bodyPr>
            <a:normAutofit/>
          </a:bodyPr>
          <a:lstStyle/>
          <a:p>
            <a:r>
              <a:rPr lang="en-US" dirty="0" smtClean="0"/>
              <a:t>One example: E-cash</a:t>
            </a:r>
          </a:p>
          <a:p>
            <a:pPr lvl="1"/>
            <a:r>
              <a:rPr lang="en-US" dirty="0" smtClean="0"/>
              <a:t>Provides anonymity if no coin is spent more than once</a:t>
            </a:r>
          </a:p>
          <a:p>
            <a:pPr lvl="1"/>
            <a:r>
              <a:rPr lang="en-US" dirty="0" smtClean="0"/>
              <a:t>Agent’s identity is revealed if the agent double-spends</a:t>
            </a:r>
          </a:p>
          <a:p>
            <a:pPr lvl="2"/>
            <a:r>
              <a:rPr lang="en-US" dirty="0" smtClean="0"/>
              <a:t>In some approaches, agent’s other spending is then linked</a:t>
            </a:r>
          </a:p>
          <a:p>
            <a:pPr lvl="2"/>
            <a:r>
              <a:rPr lang="en-US" dirty="0" smtClean="0"/>
              <a:t>Provides evidence (with identity)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Accountability and Identifiability</a:t>
            </a:r>
            <a:endParaRPr lang="en-US" dirty="0"/>
          </a:p>
        </p:txBody>
      </p:sp>
      <p:sp>
        <p:nvSpPr>
          <p:cNvPr id="3" name="Content Placeholder 2"/>
          <p:cNvSpPr>
            <a:spLocks noGrp="1"/>
          </p:cNvSpPr>
          <p:nvPr>
            <p:ph idx="1"/>
          </p:nvPr>
        </p:nvSpPr>
        <p:spPr>
          <a:xfrm>
            <a:off x="457200" y="1600200"/>
            <a:ext cx="8229600" cy="4917558"/>
          </a:xfrm>
        </p:spPr>
        <p:txBody>
          <a:bodyPr>
            <a:normAutofit/>
          </a:bodyPr>
          <a:lstStyle/>
          <a:p>
            <a:r>
              <a:rPr lang="en-US" dirty="0" smtClean="0"/>
              <a:t>Another Example: Blacklistable Anonymous Credentials without TTPs [Tsang—Au—Kapadia—Smith]</a:t>
            </a:r>
          </a:p>
          <a:p>
            <a:pPr lvl="1"/>
            <a:r>
              <a:rPr lang="en-US" dirty="0" smtClean="0"/>
              <a:t>Anonymous credentials for authentication</a:t>
            </a:r>
          </a:p>
          <a:p>
            <a:pPr lvl="1"/>
            <a:r>
              <a:rPr lang="en-US" dirty="0" smtClean="0"/>
              <a:t>Participants who misbehave can be blacklisted</a:t>
            </a:r>
          </a:p>
          <a:p>
            <a:pPr lvl="2"/>
            <a:r>
              <a:rPr lang="en-US" dirty="0" smtClean="0"/>
              <a:t>No TTP is used to de-anonymize</a:t>
            </a:r>
          </a:p>
          <a:p>
            <a:pPr lvl="2"/>
            <a:r>
              <a:rPr lang="en-US" dirty="0" smtClean="0"/>
              <a:t>Identity of misbehaving participants is not revealed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Accountability and Identifiability</a:t>
            </a:r>
            <a:endParaRPr lang="en-US" dirty="0"/>
          </a:p>
        </p:txBody>
      </p:sp>
      <p:sp>
        <p:nvSpPr>
          <p:cNvPr id="3" name="Content Placeholder 2"/>
          <p:cNvSpPr>
            <a:spLocks noGrp="1"/>
          </p:cNvSpPr>
          <p:nvPr>
            <p:ph idx="1"/>
          </p:nvPr>
        </p:nvSpPr>
        <p:spPr>
          <a:xfrm>
            <a:off x="457200" y="1600200"/>
            <a:ext cx="8229600" cy="4917558"/>
          </a:xfrm>
        </p:spPr>
        <p:txBody>
          <a:bodyPr>
            <a:normAutofit/>
          </a:bodyPr>
          <a:lstStyle/>
          <a:p>
            <a:r>
              <a:rPr lang="en-US" dirty="0" smtClean="0"/>
              <a:t>Many approaches to accountability rely on some sort of identity/identification</a:t>
            </a:r>
          </a:p>
          <a:p>
            <a:pPr lvl="1"/>
            <a:r>
              <a:rPr lang="en-US" dirty="0" smtClean="0"/>
              <a:t>Implicit in approaches in administrative law and political theory</a:t>
            </a:r>
          </a:p>
          <a:p>
            <a:pPr lvl="1"/>
            <a:r>
              <a:rPr lang="en-US" dirty="0" smtClean="0"/>
              <a:t>If </a:t>
            </a:r>
            <a:r>
              <a:rPr lang="en-US" i="1" dirty="0" smtClean="0"/>
              <a:t>evidence</a:t>
            </a:r>
            <a:r>
              <a:rPr lang="en-US" dirty="0" smtClean="0"/>
              <a:t> is used or produced, this typically identifies the participant(s)</a:t>
            </a:r>
          </a:p>
          <a:p>
            <a:pPr lvl="1"/>
            <a:r>
              <a:rPr lang="en-US" dirty="0" smtClean="0"/>
              <a:t>A </a:t>
            </a:r>
            <a:r>
              <a:rPr lang="en-US" i="1" dirty="0" smtClean="0"/>
              <a:t>judgment</a:t>
            </a:r>
            <a:r>
              <a:rPr lang="en-US" dirty="0" smtClean="0"/>
              <a:t> typically specifies the guilty party to be punished</a:t>
            </a:r>
          </a:p>
          <a:p>
            <a:pPr lvl="1"/>
            <a:r>
              <a:rPr lang="en-US" dirty="0" smtClean="0"/>
              <a:t>Shift focus to </a:t>
            </a:r>
            <a:r>
              <a:rPr lang="en-US" i="1" dirty="0" smtClean="0"/>
              <a:t>punishment</a:t>
            </a:r>
            <a:r>
              <a:rPr lang="en-US" dirty="0" smtClean="0"/>
              <a:t> to try to minimize need for identity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 on Identifiability</a:t>
            </a:r>
            <a:endParaRPr lang="en-US" dirty="0"/>
          </a:p>
        </p:txBody>
      </p:sp>
      <p:sp>
        <p:nvSpPr>
          <p:cNvPr id="3" name="Content Placeholder 2"/>
          <p:cNvSpPr>
            <a:spLocks noGrp="1"/>
          </p:cNvSpPr>
          <p:nvPr>
            <p:ph idx="1"/>
          </p:nvPr>
        </p:nvSpPr>
        <p:spPr/>
        <p:txBody>
          <a:bodyPr>
            <a:normAutofit/>
          </a:bodyPr>
          <a:lstStyle/>
          <a:p>
            <a:r>
              <a:rPr lang="en-US" dirty="0" smtClean="0"/>
              <a:t>“Closed” systems</a:t>
            </a:r>
          </a:p>
          <a:p>
            <a:pPr lvl="1"/>
            <a:r>
              <a:rPr lang="en-US" dirty="0" smtClean="0"/>
              <a:t>Recall international-relations example of non-accountability</a:t>
            </a:r>
          </a:p>
          <a:p>
            <a:r>
              <a:rPr lang="en-US" dirty="0" smtClean="0"/>
              <a:t>Subset/delegated accountability</a:t>
            </a:r>
          </a:p>
          <a:p>
            <a:pPr lvl="1"/>
            <a:r>
              <a:rPr lang="en-US" dirty="0" smtClean="0"/>
              <a:t>Don’t (immediately) have individual punishment</a:t>
            </a:r>
          </a:p>
          <a:p>
            <a:pPr lvl="1"/>
            <a:r>
              <a:rPr lang="en-US" dirty="0" smtClean="0"/>
              <a:t>Reduce level of identifiability</a:t>
            </a:r>
          </a:p>
          <a:p>
            <a:pPr lvl="1"/>
            <a:r>
              <a:rPr lang="en-US" dirty="0" smtClean="0"/>
              <a:t>How to induce participation?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Alternative Formulation [FJW]</a:t>
            </a:r>
            <a:endParaRPr lang="en-US" dirty="0"/>
          </a:p>
        </p:txBody>
      </p:sp>
      <p:sp>
        <p:nvSpPr>
          <p:cNvPr id="3" name="Content Placeholder 2"/>
          <p:cNvSpPr>
            <a:spLocks noGrp="1"/>
          </p:cNvSpPr>
          <p:nvPr>
            <p:ph idx="1"/>
          </p:nvPr>
        </p:nvSpPr>
        <p:spPr>
          <a:xfrm>
            <a:off x="457200" y="1600200"/>
            <a:ext cx="8229600" cy="4970721"/>
          </a:xfrm>
        </p:spPr>
        <p:txBody>
          <a:bodyPr>
            <a:normAutofit fontScale="92500" lnSpcReduction="20000"/>
          </a:bodyPr>
          <a:lstStyle/>
          <a:p>
            <a:r>
              <a:rPr lang="en-US" dirty="0" smtClean="0"/>
              <a:t>Working Definition: An entity is accountable with respect to policy P (or accountable for obeying </a:t>
            </a:r>
            <a:r>
              <a:rPr lang="en-US" i="1" dirty="0" smtClean="0"/>
              <a:t>P</a:t>
            </a:r>
            <a:r>
              <a:rPr lang="en-US" dirty="0" smtClean="0"/>
              <a:t>) if, whenever the entity violates </a:t>
            </a:r>
            <a:r>
              <a:rPr lang="en-US" i="1" dirty="0" smtClean="0"/>
              <a:t>P</a:t>
            </a:r>
            <a:r>
              <a:rPr lang="en-US" dirty="0" smtClean="0"/>
              <a:t>, then, with some positive probability it is punished (or it could be punished).</a:t>
            </a:r>
          </a:p>
          <a:p>
            <a:pPr lvl="1"/>
            <a:r>
              <a:rPr lang="en-US" dirty="0" smtClean="0"/>
              <a:t>We separate accountability from identifiability</a:t>
            </a:r>
          </a:p>
          <a:p>
            <a:pPr lvl="1"/>
            <a:r>
              <a:rPr lang="en-US" dirty="0" smtClean="0"/>
              <a:t>Punishment = expected utility is decreased.</a:t>
            </a:r>
          </a:p>
          <a:p>
            <a:pPr lvl="1"/>
            <a:r>
              <a:rPr lang="en-US" dirty="0" smtClean="0"/>
              <a:t>Relaxes Lampson’s definition (to allow </a:t>
            </a:r>
            <a:r>
              <a:rPr lang="en-US" i="1" dirty="0" smtClean="0"/>
              <a:t>automatic/passive</a:t>
            </a:r>
            <a:r>
              <a:rPr lang="en-US" dirty="0" smtClean="0"/>
              <a:t>; examples later)</a:t>
            </a:r>
          </a:p>
          <a:p>
            <a:pPr lvl="1"/>
            <a:r>
              <a:rPr lang="en-US" dirty="0" smtClean="0"/>
              <a:t>Decreased w.r.t. what?  Idea of “normal” trace.  (Cf. ideas used by Halpern for causality.)</a:t>
            </a:r>
          </a:p>
          <a:p>
            <a:pPr lvl="1"/>
            <a:r>
              <a:rPr lang="en-US" dirty="0" smtClean="0"/>
              <a:t>This is a separate question from whether the punishment is </a:t>
            </a:r>
            <a:r>
              <a:rPr lang="en-US" i="1" dirty="0" smtClean="0"/>
              <a:t>effective</a:t>
            </a:r>
            <a:r>
              <a:rPr lang="en-US" dirty="0" smtClean="0"/>
              <a:t> as a deterrent.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Automatic vs. Mediated Punishment</a:t>
            </a:r>
            <a:endParaRPr lang="en-US" dirty="0"/>
          </a:p>
        </p:txBody>
      </p:sp>
      <p:sp>
        <p:nvSpPr>
          <p:cNvPr id="3" name="Content Placeholder 2"/>
          <p:cNvSpPr>
            <a:spLocks noGrp="1"/>
          </p:cNvSpPr>
          <p:nvPr>
            <p:ph idx="1"/>
          </p:nvPr>
        </p:nvSpPr>
        <p:spPr/>
        <p:txBody>
          <a:bodyPr>
            <a:normAutofit/>
          </a:bodyPr>
          <a:lstStyle/>
          <a:p>
            <a:r>
              <a:rPr lang="en-US" dirty="0" smtClean="0"/>
              <a:t>Intuitively, punishment after a policy violation:</a:t>
            </a:r>
          </a:p>
          <a:p>
            <a:pPr lvl="1"/>
            <a:r>
              <a:rPr lang="en-US" dirty="0" smtClean="0"/>
              <a:t>Is </a:t>
            </a:r>
            <a:r>
              <a:rPr lang="en-US" i="1" dirty="0" smtClean="0"/>
              <a:t>mediated</a:t>
            </a:r>
            <a:r>
              <a:rPr lang="en-US" dirty="0" smtClean="0"/>
              <a:t> if it happens as a result of some other action that depends on the violation</a:t>
            </a:r>
          </a:p>
          <a:p>
            <a:pPr lvl="1"/>
            <a:r>
              <a:rPr lang="en-US" dirty="0" smtClean="0"/>
              <a:t>Is </a:t>
            </a:r>
            <a:r>
              <a:rPr lang="en-US" i="1" dirty="0" smtClean="0"/>
              <a:t>automatic</a:t>
            </a:r>
            <a:r>
              <a:rPr lang="en-US" dirty="0" smtClean="0"/>
              <a:t> otherwise</a:t>
            </a:r>
          </a:p>
          <a:p>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Automatic Punishment without Identifiability</a:t>
            </a:r>
            <a:endParaRPr lang="en-US" dirty="0"/>
          </a:p>
        </p:txBody>
      </p:sp>
      <p:sp>
        <p:nvSpPr>
          <p:cNvPr id="3" name="Content Placeholder 2"/>
          <p:cNvSpPr>
            <a:spLocks noGrp="1"/>
          </p:cNvSpPr>
          <p:nvPr>
            <p:ph idx="1"/>
          </p:nvPr>
        </p:nvSpPr>
        <p:spPr/>
        <p:txBody>
          <a:bodyPr>
            <a:normAutofit fontScale="92500"/>
          </a:bodyPr>
          <a:lstStyle/>
          <a:p>
            <a:r>
              <a:rPr lang="en-US" dirty="0" smtClean="0"/>
              <a:t>Second-price auctions (policy is “Bid your true value”)</a:t>
            </a:r>
          </a:p>
          <a:p>
            <a:pPr lvl="1"/>
            <a:r>
              <a:rPr lang="en-US" dirty="0" smtClean="0"/>
              <a:t>With some non-vanishing distribution on the values of the other bidders, the bidder cannot improve his utility by bidding falsely, but with positive probability his utility will be decreased.</a:t>
            </a:r>
          </a:p>
          <a:p>
            <a:pPr lvl="1"/>
            <a:r>
              <a:rPr lang="en-US" dirty="0" smtClean="0"/>
              <a:t>No punishing action is taken; this is automatic punishment</a:t>
            </a:r>
          </a:p>
          <a:p>
            <a:pPr lvl="1"/>
            <a:r>
              <a:rPr lang="en-US" dirty="0" smtClean="0"/>
              <a:t>The violator isn’t identified!</a:t>
            </a:r>
          </a:p>
          <a:p>
            <a:pPr lvl="1"/>
            <a:r>
              <a:rPr lang="en-US" dirty="0" smtClean="0"/>
              <a:t>Nobody else even knows that there was a violation!!</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Automatic Punishment with Identifiability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Self-destructing stolen goods (policy is “Don’t steal the good”)</a:t>
            </a:r>
          </a:p>
          <a:p>
            <a:pPr lvl="1"/>
            <a:r>
              <a:rPr lang="en-US" dirty="0" smtClean="0"/>
              <a:t>A car dealer attaches a device to each car on his lot.</a:t>
            </a:r>
          </a:p>
          <a:p>
            <a:pPr lvl="1"/>
            <a:r>
              <a:rPr lang="en-US" dirty="0" smtClean="0"/>
              <a:t>The device will harm anyone [in a non-permanent but utility-decreasing manner] who tampers with it and anyone in the car if it is driven off the lot with the device attached.</a:t>
            </a:r>
          </a:p>
          <a:p>
            <a:pPr lvl="1"/>
            <a:r>
              <a:rPr lang="en-US" dirty="0" smtClean="0"/>
              <a:t>Punishment is meted out without any action that depends on the violation.</a:t>
            </a:r>
          </a:p>
          <a:p>
            <a:pPr lvl="2"/>
            <a:r>
              <a:rPr lang="en-US" dirty="0" smtClean="0"/>
              <a:t>Automatic punishment</a:t>
            </a:r>
          </a:p>
          <a:p>
            <a:pPr lvl="1"/>
            <a:r>
              <a:rPr lang="en-US" dirty="0" smtClean="0"/>
              <a:t>Note that, unlike second-price auctions, the violator is identified (and the existence of a violation is revealed).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Automatic Punishment Isn’t Necessarily Incentive Compatibility</a:t>
            </a:r>
            <a:endParaRPr lang="en-US" dirty="0"/>
          </a:p>
        </p:txBody>
      </p:sp>
      <p:sp>
        <p:nvSpPr>
          <p:cNvPr id="3" name="Content Placeholder 2"/>
          <p:cNvSpPr>
            <a:spLocks noGrp="1"/>
          </p:cNvSpPr>
          <p:nvPr>
            <p:ph idx="1"/>
          </p:nvPr>
        </p:nvSpPr>
        <p:spPr/>
        <p:txBody>
          <a:bodyPr>
            <a:normAutofit/>
          </a:bodyPr>
          <a:lstStyle/>
          <a:p>
            <a:r>
              <a:rPr lang="en-US" dirty="0" smtClean="0"/>
              <a:t>Automatic punishment need not uniformly disincentivize rule violation</a:t>
            </a:r>
          </a:p>
          <a:p>
            <a:pPr lvl="1"/>
            <a:r>
              <a:rPr lang="en-US" dirty="0" smtClean="0"/>
              <a:t>Even if punishment is generally effective (in the sense of deterring most potential violators), some agents might have extreme utility functions.</a:t>
            </a:r>
          </a:p>
          <a:p>
            <a:r>
              <a:rPr lang="en-US" dirty="0" smtClean="0"/>
              <a:t>Mediated punishment might disincentivize rule violation</a:t>
            </a:r>
          </a:p>
          <a:p>
            <a:pPr lvl="1"/>
            <a:r>
              <a:rPr lang="en-US" i="1" dirty="0" smtClean="0"/>
              <a:t>E.g.</a:t>
            </a:r>
            <a:r>
              <a:rPr lang="en-US" dirty="0" smtClean="0"/>
              <a:t>, shoplifting uniformly deterred by large enough fines and watchful/fast enough guards.</a:t>
            </a:r>
            <a:endParaRPr lang="en-US" i="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sldNum" sz="quarter" idx="12"/>
          </p:nvPr>
        </p:nvSpPr>
        <p:spPr>
          <a:noFill/>
        </p:spPr>
        <p:txBody>
          <a:bodyPr/>
          <a:lstStyle/>
          <a:p>
            <a:fld id="{18BA2B74-6DEF-40EC-9E03-594C6BE3E2D7}" type="slidenum">
              <a:rPr lang="en-US"/>
              <a:pPr/>
              <a:t>3</a:t>
            </a:fld>
            <a:endParaRPr lang="en-US" dirty="0"/>
          </a:p>
        </p:txBody>
      </p:sp>
      <p:sp>
        <p:nvSpPr>
          <p:cNvPr id="14339" name="TextBox 12"/>
          <p:cNvSpPr txBox="1">
            <a:spLocks noChangeArrowheads="1"/>
          </p:cNvSpPr>
          <p:nvPr/>
        </p:nvSpPr>
        <p:spPr bwMode="auto">
          <a:xfrm>
            <a:off x="0" y="188913"/>
            <a:ext cx="9144000" cy="954107"/>
          </a:xfrm>
          <a:prstGeom prst="rect">
            <a:avLst/>
          </a:prstGeom>
          <a:noFill/>
          <a:ln w="9525">
            <a:noFill/>
            <a:miter lim="800000"/>
            <a:headEnd/>
            <a:tailEnd/>
          </a:ln>
        </p:spPr>
        <p:txBody>
          <a:bodyPr wrap="square">
            <a:spAutoFit/>
          </a:bodyPr>
          <a:lstStyle/>
          <a:p>
            <a:pPr algn="ctr"/>
            <a:r>
              <a:rPr lang="en-US" sz="2800" b="1" dirty="0">
                <a:latin typeface="+mj-lt"/>
              </a:rPr>
              <a:t>Law-enforcement officials (and ONLY they)</a:t>
            </a:r>
          </a:p>
          <a:p>
            <a:pPr algn="ctr"/>
            <a:r>
              <a:rPr lang="en-US" sz="2800" b="1" dirty="0">
                <a:latin typeface="+mj-lt"/>
              </a:rPr>
              <a:t>may access the Alert Database.</a:t>
            </a:r>
          </a:p>
        </p:txBody>
      </p:sp>
      <p:sp>
        <p:nvSpPr>
          <p:cNvPr id="35" name="Rectangle 34"/>
          <p:cNvSpPr/>
          <p:nvPr/>
        </p:nvSpPr>
        <p:spPr bwMode="auto">
          <a:xfrm>
            <a:off x="304800" y="3124200"/>
            <a:ext cx="1905000" cy="8382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Requester</a:t>
            </a:r>
          </a:p>
        </p:txBody>
      </p:sp>
      <p:sp>
        <p:nvSpPr>
          <p:cNvPr id="36" name="Rectangle 35"/>
          <p:cNvSpPr/>
          <p:nvPr/>
        </p:nvSpPr>
        <p:spPr bwMode="auto">
          <a:xfrm>
            <a:off x="2971800" y="3124200"/>
            <a:ext cx="1905000" cy="8382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Access</a:t>
            </a:r>
          </a:p>
          <a:p>
            <a:pPr algn="ctr">
              <a:defRPr/>
            </a:pPr>
            <a:r>
              <a:rPr lang="en-US" sz="2400" dirty="0">
                <a:solidFill>
                  <a:schemeClr val="tx1"/>
                </a:solidFill>
              </a:rPr>
              <a:t>Controller</a:t>
            </a:r>
          </a:p>
        </p:txBody>
      </p:sp>
      <p:sp>
        <p:nvSpPr>
          <p:cNvPr id="37" name="Oval 36"/>
          <p:cNvSpPr/>
          <p:nvPr/>
        </p:nvSpPr>
        <p:spPr bwMode="auto">
          <a:xfrm>
            <a:off x="2819400" y="4724400"/>
            <a:ext cx="22098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Alert</a:t>
            </a:r>
          </a:p>
          <a:p>
            <a:pPr algn="ctr">
              <a:defRPr/>
            </a:pPr>
            <a:r>
              <a:rPr lang="en-US" sz="2400" dirty="0">
                <a:solidFill>
                  <a:schemeClr val="tx1"/>
                </a:solidFill>
              </a:rPr>
              <a:t>DB</a:t>
            </a:r>
          </a:p>
        </p:txBody>
      </p:sp>
      <p:sp>
        <p:nvSpPr>
          <p:cNvPr id="38" name="Oval 37"/>
          <p:cNvSpPr/>
          <p:nvPr/>
        </p:nvSpPr>
        <p:spPr bwMode="auto">
          <a:xfrm>
            <a:off x="5638800" y="1600200"/>
            <a:ext cx="22098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rPr>
              <a:t>Policy</a:t>
            </a:r>
          </a:p>
          <a:p>
            <a:pPr algn="ctr">
              <a:defRPr/>
            </a:pPr>
            <a:r>
              <a:rPr lang="en-US" sz="2400" dirty="0">
                <a:solidFill>
                  <a:schemeClr val="tx1"/>
                </a:solidFill>
              </a:rPr>
              <a:t>DB</a:t>
            </a:r>
          </a:p>
        </p:txBody>
      </p:sp>
      <p:sp>
        <p:nvSpPr>
          <p:cNvPr id="39" name="Oval 38"/>
          <p:cNvSpPr/>
          <p:nvPr/>
        </p:nvSpPr>
        <p:spPr bwMode="auto">
          <a:xfrm>
            <a:off x="5638800" y="3124200"/>
            <a:ext cx="22098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ea typeface="ＭＳ Ｐゴシック" pitchFamily="41" charset="-128"/>
              </a:rPr>
              <a:t>L.E. Cred.</a:t>
            </a:r>
          </a:p>
          <a:p>
            <a:pPr algn="ctr">
              <a:defRPr/>
            </a:pPr>
            <a:r>
              <a:rPr lang="en-US" sz="2400" dirty="0">
                <a:solidFill>
                  <a:schemeClr val="tx1"/>
                </a:solidFill>
                <a:ea typeface="ＭＳ Ｐゴシック" pitchFamily="41" charset="-128"/>
              </a:rPr>
              <a:t>DB</a:t>
            </a:r>
            <a:r>
              <a:rPr lang="en-US" sz="2400" baseline="-25000" dirty="0">
                <a:solidFill>
                  <a:schemeClr val="tx1"/>
                </a:solidFill>
                <a:ea typeface="ＭＳ Ｐゴシック" pitchFamily="41" charset="-128"/>
              </a:rPr>
              <a:t>1</a:t>
            </a:r>
          </a:p>
        </p:txBody>
      </p:sp>
      <p:sp>
        <p:nvSpPr>
          <p:cNvPr id="44" name="Oval 43"/>
          <p:cNvSpPr/>
          <p:nvPr/>
        </p:nvSpPr>
        <p:spPr bwMode="auto">
          <a:xfrm>
            <a:off x="5715000" y="4724400"/>
            <a:ext cx="2209800" cy="914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solidFill>
                  <a:schemeClr val="tx1"/>
                </a:solidFill>
                <a:ea typeface="ＭＳ Ｐゴシック" pitchFamily="41" charset="-128"/>
              </a:rPr>
              <a:t>L.E. Cred.</a:t>
            </a:r>
          </a:p>
          <a:p>
            <a:pPr algn="ctr">
              <a:defRPr/>
            </a:pPr>
            <a:r>
              <a:rPr lang="en-US" sz="2400" dirty="0">
                <a:solidFill>
                  <a:schemeClr val="tx1"/>
                </a:solidFill>
                <a:ea typeface="ＭＳ Ｐゴシック" pitchFamily="41" charset="-128"/>
              </a:rPr>
              <a:t>DB</a:t>
            </a:r>
            <a:r>
              <a:rPr lang="en-US" sz="2400" baseline="-25000" dirty="0">
                <a:solidFill>
                  <a:schemeClr val="tx1"/>
                </a:solidFill>
                <a:ea typeface="ＭＳ Ｐゴシック" pitchFamily="41" charset="-128"/>
              </a:rPr>
              <a:t>i</a:t>
            </a:r>
          </a:p>
        </p:txBody>
      </p:sp>
      <p:grpSp>
        <p:nvGrpSpPr>
          <p:cNvPr id="2" name="Group 88"/>
          <p:cNvGrpSpPr>
            <a:grpSpLocks/>
          </p:cNvGrpSpPr>
          <p:nvPr/>
        </p:nvGrpSpPr>
        <p:grpSpPr bwMode="auto">
          <a:xfrm>
            <a:off x="3808413" y="4038600"/>
            <a:ext cx="230187" cy="611188"/>
            <a:chOff x="3808414" y="4038600"/>
            <a:chExt cx="230187" cy="611185"/>
          </a:xfrm>
        </p:grpSpPr>
        <p:cxnSp>
          <p:nvCxnSpPr>
            <p:cNvPr id="54" name="Straight Arrow Connector 53"/>
            <p:cNvCxnSpPr/>
            <p:nvPr/>
          </p:nvCxnSpPr>
          <p:spPr>
            <a:xfrm rot="5400000">
              <a:off x="3503616" y="4343399"/>
              <a:ext cx="611185" cy="1587"/>
            </a:xfrm>
            <a:prstGeom prst="straightConnector1">
              <a:avLst/>
            </a:prstGeom>
            <a:ln w="25400">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rot="5400000">
              <a:off x="3733009" y="4342605"/>
              <a:ext cx="609597" cy="1587"/>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grpSp>
      <p:grpSp>
        <p:nvGrpSpPr>
          <p:cNvPr id="3" name="Group 89"/>
          <p:cNvGrpSpPr>
            <a:grpSpLocks/>
          </p:cNvGrpSpPr>
          <p:nvPr/>
        </p:nvGrpSpPr>
        <p:grpSpPr bwMode="auto">
          <a:xfrm>
            <a:off x="4876800" y="2286000"/>
            <a:ext cx="914400" cy="838200"/>
            <a:chOff x="4876801" y="2285999"/>
            <a:chExt cx="914399" cy="838202"/>
          </a:xfrm>
        </p:grpSpPr>
        <p:cxnSp>
          <p:nvCxnSpPr>
            <p:cNvPr id="66" name="Straight Arrow Connector 65"/>
            <p:cNvCxnSpPr/>
            <p:nvPr/>
          </p:nvCxnSpPr>
          <p:spPr>
            <a:xfrm flipV="1">
              <a:off x="4876801" y="2285999"/>
              <a:ext cx="761999" cy="685802"/>
            </a:xfrm>
            <a:prstGeom prst="straightConnector1">
              <a:avLst/>
            </a:prstGeom>
            <a:ln w="25400">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5029201" y="2438399"/>
              <a:ext cx="761999" cy="685802"/>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grpSp>
      <p:grpSp>
        <p:nvGrpSpPr>
          <p:cNvPr id="4" name="Group 90"/>
          <p:cNvGrpSpPr>
            <a:grpSpLocks/>
          </p:cNvGrpSpPr>
          <p:nvPr/>
        </p:nvGrpSpPr>
        <p:grpSpPr bwMode="auto">
          <a:xfrm>
            <a:off x="4953000" y="3886200"/>
            <a:ext cx="914400" cy="838200"/>
            <a:chOff x="4953000" y="3886200"/>
            <a:chExt cx="914400" cy="838200"/>
          </a:xfrm>
        </p:grpSpPr>
        <p:cxnSp>
          <p:nvCxnSpPr>
            <p:cNvPr id="76" name="Straight Arrow Connector 75"/>
            <p:cNvCxnSpPr/>
            <p:nvPr/>
          </p:nvCxnSpPr>
          <p:spPr>
            <a:xfrm>
              <a:off x="5029200" y="3886200"/>
              <a:ext cx="838200" cy="609600"/>
            </a:xfrm>
            <a:prstGeom prst="straightConnector1">
              <a:avLst/>
            </a:prstGeom>
            <a:ln w="25400">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a:off x="4953000" y="4114800"/>
              <a:ext cx="838200" cy="609600"/>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grpSp>
      <p:sp>
        <p:nvSpPr>
          <p:cNvPr id="14349" name="TextBox 82"/>
          <p:cNvSpPr txBox="1">
            <a:spLocks noChangeArrowheads="1"/>
          </p:cNvSpPr>
          <p:nvPr/>
        </p:nvSpPr>
        <p:spPr bwMode="auto">
          <a:xfrm rot="5400000">
            <a:off x="6632494" y="4058157"/>
            <a:ext cx="476412" cy="584775"/>
          </a:xfrm>
          <a:prstGeom prst="rect">
            <a:avLst/>
          </a:prstGeom>
          <a:noFill/>
          <a:ln w="9525">
            <a:noFill/>
            <a:miter lim="800000"/>
            <a:headEnd/>
            <a:tailEnd/>
          </a:ln>
        </p:spPr>
        <p:txBody>
          <a:bodyPr wrap="none">
            <a:spAutoFit/>
          </a:bodyPr>
          <a:lstStyle/>
          <a:p>
            <a:r>
              <a:rPr lang="en-US" sz="3200" b="1" dirty="0"/>
              <a:t>…</a:t>
            </a:r>
          </a:p>
        </p:txBody>
      </p:sp>
      <p:sp>
        <p:nvSpPr>
          <p:cNvPr id="14350" name="TextBox 83"/>
          <p:cNvSpPr txBox="1">
            <a:spLocks noChangeArrowheads="1"/>
          </p:cNvSpPr>
          <p:nvPr/>
        </p:nvSpPr>
        <p:spPr bwMode="auto">
          <a:xfrm rot="5400000">
            <a:off x="6632494" y="5734557"/>
            <a:ext cx="476412" cy="584775"/>
          </a:xfrm>
          <a:prstGeom prst="rect">
            <a:avLst/>
          </a:prstGeom>
          <a:noFill/>
          <a:ln w="9525">
            <a:noFill/>
            <a:miter lim="800000"/>
            <a:headEnd/>
            <a:tailEnd/>
          </a:ln>
        </p:spPr>
        <p:txBody>
          <a:bodyPr wrap="none">
            <a:spAutoFit/>
          </a:bodyPr>
          <a:lstStyle/>
          <a:p>
            <a:r>
              <a:rPr lang="en-US" sz="3200" b="1" dirty="0"/>
              <a:t>…</a:t>
            </a:r>
          </a:p>
        </p:txBody>
      </p:sp>
      <p:grpSp>
        <p:nvGrpSpPr>
          <p:cNvPr id="5" name="Group 86"/>
          <p:cNvGrpSpPr>
            <a:grpSpLocks/>
          </p:cNvGrpSpPr>
          <p:nvPr/>
        </p:nvGrpSpPr>
        <p:grpSpPr bwMode="auto">
          <a:xfrm>
            <a:off x="1447800" y="2743200"/>
            <a:ext cx="2133600" cy="461963"/>
            <a:chOff x="1905000" y="2743200"/>
            <a:chExt cx="1311578" cy="461966"/>
          </a:xfrm>
        </p:grpSpPr>
        <p:cxnSp>
          <p:nvCxnSpPr>
            <p:cNvPr id="46" name="Straight Arrow Connector 45"/>
            <p:cNvCxnSpPr/>
            <p:nvPr/>
          </p:nvCxnSpPr>
          <p:spPr>
            <a:xfrm>
              <a:off x="2420263" y="3203578"/>
              <a:ext cx="374737" cy="1588"/>
            </a:xfrm>
            <a:prstGeom prst="straightConnector1">
              <a:avLst/>
            </a:prstGeom>
            <a:ln w="25400">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4356" name="TextBox 84"/>
            <p:cNvSpPr txBox="1">
              <a:spLocks noChangeArrowheads="1"/>
            </p:cNvSpPr>
            <p:nvPr/>
          </p:nvSpPr>
          <p:spPr bwMode="auto">
            <a:xfrm>
              <a:off x="1905000" y="2743200"/>
              <a:ext cx="1311578" cy="336552"/>
            </a:xfrm>
            <a:prstGeom prst="rect">
              <a:avLst/>
            </a:prstGeom>
            <a:noFill/>
            <a:ln w="9525">
              <a:noFill/>
              <a:miter lim="800000"/>
              <a:headEnd/>
              <a:tailEnd/>
            </a:ln>
          </p:spPr>
          <p:txBody>
            <a:bodyPr>
              <a:spAutoFit/>
            </a:bodyPr>
            <a:lstStyle/>
            <a:p>
              <a:r>
                <a:rPr lang="en-US" sz="1400" b="1" dirty="0"/>
                <a:t>   </a:t>
              </a:r>
              <a:r>
                <a:rPr lang="en-US" sz="1600" b="1" dirty="0"/>
                <a:t>Req.; L.E. Cred</a:t>
              </a:r>
              <a:r>
                <a:rPr lang="en-US" sz="1400" b="1" dirty="0"/>
                <a:t>.</a:t>
              </a:r>
            </a:p>
          </p:txBody>
        </p:sp>
      </p:grpSp>
      <p:grpSp>
        <p:nvGrpSpPr>
          <p:cNvPr id="6" name="Group 87"/>
          <p:cNvGrpSpPr>
            <a:grpSpLocks/>
          </p:cNvGrpSpPr>
          <p:nvPr/>
        </p:nvGrpSpPr>
        <p:grpSpPr bwMode="auto">
          <a:xfrm>
            <a:off x="2209800" y="3897313"/>
            <a:ext cx="838200" cy="522287"/>
            <a:chOff x="2286000" y="3962400"/>
            <a:chExt cx="609600" cy="426292"/>
          </a:xfrm>
        </p:grpSpPr>
        <p:cxnSp>
          <p:nvCxnSpPr>
            <p:cNvPr id="48" name="Straight Arrow Connector 47"/>
            <p:cNvCxnSpPr/>
            <p:nvPr/>
          </p:nvCxnSpPr>
          <p:spPr>
            <a:xfrm>
              <a:off x="2341418" y="3962400"/>
              <a:ext cx="443345" cy="1295"/>
            </a:xfrm>
            <a:prstGeom prst="straightConnector1">
              <a:avLst/>
            </a:prstGeom>
            <a:ln w="25400">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14354" name="TextBox 85"/>
            <p:cNvSpPr txBox="1">
              <a:spLocks noChangeArrowheads="1"/>
            </p:cNvSpPr>
            <p:nvPr/>
          </p:nvSpPr>
          <p:spPr bwMode="auto">
            <a:xfrm>
              <a:off x="2286000" y="4113999"/>
              <a:ext cx="609600" cy="274693"/>
            </a:xfrm>
            <a:prstGeom prst="rect">
              <a:avLst/>
            </a:prstGeom>
            <a:noFill/>
            <a:ln w="9525">
              <a:noFill/>
              <a:miter lim="800000"/>
              <a:headEnd/>
              <a:tailEnd/>
            </a:ln>
          </p:spPr>
          <p:txBody>
            <a:bodyPr>
              <a:spAutoFit/>
            </a:bodyPr>
            <a:lstStyle/>
            <a:p>
              <a:r>
                <a:rPr lang="en-US" sz="1200" b="1" dirty="0"/>
                <a:t> </a:t>
              </a:r>
              <a:r>
                <a:rPr lang="en-US" sz="1600" b="1" dirty="0"/>
                <a:t>Data</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Goal: Explicate Relationship Between Accountability and other S&amp;P Properties</a:t>
            </a:r>
            <a:endParaRPr lang="en-US" dirty="0"/>
          </a:p>
        </p:txBody>
      </p:sp>
      <p:sp>
        <p:nvSpPr>
          <p:cNvPr id="6" name="Oval 5"/>
          <p:cNvSpPr/>
          <p:nvPr/>
        </p:nvSpPr>
        <p:spPr>
          <a:xfrm>
            <a:off x="2057400" y="3095858"/>
            <a:ext cx="5211763" cy="2378075"/>
          </a:xfrm>
          <a:prstGeom prst="ellipse">
            <a:avLst/>
          </a:prstGeom>
          <a:solidFill>
            <a:schemeClr val="lt1">
              <a:alpha val="0"/>
            </a:schemeClr>
          </a:solidFill>
          <a:ln w="28575"/>
        </p:spPr>
        <p:style>
          <a:lnRef idx="2">
            <a:schemeClr val="accent6"/>
          </a:lnRef>
          <a:fillRef idx="1">
            <a:schemeClr val="lt1"/>
          </a:fillRef>
          <a:effectRef idx="0">
            <a:schemeClr val="accent6"/>
          </a:effectRef>
          <a:fontRef idx="minor">
            <a:schemeClr val="dk1"/>
          </a:fontRef>
        </p:style>
        <p:txBody>
          <a:bodyPr anchor="ctr"/>
          <a:lstStyle/>
          <a:p>
            <a:pPr algn="ctr">
              <a:defRPr/>
            </a:pPr>
            <a:r>
              <a:rPr lang="en-US" dirty="0"/>
              <a:t>Accountability</a:t>
            </a:r>
          </a:p>
        </p:txBody>
      </p:sp>
      <p:sp>
        <p:nvSpPr>
          <p:cNvPr id="7" name="Oval 6"/>
          <p:cNvSpPr/>
          <p:nvPr/>
        </p:nvSpPr>
        <p:spPr>
          <a:xfrm>
            <a:off x="228600" y="3629258"/>
            <a:ext cx="2378075" cy="1279525"/>
          </a:xfrm>
          <a:prstGeom prst="ellipse">
            <a:avLst/>
          </a:prstGeom>
          <a:solidFill>
            <a:schemeClr val="lt1">
              <a:alpha val="0"/>
            </a:schemeClr>
          </a:solidFill>
        </p:spPr>
        <p:style>
          <a:lnRef idx="2">
            <a:schemeClr val="accent6"/>
          </a:lnRef>
          <a:fillRef idx="1">
            <a:schemeClr val="lt1"/>
          </a:fillRef>
          <a:effectRef idx="0">
            <a:schemeClr val="accent6"/>
          </a:effectRef>
          <a:fontRef idx="minor">
            <a:schemeClr val="dk1"/>
          </a:fontRef>
        </p:style>
        <p:txBody>
          <a:bodyPr anchor="ctr"/>
          <a:lstStyle/>
          <a:p>
            <a:pPr>
              <a:defRPr/>
            </a:pPr>
            <a:endParaRPr lang="en-US" dirty="0"/>
          </a:p>
        </p:txBody>
      </p:sp>
      <p:sp>
        <p:nvSpPr>
          <p:cNvPr id="8" name="Oval 7"/>
          <p:cNvSpPr/>
          <p:nvPr/>
        </p:nvSpPr>
        <p:spPr>
          <a:xfrm>
            <a:off x="4876800" y="4772258"/>
            <a:ext cx="1828800" cy="1828800"/>
          </a:xfrm>
          <a:prstGeom prst="ellipse">
            <a:avLst/>
          </a:prstGeom>
          <a:solidFill>
            <a:schemeClr val="lt1">
              <a:alpha val="0"/>
            </a:schemeClr>
          </a:solidFill>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sp>
        <p:nvSpPr>
          <p:cNvPr id="9" name="Oval 8"/>
          <p:cNvSpPr/>
          <p:nvPr/>
        </p:nvSpPr>
        <p:spPr>
          <a:xfrm>
            <a:off x="2362200" y="1876658"/>
            <a:ext cx="1828800" cy="1828800"/>
          </a:xfrm>
          <a:prstGeom prst="ellipse">
            <a:avLst/>
          </a:prstGeom>
          <a:solidFill>
            <a:schemeClr val="lt1">
              <a:alpha val="0"/>
            </a:schemeClr>
          </a:solidFill>
        </p:spPr>
        <p:style>
          <a:lnRef idx="2">
            <a:schemeClr val="accent6"/>
          </a:lnRef>
          <a:fillRef idx="1">
            <a:schemeClr val="lt1"/>
          </a:fillRef>
          <a:effectRef idx="0">
            <a:schemeClr val="accent6"/>
          </a:effectRef>
          <a:fontRef idx="minor">
            <a:schemeClr val="dk1"/>
          </a:fontRef>
        </p:style>
        <p:txBody>
          <a:bodyPr anchor="ctr"/>
          <a:lstStyle/>
          <a:p>
            <a:pPr>
              <a:defRPr/>
            </a:pPr>
            <a:endParaRPr lang="en-US" dirty="0"/>
          </a:p>
        </p:txBody>
      </p:sp>
      <p:sp>
        <p:nvSpPr>
          <p:cNvPr id="10" name="Oval 9"/>
          <p:cNvSpPr/>
          <p:nvPr/>
        </p:nvSpPr>
        <p:spPr>
          <a:xfrm>
            <a:off x="4953000" y="1876658"/>
            <a:ext cx="1828800" cy="1828800"/>
          </a:xfrm>
          <a:prstGeom prst="ellipse">
            <a:avLst/>
          </a:prstGeom>
          <a:solidFill>
            <a:schemeClr val="lt1">
              <a:alpha val="0"/>
            </a:schemeClr>
          </a:solidFill>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sp>
        <p:nvSpPr>
          <p:cNvPr id="11" name="Oval 10"/>
          <p:cNvSpPr/>
          <p:nvPr/>
        </p:nvSpPr>
        <p:spPr>
          <a:xfrm>
            <a:off x="2286000" y="4772258"/>
            <a:ext cx="1828800" cy="1828800"/>
          </a:xfrm>
          <a:prstGeom prst="ellipse">
            <a:avLst/>
          </a:prstGeom>
          <a:solidFill>
            <a:schemeClr val="lt1">
              <a:alpha val="0"/>
            </a:schemeClr>
          </a:solidFill>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sp>
        <p:nvSpPr>
          <p:cNvPr id="12" name="Oval 11"/>
          <p:cNvSpPr/>
          <p:nvPr/>
        </p:nvSpPr>
        <p:spPr>
          <a:xfrm>
            <a:off x="6553200" y="3629258"/>
            <a:ext cx="2378075" cy="1279525"/>
          </a:xfrm>
          <a:prstGeom prst="ellipse">
            <a:avLst/>
          </a:prstGeom>
          <a:solidFill>
            <a:schemeClr val="lt1">
              <a:alpha val="0"/>
            </a:schemeClr>
          </a:solidFill>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dirty="0"/>
          </a:p>
        </p:txBody>
      </p:sp>
      <p:sp>
        <p:nvSpPr>
          <p:cNvPr id="13" name="TextBox 15"/>
          <p:cNvSpPr txBox="1">
            <a:spLocks noChangeArrowheads="1"/>
          </p:cNvSpPr>
          <p:nvPr/>
        </p:nvSpPr>
        <p:spPr bwMode="auto">
          <a:xfrm>
            <a:off x="2555363" y="2333858"/>
            <a:ext cx="1430456" cy="369332"/>
          </a:xfrm>
          <a:prstGeom prst="rect">
            <a:avLst/>
          </a:prstGeom>
          <a:noFill/>
          <a:ln w="9525">
            <a:noFill/>
            <a:miter lim="800000"/>
            <a:headEnd/>
            <a:tailEnd/>
          </a:ln>
        </p:spPr>
        <p:txBody>
          <a:bodyPr wrap="none">
            <a:spAutoFit/>
          </a:bodyPr>
          <a:lstStyle/>
          <a:p>
            <a:r>
              <a:rPr lang="en-US" dirty="0"/>
              <a:t>Identification</a:t>
            </a:r>
          </a:p>
        </p:txBody>
      </p:sp>
      <p:sp>
        <p:nvSpPr>
          <p:cNvPr id="14" name="TextBox 17"/>
          <p:cNvSpPr txBox="1">
            <a:spLocks noChangeArrowheads="1"/>
          </p:cNvSpPr>
          <p:nvPr/>
        </p:nvSpPr>
        <p:spPr bwMode="auto">
          <a:xfrm>
            <a:off x="5124897" y="2333858"/>
            <a:ext cx="1462708" cy="369332"/>
          </a:xfrm>
          <a:prstGeom prst="rect">
            <a:avLst/>
          </a:prstGeom>
          <a:noFill/>
          <a:ln w="9525">
            <a:noFill/>
            <a:miter lim="800000"/>
            <a:headEnd/>
            <a:tailEnd/>
          </a:ln>
        </p:spPr>
        <p:txBody>
          <a:bodyPr wrap="none">
            <a:spAutoFit/>
          </a:bodyPr>
          <a:lstStyle/>
          <a:p>
            <a:r>
              <a:rPr lang="en-US" dirty="0"/>
              <a:t>Authorization</a:t>
            </a:r>
          </a:p>
        </p:txBody>
      </p:sp>
      <p:sp>
        <p:nvSpPr>
          <p:cNvPr id="15" name="TextBox 18"/>
          <p:cNvSpPr txBox="1">
            <a:spLocks noChangeArrowheads="1"/>
          </p:cNvSpPr>
          <p:nvPr/>
        </p:nvSpPr>
        <p:spPr bwMode="auto">
          <a:xfrm>
            <a:off x="336699" y="4051021"/>
            <a:ext cx="1545103" cy="369332"/>
          </a:xfrm>
          <a:prstGeom prst="rect">
            <a:avLst/>
          </a:prstGeom>
          <a:noFill/>
          <a:ln w="9525">
            <a:noFill/>
            <a:miter lim="800000"/>
            <a:headEnd/>
            <a:tailEnd/>
          </a:ln>
        </p:spPr>
        <p:txBody>
          <a:bodyPr wrap="none">
            <a:spAutoFit/>
          </a:bodyPr>
          <a:lstStyle/>
          <a:p>
            <a:r>
              <a:rPr lang="en-US" dirty="0" smtClean="0"/>
              <a:t>Compensation</a:t>
            </a:r>
            <a:endParaRPr lang="en-US" dirty="0"/>
          </a:p>
        </p:txBody>
      </p:sp>
      <p:sp>
        <p:nvSpPr>
          <p:cNvPr id="16" name="TextBox 19"/>
          <p:cNvSpPr txBox="1">
            <a:spLocks noChangeArrowheads="1"/>
          </p:cNvSpPr>
          <p:nvPr/>
        </p:nvSpPr>
        <p:spPr bwMode="auto">
          <a:xfrm>
            <a:off x="7526072" y="4086458"/>
            <a:ext cx="1102674" cy="369332"/>
          </a:xfrm>
          <a:prstGeom prst="rect">
            <a:avLst/>
          </a:prstGeom>
          <a:noFill/>
          <a:ln w="9525">
            <a:noFill/>
            <a:miter lim="800000"/>
            <a:headEnd/>
            <a:tailEnd/>
          </a:ln>
        </p:spPr>
        <p:txBody>
          <a:bodyPr wrap="none">
            <a:spAutoFit/>
          </a:bodyPr>
          <a:lstStyle/>
          <a:p>
            <a:r>
              <a:rPr lang="en-US" dirty="0" smtClean="0"/>
              <a:t>Detection</a:t>
            </a:r>
            <a:endParaRPr lang="en-US" dirty="0"/>
          </a:p>
        </p:txBody>
      </p:sp>
      <p:sp>
        <p:nvSpPr>
          <p:cNvPr id="17" name="TextBox 20"/>
          <p:cNvSpPr txBox="1">
            <a:spLocks noChangeArrowheads="1"/>
          </p:cNvSpPr>
          <p:nvPr/>
        </p:nvSpPr>
        <p:spPr bwMode="auto">
          <a:xfrm>
            <a:off x="2514600" y="5686658"/>
            <a:ext cx="1307859" cy="369332"/>
          </a:xfrm>
          <a:prstGeom prst="rect">
            <a:avLst/>
          </a:prstGeom>
          <a:noFill/>
          <a:ln w="9525">
            <a:noFill/>
            <a:miter lim="800000"/>
            <a:headEnd/>
            <a:tailEnd/>
          </a:ln>
        </p:spPr>
        <p:txBody>
          <a:bodyPr wrap="none">
            <a:spAutoFit/>
          </a:bodyPr>
          <a:lstStyle/>
          <a:p>
            <a:r>
              <a:rPr lang="en-US" dirty="0" smtClean="0"/>
              <a:t>Punishment</a:t>
            </a:r>
            <a:endParaRPr lang="en-US" dirty="0"/>
          </a:p>
        </p:txBody>
      </p:sp>
      <p:sp>
        <p:nvSpPr>
          <p:cNvPr id="18" name="TextBox 21"/>
          <p:cNvSpPr txBox="1">
            <a:spLocks noChangeArrowheads="1"/>
          </p:cNvSpPr>
          <p:nvPr/>
        </p:nvSpPr>
        <p:spPr bwMode="auto">
          <a:xfrm>
            <a:off x="5358804" y="5530701"/>
            <a:ext cx="940899" cy="646331"/>
          </a:xfrm>
          <a:prstGeom prst="rect">
            <a:avLst/>
          </a:prstGeom>
          <a:noFill/>
          <a:ln w="9525">
            <a:noFill/>
            <a:miter lim="800000"/>
            <a:headEnd/>
            <a:tailEnd/>
          </a:ln>
        </p:spPr>
        <p:txBody>
          <a:bodyPr wrap="none">
            <a:spAutoFit/>
          </a:bodyPr>
          <a:lstStyle/>
          <a:p>
            <a:r>
              <a:rPr lang="en-US" dirty="0" smtClean="0"/>
              <a:t>Closed</a:t>
            </a:r>
          </a:p>
          <a:p>
            <a:pPr algn="ctr"/>
            <a:r>
              <a:rPr lang="en-US" dirty="0" smtClean="0"/>
              <a:t>Systems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Issues and Questions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Should we reserve “accountability” for approaches that require identification?  That might be consistent with common uses of “to hold someone accountable.”</a:t>
            </a:r>
          </a:p>
          <a:p>
            <a:pPr lvl="1"/>
            <a:r>
              <a:rPr lang="en-US" dirty="0" smtClean="0"/>
              <a:t>This may not be the fundamental goal; we may really be after deterrence.</a:t>
            </a:r>
          </a:p>
          <a:p>
            <a:pPr lvl="1"/>
            <a:r>
              <a:rPr lang="en-US" dirty="0" smtClean="0"/>
              <a:t>One can be deterred even if one will not be identified.</a:t>
            </a:r>
          </a:p>
          <a:p>
            <a:r>
              <a:rPr lang="en-US" dirty="0" smtClean="0"/>
              <a:t>Possible approach: Allay fears (about privacy, etc.) by promoting “deterrence” instead of “accountability.”</a:t>
            </a:r>
          </a:p>
          <a:p>
            <a:endParaRPr lang="en-US" dirty="0" smtClean="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Lots of views of accountability</a:t>
            </a:r>
          </a:p>
          <a:p>
            <a:r>
              <a:rPr lang="en-US" dirty="0" smtClean="0"/>
              <a:t>These usually involve some mix of evidence, judgment, and punishment</a:t>
            </a:r>
          </a:p>
          <a:p>
            <a:pPr lvl="1"/>
            <a:r>
              <a:rPr lang="en-US" dirty="0" smtClean="0"/>
              <a:t>Lots of related ideas: Compensation, detection, ...</a:t>
            </a:r>
          </a:p>
          <a:p>
            <a:r>
              <a:rPr lang="en-US" dirty="0" smtClean="0"/>
              <a:t>Role of identity</a:t>
            </a:r>
          </a:p>
          <a:p>
            <a:pPr lvl="1"/>
            <a:r>
              <a:rPr lang="en-US" dirty="0" smtClean="0"/>
              <a:t>Commonly used, but may prompt concerns</a:t>
            </a:r>
          </a:p>
          <a:p>
            <a:r>
              <a:rPr lang="en-US" dirty="0" smtClean="0"/>
              <a:t>Shift focus to later in the evidence—judgment—punishment spectrum</a:t>
            </a:r>
          </a:p>
          <a:p>
            <a:pPr lvl="1"/>
            <a:r>
              <a:rPr lang="en-US" dirty="0" smtClean="0"/>
              <a:t>If we focus on punishment, can we still get deterrence with less of a need for identifiability</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“©2010, Disney.  All rights reserved.”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DRM systems allow only authorized users to access the content and restricts the manner in which they can use it.</a:t>
            </a:r>
          </a:p>
          <a:p>
            <a:r>
              <a:rPr lang="en-US" dirty="0" smtClean="0"/>
              <a:t>Under the Fair-Use provisions of copyright law, certain categories of uses do not require authorization by the rights holder.</a:t>
            </a:r>
          </a:p>
          <a:p>
            <a:endParaRPr lang="en-US" dirty="0" smtClean="0"/>
          </a:p>
          <a:p>
            <a:r>
              <a:rPr lang="en-US" dirty="0" smtClean="0"/>
              <a:t>A user may need to </a:t>
            </a:r>
            <a:r>
              <a:rPr lang="en-US" i="1" dirty="0" smtClean="0"/>
              <a:t>access the work in order to determine how he wants to use it</a:t>
            </a:r>
            <a:r>
              <a:rPr lang="en-US" dirty="0" smtClean="0"/>
              <a:t> (and thus whether he needs authorization).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smtClean="0"/>
              <a:t>Eavesdropping without a warrant is permitted if (and ONLY if) the source is not a US person</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smtClean="0"/>
              <a:t>The source of an Internet traffic stream (or even its geographic location) is hard to determine</a:t>
            </a:r>
          </a:p>
          <a:p>
            <a:r>
              <a:rPr lang="en-US" dirty="0" smtClean="0"/>
              <a:t>As in the copyright case, the requester may need to access the data (now the traffic stream) in order to (try to!) determine whether he needs a warrant</a:t>
            </a:r>
          </a:p>
          <a:p>
            <a:endParaRPr lang="en-US" dirty="0" smtClean="0"/>
          </a:p>
          <a:p>
            <a:r>
              <a:rPr lang="en-US" dirty="0" smtClean="0"/>
              <a:t>What should he do with a US person’s traffic while he waits for a warrant, </a:t>
            </a:r>
            <a:r>
              <a:rPr lang="en-US" i="1" dirty="0" smtClean="0">
                <a:solidFill>
                  <a:schemeClr val="tx2"/>
                </a:solidFill>
              </a:rPr>
              <a:t>and how can he prove that this is what he has done?</a:t>
            </a:r>
            <a:endParaRPr lang="en-US" dirty="0" smtClean="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smtClean="0"/>
              <a:t>Cloud services for Yale undergraduates will be provided in accordance with some contract</a:t>
            </a:r>
            <a:endParaRPr lang="en-US" sz="3600" dirty="0"/>
          </a:p>
        </p:txBody>
      </p:sp>
      <p:sp>
        <p:nvSpPr>
          <p:cNvPr id="3" name="Content Placeholder 2"/>
          <p:cNvSpPr>
            <a:spLocks noGrp="1"/>
          </p:cNvSpPr>
          <p:nvPr>
            <p:ph idx="1"/>
          </p:nvPr>
        </p:nvSpPr>
        <p:spPr>
          <a:xfrm>
            <a:off x="457200" y="1600200"/>
            <a:ext cx="8229600" cy="4885660"/>
          </a:xfrm>
        </p:spPr>
        <p:txBody>
          <a:bodyPr>
            <a:normAutofit fontScale="92500" lnSpcReduction="20000"/>
          </a:bodyPr>
          <a:lstStyle/>
          <a:p>
            <a:r>
              <a:rPr lang="en-US" dirty="0" smtClean="0"/>
              <a:t>The data are </a:t>
            </a:r>
            <a:r>
              <a:rPr lang="en-US" i="1" dirty="0" smtClean="0"/>
              <a:t>owned</a:t>
            </a:r>
            <a:r>
              <a:rPr lang="en-US" dirty="0" smtClean="0"/>
              <a:t> by the student or by the university (as appropriate).</a:t>
            </a:r>
          </a:p>
          <a:p>
            <a:r>
              <a:rPr lang="en-US" dirty="0" smtClean="0"/>
              <a:t>Deletion by the owner will cause all copies of the data item to be destroyed (within time </a:t>
            </a:r>
            <a:r>
              <a:rPr lang="en-US" i="1" dirty="0" smtClean="0"/>
              <a:t>T</a:t>
            </a:r>
            <a:r>
              <a:rPr lang="en-US" dirty="0" smtClean="0"/>
              <a:t>).</a:t>
            </a:r>
          </a:p>
          <a:p>
            <a:r>
              <a:rPr lang="en-US" dirty="0" smtClean="0"/>
              <a:t>Data will not be stored in any of the following countries ...</a:t>
            </a:r>
          </a:p>
          <a:p>
            <a:r>
              <a:rPr lang="en-US" dirty="0" smtClean="0"/>
              <a:t>...</a:t>
            </a:r>
          </a:p>
          <a:p>
            <a:endParaRPr lang="en-US" dirty="0" smtClean="0"/>
          </a:p>
          <a:p>
            <a:r>
              <a:rPr lang="en-US" dirty="0" smtClean="0"/>
              <a:t>How can compliance with such a contract be adjudicated, </a:t>
            </a:r>
            <a:r>
              <a:rPr lang="en-US" i="1" dirty="0" smtClean="0"/>
              <a:t>e.g.</a:t>
            </a:r>
            <a:r>
              <a:rPr lang="en-US" dirty="0" smtClean="0"/>
              <a:t>, </a:t>
            </a:r>
            <a:r>
              <a:rPr lang="en-US" i="1" dirty="0" smtClean="0">
                <a:solidFill>
                  <a:schemeClr val="tx2"/>
                </a:solidFill>
              </a:rPr>
              <a:t>how can a cloud-service provider prove that it has not done something?</a:t>
            </a:r>
            <a:endParaRPr lang="en-US" dirty="0" smtClean="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Issues Raised</a:t>
            </a:r>
            <a:endParaRPr lang="en-US" dirty="0"/>
          </a:p>
        </p:txBody>
      </p:sp>
      <p:sp>
        <p:nvSpPr>
          <p:cNvPr id="3" name="Content Placeholder 2"/>
          <p:cNvSpPr>
            <a:spLocks noGrp="1"/>
          </p:cNvSpPr>
          <p:nvPr>
            <p:ph idx="1"/>
          </p:nvPr>
        </p:nvSpPr>
        <p:spPr/>
        <p:txBody>
          <a:bodyPr>
            <a:normAutofit fontScale="92500"/>
          </a:bodyPr>
          <a:lstStyle/>
          <a:p>
            <a:r>
              <a:rPr lang="en-US" dirty="0" smtClean="0"/>
              <a:t>Most security and privacy policies that we know how to specify and implement are </a:t>
            </a:r>
            <a:r>
              <a:rPr lang="en-US" i="1" dirty="0" smtClean="0">
                <a:solidFill>
                  <a:schemeClr val="tx2"/>
                </a:solidFill>
              </a:rPr>
              <a:t>preventive</a:t>
            </a:r>
            <a:r>
              <a:rPr lang="en-US" i="1" dirty="0" smtClean="0"/>
              <a:t>.</a:t>
            </a:r>
            <a:r>
              <a:rPr lang="en-US" dirty="0" smtClean="0"/>
              <a:t>  They are about </a:t>
            </a:r>
            <a:r>
              <a:rPr lang="en-US" i="1" dirty="0" smtClean="0">
                <a:solidFill>
                  <a:schemeClr val="tx2"/>
                </a:solidFill>
              </a:rPr>
              <a:t>authorization before the fact</a:t>
            </a:r>
            <a:r>
              <a:rPr lang="en-US" dirty="0" smtClean="0"/>
              <a:t>.</a:t>
            </a:r>
          </a:p>
          <a:p>
            <a:r>
              <a:rPr lang="en-US" dirty="0" smtClean="0"/>
              <a:t>We know less about </a:t>
            </a:r>
            <a:r>
              <a:rPr lang="en-US" i="1" dirty="0" smtClean="0">
                <a:solidFill>
                  <a:schemeClr val="tx2"/>
                </a:solidFill>
              </a:rPr>
              <a:t>accountability after the fact</a:t>
            </a:r>
            <a:r>
              <a:rPr lang="en-US" dirty="0" smtClean="0"/>
              <a:t>.</a:t>
            </a:r>
          </a:p>
          <a:p>
            <a:r>
              <a:rPr lang="en-US" dirty="0" smtClean="0"/>
              <a:t>Accountability will be increasingly important; architectures for data usage should incorporate this.</a:t>
            </a:r>
          </a:p>
          <a:p>
            <a:pPr lvl="1"/>
            <a:r>
              <a:rPr lang="en-US" dirty="0" smtClean="0"/>
              <a:t>One goal: Guarantee sufficient “accountability” to effectively deter violations.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Accountability</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buFontTx/>
              <a:buNone/>
            </a:pPr>
            <a:r>
              <a:rPr lang="en-US" dirty="0" smtClean="0"/>
              <a:t> Weitzner </a:t>
            </a:r>
            <a:r>
              <a:rPr lang="en-US" i="1" dirty="0" smtClean="0"/>
              <a:t>et al</a:t>
            </a:r>
            <a:r>
              <a:rPr lang="en-US" dirty="0" smtClean="0"/>
              <a:t>., CACM 2008: </a:t>
            </a:r>
          </a:p>
          <a:p>
            <a:pPr>
              <a:lnSpc>
                <a:spcPct val="90000"/>
              </a:lnSpc>
              <a:buFontTx/>
              <a:buNone/>
            </a:pPr>
            <a:r>
              <a:rPr lang="en-US" dirty="0" smtClean="0"/>
              <a:t>          “For too long, our approach to information protection policy has been to seek ways to prevent information from ‘escaping’ beyond appropriate boundaries, then wring our hands when it inevitably does. This hide-it-or-lose-it perspective … on privacy, copyright, and surveillance is increasingly inadequate. … As an alternative, accountability must become a primary means through which society addresses appropriate use.”</a:t>
            </a:r>
            <a:r>
              <a:rPr lang="en-US" sz="2800" dirty="0" smtClean="0"/>
              <a:t> </a:t>
            </a: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Accountability</a:t>
            </a:r>
            <a:endParaRPr lang="en-US" dirty="0"/>
          </a:p>
        </p:txBody>
      </p:sp>
      <p:sp>
        <p:nvSpPr>
          <p:cNvPr id="3" name="Content Placeholder 2"/>
          <p:cNvSpPr>
            <a:spLocks noGrp="1"/>
          </p:cNvSpPr>
          <p:nvPr>
            <p:ph idx="1"/>
          </p:nvPr>
        </p:nvSpPr>
        <p:spPr/>
        <p:txBody>
          <a:bodyPr>
            <a:normAutofit/>
          </a:bodyPr>
          <a:lstStyle/>
          <a:p>
            <a:pPr>
              <a:lnSpc>
                <a:spcPct val="90000"/>
              </a:lnSpc>
              <a:buFontTx/>
              <a:buNone/>
            </a:pPr>
            <a:r>
              <a:rPr lang="en-US" dirty="0" smtClean="0">
                <a:latin typeface="Comic Sans MS" pitchFamily="41" charset="0"/>
              </a:rPr>
              <a:t> </a:t>
            </a:r>
            <a:r>
              <a:rPr lang="en-US" dirty="0" smtClean="0"/>
              <a:t>Lampson, CACM 2009: </a:t>
            </a:r>
          </a:p>
          <a:p>
            <a:pPr>
              <a:lnSpc>
                <a:spcPct val="90000"/>
              </a:lnSpc>
              <a:buFontTx/>
              <a:buNone/>
            </a:pPr>
            <a:r>
              <a:rPr lang="en-US" dirty="0" smtClean="0"/>
              <a:t>         Misplaced emphasis on prevention (“security based on locks”) rather than accountability (“</a:t>
            </a:r>
            <a:r>
              <a:rPr lang="en-US" dirty="0" smtClean="0">
                <a:solidFill>
                  <a:schemeClr val="tx2"/>
                </a:solidFill>
              </a:rPr>
              <a:t>security based on deterrence</a:t>
            </a:r>
            <a:r>
              <a:rPr lang="en-US" dirty="0" smtClean="0"/>
              <a:t>”) has resulted in unusable security technology that people do not understand and often work around.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1884</Words>
  <Application>Microsoft Office PowerPoint</Application>
  <PresentationFormat>On-screen Show (4:3)</PresentationFormat>
  <Paragraphs>197</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Towards a Better Understanding of Accountability</vt:lpstr>
      <vt:lpstr>Alice and Bob (only) can read this email exchange</vt:lpstr>
      <vt:lpstr>Slide 3</vt:lpstr>
      <vt:lpstr>“©2010, Disney.  All rights reserved.”</vt:lpstr>
      <vt:lpstr>Eavesdropping without a warrant is permitted if (and ONLY if) the source is not a US person</vt:lpstr>
      <vt:lpstr>Cloud services for Yale undergraduates will be provided in accordance with some contract</vt:lpstr>
      <vt:lpstr>Issues Raised</vt:lpstr>
      <vt:lpstr>Need for Accountability</vt:lpstr>
      <vt:lpstr>Need for Accountability</vt:lpstr>
      <vt:lpstr>Research Goal: Define “Accountability”</vt:lpstr>
      <vt:lpstr>Accountability in Law and Political Science</vt:lpstr>
      <vt:lpstr>Accountability in Law and Political Science</vt:lpstr>
      <vt:lpstr>Administrative Law and  International Relations</vt:lpstr>
      <vt:lpstr>Definitions of Accountability</vt:lpstr>
      <vt:lpstr>Definitions of Accountability</vt:lpstr>
      <vt:lpstr>Accountability via Policy Awareness and Adjudication</vt:lpstr>
      <vt:lpstr>Examples of Accountability in DIG </vt:lpstr>
      <vt:lpstr>Another Approach</vt:lpstr>
      <vt:lpstr>What Accountability Protocols Provide</vt:lpstr>
      <vt:lpstr>An Alternative Formulation [FJW]</vt:lpstr>
      <vt:lpstr>Accountability and Identifiability</vt:lpstr>
      <vt:lpstr>Accountability and Identifiability</vt:lpstr>
      <vt:lpstr>Accountability and Identifiability</vt:lpstr>
      <vt:lpstr>Questions on Identifiability</vt:lpstr>
      <vt:lpstr>An Alternative Formulation [FJW]</vt:lpstr>
      <vt:lpstr>Automatic vs. Mediated Punishment</vt:lpstr>
      <vt:lpstr>Automatic Punishment without Identifiability</vt:lpstr>
      <vt:lpstr>Automatic Punishment with Identifiability</vt:lpstr>
      <vt:lpstr>Automatic Punishment Isn’t Necessarily Incentive Compatibility</vt:lpstr>
      <vt:lpstr>Research Goal: Explicate Relationship Between Accountability and other S&amp;P Properties</vt:lpstr>
      <vt:lpstr>Other Issues and Questions</vt:lpstr>
      <vt:lpstr>Summary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Approximate Privacy: Foundations and Quantification</dc:title>
  <dc:creator/>
  <cp:lastModifiedBy/>
  <cp:revision>1</cp:revision>
  <dcterms:created xsi:type="dcterms:W3CDTF">2010-05-23T12:47:50Z</dcterms:created>
  <dcterms:modified xsi:type="dcterms:W3CDTF">2010-12-12T13:44:13Z</dcterms:modified>
</cp:coreProperties>
</file>