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488" r:id="rId5"/>
    <p:sldId id="489" r:id="rId6"/>
    <p:sldId id="491" r:id="rId7"/>
    <p:sldId id="448" r:id="rId8"/>
    <p:sldId id="540" r:id="rId9"/>
    <p:sldId id="541" r:id="rId10"/>
    <p:sldId id="542" r:id="rId11"/>
    <p:sldId id="568" r:id="rId12"/>
    <p:sldId id="583" r:id="rId13"/>
    <p:sldId id="534" r:id="rId14"/>
    <p:sldId id="504" r:id="rId15"/>
    <p:sldId id="506" r:id="rId16"/>
    <p:sldId id="525" r:id="rId17"/>
    <p:sldId id="508" r:id="rId18"/>
    <p:sldId id="509" r:id="rId19"/>
    <p:sldId id="520" r:id="rId20"/>
    <p:sldId id="510" r:id="rId21"/>
    <p:sldId id="572" r:id="rId22"/>
    <p:sldId id="544" r:id="rId23"/>
    <p:sldId id="511" r:id="rId24"/>
    <p:sldId id="512" r:id="rId25"/>
    <p:sldId id="527" r:id="rId26"/>
    <p:sldId id="526" r:id="rId2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DA7"/>
    <a:srgbClr val="00FFFF"/>
    <a:srgbClr val="FFFF00"/>
    <a:srgbClr val="CCFF99"/>
    <a:srgbClr val="00FF00"/>
    <a:srgbClr val="FF7C80"/>
    <a:srgbClr val="66FF66"/>
    <a:srgbClr val="F20000"/>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9" autoAdjust="0"/>
    <p:restoredTop sz="74543" autoAdjust="0"/>
  </p:normalViewPr>
  <p:slideViewPr>
    <p:cSldViewPr snapToGrid="0">
      <p:cViewPr>
        <p:scale>
          <a:sx n="120" d="100"/>
          <a:sy n="120" d="100"/>
        </p:scale>
        <p:origin x="546" y="24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041576709773057"/>
          <c:y val="4.3634672042177074E-2"/>
          <c:w val="0.57851507487700049"/>
          <c:h val="0.71747820100683168"/>
        </c:manualLayout>
      </c:layout>
      <c:lineChart>
        <c:grouping val="standard"/>
        <c:ser>
          <c:idx val="0"/>
          <c:order val="0"/>
          <c:tx>
            <c:strRef>
              <c:f>Sheet1!$B$1</c:f>
              <c:strCache>
                <c:ptCount val="1"/>
                <c:pt idx="0">
                  <c:v>resp time</c:v>
                </c:pt>
              </c:strCache>
            </c:strRef>
          </c:tx>
          <c:spPr>
            <a:ln w="69850"/>
          </c:spPr>
          <c:cat>
            <c:numRef>
              <c:f>Sheet1!$A$2:$A$14</c:f>
              <c:numCache>
                <c:formatCode>General</c:formatCode>
                <c:ptCount val="13"/>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Sheet1!$B$2:$B$14</c:f>
              <c:numCache>
                <c:formatCode>General</c:formatCode>
                <c:ptCount val="13"/>
                <c:pt idx="0">
                  <c:v>230</c:v>
                </c:pt>
                <c:pt idx="1">
                  <c:v>250</c:v>
                </c:pt>
                <c:pt idx="2">
                  <c:v>310</c:v>
                </c:pt>
                <c:pt idx="3">
                  <c:v>350</c:v>
                </c:pt>
                <c:pt idx="4">
                  <c:v>380</c:v>
                </c:pt>
                <c:pt idx="5">
                  <c:v>400</c:v>
                </c:pt>
                <c:pt idx="6">
                  <c:v>430</c:v>
                </c:pt>
                <c:pt idx="7">
                  <c:v>450</c:v>
                </c:pt>
                <c:pt idx="8">
                  <c:v>450</c:v>
                </c:pt>
                <c:pt idx="9">
                  <c:v>480</c:v>
                </c:pt>
                <c:pt idx="10">
                  <c:v>560</c:v>
                </c:pt>
                <c:pt idx="11">
                  <c:v>650</c:v>
                </c:pt>
                <c:pt idx="12">
                  <c:v>100000</c:v>
                </c:pt>
              </c:numCache>
            </c:numRef>
          </c:val>
          <c:smooth val="1"/>
        </c:ser>
        <c:marker val="1"/>
        <c:axId val="148774272"/>
        <c:axId val="156529792"/>
      </c:lineChart>
      <c:catAx>
        <c:axId val="148774272"/>
        <c:scaling>
          <c:orientation val="minMax"/>
        </c:scaling>
        <c:axPos val="b"/>
        <c:numFmt formatCode="General" sourceLinked="1"/>
        <c:tickLblPos val="nextTo"/>
        <c:spPr>
          <a:ln w="19050">
            <a:solidFill>
              <a:srgbClr val="FFFFFF"/>
            </a:solidFill>
          </a:ln>
        </c:spPr>
        <c:txPr>
          <a:bodyPr/>
          <a:lstStyle/>
          <a:p>
            <a:pPr>
              <a:defRPr sz="1200"/>
            </a:pPr>
            <a:endParaRPr lang="en-US"/>
          </a:p>
        </c:txPr>
        <c:crossAx val="156529792"/>
        <c:crossesAt val="0"/>
        <c:lblAlgn val="ctr"/>
        <c:lblOffset val="100"/>
      </c:catAx>
      <c:valAx>
        <c:axId val="156529792"/>
        <c:scaling>
          <c:orientation val="minMax"/>
          <c:max val="1000"/>
          <c:min val="0"/>
        </c:scaling>
        <c:axPos val="l"/>
        <c:majorGridlines>
          <c:spPr>
            <a:ln w="19050">
              <a:solidFill>
                <a:srgbClr val="FFFFFF"/>
              </a:solidFill>
            </a:ln>
          </c:spPr>
        </c:majorGridlines>
        <c:numFmt formatCode="General" sourceLinked="1"/>
        <c:tickLblPos val="nextTo"/>
        <c:spPr>
          <a:ln w="19050">
            <a:solidFill>
              <a:srgbClr val="FFFFFF"/>
            </a:solidFill>
          </a:ln>
        </c:spPr>
        <c:txPr>
          <a:bodyPr/>
          <a:lstStyle/>
          <a:p>
            <a:pPr>
              <a:defRPr sz="1200"/>
            </a:pPr>
            <a:endParaRPr lang="en-US"/>
          </a:p>
        </c:txPr>
        <c:crossAx val="148774272"/>
        <c:crosses val="autoZero"/>
        <c:crossBetween val="midCat"/>
        <c:majorUnit val="200"/>
      </c:valAx>
      <c:spPr>
        <a:noFill/>
        <a:ln w="25400">
          <a:solidFill>
            <a:schemeClr val="tx1"/>
          </a:solidFill>
        </a:ln>
      </c:spPr>
    </c:plotArea>
    <c:plotVisOnly val="1"/>
  </c:chart>
  <c:spPr>
    <a:no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041576709773062"/>
          <c:y val="4.3634672042177074E-2"/>
          <c:w val="0.57851507487700049"/>
          <c:h val="0.71747820100683168"/>
        </c:manualLayout>
      </c:layout>
      <c:lineChart>
        <c:grouping val="standard"/>
        <c:ser>
          <c:idx val="0"/>
          <c:order val="0"/>
          <c:tx>
            <c:strRef>
              <c:f>Sheet1!$B$1</c:f>
              <c:strCache>
                <c:ptCount val="1"/>
                <c:pt idx="0">
                  <c:v>resp time</c:v>
                </c:pt>
              </c:strCache>
            </c:strRef>
          </c:tx>
          <c:spPr>
            <a:ln w="69850"/>
          </c:spPr>
          <c:cat>
            <c:numRef>
              <c:f>Sheet1!$A$2:$A$14</c:f>
              <c:numCache>
                <c:formatCode>General</c:formatCode>
                <c:ptCount val="13"/>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Sheet1!$B$2:$B$14</c:f>
              <c:numCache>
                <c:formatCode>General</c:formatCode>
                <c:ptCount val="13"/>
                <c:pt idx="0">
                  <c:v>230</c:v>
                </c:pt>
                <c:pt idx="1">
                  <c:v>250</c:v>
                </c:pt>
                <c:pt idx="2">
                  <c:v>310</c:v>
                </c:pt>
                <c:pt idx="3">
                  <c:v>350</c:v>
                </c:pt>
                <c:pt idx="4">
                  <c:v>380</c:v>
                </c:pt>
                <c:pt idx="5">
                  <c:v>400</c:v>
                </c:pt>
                <c:pt idx="6">
                  <c:v>430</c:v>
                </c:pt>
                <c:pt idx="7">
                  <c:v>450</c:v>
                </c:pt>
                <c:pt idx="8">
                  <c:v>450</c:v>
                </c:pt>
                <c:pt idx="9">
                  <c:v>480</c:v>
                </c:pt>
                <c:pt idx="10">
                  <c:v>560</c:v>
                </c:pt>
                <c:pt idx="11">
                  <c:v>650</c:v>
                </c:pt>
                <c:pt idx="12">
                  <c:v>100000</c:v>
                </c:pt>
              </c:numCache>
            </c:numRef>
          </c:val>
          <c:smooth val="1"/>
        </c:ser>
        <c:marker val="1"/>
        <c:axId val="157595520"/>
        <c:axId val="157597056"/>
      </c:lineChart>
      <c:catAx>
        <c:axId val="157595520"/>
        <c:scaling>
          <c:orientation val="minMax"/>
        </c:scaling>
        <c:axPos val="b"/>
        <c:numFmt formatCode="General" sourceLinked="1"/>
        <c:tickLblPos val="nextTo"/>
        <c:spPr>
          <a:ln w="12700">
            <a:solidFill>
              <a:srgbClr val="FFFFFF"/>
            </a:solidFill>
          </a:ln>
        </c:spPr>
        <c:txPr>
          <a:bodyPr/>
          <a:lstStyle/>
          <a:p>
            <a:pPr>
              <a:defRPr sz="1200"/>
            </a:pPr>
            <a:endParaRPr lang="en-US"/>
          </a:p>
        </c:txPr>
        <c:crossAx val="157597056"/>
        <c:crossesAt val="0"/>
        <c:lblAlgn val="ctr"/>
        <c:lblOffset val="100"/>
      </c:catAx>
      <c:valAx>
        <c:axId val="157597056"/>
        <c:scaling>
          <c:orientation val="minMax"/>
          <c:max val="1000"/>
          <c:min val="0"/>
        </c:scaling>
        <c:axPos val="l"/>
        <c:majorGridlines>
          <c:spPr>
            <a:ln w="12700">
              <a:solidFill>
                <a:srgbClr val="FFFFFF"/>
              </a:solidFill>
            </a:ln>
          </c:spPr>
        </c:majorGridlines>
        <c:numFmt formatCode="General" sourceLinked="1"/>
        <c:tickLblPos val="nextTo"/>
        <c:spPr>
          <a:ln w="12700">
            <a:solidFill>
              <a:srgbClr val="FFFFFF"/>
            </a:solidFill>
          </a:ln>
        </c:spPr>
        <c:txPr>
          <a:bodyPr/>
          <a:lstStyle/>
          <a:p>
            <a:pPr>
              <a:defRPr sz="1200"/>
            </a:pPr>
            <a:endParaRPr lang="en-US"/>
          </a:p>
        </c:txPr>
        <c:crossAx val="157595520"/>
        <c:crosses val="autoZero"/>
        <c:crossBetween val="midCat"/>
        <c:majorUnit val="200"/>
      </c:valAx>
      <c:spPr>
        <a:noFill/>
        <a:ln w="9525">
          <a:solidFill>
            <a:schemeClr val="tx1"/>
          </a:solidFill>
        </a:ln>
      </c:spPr>
    </c:plotArea>
    <c:plotVisOnly val="1"/>
  </c:chart>
  <c:spPr>
    <a:noFill/>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36A69AB2-55FC-45EB-AD04-17DD157E85F7}" type="datetimeFigureOut">
              <a:rPr lang="en-US" smtClean="0"/>
              <a:pPr/>
              <a:t>12/16/2013</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B66D28E6-21B6-42B0-87EB-9BE76834E1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B66D28E6-21B6-42B0-87EB-9BE76834E1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’m going to start by describing our data center.   We’ve built our data center to look like a miniature version of </a:t>
            </a:r>
            <a:r>
              <a:rPr lang="en-US" baseline="0" dirty="0" err="1" smtClean="0"/>
              <a:t>Facebook’s</a:t>
            </a:r>
            <a:r>
              <a:rPr lang="en-US" baseline="0" dirty="0" smtClean="0"/>
              <a:t> data center.   The incoming workload varies over time and is unknown a priori.   Requests arrive into a front-end load balancer and are immediately dispatched to an application server.   </a:t>
            </a:r>
            <a:r>
              <a:rPr lang="en-US" b="1" baseline="0" dirty="0" smtClean="0"/>
              <a:t>There is no central queue</a:t>
            </a:r>
            <a:r>
              <a:rPr lang="en-US" baseline="0" dirty="0" smtClean="0"/>
              <a:t>.  Several hundred requests arrive each second, and each application server is time-sharing among many requests.   This is not the theoretical model I showed you before.   The servers are the Intel Xeon E5520 servers that I described earlier.      There is also a </a:t>
            </a:r>
            <a:r>
              <a:rPr lang="en-US" baseline="0" dirty="0" err="1" smtClean="0"/>
              <a:t>memache</a:t>
            </a:r>
            <a:r>
              <a:rPr lang="en-US" baseline="0" dirty="0" smtClean="0"/>
              <a:t> layer and a database.    </a:t>
            </a:r>
          </a:p>
          <a:p>
            <a:endParaRPr lang="en-US" baseline="0" dirty="0" smtClean="0"/>
          </a:p>
          <a:p>
            <a:r>
              <a:rPr lang="en-US" baseline="0" dirty="0" smtClean="0"/>
              <a:t>We’re mimicking a </a:t>
            </a:r>
            <a:r>
              <a:rPr lang="en-US" baseline="0" dirty="0" err="1" smtClean="0"/>
              <a:t>Facebook</a:t>
            </a:r>
            <a:r>
              <a:rPr lang="en-US" baseline="0" dirty="0" smtClean="0"/>
              <a:t> key-value type workload, which allows us to explore a mix of CPU and I/O.   There are a billion key-value pairs in our database, many of  which are cached in the </a:t>
            </a:r>
            <a:r>
              <a:rPr lang="en-US" baseline="0" dirty="0" err="1" smtClean="0"/>
              <a:t>memcache</a:t>
            </a:r>
            <a:r>
              <a:rPr lang="en-US" baseline="0" dirty="0" smtClean="0"/>
              <a:t>.     </a:t>
            </a:r>
          </a:p>
          <a:p>
            <a:endParaRPr lang="en-US" baseline="0" dirty="0" smtClean="0"/>
          </a:p>
          <a:p>
            <a:r>
              <a:rPr lang="en-US" baseline="0" dirty="0" smtClean="0"/>
              <a:t>Each request at the application server starts by looking up a key in the </a:t>
            </a:r>
            <a:r>
              <a:rPr lang="en-US" baseline="0" dirty="0" err="1" smtClean="0"/>
              <a:t>memcache</a:t>
            </a:r>
            <a:r>
              <a:rPr lang="en-US" baseline="0" dirty="0" smtClean="0"/>
              <a:t>.    Think of this as a person’s </a:t>
            </a:r>
            <a:r>
              <a:rPr lang="en-US" baseline="0" dirty="0" err="1" smtClean="0"/>
              <a:t>facebook</a:t>
            </a:r>
            <a:r>
              <a:rPr lang="en-US" baseline="0" dirty="0" smtClean="0"/>
              <a:t> page.   This key returns a value which consists of some number of keys, 3 on average.   Think of this as the person’s friends, which must be uploaded.    Each of these are then looked up in </a:t>
            </a:r>
            <a:r>
              <a:rPr lang="en-US" baseline="0" dirty="0" err="1" smtClean="0"/>
              <a:t>memcache</a:t>
            </a:r>
            <a:r>
              <a:rPr lang="en-US" baseline="0" dirty="0" smtClean="0"/>
              <a:t> servers, and they each return values consisting of more keys, like the messages posted on their pages.   This process repeats itself on average 8 times.  Thus each request actually corresponds to anywhere from 1 key-value lookup to 3^8 or about 3500 key-value lookups, which are grouped, so that there are actually fewer.  </a:t>
            </a:r>
          </a:p>
          <a:p>
            <a:r>
              <a:rPr lang="en-US" baseline="0" dirty="0" smtClean="0"/>
              <a:t>And remember we have several hundred requests arriving each second, and immediately being dispatched to the application servers.</a:t>
            </a:r>
          </a:p>
          <a:p>
            <a:endParaRPr lang="en-US" baseline="0" dirty="0" smtClean="0"/>
          </a:p>
          <a:p>
            <a:r>
              <a:rPr lang="en-US" baseline="0" dirty="0" smtClean="0"/>
              <a:t>The application layer has many more servers than the </a:t>
            </a:r>
            <a:r>
              <a:rPr lang="en-US" baseline="0" dirty="0" err="1" smtClean="0"/>
              <a:t>memcache</a:t>
            </a:r>
            <a:r>
              <a:rPr lang="en-US" baseline="0" dirty="0" smtClean="0"/>
              <a:t>, actually in </a:t>
            </a:r>
            <a:r>
              <a:rPr lang="en-US" baseline="0" dirty="0" err="1" smtClean="0"/>
              <a:t>Facebook</a:t>
            </a:r>
            <a:r>
              <a:rPr lang="en-US" baseline="0" dirty="0" smtClean="0"/>
              <a:t> the ratio is even greater.   We apply dynamic power management only to the application servers, which are stateless, so it’s easier to turn them on and off.     Point:  These are the servers that we’re going to turn on and off in response to changes in load.</a:t>
            </a:r>
            <a:endParaRPr lang="en-US" dirty="0" smtClean="0"/>
          </a:p>
          <a:p>
            <a:endParaRPr lang="en-US" dirty="0" smtClean="0"/>
          </a:p>
          <a:p>
            <a:endParaRPr lang="en-US" dirty="0" smtClean="0"/>
          </a:p>
          <a:p>
            <a:r>
              <a:rPr lang="en-US" dirty="0" smtClean="0"/>
              <a:t>[Requests</a:t>
            </a:r>
            <a:r>
              <a:rPr lang="en-US" baseline="0" dirty="0" smtClean="0"/>
              <a:t> generated by </a:t>
            </a:r>
            <a:r>
              <a:rPr lang="en-US" baseline="0" dirty="0" err="1" smtClean="0"/>
              <a:t>httperf</a:t>
            </a:r>
            <a:r>
              <a:rPr lang="en-US" baseline="0" dirty="0" smtClean="0"/>
              <a:t> according to trace-based arrivals.</a:t>
            </a:r>
          </a:p>
          <a:p>
            <a:r>
              <a:rPr lang="en-US" baseline="0" dirty="0" smtClean="0"/>
              <a:t>Load balancer runs Apache.</a:t>
            </a:r>
          </a:p>
          <a:p>
            <a:r>
              <a:rPr lang="en-US" baseline="0" dirty="0" smtClean="0"/>
              <a:t>App-level servers run Apache and parse PHP requests</a:t>
            </a:r>
          </a:p>
          <a:p>
            <a:r>
              <a:rPr lang="en-US" baseline="0" dirty="0" err="1" smtClean="0"/>
              <a:t>Memcached</a:t>
            </a:r>
            <a:r>
              <a:rPr lang="en-US" baseline="0" dirty="0" smtClean="0"/>
              <a:t> servers have 16GB memory.</a:t>
            </a:r>
          </a:p>
          <a:p>
            <a:r>
              <a:rPr lang="en-US" baseline="0" dirty="0" smtClean="0"/>
              <a:t>DB is </a:t>
            </a:r>
            <a:r>
              <a:rPr lang="en-US" baseline="0" dirty="0" err="1" smtClean="0"/>
              <a:t>BerkeleyDB</a:t>
            </a:r>
            <a:r>
              <a:rPr lang="en-US" baseline="0" dirty="0" smtClean="0"/>
              <a:t>]</a:t>
            </a:r>
          </a:p>
          <a:p>
            <a:endParaRPr lang="en-US" baseline="0" dirty="0" smtClean="0"/>
          </a:p>
          <a:p>
            <a:r>
              <a:rPr lang="en-US" baseline="0" dirty="0" smtClean="0"/>
              <a:t>[app servers turned on and off via SNMP communication protocol via PDU (power distribution unit)]</a:t>
            </a:r>
          </a:p>
          <a:p>
            <a:r>
              <a:rPr lang="en-US" baseline="0" dirty="0" smtClean="0"/>
              <a:t>[power values read off the PDU]</a:t>
            </a:r>
          </a:p>
          <a:p>
            <a:endParaRPr lang="en-US" baseline="0" dirty="0" smtClean="0"/>
          </a:p>
          <a:p>
            <a:r>
              <a:rPr lang="en-US" baseline="0" dirty="0" smtClean="0"/>
              <a:t>Explain bullets</a:t>
            </a:r>
          </a:p>
          <a:p>
            <a:endParaRPr lang="en-US" baseline="0" dirty="0" smtClean="0"/>
          </a:p>
          <a:p>
            <a:r>
              <a:rPr lang="en-US" baseline="0" dirty="0" smtClean="0"/>
              <a:t>Our first step in building our data center was provisioning the data center.   Remember that we said that each app server can handle multiple requests at once.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I’ll explain </a:t>
            </a:r>
            <a:r>
              <a:rPr lang="en-US" baseline="0" dirty="0" err="1" smtClean="0"/>
              <a:t>AutoScaling</a:t>
            </a:r>
            <a:r>
              <a:rPr lang="en-US" baseline="0" dirty="0" smtClean="0"/>
              <a:t> in terms of a few key principles.   Let’s consider the fundamental problems with the existing ON/OFF type policies.   </a:t>
            </a:r>
          </a:p>
          <a:p>
            <a:pPr marL="228600" indent="-228600">
              <a:buNone/>
            </a:pPr>
            <a:endParaRPr lang="en-US" baseline="0" dirty="0" smtClean="0"/>
          </a:p>
          <a:p>
            <a:pPr marL="228600" indent="-228600">
              <a:buNone/>
            </a:pPr>
            <a:r>
              <a:rPr lang="en-US" baseline="0" dirty="0" smtClean="0"/>
              <a:t>The first problem has to do with shutting off servers.   The existing policies are too quick to shut servers off when the request rate drops, hoping to save power.   But then they suffer the huge setup lag to get these servers back on, when the request rate goes back up.</a:t>
            </a:r>
          </a:p>
          <a:p>
            <a:pPr marL="228600" indent="-228600">
              <a:buNone/>
            </a:pPr>
            <a:endParaRPr lang="en-US" baseline="0" dirty="0" smtClean="0"/>
          </a:p>
          <a:p>
            <a:pPr marL="228600" indent="-228600">
              <a:buNone/>
            </a:pPr>
            <a:r>
              <a:rPr lang="en-US" baseline="0" dirty="0" smtClean="0"/>
              <a:t>The solution has 2 parts.   The first part is to never dictate that the number of servers needs to be reduced.     Don’t ever decide that some servers need to be shut down based on the arrival rate.   Instead use an *organic* solution.   Just wait for server to go idle on its own, and even then, wait a little longer before actually turning it off.       Note that this is very different from policies that compute N based on arrival rate and then deem servers as needing to be shut off.     Instead we organically let servers turn off whenever they go idle.</a:t>
            </a:r>
          </a:p>
          <a:p>
            <a:pPr marL="228600" indent="-228600">
              <a:buAutoNum type="arabicParenR"/>
            </a:pPr>
            <a:endParaRPr lang="en-US" baseline="0" dirty="0" smtClean="0"/>
          </a:p>
          <a:p>
            <a:pPr marL="228600" indent="-228600">
              <a:buNone/>
            </a:pPr>
            <a:r>
              <a:rPr lang="en-US" baseline="0" dirty="0" smtClean="0"/>
              <a:t>But why would a server go idle?    If we’ve got hundreds of requests arriving per second and these are being load balanced among all available servers, then every server is working on many requests simultaneously.   How would a server ever go idle?  The second part of the solution is to use a packing algorithm.   The packing algorithm indexes the servers and packs each server with the maximum number of jobs that it can handle while meeting its response time SLA.    So you number the servers: 1, 2, 3, etc.   Then always send requests to server 1 until it’s fully packed.  At that point start sending requests to server 2, but if space frees up on server 1, then send requests there.   Always keep the lowest-numbered servers packed.   The high-numbered servers will turn off on their own.   In fact, it can be proved that combining packing with the idea of waiting for servers to go idle organically converges to the optimal number of servers, without knowing the arrival rate.</a:t>
            </a:r>
          </a:p>
          <a:p>
            <a:pPr marL="228600" indent="-228600">
              <a:buNone/>
            </a:pPr>
            <a:endParaRPr lang="en-US" baseline="0" dirty="0" smtClean="0"/>
          </a:p>
          <a:p>
            <a:pPr marL="228600" indent="-228600">
              <a:buNone/>
            </a:pPr>
            <a:endParaRPr lang="en-US" baseline="0" dirty="0" smtClean="0"/>
          </a:p>
          <a:p>
            <a:pPr marL="228600" indent="-228600">
              <a:buNone/>
            </a:pPr>
            <a:r>
              <a:rPr lang="en-US" baseline="0" dirty="0" smtClean="0"/>
              <a:t>Observe that none of these decisions are made based on looking at the incoming request rate.   We simply pack and then let servers turn off on their own.</a:t>
            </a: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r>
              <a:rPr lang="en-US" baseline="0" dirty="0" smtClean="0"/>
              <a:t>The second problem is has to do with turning servers on.   Existing policies all either measure or try to predict arrival rate into the data center and then use that arrival rate to determine the number of servers that they need to have on.     It turns out that using the arrival rate is a somewhat poor predictor  for provisioning.  The problem is that it doesn’t give you instantaneous information about the current state of the system.   A much more accurate predictor is using the current number of jobs in the system because that gives us instantaneous information about what’s actually happening in the system.  Consider for example that job sizes have high variability (as ours do).  Then there could be some really big jobs, clogging up the system.   The arrival rate may be low, so we think that we don’t need to turn on more servers.  But in reality the situation is bad, which is reflected in the number of jobs in the system being high, and we actually do need to turn on servers.   We have a method for using the current number of jobs in the system to assess the true load in the system and convert that to the actual number of needed servers.   This method is even robust to situations where jobs suddenly all get bigger, or servers get slower, or whatever.   </a:t>
            </a:r>
          </a:p>
          <a:p>
            <a:pPr marL="228600" indent="-228600">
              <a:buNone/>
            </a:pPr>
            <a:endParaRPr lang="en-US" baseline="0" dirty="0" smtClean="0"/>
          </a:p>
          <a:p>
            <a:pPr marL="228600" indent="-228600">
              <a:buNone/>
            </a:pPr>
            <a:r>
              <a:rPr lang="en-US" baseline="0" dirty="0" smtClean="0"/>
              <a:t>[This algorithm is described in a paper in </a:t>
            </a:r>
            <a:r>
              <a:rPr lang="en-US" baseline="0" dirty="0" err="1" smtClean="0"/>
              <a:t>submisison</a:t>
            </a:r>
            <a:r>
              <a:rPr lang="en-US" baseline="0" dirty="0" smtClean="0"/>
              <a:t>.]</a:t>
            </a:r>
          </a:p>
        </p:txBody>
      </p:sp>
      <p:sp>
        <p:nvSpPr>
          <p:cNvPr id="4" name="Slide Number Placeholder 3"/>
          <p:cNvSpPr>
            <a:spLocks noGrp="1"/>
          </p:cNvSpPr>
          <p:nvPr>
            <p:ph type="sldNum" sz="quarter" idx="10"/>
          </p:nvPr>
        </p:nvSpPr>
        <p:spPr/>
        <p:txBody>
          <a:bodyPr/>
          <a:lstStyle/>
          <a:p>
            <a:fld id="{B66D28E6-21B6-42B0-87EB-9BE76834E1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6D28E6-21B6-42B0-87EB-9BE76834E1A1}"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B66D28E6-21B6-42B0-87EB-9BE76834E1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B66D28E6-21B6-42B0-87EB-9BE76834E1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B66D28E6-21B6-42B0-87EB-9BE76834E1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B66D28E6-21B6-42B0-87EB-9BE76834E1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66D28E6-21B6-42B0-87EB-9BE76834E1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10"/>
          <p:cNvSpPr>
            <a:spLocks noGrp="1"/>
          </p:cNvSpPr>
          <p:nvPr>
            <p:ph type="dt" sz="half" idx="10"/>
          </p:nvPr>
        </p:nvSpPr>
        <p:spPr/>
        <p:txBody>
          <a:bodyPr/>
          <a:lstStyle/>
          <a:p>
            <a:r>
              <a:rPr lang="en-US" smtClean="0"/>
              <a:t>Mor Harchol-Balter, CMU</a:t>
            </a:r>
            <a:endParaRPr lang="en-US" dirty="0"/>
          </a:p>
        </p:txBody>
      </p:sp>
      <p:sp>
        <p:nvSpPr>
          <p:cNvPr id="12" name="Slide Number Placeholder 11"/>
          <p:cNvSpPr>
            <a:spLocks noGrp="1"/>
          </p:cNvSpPr>
          <p:nvPr>
            <p:ph type="sldNum" sz="quarter" idx="11"/>
          </p:nvPr>
        </p:nvSpPr>
        <p:spPr/>
        <p:txBody>
          <a:bodyPr/>
          <a:lstStyle/>
          <a:p>
            <a:endParaRPr lang="en-US" smtClean="0"/>
          </a:p>
          <a:p>
            <a:fld id="{B6F15528-21DE-4FAA-801E-634DDDAF4B2B}" type="slidenum">
              <a:rPr lang="en-US" smtClean="0">
                <a:solidFill>
                  <a:schemeClr val="tx1"/>
                </a:solidFill>
              </a:rPr>
              <a:pPr/>
              <a:t>‹#›</a:t>
            </a:fld>
            <a:endParaRPr lang="en-US" dirty="0">
              <a:solidFill>
                <a:schemeClr val="tx1"/>
              </a:solidFill>
            </a:endParaRPr>
          </a:p>
        </p:txBody>
      </p:sp>
      <p:sp>
        <p:nvSpPr>
          <p:cNvPr id="13" name="Footer Placeholder 12"/>
          <p:cNvSpPr>
            <a:spLocks noGrp="1"/>
          </p:cNvSpPr>
          <p:nvPr>
            <p:ph type="ftr" sz="quarter" idx="12"/>
          </p:nvPr>
        </p:nvSpPr>
        <p:spPr/>
        <p:txBody>
          <a:bodyPr/>
          <a:lstStyle/>
          <a:p>
            <a:r>
              <a:rPr lang="en-US" smtClean="0"/>
              <a:t>Mor Harchol-Balter, CMU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Mor Harchol-Balter, CMU</a:t>
            </a:r>
            <a:endParaRPr lang="en-US"/>
          </a:p>
        </p:txBody>
      </p:sp>
      <p:sp>
        <p:nvSpPr>
          <p:cNvPr id="5" name="Footer Placeholder 4"/>
          <p:cNvSpPr>
            <a:spLocks noGrp="1"/>
          </p:cNvSpPr>
          <p:nvPr>
            <p:ph type="ftr" sz="quarter" idx="11"/>
          </p:nvPr>
        </p:nvSpPr>
        <p:spPr/>
        <p:txBody>
          <a:bodyPr/>
          <a:lstStyle/>
          <a:p>
            <a:r>
              <a:rPr lang="en-US" smtClean="0"/>
              <a:t>Mor Harchol-Balter, CMU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Mor Harchol-Balter, CMU</a:t>
            </a:r>
            <a:endParaRPr lang="en-US"/>
          </a:p>
        </p:txBody>
      </p:sp>
      <p:sp>
        <p:nvSpPr>
          <p:cNvPr id="5" name="Footer Placeholder 4"/>
          <p:cNvSpPr>
            <a:spLocks noGrp="1"/>
          </p:cNvSpPr>
          <p:nvPr>
            <p:ph type="ftr" sz="quarter" idx="11"/>
          </p:nvPr>
        </p:nvSpPr>
        <p:spPr/>
        <p:txBody>
          <a:bodyPr/>
          <a:lstStyle/>
          <a:p>
            <a:r>
              <a:rPr lang="en-US" smtClean="0"/>
              <a:t>Mor Harchol-Balter, CMU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Mor Harchol-Balter, CMU</a:t>
            </a:r>
            <a:endParaRPr lang="en-US"/>
          </a:p>
        </p:txBody>
      </p:sp>
      <p:sp>
        <p:nvSpPr>
          <p:cNvPr id="5" name="Footer Placeholder 4"/>
          <p:cNvSpPr>
            <a:spLocks noGrp="1"/>
          </p:cNvSpPr>
          <p:nvPr>
            <p:ph type="ftr" sz="quarter" idx="11"/>
          </p:nvPr>
        </p:nvSpPr>
        <p:spPr/>
        <p:txBody>
          <a:bodyPr/>
          <a:lstStyle/>
          <a:p>
            <a:r>
              <a:rPr lang="en-US" smtClean="0"/>
              <a:t>Mor Harchol-Balter, CMU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Mor Harchol-Balter, CMU</a:t>
            </a:r>
            <a:endParaRPr lang="en-US"/>
          </a:p>
        </p:txBody>
      </p:sp>
      <p:sp>
        <p:nvSpPr>
          <p:cNvPr id="5" name="Footer Placeholder 4"/>
          <p:cNvSpPr>
            <a:spLocks noGrp="1"/>
          </p:cNvSpPr>
          <p:nvPr>
            <p:ph type="ftr" sz="quarter" idx="11"/>
          </p:nvPr>
        </p:nvSpPr>
        <p:spPr/>
        <p:txBody>
          <a:bodyPr/>
          <a:lstStyle/>
          <a:p>
            <a:r>
              <a:rPr lang="en-US" smtClean="0"/>
              <a:t>Mor Harchol-Balter, CMU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Mor Harchol-Balter, CMU</a:t>
            </a:r>
            <a:endParaRPr lang="en-US"/>
          </a:p>
        </p:txBody>
      </p:sp>
      <p:sp>
        <p:nvSpPr>
          <p:cNvPr id="6" name="Footer Placeholder 5"/>
          <p:cNvSpPr>
            <a:spLocks noGrp="1"/>
          </p:cNvSpPr>
          <p:nvPr>
            <p:ph type="ftr" sz="quarter" idx="11"/>
          </p:nvPr>
        </p:nvSpPr>
        <p:spPr/>
        <p:txBody>
          <a:bodyPr/>
          <a:lstStyle/>
          <a:p>
            <a:r>
              <a:rPr lang="en-US" smtClean="0"/>
              <a:t>Mor Harchol-Balter, CMU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Mor Harchol-Balter, CMU</a:t>
            </a:r>
            <a:endParaRPr lang="en-US"/>
          </a:p>
        </p:txBody>
      </p:sp>
      <p:sp>
        <p:nvSpPr>
          <p:cNvPr id="8" name="Footer Placeholder 7"/>
          <p:cNvSpPr>
            <a:spLocks noGrp="1"/>
          </p:cNvSpPr>
          <p:nvPr>
            <p:ph type="ftr" sz="quarter" idx="11"/>
          </p:nvPr>
        </p:nvSpPr>
        <p:spPr/>
        <p:txBody>
          <a:bodyPr/>
          <a:lstStyle/>
          <a:p>
            <a:r>
              <a:rPr lang="en-US" smtClean="0"/>
              <a:t>Mor Harchol-Balter, CMU</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Mor Harchol-Balter, CMU</a:t>
            </a:r>
            <a:endParaRPr lang="en-US"/>
          </a:p>
        </p:txBody>
      </p:sp>
      <p:sp>
        <p:nvSpPr>
          <p:cNvPr id="4" name="Footer Placeholder 3"/>
          <p:cNvSpPr>
            <a:spLocks noGrp="1"/>
          </p:cNvSpPr>
          <p:nvPr>
            <p:ph type="ftr" sz="quarter" idx="11"/>
          </p:nvPr>
        </p:nvSpPr>
        <p:spPr/>
        <p:txBody>
          <a:bodyPr/>
          <a:lstStyle/>
          <a:p>
            <a:r>
              <a:rPr lang="en-US" smtClean="0"/>
              <a:t>Mor Harchol-Balter, CMU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Mor Harchol-Balter, CMU</a:t>
            </a:r>
            <a:endParaRPr lang="en-US"/>
          </a:p>
        </p:txBody>
      </p:sp>
      <p:sp>
        <p:nvSpPr>
          <p:cNvPr id="3" name="Footer Placeholder 2"/>
          <p:cNvSpPr>
            <a:spLocks noGrp="1"/>
          </p:cNvSpPr>
          <p:nvPr>
            <p:ph type="ftr" sz="quarter" idx="11"/>
          </p:nvPr>
        </p:nvSpPr>
        <p:spPr/>
        <p:txBody>
          <a:bodyPr/>
          <a:lstStyle/>
          <a:p>
            <a:r>
              <a:rPr lang="en-US" smtClean="0"/>
              <a:t>Mor Harchol-Balter, CMU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Mor Harchol-Balter, CMU</a:t>
            </a:r>
            <a:endParaRPr lang="en-US"/>
          </a:p>
        </p:txBody>
      </p:sp>
      <p:sp>
        <p:nvSpPr>
          <p:cNvPr id="6" name="Footer Placeholder 5"/>
          <p:cNvSpPr>
            <a:spLocks noGrp="1"/>
          </p:cNvSpPr>
          <p:nvPr>
            <p:ph type="ftr" sz="quarter" idx="11"/>
          </p:nvPr>
        </p:nvSpPr>
        <p:spPr/>
        <p:txBody>
          <a:bodyPr/>
          <a:lstStyle/>
          <a:p>
            <a:r>
              <a:rPr lang="en-US" smtClean="0"/>
              <a:t>Mor Harchol-Balter, CMU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Mor Harchol-Balter, CMU</a:t>
            </a:r>
            <a:endParaRPr lang="en-US"/>
          </a:p>
        </p:txBody>
      </p:sp>
      <p:sp>
        <p:nvSpPr>
          <p:cNvPr id="6" name="Footer Placeholder 5"/>
          <p:cNvSpPr>
            <a:spLocks noGrp="1"/>
          </p:cNvSpPr>
          <p:nvPr>
            <p:ph type="ftr" sz="quarter" idx="11"/>
          </p:nvPr>
        </p:nvSpPr>
        <p:spPr/>
        <p:txBody>
          <a:bodyPr/>
          <a:lstStyle/>
          <a:p>
            <a:r>
              <a:rPr lang="en-US" smtClean="0"/>
              <a:t>Mor Harchol-Balter, CMU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Mor Harchol-Balter, CMU</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Mor Harchol-Balter, CMU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smtClean="0"/>
          </a:p>
          <a:p>
            <a:fld id="{B6F15528-21DE-4FAA-801E-634DDDAF4B2B}" type="slidenum">
              <a:rPr lang="en-US" smtClean="0">
                <a:solidFill>
                  <a:schemeClr val="tx1"/>
                </a:solidFill>
              </a:rPr>
              <a:pPr/>
              <a:t>‹#›</a:t>
            </a:fld>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46" y="762000"/>
            <a:ext cx="8598090" cy="1803779"/>
          </a:xfrm>
          <a:solidFill>
            <a:schemeClr val="bg2"/>
          </a:solidFill>
          <a:effectLst>
            <a:outerShdw blurRad="50800" dist="38100" dir="5400000" algn="t" rotWithShape="0">
              <a:prstClr val="black">
                <a:alpha val="40000"/>
              </a:prstClr>
            </a:outerShdw>
          </a:effectLst>
        </p:spPr>
        <p:txBody>
          <a:bodyPr>
            <a:normAutofit/>
          </a:bodyPr>
          <a:lstStyle/>
          <a:p>
            <a:r>
              <a:rPr lang="en-US" sz="3600" dirty="0" smtClean="0"/>
              <a:t>Power Management in Data Centers:</a:t>
            </a:r>
            <a:br>
              <a:rPr lang="en-US" sz="3600" dirty="0" smtClean="0"/>
            </a:br>
            <a:r>
              <a:rPr lang="en-US" sz="3600" dirty="0" smtClean="0"/>
              <a:t>Theory &amp; Practice </a:t>
            </a:r>
            <a:endParaRPr lang="en-US" sz="3600" dirty="0"/>
          </a:p>
        </p:txBody>
      </p:sp>
      <p:sp>
        <p:nvSpPr>
          <p:cNvPr id="3" name="Subtitle 2"/>
          <p:cNvSpPr>
            <a:spLocks noGrp="1"/>
          </p:cNvSpPr>
          <p:nvPr>
            <p:ph type="subTitle" idx="1"/>
          </p:nvPr>
        </p:nvSpPr>
        <p:spPr>
          <a:xfrm>
            <a:off x="1123084" y="2939371"/>
            <a:ext cx="6934200" cy="1143000"/>
          </a:xfrm>
        </p:spPr>
        <p:txBody>
          <a:bodyPr>
            <a:normAutofit/>
          </a:bodyPr>
          <a:lstStyle/>
          <a:p>
            <a:r>
              <a:rPr lang="en-US" sz="2000" dirty="0" err="1" smtClean="0">
                <a:solidFill>
                  <a:schemeClr val="bg1"/>
                </a:solidFill>
              </a:rPr>
              <a:t>Mor</a:t>
            </a:r>
            <a:r>
              <a:rPr lang="en-US" sz="2000" dirty="0" smtClean="0">
                <a:solidFill>
                  <a:schemeClr val="bg1"/>
                </a:solidFill>
              </a:rPr>
              <a:t> </a:t>
            </a:r>
            <a:r>
              <a:rPr lang="en-US" sz="2000" dirty="0" err="1" smtClean="0">
                <a:solidFill>
                  <a:schemeClr val="bg1"/>
                </a:solidFill>
              </a:rPr>
              <a:t>Harchol</a:t>
            </a:r>
            <a:r>
              <a:rPr lang="en-US" sz="2000" dirty="0" smtClean="0">
                <a:solidFill>
                  <a:schemeClr val="bg1"/>
                </a:solidFill>
              </a:rPr>
              <a:t>-Balter</a:t>
            </a:r>
          </a:p>
          <a:p>
            <a:r>
              <a:rPr lang="en-US" sz="1800" dirty="0" smtClean="0">
                <a:solidFill>
                  <a:schemeClr val="bg1"/>
                </a:solidFill>
              </a:rPr>
              <a:t>Computer Science Dept</a:t>
            </a:r>
          </a:p>
          <a:p>
            <a:r>
              <a:rPr lang="en-US" sz="1800" dirty="0" smtClean="0">
                <a:solidFill>
                  <a:schemeClr val="bg1"/>
                </a:solidFill>
              </a:rPr>
              <a:t>Carnegie Mellon University</a:t>
            </a:r>
          </a:p>
        </p:txBody>
      </p:sp>
      <p:sp>
        <p:nvSpPr>
          <p:cNvPr id="4" name="Slide Number Placeholder 3"/>
          <p:cNvSpPr>
            <a:spLocks noGrp="1"/>
          </p:cNvSpPr>
          <p:nvPr>
            <p:ph type="sldNum" sz="quarter" idx="11"/>
          </p:nvPr>
        </p:nvSpPr>
        <p:spPr>
          <a:xfrm>
            <a:off x="6553200" y="6356350"/>
            <a:ext cx="2133600" cy="365125"/>
          </a:xfrm>
        </p:spPr>
        <p:txBody>
          <a:bodyPr/>
          <a:lstStyle/>
          <a:p>
            <a:fld id="{B6F15528-21DE-4FAA-801E-634DDDAF4B2B}" type="slidenum">
              <a:rPr lang="en-US" smtClean="0">
                <a:solidFill>
                  <a:schemeClr val="bg1"/>
                </a:solidFill>
              </a:rPr>
              <a:pPr/>
              <a:t>1</a:t>
            </a:fld>
            <a:endParaRPr lang="en-US" dirty="0">
              <a:solidFill>
                <a:schemeClr val="bg1"/>
              </a:solidFill>
            </a:endParaRPr>
          </a:p>
        </p:txBody>
      </p:sp>
      <p:sp>
        <p:nvSpPr>
          <p:cNvPr id="6" name="Subtitle 2"/>
          <p:cNvSpPr txBox="1">
            <a:spLocks/>
          </p:cNvSpPr>
          <p:nvPr/>
        </p:nvSpPr>
        <p:spPr>
          <a:xfrm>
            <a:off x="605034" y="4068290"/>
            <a:ext cx="8717095" cy="1673524"/>
          </a:xfrm>
          <a:prstGeom prst="rect">
            <a:avLst/>
          </a:prstGeom>
        </p:spPr>
        <p:txBody>
          <a:bodyPr vert="horz" lIns="91440" tIns="45720" rIns="91440" bIns="45720" rtlCol="0">
            <a:noAutofit/>
          </a:bodyPr>
          <a:lstStyle/>
          <a:p>
            <a:pPr lvl="1">
              <a:spcBef>
                <a:spcPct val="20000"/>
              </a:spcBef>
              <a:buFont typeface="Arial" pitchFamily="34" charset="0"/>
              <a:buNone/>
              <a:defRPr/>
            </a:pPr>
            <a:endParaRPr kumimoji="0" lang="en-US" sz="900" b="0" i="0" u="none" strike="noStrike" kern="1200" cap="none" spc="0" normalizeH="0" noProof="0" dirty="0" smtClean="0">
              <a:ln>
                <a:noFill/>
              </a:ln>
              <a:solidFill>
                <a:schemeClr val="bg2"/>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100" dirty="0" smtClean="0">
                <a:solidFill>
                  <a:schemeClr val="bg2"/>
                </a:solidFill>
              </a:rPr>
              <a:t>              </a:t>
            </a:r>
            <a:r>
              <a:rPr lang="en-US" sz="2100" dirty="0" smtClean="0">
                <a:solidFill>
                  <a:schemeClr val="bg2"/>
                </a:solidFill>
              </a:rPr>
              <a:t>         </a:t>
            </a:r>
            <a:r>
              <a:rPr lang="en-US" sz="2100" dirty="0" err="1" smtClean="0">
                <a:solidFill>
                  <a:schemeClr val="bg2"/>
                </a:solidFill>
              </a:rPr>
              <a:t>Anshul</a:t>
            </a:r>
            <a:r>
              <a:rPr lang="en-US" sz="2100" dirty="0" smtClean="0">
                <a:solidFill>
                  <a:schemeClr val="bg2"/>
                </a:solidFill>
              </a:rPr>
              <a:t> </a:t>
            </a:r>
            <a:r>
              <a:rPr lang="en-US" sz="2100" dirty="0" smtClean="0">
                <a:solidFill>
                  <a:schemeClr val="bg2"/>
                </a:solidFill>
              </a:rPr>
              <a:t>Gandhi,  Sherwin </a:t>
            </a:r>
            <a:r>
              <a:rPr lang="en-US" sz="2100" dirty="0" err="1" smtClean="0">
                <a:solidFill>
                  <a:schemeClr val="bg2"/>
                </a:solidFill>
              </a:rPr>
              <a:t>Doroudi</a:t>
            </a:r>
            <a:r>
              <a:rPr lang="en-US" sz="2100" dirty="0" smtClean="0">
                <a:solidFill>
                  <a:schemeClr val="bg2"/>
                </a:solidFill>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100" dirty="0" smtClean="0">
                <a:solidFill>
                  <a:schemeClr val="bg2"/>
                </a:solidFill>
              </a:rPr>
              <a:t>          </a:t>
            </a:r>
            <a:r>
              <a:rPr lang="en-US" sz="2100" dirty="0" smtClean="0">
                <a:solidFill>
                  <a:schemeClr val="bg2"/>
                </a:solidFill>
              </a:rPr>
              <a:t>             Alan </a:t>
            </a:r>
            <a:r>
              <a:rPr lang="en-US" sz="2100" dirty="0" err="1" smtClean="0">
                <a:solidFill>
                  <a:schemeClr val="bg2"/>
                </a:solidFill>
              </a:rPr>
              <a:t>Scheller</a:t>
            </a:r>
            <a:r>
              <a:rPr lang="en-US" sz="2100" dirty="0" smtClean="0">
                <a:solidFill>
                  <a:schemeClr val="bg2"/>
                </a:solidFill>
              </a:rPr>
              <a:t>-Wolf, Mike </a:t>
            </a:r>
            <a:r>
              <a:rPr lang="en-US" sz="2100" dirty="0" err="1" smtClean="0">
                <a:solidFill>
                  <a:schemeClr val="bg2"/>
                </a:solidFill>
              </a:rPr>
              <a:t>Kozuch</a:t>
            </a:r>
            <a:r>
              <a:rPr lang="en-US" sz="2100" dirty="0" smtClean="0">
                <a:solidFill>
                  <a:schemeClr val="bg2"/>
                </a:solidFill>
              </a:rPr>
              <a:t>                    </a:t>
            </a:r>
            <a:endParaRPr lang="en-US" sz="2100" dirty="0" smtClean="0">
              <a:solidFill>
                <a:schemeClr val="bg2"/>
              </a:solidFill>
            </a:endParaRPr>
          </a:p>
        </p:txBody>
      </p:sp>
      <p:pic>
        <p:nvPicPr>
          <p:cNvPr id="7" name="Picture 6" descr="bookcover.png"/>
          <p:cNvPicPr>
            <a:picLocks noChangeAspect="1"/>
          </p:cNvPicPr>
          <p:nvPr/>
        </p:nvPicPr>
        <p:blipFill>
          <a:blip r:embed="rId3" cstate="print"/>
          <a:stretch>
            <a:fillRect/>
          </a:stretch>
        </p:blipFill>
        <p:spPr>
          <a:xfrm>
            <a:off x="7060705" y="3886356"/>
            <a:ext cx="2083295" cy="29716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M/M/k/Setup    (k=4)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 name="Group 188"/>
          <p:cNvGrpSpPr/>
          <p:nvPr/>
        </p:nvGrpSpPr>
        <p:grpSpPr>
          <a:xfrm>
            <a:off x="0" y="1153392"/>
            <a:ext cx="9144000" cy="5247408"/>
            <a:chOff x="0" y="1153392"/>
            <a:chExt cx="9144000" cy="5247408"/>
          </a:xfrm>
        </p:grpSpPr>
        <p:sp>
          <p:nvSpPr>
            <p:cNvPr id="188" name="Rectangle 187"/>
            <p:cNvSpPr/>
            <p:nvPr/>
          </p:nvSpPr>
          <p:spPr>
            <a:xfrm>
              <a:off x="0" y="1153392"/>
              <a:ext cx="9144000" cy="5247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p:nvPr/>
          </p:nvCxnSpPr>
          <p:spPr>
            <a:xfrm flipV="1">
              <a:off x="541478" y="1705970"/>
              <a:ext cx="8111203" cy="16401"/>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20995" y="1715888"/>
              <a:ext cx="8964" cy="3781148"/>
            </a:xfrm>
            <a:prstGeom prst="straightConnector1">
              <a:avLst/>
            </a:prstGeom>
            <a:ln w="38100">
              <a:solidFill>
                <a:schemeClr val="tx2"/>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68541" y="208659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0</a:t>
              </a:r>
              <a:endParaRPr lang="en-US" dirty="0">
                <a:solidFill>
                  <a:srgbClr val="FF0000"/>
                </a:solidFill>
              </a:endParaRPr>
            </a:p>
          </p:txBody>
        </p:sp>
        <p:sp>
          <p:nvSpPr>
            <p:cNvPr id="72" name="Oval 71"/>
            <p:cNvSpPr/>
            <p:nvPr/>
          </p:nvSpPr>
          <p:spPr>
            <a:xfrm>
              <a:off x="2189485"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3" name="Oval 72"/>
            <p:cNvSpPr/>
            <p:nvPr/>
          </p:nvSpPr>
          <p:spPr>
            <a:xfrm>
              <a:off x="3618946"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4" name="Oval 73"/>
            <p:cNvSpPr/>
            <p:nvPr/>
          </p:nvSpPr>
          <p:spPr>
            <a:xfrm>
              <a:off x="5048407"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5" name="Oval 74"/>
            <p:cNvSpPr/>
            <p:nvPr/>
          </p:nvSpPr>
          <p:spPr>
            <a:xfrm>
              <a:off x="2180081"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6" name="Oval 75"/>
            <p:cNvSpPr/>
            <p:nvPr/>
          </p:nvSpPr>
          <p:spPr>
            <a:xfrm>
              <a:off x="360954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7" name="Oval 76"/>
            <p:cNvSpPr/>
            <p:nvPr/>
          </p:nvSpPr>
          <p:spPr>
            <a:xfrm>
              <a:off x="503900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8" name="Freeform 77"/>
            <p:cNvSpPr/>
            <p:nvPr/>
          </p:nvSpPr>
          <p:spPr>
            <a:xfrm>
              <a:off x="4408911" y="215566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970046" y="216368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531181" y="217169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70046" y="294124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389822" y="2933233"/>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0800000">
              <a:off x="2979450" y="308554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0800000">
              <a:off x="4399507" y="306950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Arrow Connector 84"/>
            <p:cNvCxnSpPr/>
            <p:nvPr/>
          </p:nvCxnSpPr>
          <p:spPr>
            <a:xfrm flipH="1" flipV="1">
              <a:off x="1333690" y="2489671"/>
              <a:ext cx="825276" cy="512732"/>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2" idx="4"/>
            </p:cNvCxnSpPr>
            <p:nvPr/>
          </p:nvCxnSpPr>
          <p:spPr>
            <a:xfrm>
              <a:off x="2584468" y="2489671"/>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13929" y="248165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443389" y="249768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87029" y="2427177"/>
              <a:ext cx="326353" cy="310827"/>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91" name="TextBox 90"/>
            <p:cNvSpPr txBox="1"/>
            <p:nvPr/>
          </p:nvSpPr>
          <p:spPr>
            <a:xfrm>
              <a:off x="4585207" y="18250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92" name="TextBox 91"/>
            <p:cNvSpPr txBox="1"/>
            <p:nvPr/>
          </p:nvSpPr>
          <p:spPr>
            <a:xfrm>
              <a:off x="4008030" y="2468852"/>
              <a:ext cx="442046" cy="310827"/>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sp>
          <p:nvSpPr>
            <p:cNvPr id="104" name="TextBox 103"/>
            <p:cNvSpPr txBox="1"/>
            <p:nvPr/>
          </p:nvSpPr>
          <p:spPr>
            <a:xfrm>
              <a:off x="5447458" y="247650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sp>
          <p:nvSpPr>
            <p:cNvPr id="105" name="TextBox 104"/>
            <p:cNvSpPr txBox="1"/>
            <p:nvPr/>
          </p:nvSpPr>
          <p:spPr>
            <a:xfrm>
              <a:off x="4577874" y="2602230"/>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6" name="TextBox 105"/>
            <p:cNvSpPr txBox="1"/>
            <p:nvPr/>
          </p:nvSpPr>
          <p:spPr>
            <a:xfrm>
              <a:off x="3133219" y="182778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7" name="TextBox 106"/>
            <p:cNvSpPr txBox="1"/>
            <p:nvPr/>
          </p:nvSpPr>
          <p:spPr>
            <a:xfrm>
              <a:off x="3153888" y="264349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8" name="TextBox 107"/>
            <p:cNvSpPr txBox="1"/>
            <p:nvPr/>
          </p:nvSpPr>
          <p:spPr>
            <a:xfrm>
              <a:off x="1721057" y="182098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9" name="TextBox 108"/>
            <p:cNvSpPr txBox="1"/>
            <p:nvPr/>
          </p:nvSpPr>
          <p:spPr>
            <a:xfrm>
              <a:off x="4567241" y="3039317"/>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0" name="TextBox 109"/>
            <p:cNvSpPr txBox="1"/>
            <p:nvPr/>
          </p:nvSpPr>
          <p:spPr>
            <a:xfrm>
              <a:off x="3134411" y="3052716"/>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1" name="TextBox 110"/>
            <p:cNvSpPr txBox="1"/>
            <p:nvPr/>
          </p:nvSpPr>
          <p:spPr>
            <a:xfrm>
              <a:off x="1661157" y="2767483"/>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5" name="Freeform 114"/>
            <p:cNvSpPr/>
            <p:nvPr/>
          </p:nvSpPr>
          <p:spPr>
            <a:xfrm>
              <a:off x="5813945" y="215399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6000873" y="181272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0" name="TextBox 119"/>
            <p:cNvSpPr txBox="1"/>
            <p:nvPr/>
          </p:nvSpPr>
          <p:spPr>
            <a:xfrm>
              <a:off x="6001104" y="257189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3" name="Freeform 122"/>
            <p:cNvSpPr/>
            <p:nvPr/>
          </p:nvSpPr>
          <p:spPr>
            <a:xfrm rot="10800000">
              <a:off x="5804541" y="30178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007551" y="2984465"/>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25" name="Oval 124"/>
            <p:cNvSpPr/>
            <p:nvPr/>
          </p:nvSpPr>
          <p:spPr>
            <a:xfrm>
              <a:off x="3626551"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126" name="Oval 125"/>
            <p:cNvSpPr/>
            <p:nvPr/>
          </p:nvSpPr>
          <p:spPr>
            <a:xfrm>
              <a:off x="5056012"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27" name="Freeform 126"/>
            <p:cNvSpPr/>
            <p:nvPr/>
          </p:nvSpPr>
          <p:spPr>
            <a:xfrm>
              <a:off x="4406832" y="3703900"/>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10800000">
              <a:off x="4416516" y="384017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p:cNvSpPr txBox="1"/>
            <p:nvPr/>
          </p:nvSpPr>
          <p:spPr>
            <a:xfrm>
              <a:off x="4594882" y="338353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30" name="TextBox 129"/>
            <p:cNvSpPr txBox="1"/>
            <p:nvPr/>
          </p:nvSpPr>
          <p:spPr>
            <a:xfrm>
              <a:off x="4562985" y="3863148"/>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33" name="Freeform 132"/>
            <p:cNvSpPr/>
            <p:nvPr/>
          </p:nvSpPr>
          <p:spPr>
            <a:xfrm>
              <a:off x="5805552" y="36625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0800000">
              <a:off x="5821550" y="37885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5952192" y="380881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cxnSp>
          <p:nvCxnSpPr>
            <p:cNvPr id="136" name="Straight Arrow Connector 135"/>
            <p:cNvCxnSpPr/>
            <p:nvPr/>
          </p:nvCxnSpPr>
          <p:spPr>
            <a:xfrm>
              <a:off x="4019646" y="327016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91818" y="3195825"/>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161" name="Straight Arrow Connector 160"/>
            <p:cNvCxnSpPr/>
            <p:nvPr/>
          </p:nvCxnSpPr>
          <p:spPr>
            <a:xfrm>
              <a:off x="5426209" y="32645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409013" y="3200882"/>
              <a:ext cx="480780"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165" name="Straight Arrow Connector 164"/>
            <p:cNvCxnSpPr>
              <a:stCxn id="125" idx="2"/>
            </p:cNvCxnSpPr>
            <p:nvPr/>
          </p:nvCxnSpPr>
          <p:spPr>
            <a:xfrm flipH="1" flipV="1">
              <a:off x="2722092" y="326527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037818" y="357846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67" name="TextBox 166"/>
            <p:cNvSpPr txBox="1"/>
            <p:nvPr/>
          </p:nvSpPr>
          <p:spPr>
            <a:xfrm>
              <a:off x="6002497" y="33283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0" name="Oval 169"/>
            <p:cNvSpPr/>
            <p:nvPr/>
          </p:nvSpPr>
          <p:spPr>
            <a:xfrm>
              <a:off x="5059592" y="43617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73" name="Freeform 172"/>
            <p:cNvSpPr/>
            <p:nvPr/>
          </p:nvSpPr>
          <p:spPr>
            <a:xfrm>
              <a:off x="5822780" y="44192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rot="10800000">
              <a:off x="5838778" y="45452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TextBox 174"/>
            <p:cNvSpPr txBox="1"/>
            <p:nvPr/>
          </p:nvSpPr>
          <p:spPr>
            <a:xfrm>
              <a:off x="5969420" y="4565511"/>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cxnSp>
          <p:nvCxnSpPr>
            <p:cNvPr id="176" name="Straight Arrow Connector 175"/>
            <p:cNvCxnSpPr/>
            <p:nvPr/>
          </p:nvCxnSpPr>
          <p:spPr>
            <a:xfrm>
              <a:off x="5443437" y="40212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426241" y="3957582"/>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80" name="TextBox 179"/>
            <p:cNvSpPr txBox="1"/>
            <p:nvPr/>
          </p:nvSpPr>
          <p:spPr>
            <a:xfrm>
              <a:off x="6019725" y="40850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cxnSp>
          <p:nvCxnSpPr>
            <p:cNvPr id="181" name="Straight Arrow Connector 180"/>
            <p:cNvCxnSpPr/>
            <p:nvPr/>
          </p:nvCxnSpPr>
          <p:spPr>
            <a:xfrm flipH="1" flipV="1">
              <a:off x="4162604" y="402992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303520" y="4209007"/>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119" name="Freeform 118"/>
            <p:cNvSpPr/>
            <p:nvPr/>
          </p:nvSpPr>
          <p:spPr>
            <a:xfrm>
              <a:off x="5794810" y="2892053"/>
              <a:ext cx="661440" cy="60059"/>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6484426" y="5119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00" name="Oval 199"/>
            <p:cNvSpPr/>
            <p:nvPr/>
          </p:nvSpPr>
          <p:spPr>
            <a:xfrm>
              <a:off x="7873461" y="5086463"/>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02" name="Freeform 201"/>
            <p:cNvSpPr/>
            <p:nvPr/>
          </p:nvSpPr>
          <p:spPr>
            <a:xfrm>
              <a:off x="7233966" y="5177313"/>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7249964" y="530328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TextBox 203"/>
            <p:cNvSpPr txBox="1"/>
            <p:nvPr/>
          </p:nvSpPr>
          <p:spPr>
            <a:xfrm>
              <a:off x="7380606" y="5323553"/>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05" name="Straight Arrow Connector 204"/>
            <p:cNvCxnSpPr/>
            <p:nvPr/>
          </p:nvCxnSpPr>
          <p:spPr>
            <a:xfrm flipH="1" flipV="1">
              <a:off x="5573789" y="4764211"/>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6434946" y="2042088"/>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3" name="Group 72"/>
            <p:cNvGrpSpPr/>
            <p:nvPr/>
          </p:nvGrpSpPr>
          <p:grpSpPr>
            <a:xfrm>
              <a:off x="8686944" y="2167646"/>
              <a:ext cx="388526" cy="74659"/>
              <a:chOff x="6578220" y="2378122"/>
              <a:chExt cx="393511" cy="88711"/>
            </a:xfrm>
          </p:grpSpPr>
          <p:sp>
            <p:nvSpPr>
              <p:cNvPr id="208" name="Oval 207"/>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7823981" y="2008775"/>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12" name="Freeform 211"/>
            <p:cNvSpPr/>
            <p:nvPr/>
          </p:nvSpPr>
          <p:spPr>
            <a:xfrm>
              <a:off x="7184486" y="215278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6468593" y="2800130"/>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0" name="Oval 219"/>
            <p:cNvSpPr/>
            <p:nvPr/>
          </p:nvSpPr>
          <p:spPr>
            <a:xfrm>
              <a:off x="7857628" y="276681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21" name="Freeform 220"/>
            <p:cNvSpPr/>
            <p:nvPr/>
          </p:nvSpPr>
          <p:spPr>
            <a:xfrm>
              <a:off x="7218133" y="285766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rot="10800000">
              <a:off x="7234131" y="298363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TextBox 222"/>
            <p:cNvSpPr txBox="1"/>
            <p:nvPr/>
          </p:nvSpPr>
          <p:spPr>
            <a:xfrm>
              <a:off x="7364773" y="3003907"/>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224" name="Oval 223"/>
            <p:cNvSpPr/>
            <p:nvPr/>
          </p:nvSpPr>
          <p:spPr>
            <a:xfrm>
              <a:off x="6454739" y="355817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9" name="Oval 228"/>
            <p:cNvSpPr/>
            <p:nvPr/>
          </p:nvSpPr>
          <p:spPr>
            <a:xfrm>
              <a:off x="7843774" y="352485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0" name="Freeform 229"/>
            <p:cNvSpPr/>
            <p:nvPr/>
          </p:nvSpPr>
          <p:spPr>
            <a:xfrm>
              <a:off x="7204279" y="361570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rot="10800000">
              <a:off x="7220277" y="374167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TextBox 231"/>
            <p:cNvSpPr txBox="1"/>
            <p:nvPr/>
          </p:nvSpPr>
          <p:spPr>
            <a:xfrm>
              <a:off x="7350919" y="3761949"/>
              <a:ext cx="433132" cy="369332"/>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233" name="Oval 232"/>
            <p:cNvSpPr/>
            <p:nvPr/>
          </p:nvSpPr>
          <p:spPr>
            <a:xfrm>
              <a:off x="6476510" y="432808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5" name="Group 262"/>
            <p:cNvGrpSpPr/>
            <p:nvPr/>
          </p:nvGrpSpPr>
          <p:grpSpPr>
            <a:xfrm>
              <a:off x="8666579" y="2911056"/>
              <a:ext cx="418213" cy="2382430"/>
              <a:chOff x="8725787" y="3483474"/>
              <a:chExt cx="418213" cy="2382430"/>
            </a:xfrm>
          </p:grpSpPr>
          <p:grpSp>
            <p:nvGrpSpPr>
              <p:cNvPr id="6" name="Group 72"/>
              <p:cNvGrpSpPr/>
              <p:nvPr/>
            </p:nvGrpSpPr>
            <p:grpSpPr>
              <a:xfrm>
                <a:off x="8755474" y="5791245"/>
                <a:ext cx="388526" cy="74659"/>
                <a:chOff x="6578220" y="2378122"/>
                <a:chExt cx="393511" cy="88711"/>
              </a:xfrm>
            </p:grpSpPr>
            <p:sp>
              <p:nvSpPr>
                <p:cNvPr id="183" name="Oval 18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2"/>
              <p:cNvGrpSpPr/>
              <p:nvPr/>
            </p:nvGrpSpPr>
            <p:grpSpPr>
              <a:xfrm>
                <a:off x="8755474" y="3483474"/>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2"/>
              <p:cNvGrpSpPr/>
              <p:nvPr/>
            </p:nvGrpSpPr>
            <p:grpSpPr>
              <a:xfrm>
                <a:off x="8725787" y="4229641"/>
                <a:ext cx="388526" cy="74659"/>
                <a:chOff x="6578220" y="2378122"/>
                <a:chExt cx="393511" cy="88711"/>
              </a:xfrm>
            </p:grpSpPr>
            <p:sp>
              <p:nvSpPr>
                <p:cNvPr id="226" name="Oval 225"/>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2"/>
              <p:cNvGrpSpPr/>
              <p:nvPr/>
            </p:nvGrpSpPr>
            <p:grpSpPr>
              <a:xfrm>
                <a:off x="8747558" y="4999558"/>
                <a:ext cx="388526" cy="74659"/>
                <a:chOff x="6578220" y="2378122"/>
                <a:chExt cx="393511" cy="88711"/>
              </a:xfrm>
            </p:grpSpPr>
            <p:sp>
              <p:nvSpPr>
                <p:cNvPr id="235" name="Oval 234"/>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Oval 237"/>
            <p:cNvSpPr/>
            <p:nvPr/>
          </p:nvSpPr>
          <p:spPr>
            <a:xfrm>
              <a:off x="7865545" y="4294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9" name="Freeform 238"/>
            <p:cNvSpPr/>
            <p:nvPr/>
          </p:nvSpPr>
          <p:spPr>
            <a:xfrm>
              <a:off x="7226050" y="438562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rot="10800000">
              <a:off x="7242048" y="451159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7372690" y="4531866"/>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242" name="TextBox 241"/>
            <p:cNvSpPr txBox="1"/>
            <p:nvPr/>
          </p:nvSpPr>
          <p:spPr>
            <a:xfrm>
              <a:off x="5752385" y="4958776"/>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43" name="Straight Arrow Connector 242"/>
            <p:cNvCxnSpPr/>
            <p:nvPr/>
          </p:nvCxnSpPr>
          <p:spPr>
            <a:xfrm>
              <a:off x="6842699" y="2483833"/>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6846768" y="2415152"/>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5" name="Straight Arrow Connector 244"/>
            <p:cNvCxnSpPr/>
            <p:nvPr/>
          </p:nvCxnSpPr>
          <p:spPr>
            <a:xfrm>
              <a:off x="8230134" y="242247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8234203" y="2401296"/>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9" name="Straight Arrow Connector 248"/>
            <p:cNvCxnSpPr/>
            <p:nvPr/>
          </p:nvCxnSpPr>
          <p:spPr>
            <a:xfrm>
              <a:off x="6852595" y="324187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6856664" y="3173194"/>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1" name="Straight Arrow Connector 250"/>
            <p:cNvCxnSpPr/>
            <p:nvPr/>
          </p:nvCxnSpPr>
          <p:spPr>
            <a:xfrm>
              <a:off x="8240030" y="318051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8244099" y="315933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3" name="Straight Arrow Connector 252"/>
            <p:cNvCxnSpPr/>
            <p:nvPr/>
          </p:nvCxnSpPr>
          <p:spPr>
            <a:xfrm>
              <a:off x="6862491" y="3999917"/>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866560" y="3931236"/>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5" name="Straight Arrow Connector 254"/>
            <p:cNvCxnSpPr/>
            <p:nvPr/>
          </p:nvCxnSpPr>
          <p:spPr>
            <a:xfrm>
              <a:off x="8249926" y="393856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8253995" y="3917380"/>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7" name="Straight Arrow Connector 256"/>
            <p:cNvCxnSpPr/>
            <p:nvPr/>
          </p:nvCxnSpPr>
          <p:spPr>
            <a:xfrm>
              <a:off x="6872387" y="4757959"/>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6876456" y="4689278"/>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259" name="Straight Arrow Connector 258"/>
            <p:cNvCxnSpPr/>
            <p:nvPr/>
          </p:nvCxnSpPr>
          <p:spPr>
            <a:xfrm>
              <a:off x="8247947" y="473222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8228264" y="4699172"/>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72" name="TextBox 171"/>
            <p:cNvSpPr txBox="1"/>
            <p:nvPr/>
          </p:nvSpPr>
          <p:spPr>
            <a:xfrm>
              <a:off x="7344119" y="1816267"/>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8" name="TextBox 177"/>
            <p:cNvSpPr txBox="1"/>
            <p:nvPr/>
          </p:nvSpPr>
          <p:spPr>
            <a:xfrm>
              <a:off x="7368929" y="25747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9" name="TextBox 178"/>
            <p:cNvSpPr txBox="1"/>
            <p:nvPr/>
          </p:nvSpPr>
          <p:spPr>
            <a:xfrm>
              <a:off x="7393739" y="333317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4" name="TextBox 183"/>
            <p:cNvSpPr txBox="1"/>
            <p:nvPr/>
          </p:nvSpPr>
          <p:spPr>
            <a:xfrm>
              <a:off x="7418549" y="409163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5" name="TextBox 184"/>
            <p:cNvSpPr txBox="1"/>
            <p:nvPr/>
          </p:nvSpPr>
          <p:spPr>
            <a:xfrm>
              <a:off x="7443359" y="4850091"/>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6" name="Rectangle 185"/>
            <p:cNvSpPr/>
            <p:nvPr/>
          </p:nvSpPr>
          <p:spPr>
            <a:xfrm>
              <a:off x="6297508" y="1234780"/>
              <a:ext cx="2198038" cy="400110"/>
            </a:xfrm>
            <a:prstGeom prst="rect">
              <a:avLst/>
            </a:prstGeom>
            <a:ln>
              <a:noFill/>
            </a:ln>
          </p:spPr>
          <p:txBody>
            <a:bodyPr wrap="none">
              <a:spAutoFit/>
            </a:bodyPr>
            <a:lstStyle/>
            <a:p>
              <a:r>
                <a:rPr lang="en-US" sz="2000" dirty="0" smtClean="0">
                  <a:solidFill>
                    <a:srgbClr val="FF0000"/>
                  </a:solidFill>
                </a:rPr>
                <a:t># jobs in system</a:t>
              </a:r>
              <a:endParaRPr lang="en-US" sz="2000" dirty="0">
                <a:solidFill>
                  <a:srgbClr val="FF0000"/>
                </a:solidFill>
              </a:endParaRPr>
            </a:p>
          </p:txBody>
        </p:sp>
        <p:sp>
          <p:nvSpPr>
            <p:cNvPr id="187" name="Rectangle 186"/>
            <p:cNvSpPr/>
            <p:nvPr/>
          </p:nvSpPr>
          <p:spPr>
            <a:xfrm rot="16200000">
              <a:off x="-801179" y="4273702"/>
              <a:ext cx="2002471" cy="400110"/>
            </a:xfrm>
            <a:prstGeom prst="rect">
              <a:avLst/>
            </a:prstGeom>
          </p:spPr>
          <p:txBody>
            <a:bodyPr wrap="none">
              <a:spAutoFit/>
            </a:bodyPr>
            <a:lstStyle/>
            <a:p>
              <a:r>
                <a:rPr lang="en-US" sz="2000" dirty="0" smtClean="0">
                  <a:solidFill>
                    <a:schemeClr val="tx2"/>
                  </a:solidFill>
                </a:rPr>
                <a:t># busy servers</a:t>
              </a:r>
              <a:endParaRPr lang="en-US" sz="2000" dirty="0">
                <a:solidFill>
                  <a:schemeClr val="tx2"/>
                </a:solidFill>
              </a:endParaRPr>
            </a:p>
          </p:txBody>
        </p:sp>
      </p:grpSp>
      <p:grpSp>
        <p:nvGrpSpPr>
          <p:cNvPr id="10" name="Group 333"/>
          <p:cNvGrpSpPr/>
          <p:nvPr/>
        </p:nvGrpSpPr>
        <p:grpSpPr>
          <a:xfrm>
            <a:off x="749734" y="4294587"/>
            <a:ext cx="3438525" cy="2147776"/>
            <a:chOff x="755396" y="4136066"/>
            <a:chExt cx="3438525" cy="2147776"/>
          </a:xfrm>
        </p:grpSpPr>
        <p:sp>
          <p:nvSpPr>
            <p:cNvPr id="93" name="Rectangle 92"/>
            <p:cNvSpPr/>
            <p:nvPr/>
          </p:nvSpPr>
          <p:spPr>
            <a:xfrm>
              <a:off x="755396" y="4136066"/>
              <a:ext cx="3438525" cy="2147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963238" y="5683579"/>
              <a:ext cx="2034531" cy="461665"/>
            </a:xfrm>
            <a:prstGeom prst="rect">
              <a:avLst/>
            </a:prstGeom>
            <a:noFill/>
            <a:ln>
              <a:noFill/>
            </a:ln>
          </p:spPr>
          <p:txBody>
            <a:bodyPr wrap="none" rtlCol="0">
              <a:spAutoFit/>
            </a:bodyPr>
            <a:lstStyle/>
            <a:p>
              <a:r>
                <a:rPr lang="en-US" sz="2000" dirty="0" smtClean="0">
                  <a:solidFill>
                    <a:schemeClr val="bg1"/>
                  </a:solidFill>
                  <a:latin typeface="+mj-lt"/>
                </a:rPr>
                <a:t>Setup ~ Exp(</a:t>
              </a:r>
              <a:r>
                <a:rPr lang="en-US" sz="2400" dirty="0" smtClean="0">
                  <a:solidFill>
                    <a:schemeClr val="bg1"/>
                  </a:solidFill>
                  <a:latin typeface="Symbol" pitchFamily="18" charset="2"/>
                </a:rPr>
                <a:t>a</a:t>
              </a:r>
              <a:r>
                <a:rPr lang="en-US" sz="2000" dirty="0" smtClean="0">
                  <a:solidFill>
                    <a:schemeClr val="bg1"/>
                  </a:solidFill>
                  <a:latin typeface="+mj-lt"/>
                </a:rPr>
                <a:t>)</a:t>
              </a:r>
              <a:endParaRPr lang="en-US" sz="2000" dirty="0">
                <a:solidFill>
                  <a:schemeClr val="bg1"/>
                </a:solidFill>
                <a:latin typeface="+mj-lt"/>
              </a:endParaRPr>
            </a:p>
          </p:txBody>
        </p:sp>
        <p:cxnSp>
          <p:nvCxnSpPr>
            <p:cNvPr id="191" name="Straight Connector 190"/>
            <p:cNvCxnSpPr/>
            <p:nvPr/>
          </p:nvCxnSpPr>
          <p:spPr>
            <a:xfrm flipV="1">
              <a:off x="1881369" y="4799672"/>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56735" y="5294900"/>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804062" y="4796524"/>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79908" y="4795619"/>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355755" y="4794713"/>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131602" y="4793808"/>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Right Arrow 247"/>
            <p:cNvSpPr/>
            <p:nvPr/>
          </p:nvSpPr>
          <p:spPr>
            <a:xfrm>
              <a:off x="1536179" y="4970547"/>
              <a:ext cx="309585" cy="179293"/>
            </a:xfrm>
            <a:prstGeom prst="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p:cNvSpPr txBox="1"/>
            <p:nvPr/>
          </p:nvSpPr>
          <p:spPr>
            <a:xfrm>
              <a:off x="972927" y="4818419"/>
              <a:ext cx="421910" cy="461665"/>
            </a:xfrm>
            <a:prstGeom prst="rect">
              <a:avLst/>
            </a:prstGeom>
            <a:noFill/>
            <a:ln w="19050">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p:txBody>
        </p:sp>
        <p:sp>
          <p:nvSpPr>
            <p:cNvPr id="264" name="Rectangle 263"/>
            <p:cNvSpPr/>
            <p:nvPr/>
          </p:nvSpPr>
          <p:spPr>
            <a:xfrm>
              <a:off x="2447391" y="4970233"/>
              <a:ext cx="59046" cy="2454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227685" y="4902576"/>
              <a:ext cx="74609" cy="33372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67094" y="4996692"/>
              <a:ext cx="53555" cy="23373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987384" y="5120173"/>
              <a:ext cx="61793" cy="11907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98"/>
            <p:cNvGrpSpPr/>
            <p:nvPr/>
          </p:nvGrpSpPr>
          <p:grpSpPr>
            <a:xfrm>
              <a:off x="3182107" y="5614734"/>
              <a:ext cx="604109" cy="369332"/>
              <a:chOff x="3148493" y="4061364"/>
              <a:chExt cx="604109" cy="369332"/>
            </a:xfrm>
          </p:grpSpPr>
          <p:sp>
            <p:nvSpPr>
              <p:cNvPr id="300" name="Oval 299"/>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Arrow Connector 300"/>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03" name="Straight Arrow Connector 302"/>
            <p:cNvCxnSpPr/>
            <p:nvPr/>
          </p:nvCxnSpPr>
          <p:spPr>
            <a:xfrm flipV="1">
              <a:off x="2813779" y="4568342"/>
              <a:ext cx="353703" cy="46666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endCxn id="302" idx="1"/>
            </p:cNvCxnSpPr>
            <p:nvPr/>
          </p:nvCxnSpPr>
          <p:spPr>
            <a:xfrm>
              <a:off x="2820010" y="5208422"/>
              <a:ext cx="362174" cy="59097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310"/>
            <p:cNvGrpSpPr/>
            <p:nvPr/>
          </p:nvGrpSpPr>
          <p:grpSpPr>
            <a:xfrm>
              <a:off x="3176930" y="5182900"/>
              <a:ext cx="604109" cy="369332"/>
              <a:chOff x="3148493" y="4061364"/>
              <a:chExt cx="604109" cy="369332"/>
            </a:xfrm>
          </p:grpSpPr>
          <p:sp>
            <p:nvSpPr>
              <p:cNvPr id="312" name="Oval 31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Arrow Connector 31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3" name="Group 320"/>
            <p:cNvGrpSpPr/>
            <p:nvPr/>
          </p:nvGrpSpPr>
          <p:grpSpPr>
            <a:xfrm>
              <a:off x="3177231" y="4322382"/>
              <a:ext cx="604109" cy="369332"/>
              <a:chOff x="3148493" y="4061364"/>
              <a:chExt cx="604109" cy="369332"/>
            </a:xfrm>
          </p:grpSpPr>
          <p:sp>
            <p:nvSpPr>
              <p:cNvPr id="322" name="Oval 32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Arrow Connector 32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4" name="Group 325"/>
            <p:cNvGrpSpPr/>
            <p:nvPr/>
          </p:nvGrpSpPr>
          <p:grpSpPr>
            <a:xfrm>
              <a:off x="3179669" y="4767390"/>
              <a:ext cx="604109" cy="369332"/>
              <a:chOff x="3148493" y="4061364"/>
              <a:chExt cx="604109" cy="369332"/>
            </a:xfrm>
          </p:grpSpPr>
          <p:sp>
            <p:nvSpPr>
              <p:cNvPr id="327" name="Oval 326"/>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Arrow Connector 327"/>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30" name="Straight Arrow Connector 329"/>
            <p:cNvCxnSpPr>
              <a:endCxn id="329" idx="1"/>
            </p:cNvCxnSpPr>
            <p:nvPr/>
          </p:nvCxnSpPr>
          <p:spPr>
            <a:xfrm flipV="1">
              <a:off x="2812560" y="4952056"/>
              <a:ext cx="367186" cy="1585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endCxn id="314" idx="1"/>
            </p:cNvCxnSpPr>
            <p:nvPr/>
          </p:nvCxnSpPr>
          <p:spPr>
            <a:xfrm>
              <a:off x="2807683" y="5161471"/>
              <a:ext cx="369324" cy="20609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4120738" y="5771408"/>
            <a:ext cx="5023262" cy="1086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2"/>
              </a:solidFill>
            </a:endParaRPr>
          </a:p>
          <a:p>
            <a:pPr algn="ctr"/>
            <a:r>
              <a:rPr lang="en-US" sz="4400" dirty="0" smtClean="0">
                <a:solidFill>
                  <a:schemeClr val="bg2"/>
                </a:solidFill>
              </a:rPr>
              <a:t>Wide Open</a:t>
            </a:r>
            <a:endParaRPr lang="en-US" sz="2400" dirty="0" smtClean="0">
              <a:solidFill>
                <a:schemeClr val="bg2"/>
              </a:solidFill>
              <a:latin typeface="Calibri" pitchFamily="34" charset="0"/>
            </a:endParaRPr>
          </a:p>
          <a:p>
            <a:pPr algn="ctr"/>
            <a:endParaRPr lang="en-US" sz="2800" dirty="0">
              <a:solidFill>
                <a:schemeClr val="bg2"/>
              </a:solidFill>
            </a:endParaRPr>
          </a:p>
        </p:txBody>
      </p:sp>
      <p:sp>
        <p:nvSpPr>
          <p:cNvPr id="196" name="Rounded Rectangle 195"/>
          <p:cNvSpPr/>
          <p:nvPr/>
        </p:nvSpPr>
        <p:spPr>
          <a:xfrm>
            <a:off x="6317673" y="1876301"/>
            <a:ext cx="3408218" cy="3788229"/>
          </a:xfrm>
          <a:prstGeom prst="roundRect">
            <a:avLst/>
          </a:prstGeom>
          <a:solidFill>
            <a:srgbClr val="00FFFF">
              <a:alpha val="40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New Technique: </a:t>
            </a:r>
            <a:r>
              <a:rPr lang="en-US" sz="4000" dirty="0" smtClean="0">
                <a:solidFill>
                  <a:schemeClr val="tx2"/>
                </a:solidFill>
                <a:latin typeface="+mj-lt"/>
                <a:ea typeface="+mj-ea"/>
                <a:cs typeface="+mj-cs"/>
              </a:rPr>
              <a:t>RRR   </a:t>
            </a:r>
            <a:r>
              <a:rPr lang="en-US" sz="2400" dirty="0" smtClean="0">
                <a:solidFill>
                  <a:schemeClr val="tx2"/>
                </a:solidFill>
                <a:latin typeface="+mj-lt"/>
                <a:ea typeface="+mj-ea"/>
                <a:cs typeface="+mj-cs"/>
              </a:rPr>
              <a:t>[</a:t>
            </a:r>
            <a:r>
              <a:rPr lang="en-US" sz="2400" dirty="0" err="1" smtClean="0">
                <a:solidFill>
                  <a:schemeClr val="tx2"/>
                </a:solidFill>
                <a:latin typeface="+mj-lt"/>
                <a:ea typeface="+mj-ea"/>
                <a:cs typeface="+mj-cs"/>
              </a:rPr>
              <a:t>Sigmetrics</a:t>
            </a:r>
            <a:r>
              <a:rPr lang="en-US" sz="2400" dirty="0" smtClean="0">
                <a:solidFill>
                  <a:schemeClr val="tx2"/>
                </a:solidFill>
                <a:latin typeface="+mj-lt"/>
                <a:ea typeface="+mj-ea"/>
                <a:cs typeface="+mj-cs"/>
              </a:rPr>
              <a:t> 13]  </a:t>
            </a:r>
            <a:r>
              <a:rPr lang="en-US" sz="2000" dirty="0" smtClean="0">
                <a:solidFill>
                  <a:schemeClr val="tx2"/>
                </a:solidFill>
                <a:latin typeface="+mj-lt"/>
                <a:ea typeface="+mj-ea"/>
                <a:cs typeface="+mj-cs"/>
              </a:rPr>
              <a:t> </a:t>
            </a:r>
            <a:endParaRPr kumimoji="0" lang="en-US"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6822132" y="6492875"/>
            <a:ext cx="2133600" cy="365125"/>
          </a:xfrm>
        </p:spPr>
        <p:txBody>
          <a:bodyPr/>
          <a:lstStyle/>
          <a:p>
            <a:fld id="{B6F15528-21DE-4FAA-801E-634DDDAF4B2B}" type="slidenum">
              <a:rPr lang="en-US" smtClean="0">
                <a:solidFill>
                  <a:schemeClr val="bg1"/>
                </a:solidFill>
              </a:rPr>
              <a:pPr/>
              <a:t>11</a:t>
            </a:fld>
            <a:endParaRPr lang="en-US" dirty="0">
              <a:solidFill>
                <a:schemeClr val="bg1"/>
              </a:solidFill>
            </a:endParaRPr>
          </a:p>
        </p:txBody>
      </p:sp>
      <p:sp>
        <p:nvSpPr>
          <p:cNvPr id="338" name="Rectangle 337"/>
          <p:cNvSpPr/>
          <p:nvPr/>
        </p:nvSpPr>
        <p:spPr>
          <a:xfrm>
            <a:off x="489527" y="3806678"/>
            <a:ext cx="8378459" cy="2323713"/>
          </a:xfrm>
          <a:prstGeom prst="rect">
            <a:avLst/>
          </a:prstGeom>
        </p:spPr>
        <p:txBody>
          <a:bodyPr wrap="square">
            <a:spAutoFit/>
          </a:bodyPr>
          <a:lstStyle/>
          <a:p>
            <a:pPr marL="400050" indent="-400050"/>
            <a:r>
              <a:rPr lang="en-US" sz="2400" dirty="0" smtClean="0">
                <a:solidFill>
                  <a:schemeClr val="bg1"/>
                </a:solidFill>
              </a:rPr>
              <a:t>     </a:t>
            </a:r>
            <a:r>
              <a:rPr lang="en-US" sz="2400" u="sng" dirty="0" smtClean="0">
                <a:solidFill>
                  <a:schemeClr val="bg1"/>
                </a:solidFill>
              </a:rPr>
              <a:t>Recursive Renewal Reward (RRR)</a:t>
            </a:r>
            <a:r>
              <a:rPr lang="en-US" sz="2400" dirty="0" smtClean="0">
                <a:solidFill>
                  <a:schemeClr val="bg1"/>
                </a:solidFill>
              </a:rPr>
              <a:t>   </a:t>
            </a:r>
            <a:endParaRPr lang="en-US" sz="400" i="1" dirty="0" smtClean="0">
              <a:solidFill>
                <a:schemeClr val="bg2"/>
              </a:solidFill>
              <a:latin typeface="Calibri" pitchFamily="34" charset="0"/>
            </a:endParaRPr>
          </a:p>
          <a:p>
            <a:pPr marL="400050" indent="-400050"/>
            <a:endParaRPr lang="en-US" sz="500" i="1" u="sng" dirty="0" smtClean="0">
              <a:solidFill>
                <a:schemeClr val="bg2"/>
              </a:solidFill>
            </a:endParaRPr>
          </a:p>
          <a:p>
            <a:pPr marL="857250" lvl="1" indent="-400050">
              <a:buFont typeface="Wingdings" pitchFamily="2" charset="2"/>
              <a:buChar char="Ø"/>
            </a:pPr>
            <a:r>
              <a:rPr lang="en-US" sz="2400" dirty="0" smtClean="0">
                <a:solidFill>
                  <a:schemeClr val="bg1"/>
                </a:solidFill>
              </a:rPr>
              <a:t>Exact.  No iteration.  No infinite sums.</a:t>
            </a:r>
          </a:p>
          <a:p>
            <a:pPr marL="857250" lvl="1" indent="-400050">
              <a:buFont typeface="Wingdings" pitchFamily="2" charset="2"/>
              <a:buChar char="Ø"/>
            </a:pPr>
            <a:r>
              <a:rPr lang="en-US" sz="2400" dirty="0" smtClean="0">
                <a:solidFill>
                  <a:schemeClr val="bg1"/>
                </a:solidFill>
              </a:rPr>
              <a:t>Yields transforms of response time &amp; power.</a:t>
            </a:r>
          </a:p>
          <a:p>
            <a:pPr marL="857250" lvl="1" indent="-400050">
              <a:buFont typeface="Wingdings" pitchFamily="2" charset="2"/>
              <a:buChar char="Ø"/>
            </a:pPr>
            <a:endParaRPr lang="en-US" sz="2400" dirty="0" smtClean="0">
              <a:solidFill>
                <a:schemeClr val="bg1"/>
              </a:solidFill>
            </a:endParaRPr>
          </a:p>
          <a:p>
            <a:pPr marL="857250" lvl="1" indent="-400050"/>
            <a:r>
              <a:rPr lang="en-US" sz="2400" b="1" dirty="0" smtClean="0">
                <a:solidFill>
                  <a:schemeClr val="bg1"/>
                </a:solidFill>
              </a:rPr>
              <a:t>Closed-form</a:t>
            </a:r>
            <a:r>
              <a:rPr lang="en-US" sz="2000" dirty="0" smtClean="0">
                <a:solidFill>
                  <a:schemeClr val="bg1"/>
                </a:solidFill>
              </a:rPr>
              <a:t> for all chains that are skip-free in horizontal</a:t>
            </a:r>
          </a:p>
          <a:p>
            <a:pPr marL="857250" lvl="1" indent="-400050"/>
            <a:r>
              <a:rPr lang="en-US" sz="2000" dirty="0" smtClean="0">
                <a:solidFill>
                  <a:schemeClr val="bg1"/>
                </a:solidFill>
              </a:rPr>
              <a:t>direction and DAG in vertical direction.</a:t>
            </a:r>
          </a:p>
        </p:txBody>
      </p:sp>
      <p:grpSp>
        <p:nvGrpSpPr>
          <p:cNvPr id="2" name="Group 87"/>
          <p:cNvGrpSpPr/>
          <p:nvPr/>
        </p:nvGrpSpPr>
        <p:grpSpPr>
          <a:xfrm>
            <a:off x="660805" y="1072501"/>
            <a:ext cx="7530338" cy="2583988"/>
            <a:chOff x="701748" y="1318161"/>
            <a:chExt cx="7530338" cy="2583988"/>
          </a:xfrm>
        </p:grpSpPr>
        <p:grpSp>
          <p:nvGrpSpPr>
            <p:cNvPr id="3" name="Group 68"/>
            <p:cNvGrpSpPr/>
            <p:nvPr/>
          </p:nvGrpSpPr>
          <p:grpSpPr>
            <a:xfrm>
              <a:off x="701748" y="1318161"/>
              <a:ext cx="7530338" cy="2583988"/>
              <a:chOff x="723013" y="1318161"/>
              <a:chExt cx="7530338" cy="2583988"/>
            </a:xfrm>
          </p:grpSpPr>
          <p:sp>
            <p:nvSpPr>
              <p:cNvPr id="189" name="Cloud 188"/>
              <p:cNvSpPr/>
              <p:nvPr/>
            </p:nvSpPr>
            <p:spPr>
              <a:xfrm>
                <a:off x="723013" y="1339702"/>
                <a:ext cx="3721395" cy="2562447"/>
              </a:xfrm>
              <a:prstGeom prst="cloud">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p>
            </p:txBody>
          </p:sp>
          <p:sp>
            <p:nvSpPr>
              <p:cNvPr id="190" name="Rectangle 189"/>
              <p:cNvSpPr/>
              <p:nvPr/>
            </p:nvSpPr>
            <p:spPr>
              <a:xfrm>
                <a:off x="3089401" y="1318161"/>
                <a:ext cx="5163950" cy="23631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78"/>
              <p:cNvGrpSpPr/>
              <p:nvPr/>
            </p:nvGrpSpPr>
            <p:grpSpPr>
              <a:xfrm>
                <a:off x="1245796" y="1593512"/>
                <a:ext cx="3659186" cy="1686587"/>
                <a:chOff x="2271939" y="2913957"/>
                <a:chExt cx="3659186" cy="1686587"/>
              </a:xfrm>
            </p:grpSpPr>
            <p:sp>
              <p:nvSpPr>
                <p:cNvPr id="206" name="Oval 205"/>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Oval 206"/>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4" name="Oval 213"/>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2" name="Freeform 211"/>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5" name="Straight Arrow Connector 244"/>
                <p:cNvCxnSpPr>
                  <a:stCxn id="206" idx="4"/>
                  <a:endCxn id="207"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246"/>
                <p:cNvGrpSpPr/>
                <p:nvPr/>
              </p:nvGrpSpPr>
              <p:grpSpPr>
                <a:xfrm>
                  <a:off x="2780515" y="2987006"/>
                  <a:ext cx="3147189" cy="438686"/>
                  <a:chOff x="2780515" y="2987006"/>
                  <a:chExt cx="3147189" cy="438686"/>
                </a:xfrm>
              </p:grpSpPr>
              <p:sp>
                <p:nvSpPr>
                  <p:cNvPr id="202" name="Freeform 201"/>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780515" y="3127980"/>
                    <a:ext cx="620184" cy="74426"/>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rot="10051651" flipH="1" flipV="1">
                    <a:off x="3900900" y="2990131"/>
                    <a:ext cx="693176" cy="11840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0800000">
                    <a:off x="2851625" y="3372528"/>
                    <a:ext cx="588107" cy="5316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61"/>
                <p:cNvGrpSpPr/>
                <p:nvPr/>
              </p:nvGrpSpPr>
              <p:grpSpPr>
                <a:xfrm>
                  <a:off x="5286362" y="3617809"/>
                  <a:ext cx="644763" cy="251221"/>
                  <a:chOff x="5282941" y="2987006"/>
                  <a:chExt cx="644763" cy="251221"/>
                </a:xfrm>
              </p:grpSpPr>
              <p:sp>
                <p:nvSpPr>
                  <p:cNvPr id="263" name="Freeform 262"/>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269"/>
                <p:cNvGrpSpPr/>
                <p:nvPr/>
              </p:nvGrpSpPr>
              <p:grpSpPr>
                <a:xfrm>
                  <a:off x="5268765" y="4238103"/>
                  <a:ext cx="644763" cy="251221"/>
                  <a:chOff x="5282941" y="2987006"/>
                  <a:chExt cx="644763" cy="251221"/>
                </a:xfrm>
              </p:grpSpPr>
              <p:sp>
                <p:nvSpPr>
                  <p:cNvPr id="271" name="Freeform 270"/>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Freeform 78"/>
                <p:cNvSpPr/>
                <p:nvPr/>
              </p:nvSpPr>
              <p:spPr>
                <a:xfrm rot="16044405">
                  <a:off x="2135946" y="3628108"/>
                  <a:ext cx="388343" cy="1163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79"/>
              <p:cNvGrpSpPr/>
              <p:nvPr/>
            </p:nvGrpSpPr>
            <p:grpSpPr>
              <a:xfrm>
                <a:off x="4767948" y="1599263"/>
                <a:ext cx="1488506" cy="1686587"/>
                <a:chOff x="4442619" y="2913957"/>
                <a:chExt cx="1488506" cy="1686587"/>
              </a:xfrm>
            </p:grpSpPr>
            <p:sp>
              <p:nvSpPr>
                <p:cNvPr id="281" name="Oval 280"/>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2" name="Oval 281"/>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3" name="Oval 282"/>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4" name="Freeform 283"/>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5" name="Straight Arrow Connector 284"/>
                <p:cNvCxnSpPr>
                  <a:stCxn id="281" idx="4"/>
                  <a:endCxn id="282"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286"/>
                <p:cNvGrpSpPr/>
                <p:nvPr/>
              </p:nvGrpSpPr>
              <p:grpSpPr>
                <a:xfrm>
                  <a:off x="5282941" y="2987006"/>
                  <a:ext cx="644763" cy="251221"/>
                  <a:chOff x="5282941" y="2987006"/>
                  <a:chExt cx="644763" cy="251221"/>
                </a:xfrm>
              </p:grpSpPr>
              <p:sp>
                <p:nvSpPr>
                  <p:cNvPr id="294" name="Freeform 293"/>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287"/>
                <p:cNvGrpSpPr/>
                <p:nvPr/>
              </p:nvGrpSpPr>
              <p:grpSpPr>
                <a:xfrm>
                  <a:off x="5286362" y="3617809"/>
                  <a:ext cx="644763" cy="251221"/>
                  <a:chOff x="5282941" y="2987006"/>
                  <a:chExt cx="644763" cy="251221"/>
                </a:xfrm>
              </p:grpSpPr>
              <p:sp>
                <p:nvSpPr>
                  <p:cNvPr id="292" name="Freeform 291"/>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288"/>
                <p:cNvGrpSpPr/>
                <p:nvPr/>
              </p:nvGrpSpPr>
              <p:grpSpPr>
                <a:xfrm>
                  <a:off x="5268765" y="4238103"/>
                  <a:ext cx="644763" cy="251221"/>
                  <a:chOff x="5282941" y="2987006"/>
                  <a:chExt cx="644763" cy="251221"/>
                </a:xfrm>
              </p:grpSpPr>
              <p:sp>
                <p:nvSpPr>
                  <p:cNvPr id="290" name="Freeform 289"/>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 name="Group 295"/>
              <p:cNvGrpSpPr/>
              <p:nvPr/>
            </p:nvGrpSpPr>
            <p:grpSpPr>
              <a:xfrm>
                <a:off x="6119420" y="1605014"/>
                <a:ext cx="1488506" cy="1686587"/>
                <a:chOff x="4442619" y="2913957"/>
                <a:chExt cx="1488506" cy="1686587"/>
              </a:xfrm>
            </p:grpSpPr>
            <p:sp>
              <p:nvSpPr>
                <p:cNvPr id="297" name="Oval 296"/>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8" name="Oval 297"/>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9" name="Oval 298"/>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4" name="Freeform 303"/>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5" name="Straight Arrow Connector 304"/>
                <p:cNvCxnSpPr>
                  <a:stCxn id="297" idx="4"/>
                  <a:endCxn id="298"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4" name="Group 306"/>
                <p:cNvGrpSpPr/>
                <p:nvPr/>
              </p:nvGrpSpPr>
              <p:grpSpPr>
                <a:xfrm>
                  <a:off x="5282941" y="2987006"/>
                  <a:ext cx="644763" cy="251221"/>
                  <a:chOff x="5282941" y="2987006"/>
                  <a:chExt cx="644763" cy="251221"/>
                </a:xfrm>
              </p:grpSpPr>
              <p:sp>
                <p:nvSpPr>
                  <p:cNvPr id="318" name="Freeform 317"/>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307"/>
                <p:cNvGrpSpPr/>
                <p:nvPr/>
              </p:nvGrpSpPr>
              <p:grpSpPr>
                <a:xfrm>
                  <a:off x="5286362" y="3617809"/>
                  <a:ext cx="644763" cy="251221"/>
                  <a:chOff x="5282941" y="2987006"/>
                  <a:chExt cx="644763" cy="251221"/>
                </a:xfrm>
              </p:grpSpPr>
              <p:sp>
                <p:nvSpPr>
                  <p:cNvPr id="316" name="Freeform 315"/>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Freeform 316"/>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309"/>
                <p:cNvGrpSpPr/>
                <p:nvPr/>
              </p:nvGrpSpPr>
              <p:grpSpPr>
                <a:xfrm>
                  <a:off x="5268765" y="4238103"/>
                  <a:ext cx="644763" cy="251221"/>
                  <a:chOff x="5282941" y="2987006"/>
                  <a:chExt cx="644763" cy="251221"/>
                </a:xfrm>
              </p:grpSpPr>
              <p:sp>
                <p:nvSpPr>
                  <p:cNvPr id="311" name="Freeform 310"/>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7" name="Group 72"/>
              <p:cNvGrpSpPr/>
              <p:nvPr/>
            </p:nvGrpSpPr>
            <p:grpSpPr>
              <a:xfrm>
                <a:off x="7729331" y="1737260"/>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2"/>
              <p:cNvGrpSpPr/>
              <p:nvPr/>
            </p:nvGrpSpPr>
            <p:grpSpPr>
              <a:xfrm>
                <a:off x="7729331" y="2389992"/>
                <a:ext cx="388526" cy="74659"/>
                <a:chOff x="6578220" y="2378122"/>
                <a:chExt cx="393511" cy="88711"/>
              </a:xfrm>
            </p:grpSpPr>
            <p:sp>
              <p:nvSpPr>
                <p:cNvPr id="321" name="Oval 320"/>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2"/>
              <p:cNvGrpSpPr/>
              <p:nvPr/>
            </p:nvGrpSpPr>
            <p:grpSpPr>
              <a:xfrm>
                <a:off x="7729331" y="3042724"/>
                <a:ext cx="388526" cy="74659"/>
                <a:chOff x="6578220" y="2378122"/>
                <a:chExt cx="393511" cy="88711"/>
              </a:xfrm>
            </p:grpSpPr>
            <p:sp>
              <p:nvSpPr>
                <p:cNvPr id="333" name="Oval 33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TextBox 335"/>
              <p:cNvSpPr txBox="1"/>
              <p:nvPr/>
            </p:nvSpPr>
            <p:spPr>
              <a:xfrm>
                <a:off x="4359349" y="3285460"/>
                <a:ext cx="3278462" cy="400110"/>
              </a:xfrm>
              <a:prstGeom prst="rect">
                <a:avLst/>
              </a:prstGeom>
              <a:noFill/>
            </p:spPr>
            <p:txBody>
              <a:bodyPr wrap="none" rtlCol="0">
                <a:spAutoFit/>
              </a:bodyPr>
              <a:lstStyle/>
              <a:p>
                <a:r>
                  <a:rPr lang="en-US" sz="2000" dirty="0" smtClean="0"/>
                  <a:t>Infinite repeating portion</a:t>
                </a:r>
                <a:endParaRPr lang="en-US" sz="2000" dirty="0"/>
              </a:p>
            </p:txBody>
          </p:sp>
        </p:grpSp>
        <p:grpSp>
          <p:nvGrpSpPr>
            <p:cNvPr id="20" name="Group 80"/>
            <p:cNvGrpSpPr/>
            <p:nvPr/>
          </p:nvGrpSpPr>
          <p:grpSpPr>
            <a:xfrm>
              <a:off x="1091985" y="1740196"/>
              <a:ext cx="1807159" cy="1210295"/>
              <a:chOff x="1091985" y="1740196"/>
              <a:chExt cx="1807159" cy="1210295"/>
            </a:xfrm>
          </p:grpSpPr>
          <p:sp>
            <p:nvSpPr>
              <p:cNvPr id="70" name="Oval 69"/>
              <p:cNvSpPr/>
              <p:nvPr/>
            </p:nvSpPr>
            <p:spPr>
              <a:xfrm>
                <a:off x="1258562" y="1828800"/>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72"/>
              <p:cNvSpPr/>
              <p:nvPr/>
            </p:nvSpPr>
            <p:spPr>
              <a:xfrm>
                <a:off x="1091985" y="2587257"/>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Oval 73"/>
              <p:cNvSpPr/>
              <p:nvPr/>
            </p:nvSpPr>
            <p:spPr>
              <a:xfrm>
                <a:off x="2318273" y="1740196"/>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5" name="TextBox 74"/>
            <p:cNvSpPr txBox="1"/>
            <p:nvPr/>
          </p:nvSpPr>
          <p:spPr>
            <a:xfrm>
              <a:off x="1801345" y="2347098"/>
              <a:ext cx="1042273" cy="707886"/>
            </a:xfrm>
            <a:prstGeom prst="rect">
              <a:avLst/>
            </a:prstGeom>
            <a:noFill/>
          </p:spPr>
          <p:txBody>
            <a:bodyPr wrap="none" rtlCol="0">
              <a:spAutoFit/>
            </a:bodyPr>
            <a:lstStyle/>
            <a:p>
              <a:r>
                <a:rPr lang="en-US" sz="2000" dirty="0" smtClean="0"/>
                <a:t>Finite</a:t>
              </a:r>
            </a:p>
            <a:p>
              <a:r>
                <a:rPr lang="en-US" sz="2000" dirty="0" smtClean="0"/>
                <a:t>portion</a:t>
              </a:r>
              <a:endParaRPr lang="en-US" sz="2000" dirty="0"/>
            </a:p>
          </p:txBody>
        </p:sp>
      </p:grpSp>
      <p:sp>
        <p:nvSpPr>
          <p:cNvPr id="89" name="Freeform 88"/>
          <p:cNvSpPr/>
          <p:nvPr/>
        </p:nvSpPr>
        <p:spPr>
          <a:xfrm>
            <a:off x="1514901" y="2702257"/>
            <a:ext cx="1937983" cy="457199"/>
          </a:xfrm>
          <a:custGeom>
            <a:avLst/>
            <a:gdLst>
              <a:gd name="connsiteX0" fmla="*/ 1937983 w 1937983"/>
              <a:gd name="connsiteY0" fmla="*/ 204716 h 457199"/>
              <a:gd name="connsiteX1" fmla="*/ 941696 w 1937983"/>
              <a:gd name="connsiteY1" fmla="*/ 423080 h 457199"/>
              <a:gd name="connsiteX2" fmla="*/ 0 w 1937983"/>
              <a:gd name="connsiteY2" fmla="*/ 0 h 457199"/>
              <a:gd name="connsiteX3" fmla="*/ 0 w 1937983"/>
              <a:gd name="connsiteY3" fmla="*/ 0 h 457199"/>
            </a:gdLst>
            <a:ahLst/>
            <a:cxnLst>
              <a:cxn ang="0">
                <a:pos x="connsiteX0" y="connsiteY0"/>
              </a:cxn>
              <a:cxn ang="0">
                <a:pos x="connsiteX1" y="connsiteY1"/>
              </a:cxn>
              <a:cxn ang="0">
                <a:pos x="connsiteX2" y="connsiteY2"/>
              </a:cxn>
              <a:cxn ang="0">
                <a:pos x="connsiteX3" y="connsiteY3"/>
              </a:cxn>
            </a:cxnLst>
            <a:rect l="l" t="t" r="r" b="b"/>
            <a:pathLst>
              <a:path w="1937983" h="457199">
                <a:moveTo>
                  <a:pt x="1937983" y="204716"/>
                </a:moveTo>
                <a:cubicBezTo>
                  <a:pt x="1601338" y="330957"/>
                  <a:pt x="1264693" y="457199"/>
                  <a:pt x="941696" y="423080"/>
                </a:cubicBezTo>
                <a:cubicBezTo>
                  <a:pt x="618699" y="388961"/>
                  <a:pt x="0" y="0"/>
                  <a:pt x="0" y="0"/>
                </a:cubicBezTo>
                <a:lnTo>
                  <a:pt x="0" y="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New Technique: </a:t>
            </a:r>
            <a:r>
              <a:rPr lang="en-US" sz="4000" dirty="0" smtClean="0">
                <a:solidFill>
                  <a:schemeClr val="tx2"/>
                </a:solidFill>
                <a:latin typeface="+mj-lt"/>
                <a:ea typeface="+mj-ea"/>
                <a:cs typeface="+mj-cs"/>
              </a:rPr>
              <a:t>RRR   </a:t>
            </a:r>
            <a:r>
              <a:rPr lang="en-US" sz="2400" dirty="0" smtClean="0">
                <a:solidFill>
                  <a:schemeClr val="tx2"/>
                </a:solidFill>
                <a:latin typeface="+mj-lt"/>
                <a:ea typeface="+mj-ea"/>
                <a:cs typeface="+mj-cs"/>
              </a:rPr>
              <a:t>[</a:t>
            </a:r>
            <a:r>
              <a:rPr lang="en-US" sz="2400" dirty="0" err="1" smtClean="0">
                <a:solidFill>
                  <a:schemeClr val="tx2"/>
                </a:solidFill>
                <a:latin typeface="+mj-lt"/>
                <a:ea typeface="+mj-ea"/>
                <a:cs typeface="+mj-cs"/>
              </a:rPr>
              <a:t>Sigmetrics</a:t>
            </a:r>
            <a:r>
              <a:rPr lang="en-US" sz="2400" dirty="0" smtClean="0">
                <a:solidFill>
                  <a:schemeClr val="tx2"/>
                </a:solidFill>
                <a:latin typeface="+mj-lt"/>
                <a:ea typeface="+mj-ea"/>
                <a:cs typeface="+mj-cs"/>
              </a:rPr>
              <a:t> 13]  </a:t>
            </a:r>
            <a:r>
              <a:rPr lang="en-US" sz="2000" dirty="0" smtClean="0">
                <a:solidFill>
                  <a:schemeClr val="tx2"/>
                </a:solidFill>
                <a:latin typeface="+mj-lt"/>
                <a:ea typeface="+mj-ea"/>
                <a:cs typeface="+mj-cs"/>
              </a:rPr>
              <a:t> </a:t>
            </a:r>
            <a:endParaRPr kumimoji="0" lang="en-US"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6822132" y="6492875"/>
            <a:ext cx="2133600" cy="365125"/>
          </a:xfrm>
        </p:spPr>
        <p:txBody>
          <a:bodyPr/>
          <a:lstStyle/>
          <a:p>
            <a:fld id="{B6F15528-21DE-4FAA-801E-634DDDAF4B2B}" type="slidenum">
              <a:rPr lang="en-US" smtClean="0">
                <a:solidFill>
                  <a:schemeClr val="bg1"/>
                </a:solidFill>
              </a:rPr>
              <a:pPr/>
              <a:t>12</a:t>
            </a:fld>
            <a:endParaRPr lang="en-US" dirty="0">
              <a:solidFill>
                <a:schemeClr val="bg1"/>
              </a:solidFill>
            </a:endParaRPr>
          </a:p>
        </p:txBody>
      </p:sp>
      <p:grpSp>
        <p:nvGrpSpPr>
          <p:cNvPr id="2" name="Group 87"/>
          <p:cNvGrpSpPr/>
          <p:nvPr/>
        </p:nvGrpSpPr>
        <p:grpSpPr>
          <a:xfrm>
            <a:off x="660805" y="1072501"/>
            <a:ext cx="7530338" cy="2583988"/>
            <a:chOff x="701748" y="1318161"/>
            <a:chExt cx="7530338" cy="2583988"/>
          </a:xfrm>
        </p:grpSpPr>
        <p:grpSp>
          <p:nvGrpSpPr>
            <p:cNvPr id="3" name="Group 68"/>
            <p:cNvGrpSpPr/>
            <p:nvPr/>
          </p:nvGrpSpPr>
          <p:grpSpPr>
            <a:xfrm>
              <a:off x="701748" y="1318161"/>
              <a:ext cx="7530338" cy="2583988"/>
              <a:chOff x="723013" y="1318161"/>
              <a:chExt cx="7530338" cy="2583988"/>
            </a:xfrm>
          </p:grpSpPr>
          <p:sp>
            <p:nvSpPr>
              <p:cNvPr id="189" name="Cloud 188"/>
              <p:cNvSpPr/>
              <p:nvPr/>
            </p:nvSpPr>
            <p:spPr>
              <a:xfrm>
                <a:off x="723013" y="1339702"/>
                <a:ext cx="3721395" cy="2562447"/>
              </a:xfrm>
              <a:prstGeom prst="cloud">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p>
            </p:txBody>
          </p:sp>
          <p:sp>
            <p:nvSpPr>
              <p:cNvPr id="190" name="Rectangle 189"/>
              <p:cNvSpPr/>
              <p:nvPr/>
            </p:nvSpPr>
            <p:spPr>
              <a:xfrm>
                <a:off x="3089401" y="1318161"/>
                <a:ext cx="5163950" cy="23631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78"/>
              <p:cNvGrpSpPr/>
              <p:nvPr/>
            </p:nvGrpSpPr>
            <p:grpSpPr>
              <a:xfrm>
                <a:off x="1245796" y="1593512"/>
                <a:ext cx="3659186" cy="1686587"/>
                <a:chOff x="2271939" y="2913957"/>
                <a:chExt cx="3659186" cy="1686587"/>
              </a:xfrm>
            </p:grpSpPr>
            <p:sp>
              <p:nvSpPr>
                <p:cNvPr id="206" name="Oval 205"/>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7" name="Oval 206"/>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4" name="Oval 213"/>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2" name="Freeform 211"/>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5" name="Straight Arrow Connector 244"/>
                <p:cNvCxnSpPr>
                  <a:stCxn id="206" idx="4"/>
                  <a:endCxn id="207"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246"/>
                <p:cNvGrpSpPr/>
                <p:nvPr/>
              </p:nvGrpSpPr>
              <p:grpSpPr>
                <a:xfrm>
                  <a:off x="2780515" y="2987006"/>
                  <a:ext cx="3147189" cy="438686"/>
                  <a:chOff x="2780515" y="2987006"/>
                  <a:chExt cx="3147189" cy="438686"/>
                </a:xfrm>
              </p:grpSpPr>
              <p:sp>
                <p:nvSpPr>
                  <p:cNvPr id="202" name="Freeform 201"/>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780515" y="3127980"/>
                    <a:ext cx="620184" cy="74426"/>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rot="10051651" flipH="1" flipV="1">
                    <a:off x="3900900" y="2990131"/>
                    <a:ext cx="693176" cy="11840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0800000">
                    <a:off x="2851625" y="3372528"/>
                    <a:ext cx="588107" cy="5316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61"/>
                <p:cNvGrpSpPr/>
                <p:nvPr/>
              </p:nvGrpSpPr>
              <p:grpSpPr>
                <a:xfrm>
                  <a:off x="5286362" y="3617809"/>
                  <a:ext cx="644763" cy="251221"/>
                  <a:chOff x="5282941" y="2987006"/>
                  <a:chExt cx="644763" cy="251221"/>
                </a:xfrm>
              </p:grpSpPr>
              <p:sp>
                <p:nvSpPr>
                  <p:cNvPr id="263" name="Freeform 262"/>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269"/>
                <p:cNvGrpSpPr/>
                <p:nvPr/>
              </p:nvGrpSpPr>
              <p:grpSpPr>
                <a:xfrm>
                  <a:off x="5268765" y="4238103"/>
                  <a:ext cx="644763" cy="251221"/>
                  <a:chOff x="5282941" y="2987006"/>
                  <a:chExt cx="644763" cy="251221"/>
                </a:xfrm>
              </p:grpSpPr>
              <p:sp>
                <p:nvSpPr>
                  <p:cNvPr id="271" name="Freeform 270"/>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Freeform 78"/>
                <p:cNvSpPr/>
                <p:nvPr/>
              </p:nvSpPr>
              <p:spPr>
                <a:xfrm rot="16044405">
                  <a:off x="2135946" y="3628108"/>
                  <a:ext cx="388343" cy="1163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79"/>
              <p:cNvGrpSpPr/>
              <p:nvPr/>
            </p:nvGrpSpPr>
            <p:grpSpPr>
              <a:xfrm>
                <a:off x="4767948" y="1599263"/>
                <a:ext cx="1488506" cy="1686587"/>
                <a:chOff x="4442619" y="2913957"/>
                <a:chExt cx="1488506" cy="1686587"/>
              </a:xfrm>
            </p:grpSpPr>
            <p:sp>
              <p:nvSpPr>
                <p:cNvPr id="281" name="Oval 280"/>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2" name="Oval 281"/>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3" name="Oval 282"/>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4" name="Freeform 283"/>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5" name="Straight Arrow Connector 284"/>
                <p:cNvCxnSpPr>
                  <a:stCxn id="281" idx="4"/>
                  <a:endCxn id="282"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286"/>
                <p:cNvGrpSpPr/>
                <p:nvPr/>
              </p:nvGrpSpPr>
              <p:grpSpPr>
                <a:xfrm>
                  <a:off x="5282941" y="2987006"/>
                  <a:ext cx="644763" cy="251221"/>
                  <a:chOff x="5282941" y="2987006"/>
                  <a:chExt cx="644763" cy="251221"/>
                </a:xfrm>
              </p:grpSpPr>
              <p:sp>
                <p:nvSpPr>
                  <p:cNvPr id="294" name="Freeform 293"/>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287"/>
                <p:cNvGrpSpPr/>
                <p:nvPr/>
              </p:nvGrpSpPr>
              <p:grpSpPr>
                <a:xfrm>
                  <a:off x="5286362" y="3617809"/>
                  <a:ext cx="644763" cy="251221"/>
                  <a:chOff x="5282941" y="2987006"/>
                  <a:chExt cx="644763" cy="251221"/>
                </a:xfrm>
              </p:grpSpPr>
              <p:sp>
                <p:nvSpPr>
                  <p:cNvPr id="292" name="Freeform 291"/>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288"/>
                <p:cNvGrpSpPr/>
                <p:nvPr/>
              </p:nvGrpSpPr>
              <p:grpSpPr>
                <a:xfrm>
                  <a:off x="5268765" y="4238103"/>
                  <a:ext cx="644763" cy="251221"/>
                  <a:chOff x="5282941" y="2987006"/>
                  <a:chExt cx="644763" cy="251221"/>
                </a:xfrm>
              </p:grpSpPr>
              <p:sp>
                <p:nvSpPr>
                  <p:cNvPr id="290" name="Freeform 289"/>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 name="Group 295"/>
              <p:cNvGrpSpPr/>
              <p:nvPr/>
            </p:nvGrpSpPr>
            <p:grpSpPr>
              <a:xfrm>
                <a:off x="6119420" y="1605014"/>
                <a:ext cx="1488506" cy="1686587"/>
                <a:chOff x="4442619" y="2913957"/>
                <a:chExt cx="1488506" cy="1686587"/>
              </a:xfrm>
            </p:grpSpPr>
            <p:sp>
              <p:nvSpPr>
                <p:cNvPr id="297" name="Oval 296"/>
                <p:cNvSpPr/>
                <p:nvPr/>
              </p:nvSpPr>
              <p:spPr>
                <a:xfrm>
                  <a:off x="4524630" y="291395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8" name="Oval 297"/>
                <p:cNvSpPr/>
                <p:nvPr/>
              </p:nvSpPr>
              <p:spPr>
                <a:xfrm>
                  <a:off x="4524630" y="354482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9" name="Oval 298"/>
                <p:cNvSpPr/>
                <p:nvPr/>
              </p:nvSpPr>
              <p:spPr>
                <a:xfrm>
                  <a:off x="4524630" y="417568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4" name="Freeform 303"/>
                <p:cNvSpPr/>
                <p:nvPr/>
              </p:nvSpPr>
              <p:spPr>
                <a:xfrm rot="16044405" flipH="1">
                  <a:off x="4020525" y="3629262"/>
                  <a:ext cx="1050289" cy="206101"/>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5" name="Straight Arrow Connector 304"/>
                <p:cNvCxnSpPr>
                  <a:stCxn id="297" idx="4"/>
                  <a:endCxn id="298" idx="0"/>
                </p:cNvCxnSpPr>
                <p:nvPr/>
              </p:nvCxnSpPr>
              <p:spPr>
                <a:xfrm>
                  <a:off x="4919613" y="3338814"/>
                  <a:ext cx="0" cy="2060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4915942" y="3969679"/>
                  <a:ext cx="7340" cy="193901"/>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4" name="Group 306"/>
                <p:cNvGrpSpPr/>
                <p:nvPr/>
              </p:nvGrpSpPr>
              <p:grpSpPr>
                <a:xfrm>
                  <a:off x="5282941" y="2987006"/>
                  <a:ext cx="644763" cy="251221"/>
                  <a:chOff x="5282941" y="2987006"/>
                  <a:chExt cx="644763" cy="251221"/>
                </a:xfrm>
              </p:grpSpPr>
              <p:sp>
                <p:nvSpPr>
                  <p:cNvPr id="318" name="Freeform 317"/>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307"/>
                <p:cNvGrpSpPr/>
                <p:nvPr/>
              </p:nvGrpSpPr>
              <p:grpSpPr>
                <a:xfrm>
                  <a:off x="5286362" y="3617809"/>
                  <a:ext cx="644763" cy="251221"/>
                  <a:chOff x="5282941" y="2987006"/>
                  <a:chExt cx="644763" cy="251221"/>
                </a:xfrm>
              </p:grpSpPr>
              <p:sp>
                <p:nvSpPr>
                  <p:cNvPr id="316" name="Freeform 315"/>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Freeform 316"/>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309"/>
                <p:cNvGrpSpPr/>
                <p:nvPr/>
              </p:nvGrpSpPr>
              <p:grpSpPr>
                <a:xfrm>
                  <a:off x="5268765" y="4238103"/>
                  <a:ext cx="644763" cy="251221"/>
                  <a:chOff x="5282941" y="2987006"/>
                  <a:chExt cx="644763" cy="251221"/>
                </a:xfrm>
              </p:grpSpPr>
              <p:sp>
                <p:nvSpPr>
                  <p:cNvPr id="311" name="Freeform 310"/>
                  <p:cNvSpPr/>
                  <p:nvPr/>
                </p:nvSpPr>
                <p:spPr>
                  <a:xfrm>
                    <a:off x="5288208" y="298700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rot="10800000">
                    <a:off x="5282941" y="317677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7" name="Group 72"/>
              <p:cNvGrpSpPr/>
              <p:nvPr/>
            </p:nvGrpSpPr>
            <p:grpSpPr>
              <a:xfrm>
                <a:off x="7729331" y="1737260"/>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2"/>
              <p:cNvGrpSpPr/>
              <p:nvPr/>
            </p:nvGrpSpPr>
            <p:grpSpPr>
              <a:xfrm>
                <a:off x="7729331" y="2389992"/>
                <a:ext cx="388526" cy="74659"/>
                <a:chOff x="6578220" y="2378122"/>
                <a:chExt cx="393511" cy="88711"/>
              </a:xfrm>
            </p:grpSpPr>
            <p:sp>
              <p:nvSpPr>
                <p:cNvPr id="321" name="Oval 320"/>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2"/>
              <p:cNvGrpSpPr/>
              <p:nvPr/>
            </p:nvGrpSpPr>
            <p:grpSpPr>
              <a:xfrm>
                <a:off x="7729331" y="3042724"/>
                <a:ext cx="388526" cy="74659"/>
                <a:chOff x="6578220" y="2378122"/>
                <a:chExt cx="393511" cy="88711"/>
              </a:xfrm>
            </p:grpSpPr>
            <p:sp>
              <p:nvSpPr>
                <p:cNvPr id="333" name="Oval 33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TextBox 335"/>
              <p:cNvSpPr txBox="1"/>
              <p:nvPr/>
            </p:nvSpPr>
            <p:spPr>
              <a:xfrm>
                <a:off x="4359349" y="3285460"/>
                <a:ext cx="3278462" cy="400110"/>
              </a:xfrm>
              <a:prstGeom prst="rect">
                <a:avLst/>
              </a:prstGeom>
              <a:noFill/>
            </p:spPr>
            <p:txBody>
              <a:bodyPr wrap="none" rtlCol="0">
                <a:spAutoFit/>
              </a:bodyPr>
              <a:lstStyle/>
              <a:p>
                <a:r>
                  <a:rPr lang="en-US" sz="2000" dirty="0" smtClean="0"/>
                  <a:t>Infinite repeating portion</a:t>
                </a:r>
                <a:endParaRPr lang="en-US" sz="2000" dirty="0"/>
              </a:p>
            </p:txBody>
          </p:sp>
        </p:grpSp>
        <p:grpSp>
          <p:nvGrpSpPr>
            <p:cNvPr id="20" name="Group 80"/>
            <p:cNvGrpSpPr/>
            <p:nvPr/>
          </p:nvGrpSpPr>
          <p:grpSpPr>
            <a:xfrm>
              <a:off x="1091985" y="1740196"/>
              <a:ext cx="1807159" cy="1210295"/>
              <a:chOff x="1091985" y="1740196"/>
              <a:chExt cx="1807159" cy="1210295"/>
            </a:xfrm>
          </p:grpSpPr>
          <p:sp>
            <p:nvSpPr>
              <p:cNvPr id="70" name="Oval 69"/>
              <p:cNvSpPr/>
              <p:nvPr/>
            </p:nvSpPr>
            <p:spPr>
              <a:xfrm>
                <a:off x="1258562" y="1828800"/>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72"/>
              <p:cNvSpPr/>
              <p:nvPr/>
            </p:nvSpPr>
            <p:spPr>
              <a:xfrm>
                <a:off x="1091985" y="2587257"/>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Oval 73"/>
              <p:cNvSpPr/>
              <p:nvPr/>
            </p:nvSpPr>
            <p:spPr>
              <a:xfrm>
                <a:off x="2318273" y="1740196"/>
                <a:ext cx="580871" cy="3632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5" name="TextBox 74"/>
            <p:cNvSpPr txBox="1"/>
            <p:nvPr/>
          </p:nvSpPr>
          <p:spPr>
            <a:xfrm>
              <a:off x="1801345" y="2347098"/>
              <a:ext cx="1042273" cy="707886"/>
            </a:xfrm>
            <a:prstGeom prst="rect">
              <a:avLst/>
            </a:prstGeom>
            <a:noFill/>
          </p:spPr>
          <p:txBody>
            <a:bodyPr wrap="none" rtlCol="0">
              <a:spAutoFit/>
            </a:bodyPr>
            <a:lstStyle/>
            <a:p>
              <a:r>
                <a:rPr lang="en-US" sz="2000" dirty="0" smtClean="0"/>
                <a:t>Finite</a:t>
              </a:r>
            </a:p>
            <a:p>
              <a:r>
                <a:rPr lang="en-US" sz="2000" dirty="0" smtClean="0"/>
                <a:t>portion</a:t>
              </a:r>
              <a:endParaRPr lang="en-US" sz="2000" dirty="0"/>
            </a:p>
          </p:txBody>
        </p:sp>
      </p:grpSp>
      <p:sp>
        <p:nvSpPr>
          <p:cNvPr id="89" name="Freeform 88"/>
          <p:cNvSpPr/>
          <p:nvPr/>
        </p:nvSpPr>
        <p:spPr>
          <a:xfrm>
            <a:off x="1514901" y="2702257"/>
            <a:ext cx="1937983" cy="457199"/>
          </a:xfrm>
          <a:custGeom>
            <a:avLst/>
            <a:gdLst>
              <a:gd name="connsiteX0" fmla="*/ 1937983 w 1937983"/>
              <a:gd name="connsiteY0" fmla="*/ 204716 h 457199"/>
              <a:gd name="connsiteX1" fmla="*/ 941696 w 1937983"/>
              <a:gd name="connsiteY1" fmla="*/ 423080 h 457199"/>
              <a:gd name="connsiteX2" fmla="*/ 0 w 1937983"/>
              <a:gd name="connsiteY2" fmla="*/ 0 h 457199"/>
              <a:gd name="connsiteX3" fmla="*/ 0 w 1937983"/>
              <a:gd name="connsiteY3" fmla="*/ 0 h 457199"/>
            </a:gdLst>
            <a:ahLst/>
            <a:cxnLst>
              <a:cxn ang="0">
                <a:pos x="connsiteX0" y="connsiteY0"/>
              </a:cxn>
              <a:cxn ang="0">
                <a:pos x="connsiteX1" y="connsiteY1"/>
              </a:cxn>
              <a:cxn ang="0">
                <a:pos x="connsiteX2" y="connsiteY2"/>
              </a:cxn>
              <a:cxn ang="0">
                <a:pos x="connsiteX3" y="connsiteY3"/>
              </a:cxn>
            </a:cxnLst>
            <a:rect l="l" t="t" r="r" b="b"/>
            <a:pathLst>
              <a:path w="1937983" h="457199">
                <a:moveTo>
                  <a:pt x="1937983" y="204716"/>
                </a:moveTo>
                <a:cubicBezTo>
                  <a:pt x="1601338" y="330957"/>
                  <a:pt x="1264693" y="457199"/>
                  <a:pt x="941696" y="423080"/>
                </a:cubicBezTo>
                <a:cubicBezTo>
                  <a:pt x="618699" y="388961"/>
                  <a:pt x="0" y="0"/>
                  <a:pt x="0" y="0"/>
                </a:cubicBezTo>
                <a:lnTo>
                  <a:pt x="0" y="0"/>
                </a:ln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3" name="Object 82"/>
          <p:cNvGraphicFramePr>
            <a:graphicFrameLocks noChangeAspect="1"/>
          </p:cNvGraphicFramePr>
          <p:nvPr/>
        </p:nvGraphicFramePr>
        <p:xfrm>
          <a:off x="1231900" y="4211638"/>
          <a:ext cx="6675438" cy="2474912"/>
        </p:xfrm>
        <a:graphic>
          <a:graphicData uri="http://schemas.openxmlformats.org/presentationml/2006/ole">
            <p:oleObj spid="_x0000_s889858" name="Equation" r:id="rId4" imgW="2806560" imgH="1041120" progId="Equation.DSMT4">
              <p:embed/>
            </p:oleObj>
          </a:graphicData>
        </a:graphic>
      </p:graphicFrame>
      <p:sp>
        <p:nvSpPr>
          <p:cNvPr id="84" name="TextBox 83"/>
          <p:cNvSpPr txBox="1"/>
          <p:nvPr/>
        </p:nvSpPr>
        <p:spPr>
          <a:xfrm>
            <a:off x="609600" y="6057900"/>
            <a:ext cx="1343025" cy="369332"/>
          </a:xfrm>
          <a:prstGeom prst="rect">
            <a:avLst/>
          </a:prstGeom>
          <a:noFill/>
        </p:spPr>
        <p:txBody>
          <a:bodyPr wrap="square" rtlCol="0">
            <a:spAutoFit/>
          </a:bodyPr>
          <a:lstStyle/>
          <a:p>
            <a:r>
              <a:rPr lang="en-US" dirty="0" smtClean="0">
                <a:solidFill>
                  <a:schemeClr val="bg1"/>
                </a:solidFill>
              </a:rPr>
              <a:t>N = # jobs</a:t>
            </a:r>
            <a:endParaRPr lang="en-US" dirty="0">
              <a:solidFill>
                <a:schemeClr val="bg1"/>
              </a:solidFill>
            </a:endParaRPr>
          </a:p>
        </p:txBody>
      </p:sp>
      <p:sp>
        <p:nvSpPr>
          <p:cNvPr id="85" name="Oval 84"/>
          <p:cNvSpPr/>
          <p:nvPr/>
        </p:nvSpPr>
        <p:spPr>
          <a:xfrm>
            <a:off x="3461308" y="2627378"/>
            <a:ext cx="753466" cy="3950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447454" y="1996006"/>
            <a:ext cx="753466" cy="3950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33600" y="1364634"/>
            <a:ext cx="753466" cy="3950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26275" y="2220685"/>
            <a:ext cx="843149" cy="5937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685800"/>
          </a:xfrm>
          <a:solidFill>
            <a:schemeClr val="bg2"/>
          </a:solidFill>
          <a:effectLst>
            <a:outerShdw blurRad="50800" dist="38100" dir="5400000" algn="t" rotWithShape="0">
              <a:prstClr val="black">
                <a:alpha val="40000"/>
              </a:prstClr>
            </a:outerShdw>
          </a:effectLst>
        </p:spPr>
        <p:txBody>
          <a:bodyPr>
            <a:normAutofit/>
          </a:bodyPr>
          <a:lstStyle/>
          <a:p>
            <a:r>
              <a:rPr lang="en-US" sz="3600" dirty="0" smtClean="0"/>
              <a:t>Results of Analysis</a:t>
            </a:r>
            <a:endParaRPr lang="en-US" sz="3600" dirty="0"/>
          </a:p>
        </p:txBody>
      </p:sp>
      <p:sp>
        <p:nvSpPr>
          <p:cNvPr id="4" name="Slide Number Placeholder 3"/>
          <p:cNvSpPr>
            <a:spLocks noGrp="1"/>
          </p:cNvSpPr>
          <p:nvPr>
            <p:ph type="sldNum" sz="quarter" idx="11"/>
          </p:nvPr>
        </p:nvSpPr>
        <p:spPr>
          <a:xfrm>
            <a:off x="5392363" y="6492875"/>
            <a:ext cx="2133600" cy="365125"/>
          </a:xfrm>
        </p:spPr>
        <p:txBody>
          <a:bodyPr/>
          <a:lstStyle/>
          <a:p>
            <a:fld id="{B6F15528-21DE-4FAA-801E-634DDDAF4B2B}" type="slidenum">
              <a:rPr lang="en-US" smtClean="0">
                <a:solidFill>
                  <a:schemeClr val="bg1"/>
                </a:solidFill>
              </a:rPr>
              <a:pPr/>
              <a:t>13</a:t>
            </a:fld>
            <a:endParaRPr lang="en-US" dirty="0">
              <a:solidFill>
                <a:schemeClr val="bg1"/>
              </a:solidFill>
            </a:endParaRPr>
          </a:p>
        </p:txBody>
      </p:sp>
      <p:grpSp>
        <p:nvGrpSpPr>
          <p:cNvPr id="3" name="Group 109"/>
          <p:cNvGrpSpPr/>
          <p:nvPr/>
        </p:nvGrpSpPr>
        <p:grpSpPr>
          <a:xfrm>
            <a:off x="186952" y="1508165"/>
            <a:ext cx="4263243" cy="4408345"/>
            <a:chOff x="-3503222" y="1686296"/>
            <a:chExt cx="4263243" cy="4408345"/>
          </a:xfrm>
        </p:grpSpPr>
        <p:sp>
          <p:nvSpPr>
            <p:cNvPr id="20" name="Rectangle 19"/>
            <p:cNvSpPr/>
            <p:nvPr/>
          </p:nvSpPr>
          <p:spPr>
            <a:xfrm>
              <a:off x="-3503222" y="1686296"/>
              <a:ext cx="4263243" cy="4358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Object 99"/>
            <p:cNvGraphicFramePr>
              <a:graphicFrameLocks noChangeAspect="1"/>
            </p:cNvGraphicFramePr>
            <p:nvPr/>
          </p:nvGraphicFramePr>
          <p:xfrm>
            <a:off x="-3255384" y="5350104"/>
            <a:ext cx="3844926" cy="744537"/>
          </p:xfrm>
          <a:graphic>
            <a:graphicData uri="http://schemas.openxmlformats.org/presentationml/2006/ole">
              <p:oleObj spid="_x0000_s777218" name="Equation" r:id="rId4" imgW="1765080" imgH="330120" progId="Equation.DSMT4">
                <p:embed/>
              </p:oleObj>
            </a:graphicData>
          </a:graphic>
        </p:graphicFrame>
        <p:grpSp>
          <p:nvGrpSpPr>
            <p:cNvPr id="5" name="Group 106"/>
            <p:cNvGrpSpPr/>
            <p:nvPr/>
          </p:nvGrpSpPr>
          <p:grpSpPr>
            <a:xfrm>
              <a:off x="-3249995" y="2097001"/>
              <a:ext cx="3416249" cy="1661684"/>
              <a:chOff x="-3416249" y="2001998"/>
              <a:chExt cx="3416249" cy="1661684"/>
            </a:xfrm>
          </p:grpSpPr>
          <p:cxnSp>
            <p:nvCxnSpPr>
              <p:cNvPr id="22" name="Straight Connector 21"/>
              <p:cNvCxnSpPr/>
              <p:nvPr/>
            </p:nvCxnSpPr>
            <p:spPr>
              <a:xfrm flipV="1">
                <a:off x="-2507807" y="2479288"/>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32441" y="2974516"/>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85114" y="2476140"/>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09268" y="2475235"/>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33421" y="2474329"/>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57574" y="2473424"/>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2852997" y="2650163"/>
                <a:ext cx="309585" cy="179293"/>
              </a:xfrm>
              <a:prstGeom prst="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16249" y="2498035"/>
                <a:ext cx="421910" cy="461665"/>
              </a:xfrm>
              <a:prstGeom prst="rect">
                <a:avLst/>
              </a:prstGeom>
              <a:noFill/>
              <a:ln w="19050">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p:txBody>
          </p:sp>
          <p:sp>
            <p:nvSpPr>
              <p:cNvPr id="30" name="Rectangle 29"/>
              <p:cNvSpPr/>
              <p:nvPr/>
            </p:nvSpPr>
            <p:spPr>
              <a:xfrm>
                <a:off x="-1941785" y="2649849"/>
                <a:ext cx="59046" cy="2454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61490" y="2531052"/>
                <a:ext cx="67187" cy="38486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22082" y="2676308"/>
                <a:ext cx="53555" cy="23373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01792" y="2799789"/>
                <a:ext cx="61793" cy="11907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8"/>
              <p:cNvGrpSpPr/>
              <p:nvPr/>
            </p:nvGrpSpPr>
            <p:grpSpPr>
              <a:xfrm>
                <a:off x="-1207069" y="3294350"/>
                <a:ext cx="604109" cy="369332"/>
                <a:chOff x="3148493" y="4061364"/>
                <a:chExt cx="604109" cy="369332"/>
              </a:xfrm>
            </p:grpSpPr>
            <p:sp>
              <p:nvSpPr>
                <p:cNvPr id="51" name="Oval 50"/>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5" name="Straight Arrow Connector 34"/>
              <p:cNvCxnSpPr/>
              <p:nvPr/>
            </p:nvCxnSpPr>
            <p:spPr>
              <a:xfrm flipV="1">
                <a:off x="-1575397" y="2247958"/>
                <a:ext cx="353703" cy="46666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53" idx="1"/>
              </p:cNvCxnSpPr>
              <p:nvPr/>
            </p:nvCxnSpPr>
            <p:spPr>
              <a:xfrm>
                <a:off x="-1569166" y="2888038"/>
                <a:ext cx="362174" cy="59097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320"/>
              <p:cNvGrpSpPr/>
              <p:nvPr/>
            </p:nvGrpSpPr>
            <p:grpSpPr>
              <a:xfrm>
                <a:off x="-1211945" y="2001998"/>
                <a:ext cx="604109" cy="369332"/>
                <a:chOff x="3148493" y="4061364"/>
                <a:chExt cx="604109" cy="369332"/>
              </a:xfrm>
            </p:grpSpPr>
            <p:sp>
              <p:nvSpPr>
                <p:cNvPr id="45" name="Oval 44"/>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8" name="Group 325"/>
              <p:cNvGrpSpPr/>
              <p:nvPr/>
            </p:nvGrpSpPr>
            <p:grpSpPr>
              <a:xfrm>
                <a:off x="-1209507" y="2447006"/>
                <a:ext cx="604109" cy="369332"/>
                <a:chOff x="3148493" y="4061364"/>
                <a:chExt cx="604109" cy="369332"/>
              </a:xfrm>
            </p:grpSpPr>
            <p:sp>
              <p:nvSpPr>
                <p:cNvPr id="42" name="Oval 4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40" name="Straight Arrow Connector 39"/>
              <p:cNvCxnSpPr>
                <a:endCxn id="44" idx="1"/>
              </p:cNvCxnSpPr>
              <p:nvPr/>
            </p:nvCxnSpPr>
            <p:spPr>
              <a:xfrm flipV="1">
                <a:off x="-1576616" y="2631672"/>
                <a:ext cx="367186" cy="1585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6" name="Object 115"/>
              <p:cNvGraphicFramePr>
                <a:graphicFrameLocks noChangeAspect="1"/>
              </p:cNvGraphicFramePr>
              <p:nvPr/>
            </p:nvGraphicFramePr>
            <p:xfrm>
              <a:off x="-300037" y="2629981"/>
              <a:ext cx="300037" cy="436563"/>
            </p:xfrm>
            <a:graphic>
              <a:graphicData uri="http://schemas.openxmlformats.org/presentationml/2006/ole">
                <p:oleObj spid="_x0000_s777219" name="Equation" r:id="rId5" imgW="126720" imgH="177480" progId="Equation.DSMT4">
                  <p:embed/>
                </p:oleObj>
              </a:graphicData>
            </a:graphic>
          </p:graphicFrame>
          <p:grpSp>
            <p:nvGrpSpPr>
              <p:cNvPr id="9" name="Group 113"/>
              <p:cNvGrpSpPr/>
              <p:nvPr/>
            </p:nvGrpSpPr>
            <p:grpSpPr>
              <a:xfrm>
                <a:off x="-1079038" y="2941699"/>
                <a:ext cx="90054" cy="348065"/>
                <a:chOff x="-641777" y="4806950"/>
                <a:chExt cx="90054" cy="348065"/>
              </a:xfrm>
            </p:grpSpPr>
            <p:sp>
              <p:nvSpPr>
                <p:cNvPr id="104" name="Oval 103"/>
                <p:cNvSpPr/>
                <p:nvPr/>
              </p:nvSpPr>
              <p:spPr>
                <a:xfrm>
                  <a:off x="-641777" y="4806950"/>
                  <a:ext cx="90054" cy="81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41777" y="4940300"/>
                  <a:ext cx="90054" cy="81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41777" y="5073650"/>
                  <a:ext cx="90054" cy="8136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ight Brace 114"/>
              <p:cNvSpPr/>
              <p:nvPr/>
            </p:nvSpPr>
            <p:spPr>
              <a:xfrm>
                <a:off x="-608711" y="2071749"/>
                <a:ext cx="311150" cy="158115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103" name="Object 102"/>
            <p:cNvGraphicFramePr>
              <a:graphicFrameLocks noChangeAspect="1"/>
            </p:cNvGraphicFramePr>
            <p:nvPr/>
          </p:nvGraphicFramePr>
          <p:xfrm>
            <a:off x="-3247138" y="4078556"/>
            <a:ext cx="2351087" cy="458788"/>
          </p:xfrm>
          <a:graphic>
            <a:graphicData uri="http://schemas.openxmlformats.org/presentationml/2006/ole">
              <p:oleObj spid="_x0000_s777220" name="Equation" r:id="rId6" imgW="1079280" imgH="203040" progId="Equation.DSMT4">
                <p:embed/>
              </p:oleObj>
            </a:graphicData>
          </a:graphic>
        </p:graphicFrame>
        <p:graphicFrame>
          <p:nvGraphicFramePr>
            <p:cNvPr id="105" name="Object 104"/>
            <p:cNvGraphicFramePr>
              <a:graphicFrameLocks noChangeAspect="1"/>
            </p:cNvGraphicFramePr>
            <p:nvPr/>
          </p:nvGraphicFramePr>
          <p:xfrm>
            <a:off x="-3215637" y="4775902"/>
            <a:ext cx="2212975" cy="458788"/>
          </p:xfrm>
          <a:graphic>
            <a:graphicData uri="http://schemas.openxmlformats.org/presentationml/2006/ole">
              <p:oleObj spid="_x0000_s777221" name="Equation" r:id="rId7" imgW="1015920" imgH="203040" progId="Equation.DSMT4">
                <p:embed/>
              </p:oleObj>
            </a:graphicData>
          </a:graphic>
        </p:graphicFrame>
      </p:grpSp>
      <p:grpSp>
        <p:nvGrpSpPr>
          <p:cNvPr id="71" name="Group 70"/>
          <p:cNvGrpSpPr/>
          <p:nvPr/>
        </p:nvGrpSpPr>
        <p:grpSpPr>
          <a:xfrm>
            <a:off x="4743595" y="378187"/>
            <a:ext cx="4637912" cy="3468635"/>
            <a:chOff x="4743595" y="378187"/>
            <a:chExt cx="4637912" cy="3468635"/>
          </a:xfrm>
        </p:grpSpPr>
        <p:pic>
          <p:nvPicPr>
            <p:cNvPr id="61" name="Picture 60" descr="ETAnshul.png"/>
            <p:cNvPicPr>
              <a:picLocks noChangeAspect="1"/>
            </p:cNvPicPr>
            <p:nvPr/>
          </p:nvPicPr>
          <p:blipFill>
            <a:blip r:embed="rId8" cstate="print"/>
            <a:srcRect l="6995" t="4135" r="4928" b="6133"/>
            <a:stretch>
              <a:fillRect/>
            </a:stretch>
          </p:blipFill>
          <p:spPr>
            <a:xfrm>
              <a:off x="5130141" y="926275"/>
              <a:ext cx="3372591" cy="2576945"/>
            </a:xfrm>
            <a:prstGeom prst="rect">
              <a:avLst/>
            </a:prstGeom>
          </p:spPr>
        </p:pic>
        <p:sp>
          <p:nvSpPr>
            <p:cNvPr id="136" name="TextBox 135"/>
            <p:cNvSpPr txBox="1"/>
            <p:nvPr/>
          </p:nvSpPr>
          <p:spPr>
            <a:xfrm>
              <a:off x="5680386" y="2775278"/>
              <a:ext cx="2433680" cy="307777"/>
            </a:xfrm>
            <a:prstGeom prst="rect">
              <a:avLst/>
            </a:prstGeom>
            <a:noFill/>
          </p:spPr>
          <p:txBody>
            <a:bodyPr wrap="none" rtlCol="0">
              <a:spAutoFit/>
            </a:bodyPr>
            <a:lstStyle/>
            <a:p>
              <a:r>
                <a:rPr lang="en-US" sz="1400" b="1" dirty="0" smtClean="0">
                  <a:solidFill>
                    <a:schemeClr val="tx2"/>
                  </a:solidFill>
                </a:rPr>
                <a:t>OPT</a:t>
              </a:r>
              <a:r>
                <a:rPr lang="en-US" sz="1200" b="1" dirty="0" smtClean="0">
                  <a:solidFill>
                    <a:schemeClr val="tx2"/>
                  </a:solidFill>
                </a:rPr>
                <a:t>  (ON/OFF with 0 setup)</a:t>
              </a:r>
              <a:endParaRPr lang="en-US" sz="1200" b="1" dirty="0">
                <a:solidFill>
                  <a:schemeClr val="tx2"/>
                </a:solidFill>
              </a:endParaRPr>
            </a:p>
          </p:txBody>
        </p:sp>
        <p:sp>
          <p:nvSpPr>
            <p:cNvPr id="123" name="TextBox 122"/>
            <p:cNvSpPr txBox="1"/>
            <p:nvPr/>
          </p:nvSpPr>
          <p:spPr>
            <a:xfrm>
              <a:off x="6002948" y="1610012"/>
              <a:ext cx="1138453" cy="369332"/>
            </a:xfrm>
            <a:prstGeom prst="rect">
              <a:avLst/>
            </a:prstGeom>
            <a:solidFill>
              <a:srgbClr val="00FF00"/>
            </a:solidFill>
          </p:spPr>
          <p:txBody>
            <a:bodyPr wrap="none" rtlCol="0">
              <a:spAutoFit/>
            </a:bodyPr>
            <a:lstStyle/>
            <a:p>
              <a:r>
                <a:rPr lang="en-US" dirty="0" smtClean="0">
                  <a:solidFill>
                    <a:schemeClr val="tx2"/>
                  </a:solidFill>
                </a:rPr>
                <a:t>ON/OFF</a:t>
              </a:r>
              <a:endParaRPr lang="en-US" dirty="0">
                <a:solidFill>
                  <a:schemeClr val="tx2"/>
                </a:solidFill>
              </a:endParaRPr>
            </a:p>
          </p:txBody>
        </p:sp>
        <p:sp>
          <p:nvSpPr>
            <p:cNvPr id="64" name="TextBox 63"/>
            <p:cNvSpPr txBox="1"/>
            <p:nvPr/>
          </p:nvSpPr>
          <p:spPr>
            <a:xfrm rot="16200000">
              <a:off x="4061363" y="1060419"/>
              <a:ext cx="1733796" cy="369332"/>
            </a:xfrm>
            <a:prstGeom prst="rect">
              <a:avLst/>
            </a:prstGeom>
            <a:noFill/>
          </p:spPr>
          <p:txBody>
            <a:bodyPr wrap="square" rtlCol="0">
              <a:spAutoFit/>
            </a:bodyPr>
            <a:lstStyle/>
            <a:p>
              <a:r>
                <a:rPr lang="en-US" dirty="0" smtClean="0">
                  <a:solidFill>
                    <a:schemeClr val="bg1"/>
                  </a:solidFill>
                </a:rPr>
                <a:t>E[T] (s) </a:t>
              </a:r>
              <a:r>
                <a:rPr lang="en-US" dirty="0" smtClean="0">
                  <a:solidFill>
                    <a:schemeClr val="bg1"/>
                  </a:solidFill>
                  <a:sym typeface="Wingdings" pitchFamily="2" charset="2"/>
                </a:rPr>
                <a:t></a:t>
              </a:r>
              <a:endParaRPr lang="en-US" dirty="0">
                <a:solidFill>
                  <a:schemeClr val="bg1"/>
                </a:solidFill>
              </a:endParaRPr>
            </a:p>
          </p:txBody>
        </p:sp>
        <p:sp>
          <p:nvSpPr>
            <p:cNvPr id="65" name="TextBox 64"/>
            <p:cNvSpPr txBox="1"/>
            <p:nvPr/>
          </p:nvSpPr>
          <p:spPr>
            <a:xfrm>
              <a:off x="8051472" y="3477490"/>
              <a:ext cx="1330035" cy="369332"/>
            </a:xfrm>
            <a:prstGeom prst="rect">
              <a:avLst/>
            </a:prstGeom>
            <a:noFill/>
          </p:spPr>
          <p:txBody>
            <a:bodyPr wrap="square" rtlCol="0">
              <a:spAutoFit/>
            </a:bodyPr>
            <a:lstStyle/>
            <a:p>
              <a:r>
                <a:rPr lang="en-US" dirty="0" smtClean="0">
                  <a:solidFill>
                    <a:schemeClr val="bg1"/>
                  </a:solidFill>
                </a:rPr>
                <a:t>k </a:t>
              </a:r>
              <a:r>
                <a:rPr lang="en-US" dirty="0" smtClean="0">
                  <a:solidFill>
                    <a:schemeClr val="bg1"/>
                  </a:solidFill>
                  <a:sym typeface="Wingdings" pitchFamily="2" charset="2"/>
                </a:rPr>
                <a:t></a:t>
              </a:r>
              <a:endParaRPr lang="en-US" dirty="0">
                <a:solidFill>
                  <a:schemeClr val="bg1"/>
                </a:solidFill>
              </a:endParaRPr>
            </a:p>
          </p:txBody>
        </p:sp>
      </p:grpSp>
      <p:grpSp>
        <p:nvGrpSpPr>
          <p:cNvPr id="74" name="Group 73"/>
          <p:cNvGrpSpPr/>
          <p:nvPr/>
        </p:nvGrpSpPr>
        <p:grpSpPr>
          <a:xfrm>
            <a:off x="4766609" y="3505216"/>
            <a:ext cx="3878627" cy="3352784"/>
            <a:chOff x="4766609" y="3505216"/>
            <a:chExt cx="3878627" cy="3352784"/>
          </a:xfrm>
        </p:grpSpPr>
        <p:pic>
          <p:nvPicPr>
            <p:cNvPr id="62" name="Picture 61" descr="EPAnshul.png"/>
            <p:cNvPicPr>
              <a:picLocks noChangeAspect="1"/>
            </p:cNvPicPr>
            <p:nvPr/>
          </p:nvPicPr>
          <p:blipFill>
            <a:blip r:embed="rId9" cstate="print"/>
            <a:srcRect l="7876" t="3607" r="5095" b="7014"/>
            <a:stretch>
              <a:fillRect/>
            </a:stretch>
          </p:blipFill>
          <p:spPr>
            <a:xfrm>
              <a:off x="5142015" y="3859480"/>
              <a:ext cx="3431969" cy="2648198"/>
            </a:xfrm>
            <a:prstGeom prst="rect">
              <a:avLst/>
            </a:prstGeom>
          </p:spPr>
        </p:pic>
        <p:sp>
          <p:nvSpPr>
            <p:cNvPr id="67" name="TextBox 66"/>
            <p:cNvSpPr txBox="1"/>
            <p:nvPr/>
          </p:nvSpPr>
          <p:spPr>
            <a:xfrm rot="16200000">
              <a:off x="4084377" y="4187448"/>
              <a:ext cx="1733796" cy="369332"/>
            </a:xfrm>
            <a:prstGeom prst="rect">
              <a:avLst/>
            </a:prstGeom>
            <a:noFill/>
          </p:spPr>
          <p:txBody>
            <a:bodyPr wrap="square" rtlCol="0">
              <a:spAutoFit/>
            </a:bodyPr>
            <a:lstStyle/>
            <a:p>
              <a:r>
                <a:rPr lang="en-US" dirty="0" smtClean="0">
                  <a:solidFill>
                    <a:schemeClr val="bg1"/>
                  </a:solidFill>
                </a:rPr>
                <a:t>E[P] (kW) </a:t>
              </a:r>
              <a:r>
                <a:rPr lang="en-US" dirty="0" smtClean="0">
                  <a:solidFill>
                    <a:schemeClr val="bg1"/>
                  </a:solidFill>
                  <a:sym typeface="Wingdings" pitchFamily="2" charset="2"/>
                </a:rPr>
                <a:t></a:t>
              </a:r>
              <a:endParaRPr lang="en-US" dirty="0">
                <a:solidFill>
                  <a:schemeClr val="bg1"/>
                </a:solidFill>
              </a:endParaRPr>
            </a:p>
          </p:txBody>
        </p:sp>
        <p:sp>
          <p:nvSpPr>
            <p:cNvPr id="68" name="TextBox 67"/>
            <p:cNvSpPr txBox="1"/>
            <p:nvPr/>
          </p:nvSpPr>
          <p:spPr>
            <a:xfrm>
              <a:off x="7992095" y="6488668"/>
              <a:ext cx="653141" cy="369332"/>
            </a:xfrm>
            <a:prstGeom prst="rect">
              <a:avLst/>
            </a:prstGeom>
            <a:noFill/>
          </p:spPr>
          <p:txBody>
            <a:bodyPr wrap="square" rtlCol="0">
              <a:spAutoFit/>
            </a:bodyPr>
            <a:lstStyle/>
            <a:p>
              <a:r>
                <a:rPr lang="en-US" dirty="0" smtClean="0">
                  <a:solidFill>
                    <a:schemeClr val="bg1"/>
                  </a:solidFill>
                </a:rPr>
                <a:t>k </a:t>
              </a:r>
              <a:r>
                <a:rPr lang="en-US" dirty="0" smtClean="0">
                  <a:solidFill>
                    <a:schemeClr val="bg1"/>
                  </a:solidFill>
                  <a:sym typeface="Wingdings" pitchFamily="2" charset="2"/>
                </a:rPr>
                <a:t></a:t>
              </a:r>
              <a:endParaRPr lang="en-US" dirty="0">
                <a:solidFill>
                  <a:schemeClr val="bg1"/>
                </a:solidFill>
              </a:endParaRPr>
            </a:p>
          </p:txBody>
        </p:sp>
        <p:sp>
          <p:nvSpPr>
            <p:cNvPr id="69" name="TextBox 68"/>
            <p:cNvSpPr txBox="1"/>
            <p:nvPr/>
          </p:nvSpPr>
          <p:spPr>
            <a:xfrm>
              <a:off x="6155348" y="4493737"/>
              <a:ext cx="1138453" cy="369332"/>
            </a:xfrm>
            <a:prstGeom prst="rect">
              <a:avLst/>
            </a:prstGeom>
            <a:solidFill>
              <a:srgbClr val="00FF00"/>
            </a:solidFill>
          </p:spPr>
          <p:txBody>
            <a:bodyPr wrap="none" rtlCol="0">
              <a:spAutoFit/>
            </a:bodyPr>
            <a:lstStyle/>
            <a:p>
              <a:r>
                <a:rPr lang="en-US" dirty="0" smtClean="0">
                  <a:solidFill>
                    <a:schemeClr val="tx2"/>
                  </a:solidFill>
                </a:rPr>
                <a:t>ON/OFF</a:t>
              </a:r>
              <a:endParaRPr lang="en-US" dirty="0">
                <a:solidFill>
                  <a:schemeClr val="tx2"/>
                </a:solidFill>
              </a:endParaRPr>
            </a:p>
          </p:txBody>
        </p:sp>
        <p:sp>
          <p:nvSpPr>
            <p:cNvPr id="70" name="TextBox 69"/>
            <p:cNvSpPr txBox="1"/>
            <p:nvPr/>
          </p:nvSpPr>
          <p:spPr>
            <a:xfrm>
              <a:off x="6854064" y="5552125"/>
              <a:ext cx="548548" cy="307777"/>
            </a:xfrm>
            <a:prstGeom prst="rect">
              <a:avLst/>
            </a:prstGeom>
            <a:noFill/>
          </p:spPr>
          <p:txBody>
            <a:bodyPr wrap="none" rtlCol="0">
              <a:spAutoFit/>
            </a:bodyPr>
            <a:lstStyle/>
            <a:p>
              <a:r>
                <a:rPr lang="en-US" sz="1400" b="1" dirty="0" smtClean="0">
                  <a:solidFill>
                    <a:schemeClr val="tx2"/>
                  </a:solidFill>
                </a:rPr>
                <a:t>OPT</a:t>
              </a:r>
              <a:endParaRPr lang="en-US" sz="1400" b="1" dirty="0">
                <a:solidFill>
                  <a:schemeClr val="tx2"/>
                </a:solidFill>
              </a:endParaRPr>
            </a:p>
          </p:txBody>
        </p:sp>
      </p:grpSp>
      <p:sp>
        <p:nvSpPr>
          <p:cNvPr id="55" name="Rectangle 54"/>
          <p:cNvSpPr/>
          <p:nvPr/>
        </p:nvSpPr>
        <p:spPr>
          <a:xfrm flipV="1">
            <a:off x="6584299" y="3422340"/>
            <a:ext cx="198409" cy="60385"/>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932966" y="5613401"/>
            <a:ext cx="118584" cy="627912"/>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041758" y="4380615"/>
            <a:ext cx="137041" cy="1881962"/>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867896" y="6492875"/>
            <a:ext cx="2133600" cy="365125"/>
          </a:xfrm>
        </p:spPr>
        <p:txBody>
          <a:bodyPr/>
          <a:lstStyle/>
          <a:p>
            <a:fld id="{B6F15528-21DE-4FAA-801E-634DDDAF4B2B}" type="slidenum">
              <a:rPr lang="en-US" smtClean="0">
                <a:solidFill>
                  <a:schemeClr val="bg1"/>
                </a:solidFill>
              </a:rPr>
              <a:pPr/>
              <a:t>14</a:t>
            </a:fld>
            <a:endParaRPr lang="en-US" dirty="0">
              <a:solidFill>
                <a:schemeClr val="bg1"/>
              </a:solidFill>
            </a:endParaRPr>
          </a:p>
        </p:txBody>
      </p:sp>
      <p:sp>
        <p:nvSpPr>
          <p:cNvPr id="1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Outline</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32" name="TextBox 31"/>
          <p:cNvSpPr txBox="1"/>
          <p:nvPr/>
        </p:nvSpPr>
        <p:spPr>
          <a:xfrm>
            <a:off x="154383" y="1017503"/>
            <a:ext cx="7994496" cy="2154436"/>
          </a:xfrm>
          <a:prstGeom prst="rect">
            <a:avLst/>
          </a:prstGeom>
          <a:noFill/>
        </p:spPr>
        <p:txBody>
          <a:bodyPr wrap="none" rtlCol="0">
            <a:spAutoFit/>
          </a:bodyPr>
          <a:lstStyle/>
          <a:p>
            <a:pPr>
              <a:buFont typeface="Wingdings" pitchFamily="2" charset="2"/>
              <a:buChar char="q"/>
            </a:pPr>
            <a:r>
              <a:rPr lang="en-US" sz="2800" dirty="0" smtClean="0">
                <a:solidFill>
                  <a:schemeClr val="bg2"/>
                </a:solidFill>
              </a:rPr>
              <a:t>   Part I:   </a:t>
            </a:r>
            <a:r>
              <a:rPr lang="en-US" sz="3200" dirty="0" smtClean="0">
                <a:solidFill>
                  <a:schemeClr val="bg2"/>
                </a:solidFill>
              </a:rPr>
              <a:t>Theory</a:t>
            </a:r>
            <a:r>
              <a:rPr lang="en-US" sz="2800" dirty="0" smtClean="0">
                <a:solidFill>
                  <a:schemeClr val="bg2"/>
                </a:solidFill>
              </a:rPr>
              <a:t> – M/M/k</a:t>
            </a:r>
          </a:p>
          <a:p>
            <a:r>
              <a:rPr lang="en-US" sz="2800" dirty="0" smtClean="0">
                <a:solidFill>
                  <a:schemeClr val="bg2"/>
                </a:solidFill>
              </a:rPr>
              <a:t>                   What is the effect of setup time?</a:t>
            </a:r>
            <a:endParaRPr lang="en-US" sz="1200" dirty="0" smtClean="0">
              <a:solidFill>
                <a:schemeClr val="bg2"/>
              </a:solidFill>
            </a:endParaRPr>
          </a:p>
          <a:p>
            <a:endParaRPr lang="en-US" sz="1400" dirty="0" smtClean="0">
              <a:solidFill>
                <a:schemeClr val="bg2"/>
              </a:solidFill>
            </a:endParaRPr>
          </a:p>
          <a:p>
            <a:r>
              <a:rPr lang="en-US" sz="2000" dirty="0" smtClean="0">
                <a:solidFill>
                  <a:schemeClr val="bg2"/>
                </a:solidFill>
              </a:rPr>
              <a:t>       </a:t>
            </a:r>
            <a:r>
              <a:rPr lang="en-US" sz="2000" dirty="0" smtClean="0">
                <a:solidFill>
                  <a:schemeClr val="bg1"/>
                </a:solidFill>
              </a:rPr>
              <a:t>-- Setup hurts a lot when k: small</a:t>
            </a:r>
          </a:p>
          <a:p>
            <a:r>
              <a:rPr lang="en-US" sz="2000" dirty="0" smtClean="0">
                <a:solidFill>
                  <a:schemeClr val="bg1"/>
                </a:solidFill>
              </a:rPr>
              <a:t>       -- But setup much less painful when k: large</a:t>
            </a:r>
          </a:p>
          <a:p>
            <a:r>
              <a:rPr lang="en-US" sz="2000" dirty="0" smtClean="0">
                <a:solidFill>
                  <a:schemeClr val="bg1"/>
                </a:solidFill>
              </a:rPr>
              <a:t>       -- ON/OFF allows us to achieve near optimal power</a:t>
            </a:r>
          </a:p>
        </p:txBody>
      </p:sp>
      <p:sp>
        <p:nvSpPr>
          <p:cNvPr id="33" name="TextBox 32"/>
          <p:cNvSpPr txBox="1"/>
          <p:nvPr/>
        </p:nvSpPr>
        <p:spPr>
          <a:xfrm>
            <a:off x="0" y="3439195"/>
            <a:ext cx="8981946" cy="1015663"/>
          </a:xfrm>
          <a:prstGeom prst="rect">
            <a:avLst/>
          </a:prstGeom>
          <a:noFill/>
        </p:spPr>
        <p:txBody>
          <a:bodyPr wrap="none" rtlCol="0">
            <a:spAutoFit/>
          </a:bodyPr>
          <a:lstStyle/>
          <a:p>
            <a:pPr>
              <a:buFont typeface="Wingdings" pitchFamily="2" charset="2"/>
              <a:buChar char="q"/>
            </a:pPr>
            <a:r>
              <a:rPr lang="en-US" sz="2800" dirty="0" smtClean="0">
                <a:solidFill>
                  <a:schemeClr val="bg2"/>
                </a:solidFill>
              </a:rPr>
              <a:t>   Part II:  </a:t>
            </a:r>
            <a:r>
              <a:rPr lang="en-US" sz="3200" dirty="0" smtClean="0">
                <a:solidFill>
                  <a:schemeClr val="bg2"/>
                </a:solidFill>
              </a:rPr>
              <a:t>Systems Implementation</a:t>
            </a:r>
            <a:endParaRPr lang="en-US" sz="2800" dirty="0" smtClean="0">
              <a:solidFill>
                <a:schemeClr val="bg2"/>
              </a:solidFill>
            </a:endParaRPr>
          </a:p>
          <a:p>
            <a:r>
              <a:rPr lang="en-US" sz="2800" dirty="0" smtClean="0">
                <a:solidFill>
                  <a:schemeClr val="bg2"/>
                </a:solidFill>
              </a:rPr>
              <a:t>                     Dynamic power management in practice</a:t>
            </a:r>
          </a:p>
        </p:txBody>
      </p:sp>
      <p:grpSp>
        <p:nvGrpSpPr>
          <p:cNvPr id="54" name="Group 53"/>
          <p:cNvGrpSpPr/>
          <p:nvPr/>
        </p:nvGrpSpPr>
        <p:grpSpPr>
          <a:xfrm>
            <a:off x="479477" y="4518752"/>
            <a:ext cx="4343460" cy="1899861"/>
            <a:chOff x="1358144" y="5491083"/>
            <a:chExt cx="4303694" cy="2232693"/>
          </a:xfrm>
        </p:grpSpPr>
        <p:cxnSp>
          <p:nvCxnSpPr>
            <p:cNvPr id="6" name="Straight Arrow Connector 5"/>
            <p:cNvCxnSpPr/>
            <p:nvPr/>
          </p:nvCxnSpPr>
          <p:spPr>
            <a:xfrm flipV="1">
              <a:off x="1861093" y="7223966"/>
              <a:ext cx="3731204" cy="11844"/>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5177" y="6376735"/>
              <a:ext cx="1672833" cy="16918"/>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877495" y="5829253"/>
              <a:ext cx="2436427" cy="1217610"/>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721934 w 6209413"/>
                <a:gd name="connsiteY61" fmla="*/ 1371600 h 1594543"/>
                <a:gd name="connsiteX62" fmla="*/ 2743200 w 6209413"/>
                <a:gd name="connsiteY62" fmla="*/ 1392865 h 1594543"/>
                <a:gd name="connsiteX63" fmla="*/ 2806995 w 6209413"/>
                <a:gd name="connsiteY63" fmla="*/ 1414130 h 1594543"/>
                <a:gd name="connsiteX64" fmla="*/ 2870790 w 6209413"/>
                <a:gd name="connsiteY64" fmla="*/ 1403498 h 1594543"/>
                <a:gd name="connsiteX65" fmla="*/ 2955851 w 6209413"/>
                <a:gd name="connsiteY65" fmla="*/ 1307805 h 1594543"/>
                <a:gd name="connsiteX66" fmla="*/ 2998381 w 6209413"/>
                <a:gd name="connsiteY66" fmla="*/ 1275907 h 1594543"/>
                <a:gd name="connsiteX67" fmla="*/ 3062176 w 6209413"/>
                <a:gd name="connsiteY67" fmla="*/ 1212112 h 1594543"/>
                <a:gd name="connsiteX68" fmla="*/ 3115339 w 6209413"/>
                <a:gd name="connsiteY68" fmla="*/ 1127051 h 1594543"/>
                <a:gd name="connsiteX69" fmla="*/ 3136604 w 6209413"/>
                <a:gd name="connsiteY69" fmla="*/ 1095154 h 1594543"/>
                <a:gd name="connsiteX70" fmla="*/ 3168502 w 6209413"/>
                <a:gd name="connsiteY70" fmla="*/ 1063256 h 1594543"/>
                <a:gd name="connsiteX71" fmla="*/ 3211032 w 6209413"/>
                <a:gd name="connsiteY71" fmla="*/ 1010093 h 1594543"/>
                <a:gd name="connsiteX72" fmla="*/ 3253562 w 6209413"/>
                <a:gd name="connsiteY72" fmla="*/ 978195 h 1594543"/>
                <a:gd name="connsiteX73" fmla="*/ 3391786 w 6209413"/>
                <a:gd name="connsiteY73" fmla="*/ 765544 h 1594543"/>
                <a:gd name="connsiteX74" fmla="*/ 3455581 w 6209413"/>
                <a:gd name="connsiteY74" fmla="*/ 659219 h 1594543"/>
                <a:gd name="connsiteX75" fmla="*/ 3519376 w 6209413"/>
                <a:gd name="connsiteY75" fmla="*/ 510363 h 1594543"/>
                <a:gd name="connsiteX76" fmla="*/ 3540641 w 6209413"/>
                <a:gd name="connsiteY76" fmla="*/ 414670 h 1594543"/>
                <a:gd name="connsiteX77" fmla="*/ 3625702 w 6209413"/>
                <a:gd name="connsiteY77" fmla="*/ 350875 h 1594543"/>
                <a:gd name="connsiteX78" fmla="*/ 3710762 w 6209413"/>
                <a:gd name="connsiteY78" fmla="*/ 276447 h 1594543"/>
                <a:gd name="connsiteX79" fmla="*/ 3742660 w 6209413"/>
                <a:gd name="connsiteY79" fmla="*/ 265814 h 1594543"/>
                <a:gd name="connsiteX80" fmla="*/ 3827720 w 6209413"/>
                <a:gd name="connsiteY80" fmla="*/ 223284 h 1594543"/>
                <a:gd name="connsiteX81" fmla="*/ 3902148 w 6209413"/>
                <a:gd name="connsiteY81" fmla="*/ 148856 h 1594543"/>
                <a:gd name="connsiteX82" fmla="*/ 3934046 w 6209413"/>
                <a:gd name="connsiteY82" fmla="*/ 127591 h 1594543"/>
                <a:gd name="connsiteX83" fmla="*/ 3997841 w 6209413"/>
                <a:gd name="connsiteY83" fmla="*/ 85061 h 1594543"/>
                <a:gd name="connsiteX84" fmla="*/ 4082902 w 6209413"/>
                <a:gd name="connsiteY84" fmla="*/ 10633 h 1594543"/>
                <a:gd name="connsiteX85" fmla="*/ 4114800 w 6209413"/>
                <a:gd name="connsiteY85" fmla="*/ 0 h 1594543"/>
                <a:gd name="connsiteX86" fmla="*/ 4157330 w 6209413"/>
                <a:gd name="connsiteY86" fmla="*/ 10633 h 1594543"/>
                <a:gd name="connsiteX87" fmla="*/ 4189227 w 6209413"/>
                <a:gd name="connsiteY87" fmla="*/ 74428 h 1594543"/>
                <a:gd name="connsiteX88" fmla="*/ 4146697 w 6209413"/>
                <a:gd name="connsiteY88" fmla="*/ 138223 h 1594543"/>
                <a:gd name="connsiteX89" fmla="*/ 4157330 w 6209413"/>
                <a:gd name="connsiteY89" fmla="*/ 170121 h 1594543"/>
                <a:gd name="connsiteX90" fmla="*/ 4167962 w 6209413"/>
                <a:gd name="connsiteY90" fmla="*/ 223284 h 1594543"/>
                <a:gd name="connsiteX91" fmla="*/ 4231758 w 6209413"/>
                <a:gd name="connsiteY91" fmla="*/ 287079 h 1594543"/>
                <a:gd name="connsiteX92" fmla="*/ 4263655 w 6209413"/>
                <a:gd name="connsiteY92" fmla="*/ 297712 h 1594543"/>
                <a:gd name="connsiteX93" fmla="*/ 4295553 w 6209413"/>
                <a:gd name="connsiteY93" fmla="*/ 329609 h 1594543"/>
                <a:gd name="connsiteX94" fmla="*/ 4327451 w 6209413"/>
                <a:gd name="connsiteY94" fmla="*/ 340242 h 1594543"/>
                <a:gd name="connsiteX95" fmla="*/ 4348716 w 6209413"/>
                <a:gd name="connsiteY95" fmla="*/ 382772 h 1594543"/>
                <a:gd name="connsiteX96" fmla="*/ 4380613 w 6209413"/>
                <a:gd name="connsiteY96" fmla="*/ 414670 h 1594543"/>
                <a:gd name="connsiteX97" fmla="*/ 4412511 w 6209413"/>
                <a:gd name="connsiteY97" fmla="*/ 531628 h 1594543"/>
                <a:gd name="connsiteX98" fmla="*/ 4455041 w 6209413"/>
                <a:gd name="connsiteY98" fmla="*/ 606056 h 1594543"/>
                <a:gd name="connsiteX99" fmla="*/ 4497572 w 6209413"/>
                <a:gd name="connsiteY99" fmla="*/ 616688 h 1594543"/>
                <a:gd name="connsiteX100" fmla="*/ 4529469 w 6209413"/>
                <a:gd name="connsiteY100" fmla="*/ 637954 h 1594543"/>
                <a:gd name="connsiteX101" fmla="*/ 4561367 w 6209413"/>
                <a:gd name="connsiteY101" fmla="*/ 648586 h 1594543"/>
                <a:gd name="connsiteX102" fmla="*/ 4572000 w 6209413"/>
                <a:gd name="connsiteY102" fmla="*/ 680484 h 1594543"/>
                <a:gd name="connsiteX103" fmla="*/ 4593265 w 6209413"/>
                <a:gd name="connsiteY103" fmla="*/ 712381 h 1594543"/>
                <a:gd name="connsiteX104" fmla="*/ 4603897 w 6209413"/>
                <a:gd name="connsiteY104" fmla="*/ 882502 h 1594543"/>
                <a:gd name="connsiteX105" fmla="*/ 4625162 w 6209413"/>
                <a:gd name="connsiteY105" fmla="*/ 914400 h 1594543"/>
                <a:gd name="connsiteX106" fmla="*/ 4688958 w 6209413"/>
                <a:gd name="connsiteY106" fmla="*/ 978195 h 1594543"/>
                <a:gd name="connsiteX107" fmla="*/ 4752753 w 6209413"/>
                <a:gd name="connsiteY107" fmla="*/ 1052623 h 1594543"/>
                <a:gd name="connsiteX108" fmla="*/ 4774018 w 6209413"/>
                <a:gd name="connsiteY108" fmla="*/ 1137684 h 1594543"/>
                <a:gd name="connsiteX109" fmla="*/ 4784651 w 6209413"/>
                <a:gd name="connsiteY109" fmla="*/ 1180214 h 1594543"/>
                <a:gd name="connsiteX110" fmla="*/ 4848446 w 6209413"/>
                <a:gd name="connsiteY110" fmla="*/ 1233377 h 1594543"/>
                <a:gd name="connsiteX111" fmla="*/ 4880344 w 6209413"/>
                <a:gd name="connsiteY111" fmla="*/ 1244009 h 1594543"/>
                <a:gd name="connsiteX112" fmla="*/ 4922874 w 6209413"/>
                <a:gd name="connsiteY112" fmla="*/ 1265275 h 1594543"/>
                <a:gd name="connsiteX113" fmla="*/ 5007934 w 6209413"/>
                <a:gd name="connsiteY113" fmla="*/ 1307805 h 1594543"/>
                <a:gd name="connsiteX114" fmla="*/ 5050465 w 6209413"/>
                <a:gd name="connsiteY114" fmla="*/ 1360968 h 1594543"/>
                <a:gd name="connsiteX115" fmla="*/ 5061097 w 6209413"/>
                <a:gd name="connsiteY115" fmla="*/ 1392865 h 1594543"/>
                <a:gd name="connsiteX116" fmla="*/ 5124893 w 6209413"/>
                <a:gd name="connsiteY116" fmla="*/ 1414130 h 1594543"/>
                <a:gd name="connsiteX117" fmla="*/ 5156790 w 6209413"/>
                <a:gd name="connsiteY117" fmla="*/ 1435395 h 1594543"/>
                <a:gd name="connsiteX118" fmla="*/ 5220586 w 6209413"/>
                <a:gd name="connsiteY118" fmla="*/ 1382233 h 1594543"/>
                <a:gd name="connsiteX119" fmla="*/ 5241851 w 6209413"/>
                <a:gd name="connsiteY119" fmla="*/ 1339702 h 1594543"/>
                <a:gd name="connsiteX120" fmla="*/ 5305646 w 6209413"/>
                <a:gd name="connsiteY120" fmla="*/ 1297172 h 1594543"/>
                <a:gd name="connsiteX121" fmla="*/ 5369441 w 6209413"/>
                <a:gd name="connsiteY121" fmla="*/ 1265275 h 1594543"/>
                <a:gd name="connsiteX122" fmla="*/ 5390706 w 6209413"/>
                <a:gd name="connsiteY122" fmla="*/ 1244009 h 1594543"/>
                <a:gd name="connsiteX123" fmla="*/ 5454502 w 6209413"/>
                <a:gd name="connsiteY123" fmla="*/ 1201479 h 1594543"/>
                <a:gd name="connsiteX124" fmla="*/ 5497032 w 6209413"/>
                <a:gd name="connsiteY124" fmla="*/ 1137684 h 1594543"/>
                <a:gd name="connsiteX125" fmla="*/ 5528930 w 6209413"/>
                <a:gd name="connsiteY125" fmla="*/ 1095154 h 1594543"/>
                <a:gd name="connsiteX126" fmla="*/ 5592725 w 6209413"/>
                <a:gd name="connsiteY126" fmla="*/ 1073888 h 1594543"/>
                <a:gd name="connsiteX127" fmla="*/ 5677786 w 6209413"/>
                <a:gd name="connsiteY127" fmla="*/ 1116419 h 1594543"/>
                <a:gd name="connsiteX128" fmla="*/ 5730948 w 6209413"/>
                <a:gd name="connsiteY128" fmla="*/ 1222744 h 1594543"/>
                <a:gd name="connsiteX129" fmla="*/ 5773479 w 6209413"/>
                <a:gd name="connsiteY129" fmla="*/ 1233377 h 1594543"/>
                <a:gd name="connsiteX130" fmla="*/ 5837274 w 6209413"/>
                <a:gd name="connsiteY130" fmla="*/ 1254642 h 1594543"/>
                <a:gd name="connsiteX131" fmla="*/ 5847906 w 6209413"/>
                <a:gd name="connsiteY131" fmla="*/ 1286540 h 1594543"/>
                <a:gd name="connsiteX132" fmla="*/ 5847906 w 6209413"/>
                <a:gd name="connsiteY132" fmla="*/ 1360968 h 1594543"/>
                <a:gd name="connsiteX133" fmla="*/ 5869172 w 6209413"/>
                <a:gd name="connsiteY133" fmla="*/ 1382233 h 1594543"/>
                <a:gd name="connsiteX134" fmla="*/ 6092455 w 6209413"/>
                <a:gd name="connsiteY134" fmla="*/ 1403498 h 1594543"/>
                <a:gd name="connsiteX135" fmla="*/ 6145618 w 6209413"/>
                <a:gd name="connsiteY135" fmla="*/ 1414130 h 1594543"/>
                <a:gd name="connsiteX136" fmla="*/ 6209413 w 6209413"/>
                <a:gd name="connsiteY136" fmla="*/ 1435395 h 1594543"/>
                <a:gd name="connsiteX0" fmla="*/ 0 w 6156251"/>
                <a:gd name="connsiteY0" fmla="*/ 765544 h 1594543"/>
                <a:gd name="connsiteX1" fmla="*/ 31898 w 6156251"/>
                <a:gd name="connsiteY1" fmla="*/ 754912 h 1594543"/>
                <a:gd name="connsiteX2" fmla="*/ 127591 w 6156251"/>
                <a:gd name="connsiteY2" fmla="*/ 701749 h 1594543"/>
                <a:gd name="connsiteX3" fmla="*/ 159489 w 6156251"/>
                <a:gd name="connsiteY3" fmla="*/ 680484 h 1594543"/>
                <a:gd name="connsiteX4" fmla="*/ 202019 w 6156251"/>
                <a:gd name="connsiteY4" fmla="*/ 616688 h 1594543"/>
                <a:gd name="connsiteX5" fmla="*/ 223284 w 6156251"/>
                <a:gd name="connsiteY5" fmla="*/ 584791 h 1594543"/>
                <a:gd name="connsiteX6" fmla="*/ 287079 w 6156251"/>
                <a:gd name="connsiteY6" fmla="*/ 552893 h 1594543"/>
                <a:gd name="connsiteX7" fmla="*/ 361507 w 6156251"/>
                <a:gd name="connsiteY7" fmla="*/ 510363 h 1594543"/>
                <a:gd name="connsiteX8" fmla="*/ 414670 w 6156251"/>
                <a:gd name="connsiteY8" fmla="*/ 467833 h 1594543"/>
                <a:gd name="connsiteX9" fmla="*/ 425303 w 6156251"/>
                <a:gd name="connsiteY9" fmla="*/ 499730 h 1594543"/>
                <a:gd name="connsiteX10" fmla="*/ 435935 w 6156251"/>
                <a:gd name="connsiteY10" fmla="*/ 574158 h 1594543"/>
                <a:gd name="connsiteX11" fmla="*/ 467833 w 6156251"/>
                <a:gd name="connsiteY11" fmla="*/ 606056 h 1594543"/>
                <a:gd name="connsiteX12" fmla="*/ 499731 w 6156251"/>
                <a:gd name="connsiteY12" fmla="*/ 648586 h 1594543"/>
                <a:gd name="connsiteX13" fmla="*/ 510363 w 6156251"/>
                <a:gd name="connsiteY13" fmla="*/ 691116 h 1594543"/>
                <a:gd name="connsiteX14" fmla="*/ 563526 w 6156251"/>
                <a:gd name="connsiteY14" fmla="*/ 776177 h 1594543"/>
                <a:gd name="connsiteX15" fmla="*/ 648586 w 6156251"/>
                <a:gd name="connsiteY15" fmla="*/ 786809 h 1594543"/>
                <a:gd name="connsiteX16" fmla="*/ 691117 w 6156251"/>
                <a:gd name="connsiteY16" fmla="*/ 871870 h 1594543"/>
                <a:gd name="connsiteX17" fmla="*/ 701749 w 6156251"/>
                <a:gd name="connsiteY17" fmla="*/ 903768 h 1594543"/>
                <a:gd name="connsiteX18" fmla="*/ 776177 w 6156251"/>
                <a:gd name="connsiteY18" fmla="*/ 946298 h 1594543"/>
                <a:gd name="connsiteX19" fmla="*/ 808075 w 6156251"/>
                <a:gd name="connsiteY19" fmla="*/ 967563 h 1594543"/>
                <a:gd name="connsiteX20" fmla="*/ 871870 w 6156251"/>
                <a:gd name="connsiteY20" fmla="*/ 1073888 h 1594543"/>
                <a:gd name="connsiteX21" fmla="*/ 893135 w 6156251"/>
                <a:gd name="connsiteY21" fmla="*/ 1105786 h 1594543"/>
                <a:gd name="connsiteX22" fmla="*/ 956931 w 6156251"/>
                <a:gd name="connsiteY22" fmla="*/ 1137684 h 1594543"/>
                <a:gd name="connsiteX23" fmla="*/ 988828 w 6156251"/>
                <a:gd name="connsiteY23" fmla="*/ 1169581 h 1594543"/>
                <a:gd name="connsiteX24" fmla="*/ 1010093 w 6156251"/>
                <a:gd name="connsiteY24" fmla="*/ 1233377 h 1594543"/>
                <a:gd name="connsiteX25" fmla="*/ 1031358 w 6156251"/>
                <a:gd name="connsiteY25" fmla="*/ 1275907 h 1594543"/>
                <a:gd name="connsiteX26" fmla="*/ 1052624 w 6156251"/>
                <a:gd name="connsiteY26" fmla="*/ 1307805 h 1594543"/>
                <a:gd name="connsiteX27" fmla="*/ 1158949 w 6156251"/>
                <a:gd name="connsiteY27" fmla="*/ 1350335 h 1594543"/>
                <a:gd name="connsiteX28" fmla="*/ 1190847 w 6156251"/>
                <a:gd name="connsiteY28" fmla="*/ 1371600 h 1594543"/>
                <a:gd name="connsiteX29" fmla="*/ 1201479 w 6156251"/>
                <a:gd name="connsiteY29" fmla="*/ 1403498 h 1594543"/>
                <a:gd name="connsiteX30" fmla="*/ 1212112 w 6156251"/>
                <a:gd name="connsiteY30" fmla="*/ 1488558 h 1594543"/>
                <a:gd name="connsiteX31" fmla="*/ 1244010 w 6156251"/>
                <a:gd name="connsiteY31" fmla="*/ 1520456 h 1594543"/>
                <a:gd name="connsiteX32" fmla="*/ 1307805 w 6156251"/>
                <a:gd name="connsiteY32" fmla="*/ 1541721 h 1594543"/>
                <a:gd name="connsiteX33" fmla="*/ 1329070 w 6156251"/>
                <a:gd name="connsiteY33" fmla="*/ 1573619 h 1594543"/>
                <a:gd name="connsiteX34" fmla="*/ 1414131 w 6156251"/>
                <a:gd name="connsiteY34" fmla="*/ 1573619 h 1594543"/>
                <a:gd name="connsiteX35" fmla="*/ 1456661 w 6156251"/>
                <a:gd name="connsiteY35" fmla="*/ 1552354 h 1594543"/>
                <a:gd name="connsiteX36" fmla="*/ 1488558 w 6156251"/>
                <a:gd name="connsiteY36" fmla="*/ 1541721 h 1594543"/>
                <a:gd name="connsiteX37" fmla="*/ 1531089 w 6156251"/>
                <a:gd name="connsiteY37" fmla="*/ 1520456 h 1594543"/>
                <a:gd name="connsiteX38" fmla="*/ 1573619 w 6156251"/>
                <a:gd name="connsiteY38" fmla="*/ 1414130 h 1594543"/>
                <a:gd name="connsiteX39" fmla="*/ 1584251 w 6156251"/>
                <a:gd name="connsiteY39" fmla="*/ 1382233 h 1594543"/>
                <a:gd name="connsiteX40" fmla="*/ 1648047 w 6156251"/>
                <a:gd name="connsiteY40" fmla="*/ 1339702 h 1594543"/>
                <a:gd name="connsiteX41" fmla="*/ 1669312 w 6156251"/>
                <a:gd name="connsiteY41" fmla="*/ 1307805 h 1594543"/>
                <a:gd name="connsiteX42" fmla="*/ 1679944 w 6156251"/>
                <a:gd name="connsiteY42" fmla="*/ 1275907 h 1594543"/>
                <a:gd name="connsiteX43" fmla="*/ 1701210 w 6156251"/>
                <a:gd name="connsiteY43" fmla="*/ 1254642 h 1594543"/>
                <a:gd name="connsiteX44" fmla="*/ 1743740 w 6156251"/>
                <a:gd name="connsiteY44" fmla="*/ 1297172 h 1594543"/>
                <a:gd name="connsiteX45" fmla="*/ 1860698 w 6156251"/>
                <a:gd name="connsiteY45" fmla="*/ 1350335 h 1594543"/>
                <a:gd name="connsiteX46" fmla="*/ 1924493 w 6156251"/>
                <a:gd name="connsiteY46" fmla="*/ 1392865 h 1594543"/>
                <a:gd name="connsiteX47" fmla="*/ 1956391 w 6156251"/>
                <a:gd name="connsiteY47" fmla="*/ 1414130 h 1594543"/>
                <a:gd name="connsiteX48" fmla="*/ 1967024 w 6156251"/>
                <a:gd name="connsiteY48" fmla="*/ 1446028 h 1594543"/>
                <a:gd name="connsiteX49" fmla="*/ 2009554 w 6156251"/>
                <a:gd name="connsiteY49" fmla="*/ 1435395 h 1594543"/>
                <a:gd name="connsiteX50" fmla="*/ 2126512 w 6156251"/>
                <a:gd name="connsiteY50" fmla="*/ 1360968 h 1594543"/>
                <a:gd name="connsiteX51" fmla="*/ 2158410 w 6156251"/>
                <a:gd name="connsiteY51" fmla="*/ 1329070 h 1594543"/>
                <a:gd name="connsiteX52" fmla="*/ 2211572 w 6156251"/>
                <a:gd name="connsiteY52" fmla="*/ 1318437 h 1594543"/>
                <a:gd name="connsiteX53" fmla="*/ 2243470 w 6156251"/>
                <a:gd name="connsiteY53" fmla="*/ 1307805 h 1594543"/>
                <a:gd name="connsiteX54" fmla="*/ 2275368 w 6156251"/>
                <a:gd name="connsiteY54" fmla="*/ 1286540 h 1594543"/>
                <a:gd name="connsiteX55" fmla="*/ 2317898 w 6156251"/>
                <a:gd name="connsiteY55" fmla="*/ 1190847 h 1594543"/>
                <a:gd name="connsiteX56" fmla="*/ 2360428 w 6156251"/>
                <a:gd name="connsiteY56" fmla="*/ 1180214 h 1594543"/>
                <a:gd name="connsiteX57" fmla="*/ 2392326 w 6156251"/>
                <a:gd name="connsiteY57" fmla="*/ 1169581 h 1594543"/>
                <a:gd name="connsiteX58" fmla="*/ 2488019 w 6156251"/>
                <a:gd name="connsiteY58" fmla="*/ 1180214 h 1594543"/>
                <a:gd name="connsiteX59" fmla="*/ 2530549 w 6156251"/>
                <a:gd name="connsiteY59" fmla="*/ 1297172 h 1594543"/>
                <a:gd name="connsiteX60" fmla="*/ 2668772 w 6156251"/>
                <a:gd name="connsiteY60" fmla="*/ 1371600 h 1594543"/>
                <a:gd name="connsiteX61" fmla="*/ 2690038 w 6156251"/>
                <a:gd name="connsiteY61" fmla="*/ 1392865 h 1594543"/>
                <a:gd name="connsiteX62" fmla="*/ 2753833 w 6156251"/>
                <a:gd name="connsiteY62" fmla="*/ 1414130 h 1594543"/>
                <a:gd name="connsiteX63" fmla="*/ 2817628 w 6156251"/>
                <a:gd name="connsiteY63" fmla="*/ 1403498 h 1594543"/>
                <a:gd name="connsiteX64" fmla="*/ 2902689 w 6156251"/>
                <a:gd name="connsiteY64" fmla="*/ 1307805 h 1594543"/>
                <a:gd name="connsiteX65" fmla="*/ 2945219 w 6156251"/>
                <a:gd name="connsiteY65" fmla="*/ 1275907 h 1594543"/>
                <a:gd name="connsiteX66" fmla="*/ 3009014 w 6156251"/>
                <a:gd name="connsiteY66" fmla="*/ 1212112 h 1594543"/>
                <a:gd name="connsiteX67" fmla="*/ 3062177 w 6156251"/>
                <a:gd name="connsiteY67" fmla="*/ 1127051 h 1594543"/>
                <a:gd name="connsiteX68" fmla="*/ 3083442 w 6156251"/>
                <a:gd name="connsiteY68" fmla="*/ 1095154 h 1594543"/>
                <a:gd name="connsiteX69" fmla="*/ 3115340 w 6156251"/>
                <a:gd name="connsiteY69" fmla="*/ 1063256 h 1594543"/>
                <a:gd name="connsiteX70" fmla="*/ 3157870 w 6156251"/>
                <a:gd name="connsiteY70" fmla="*/ 1010093 h 1594543"/>
                <a:gd name="connsiteX71" fmla="*/ 3200400 w 6156251"/>
                <a:gd name="connsiteY71" fmla="*/ 978195 h 1594543"/>
                <a:gd name="connsiteX72" fmla="*/ 3338624 w 6156251"/>
                <a:gd name="connsiteY72" fmla="*/ 765544 h 1594543"/>
                <a:gd name="connsiteX73" fmla="*/ 3402419 w 6156251"/>
                <a:gd name="connsiteY73" fmla="*/ 659219 h 1594543"/>
                <a:gd name="connsiteX74" fmla="*/ 3466214 w 6156251"/>
                <a:gd name="connsiteY74" fmla="*/ 510363 h 1594543"/>
                <a:gd name="connsiteX75" fmla="*/ 3487479 w 6156251"/>
                <a:gd name="connsiteY75" fmla="*/ 414670 h 1594543"/>
                <a:gd name="connsiteX76" fmla="*/ 3572540 w 6156251"/>
                <a:gd name="connsiteY76" fmla="*/ 350875 h 1594543"/>
                <a:gd name="connsiteX77" fmla="*/ 3657600 w 6156251"/>
                <a:gd name="connsiteY77" fmla="*/ 276447 h 1594543"/>
                <a:gd name="connsiteX78" fmla="*/ 3689498 w 6156251"/>
                <a:gd name="connsiteY78" fmla="*/ 265814 h 1594543"/>
                <a:gd name="connsiteX79" fmla="*/ 3774558 w 6156251"/>
                <a:gd name="connsiteY79" fmla="*/ 223284 h 1594543"/>
                <a:gd name="connsiteX80" fmla="*/ 3848986 w 6156251"/>
                <a:gd name="connsiteY80" fmla="*/ 148856 h 1594543"/>
                <a:gd name="connsiteX81" fmla="*/ 3880884 w 6156251"/>
                <a:gd name="connsiteY81" fmla="*/ 127591 h 1594543"/>
                <a:gd name="connsiteX82" fmla="*/ 3944679 w 6156251"/>
                <a:gd name="connsiteY82" fmla="*/ 85061 h 1594543"/>
                <a:gd name="connsiteX83" fmla="*/ 4029740 w 6156251"/>
                <a:gd name="connsiteY83" fmla="*/ 10633 h 1594543"/>
                <a:gd name="connsiteX84" fmla="*/ 4061638 w 6156251"/>
                <a:gd name="connsiteY84" fmla="*/ 0 h 1594543"/>
                <a:gd name="connsiteX85" fmla="*/ 4104168 w 6156251"/>
                <a:gd name="connsiteY85" fmla="*/ 10633 h 1594543"/>
                <a:gd name="connsiteX86" fmla="*/ 4136065 w 6156251"/>
                <a:gd name="connsiteY86" fmla="*/ 74428 h 1594543"/>
                <a:gd name="connsiteX87" fmla="*/ 4093535 w 6156251"/>
                <a:gd name="connsiteY87" fmla="*/ 138223 h 1594543"/>
                <a:gd name="connsiteX88" fmla="*/ 4104168 w 6156251"/>
                <a:gd name="connsiteY88" fmla="*/ 170121 h 1594543"/>
                <a:gd name="connsiteX89" fmla="*/ 4114800 w 6156251"/>
                <a:gd name="connsiteY89" fmla="*/ 223284 h 1594543"/>
                <a:gd name="connsiteX90" fmla="*/ 4178596 w 6156251"/>
                <a:gd name="connsiteY90" fmla="*/ 287079 h 1594543"/>
                <a:gd name="connsiteX91" fmla="*/ 4210493 w 6156251"/>
                <a:gd name="connsiteY91" fmla="*/ 297712 h 1594543"/>
                <a:gd name="connsiteX92" fmla="*/ 4242391 w 6156251"/>
                <a:gd name="connsiteY92" fmla="*/ 329609 h 1594543"/>
                <a:gd name="connsiteX93" fmla="*/ 4274289 w 6156251"/>
                <a:gd name="connsiteY93" fmla="*/ 340242 h 1594543"/>
                <a:gd name="connsiteX94" fmla="*/ 4295554 w 6156251"/>
                <a:gd name="connsiteY94" fmla="*/ 382772 h 1594543"/>
                <a:gd name="connsiteX95" fmla="*/ 4327451 w 6156251"/>
                <a:gd name="connsiteY95" fmla="*/ 414670 h 1594543"/>
                <a:gd name="connsiteX96" fmla="*/ 4359349 w 6156251"/>
                <a:gd name="connsiteY96" fmla="*/ 531628 h 1594543"/>
                <a:gd name="connsiteX97" fmla="*/ 4401879 w 6156251"/>
                <a:gd name="connsiteY97" fmla="*/ 606056 h 1594543"/>
                <a:gd name="connsiteX98" fmla="*/ 4444410 w 6156251"/>
                <a:gd name="connsiteY98" fmla="*/ 616688 h 1594543"/>
                <a:gd name="connsiteX99" fmla="*/ 4476307 w 6156251"/>
                <a:gd name="connsiteY99" fmla="*/ 637954 h 1594543"/>
                <a:gd name="connsiteX100" fmla="*/ 4508205 w 6156251"/>
                <a:gd name="connsiteY100" fmla="*/ 648586 h 1594543"/>
                <a:gd name="connsiteX101" fmla="*/ 4518838 w 6156251"/>
                <a:gd name="connsiteY101" fmla="*/ 680484 h 1594543"/>
                <a:gd name="connsiteX102" fmla="*/ 4540103 w 6156251"/>
                <a:gd name="connsiteY102" fmla="*/ 712381 h 1594543"/>
                <a:gd name="connsiteX103" fmla="*/ 4550735 w 6156251"/>
                <a:gd name="connsiteY103" fmla="*/ 882502 h 1594543"/>
                <a:gd name="connsiteX104" fmla="*/ 4572000 w 6156251"/>
                <a:gd name="connsiteY104" fmla="*/ 914400 h 1594543"/>
                <a:gd name="connsiteX105" fmla="*/ 4635796 w 6156251"/>
                <a:gd name="connsiteY105" fmla="*/ 978195 h 1594543"/>
                <a:gd name="connsiteX106" fmla="*/ 4699591 w 6156251"/>
                <a:gd name="connsiteY106" fmla="*/ 1052623 h 1594543"/>
                <a:gd name="connsiteX107" fmla="*/ 4720856 w 6156251"/>
                <a:gd name="connsiteY107" fmla="*/ 1137684 h 1594543"/>
                <a:gd name="connsiteX108" fmla="*/ 4731489 w 6156251"/>
                <a:gd name="connsiteY108" fmla="*/ 1180214 h 1594543"/>
                <a:gd name="connsiteX109" fmla="*/ 4795284 w 6156251"/>
                <a:gd name="connsiteY109" fmla="*/ 1233377 h 1594543"/>
                <a:gd name="connsiteX110" fmla="*/ 4827182 w 6156251"/>
                <a:gd name="connsiteY110" fmla="*/ 1244009 h 1594543"/>
                <a:gd name="connsiteX111" fmla="*/ 4869712 w 6156251"/>
                <a:gd name="connsiteY111" fmla="*/ 1265275 h 1594543"/>
                <a:gd name="connsiteX112" fmla="*/ 4954772 w 6156251"/>
                <a:gd name="connsiteY112" fmla="*/ 1307805 h 1594543"/>
                <a:gd name="connsiteX113" fmla="*/ 4997303 w 6156251"/>
                <a:gd name="connsiteY113" fmla="*/ 1360968 h 1594543"/>
                <a:gd name="connsiteX114" fmla="*/ 5007935 w 6156251"/>
                <a:gd name="connsiteY114" fmla="*/ 1392865 h 1594543"/>
                <a:gd name="connsiteX115" fmla="*/ 5071731 w 6156251"/>
                <a:gd name="connsiteY115" fmla="*/ 1414130 h 1594543"/>
                <a:gd name="connsiteX116" fmla="*/ 5103628 w 6156251"/>
                <a:gd name="connsiteY116" fmla="*/ 1435395 h 1594543"/>
                <a:gd name="connsiteX117" fmla="*/ 5167424 w 6156251"/>
                <a:gd name="connsiteY117" fmla="*/ 1382233 h 1594543"/>
                <a:gd name="connsiteX118" fmla="*/ 5188689 w 6156251"/>
                <a:gd name="connsiteY118" fmla="*/ 1339702 h 1594543"/>
                <a:gd name="connsiteX119" fmla="*/ 5252484 w 6156251"/>
                <a:gd name="connsiteY119" fmla="*/ 1297172 h 1594543"/>
                <a:gd name="connsiteX120" fmla="*/ 5316279 w 6156251"/>
                <a:gd name="connsiteY120" fmla="*/ 1265275 h 1594543"/>
                <a:gd name="connsiteX121" fmla="*/ 5337544 w 6156251"/>
                <a:gd name="connsiteY121" fmla="*/ 1244009 h 1594543"/>
                <a:gd name="connsiteX122" fmla="*/ 5401340 w 6156251"/>
                <a:gd name="connsiteY122" fmla="*/ 1201479 h 1594543"/>
                <a:gd name="connsiteX123" fmla="*/ 5443870 w 6156251"/>
                <a:gd name="connsiteY123" fmla="*/ 1137684 h 1594543"/>
                <a:gd name="connsiteX124" fmla="*/ 5475768 w 6156251"/>
                <a:gd name="connsiteY124" fmla="*/ 1095154 h 1594543"/>
                <a:gd name="connsiteX125" fmla="*/ 5539563 w 6156251"/>
                <a:gd name="connsiteY125" fmla="*/ 1073888 h 1594543"/>
                <a:gd name="connsiteX126" fmla="*/ 5624624 w 6156251"/>
                <a:gd name="connsiteY126" fmla="*/ 1116419 h 1594543"/>
                <a:gd name="connsiteX127" fmla="*/ 5677786 w 6156251"/>
                <a:gd name="connsiteY127" fmla="*/ 1222744 h 1594543"/>
                <a:gd name="connsiteX128" fmla="*/ 5720317 w 6156251"/>
                <a:gd name="connsiteY128" fmla="*/ 1233377 h 1594543"/>
                <a:gd name="connsiteX129" fmla="*/ 5784112 w 6156251"/>
                <a:gd name="connsiteY129" fmla="*/ 1254642 h 1594543"/>
                <a:gd name="connsiteX130" fmla="*/ 5794744 w 6156251"/>
                <a:gd name="connsiteY130" fmla="*/ 1286540 h 1594543"/>
                <a:gd name="connsiteX131" fmla="*/ 5794744 w 6156251"/>
                <a:gd name="connsiteY131" fmla="*/ 1360968 h 1594543"/>
                <a:gd name="connsiteX132" fmla="*/ 5816010 w 6156251"/>
                <a:gd name="connsiteY132" fmla="*/ 1382233 h 1594543"/>
                <a:gd name="connsiteX133" fmla="*/ 6039293 w 6156251"/>
                <a:gd name="connsiteY133" fmla="*/ 1403498 h 1594543"/>
                <a:gd name="connsiteX134" fmla="*/ 6092456 w 6156251"/>
                <a:gd name="connsiteY134" fmla="*/ 1414130 h 1594543"/>
                <a:gd name="connsiteX135" fmla="*/ 6156251 w 6156251"/>
                <a:gd name="connsiteY135"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01749 w 6156251"/>
                <a:gd name="connsiteY16" fmla="*/ 903768 h 1594543"/>
                <a:gd name="connsiteX17" fmla="*/ 776177 w 6156251"/>
                <a:gd name="connsiteY17" fmla="*/ 946298 h 1594543"/>
                <a:gd name="connsiteX18" fmla="*/ 808075 w 6156251"/>
                <a:gd name="connsiteY18" fmla="*/ 967563 h 1594543"/>
                <a:gd name="connsiteX19" fmla="*/ 871870 w 6156251"/>
                <a:gd name="connsiteY19" fmla="*/ 1073888 h 1594543"/>
                <a:gd name="connsiteX20" fmla="*/ 893135 w 6156251"/>
                <a:gd name="connsiteY20" fmla="*/ 1105786 h 1594543"/>
                <a:gd name="connsiteX21" fmla="*/ 956931 w 6156251"/>
                <a:gd name="connsiteY21" fmla="*/ 1137684 h 1594543"/>
                <a:gd name="connsiteX22" fmla="*/ 988828 w 6156251"/>
                <a:gd name="connsiteY22" fmla="*/ 1169581 h 1594543"/>
                <a:gd name="connsiteX23" fmla="*/ 1010093 w 6156251"/>
                <a:gd name="connsiteY23" fmla="*/ 1233377 h 1594543"/>
                <a:gd name="connsiteX24" fmla="*/ 1031358 w 6156251"/>
                <a:gd name="connsiteY24" fmla="*/ 1275907 h 1594543"/>
                <a:gd name="connsiteX25" fmla="*/ 1052624 w 6156251"/>
                <a:gd name="connsiteY25" fmla="*/ 1307805 h 1594543"/>
                <a:gd name="connsiteX26" fmla="*/ 1158949 w 6156251"/>
                <a:gd name="connsiteY26" fmla="*/ 1350335 h 1594543"/>
                <a:gd name="connsiteX27" fmla="*/ 1190847 w 6156251"/>
                <a:gd name="connsiteY27" fmla="*/ 1371600 h 1594543"/>
                <a:gd name="connsiteX28" fmla="*/ 1201479 w 6156251"/>
                <a:gd name="connsiteY28" fmla="*/ 1403498 h 1594543"/>
                <a:gd name="connsiteX29" fmla="*/ 1212112 w 6156251"/>
                <a:gd name="connsiteY29" fmla="*/ 1488558 h 1594543"/>
                <a:gd name="connsiteX30" fmla="*/ 1244010 w 6156251"/>
                <a:gd name="connsiteY30" fmla="*/ 1520456 h 1594543"/>
                <a:gd name="connsiteX31" fmla="*/ 1307805 w 6156251"/>
                <a:gd name="connsiteY31" fmla="*/ 1541721 h 1594543"/>
                <a:gd name="connsiteX32" fmla="*/ 1329070 w 6156251"/>
                <a:gd name="connsiteY32" fmla="*/ 1573619 h 1594543"/>
                <a:gd name="connsiteX33" fmla="*/ 1414131 w 6156251"/>
                <a:gd name="connsiteY33" fmla="*/ 1573619 h 1594543"/>
                <a:gd name="connsiteX34" fmla="*/ 1456661 w 6156251"/>
                <a:gd name="connsiteY34" fmla="*/ 1552354 h 1594543"/>
                <a:gd name="connsiteX35" fmla="*/ 1488558 w 6156251"/>
                <a:gd name="connsiteY35" fmla="*/ 1541721 h 1594543"/>
                <a:gd name="connsiteX36" fmla="*/ 1531089 w 6156251"/>
                <a:gd name="connsiteY36" fmla="*/ 1520456 h 1594543"/>
                <a:gd name="connsiteX37" fmla="*/ 1573619 w 6156251"/>
                <a:gd name="connsiteY37" fmla="*/ 1414130 h 1594543"/>
                <a:gd name="connsiteX38" fmla="*/ 1584251 w 6156251"/>
                <a:gd name="connsiteY38" fmla="*/ 1382233 h 1594543"/>
                <a:gd name="connsiteX39" fmla="*/ 1648047 w 6156251"/>
                <a:gd name="connsiteY39" fmla="*/ 1339702 h 1594543"/>
                <a:gd name="connsiteX40" fmla="*/ 1669312 w 6156251"/>
                <a:gd name="connsiteY40" fmla="*/ 1307805 h 1594543"/>
                <a:gd name="connsiteX41" fmla="*/ 1679944 w 6156251"/>
                <a:gd name="connsiteY41" fmla="*/ 1275907 h 1594543"/>
                <a:gd name="connsiteX42" fmla="*/ 1701210 w 6156251"/>
                <a:gd name="connsiteY42" fmla="*/ 1254642 h 1594543"/>
                <a:gd name="connsiteX43" fmla="*/ 1743740 w 6156251"/>
                <a:gd name="connsiteY43" fmla="*/ 1297172 h 1594543"/>
                <a:gd name="connsiteX44" fmla="*/ 1860698 w 6156251"/>
                <a:gd name="connsiteY44" fmla="*/ 1350335 h 1594543"/>
                <a:gd name="connsiteX45" fmla="*/ 1924493 w 6156251"/>
                <a:gd name="connsiteY45" fmla="*/ 1392865 h 1594543"/>
                <a:gd name="connsiteX46" fmla="*/ 1956391 w 6156251"/>
                <a:gd name="connsiteY46" fmla="*/ 1414130 h 1594543"/>
                <a:gd name="connsiteX47" fmla="*/ 1967024 w 6156251"/>
                <a:gd name="connsiteY47" fmla="*/ 1446028 h 1594543"/>
                <a:gd name="connsiteX48" fmla="*/ 2009554 w 6156251"/>
                <a:gd name="connsiteY48" fmla="*/ 1435395 h 1594543"/>
                <a:gd name="connsiteX49" fmla="*/ 2126512 w 6156251"/>
                <a:gd name="connsiteY49" fmla="*/ 1360968 h 1594543"/>
                <a:gd name="connsiteX50" fmla="*/ 2158410 w 6156251"/>
                <a:gd name="connsiteY50" fmla="*/ 1329070 h 1594543"/>
                <a:gd name="connsiteX51" fmla="*/ 2211572 w 6156251"/>
                <a:gd name="connsiteY51" fmla="*/ 1318437 h 1594543"/>
                <a:gd name="connsiteX52" fmla="*/ 2243470 w 6156251"/>
                <a:gd name="connsiteY52" fmla="*/ 1307805 h 1594543"/>
                <a:gd name="connsiteX53" fmla="*/ 2275368 w 6156251"/>
                <a:gd name="connsiteY53" fmla="*/ 1286540 h 1594543"/>
                <a:gd name="connsiteX54" fmla="*/ 2317898 w 6156251"/>
                <a:gd name="connsiteY54" fmla="*/ 1190847 h 1594543"/>
                <a:gd name="connsiteX55" fmla="*/ 2360428 w 6156251"/>
                <a:gd name="connsiteY55" fmla="*/ 1180214 h 1594543"/>
                <a:gd name="connsiteX56" fmla="*/ 2392326 w 6156251"/>
                <a:gd name="connsiteY56" fmla="*/ 1169581 h 1594543"/>
                <a:gd name="connsiteX57" fmla="*/ 2488019 w 6156251"/>
                <a:gd name="connsiteY57" fmla="*/ 1180214 h 1594543"/>
                <a:gd name="connsiteX58" fmla="*/ 2530549 w 6156251"/>
                <a:gd name="connsiteY58" fmla="*/ 1297172 h 1594543"/>
                <a:gd name="connsiteX59" fmla="*/ 2668772 w 6156251"/>
                <a:gd name="connsiteY59" fmla="*/ 1371600 h 1594543"/>
                <a:gd name="connsiteX60" fmla="*/ 2690038 w 6156251"/>
                <a:gd name="connsiteY60" fmla="*/ 1392865 h 1594543"/>
                <a:gd name="connsiteX61" fmla="*/ 2753833 w 6156251"/>
                <a:gd name="connsiteY61" fmla="*/ 1414130 h 1594543"/>
                <a:gd name="connsiteX62" fmla="*/ 2817628 w 6156251"/>
                <a:gd name="connsiteY62" fmla="*/ 1403498 h 1594543"/>
                <a:gd name="connsiteX63" fmla="*/ 2902689 w 6156251"/>
                <a:gd name="connsiteY63" fmla="*/ 1307805 h 1594543"/>
                <a:gd name="connsiteX64" fmla="*/ 2945219 w 6156251"/>
                <a:gd name="connsiteY64" fmla="*/ 1275907 h 1594543"/>
                <a:gd name="connsiteX65" fmla="*/ 3009014 w 6156251"/>
                <a:gd name="connsiteY65" fmla="*/ 1212112 h 1594543"/>
                <a:gd name="connsiteX66" fmla="*/ 3062177 w 6156251"/>
                <a:gd name="connsiteY66" fmla="*/ 1127051 h 1594543"/>
                <a:gd name="connsiteX67" fmla="*/ 3083442 w 6156251"/>
                <a:gd name="connsiteY67" fmla="*/ 1095154 h 1594543"/>
                <a:gd name="connsiteX68" fmla="*/ 3115340 w 6156251"/>
                <a:gd name="connsiteY68" fmla="*/ 1063256 h 1594543"/>
                <a:gd name="connsiteX69" fmla="*/ 3157870 w 6156251"/>
                <a:gd name="connsiteY69" fmla="*/ 1010093 h 1594543"/>
                <a:gd name="connsiteX70" fmla="*/ 3200400 w 6156251"/>
                <a:gd name="connsiteY70" fmla="*/ 978195 h 1594543"/>
                <a:gd name="connsiteX71" fmla="*/ 3338624 w 6156251"/>
                <a:gd name="connsiteY71" fmla="*/ 765544 h 1594543"/>
                <a:gd name="connsiteX72" fmla="*/ 3402419 w 6156251"/>
                <a:gd name="connsiteY72" fmla="*/ 659219 h 1594543"/>
                <a:gd name="connsiteX73" fmla="*/ 3466214 w 6156251"/>
                <a:gd name="connsiteY73" fmla="*/ 510363 h 1594543"/>
                <a:gd name="connsiteX74" fmla="*/ 3487479 w 6156251"/>
                <a:gd name="connsiteY74" fmla="*/ 414670 h 1594543"/>
                <a:gd name="connsiteX75" fmla="*/ 3572540 w 6156251"/>
                <a:gd name="connsiteY75" fmla="*/ 350875 h 1594543"/>
                <a:gd name="connsiteX76" fmla="*/ 3657600 w 6156251"/>
                <a:gd name="connsiteY76" fmla="*/ 276447 h 1594543"/>
                <a:gd name="connsiteX77" fmla="*/ 3689498 w 6156251"/>
                <a:gd name="connsiteY77" fmla="*/ 265814 h 1594543"/>
                <a:gd name="connsiteX78" fmla="*/ 3774558 w 6156251"/>
                <a:gd name="connsiteY78" fmla="*/ 223284 h 1594543"/>
                <a:gd name="connsiteX79" fmla="*/ 3848986 w 6156251"/>
                <a:gd name="connsiteY79" fmla="*/ 148856 h 1594543"/>
                <a:gd name="connsiteX80" fmla="*/ 3880884 w 6156251"/>
                <a:gd name="connsiteY80" fmla="*/ 127591 h 1594543"/>
                <a:gd name="connsiteX81" fmla="*/ 3944679 w 6156251"/>
                <a:gd name="connsiteY81" fmla="*/ 85061 h 1594543"/>
                <a:gd name="connsiteX82" fmla="*/ 4029740 w 6156251"/>
                <a:gd name="connsiteY82" fmla="*/ 10633 h 1594543"/>
                <a:gd name="connsiteX83" fmla="*/ 4061638 w 6156251"/>
                <a:gd name="connsiteY83" fmla="*/ 0 h 1594543"/>
                <a:gd name="connsiteX84" fmla="*/ 4104168 w 6156251"/>
                <a:gd name="connsiteY84" fmla="*/ 10633 h 1594543"/>
                <a:gd name="connsiteX85" fmla="*/ 4136065 w 6156251"/>
                <a:gd name="connsiteY85" fmla="*/ 74428 h 1594543"/>
                <a:gd name="connsiteX86" fmla="*/ 4093535 w 6156251"/>
                <a:gd name="connsiteY86" fmla="*/ 138223 h 1594543"/>
                <a:gd name="connsiteX87" fmla="*/ 4104168 w 6156251"/>
                <a:gd name="connsiteY87" fmla="*/ 170121 h 1594543"/>
                <a:gd name="connsiteX88" fmla="*/ 4114800 w 6156251"/>
                <a:gd name="connsiteY88" fmla="*/ 223284 h 1594543"/>
                <a:gd name="connsiteX89" fmla="*/ 4178596 w 6156251"/>
                <a:gd name="connsiteY89" fmla="*/ 287079 h 1594543"/>
                <a:gd name="connsiteX90" fmla="*/ 4210493 w 6156251"/>
                <a:gd name="connsiteY90" fmla="*/ 297712 h 1594543"/>
                <a:gd name="connsiteX91" fmla="*/ 4242391 w 6156251"/>
                <a:gd name="connsiteY91" fmla="*/ 329609 h 1594543"/>
                <a:gd name="connsiteX92" fmla="*/ 4274289 w 6156251"/>
                <a:gd name="connsiteY92" fmla="*/ 340242 h 1594543"/>
                <a:gd name="connsiteX93" fmla="*/ 4295554 w 6156251"/>
                <a:gd name="connsiteY93" fmla="*/ 382772 h 1594543"/>
                <a:gd name="connsiteX94" fmla="*/ 4327451 w 6156251"/>
                <a:gd name="connsiteY94" fmla="*/ 414670 h 1594543"/>
                <a:gd name="connsiteX95" fmla="*/ 4359349 w 6156251"/>
                <a:gd name="connsiteY95" fmla="*/ 531628 h 1594543"/>
                <a:gd name="connsiteX96" fmla="*/ 4401879 w 6156251"/>
                <a:gd name="connsiteY96" fmla="*/ 606056 h 1594543"/>
                <a:gd name="connsiteX97" fmla="*/ 4444410 w 6156251"/>
                <a:gd name="connsiteY97" fmla="*/ 616688 h 1594543"/>
                <a:gd name="connsiteX98" fmla="*/ 4476307 w 6156251"/>
                <a:gd name="connsiteY98" fmla="*/ 637954 h 1594543"/>
                <a:gd name="connsiteX99" fmla="*/ 4508205 w 6156251"/>
                <a:gd name="connsiteY99" fmla="*/ 648586 h 1594543"/>
                <a:gd name="connsiteX100" fmla="*/ 4518838 w 6156251"/>
                <a:gd name="connsiteY100" fmla="*/ 680484 h 1594543"/>
                <a:gd name="connsiteX101" fmla="*/ 4540103 w 6156251"/>
                <a:gd name="connsiteY101" fmla="*/ 712381 h 1594543"/>
                <a:gd name="connsiteX102" fmla="*/ 4550735 w 6156251"/>
                <a:gd name="connsiteY102" fmla="*/ 882502 h 1594543"/>
                <a:gd name="connsiteX103" fmla="*/ 4572000 w 6156251"/>
                <a:gd name="connsiteY103" fmla="*/ 914400 h 1594543"/>
                <a:gd name="connsiteX104" fmla="*/ 4635796 w 6156251"/>
                <a:gd name="connsiteY104" fmla="*/ 978195 h 1594543"/>
                <a:gd name="connsiteX105" fmla="*/ 4699591 w 6156251"/>
                <a:gd name="connsiteY105" fmla="*/ 1052623 h 1594543"/>
                <a:gd name="connsiteX106" fmla="*/ 4720856 w 6156251"/>
                <a:gd name="connsiteY106" fmla="*/ 1137684 h 1594543"/>
                <a:gd name="connsiteX107" fmla="*/ 4731489 w 6156251"/>
                <a:gd name="connsiteY107" fmla="*/ 1180214 h 1594543"/>
                <a:gd name="connsiteX108" fmla="*/ 4795284 w 6156251"/>
                <a:gd name="connsiteY108" fmla="*/ 1233377 h 1594543"/>
                <a:gd name="connsiteX109" fmla="*/ 4827182 w 6156251"/>
                <a:gd name="connsiteY109" fmla="*/ 1244009 h 1594543"/>
                <a:gd name="connsiteX110" fmla="*/ 4869712 w 6156251"/>
                <a:gd name="connsiteY110" fmla="*/ 1265275 h 1594543"/>
                <a:gd name="connsiteX111" fmla="*/ 4954772 w 6156251"/>
                <a:gd name="connsiteY111" fmla="*/ 1307805 h 1594543"/>
                <a:gd name="connsiteX112" fmla="*/ 4997303 w 6156251"/>
                <a:gd name="connsiteY112" fmla="*/ 1360968 h 1594543"/>
                <a:gd name="connsiteX113" fmla="*/ 5007935 w 6156251"/>
                <a:gd name="connsiteY113" fmla="*/ 1392865 h 1594543"/>
                <a:gd name="connsiteX114" fmla="*/ 5071731 w 6156251"/>
                <a:gd name="connsiteY114" fmla="*/ 1414130 h 1594543"/>
                <a:gd name="connsiteX115" fmla="*/ 5103628 w 6156251"/>
                <a:gd name="connsiteY115" fmla="*/ 1435395 h 1594543"/>
                <a:gd name="connsiteX116" fmla="*/ 5167424 w 6156251"/>
                <a:gd name="connsiteY116" fmla="*/ 1382233 h 1594543"/>
                <a:gd name="connsiteX117" fmla="*/ 5188689 w 6156251"/>
                <a:gd name="connsiteY117" fmla="*/ 1339702 h 1594543"/>
                <a:gd name="connsiteX118" fmla="*/ 5252484 w 6156251"/>
                <a:gd name="connsiteY118" fmla="*/ 1297172 h 1594543"/>
                <a:gd name="connsiteX119" fmla="*/ 5316279 w 6156251"/>
                <a:gd name="connsiteY119" fmla="*/ 1265275 h 1594543"/>
                <a:gd name="connsiteX120" fmla="*/ 5337544 w 6156251"/>
                <a:gd name="connsiteY120" fmla="*/ 1244009 h 1594543"/>
                <a:gd name="connsiteX121" fmla="*/ 5401340 w 6156251"/>
                <a:gd name="connsiteY121" fmla="*/ 1201479 h 1594543"/>
                <a:gd name="connsiteX122" fmla="*/ 5443870 w 6156251"/>
                <a:gd name="connsiteY122" fmla="*/ 1137684 h 1594543"/>
                <a:gd name="connsiteX123" fmla="*/ 5475768 w 6156251"/>
                <a:gd name="connsiteY123" fmla="*/ 1095154 h 1594543"/>
                <a:gd name="connsiteX124" fmla="*/ 5539563 w 6156251"/>
                <a:gd name="connsiteY124" fmla="*/ 1073888 h 1594543"/>
                <a:gd name="connsiteX125" fmla="*/ 5624624 w 6156251"/>
                <a:gd name="connsiteY125" fmla="*/ 1116419 h 1594543"/>
                <a:gd name="connsiteX126" fmla="*/ 5677786 w 6156251"/>
                <a:gd name="connsiteY126" fmla="*/ 1222744 h 1594543"/>
                <a:gd name="connsiteX127" fmla="*/ 5720317 w 6156251"/>
                <a:gd name="connsiteY127" fmla="*/ 1233377 h 1594543"/>
                <a:gd name="connsiteX128" fmla="*/ 5784112 w 6156251"/>
                <a:gd name="connsiteY128" fmla="*/ 1254642 h 1594543"/>
                <a:gd name="connsiteX129" fmla="*/ 5794744 w 6156251"/>
                <a:gd name="connsiteY129" fmla="*/ 1286540 h 1594543"/>
                <a:gd name="connsiteX130" fmla="*/ 5794744 w 6156251"/>
                <a:gd name="connsiteY130" fmla="*/ 1360968 h 1594543"/>
                <a:gd name="connsiteX131" fmla="*/ 5816010 w 6156251"/>
                <a:gd name="connsiteY131" fmla="*/ 1382233 h 1594543"/>
                <a:gd name="connsiteX132" fmla="*/ 6039293 w 6156251"/>
                <a:gd name="connsiteY132" fmla="*/ 1403498 h 1594543"/>
                <a:gd name="connsiteX133" fmla="*/ 6092456 w 6156251"/>
                <a:gd name="connsiteY133" fmla="*/ 1414130 h 1594543"/>
                <a:gd name="connsiteX134" fmla="*/ 6156251 w 6156251"/>
                <a:gd name="connsiteY134"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76177 w 6156251"/>
                <a:gd name="connsiteY16" fmla="*/ 946298 h 1594543"/>
                <a:gd name="connsiteX17" fmla="*/ 808075 w 6156251"/>
                <a:gd name="connsiteY17" fmla="*/ 967563 h 1594543"/>
                <a:gd name="connsiteX18" fmla="*/ 871870 w 6156251"/>
                <a:gd name="connsiteY18" fmla="*/ 1073888 h 1594543"/>
                <a:gd name="connsiteX19" fmla="*/ 893135 w 6156251"/>
                <a:gd name="connsiteY19" fmla="*/ 1105786 h 1594543"/>
                <a:gd name="connsiteX20" fmla="*/ 956931 w 6156251"/>
                <a:gd name="connsiteY20" fmla="*/ 1137684 h 1594543"/>
                <a:gd name="connsiteX21" fmla="*/ 988828 w 6156251"/>
                <a:gd name="connsiteY21" fmla="*/ 1169581 h 1594543"/>
                <a:gd name="connsiteX22" fmla="*/ 1010093 w 6156251"/>
                <a:gd name="connsiteY22" fmla="*/ 1233377 h 1594543"/>
                <a:gd name="connsiteX23" fmla="*/ 1031358 w 6156251"/>
                <a:gd name="connsiteY23" fmla="*/ 1275907 h 1594543"/>
                <a:gd name="connsiteX24" fmla="*/ 1052624 w 6156251"/>
                <a:gd name="connsiteY24" fmla="*/ 1307805 h 1594543"/>
                <a:gd name="connsiteX25" fmla="*/ 1158949 w 6156251"/>
                <a:gd name="connsiteY25" fmla="*/ 1350335 h 1594543"/>
                <a:gd name="connsiteX26" fmla="*/ 1190847 w 6156251"/>
                <a:gd name="connsiteY26" fmla="*/ 1371600 h 1594543"/>
                <a:gd name="connsiteX27" fmla="*/ 1201479 w 6156251"/>
                <a:gd name="connsiteY27" fmla="*/ 1403498 h 1594543"/>
                <a:gd name="connsiteX28" fmla="*/ 1212112 w 6156251"/>
                <a:gd name="connsiteY28" fmla="*/ 1488558 h 1594543"/>
                <a:gd name="connsiteX29" fmla="*/ 1244010 w 6156251"/>
                <a:gd name="connsiteY29" fmla="*/ 1520456 h 1594543"/>
                <a:gd name="connsiteX30" fmla="*/ 1307805 w 6156251"/>
                <a:gd name="connsiteY30" fmla="*/ 1541721 h 1594543"/>
                <a:gd name="connsiteX31" fmla="*/ 1329070 w 6156251"/>
                <a:gd name="connsiteY31" fmla="*/ 1573619 h 1594543"/>
                <a:gd name="connsiteX32" fmla="*/ 1414131 w 6156251"/>
                <a:gd name="connsiteY32" fmla="*/ 1573619 h 1594543"/>
                <a:gd name="connsiteX33" fmla="*/ 1456661 w 6156251"/>
                <a:gd name="connsiteY33" fmla="*/ 1552354 h 1594543"/>
                <a:gd name="connsiteX34" fmla="*/ 1488558 w 6156251"/>
                <a:gd name="connsiteY34" fmla="*/ 1541721 h 1594543"/>
                <a:gd name="connsiteX35" fmla="*/ 1531089 w 6156251"/>
                <a:gd name="connsiteY35" fmla="*/ 1520456 h 1594543"/>
                <a:gd name="connsiteX36" fmla="*/ 1573619 w 6156251"/>
                <a:gd name="connsiteY36" fmla="*/ 1414130 h 1594543"/>
                <a:gd name="connsiteX37" fmla="*/ 1584251 w 6156251"/>
                <a:gd name="connsiteY37" fmla="*/ 1382233 h 1594543"/>
                <a:gd name="connsiteX38" fmla="*/ 1648047 w 6156251"/>
                <a:gd name="connsiteY38" fmla="*/ 1339702 h 1594543"/>
                <a:gd name="connsiteX39" fmla="*/ 1669312 w 6156251"/>
                <a:gd name="connsiteY39" fmla="*/ 1307805 h 1594543"/>
                <a:gd name="connsiteX40" fmla="*/ 1679944 w 6156251"/>
                <a:gd name="connsiteY40" fmla="*/ 1275907 h 1594543"/>
                <a:gd name="connsiteX41" fmla="*/ 1701210 w 6156251"/>
                <a:gd name="connsiteY41" fmla="*/ 1254642 h 1594543"/>
                <a:gd name="connsiteX42" fmla="*/ 1743740 w 6156251"/>
                <a:gd name="connsiteY42" fmla="*/ 1297172 h 1594543"/>
                <a:gd name="connsiteX43" fmla="*/ 1860698 w 6156251"/>
                <a:gd name="connsiteY43" fmla="*/ 1350335 h 1594543"/>
                <a:gd name="connsiteX44" fmla="*/ 1924493 w 6156251"/>
                <a:gd name="connsiteY44" fmla="*/ 1392865 h 1594543"/>
                <a:gd name="connsiteX45" fmla="*/ 1956391 w 6156251"/>
                <a:gd name="connsiteY45" fmla="*/ 1414130 h 1594543"/>
                <a:gd name="connsiteX46" fmla="*/ 1967024 w 6156251"/>
                <a:gd name="connsiteY46" fmla="*/ 1446028 h 1594543"/>
                <a:gd name="connsiteX47" fmla="*/ 2009554 w 6156251"/>
                <a:gd name="connsiteY47" fmla="*/ 1435395 h 1594543"/>
                <a:gd name="connsiteX48" fmla="*/ 2126512 w 6156251"/>
                <a:gd name="connsiteY48" fmla="*/ 1360968 h 1594543"/>
                <a:gd name="connsiteX49" fmla="*/ 2158410 w 6156251"/>
                <a:gd name="connsiteY49" fmla="*/ 1329070 h 1594543"/>
                <a:gd name="connsiteX50" fmla="*/ 2211572 w 6156251"/>
                <a:gd name="connsiteY50" fmla="*/ 1318437 h 1594543"/>
                <a:gd name="connsiteX51" fmla="*/ 2243470 w 6156251"/>
                <a:gd name="connsiteY51" fmla="*/ 1307805 h 1594543"/>
                <a:gd name="connsiteX52" fmla="*/ 2275368 w 6156251"/>
                <a:gd name="connsiteY52" fmla="*/ 1286540 h 1594543"/>
                <a:gd name="connsiteX53" fmla="*/ 2317898 w 6156251"/>
                <a:gd name="connsiteY53" fmla="*/ 1190847 h 1594543"/>
                <a:gd name="connsiteX54" fmla="*/ 2360428 w 6156251"/>
                <a:gd name="connsiteY54" fmla="*/ 1180214 h 1594543"/>
                <a:gd name="connsiteX55" fmla="*/ 2392326 w 6156251"/>
                <a:gd name="connsiteY55" fmla="*/ 1169581 h 1594543"/>
                <a:gd name="connsiteX56" fmla="*/ 2488019 w 6156251"/>
                <a:gd name="connsiteY56" fmla="*/ 1180214 h 1594543"/>
                <a:gd name="connsiteX57" fmla="*/ 2530549 w 6156251"/>
                <a:gd name="connsiteY57" fmla="*/ 1297172 h 1594543"/>
                <a:gd name="connsiteX58" fmla="*/ 2668772 w 6156251"/>
                <a:gd name="connsiteY58" fmla="*/ 1371600 h 1594543"/>
                <a:gd name="connsiteX59" fmla="*/ 2690038 w 6156251"/>
                <a:gd name="connsiteY59" fmla="*/ 1392865 h 1594543"/>
                <a:gd name="connsiteX60" fmla="*/ 2753833 w 6156251"/>
                <a:gd name="connsiteY60" fmla="*/ 1414130 h 1594543"/>
                <a:gd name="connsiteX61" fmla="*/ 2817628 w 6156251"/>
                <a:gd name="connsiteY61" fmla="*/ 1403498 h 1594543"/>
                <a:gd name="connsiteX62" fmla="*/ 2902689 w 6156251"/>
                <a:gd name="connsiteY62" fmla="*/ 1307805 h 1594543"/>
                <a:gd name="connsiteX63" fmla="*/ 2945219 w 6156251"/>
                <a:gd name="connsiteY63" fmla="*/ 1275907 h 1594543"/>
                <a:gd name="connsiteX64" fmla="*/ 3009014 w 6156251"/>
                <a:gd name="connsiteY64" fmla="*/ 1212112 h 1594543"/>
                <a:gd name="connsiteX65" fmla="*/ 3062177 w 6156251"/>
                <a:gd name="connsiteY65" fmla="*/ 1127051 h 1594543"/>
                <a:gd name="connsiteX66" fmla="*/ 3083442 w 6156251"/>
                <a:gd name="connsiteY66" fmla="*/ 1095154 h 1594543"/>
                <a:gd name="connsiteX67" fmla="*/ 3115340 w 6156251"/>
                <a:gd name="connsiteY67" fmla="*/ 1063256 h 1594543"/>
                <a:gd name="connsiteX68" fmla="*/ 3157870 w 6156251"/>
                <a:gd name="connsiteY68" fmla="*/ 1010093 h 1594543"/>
                <a:gd name="connsiteX69" fmla="*/ 3200400 w 6156251"/>
                <a:gd name="connsiteY69" fmla="*/ 978195 h 1594543"/>
                <a:gd name="connsiteX70" fmla="*/ 3338624 w 6156251"/>
                <a:gd name="connsiteY70" fmla="*/ 765544 h 1594543"/>
                <a:gd name="connsiteX71" fmla="*/ 3402419 w 6156251"/>
                <a:gd name="connsiteY71" fmla="*/ 659219 h 1594543"/>
                <a:gd name="connsiteX72" fmla="*/ 3466214 w 6156251"/>
                <a:gd name="connsiteY72" fmla="*/ 510363 h 1594543"/>
                <a:gd name="connsiteX73" fmla="*/ 3487479 w 6156251"/>
                <a:gd name="connsiteY73" fmla="*/ 414670 h 1594543"/>
                <a:gd name="connsiteX74" fmla="*/ 3572540 w 6156251"/>
                <a:gd name="connsiteY74" fmla="*/ 350875 h 1594543"/>
                <a:gd name="connsiteX75" fmla="*/ 3657600 w 6156251"/>
                <a:gd name="connsiteY75" fmla="*/ 276447 h 1594543"/>
                <a:gd name="connsiteX76" fmla="*/ 3689498 w 6156251"/>
                <a:gd name="connsiteY76" fmla="*/ 265814 h 1594543"/>
                <a:gd name="connsiteX77" fmla="*/ 3774558 w 6156251"/>
                <a:gd name="connsiteY77" fmla="*/ 223284 h 1594543"/>
                <a:gd name="connsiteX78" fmla="*/ 3848986 w 6156251"/>
                <a:gd name="connsiteY78" fmla="*/ 148856 h 1594543"/>
                <a:gd name="connsiteX79" fmla="*/ 3880884 w 6156251"/>
                <a:gd name="connsiteY79" fmla="*/ 127591 h 1594543"/>
                <a:gd name="connsiteX80" fmla="*/ 3944679 w 6156251"/>
                <a:gd name="connsiteY80" fmla="*/ 85061 h 1594543"/>
                <a:gd name="connsiteX81" fmla="*/ 4029740 w 6156251"/>
                <a:gd name="connsiteY81" fmla="*/ 10633 h 1594543"/>
                <a:gd name="connsiteX82" fmla="*/ 4061638 w 6156251"/>
                <a:gd name="connsiteY82" fmla="*/ 0 h 1594543"/>
                <a:gd name="connsiteX83" fmla="*/ 4104168 w 6156251"/>
                <a:gd name="connsiteY83" fmla="*/ 10633 h 1594543"/>
                <a:gd name="connsiteX84" fmla="*/ 4136065 w 6156251"/>
                <a:gd name="connsiteY84" fmla="*/ 74428 h 1594543"/>
                <a:gd name="connsiteX85" fmla="*/ 4093535 w 6156251"/>
                <a:gd name="connsiteY85" fmla="*/ 138223 h 1594543"/>
                <a:gd name="connsiteX86" fmla="*/ 4104168 w 6156251"/>
                <a:gd name="connsiteY86" fmla="*/ 170121 h 1594543"/>
                <a:gd name="connsiteX87" fmla="*/ 4114800 w 6156251"/>
                <a:gd name="connsiteY87" fmla="*/ 223284 h 1594543"/>
                <a:gd name="connsiteX88" fmla="*/ 4178596 w 6156251"/>
                <a:gd name="connsiteY88" fmla="*/ 287079 h 1594543"/>
                <a:gd name="connsiteX89" fmla="*/ 4210493 w 6156251"/>
                <a:gd name="connsiteY89" fmla="*/ 297712 h 1594543"/>
                <a:gd name="connsiteX90" fmla="*/ 4242391 w 6156251"/>
                <a:gd name="connsiteY90" fmla="*/ 329609 h 1594543"/>
                <a:gd name="connsiteX91" fmla="*/ 4274289 w 6156251"/>
                <a:gd name="connsiteY91" fmla="*/ 340242 h 1594543"/>
                <a:gd name="connsiteX92" fmla="*/ 4295554 w 6156251"/>
                <a:gd name="connsiteY92" fmla="*/ 382772 h 1594543"/>
                <a:gd name="connsiteX93" fmla="*/ 4327451 w 6156251"/>
                <a:gd name="connsiteY93" fmla="*/ 414670 h 1594543"/>
                <a:gd name="connsiteX94" fmla="*/ 4359349 w 6156251"/>
                <a:gd name="connsiteY94" fmla="*/ 531628 h 1594543"/>
                <a:gd name="connsiteX95" fmla="*/ 4401879 w 6156251"/>
                <a:gd name="connsiteY95" fmla="*/ 606056 h 1594543"/>
                <a:gd name="connsiteX96" fmla="*/ 4444410 w 6156251"/>
                <a:gd name="connsiteY96" fmla="*/ 616688 h 1594543"/>
                <a:gd name="connsiteX97" fmla="*/ 4476307 w 6156251"/>
                <a:gd name="connsiteY97" fmla="*/ 637954 h 1594543"/>
                <a:gd name="connsiteX98" fmla="*/ 4508205 w 6156251"/>
                <a:gd name="connsiteY98" fmla="*/ 648586 h 1594543"/>
                <a:gd name="connsiteX99" fmla="*/ 4518838 w 6156251"/>
                <a:gd name="connsiteY99" fmla="*/ 680484 h 1594543"/>
                <a:gd name="connsiteX100" fmla="*/ 4540103 w 6156251"/>
                <a:gd name="connsiteY100" fmla="*/ 712381 h 1594543"/>
                <a:gd name="connsiteX101" fmla="*/ 4550735 w 6156251"/>
                <a:gd name="connsiteY101" fmla="*/ 882502 h 1594543"/>
                <a:gd name="connsiteX102" fmla="*/ 4572000 w 6156251"/>
                <a:gd name="connsiteY102" fmla="*/ 914400 h 1594543"/>
                <a:gd name="connsiteX103" fmla="*/ 4635796 w 6156251"/>
                <a:gd name="connsiteY103" fmla="*/ 978195 h 1594543"/>
                <a:gd name="connsiteX104" fmla="*/ 4699591 w 6156251"/>
                <a:gd name="connsiteY104" fmla="*/ 1052623 h 1594543"/>
                <a:gd name="connsiteX105" fmla="*/ 4720856 w 6156251"/>
                <a:gd name="connsiteY105" fmla="*/ 1137684 h 1594543"/>
                <a:gd name="connsiteX106" fmla="*/ 4731489 w 6156251"/>
                <a:gd name="connsiteY106" fmla="*/ 1180214 h 1594543"/>
                <a:gd name="connsiteX107" fmla="*/ 4795284 w 6156251"/>
                <a:gd name="connsiteY107" fmla="*/ 1233377 h 1594543"/>
                <a:gd name="connsiteX108" fmla="*/ 4827182 w 6156251"/>
                <a:gd name="connsiteY108" fmla="*/ 1244009 h 1594543"/>
                <a:gd name="connsiteX109" fmla="*/ 4869712 w 6156251"/>
                <a:gd name="connsiteY109" fmla="*/ 1265275 h 1594543"/>
                <a:gd name="connsiteX110" fmla="*/ 4954772 w 6156251"/>
                <a:gd name="connsiteY110" fmla="*/ 1307805 h 1594543"/>
                <a:gd name="connsiteX111" fmla="*/ 4997303 w 6156251"/>
                <a:gd name="connsiteY111" fmla="*/ 1360968 h 1594543"/>
                <a:gd name="connsiteX112" fmla="*/ 5007935 w 6156251"/>
                <a:gd name="connsiteY112" fmla="*/ 1392865 h 1594543"/>
                <a:gd name="connsiteX113" fmla="*/ 5071731 w 6156251"/>
                <a:gd name="connsiteY113" fmla="*/ 1414130 h 1594543"/>
                <a:gd name="connsiteX114" fmla="*/ 5103628 w 6156251"/>
                <a:gd name="connsiteY114" fmla="*/ 1435395 h 1594543"/>
                <a:gd name="connsiteX115" fmla="*/ 5167424 w 6156251"/>
                <a:gd name="connsiteY115" fmla="*/ 1382233 h 1594543"/>
                <a:gd name="connsiteX116" fmla="*/ 5188689 w 6156251"/>
                <a:gd name="connsiteY116" fmla="*/ 1339702 h 1594543"/>
                <a:gd name="connsiteX117" fmla="*/ 5252484 w 6156251"/>
                <a:gd name="connsiteY117" fmla="*/ 1297172 h 1594543"/>
                <a:gd name="connsiteX118" fmla="*/ 5316279 w 6156251"/>
                <a:gd name="connsiteY118" fmla="*/ 1265275 h 1594543"/>
                <a:gd name="connsiteX119" fmla="*/ 5337544 w 6156251"/>
                <a:gd name="connsiteY119" fmla="*/ 1244009 h 1594543"/>
                <a:gd name="connsiteX120" fmla="*/ 5401340 w 6156251"/>
                <a:gd name="connsiteY120" fmla="*/ 1201479 h 1594543"/>
                <a:gd name="connsiteX121" fmla="*/ 5443870 w 6156251"/>
                <a:gd name="connsiteY121" fmla="*/ 1137684 h 1594543"/>
                <a:gd name="connsiteX122" fmla="*/ 5475768 w 6156251"/>
                <a:gd name="connsiteY122" fmla="*/ 1095154 h 1594543"/>
                <a:gd name="connsiteX123" fmla="*/ 5539563 w 6156251"/>
                <a:gd name="connsiteY123" fmla="*/ 1073888 h 1594543"/>
                <a:gd name="connsiteX124" fmla="*/ 5624624 w 6156251"/>
                <a:gd name="connsiteY124" fmla="*/ 1116419 h 1594543"/>
                <a:gd name="connsiteX125" fmla="*/ 5677786 w 6156251"/>
                <a:gd name="connsiteY125" fmla="*/ 1222744 h 1594543"/>
                <a:gd name="connsiteX126" fmla="*/ 5720317 w 6156251"/>
                <a:gd name="connsiteY126" fmla="*/ 1233377 h 1594543"/>
                <a:gd name="connsiteX127" fmla="*/ 5784112 w 6156251"/>
                <a:gd name="connsiteY127" fmla="*/ 1254642 h 1594543"/>
                <a:gd name="connsiteX128" fmla="*/ 5794744 w 6156251"/>
                <a:gd name="connsiteY128" fmla="*/ 1286540 h 1594543"/>
                <a:gd name="connsiteX129" fmla="*/ 5794744 w 6156251"/>
                <a:gd name="connsiteY129" fmla="*/ 1360968 h 1594543"/>
                <a:gd name="connsiteX130" fmla="*/ 5816010 w 6156251"/>
                <a:gd name="connsiteY130" fmla="*/ 1382233 h 1594543"/>
                <a:gd name="connsiteX131" fmla="*/ 6039293 w 6156251"/>
                <a:gd name="connsiteY131" fmla="*/ 1403498 h 1594543"/>
                <a:gd name="connsiteX132" fmla="*/ 6092456 w 6156251"/>
                <a:gd name="connsiteY132" fmla="*/ 1414130 h 1594543"/>
                <a:gd name="connsiteX133" fmla="*/ 6156251 w 6156251"/>
                <a:gd name="connsiteY133"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76177 w 6156251"/>
                <a:gd name="connsiteY16" fmla="*/ 946298 h 1594543"/>
                <a:gd name="connsiteX17" fmla="*/ 808075 w 6156251"/>
                <a:gd name="connsiteY17" fmla="*/ 967563 h 1594543"/>
                <a:gd name="connsiteX18" fmla="*/ 871870 w 6156251"/>
                <a:gd name="connsiteY18" fmla="*/ 1073888 h 1594543"/>
                <a:gd name="connsiteX19" fmla="*/ 893135 w 6156251"/>
                <a:gd name="connsiteY19" fmla="*/ 1105786 h 1594543"/>
                <a:gd name="connsiteX20" fmla="*/ 956931 w 6156251"/>
                <a:gd name="connsiteY20" fmla="*/ 1137684 h 1594543"/>
                <a:gd name="connsiteX21" fmla="*/ 988828 w 6156251"/>
                <a:gd name="connsiteY21" fmla="*/ 1169581 h 1594543"/>
                <a:gd name="connsiteX22" fmla="*/ 1010093 w 6156251"/>
                <a:gd name="connsiteY22" fmla="*/ 1233377 h 1594543"/>
                <a:gd name="connsiteX23" fmla="*/ 1052624 w 6156251"/>
                <a:gd name="connsiteY23" fmla="*/ 1307805 h 1594543"/>
                <a:gd name="connsiteX24" fmla="*/ 1158949 w 6156251"/>
                <a:gd name="connsiteY24" fmla="*/ 1350335 h 1594543"/>
                <a:gd name="connsiteX25" fmla="*/ 1190847 w 6156251"/>
                <a:gd name="connsiteY25" fmla="*/ 1371600 h 1594543"/>
                <a:gd name="connsiteX26" fmla="*/ 1201479 w 6156251"/>
                <a:gd name="connsiteY26" fmla="*/ 1403498 h 1594543"/>
                <a:gd name="connsiteX27" fmla="*/ 1212112 w 6156251"/>
                <a:gd name="connsiteY27" fmla="*/ 1488558 h 1594543"/>
                <a:gd name="connsiteX28" fmla="*/ 1244010 w 6156251"/>
                <a:gd name="connsiteY28" fmla="*/ 1520456 h 1594543"/>
                <a:gd name="connsiteX29" fmla="*/ 1307805 w 6156251"/>
                <a:gd name="connsiteY29" fmla="*/ 1541721 h 1594543"/>
                <a:gd name="connsiteX30" fmla="*/ 1329070 w 6156251"/>
                <a:gd name="connsiteY30" fmla="*/ 1573619 h 1594543"/>
                <a:gd name="connsiteX31" fmla="*/ 1414131 w 6156251"/>
                <a:gd name="connsiteY31" fmla="*/ 1573619 h 1594543"/>
                <a:gd name="connsiteX32" fmla="*/ 1456661 w 6156251"/>
                <a:gd name="connsiteY32" fmla="*/ 1552354 h 1594543"/>
                <a:gd name="connsiteX33" fmla="*/ 1488558 w 6156251"/>
                <a:gd name="connsiteY33" fmla="*/ 1541721 h 1594543"/>
                <a:gd name="connsiteX34" fmla="*/ 1531089 w 6156251"/>
                <a:gd name="connsiteY34" fmla="*/ 1520456 h 1594543"/>
                <a:gd name="connsiteX35" fmla="*/ 1573619 w 6156251"/>
                <a:gd name="connsiteY35" fmla="*/ 1414130 h 1594543"/>
                <a:gd name="connsiteX36" fmla="*/ 1584251 w 6156251"/>
                <a:gd name="connsiteY36" fmla="*/ 1382233 h 1594543"/>
                <a:gd name="connsiteX37" fmla="*/ 1648047 w 6156251"/>
                <a:gd name="connsiteY37" fmla="*/ 1339702 h 1594543"/>
                <a:gd name="connsiteX38" fmla="*/ 1669312 w 6156251"/>
                <a:gd name="connsiteY38" fmla="*/ 1307805 h 1594543"/>
                <a:gd name="connsiteX39" fmla="*/ 1679944 w 6156251"/>
                <a:gd name="connsiteY39" fmla="*/ 1275907 h 1594543"/>
                <a:gd name="connsiteX40" fmla="*/ 1701210 w 6156251"/>
                <a:gd name="connsiteY40" fmla="*/ 1254642 h 1594543"/>
                <a:gd name="connsiteX41" fmla="*/ 1743740 w 6156251"/>
                <a:gd name="connsiteY41" fmla="*/ 1297172 h 1594543"/>
                <a:gd name="connsiteX42" fmla="*/ 1860698 w 6156251"/>
                <a:gd name="connsiteY42" fmla="*/ 1350335 h 1594543"/>
                <a:gd name="connsiteX43" fmla="*/ 1924493 w 6156251"/>
                <a:gd name="connsiteY43" fmla="*/ 1392865 h 1594543"/>
                <a:gd name="connsiteX44" fmla="*/ 1956391 w 6156251"/>
                <a:gd name="connsiteY44" fmla="*/ 1414130 h 1594543"/>
                <a:gd name="connsiteX45" fmla="*/ 1967024 w 6156251"/>
                <a:gd name="connsiteY45" fmla="*/ 1446028 h 1594543"/>
                <a:gd name="connsiteX46" fmla="*/ 2009554 w 6156251"/>
                <a:gd name="connsiteY46" fmla="*/ 1435395 h 1594543"/>
                <a:gd name="connsiteX47" fmla="*/ 2126512 w 6156251"/>
                <a:gd name="connsiteY47" fmla="*/ 1360968 h 1594543"/>
                <a:gd name="connsiteX48" fmla="*/ 2158410 w 6156251"/>
                <a:gd name="connsiteY48" fmla="*/ 1329070 h 1594543"/>
                <a:gd name="connsiteX49" fmla="*/ 2211572 w 6156251"/>
                <a:gd name="connsiteY49" fmla="*/ 1318437 h 1594543"/>
                <a:gd name="connsiteX50" fmla="*/ 2243470 w 6156251"/>
                <a:gd name="connsiteY50" fmla="*/ 1307805 h 1594543"/>
                <a:gd name="connsiteX51" fmla="*/ 2275368 w 6156251"/>
                <a:gd name="connsiteY51" fmla="*/ 1286540 h 1594543"/>
                <a:gd name="connsiteX52" fmla="*/ 2317898 w 6156251"/>
                <a:gd name="connsiteY52" fmla="*/ 1190847 h 1594543"/>
                <a:gd name="connsiteX53" fmla="*/ 2360428 w 6156251"/>
                <a:gd name="connsiteY53" fmla="*/ 1180214 h 1594543"/>
                <a:gd name="connsiteX54" fmla="*/ 2392326 w 6156251"/>
                <a:gd name="connsiteY54" fmla="*/ 1169581 h 1594543"/>
                <a:gd name="connsiteX55" fmla="*/ 2488019 w 6156251"/>
                <a:gd name="connsiteY55" fmla="*/ 1180214 h 1594543"/>
                <a:gd name="connsiteX56" fmla="*/ 2530549 w 6156251"/>
                <a:gd name="connsiteY56" fmla="*/ 1297172 h 1594543"/>
                <a:gd name="connsiteX57" fmla="*/ 2668772 w 6156251"/>
                <a:gd name="connsiteY57" fmla="*/ 1371600 h 1594543"/>
                <a:gd name="connsiteX58" fmla="*/ 2690038 w 6156251"/>
                <a:gd name="connsiteY58" fmla="*/ 1392865 h 1594543"/>
                <a:gd name="connsiteX59" fmla="*/ 2753833 w 6156251"/>
                <a:gd name="connsiteY59" fmla="*/ 1414130 h 1594543"/>
                <a:gd name="connsiteX60" fmla="*/ 2817628 w 6156251"/>
                <a:gd name="connsiteY60" fmla="*/ 1403498 h 1594543"/>
                <a:gd name="connsiteX61" fmla="*/ 2902689 w 6156251"/>
                <a:gd name="connsiteY61" fmla="*/ 1307805 h 1594543"/>
                <a:gd name="connsiteX62" fmla="*/ 2945219 w 6156251"/>
                <a:gd name="connsiteY62" fmla="*/ 1275907 h 1594543"/>
                <a:gd name="connsiteX63" fmla="*/ 3009014 w 6156251"/>
                <a:gd name="connsiteY63" fmla="*/ 1212112 h 1594543"/>
                <a:gd name="connsiteX64" fmla="*/ 3062177 w 6156251"/>
                <a:gd name="connsiteY64" fmla="*/ 1127051 h 1594543"/>
                <a:gd name="connsiteX65" fmla="*/ 3083442 w 6156251"/>
                <a:gd name="connsiteY65" fmla="*/ 1095154 h 1594543"/>
                <a:gd name="connsiteX66" fmla="*/ 3115340 w 6156251"/>
                <a:gd name="connsiteY66" fmla="*/ 1063256 h 1594543"/>
                <a:gd name="connsiteX67" fmla="*/ 3157870 w 6156251"/>
                <a:gd name="connsiteY67" fmla="*/ 1010093 h 1594543"/>
                <a:gd name="connsiteX68" fmla="*/ 3200400 w 6156251"/>
                <a:gd name="connsiteY68" fmla="*/ 978195 h 1594543"/>
                <a:gd name="connsiteX69" fmla="*/ 3338624 w 6156251"/>
                <a:gd name="connsiteY69" fmla="*/ 765544 h 1594543"/>
                <a:gd name="connsiteX70" fmla="*/ 3402419 w 6156251"/>
                <a:gd name="connsiteY70" fmla="*/ 659219 h 1594543"/>
                <a:gd name="connsiteX71" fmla="*/ 3466214 w 6156251"/>
                <a:gd name="connsiteY71" fmla="*/ 510363 h 1594543"/>
                <a:gd name="connsiteX72" fmla="*/ 3487479 w 6156251"/>
                <a:gd name="connsiteY72" fmla="*/ 414670 h 1594543"/>
                <a:gd name="connsiteX73" fmla="*/ 3572540 w 6156251"/>
                <a:gd name="connsiteY73" fmla="*/ 350875 h 1594543"/>
                <a:gd name="connsiteX74" fmla="*/ 3657600 w 6156251"/>
                <a:gd name="connsiteY74" fmla="*/ 276447 h 1594543"/>
                <a:gd name="connsiteX75" fmla="*/ 3689498 w 6156251"/>
                <a:gd name="connsiteY75" fmla="*/ 265814 h 1594543"/>
                <a:gd name="connsiteX76" fmla="*/ 3774558 w 6156251"/>
                <a:gd name="connsiteY76" fmla="*/ 223284 h 1594543"/>
                <a:gd name="connsiteX77" fmla="*/ 3848986 w 6156251"/>
                <a:gd name="connsiteY77" fmla="*/ 148856 h 1594543"/>
                <a:gd name="connsiteX78" fmla="*/ 3880884 w 6156251"/>
                <a:gd name="connsiteY78" fmla="*/ 127591 h 1594543"/>
                <a:gd name="connsiteX79" fmla="*/ 3944679 w 6156251"/>
                <a:gd name="connsiteY79" fmla="*/ 85061 h 1594543"/>
                <a:gd name="connsiteX80" fmla="*/ 4029740 w 6156251"/>
                <a:gd name="connsiteY80" fmla="*/ 10633 h 1594543"/>
                <a:gd name="connsiteX81" fmla="*/ 4061638 w 6156251"/>
                <a:gd name="connsiteY81" fmla="*/ 0 h 1594543"/>
                <a:gd name="connsiteX82" fmla="*/ 4104168 w 6156251"/>
                <a:gd name="connsiteY82" fmla="*/ 10633 h 1594543"/>
                <a:gd name="connsiteX83" fmla="*/ 4136065 w 6156251"/>
                <a:gd name="connsiteY83" fmla="*/ 74428 h 1594543"/>
                <a:gd name="connsiteX84" fmla="*/ 4093535 w 6156251"/>
                <a:gd name="connsiteY84" fmla="*/ 138223 h 1594543"/>
                <a:gd name="connsiteX85" fmla="*/ 4104168 w 6156251"/>
                <a:gd name="connsiteY85" fmla="*/ 170121 h 1594543"/>
                <a:gd name="connsiteX86" fmla="*/ 4114800 w 6156251"/>
                <a:gd name="connsiteY86" fmla="*/ 223284 h 1594543"/>
                <a:gd name="connsiteX87" fmla="*/ 4178596 w 6156251"/>
                <a:gd name="connsiteY87" fmla="*/ 287079 h 1594543"/>
                <a:gd name="connsiteX88" fmla="*/ 4210493 w 6156251"/>
                <a:gd name="connsiteY88" fmla="*/ 297712 h 1594543"/>
                <a:gd name="connsiteX89" fmla="*/ 4242391 w 6156251"/>
                <a:gd name="connsiteY89" fmla="*/ 329609 h 1594543"/>
                <a:gd name="connsiteX90" fmla="*/ 4274289 w 6156251"/>
                <a:gd name="connsiteY90" fmla="*/ 340242 h 1594543"/>
                <a:gd name="connsiteX91" fmla="*/ 4295554 w 6156251"/>
                <a:gd name="connsiteY91" fmla="*/ 382772 h 1594543"/>
                <a:gd name="connsiteX92" fmla="*/ 4327451 w 6156251"/>
                <a:gd name="connsiteY92" fmla="*/ 414670 h 1594543"/>
                <a:gd name="connsiteX93" fmla="*/ 4359349 w 6156251"/>
                <a:gd name="connsiteY93" fmla="*/ 531628 h 1594543"/>
                <a:gd name="connsiteX94" fmla="*/ 4401879 w 6156251"/>
                <a:gd name="connsiteY94" fmla="*/ 606056 h 1594543"/>
                <a:gd name="connsiteX95" fmla="*/ 4444410 w 6156251"/>
                <a:gd name="connsiteY95" fmla="*/ 616688 h 1594543"/>
                <a:gd name="connsiteX96" fmla="*/ 4476307 w 6156251"/>
                <a:gd name="connsiteY96" fmla="*/ 637954 h 1594543"/>
                <a:gd name="connsiteX97" fmla="*/ 4508205 w 6156251"/>
                <a:gd name="connsiteY97" fmla="*/ 648586 h 1594543"/>
                <a:gd name="connsiteX98" fmla="*/ 4518838 w 6156251"/>
                <a:gd name="connsiteY98" fmla="*/ 680484 h 1594543"/>
                <a:gd name="connsiteX99" fmla="*/ 4540103 w 6156251"/>
                <a:gd name="connsiteY99" fmla="*/ 712381 h 1594543"/>
                <a:gd name="connsiteX100" fmla="*/ 4550735 w 6156251"/>
                <a:gd name="connsiteY100" fmla="*/ 882502 h 1594543"/>
                <a:gd name="connsiteX101" fmla="*/ 4572000 w 6156251"/>
                <a:gd name="connsiteY101" fmla="*/ 914400 h 1594543"/>
                <a:gd name="connsiteX102" fmla="*/ 4635796 w 6156251"/>
                <a:gd name="connsiteY102" fmla="*/ 978195 h 1594543"/>
                <a:gd name="connsiteX103" fmla="*/ 4699591 w 6156251"/>
                <a:gd name="connsiteY103" fmla="*/ 1052623 h 1594543"/>
                <a:gd name="connsiteX104" fmla="*/ 4720856 w 6156251"/>
                <a:gd name="connsiteY104" fmla="*/ 1137684 h 1594543"/>
                <a:gd name="connsiteX105" fmla="*/ 4731489 w 6156251"/>
                <a:gd name="connsiteY105" fmla="*/ 1180214 h 1594543"/>
                <a:gd name="connsiteX106" fmla="*/ 4795284 w 6156251"/>
                <a:gd name="connsiteY106" fmla="*/ 1233377 h 1594543"/>
                <a:gd name="connsiteX107" fmla="*/ 4827182 w 6156251"/>
                <a:gd name="connsiteY107" fmla="*/ 1244009 h 1594543"/>
                <a:gd name="connsiteX108" fmla="*/ 4869712 w 6156251"/>
                <a:gd name="connsiteY108" fmla="*/ 1265275 h 1594543"/>
                <a:gd name="connsiteX109" fmla="*/ 4954772 w 6156251"/>
                <a:gd name="connsiteY109" fmla="*/ 1307805 h 1594543"/>
                <a:gd name="connsiteX110" fmla="*/ 4997303 w 6156251"/>
                <a:gd name="connsiteY110" fmla="*/ 1360968 h 1594543"/>
                <a:gd name="connsiteX111" fmla="*/ 5007935 w 6156251"/>
                <a:gd name="connsiteY111" fmla="*/ 1392865 h 1594543"/>
                <a:gd name="connsiteX112" fmla="*/ 5071731 w 6156251"/>
                <a:gd name="connsiteY112" fmla="*/ 1414130 h 1594543"/>
                <a:gd name="connsiteX113" fmla="*/ 5103628 w 6156251"/>
                <a:gd name="connsiteY113" fmla="*/ 1435395 h 1594543"/>
                <a:gd name="connsiteX114" fmla="*/ 5167424 w 6156251"/>
                <a:gd name="connsiteY114" fmla="*/ 1382233 h 1594543"/>
                <a:gd name="connsiteX115" fmla="*/ 5188689 w 6156251"/>
                <a:gd name="connsiteY115" fmla="*/ 1339702 h 1594543"/>
                <a:gd name="connsiteX116" fmla="*/ 5252484 w 6156251"/>
                <a:gd name="connsiteY116" fmla="*/ 1297172 h 1594543"/>
                <a:gd name="connsiteX117" fmla="*/ 5316279 w 6156251"/>
                <a:gd name="connsiteY117" fmla="*/ 1265275 h 1594543"/>
                <a:gd name="connsiteX118" fmla="*/ 5337544 w 6156251"/>
                <a:gd name="connsiteY118" fmla="*/ 1244009 h 1594543"/>
                <a:gd name="connsiteX119" fmla="*/ 5401340 w 6156251"/>
                <a:gd name="connsiteY119" fmla="*/ 1201479 h 1594543"/>
                <a:gd name="connsiteX120" fmla="*/ 5443870 w 6156251"/>
                <a:gd name="connsiteY120" fmla="*/ 1137684 h 1594543"/>
                <a:gd name="connsiteX121" fmla="*/ 5475768 w 6156251"/>
                <a:gd name="connsiteY121" fmla="*/ 1095154 h 1594543"/>
                <a:gd name="connsiteX122" fmla="*/ 5539563 w 6156251"/>
                <a:gd name="connsiteY122" fmla="*/ 1073888 h 1594543"/>
                <a:gd name="connsiteX123" fmla="*/ 5624624 w 6156251"/>
                <a:gd name="connsiteY123" fmla="*/ 1116419 h 1594543"/>
                <a:gd name="connsiteX124" fmla="*/ 5677786 w 6156251"/>
                <a:gd name="connsiteY124" fmla="*/ 1222744 h 1594543"/>
                <a:gd name="connsiteX125" fmla="*/ 5720317 w 6156251"/>
                <a:gd name="connsiteY125" fmla="*/ 1233377 h 1594543"/>
                <a:gd name="connsiteX126" fmla="*/ 5784112 w 6156251"/>
                <a:gd name="connsiteY126" fmla="*/ 1254642 h 1594543"/>
                <a:gd name="connsiteX127" fmla="*/ 5794744 w 6156251"/>
                <a:gd name="connsiteY127" fmla="*/ 1286540 h 1594543"/>
                <a:gd name="connsiteX128" fmla="*/ 5794744 w 6156251"/>
                <a:gd name="connsiteY128" fmla="*/ 1360968 h 1594543"/>
                <a:gd name="connsiteX129" fmla="*/ 5816010 w 6156251"/>
                <a:gd name="connsiteY129" fmla="*/ 1382233 h 1594543"/>
                <a:gd name="connsiteX130" fmla="*/ 6039293 w 6156251"/>
                <a:gd name="connsiteY130" fmla="*/ 1403498 h 1594543"/>
                <a:gd name="connsiteX131" fmla="*/ 6092456 w 6156251"/>
                <a:gd name="connsiteY131" fmla="*/ 1414130 h 1594543"/>
                <a:gd name="connsiteX132" fmla="*/ 6156251 w 6156251"/>
                <a:gd name="connsiteY132"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76177 w 6156251"/>
                <a:gd name="connsiteY16" fmla="*/ 946298 h 1594543"/>
                <a:gd name="connsiteX17" fmla="*/ 808075 w 6156251"/>
                <a:gd name="connsiteY17" fmla="*/ 967563 h 1594543"/>
                <a:gd name="connsiteX18" fmla="*/ 871870 w 6156251"/>
                <a:gd name="connsiteY18" fmla="*/ 1073888 h 1594543"/>
                <a:gd name="connsiteX19" fmla="*/ 893135 w 6156251"/>
                <a:gd name="connsiteY19" fmla="*/ 1105786 h 1594543"/>
                <a:gd name="connsiteX20" fmla="*/ 956931 w 6156251"/>
                <a:gd name="connsiteY20" fmla="*/ 1137684 h 1594543"/>
                <a:gd name="connsiteX21" fmla="*/ 988828 w 6156251"/>
                <a:gd name="connsiteY21" fmla="*/ 1169581 h 1594543"/>
                <a:gd name="connsiteX22" fmla="*/ 1010093 w 6156251"/>
                <a:gd name="connsiteY22" fmla="*/ 1233377 h 1594543"/>
                <a:gd name="connsiteX23" fmla="*/ 1052624 w 6156251"/>
                <a:gd name="connsiteY23" fmla="*/ 1307805 h 1594543"/>
                <a:gd name="connsiteX24" fmla="*/ 1158949 w 6156251"/>
                <a:gd name="connsiteY24" fmla="*/ 1350335 h 1594543"/>
                <a:gd name="connsiteX25" fmla="*/ 1190847 w 6156251"/>
                <a:gd name="connsiteY25" fmla="*/ 1371600 h 1594543"/>
                <a:gd name="connsiteX26" fmla="*/ 1201479 w 6156251"/>
                <a:gd name="connsiteY26" fmla="*/ 1403498 h 1594543"/>
                <a:gd name="connsiteX27" fmla="*/ 1244010 w 6156251"/>
                <a:gd name="connsiteY27" fmla="*/ 1520456 h 1594543"/>
                <a:gd name="connsiteX28" fmla="*/ 1307805 w 6156251"/>
                <a:gd name="connsiteY28" fmla="*/ 1541721 h 1594543"/>
                <a:gd name="connsiteX29" fmla="*/ 1329070 w 6156251"/>
                <a:gd name="connsiteY29" fmla="*/ 1573619 h 1594543"/>
                <a:gd name="connsiteX30" fmla="*/ 1414131 w 6156251"/>
                <a:gd name="connsiteY30" fmla="*/ 1573619 h 1594543"/>
                <a:gd name="connsiteX31" fmla="*/ 1456661 w 6156251"/>
                <a:gd name="connsiteY31" fmla="*/ 1552354 h 1594543"/>
                <a:gd name="connsiteX32" fmla="*/ 1488558 w 6156251"/>
                <a:gd name="connsiteY32" fmla="*/ 1541721 h 1594543"/>
                <a:gd name="connsiteX33" fmla="*/ 1531089 w 6156251"/>
                <a:gd name="connsiteY33" fmla="*/ 1520456 h 1594543"/>
                <a:gd name="connsiteX34" fmla="*/ 1573619 w 6156251"/>
                <a:gd name="connsiteY34" fmla="*/ 1414130 h 1594543"/>
                <a:gd name="connsiteX35" fmla="*/ 1584251 w 6156251"/>
                <a:gd name="connsiteY35" fmla="*/ 1382233 h 1594543"/>
                <a:gd name="connsiteX36" fmla="*/ 1648047 w 6156251"/>
                <a:gd name="connsiteY36" fmla="*/ 1339702 h 1594543"/>
                <a:gd name="connsiteX37" fmla="*/ 1669312 w 6156251"/>
                <a:gd name="connsiteY37" fmla="*/ 1307805 h 1594543"/>
                <a:gd name="connsiteX38" fmla="*/ 1679944 w 6156251"/>
                <a:gd name="connsiteY38" fmla="*/ 1275907 h 1594543"/>
                <a:gd name="connsiteX39" fmla="*/ 1701210 w 6156251"/>
                <a:gd name="connsiteY39" fmla="*/ 1254642 h 1594543"/>
                <a:gd name="connsiteX40" fmla="*/ 1743740 w 6156251"/>
                <a:gd name="connsiteY40" fmla="*/ 1297172 h 1594543"/>
                <a:gd name="connsiteX41" fmla="*/ 1860698 w 6156251"/>
                <a:gd name="connsiteY41" fmla="*/ 1350335 h 1594543"/>
                <a:gd name="connsiteX42" fmla="*/ 1924493 w 6156251"/>
                <a:gd name="connsiteY42" fmla="*/ 1392865 h 1594543"/>
                <a:gd name="connsiteX43" fmla="*/ 1956391 w 6156251"/>
                <a:gd name="connsiteY43" fmla="*/ 1414130 h 1594543"/>
                <a:gd name="connsiteX44" fmla="*/ 1967024 w 6156251"/>
                <a:gd name="connsiteY44" fmla="*/ 1446028 h 1594543"/>
                <a:gd name="connsiteX45" fmla="*/ 2009554 w 6156251"/>
                <a:gd name="connsiteY45" fmla="*/ 1435395 h 1594543"/>
                <a:gd name="connsiteX46" fmla="*/ 2126512 w 6156251"/>
                <a:gd name="connsiteY46" fmla="*/ 1360968 h 1594543"/>
                <a:gd name="connsiteX47" fmla="*/ 2158410 w 6156251"/>
                <a:gd name="connsiteY47" fmla="*/ 1329070 h 1594543"/>
                <a:gd name="connsiteX48" fmla="*/ 2211572 w 6156251"/>
                <a:gd name="connsiteY48" fmla="*/ 1318437 h 1594543"/>
                <a:gd name="connsiteX49" fmla="*/ 2243470 w 6156251"/>
                <a:gd name="connsiteY49" fmla="*/ 1307805 h 1594543"/>
                <a:gd name="connsiteX50" fmla="*/ 2275368 w 6156251"/>
                <a:gd name="connsiteY50" fmla="*/ 1286540 h 1594543"/>
                <a:gd name="connsiteX51" fmla="*/ 2317898 w 6156251"/>
                <a:gd name="connsiteY51" fmla="*/ 1190847 h 1594543"/>
                <a:gd name="connsiteX52" fmla="*/ 2360428 w 6156251"/>
                <a:gd name="connsiteY52" fmla="*/ 1180214 h 1594543"/>
                <a:gd name="connsiteX53" fmla="*/ 2392326 w 6156251"/>
                <a:gd name="connsiteY53" fmla="*/ 1169581 h 1594543"/>
                <a:gd name="connsiteX54" fmla="*/ 2488019 w 6156251"/>
                <a:gd name="connsiteY54" fmla="*/ 1180214 h 1594543"/>
                <a:gd name="connsiteX55" fmla="*/ 2530549 w 6156251"/>
                <a:gd name="connsiteY55" fmla="*/ 1297172 h 1594543"/>
                <a:gd name="connsiteX56" fmla="*/ 2668772 w 6156251"/>
                <a:gd name="connsiteY56" fmla="*/ 1371600 h 1594543"/>
                <a:gd name="connsiteX57" fmla="*/ 2690038 w 6156251"/>
                <a:gd name="connsiteY57" fmla="*/ 1392865 h 1594543"/>
                <a:gd name="connsiteX58" fmla="*/ 2753833 w 6156251"/>
                <a:gd name="connsiteY58" fmla="*/ 1414130 h 1594543"/>
                <a:gd name="connsiteX59" fmla="*/ 2817628 w 6156251"/>
                <a:gd name="connsiteY59" fmla="*/ 1403498 h 1594543"/>
                <a:gd name="connsiteX60" fmla="*/ 2902689 w 6156251"/>
                <a:gd name="connsiteY60" fmla="*/ 1307805 h 1594543"/>
                <a:gd name="connsiteX61" fmla="*/ 2945219 w 6156251"/>
                <a:gd name="connsiteY61" fmla="*/ 1275907 h 1594543"/>
                <a:gd name="connsiteX62" fmla="*/ 3009014 w 6156251"/>
                <a:gd name="connsiteY62" fmla="*/ 1212112 h 1594543"/>
                <a:gd name="connsiteX63" fmla="*/ 3062177 w 6156251"/>
                <a:gd name="connsiteY63" fmla="*/ 1127051 h 1594543"/>
                <a:gd name="connsiteX64" fmla="*/ 3083442 w 6156251"/>
                <a:gd name="connsiteY64" fmla="*/ 1095154 h 1594543"/>
                <a:gd name="connsiteX65" fmla="*/ 3115340 w 6156251"/>
                <a:gd name="connsiteY65" fmla="*/ 1063256 h 1594543"/>
                <a:gd name="connsiteX66" fmla="*/ 3157870 w 6156251"/>
                <a:gd name="connsiteY66" fmla="*/ 1010093 h 1594543"/>
                <a:gd name="connsiteX67" fmla="*/ 3200400 w 6156251"/>
                <a:gd name="connsiteY67" fmla="*/ 978195 h 1594543"/>
                <a:gd name="connsiteX68" fmla="*/ 3338624 w 6156251"/>
                <a:gd name="connsiteY68" fmla="*/ 765544 h 1594543"/>
                <a:gd name="connsiteX69" fmla="*/ 3402419 w 6156251"/>
                <a:gd name="connsiteY69" fmla="*/ 659219 h 1594543"/>
                <a:gd name="connsiteX70" fmla="*/ 3466214 w 6156251"/>
                <a:gd name="connsiteY70" fmla="*/ 510363 h 1594543"/>
                <a:gd name="connsiteX71" fmla="*/ 3487479 w 6156251"/>
                <a:gd name="connsiteY71" fmla="*/ 414670 h 1594543"/>
                <a:gd name="connsiteX72" fmla="*/ 3572540 w 6156251"/>
                <a:gd name="connsiteY72" fmla="*/ 350875 h 1594543"/>
                <a:gd name="connsiteX73" fmla="*/ 3657600 w 6156251"/>
                <a:gd name="connsiteY73" fmla="*/ 276447 h 1594543"/>
                <a:gd name="connsiteX74" fmla="*/ 3689498 w 6156251"/>
                <a:gd name="connsiteY74" fmla="*/ 265814 h 1594543"/>
                <a:gd name="connsiteX75" fmla="*/ 3774558 w 6156251"/>
                <a:gd name="connsiteY75" fmla="*/ 223284 h 1594543"/>
                <a:gd name="connsiteX76" fmla="*/ 3848986 w 6156251"/>
                <a:gd name="connsiteY76" fmla="*/ 148856 h 1594543"/>
                <a:gd name="connsiteX77" fmla="*/ 3880884 w 6156251"/>
                <a:gd name="connsiteY77" fmla="*/ 127591 h 1594543"/>
                <a:gd name="connsiteX78" fmla="*/ 3944679 w 6156251"/>
                <a:gd name="connsiteY78" fmla="*/ 85061 h 1594543"/>
                <a:gd name="connsiteX79" fmla="*/ 4029740 w 6156251"/>
                <a:gd name="connsiteY79" fmla="*/ 10633 h 1594543"/>
                <a:gd name="connsiteX80" fmla="*/ 4061638 w 6156251"/>
                <a:gd name="connsiteY80" fmla="*/ 0 h 1594543"/>
                <a:gd name="connsiteX81" fmla="*/ 4104168 w 6156251"/>
                <a:gd name="connsiteY81" fmla="*/ 10633 h 1594543"/>
                <a:gd name="connsiteX82" fmla="*/ 4136065 w 6156251"/>
                <a:gd name="connsiteY82" fmla="*/ 74428 h 1594543"/>
                <a:gd name="connsiteX83" fmla="*/ 4093535 w 6156251"/>
                <a:gd name="connsiteY83" fmla="*/ 138223 h 1594543"/>
                <a:gd name="connsiteX84" fmla="*/ 4104168 w 6156251"/>
                <a:gd name="connsiteY84" fmla="*/ 170121 h 1594543"/>
                <a:gd name="connsiteX85" fmla="*/ 4114800 w 6156251"/>
                <a:gd name="connsiteY85" fmla="*/ 223284 h 1594543"/>
                <a:gd name="connsiteX86" fmla="*/ 4178596 w 6156251"/>
                <a:gd name="connsiteY86" fmla="*/ 287079 h 1594543"/>
                <a:gd name="connsiteX87" fmla="*/ 4210493 w 6156251"/>
                <a:gd name="connsiteY87" fmla="*/ 297712 h 1594543"/>
                <a:gd name="connsiteX88" fmla="*/ 4242391 w 6156251"/>
                <a:gd name="connsiteY88" fmla="*/ 329609 h 1594543"/>
                <a:gd name="connsiteX89" fmla="*/ 4274289 w 6156251"/>
                <a:gd name="connsiteY89" fmla="*/ 340242 h 1594543"/>
                <a:gd name="connsiteX90" fmla="*/ 4295554 w 6156251"/>
                <a:gd name="connsiteY90" fmla="*/ 382772 h 1594543"/>
                <a:gd name="connsiteX91" fmla="*/ 4327451 w 6156251"/>
                <a:gd name="connsiteY91" fmla="*/ 414670 h 1594543"/>
                <a:gd name="connsiteX92" fmla="*/ 4359349 w 6156251"/>
                <a:gd name="connsiteY92" fmla="*/ 531628 h 1594543"/>
                <a:gd name="connsiteX93" fmla="*/ 4401879 w 6156251"/>
                <a:gd name="connsiteY93" fmla="*/ 606056 h 1594543"/>
                <a:gd name="connsiteX94" fmla="*/ 4444410 w 6156251"/>
                <a:gd name="connsiteY94" fmla="*/ 616688 h 1594543"/>
                <a:gd name="connsiteX95" fmla="*/ 4476307 w 6156251"/>
                <a:gd name="connsiteY95" fmla="*/ 637954 h 1594543"/>
                <a:gd name="connsiteX96" fmla="*/ 4508205 w 6156251"/>
                <a:gd name="connsiteY96" fmla="*/ 648586 h 1594543"/>
                <a:gd name="connsiteX97" fmla="*/ 4518838 w 6156251"/>
                <a:gd name="connsiteY97" fmla="*/ 680484 h 1594543"/>
                <a:gd name="connsiteX98" fmla="*/ 4540103 w 6156251"/>
                <a:gd name="connsiteY98" fmla="*/ 712381 h 1594543"/>
                <a:gd name="connsiteX99" fmla="*/ 4550735 w 6156251"/>
                <a:gd name="connsiteY99" fmla="*/ 882502 h 1594543"/>
                <a:gd name="connsiteX100" fmla="*/ 4572000 w 6156251"/>
                <a:gd name="connsiteY100" fmla="*/ 914400 h 1594543"/>
                <a:gd name="connsiteX101" fmla="*/ 4635796 w 6156251"/>
                <a:gd name="connsiteY101" fmla="*/ 978195 h 1594543"/>
                <a:gd name="connsiteX102" fmla="*/ 4699591 w 6156251"/>
                <a:gd name="connsiteY102" fmla="*/ 1052623 h 1594543"/>
                <a:gd name="connsiteX103" fmla="*/ 4720856 w 6156251"/>
                <a:gd name="connsiteY103" fmla="*/ 1137684 h 1594543"/>
                <a:gd name="connsiteX104" fmla="*/ 4731489 w 6156251"/>
                <a:gd name="connsiteY104" fmla="*/ 1180214 h 1594543"/>
                <a:gd name="connsiteX105" fmla="*/ 4795284 w 6156251"/>
                <a:gd name="connsiteY105" fmla="*/ 1233377 h 1594543"/>
                <a:gd name="connsiteX106" fmla="*/ 4827182 w 6156251"/>
                <a:gd name="connsiteY106" fmla="*/ 1244009 h 1594543"/>
                <a:gd name="connsiteX107" fmla="*/ 4869712 w 6156251"/>
                <a:gd name="connsiteY107" fmla="*/ 1265275 h 1594543"/>
                <a:gd name="connsiteX108" fmla="*/ 4954772 w 6156251"/>
                <a:gd name="connsiteY108" fmla="*/ 1307805 h 1594543"/>
                <a:gd name="connsiteX109" fmla="*/ 4997303 w 6156251"/>
                <a:gd name="connsiteY109" fmla="*/ 1360968 h 1594543"/>
                <a:gd name="connsiteX110" fmla="*/ 5007935 w 6156251"/>
                <a:gd name="connsiteY110" fmla="*/ 1392865 h 1594543"/>
                <a:gd name="connsiteX111" fmla="*/ 5071731 w 6156251"/>
                <a:gd name="connsiteY111" fmla="*/ 1414130 h 1594543"/>
                <a:gd name="connsiteX112" fmla="*/ 5103628 w 6156251"/>
                <a:gd name="connsiteY112" fmla="*/ 1435395 h 1594543"/>
                <a:gd name="connsiteX113" fmla="*/ 5167424 w 6156251"/>
                <a:gd name="connsiteY113" fmla="*/ 1382233 h 1594543"/>
                <a:gd name="connsiteX114" fmla="*/ 5188689 w 6156251"/>
                <a:gd name="connsiteY114" fmla="*/ 1339702 h 1594543"/>
                <a:gd name="connsiteX115" fmla="*/ 5252484 w 6156251"/>
                <a:gd name="connsiteY115" fmla="*/ 1297172 h 1594543"/>
                <a:gd name="connsiteX116" fmla="*/ 5316279 w 6156251"/>
                <a:gd name="connsiteY116" fmla="*/ 1265275 h 1594543"/>
                <a:gd name="connsiteX117" fmla="*/ 5337544 w 6156251"/>
                <a:gd name="connsiteY117" fmla="*/ 1244009 h 1594543"/>
                <a:gd name="connsiteX118" fmla="*/ 5401340 w 6156251"/>
                <a:gd name="connsiteY118" fmla="*/ 1201479 h 1594543"/>
                <a:gd name="connsiteX119" fmla="*/ 5443870 w 6156251"/>
                <a:gd name="connsiteY119" fmla="*/ 1137684 h 1594543"/>
                <a:gd name="connsiteX120" fmla="*/ 5475768 w 6156251"/>
                <a:gd name="connsiteY120" fmla="*/ 1095154 h 1594543"/>
                <a:gd name="connsiteX121" fmla="*/ 5539563 w 6156251"/>
                <a:gd name="connsiteY121" fmla="*/ 1073888 h 1594543"/>
                <a:gd name="connsiteX122" fmla="*/ 5624624 w 6156251"/>
                <a:gd name="connsiteY122" fmla="*/ 1116419 h 1594543"/>
                <a:gd name="connsiteX123" fmla="*/ 5677786 w 6156251"/>
                <a:gd name="connsiteY123" fmla="*/ 1222744 h 1594543"/>
                <a:gd name="connsiteX124" fmla="*/ 5720317 w 6156251"/>
                <a:gd name="connsiteY124" fmla="*/ 1233377 h 1594543"/>
                <a:gd name="connsiteX125" fmla="*/ 5784112 w 6156251"/>
                <a:gd name="connsiteY125" fmla="*/ 1254642 h 1594543"/>
                <a:gd name="connsiteX126" fmla="*/ 5794744 w 6156251"/>
                <a:gd name="connsiteY126" fmla="*/ 1286540 h 1594543"/>
                <a:gd name="connsiteX127" fmla="*/ 5794744 w 6156251"/>
                <a:gd name="connsiteY127" fmla="*/ 1360968 h 1594543"/>
                <a:gd name="connsiteX128" fmla="*/ 5816010 w 6156251"/>
                <a:gd name="connsiteY128" fmla="*/ 1382233 h 1594543"/>
                <a:gd name="connsiteX129" fmla="*/ 6039293 w 6156251"/>
                <a:gd name="connsiteY129" fmla="*/ 1403498 h 1594543"/>
                <a:gd name="connsiteX130" fmla="*/ 6092456 w 6156251"/>
                <a:gd name="connsiteY130" fmla="*/ 1414130 h 1594543"/>
                <a:gd name="connsiteX131" fmla="*/ 6156251 w 6156251"/>
                <a:gd name="connsiteY131"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76177 w 6156251"/>
                <a:gd name="connsiteY16" fmla="*/ 946298 h 1594543"/>
                <a:gd name="connsiteX17" fmla="*/ 808075 w 6156251"/>
                <a:gd name="connsiteY17" fmla="*/ 967563 h 1594543"/>
                <a:gd name="connsiteX18" fmla="*/ 871870 w 6156251"/>
                <a:gd name="connsiteY18" fmla="*/ 1073888 h 1594543"/>
                <a:gd name="connsiteX19" fmla="*/ 893135 w 6156251"/>
                <a:gd name="connsiteY19" fmla="*/ 1105786 h 1594543"/>
                <a:gd name="connsiteX20" fmla="*/ 956931 w 6156251"/>
                <a:gd name="connsiteY20" fmla="*/ 1137684 h 1594543"/>
                <a:gd name="connsiteX21" fmla="*/ 988828 w 6156251"/>
                <a:gd name="connsiteY21" fmla="*/ 1169581 h 1594543"/>
                <a:gd name="connsiteX22" fmla="*/ 1010093 w 6156251"/>
                <a:gd name="connsiteY22" fmla="*/ 1233377 h 1594543"/>
                <a:gd name="connsiteX23" fmla="*/ 1052624 w 6156251"/>
                <a:gd name="connsiteY23" fmla="*/ 1307805 h 1594543"/>
                <a:gd name="connsiteX24" fmla="*/ 1158949 w 6156251"/>
                <a:gd name="connsiteY24" fmla="*/ 1350335 h 1594543"/>
                <a:gd name="connsiteX25" fmla="*/ 1190847 w 6156251"/>
                <a:gd name="connsiteY25" fmla="*/ 1371600 h 1594543"/>
                <a:gd name="connsiteX26" fmla="*/ 1201479 w 6156251"/>
                <a:gd name="connsiteY26" fmla="*/ 1403498 h 1594543"/>
                <a:gd name="connsiteX27" fmla="*/ 1244010 w 6156251"/>
                <a:gd name="connsiteY27" fmla="*/ 1520456 h 1594543"/>
                <a:gd name="connsiteX28" fmla="*/ 1307805 w 6156251"/>
                <a:gd name="connsiteY28" fmla="*/ 1541721 h 1594543"/>
                <a:gd name="connsiteX29" fmla="*/ 1329070 w 6156251"/>
                <a:gd name="connsiteY29" fmla="*/ 1573619 h 1594543"/>
                <a:gd name="connsiteX30" fmla="*/ 1414131 w 6156251"/>
                <a:gd name="connsiteY30" fmla="*/ 1573619 h 1594543"/>
                <a:gd name="connsiteX31" fmla="*/ 1456661 w 6156251"/>
                <a:gd name="connsiteY31" fmla="*/ 1552354 h 1594543"/>
                <a:gd name="connsiteX32" fmla="*/ 1488558 w 6156251"/>
                <a:gd name="connsiteY32" fmla="*/ 1541721 h 1594543"/>
                <a:gd name="connsiteX33" fmla="*/ 1573619 w 6156251"/>
                <a:gd name="connsiteY33" fmla="*/ 1414130 h 1594543"/>
                <a:gd name="connsiteX34" fmla="*/ 1584251 w 6156251"/>
                <a:gd name="connsiteY34" fmla="*/ 1382233 h 1594543"/>
                <a:gd name="connsiteX35" fmla="*/ 1648047 w 6156251"/>
                <a:gd name="connsiteY35" fmla="*/ 1339702 h 1594543"/>
                <a:gd name="connsiteX36" fmla="*/ 1669312 w 6156251"/>
                <a:gd name="connsiteY36" fmla="*/ 1307805 h 1594543"/>
                <a:gd name="connsiteX37" fmla="*/ 1679944 w 6156251"/>
                <a:gd name="connsiteY37" fmla="*/ 1275907 h 1594543"/>
                <a:gd name="connsiteX38" fmla="*/ 1701210 w 6156251"/>
                <a:gd name="connsiteY38" fmla="*/ 1254642 h 1594543"/>
                <a:gd name="connsiteX39" fmla="*/ 1743740 w 6156251"/>
                <a:gd name="connsiteY39" fmla="*/ 1297172 h 1594543"/>
                <a:gd name="connsiteX40" fmla="*/ 1860698 w 6156251"/>
                <a:gd name="connsiteY40" fmla="*/ 1350335 h 1594543"/>
                <a:gd name="connsiteX41" fmla="*/ 1924493 w 6156251"/>
                <a:gd name="connsiteY41" fmla="*/ 1392865 h 1594543"/>
                <a:gd name="connsiteX42" fmla="*/ 1956391 w 6156251"/>
                <a:gd name="connsiteY42" fmla="*/ 1414130 h 1594543"/>
                <a:gd name="connsiteX43" fmla="*/ 1967024 w 6156251"/>
                <a:gd name="connsiteY43" fmla="*/ 1446028 h 1594543"/>
                <a:gd name="connsiteX44" fmla="*/ 2009554 w 6156251"/>
                <a:gd name="connsiteY44" fmla="*/ 1435395 h 1594543"/>
                <a:gd name="connsiteX45" fmla="*/ 2126512 w 6156251"/>
                <a:gd name="connsiteY45" fmla="*/ 1360968 h 1594543"/>
                <a:gd name="connsiteX46" fmla="*/ 2158410 w 6156251"/>
                <a:gd name="connsiteY46" fmla="*/ 1329070 h 1594543"/>
                <a:gd name="connsiteX47" fmla="*/ 2211572 w 6156251"/>
                <a:gd name="connsiteY47" fmla="*/ 1318437 h 1594543"/>
                <a:gd name="connsiteX48" fmla="*/ 2243470 w 6156251"/>
                <a:gd name="connsiteY48" fmla="*/ 1307805 h 1594543"/>
                <a:gd name="connsiteX49" fmla="*/ 2275368 w 6156251"/>
                <a:gd name="connsiteY49" fmla="*/ 1286540 h 1594543"/>
                <a:gd name="connsiteX50" fmla="*/ 2317898 w 6156251"/>
                <a:gd name="connsiteY50" fmla="*/ 1190847 h 1594543"/>
                <a:gd name="connsiteX51" fmla="*/ 2360428 w 6156251"/>
                <a:gd name="connsiteY51" fmla="*/ 1180214 h 1594543"/>
                <a:gd name="connsiteX52" fmla="*/ 2392326 w 6156251"/>
                <a:gd name="connsiteY52" fmla="*/ 1169581 h 1594543"/>
                <a:gd name="connsiteX53" fmla="*/ 2488019 w 6156251"/>
                <a:gd name="connsiteY53" fmla="*/ 1180214 h 1594543"/>
                <a:gd name="connsiteX54" fmla="*/ 2530549 w 6156251"/>
                <a:gd name="connsiteY54" fmla="*/ 1297172 h 1594543"/>
                <a:gd name="connsiteX55" fmla="*/ 2668772 w 6156251"/>
                <a:gd name="connsiteY55" fmla="*/ 1371600 h 1594543"/>
                <a:gd name="connsiteX56" fmla="*/ 2690038 w 6156251"/>
                <a:gd name="connsiteY56" fmla="*/ 1392865 h 1594543"/>
                <a:gd name="connsiteX57" fmla="*/ 2753833 w 6156251"/>
                <a:gd name="connsiteY57" fmla="*/ 1414130 h 1594543"/>
                <a:gd name="connsiteX58" fmla="*/ 2817628 w 6156251"/>
                <a:gd name="connsiteY58" fmla="*/ 1403498 h 1594543"/>
                <a:gd name="connsiteX59" fmla="*/ 2902689 w 6156251"/>
                <a:gd name="connsiteY59" fmla="*/ 1307805 h 1594543"/>
                <a:gd name="connsiteX60" fmla="*/ 2945219 w 6156251"/>
                <a:gd name="connsiteY60" fmla="*/ 1275907 h 1594543"/>
                <a:gd name="connsiteX61" fmla="*/ 3009014 w 6156251"/>
                <a:gd name="connsiteY61" fmla="*/ 1212112 h 1594543"/>
                <a:gd name="connsiteX62" fmla="*/ 3062177 w 6156251"/>
                <a:gd name="connsiteY62" fmla="*/ 1127051 h 1594543"/>
                <a:gd name="connsiteX63" fmla="*/ 3083442 w 6156251"/>
                <a:gd name="connsiteY63" fmla="*/ 1095154 h 1594543"/>
                <a:gd name="connsiteX64" fmla="*/ 3115340 w 6156251"/>
                <a:gd name="connsiteY64" fmla="*/ 1063256 h 1594543"/>
                <a:gd name="connsiteX65" fmla="*/ 3157870 w 6156251"/>
                <a:gd name="connsiteY65" fmla="*/ 1010093 h 1594543"/>
                <a:gd name="connsiteX66" fmla="*/ 3200400 w 6156251"/>
                <a:gd name="connsiteY66" fmla="*/ 978195 h 1594543"/>
                <a:gd name="connsiteX67" fmla="*/ 3338624 w 6156251"/>
                <a:gd name="connsiteY67" fmla="*/ 765544 h 1594543"/>
                <a:gd name="connsiteX68" fmla="*/ 3402419 w 6156251"/>
                <a:gd name="connsiteY68" fmla="*/ 659219 h 1594543"/>
                <a:gd name="connsiteX69" fmla="*/ 3466214 w 6156251"/>
                <a:gd name="connsiteY69" fmla="*/ 510363 h 1594543"/>
                <a:gd name="connsiteX70" fmla="*/ 3487479 w 6156251"/>
                <a:gd name="connsiteY70" fmla="*/ 414670 h 1594543"/>
                <a:gd name="connsiteX71" fmla="*/ 3572540 w 6156251"/>
                <a:gd name="connsiteY71" fmla="*/ 350875 h 1594543"/>
                <a:gd name="connsiteX72" fmla="*/ 3657600 w 6156251"/>
                <a:gd name="connsiteY72" fmla="*/ 276447 h 1594543"/>
                <a:gd name="connsiteX73" fmla="*/ 3689498 w 6156251"/>
                <a:gd name="connsiteY73" fmla="*/ 265814 h 1594543"/>
                <a:gd name="connsiteX74" fmla="*/ 3774558 w 6156251"/>
                <a:gd name="connsiteY74" fmla="*/ 223284 h 1594543"/>
                <a:gd name="connsiteX75" fmla="*/ 3848986 w 6156251"/>
                <a:gd name="connsiteY75" fmla="*/ 148856 h 1594543"/>
                <a:gd name="connsiteX76" fmla="*/ 3880884 w 6156251"/>
                <a:gd name="connsiteY76" fmla="*/ 127591 h 1594543"/>
                <a:gd name="connsiteX77" fmla="*/ 3944679 w 6156251"/>
                <a:gd name="connsiteY77" fmla="*/ 85061 h 1594543"/>
                <a:gd name="connsiteX78" fmla="*/ 4029740 w 6156251"/>
                <a:gd name="connsiteY78" fmla="*/ 10633 h 1594543"/>
                <a:gd name="connsiteX79" fmla="*/ 4061638 w 6156251"/>
                <a:gd name="connsiteY79" fmla="*/ 0 h 1594543"/>
                <a:gd name="connsiteX80" fmla="*/ 4104168 w 6156251"/>
                <a:gd name="connsiteY80" fmla="*/ 10633 h 1594543"/>
                <a:gd name="connsiteX81" fmla="*/ 4136065 w 6156251"/>
                <a:gd name="connsiteY81" fmla="*/ 74428 h 1594543"/>
                <a:gd name="connsiteX82" fmla="*/ 4093535 w 6156251"/>
                <a:gd name="connsiteY82" fmla="*/ 138223 h 1594543"/>
                <a:gd name="connsiteX83" fmla="*/ 4104168 w 6156251"/>
                <a:gd name="connsiteY83" fmla="*/ 170121 h 1594543"/>
                <a:gd name="connsiteX84" fmla="*/ 4114800 w 6156251"/>
                <a:gd name="connsiteY84" fmla="*/ 223284 h 1594543"/>
                <a:gd name="connsiteX85" fmla="*/ 4178596 w 6156251"/>
                <a:gd name="connsiteY85" fmla="*/ 287079 h 1594543"/>
                <a:gd name="connsiteX86" fmla="*/ 4210493 w 6156251"/>
                <a:gd name="connsiteY86" fmla="*/ 297712 h 1594543"/>
                <a:gd name="connsiteX87" fmla="*/ 4242391 w 6156251"/>
                <a:gd name="connsiteY87" fmla="*/ 329609 h 1594543"/>
                <a:gd name="connsiteX88" fmla="*/ 4274289 w 6156251"/>
                <a:gd name="connsiteY88" fmla="*/ 340242 h 1594543"/>
                <a:gd name="connsiteX89" fmla="*/ 4295554 w 6156251"/>
                <a:gd name="connsiteY89" fmla="*/ 382772 h 1594543"/>
                <a:gd name="connsiteX90" fmla="*/ 4327451 w 6156251"/>
                <a:gd name="connsiteY90" fmla="*/ 414670 h 1594543"/>
                <a:gd name="connsiteX91" fmla="*/ 4359349 w 6156251"/>
                <a:gd name="connsiteY91" fmla="*/ 531628 h 1594543"/>
                <a:gd name="connsiteX92" fmla="*/ 4401879 w 6156251"/>
                <a:gd name="connsiteY92" fmla="*/ 606056 h 1594543"/>
                <a:gd name="connsiteX93" fmla="*/ 4444410 w 6156251"/>
                <a:gd name="connsiteY93" fmla="*/ 616688 h 1594543"/>
                <a:gd name="connsiteX94" fmla="*/ 4476307 w 6156251"/>
                <a:gd name="connsiteY94" fmla="*/ 637954 h 1594543"/>
                <a:gd name="connsiteX95" fmla="*/ 4508205 w 6156251"/>
                <a:gd name="connsiteY95" fmla="*/ 648586 h 1594543"/>
                <a:gd name="connsiteX96" fmla="*/ 4518838 w 6156251"/>
                <a:gd name="connsiteY96" fmla="*/ 680484 h 1594543"/>
                <a:gd name="connsiteX97" fmla="*/ 4540103 w 6156251"/>
                <a:gd name="connsiteY97" fmla="*/ 712381 h 1594543"/>
                <a:gd name="connsiteX98" fmla="*/ 4550735 w 6156251"/>
                <a:gd name="connsiteY98" fmla="*/ 882502 h 1594543"/>
                <a:gd name="connsiteX99" fmla="*/ 4572000 w 6156251"/>
                <a:gd name="connsiteY99" fmla="*/ 914400 h 1594543"/>
                <a:gd name="connsiteX100" fmla="*/ 4635796 w 6156251"/>
                <a:gd name="connsiteY100" fmla="*/ 978195 h 1594543"/>
                <a:gd name="connsiteX101" fmla="*/ 4699591 w 6156251"/>
                <a:gd name="connsiteY101" fmla="*/ 1052623 h 1594543"/>
                <a:gd name="connsiteX102" fmla="*/ 4720856 w 6156251"/>
                <a:gd name="connsiteY102" fmla="*/ 1137684 h 1594543"/>
                <a:gd name="connsiteX103" fmla="*/ 4731489 w 6156251"/>
                <a:gd name="connsiteY103" fmla="*/ 1180214 h 1594543"/>
                <a:gd name="connsiteX104" fmla="*/ 4795284 w 6156251"/>
                <a:gd name="connsiteY104" fmla="*/ 1233377 h 1594543"/>
                <a:gd name="connsiteX105" fmla="*/ 4827182 w 6156251"/>
                <a:gd name="connsiteY105" fmla="*/ 1244009 h 1594543"/>
                <a:gd name="connsiteX106" fmla="*/ 4869712 w 6156251"/>
                <a:gd name="connsiteY106" fmla="*/ 1265275 h 1594543"/>
                <a:gd name="connsiteX107" fmla="*/ 4954772 w 6156251"/>
                <a:gd name="connsiteY107" fmla="*/ 1307805 h 1594543"/>
                <a:gd name="connsiteX108" fmla="*/ 4997303 w 6156251"/>
                <a:gd name="connsiteY108" fmla="*/ 1360968 h 1594543"/>
                <a:gd name="connsiteX109" fmla="*/ 5007935 w 6156251"/>
                <a:gd name="connsiteY109" fmla="*/ 1392865 h 1594543"/>
                <a:gd name="connsiteX110" fmla="*/ 5071731 w 6156251"/>
                <a:gd name="connsiteY110" fmla="*/ 1414130 h 1594543"/>
                <a:gd name="connsiteX111" fmla="*/ 5103628 w 6156251"/>
                <a:gd name="connsiteY111" fmla="*/ 1435395 h 1594543"/>
                <a:gd name="connsiteX112" fmla="*/ 5167424 w 6156251"/>
                <a:gd name="connsiteY112" fmla="*/ 1382233 h 1594543"/>
                <a:gd name="connsiteX113" fmla="*/ 5188689 w 6156251"/>
                <a:gd name="connsiteY113" fmla="*/ 1339702 h 1594543"/>
                <a:gd name="connsiteX114" fmla="*/ 5252484 w 6156251"/>
                <a:gd name="connsiteY114" fmla="*/ 1297172 h 1594543"/>
                <a:gd name="connsiteX115" fmla="*/ 5316279 w 6156251"/>
                <a:gd name="connsiteY115" fmla="*/ 1265275 h 1594543"/>
                <a:gd name="connsiteX116" fmla="*/ 5337544 w 6156251"/>
                <a:gd name="connsiteY116" fmla="*/ 1244009 h 1594543"/>
                <a:gd name="connsiteX117" fmla="*/ 5401340 w 6156251"/>
                <a:gd name="connsiteY117" fmla="*/ 1201479 h 1594543"/>
                <a:gd name="connsiteX118" fmla="*/ 5443870 w 6156251"/>
                <a:gd name="connsiteY118" fmla="*/ 1137684 h 1594543"/>
                <a:gd name="connsiteX119" fmla="*/ 5475768 w 6156251"/>
                <a:gd name="connsiteY119" fmla="*/ 1095154 h 1594543"/>
                <a:gd name="connsiteX120" fmla="*/ 5539563 w 6156251"/>
                <a:gd name="connsiteY120" fmla="*/ 1073888 h 1594543"/>
                <a:gd name="connsiteX121" fmla="*/ 5624624 w 6156251"/>
                <a:gd name="connsiteY121" fmla="*/ 1116419 h 1594543"/>
                <a:gd name="connsiteX122" fmla="*/ 5677786 w 6156251"/>
                <a:gd name="connsiteY122" fmla="*/ 1222744 h 1594543"/>
                <a:gd name="connsiteX123" fmla="*/ 5720317 w 6156251"/>
                <a:gd name="connsiteY123" fmla="*/ 1233377 h 1594543"/>
                <a:gd name="connsiteX124" fmla="*/ 5784112 w 6156251"/>
                <a:gd name="connsiteY124" fmla="*/ 1254642 h 1594543"/>
                <a:gd name="connsiteX125" fmla="*/ 5794744 w 6156251"/>
                <a:gd name="connsiteY125" fmla="*/ 1286540 h 1594543"/>
                <a:gd name="connsiteX126" fmla="*/ 5794744 w 6156251"/>
                <a:gd name="connsiteY126" fmla="*/ 1360968 h 1594543"/>
                <a:gd name="connsiteX127" fmla="*/ 5816010 w 6156251"/>
                <a:gd name="connsiteY127" fmla="*/ 1382233 h 1594543"/>
                <a:gd name="connsiteX128" fmla="*/ 6039293 w 6156251"/>
                <a:gd name="connsiteY128" fmla="*/ 1403498 h 1594543"/>
                <a:gd name="connsiteX129" fmla="*/ 6092456 w 6156251"/>
                <a:gd name="connsiteY129" fmla="*/ 1414130 h 1594543"/>
                <a:gd name="connsiteX130" fmla="*/ 6156251 w 6156251"/>
                <a:gd name="connsiteY130" fmla="*/ 1435395 h 1594543"/>
                <a:gd name="connsiteX0" fmla="*/ 0 w 6156251"/>
                <a:gd name="connsiteY0" fmla="*/ 765544 h 1594543"/>
                <a:gd name="connsiteX1" fmla="*/ 127591 w 6156251"/>
                <a:gd name="connsiteY1" fmla="*/ 701749 h 1594543"/>
                <a:gd name="connsiteX2" fmla="*/ 159489 w 6156251"/>
                <a:gd name="connsiteY2" fmla="*/ 680484 h 1594543"/>
                <a:gd name="connsiteX3" fmla="*/ 202019 w 6156251"/>
                <a:gd name="connsiteY3" fmla="*/ 616688 h 1594543"/>
                <a:gd name="connsiteX4" fmla="*/ 223284 w 6156251"/>
                <a:gd name="connsiteY4" fmla="*/ 584791 h 1594543"/>
                <a:gd name="connsiteX5" fmla="*/ 287079 w 6156251"/>
                <a:gd name="connsiteY5" fmla="*/ 552893 h 1594543"/>
                <a:gd name="connsiteX6" fmla="*/ 361507 w 6156251"/>
                <a:gd name="connsiteY6" fmla="*/ 510363 h 1594543"/>
                <a:gd name="connsiteX7" fmla="*/ 414670 w 6156251"/>
                <a:gd name="connsiteY7" fmla="*/ 467833 h 1594543"/>
                <a:gd name="connsiteX8" fmla="*/ 425303 w 6156251"/>
                <a:gd name="connsiteY8" fmla="*/ 499730 h 1594543"/>
                <a:gd name="connsiteX9" fmla="*/ 435935 w 6156251"/>
                <a:gd name="connsiteY9" fmla="*/ 574158 h 1594543"/>
                <a:gd name="connsiteX10" fmla="*/ 467833 w 6156251"/>
                <a:gd name="connsiteY10" fmla="*/ 606056 h 1594543"/>
                <a:gd name="connsiteX11" fmla="*/ 499731 w 6156251"/>
                <a:gd name="connsiteY11" fmla="*/ 648586 h 1594543"/>
                <a:gd name="connsiteX12" fmla="*/ 510363 w 6156251"/>
                <a:gd name="connsiteY12" fmla="*/ 691116 h 1594543"/>
                <a:gd name="connsiteX13" fmla="*/ 563526 w 6156251"/>
                <a:gd name="connsiteY13" fmla="*/ 776177 h 1594543"/>
                <a:gd name="connsiteX14" fmla="*/ 648586 w 6156251"/>
                <a:gd name="connsiteY14" fmla="*/ 786809 h 1594543"/>
                <a:gd name="connsiteX15" fmla="*/ 691117 w 6156251"/>
                <a:gd name="connsiteY15" fmla="*/ 871870 h 1594543"/>
                <a:gd name="connsiteX16" fmla="*/ 776177 w 6156251"/>
                <a:gd name="connsiteY16" fmla="*/ 946298 h 1594543"/>
                <a:gd name="connsiteX17" fmla="*/ 808075 w 6156251"/>
                <a:gd name="connsiteY17" fmla="*/ 967563 h 1594543"/>
                <a:gd name="connsiteX18" fmla="*/ 871870 w 6156251"/>
                <a:gd name="connsiteY18" fmla="*/ 1073888 h 1594543"/>
                <a:gd name="connsiteX19" fmla="*/ 893135 w 6156251"/>
                <a:gd name="connsiteY19" fmla="*/ 1105786 h 1594543"/>
                <a:gd name="connsiteX20" fmla="*/ 956931 w 6156251"/>
                <a:gd name="connsiteY20" fmla="*/ 1137684 h 1594543"/>
                <a:gd name="connsiteX21" fmla="*/ 988828 w 6156251"/>
                <a:gd name="connsiteY21" fmla="*/ 1169581 h 1594543"/>
                <a:gd name="connsiteX22" fmla="*/ 1010093 w 6156251"/>
                <a:gd name="connsiteY22" fmla="*/ 1233377 h 1594543"/>
                <a:gd name="connsiteX23" fmla="*/ 1052624 w 6156251"/>
                <a:gd name="connsiteY23" fmla="*/ 1307805 h 1594543"/>
                <a:gd name="connsiteX24" fmla="*/ 1158949 w 6156251"/>
                <a:gd name="connsiteY24" fmla="*/ 1350335 h 1594543"/>
                <a:gd name="connsiteX25" fmla="*/ 1190847 w 6156251"/>
                <a:gd name="connsiteY25" fmla="*/ 1371600 h 1594543"/>
                <a:gd name="connsiteX26" fmla="*/ 1201479 w 6156251"/>
                <a:gd name="connsiteY26" fmla="*/ 1403498 h 1594543"/>
                <a:gd name="connsiteX27" fmla="*/ 1244010 w 6156251"/>
                <a:gd name="connsiteY27" fmla="*/ 1520456 h 1594543"/>
                <a:gd name="connsiteX28" fmla="*/ 1307805 w 6156251"/>
                <a:gd name="connsiteY28" fmla="*/ 1541721 h 1594543"/>
                <a:gd name="connsiteX29" fmla="*/ 1329070 w 6156251"/>
                <a:gd name="connsiteY29" fmla="*/ 1573619 h 1594543"/>
                <a:gd name="connsiteX30" fmla="*/ 1414131 w 6156251"/>
                <a:gd name="connsiteY30" fmla="*/ 1573619 h 1594543"/>
                <a:gd name="connsiteX31" fmla="*/ 1488558 w 6156251"/>
                <a:gd name="connsiteY31" fmla="*/ 1541721 h 1594543"/>
                <a:gd name="connsiteX32" fmla="*/ 1573619 w 6156251"/>
                <a:gd name="connsiteY32" fmla="*/ 1414130 h 1594543"/>
                <a:gd name="connsiteX33" fmla="*/ 1584251 w 6156251"/>
                <a:gd name="connsiteY33" fmla="*/ 1382233 h 1594543"/>
                <a:gd name="connsiteX34" fmla="*/ 1648047 w 6156251"/>
                <a:gd name="connsiteY34" fmla="*/ 1339702 h 1594543"/>
                <a:gd name="connsiteX35" fmla="*/ 1669312 w 6156251"/>
                <a:gd name="connsiteY35" fmla="*/ 1307805 h 1594543"/>
                <a:gd name="connsiteX36" fmla="*/ 1679944 w 6156251"/>
                <a:gd name="connsiteY36" fmla="*/ 1275907 h 1594543"/>
                <a:gd name="connsiteX37" fmla="*/ 1701210 w 6156251"/>
                <a:gd name="connsiteY37" fmla="*/ 1254642 h 1594543"/>
                <a:gd name="connsiteX38" fmla="*/ 1743740 w 6156251"/>
                <a:gd name="connsiteY38" fmla="*/ 1297172 h 1594543"/>
                <a:gd name="connsiteX39" fmla="*/ 1860698 w 6156251"/>
                <a:gd name="connsiteY39" fmla="*/ 1350335 h 1594543"/>
                <a:gd name="connsiteX40" fmla="*/ 1924493 w 6156251"/>
                <a:gd name="connsiteY40" fmla="*/ 1392865 h 1594543"/>
                <a:gd name="connsiteX41" fmla="*/ 1956391 w 6156251"/>
                <a:gd name="connsiteY41" fmla="*/ 1414130 h 1594543"/>
                <a:gd name="connsiteX42" fmla="*/ 1967024 w 6156251"/>
                <a:gd name="connsiteY42" fmla="*/ 1446028 h 1594543"/>
                <a:gd name="connsiteX43" fmla="*/ 2009554 w 6156251"/>
                <a:gd name="connsiteY43" fmla="*/ 1435395 h 1594543"/>
                <a:gd name="connsiteX44" fmla="*/ 2126512 w 6156251"/>
                <a:gd name="connsiteY44" fmla="*/ 1360968 h 1594543"/>
                <a:gd name="connsiteX45" fmla="*/ 2158410 w 6156251"/>
                <a:gd name="connsiteY45" fmla="*/ 1329070 h 1594543"/>
                <a:gd name="connsiteX46" fmla="*/ 2211572 w 6156251"/>
                <a:gd name="connsiteY46" fmla="*/ 1318437 h 1594543"/>
                <a:gd name="connsiteX47" fmla="*/ 2243470 w 6156251"/>
                <a:gd name="connsiteY47" fmla="*/ 1307805 h 1594543"/>
                <a:gd name="connsiteX48" fmla="*/ 2275368 w 6156251"/>
                <a:gd name="connsiteY48" fmla="*/ 1286540 h 1594543"/>
                <a:gd name="connsiteX49" fmla="*/ 2317898 w 6156251"/>
                <a:gd name="connsiteY49" fmla="*/ 1190847 h 1594543"/>
                <a:gd name="connsiteX50" fmla="*/ 2360428 w 6156251"/>
                <a:gd name="connsiteY50" fmla="*/ 1180214 h 1594543"/>
                <a:gd name="connsiteX51" fmla="*/ 2392326 w 6156251"/>
                <a:gd name="connsiteY51" fmla="*/ 1169581 h 1594543"/>
                <a:gd name="connsiteX52" fmla="*/ 2488019 w 6156251"/>
                <a:gd name="connsiteY52" fmla="*/ 1180214 h 1594543"/>
                <a:gd name="connsiteX53" fmla="*/ 2530549 w 6156251"/>
                <a:gd name="connsiteY53" fmla="*/ 1297172 h 1594543"/>
                <a:gd name="connsiteX54" fmla="*/ 2668772 w 6156251"/>
                <a:gd name="connsiteY54" fmla="*/ 1371600 h 1594543"/>
                <a:gd name="connsiteX55" fmla="*/ 2690038 w 6156251"/>
                <a:gd name="connsiteY55" fmla="*/ 1392865 h 1594543"/>
                <a:gd name="connsiteX56" fmla="*/ 2753833 w 6156251"/>
                <a:gd name="connsiteY56" fmla="*/ 1414130 h 1594543"/>
                <a:gd name="connsiteX57" fmla="*/ 2817628 w 6156251"/>
                <a:gd name="connsiteY57" fmla="*/ 1403498 h 1594543"/>
                <a:gd name="connsiteX58" fmla="*/ 2902689 w 6156251"/>
                <a:gd name="connsiteY58" fmla="*/ 1307805 h 1594543"/>
                <a:gd name="connsiteX59" fmla="*/ 2945219 w 6156251"/>
                <a:gd name="connsiteY59" fmla="*/ 1275907 h 1594543"/>
                <a:gd name="connsiteX60" fmla="*/ 3009014 w 6156251"/>
                <a:gd name="connsiteY60" fmla="*/ 1212112 h 1594543"/>
                <a:gd name="connsiteX61" fmla="*/ 3062177 w 6156251"/>
                <a:gd name="connsiteY61" fmla="*/ 1127051 h 1594543"/>
                <a:gd name="connsiteX62" fmla="*/ 3083442 w 6156251"/>
                <a:gd name="connsiteY62" fmla="*/ 1095154 h 1594543"/>
                <a:gd name="connsiteX63" fmla="*/ 3115340 w 6156251"/>
                <a:gd name="connsiteY63" fmla="*/ 1063256 h 1594543"/>
                <a:gd name="connsiteX64" fmla="*/ 3157870 w 6156251"/>
                <a:gd name="connsiteY64" fmla="*/ 1010093 h 1594543"/>
                <a:gd name="connsiteX65" fmla="*/ 3200400 w 6156251"/>
                <a:gd name="connsiteY65" fmla="*/ 978195 h 1594543"/>
                <a:gd name="connsiteX66" fmla="*/ 3338624 w 6156251"/>
                <a:gd name="connsiteY66" fmla="*/ 765544 h 1594543"/>
                <a:gd name="connsiteX67" fmla="*/ 3402419 w 6156251"/>
                <a:gd name="connsiteY67" fmla="*/ 659219 h 1594543"/>
                <a:gd name="connsiteX68" fmla="*/ 3466214 w 6156251"/>
                <a:gd name="connsiteY68" fmla="*/ 510363 h 1594543"/>
                <a:gd name="connsiteX69" fmla="*/ 3487479 w 6156251"/>
                <a:gd name="connsiteY69" fmla="*/ 414670 h 1594543"/>
                <a:gd name="connsiteX70" fmla="*/ 3572540 w 6156251"/>
                <a:gd name="connsiteY70" fmla="*/ 350875 h 1594543"/>
                <a:gd name="connsiteX71" fmla="*/ 3657600 w 6156251"/>
                <a:gd name="connsiteY71" fmla="*/ 276447 h 1594543"/>
                <a:gd name="connsiteX72" fmla="*/ 3689498 w 6156251"/>
                <a:gd name="connsiteY72" fmla="*/ 265814 h 1594543"/>
                <a:gd name="connsiteX73" fmla="*/ 3774558 w 6156251"/>
                <a:gd name="connsiteY73" fmla="*/ 223284 h 1594543"/>
                <a:gd name="connsiteX74" fmla="*/ 3848986 w 6156251"/>
                <a:gd name="connsiteY74" fmla="*/ 148856 h 1594543"/>
                <a:gd name="connsiteX75" fmla="*/ 3880884 w 6156251"/>
                <a:gd name="connsiteY75" fmla="*/ 127591 h 1594543"/>
                <a:gd name="connsiteX76" fmla="*/ 3944679 w 6156251"/>
                <a:gd name="connsiteY76" fmla="*/ 85061 h 1594543"/>
                <a:gd name="connsiteX77" fmla="*/ 4029740 w 6156251"/>
                <a:gd name="connsiteY77" fmla="*/ 10633 h 1594543"/>
                <a:gd name="connsiteX78" fmla="*/ 4061638 w 6156251"/>
                <a:gd name="connsiteY78" fmla="*/ 0 h 1594543"/>
                <a:gd name="connsiteX79" fmla="*/ 4104168 w 6156251"/>
                <a:gd name="connsiteY79" fmla="*/ 10633 h 1594543"/>
                <a:gd name="connsiteX80" fmla="*/ 4136065 w 6156251"/>
                <a:gd name="connsiteY80" fmla="*/ 74428 h 1594543"/>
                <a:gd name="connsiteX81" fmla="*/ 4093535 w 6156251"/>
                <a:gd name="connsiteY81" fmla="*/ 138223 h 1594543"/>
                <a:gd name="connsiteX82" fmla="*/ 4104168 w 6156251"/>
                <a:gd name="connsiteY82" fmla="*/ 170121 h 1594543"/>
                <a:gd name="connsiteX83" fmla="*/ 4114800 w 6156251"/>
                <a:gd name="connsiteY83" fmla="*/ 223284 h 1594543"/>
                <a:gd name="connsiteX84" fmla="*/ 4178596 w 6156251"/>
                <a:gd name="connsiteY84" fmla="*/ 287079 h 1594543"/>
                <a:gd name="connsiteX85" fmla="*/ 4210493 w 6156251"/>
                <a:gd name="connsiteY85" fmla="*/ 297712 h 1594543"/>
                <a:gd name="connsiteX86" fmla="*/ 4242391 w 6156251"/>
                <a:gd name="connsiteY86" fmla="*/ 329609 h 1594543"/>
                <a:gd name="connsiteX87" fmla="*/ 4274289 w 6156251"/>
                <a:gd name="connsiteY87" fmla="*/ 340242 h 1594543"/>
                <a:gd name="connsiteX88" fmla="*/ 4295554 w 6156251"/>
                <a:gd name="connsiteY88" fmla="*/ 382772 h 1594543"/>
                <a:gd name="connsiteX89" fmla="*/ 4327451 w 6156251"/>
                <a:gd name="connsiteY89" fmla="*/ 414670 h 1594543"/>
                <a:gd name="connsiteX90" fmla="*/ 4359349 w 6156251"/>
                <a:gd name="connsiteY90" fmla="*/ 531628 h 1594543"/>
                <a:gd name="connsiteX91" fmla="*/ 4401879 w 6156251"/>
                <a:gd name="connsiteY91" fmla="*/ 606056 h 1594543"/>
                <a:gd name="connsiteX92" fmla="*/ 4444410 w 6156251"/>
                <a:gd name="connsiteY92" fmla="*/ 616688 h 1594543"/>
                <a:gd name="connsiteX93" fmla="*/ 4476307 w 6156251"/>
                <a:gd name="connsiteY93" fmla="*/ 637954 h 1594543"/>
                <a:gd name="connsiteX94" fmla="*/ 4508205 w 6156251"/>
                <a:gd name="connsiteY94" fmla="*/ 648586 h 1594543"/>
                <a:gd name="connsiteX95" fmla="*/ 4518838 w 6156251"/>
                <a:gd name="connsiteY95" fmla="*/ 680484 h 1594543"/>
                <a:gd name="connsiteX96" fmla="*/ 4540103 w 6156251"/>
                <a:gd name="connsiteY96" fmla="*/ 712381 h 1594543"/>
                <a:gd name="connsiteX97" fmla="*/ 4550735 w 6156251"/>
                <a:gd name="connsiteY97" fmla="*/ 882502 h 1594543"/>
                <a:gd name="connsiteX98" fmla="*/ 4572000 w 6156251"/>
                <a:gd name="connsiteY98" fmla="*/ 914400 h 1594543"/>
                <a:gd name="connsiteX99" fmla="*/ 4635796 w 6156251"/>
                <a:gd name="connsiteY99" fmla="*/ 978195 h 1594543"/>
                <a:gd name="connsiteX100" fmla="*/ 4699591 w 6156251"/>
                <a:gd name="connsiteY100" fmla="*/ 1052623 h 1594543"/>
                <a:gd name="connsiteX101" fmla="*/ 4720856 w 6156251"/>
                <a:gd name="connsiteY101" fmla="*/ 1137684 h 1594543"/>
                <a:gd name="connsiteX102" fmla="*/ 4731489 w 6156251"/>
                <a:gd name="connsiteY102" fmla="*/ 1180214 h 1594543"/>
                <a:gd name="connsiteX103" fmla="*/ 4795284 w 6156251"/>
                <a:gd name="connsiteY103" fmla="*/ 1233377 h 1594543"/>
                <a:gd name="connsiteX104" fmla="*/ 4827182 w 6156251"/>
                <a:gd name="connsiteY104" fmla="*/ 1244009 h 1594543"/>
                <a:gd name="connsiteX105" fmla="*/ 4869712 w 6156251"/>
                <a:gd name="connsiteY105" fmla="*/ 1265275 h 1594543"/>
                <a:gd name="connsiteX106" fmla="*/ 4954772 w 6156251"/>
                <a:gd name="connsiteY106" fmla="*/ 1307805 h 1594543"/>
                <a:gd name="connsiteX107" fmla="*/ 4997303 w 6156251"/>
                <a:gd name="connsiteY107" fmla="*/ 1360968 h 1594543"/>
                <a:gd name="connsiteX108" fmla="*/ 5007935 w 6156251"/>
                <a:gd name="connsiteY108" fmla="*/ 1392865 h 1594543"/>
                <a:gd name="connsiteX109" fmla="*/ 5071731 w 6156251"/>
                <a:gd name="connsiteY109" fmla="*/ 1414130 h 1594543"/>
                <a:gd name="connsiteX110" fmla="*/ 5103628 w 6156251"/>
                <a:gd name="connsiteY110" fmla="*/ 1435395 h 1594543"/>
                <a:gd name="connsiteX111" fmla="*/ 5167424 w 6156251"/>
                <a:gd name="connsiteY111" fmla="*/ 1382233 h 1594543"/>
                <a:gd name="connsiteX112" fmla="*/ 5188689 w 6156251"/>
                <a:gd name="connsiteY112" fmla="*/ 1339702 h 1594543"/>
                <a:gd name="connsiteX113" fmla="*/ 5252484 w 6156251"/>
                <a:gd name="connsiteY113" fmla="*/ 1297172 h 1594543"/>
                <a:gd name="connsiteX114" fmla="*/ 5316279 w 6156251"/>
                <a:gd name="connsiteY114" fmla="*/ 1265275 h 1594543"/>
                <a:gd name="connsiteX115" fmla="*/ 5337544 w 6156251"/>
                <a:gd name="connsiteY115" fmla="*/ 1244009 h 1594543"/>
                <a:gd name="connsiteX116" fmla="*/ 5401340 w 6156251"/>
                <a:gd name="connsiteY116" fmla="*/ 1201479 h 1594543"/>
                <a:gd name="connsiteX117" fmla="*/ 5443870 w 6156251"/>
                <a:gd name="connsiteY117" fmla="*/ 1137684 h 1594543"/>
                <a:gd name="connsiteX118" fmla="*/ 5475768 w 6156251"/>
                <a:gd name="connsiteY118" fmla="*/ 1095154 h 1594543"/>
                <a:gd name="connsiteX119" fmla="*/ 5539563 w 6156251"/>
                <a:gd name="connsiteY119" fmla="*/ 1073888 h 1594543"/>
                <a:gd name="connsiteX120" fmla="*/ 5624624 w 6156251"/>
                <a:gd name="connsiteY120" fmla="*/ 1116419 h 1594543"/>
                <a:gd name="connsiteX121" fmla="*/ 5677786 w 6156251"/>
                <a:gd name="connsiteY121" fmla="*/ 1222744 h 1594543"/>
                <a:gd name="connsiteX122" fmla="*/ 5720317 w 6156251"/>
                <a:gd name="connsiteY122" fmla="*/ 1233377 h 1594543"/>
                <a:gd name="connsiteX123" fmla="*/ 5784112 w 6156251"/>
                <a:gd name="connsiteY123" fmla="*/ 1254642 h 1594543"/>
                <a:gd name="connsiteX124" fmla="*/ 5794744 w 6156251"/>
                <a:gd name="connsiteY124" fmla="*/ 1286540 h 1594543"/>
                <a:gd name="connsiteX125" fmla="*/ 5794744 w 6156251"/>
                <a:gd name="connsiteY125" fmla="*/ 1360968 h 1594543"/>
                <a:gd name="connsiteX126" fmla="*/ 5816010 w 6156251"/>
                <a:gd name="connsiteY126" fmla="*/ 1382233 h 1594543"/>
                <a:gd name="connsiteX127" fmla="*/ 6039293 w 6156251"/>
                <a:gd name="connsiteY127" fmla="*/ 1403498 h 1594543"/>
                <a:gd name="connsiteX128" fmla="*/ 6092456 w 6156251"/>
                <a:gd name="connsiteY128" fmla="*/ 1414130 h 1594543"/>
                <a:gd name="connsiteX129" fmla="*/ 6156251 w 6156251"/>
                <a:gd name="connsiteY129" fmla="*/ 1435395 h 1594543"/>
                <a:gd name="connsiteX0" fmla="*/ 0 w 6156251"/>
                <a:gd name="connsiteY0" fmla="*/ 765544 h 1573619"/>
                <a:gd name="connsiteX1" fmla="*/ 127591 w 6156251"/>
                <a:gd name="connsiteY1" fmla="*/ 701749 h 1573619"/>
                <a:gd name="connsiteX2" fmla="*/ 159489 w 6156251"/>
                <a:gd name="connsiteY2" fmla="*/ 680484 h 1573619"/>
                <a:gd name="connsiteX3" fmla="*/ 202019 w 6156251"/>
                <a:gd name="connsiteY3" fmla="*/ 616688 h 1573619"/>
                <a:gd name="connsiteX4" fmla="*/ 223284 w 6156251"/>
                <a:gd name="connsiteY4" fmla="*/ 584791 h 1573619"/>
                <a:gd name="connsiteX5" fmla="*/ 287079 w 6156251"/>
                <a:gd name="connsiteY5" fmla="*/ 552893 h 1573619"/>
                <a:gd name="connsiteX6" fmla="*/ 361507 w 6156251"/>
                <a:gd name="connsiteY6" fmla="*/ 510363 h 1573619"/>
                <a:gd name="connsiteX7" fmla="*/ 414670 w 6156251"/>
                <a:gd name="connsiteY7" fmla="*/ 467833 h 1573619"/>
                <a:gd name="connsiteX8" fmla="*/ 425303 w 6156251"/>
                <a:gd name="connsiteY8" fmla="*/ 499730 h 1573619"/>
                <a:gd name="connsiteX9" fmla="*/ 435935 w 6156251"/>
                <a:gd name="connsiteY9" fmla="*/ 574158 h 1573619"/>
                <a:gd name="connsiteX10" fmla="*/ 467833 w 6156251"/>
                <a:gd name="connsiteY10" fmla="*/ 606056 h 1573619"/>
                <a:gd name="connsiteX11" fmla="*/ 499731 w 6156251"/>
                <a:gd name="connsiteY11" fmla="*/ 648586 h 1573619"/>
                <a:gd name="connsiteX12" fmla="*/ 510363 w 6156251"/>
                <a:gd name="connsiteY12" fmla="*/ 691116 h 1573619"/>
                <a:gd name="connsiteX13" fmla="*/ 563526 w 6156251"/>
                <a:gd name="connsiteY13" fmla="*/ 776177 h 1573619"/>
                <a:gd name="connsiteX14" fmla="*/ 648586 w 6156251"/>
                <a:gd name="connsiteY14" fmla="*/ 786809 h 1573619"/>
                <a:gd name="connsiteX15" fmla="*/ 691117 w 6156251"/>
                <a:gd name="connsiteY15" fmla="*/ 871870 h 1573619"/>
                <a:gd name="connsiteX16" fmla="*/ 776177 w 6156251"/>
                <a:gd name="connsiteY16" fmla="*/ 946298 h 1573619"/>
                <a:gd name="connsiteX17" fmla="*/ 808075 w 6156251"/>
                <a:gd name="connsiteY17" fmla="*/ 967563 h 1573619"/>
                <a:gd name="connsiteX18" fmla="*/ 871870 w 6156251"/>
                <a:gd name="connsiteY18" fmla="*/ 1073888 h 1573619"/>
                <a:gd name="connsiteX19" fmla="*/ 893135 w 6156251"/>
                <a:gd name="connsiteY19" fmla="*/ 1105786 h 1573619"/>
                <a:gd name="connsiteX20" fmla="*/ 956931 w 6156251"/>
                <a:gd name="connsiteY20" fmla="*/ 1137684 h 1573619"/>
                <a:gd name="connsiteX21" fmla="*/ 988828 w 6156251"/>
                <a:gd name="connsiteY21" fmla="*/ 1169581 h 1573619"/>
                <a:gd name="connsiteX22" fmla="*/ 1010093 w 6156251"/>
                <a:gd name="connsiteY22" fmla="*/ 1233377 h 1573619"/>
                <a:gd name="connsiteX23" fmla="*/ 1052624 w 6156251"/>
                <a:gd name="connsiteY23" fmla="*/ 1307805 h 1573619"/>
                <a:gd name="connsiteX24" fmla="*/ 1158949 w 6156251"/>
                <a:gd name="connsiteY24" fmla="*/ 1350335 h 1573619"/>
                <a:gd name="connsiteX25" fmla="*/ 1190847 w 6156251"/>
                <a:gd name="connsiteY25" fmla="*/ 1371600 h 1573619"/>
                <a:gd name="connsiteX26" fmla="*/ 1201479 w 6156251"/>
                <a:gd name="connsiteY26" fmla="*/ 1403498 h 1573619"/>
                <a:gd name="connsiteX27" fmla="*/ 1244010 w 6156251"/>
                <a:gd name="connsiteY27" fmla="*/ 1520456 h 1573619"/>
                <a:gd name="connsiteX28" fmla="*/ 1307805 w 6156251"/>
                <a:gd name="connsiteY28" fmla="*/ 1541721 h 1573619"/>
                <a:gd name="connsiteX29" fmla="*/ 1329070 w 6156251"/>
                <a:gd name="connsiteY29" fmla="*/ 1573619 h 1573619"/>
                <a:gd name="connsiteX30" fmla="*/ 1488558 w 6156251"/>
                <a:gd name="connsiteY30" fmla="*/ 1541721 h 1573619"/>
                <a:gd name="connsiteX31" fmla="*/ 1573619 w 6156251"/>
                <a:gd name="connsiteY31" fmla="*/ 1414130 h 1573619"/>
                <a:gd name="connsiteX32" fmla="*/ 1584251 w 6156251"/>
                <a:gd name="connsiteY32" fmla="*/ 1382233 h 1573619"/>
                <a:gd name="connsiteX33" fmla="*/ 1648047 w 6156251"/>
                <a:gd name="connsiteY33" fmla="*/ 1339702 h 1573619"/>
                <a:gd name="connsiteX34" fmla="*/ 1669312 w 6156251"/>
                <a:gd name="connsiteY34" fmla="*/ 1307805 h 1573619"/>
                <a:gd name="connsiteX35" fmla="*/ 1679944 w 6156251"/>
                <a:gd name="connsiteY35" fmla="*/ 1275907 h 1573619"/>
                <a:gd name="connsiteX36" fmla="*/ 1701210 w 6156251"/>
                <a:gd name="connsiteY36" fmla="*/ 1254642 h 1573619"/>
                <a:gd name="connsiteX37" fmla="*/ 1743740 w 6156251"/>
                <a:gd name="connsiteY37" fmla="*/ 1297172 h 1573619"/>
                <a:gd name="connsiteX38" fmla="*/ 1860698 w 6156251"/>
                <a:gd name="connsiteY38" fmla="*/ 1350335 h 1573619"/>
                <a:gd name="connsiteX39" fmla="*/ 1924493 w 6156251"/>
                <a:gd name="connsiteY39" fmla="*/ 1392865 h 1573619"/>
                <a:gd name="connsiteX40" fmla="*/ 1956391 w 6156251"/>
                <a:gd name="connsiteY40" fmla="*/ 1414130 h 1573619"/>
                <a:gd name="connsiteX41" fmla="*/ 1967024 w 6156251"/>
                <a:gd name="connsiteY41" fmla="*/ 1446028 h 1573619"/>
                <a:gd name="connsiteX42" fmla="*/ 2009554 w 6156251"/>
                <a:gd name="connsiteY42" fmla="*/ 1435395 h 1573619"/>
                <a:gd name="connsiteX43" fmla="*/ 2126512 w 6156251"/>
                <a:gd name="connsiteY43" fmla="*/ 1360968 h 1573619"/>
                <a:gd name="connsiteX44" fmla="*/ 2158410 w 6156251"/>
                <a:gd name="connsiteY44" fmla="*/ 1329070 h 1573619"/>
                <a:gd name="connsiteX45" fmla="*/ 2211572 w 6156251"/>
                <a:gd name="connsiteY45" fmla="*/ 1318437 h 1573619"/>
                <a:gd name="connsiteX46" fmla="*/ 2243470 w 6156251"/>
                <a:gd name="connsiteY46" fmla="*/ 1307805 h 1573619"/>
                <a:gd name="connsiteX47" fmla="*/ 2275368 w 6156251"/>
                <a:gd name="connsiteY47" fmla="*/ 1286540 h 1573619"/>
                <a:gd name="connsiteX48" fmla="*/ 2317898 w 6156251"/>
                <a:gd name="connsiteY48" fmla="*/ 1190847 h 1573619"/>
                <a:gd name="connsiteX49" fmla="*/ 2360428 w 6156251"/>
                <a:gd name="connsiteY49" fmla="*/ 1180214 h 1573619"/>
                <a:gd name="connsiteX50" fmla="*/ 2392326 w 6156251"/>
                <a:gd name="connsiteY50" fmla="*/ 1169581 h 1573619"/>
                <a:gd name="connsiteX51" fmla="*/ 2488019 w 6156251"/>
                <a:gd name="connsiteY51" fmla="*/ 1180214 h 1573619"/>
                <a:gd name="connsiteX52" fmla="*/ 2530549 w 6156251"/>
                <a:gd name="connsiteY52" fmla="*/ 1297172 h 1573619"/>
                <a:gd name="connsiteX53" fmla="*/ 2668772 w 6156251"/>
                <a:gd name="connsiteY53" fmla="*/ 1371600 h 1573619"/>
                <a:gd name="connsiteX54" fmla="*/ 2690038 w 6156251"/>
                <a:gd name="connsiteY54" fmla="*/ 1392865 h 1573619"/>
                <a:gd name="connsiteX55" fmla="*/ 2753833 w 6156251"/>
                <a:gd name="connsiteY55" fmla="*/ 1414130 h 1573619"/>
                <a:gd name="connsiteX56" fmla="*/ 2817628 w 6156251"/>
                <a:gd name="connsiteY56" fmla="*/ 1403498 h 1573619"/>
                <a:gd name="connsiteX57" fmla="*/ 2902689 w 6156251"/>
                <a:gd name="connsiteY57" fmla="*/ 1307805 h 1573619"/>
                <a:gd name="connsiteX58" fmla="*/ 2945219 w 6156251"/>
                <a:gd name="connsiteY58" fmla="*/ 1275907 h 1573619"/>
                <a:gd name="connsiteX59" fmla="*/ 3009014 w 6156251"/>
                <a:gd name="connsiteY59" fmla="*/ 1212112 h 1573619"/>
                <a:gd name="connsiteX60" fmla="*/ 3062177 w 6156251"/>
                <a:gd name="connsiteY60" fmla="*/ 1127051 h 1573619"/>
                <a:gd name="connsiteX61" fmla="*/ 3083442 w 6156251"/>
                <a:gd name="connsiteY61" fmla="*/ 1095154 h 1573619"/>
                <a:gd name="connsiteX62" fmla="*/ 3115340 w 6156251"/>
                <a:gd name="connsiteY62" fmla="*/ 1063256 h 1573619"/>
                <a:gd name="connsiteX63" fmla="*/ 3157870 w 6156251"/>
                <a:gd name="connsiteY63" fmla="*/ 1010093 h 1573619"/>
                <a:gd name="connsiteX64" fmla="*/ 3200400 w 6156251"/>
                <a:gd name="connsiteY64" fmla="*/ 978195 h 1573619"/>
                <a:gd name="connsiteX65" fmla="*/ 3338624 w 6156251"/>
                <a:gd name="connsiteY65" fmla="*/ 765544 h 1573619"/>
                <a:gd name="connsiteX66" fmla="*/ 3402419 w 6156251"/>
                <a:gd name="connsiteY66" fmla="*/ 659219 h 1573619"/>
                <a:gd name="connsiteX67" fmla="*/ 3466214 w 6156251"/>
                <a:gd name="connsiteY67" fmla="*/ 510363 h 1573619"/>
                <a:gd name="connsiteX68" fmla="*/ 3487479 w 6156251"/>
                <a:gd name="connsiteY68" fmla="*/ 414670 h 1573619"/>
                <a:gd name="connsiteX69" fmla="*/ 3572540 w 6156251"/>
                <a:gd name="connsiteY69" fmla="*/ 350875 h 1573619"/>
                <a:gd name="connsiteX70" fmla="*/ 3657600 w 6156251"/>
                <a:gd name="connsiteY70" fmla="*/ 276447 h 1573619"/>
                <a:gd name="connsiteX71" fmla="*/ 3689498 w 6156251"/>
                <a:gd name="connsiteY71" fmla="*/ 265814 h 1573619"/>
                <a:gd name="connsiteX72" fmla="*/ 3774558 w 6156251"/>
                <a:gd name="connsiteY72" fmla="*/ 223284 h 1573619"/>
                <a:gd name="connsiteX73" fmla="*/ 3848986 w 6156251"/>
                <a:gd name="connsiteY73" fmla="*/ 148856 h 1573619"/>
                <a:gd name="connsiteX74" fmla="*/ 3880884 w 6156251"/>
                <a:gd name="connsiteY74" fmla="*/ 127591 h 1573619"/>
                <a:gd name="connsiteX75" fmla="*/ 3944679 w 6156251"/>
                <a:gd name="connsiteY75" fmla="*/ 85061 h 1573619"/>
                <a:gd name="connsiteX76" fmla="*/ 4029740 w 6156251"/>
                <a:gd name="connsiteY76" fmla="*/ 10633 h 1573619"/>
                <a:gd name="connsiteX77" fmla="*/ 4061638 w 6156251"/>
                <a:gd name="connsiteY77" fmla="*/ 0 h 1573619"/>
                <a:gd name="connsiteX78" fmla="*/ 4104168 w 6156251"/>
                <a:gd name="connsiteY78" fmla="*/ 10633 h 1573619"/>
                <a:gd name="connsiteX79" fmla="*/ 4136065 w 6156251"/>
                <a:gd name="connsiteY79" fmla="*/ 74428 h 1573619"/>
                <a:gd name="connsiteX80" fmla="*/ 4093535 w 6156251"/>
                <a:gd name="connsiteY80" fmla="*/ 138223 h 1573619"/>
                <a:gd name="connsiteX81" fmla="*/ 4104168 w 6156251"/>
                <a:gd name="connsiteY81" fmla="*/ 170121 h 1573619"/>
                <a:gd name="connsiteX82" fmla="*/ 4114800 w 6156251"/>
                <a:gd name="connsiteY82" fmla="*/ 223284 h 1573619"/>
                <a:gd name="connsiteX83" fmla="*/ 4178596 w 6156251"/>
                <a:gd name="connsiteY83" fmla="*/ 287079 h 1573619"/>
                <a:gd name="connsiteX84" fmla="*/ 4210493 w 6156251"/>
                <a:gd name="connsiteY84" fmla="*/ 297712 h 1573619"/>
                <a:gd name="connsiteX85" fmla="*/ 4242391 w 6156251"/>
                <a:gd name="connsiteY85" fmla="*/ 329609 h 1573619"/>
                <a:gd name="connsiteX86" fmla="*/ 4274289 w 6156251"/>
                <a:gd name="connsiteY86" fmla="*/ 340242 h 1573619"/>
                <a:gd name="connsiteX87" fmla="*/ 4295554 w 6156251"/>
                <a:gd name="connsiteY87" fmla="*/ 382772 h 1573619"/>
                <a:gd name="connsiteX88" fmla="*/ 4327451 w 6156251"/>
                <a:gd name="connsiteY88" fmla="*/ 414670 h 1573619"/>
                <a:gd name="connsiteX89" fmla="*/ 4359349 w 6156251"/>
                <a:gd name="connsiteY89" fmla="*/ 531628 h 1573619"/>
                <a:gd name="connsiteX90" fmla="*/ 4401879 w 6156251"/>
                <a:gd name="connsiteY90" fmla="*/ 606056 h 1573619"/>
                <a:gd name="connsiteX91" fmla="*/ 4444410 w 6156251"/>
                <a:gd name="connsiteY91" fmla="*/ 616688 h 1573619"/>
                <a:gd name="connsiteX92" fmla="*/ 4476307 w 6156251"/>
                <a:gd name="connsiteY92" fmla="*/ 637954 h 1573619"/>
                <a:gd name="connsiteX93" fmla="*/ 4508205 w 6156251"/>
                <a:gd name="connsiteY93" fmla="*/ 648586 h 1573619"/>
                <a:gd name="connsiteX94" fmla="*/ 4518838 w 6156251"/>
                <a:gd name="connsiteY94" fmla="*/ 680484 h 1573619"/>
                <a:gd name="connsiteX95" fmla="*/ 4540103 w 6156251"/>
                <a:gd name="connsiteY95" fmla="*/ 712381 h 1573619"/>
                <a:gd name="connsiteX96" fmla="*/ 4550735 w 6156251"/>
                <a:gd name="connsiteY96" fmla="*/ 882502 h 1573619"/>
                <a:gd name="connsiteX97" fmla="*/ 4572000 w 6156251"/>
                <a:gd name="connsiteY97" fmla="*/ 914400 h 1573619"/>
                <a:gd name="connsiteX98" fmla="*/ 4635796 w 6156251"/>
                <a:gd name="connsiteY98" fmla="*/ 978195 h 1573619"/>
                <a:gd name="connsiteX99" fmla="*/ 4699591 w 6156251"/>
                <a:gd name="connsiteY99" fmla="*/ 1052623 h 1573619"/>
                <a:gd name="connsiteX100" fmla="*/ 4720856 w 6156251"/>
                <a:gd name="connsiteY100" fmla="*/ 1137684 h 1573619"/>
                <a:gd name="connsiteX101" fmla="*/ 4731489 w 6156251"/>
                <a:gd name="connsiteY101" fmla="*/ 1180214 h 1573619"/>
                <a:gd name="connsiteX102" fmla="*/ 4795284 w 6156251"/>
                <a:gd name="connsiteY102" fmla="*/ 1233377 h 1573619"/>
                <a:gd name="connsiteX103" fmla="*/ 4827182 w 6156251"/>
                <a:gd name="connsiteY103" fmla="*/ 1244009 h 1573619"/>
                <a:gd name="connsiteX104" fmla="*/ 4869712 w 6156251"/>
                <a:gd name="connsiteY104" fmla="*/ 1265275 h 1573619"/>
                <a:gd name="connsiteX105" fmla="*/ 4954772 w 6156251"/>
                <a:gd name="connsiteY105" fmla="*/ 1307805 h 1573619"/>
                <a:gd name="connsiteX106" fmla="*/ 4997303 w 6156251"/>
                <a:gd name="connsiteY106" fmla="*/ 1360968 h 1573619"/>
                <a:gd name="connsiteX107" fmla="*/ 5007935 w 6156251"/>
                <a:gd name="connsiteY107" fmla="*/ 1392865 h 1573619"/>
                <a:gd name="connsiteX108" fmla="*/ 5071731 w 6156251"/>
                <a:gd name="connsiteY108" fmla="*/ 1414130 h 1573619"/>
                <a:gd name="connsiteX109" fmla="*/ 5103628 w 6156251"/>
                <a:gd name="connsiteY109" fmla="*/ 1435395 h 1573619"/>
                <a:gd name="connsiteX110" fmla="*/ 5167424 w 6156251"/>
                <a:gd name="connsiteY110" fmla="*/ 1382233 h 1573619"/>
                <a:gd name="connsiteX111" fmla="*/ 5188689 w 6156251"/>
                <a:gd name="connsiteY111" fmla="*/ 1339702 h 1573619"/>
                <a:gd name="connsiteX112" fmla="*/ 5252484 w 6156251"/>
                <a:gd name="connsiteY112" fmla="*/ 1297172 h 1573619"/>
                <a:gd name="connsiteX113" fmla="*/ 5316279 w 6156251"/>
                <a:gd name="connsiteY113" fmla="*/ 1265275 h 1573619"/>
                <a:gd name="connsiteX114" fmla="*/ 5337544 w 6156251"/>
                <a:gd name="connsiteY114" fmla="*/ 1244009 h 1573619"/>
                <a:gd name="connsiteX115" fmla="*/ 5401340 w 6156251"/>
                <a:gd name="connsiteY115" fmla="*/ 1201479 h 1573619"/>
                <a:gd name="connsiteX116" fmla="*/ 5443870 w 6156251"/>
                <a:gd name="connsiteY116" fmla="*/ 1137684 h 1573619"/>
                <a:gd name="connsiteX117" fmla="*/ 5475768 w 6156251"/>
                <a:gd name="connsiteY117" fmla="*/ 1095154 h 1573619"/>
                <a:gd name="connsiteX118" fmla="*/ 5539563 w 6156251"/>
                <a:gd name="connsiteY118" fmla="*/ 1073888 h 1573619"/>
                <a:gd name="connsiteX119" fmla="*/ 5624624 w 6156251"/>
                <a:gd name="connsiteY119" fmla="*/ 1116419 h 1573619"/>
                <a:gd name="connsiteX120" fmla="*/ 5677786 w 6156251"/>
                <a:gd name="connsiteY120" fmla="*/ 1222744 h 1573619"/>
                <a:gd name="connsiteX121" fmla="*/ 5720317 w 6156251"/>
                <a:gd name="connsiteY121" fmla="*/ 1233377 h 1573619"/>
                <a:gd name="connsiteX122" fmla="*/ 5784112 w 6156251"/>
                <a:gd name="connsiteY122" fmla="*/ 1254642 h 1573619"/>
                <a:gd name="connsiteX123" fmla="*/ 5794744 w 6156251"/>
                <a:gd name="connsiteY123" fmla="*/ 1286540 h 1573619"/>
                <a:gd name="connsiteX124" fmla="*/ 5794744 w 6156251"/>
                <a:gd name="connsiteY124" fmla="*/ 1360968 h 1573619"/>
                <a:gd name="connsiteX125" fmla="*/ 5816010 w 6156251"/>
                <a:gd name="connsiteY125" fmla="*/ 1382233 h 1573619"/>
                <a:gd name="connsiteX126" fmla="*/ 6039293 w 6156251"/>
                <a:gd name="connsiteY126" fmla="*/ 1403498 h 1573619"/>
                <a:gd name="connsiteX127" fmla="*/ 6092456 w 6156251"/>
                <a:gd name="connsiteY127" fmla="*/ 1414130 h 1573619"/>
                <a:gd name="connsiteX128" fmla="*/ 6156251 w 6156251"/>
                <a:gd name="connsiteY128" fmla="*/ 1435395 h 1573619"/>
                <a:gd name="connsiteX0" fmla="*/ 0 w 6156251"/>
                <a:gd name="connsiteY0" fmla="*/ 765544 h 1573619"/>
                <a:gd name="connsiteX1" fmla="*/ 127591 w 6156251"/>
                <a:gd name="connsiteY1" fmla="*/ 701749 h 1573619"/>
                <a:gd name="connsiteX2" fmla="*/ 159489 w 6156251"/>
                <a:gd name="connsiteY2" fmla="*/ 680484 h 1573619"/>
                <a:gd name="connsiteX3" fmla="*/ 202019 w 6156251"/>
                <a:gd name="connsiteY3" fmla="*/ 616688 h 1573619"/>
                <a:gd name="connsiteX4" fmla="*/ 223284 w 6156251"/>
                <a:gd name="connsiteY4" fmla="*/ 584791 h 1573619"/>
                <a:gd name="connsiteX5" fmla="*/ 287079 w 6156251"/>
                <a:gd name="connsiteY5" fmla="*/ 552893 h 1573619"/>
                <a:gd name="connsiteX6" fmla="*/ 361507 w 6156251"/>
                <a:gd name="connsiteY6" fmla="*/ 510363 h 1573619"/>
                <a:gd name="connsiteX7" fmla="*/ 414670 w 6156251"/>
                <a:gd name="connsiteY7" fmla="*/ 467833 h 1573619"/>
                <a:gd name="connsiteX8" fmla="*/ 425303 w 6156251"/>
                <a:gd name="connsiteY8" fmla="*/ 499730 h 1573619"/>
                <a:gd name="connsiteX9" fmla="*/ 435935 w 6156251"/>
                <a:gd name="connsiteY9" fmla="*/ 574158 h 1573619"/>
                <a:gd name="connsiteX10" fmla="*/ 467833 w 6156251"/>
                <a:gd name="connsiteY10" fmla="*/ 606056 h 1573619"/>
                <a:gd name="connsiteX11" fmla="*/ 499731 w 6156251"/>
                <a:gd name="connsiteY11" fmla="*/ 648586 h 1573619"/>
                <a:gd name="connsiteX12" fmla="*/ 510363 w 6156251"/>
                <a:gd name="connsiteY12" fmla="*/ 691116 h 1573619"/>
                <a:gd name="connsiteX13" fmla="*/ 563526 w 6156251"/>
                <a:gd name="connsiteY13" fmla="*/ 776177 h 1573619"/>
                <a:gd name="connsiteX14" fmla="*/ 648586 w 6156251"/>
                <a:gd name="connsiteY14" fmla="*/ 786809 h 1573619"/>
                <a:gd name="connsiteX15" fmla="*/ 691117 w 6156251"/>
                <a:gd name="connsiteY15" fmla="*/ 871870 h 1573619"/>
                <a:gd name="connsiteX16" fmla="*/ 776177 w 6156251"/>
                <a:gd name="connsiteY16" fmla="*/ 946298 h 1573619"/>
                <a:gd name="connsiteX17" fmla="*/ 808075 w 6156251"/>
                <a:gd name="connsiteY17" fmla="*/ 967563 h 1573619"/>
                <a:gd name="connsiteX18" fmla="*/ 871870 w 6156251"/>
                <a:gd name="connsiteY18" fmla="*/ 1073888 h 1573619"/>
                <a:gd name="connsiteX19" fmla="*/ 893135 w 6156251"/>
                <a:gd name="connsiteY19" fmla="*/ 1105786 h 1573619"/>
                <a:gd name="connsiteX20" fmla="*/ 956931 w 6156251"/>
                <a:gd name="connsiteY20" fmla="*/ 1137684 h 1573619"/>
                <a:gd name="connsiteX21" fmla="*/ 988828 w 6156251"/>
                <a:gd name="connsiteY21" fmla="*/ 1169581 h 1573619"/>
                <a:gd name="connsiteX22" fmla="*/ 1010093 w 6156251"/>
                <a:gd name="connsiteY22" fmla="*/ 1233377 h 1573619"/>
                <a:gd name="connsiteX23" fmla="*/ 1052624 w 6156251"/>
                <a:gd name="connsiteY23" fmla="*/ 1307805 h 1573619"/>
                <a:gd name="connsiteX24" fmla="*/ 1158949 w 6156251"/>
                <a:gd name="connsiteY24" fmla="*/ 1350335 h 1573619"/>
                <a:gd name="connsiteX25" fmla="*/ 1190847 w 6156251"/>
                <a:gd name="connsiteY25" fmla="*/ 1371600 h 1573619"/>
                <a:gd name="connsiteX26" fmla="*/ 1244010 w 6156251"/>
                <a:gd name="connsiteY26" fmla="*/ 1520456 h 1573619"/>
                <a:gd name="connsiteX27" fmla="*/ 1307805 w 6156251"/>
                <a:gd name="connsiteY27" fmla="*/ 1541721 h 1573619"/>
                <a:gd name="connsiteX28" fmla="*/ 1329070 w 6156251"/>
                <a:gd name="connsiteY28" fmla="*/ 1573619 h 1573619"/>
                <a:gd name="connsiteX29" fmla="*/ 1488558 w 6156251"/>
                <a:gd name="connsiteY29" fmla="*/ 1541721 h 1573619"/>
                <a:gd name="connsiteX30" fmla="*/ 1573619 w 6156251"/>
                <a:gd name="connsiteY30" fmla="*/ 1414130 h 1573619"/>
                <a:gd name="connsiteX31" fmla="*/ 1584251 w 6156251"/>
                <a:gd name="connsiteY31" fmla="*/ 1382233 h 1573619"/>
                <a:gd name="connsiteX32" fmla="*/ 1648047 w 6156251"/>
                <a:gd name="connsiteY32" fmla="*/ 1339702 h 1573619"/>
                <a:gd name="connsiteX33" fmla="*/ 1669312 w 6156251"/>
                <a:gd name="connsiteY33" fmla="*/ 1307805 h 1573619"/>
                <a:gd name="connsiteX34" fmla="*/ 1679944 w 6156251"/>
                <a:gd name="connsiteY34" fmla="*/ 1275907 h 1573619"/>
                <a:gd name="connsiteX35" fmla="*/ 1701210 w 6156251"/>
                <a:gd name="connsiteY35" fmla="*/ 1254642 h 1573619"/>
                <a:gd name="connsiteX36" fmla="*/ 1743740 w 6156251"/>
                <a:gd name="connsiteY36" fmla="*/ 1297172 h 1573619"/>
                <a:gd name="connsiteX37" fmla="*/ 1860698 w 6156251"/>
                <a:gd name="connsiteY37" fmla="*/ 1350335 h 1573619"/>
                <a:gd name="connsiteX38" fmla="*/ 1924493 w 6156251"/>
                <a:gd name="connsiteY38" fmla="*/ 1392865 h 1573619"/>
                <a:gd name="connsiteX39" fmla="*/ 1956391 w 6156251"/>
                <a:gd name="connsiteY39" fmla="*/ 1414130 h 1573619"/>
                <a:gd name="connsiteX40" fmla="*/ 1967024 w 6156251"/>
                <a:gd name="connsiteY40" fmla="*/ 1446028 h 1573619"/>
                <a:gd name="connsiteX41" fmla="*/ 2009554 w 6156251"/>
                <a:gd name="connsiteY41" fmla="*/ 1435395 h 1573619"/>
                <a:gd name="connsiteX42" fmla="*/ 2126512 w 6156251"/>
                <a:gd name="connsiteY42" fmla="*/ 1360968 h 1573619"/>
                <a:gd name="connsiteX43" fmla="*/ 2158410 w 6156251"/>
                <a:gd name="connsiteY43" fmla="*/ 1329070 h 1573619"/>
                <a:gd name="connsiteX44" fmla="*/ 2211572 w 6156251"/>
                <a:gd name="connsiteY44" fmla="*/ 1318437 h 1573619"/>
                <a:gd name="connsiteX45" fmla="*/ 2243470 w 6156251"/>
                <a:gd name="connsiteY45" fmla="*/ 1307805 h 1573619"/>
                <a:gd name="connsiteX46" fmla="*/ 2275368 w 6156251"/>
                <a:gd name="connsiteY46" fmla="*/ 1286540 h 1573619"/>
                <a:gd name="connsiteX47" fmla="*/ 2317898 w 6156251"/>
                <a:gd name="connsiteY47" fmla="*/ 1190847 h 1573619"/>
                <a:gd name="connsiteX48" fmla="*/ 2360428 w 6156251"/>
                <a:gd name="connsiteY48" fmla="*/ 1180214 h 1573619"/>
                <a:gd name="connsiteX49" fmla="*/ 2392326 w 6156251"/>
                <a:gd name="connsiteY49" fmla="*/ 1169581 h 1573619"/>
                <a:gd name="connsiteX50" fmla="*/ 2488019 w 6156251"/>
                <a:gd name="connsiteY50" fmla="*/ 1180214 h 1573619"/>
                <a:gd name="connsiteX51" fmla="*/ 2530549 w 6156251"/>
                <a:gd name="connsiteY51" fmla="*/ 1297172 h 1573619"/>
                <a:gd name="connsiteX52" fmla="*/ 2668772 w 6156251"/>
                <a:gd name="connsiteY52" fmla="*/ 1371600 h 1573619"/>
                <a:gd name="connsiteX53" fmla="*/ 2690038 w 6156251"/>
                <a:gd name="connsiteY53" fmla="*/ 1392865 h 1573619"/>
                <a:gd name="connsiteX54" fmla="*/ 2753833 w 6156251"/>
                <a:gd name="connsiteY54" fmla="*/ 1414130 h 1573619"/>
                <a:gd name="connsiteX55" fmla="*/ 2817628 w 6156251"/>
                <a:gd name="connsiteY55" fmla="*/ 1403498 h 1573619"/>
                <a:gd name="connsiteX56" fmla="*/ 2902689 w 6156251"/>
                <a:gd name="connsiteY56" fmla="*/ 1307805 h 1573619"/>
                <a:gd name="connsiteX57" fmla="*/ 2945219 w 6156251"/>
                <a:gd name="connsiteY57" fmla="*/ 1275907 h 1573619"/>
                <a:gd name="connsiteX58" fmla="*/ 3009014 w 6156251"/>
                <a:gd name="connsiteY58" fmla="*/ 1212112 h 1573619"/>
                <a:gd name="connsiteX59" fmla="*/ 3062177 w 6156251"/>
                <a:gd name="connsiteY59" fmla="*/ 1127051 h 1573619"/>
                <a:gd name="connsiteX60" fmla="*/ 3083442 w 6156251"/>
                <a:gd name="connsiteY60" fmla="*/ 1095154 h 1573619"/>
                <a:gd name="connsiteX61" fmla="*/ 3115340 w 6156251"/>
                <a:gd name="connsiteY61" fmla="*/ 1063256 h 1573619"/>
                <a:gd name="connsiteX62" fmla="*/ 3157870 w 6156251"/>
                <a:gd name="connsiteY62" fmla="*/ 1010093 h 1573619"/>
                <a:gd name="connsiteX63" fmla="*/ 3200400 w 6156251"/>
                <a:gd name="connsiteY63" fmla="*/ 978195 h 1573619"/>
                <a:gd name="connsiteX64" fmla="*/ 3338624 w 6156251"/>
                <a:gd name="connsiteY64" fmla="*/ 765544 h 1573619"/>
                <a:gd name="connsiteX65" fmla="*/ 3402419 w 6156251"/>
                <a:gd name="connsiteY65" fmla="*/ 659219 h 1573619"/>
                <a:gd name="connsiteX66" fmla="*/ 3466214 w 6156251"/>
                <a:gd name="connsiteY66" fmla="*/ 510363 h 1573619"/>
                <a:gd name="connsiteX67" fmla="*/ 3487479 w 6156251"/>
                <a:gd name="connsiteY67" fmla="*/ 414670 h 1573619"/>
                <a:gd name="connsiteX68" fmla="*/ 3572540 w 6156251"/>
                <a:gd name="connsiteY68" fmla="*/ 350875 h 1573619"/>
                <a:gd name="connsiteX69" fmla="*/ 3657600 w 6156251"/>
                <a:gd name="connsiteY69" fmla="*/ 276447 h 1573619"/>
                <a:gd name="connsiteX70" fmla="*/ 3689498 w 6156251"/>
                <a:gd name="connsiteY70" fmla="*/ 265814 h 1573619"/>
                <a:gd name="connsiteX71" fmla="*/ 3774558 w 6156251"/>
                <a:gd name="connsiteY71" fmla="*/ 223284 h 1573619"/>
                <a:gd name="connsiteX72" fmla="*/ 3848986 w 6156251"/>
                <a:gd name="connsiteY72" fmla="*/ 148856 h 1573619"/>
                <a:gd name="connsiteX73" fmla="*/ 3880884 w 6156251"/>
                <a:gd name="connsiteY73" fmla="*/ 127591 h 1573619"/>
                <a:gd name="connsiteX74" fmla="*/ 3944679 w 6156251"/>
                <a:gd name="connsiteY74" fmla="*/ 85061 h 1573619"/>
                <a:gd name="connsiteX75" fmla="*/ 4029740 w 6156251"/>
                <a:gd name="connsiteY75" fmla="*/ 10633 h 1573619"/>
                <a:gd name="connsiteX76" fmla="*/ 4061638 w 6156251"/>
                <a:gd name="connsiteY76" fmla="*/ 0 h 1573619"/>
                <a:gd name="connsiteX77" fmla="*/ 4104168 w 6156251"/>
                <a:gd name="connsiteY77" fmla="*/ 10633 h 1573619"/>
                <a:gd name="connsiteX78" fmla="*/ 4136065 w 6156251"/>
                <a:gd name="connsiteY78" fmla="*/ 74428 h 1573619"/>
                <a:gd name="connsiteX79" fmla="*/ 4093535 w 6156251"/>
                <a:gd name="connsiteY79" fmla="*/ 138223 h 1573619"/>
                <a:gd name="connsiteX80" fmla="*/ 4104168 w 6156251"/>
                <a:gd name="connsiteY80" fmla="*/ 170121 h 1573619"/>
                <a:gd name="connsiteX81" fmla="*/ 4114800 w 6156251"/>
                <a:gd name="connsiteY81" fmla="*/ 223284 h 1573619"/>
                <a:gd name="connsiteX82" fmla="*/ 4178596 w 6156251"/>
                <a:gd name="connsiteY82" fmla="*/ 287079 h 1573619"/>
                <a:gd name="connsiteX83" fmla="*/ 4210493 w 6156251"/>
                <a:gd name="connsiteY83" fmla="*/ 297712 h 1573619"/>
                <a:gd name="connsiteX84" fmla="*/ 4242391 w 6156251"/>
                <a:gd name="connsiteY84" fmla="*/ 329609 h 1573619"/>
                <a:gd name="connsiteX85" fmla="*/ 4274289 w 6156251"/>
                <a:gd name="connsiteY85" fmla="*/ 340242 h 1573619"/>
                <a:gd name="connsiteX86" fmla="*/ 4295554 w 6156251"/>
                <a:gd name="connsiteY86" fmla="*/ 382772 h 1573619"/>
                <a:gd name="connsiteX87" fmla="*/ 4327451 w 6156251"/>
                <a:gd name="connsiteY87" fmla="*/ 414670 h 1573619"/>
                <a:gd name="connsiteX88" fmla="*/ 4359349 w 6156251"/>
                <a:gd name="connsiteY88" fmla="*/ 531628 h 1573619"/>
                <a:gd name="connsiteX89" fmla="*/ 4401879 w 6156251"/>
                <a:gd name="connsiteY89" fmla="*/ 606056 h 1573619"/>
                <a:gd name="connsiteX90" fmla="*/ 4444410 w 6156251"/>
                <a:gd name="connsiteY90" fmla="*/ 616688 h 1573619"/>
                <a:gd name="connsiteX91" fmla="*/ 4476307 w 6156251"/>
                <a:gd name="connsiteY91" fmla="*/ 637954 h 1573619"/>
                <a:gd name="connsiteX92" fmla="*/ 4508205 w 6156251"/>
                <a:gd name="connsiteY92" fmla="*/ 648586 h 1573619"/>
                <a:gd name="connsiteX93" fmla="*/ 4518838 w 6156251"/>
                <a:gd name="connsiteY93" fmla="*/ 680484 h 1573619"/>
                <a:gd name="connsiteX94" fmla="*/ 4540103 w 6156251"/>
                <a:gd name="connsiteY94" fmla="*/ 712381 h 1573619"/>
                <a:gd name="connsiteX95" fmla="*/ 4550735 w 6156251"/>
                <a:gd name="connsiteY95" fmla="*/ 882502 h 1573619"/>
                <a:gd name="connsiteX96" fmla="*/ 4572000 w 6156251"/>
                <a:gd name="connsiteY96" fmla="*/ 914400 h 1573619"/>
                <a:gd name="connsiteX97" fmla="*/ 4635796 w 6156251"/>
                <a:gd name="connsiteY97" fmla="*/ 978195 h 1573619"/>
                <a:gd name="connsiteX98" fmla="*/ 4699591 w 6156251"/>
                <a:gd name="connsiteY98" fmla="*/ 1052623 h 1573619"/>
                <a:gd name="connsiteX99" fmla="*/ 4720856 w 6156251"/>
                <a:gd name="connsiteY99" fmla="*/ 1137684 h 1573619"/>
                <a:gd name="connsiteX100" fmla="*/ 4731489 w 6156251"/>
                <a:gd name="connsiteY100" fmla="*/ 1180214 h 1573619"/>
                <a:gd name="connsiteX101" fmla="*/ 4795284 w 6156251"/>
                <a:gd name="connsiteY101" fmla="*/ 1233377 h 1573619"/>
                <a:gd name="connsiteX102" fmla="*/ 4827182 w 6156251"/>
                <a:gd name="connsiteY102" fmla="*/ 1244009 h 1573619"/>
                <a:gd name="connsiteX103" fmla="*/ 4869712 w 6156251"/>
                <a:gd name="connsiteY103" fmla="*/ 1265275 h 1573619"/>
                <a:gd name="connsiteX104" fmla="*/ 4954772 w 6156251"/>
                <a:gd name="connsiteY104" fmla="*/ 1307805 h 1573619"/>
                <a:gd name="connsiteX105" fmla="*/ 4997303 w 6156251"/>
                <a:gd name="connsiteY105" fmla="*/ 1360968 h 1573619"/>
                <a:gd name="connsiteX106" fmla="*/ 5007935 w 6156251"/>
                <a:gd name="connsiteY106" fmla="*/ 1392865 h 1573619"/>
                <a:gd name="connsiteX107" fmla="*/ 5071731 w 6156251"/>
                <a:gd name="connsiteY107" fmla="*/ 1414130 h 1573619"/>
                <a:gd name="connsiteX108" fmla="*/ 5103628 w 6156251"/>
                <a:gd name="connsiteY108" fmla="*/ 1435395 h 1573619"/>
                <a:gd name="connsiteX109" fmla="*/ 5167424 w 6156251"/>
                <a:gd name="connsiteY109" fmla="*/ 1382233 h 1573619"/>
                <a:gd name="connsiteX110" fmla="*/ 5188689 w 6156251"/>
                <a:gd name="connsiteY110" fmla="*/ 1339702 h 1573619"/>
                <a:gd name="connsiteX111" fmla="*/ 5252484 w 6156251"/>
                <a:gd name="connsiteY111" fmla="*/ 1297172 h 1573619"/>
                <a:gd name="connsiteX112" fmla="*/ 5316279 w 6156251"/>
                <a:gd name="connsiteY112" fmla="*/ 1265275 h 1573619"/>
                <a:gd name="connsiteX113" fmla="*/ 5337544 w 6156251"/>
                <a:gd name="connsiteY113" fmla="*/ 1244009 h 1573619"/>
                <a:gd name="connsiteX114" fmla="*/ 5401340 w 6156251"/>
                <a:gd name="connsiteY114" fmla="*/ 1201479 h 1573619"/>
                <a:gd name="connsiteX115" fmla="*/ 5443870 w 6156251"/>
                <a:gd name="connsiteY115" fmla="*/ 1137684 h 1573619"/>
                <a:gd name="connsiteX116" fmla="*/ 5475768 w 6156251"/>
                <a:gd name="connsiteY116" fmla="*/ 1095154 h 1573619"/>
                <a:gd name="connsiteX117" fmla="*/ 5539563 w 6156251"/>
                <a:gd name="connsiteY117" fmla="*/ 1073888 h 1573619"/>
                <a:gd name="connsiteX118" fmla="*/ 5624624 w 6156251"/>
                <a:gd name="connsiteY118" fmla="*/ 1116419 h 1573619"/>
                <a:gd name="connsiteX119" fmla="*/ 5677786 w 6156251"/>
                <a:gd name="connsiteY119" fmla="*/ 1222744 h 1573619"/>
                <a:gd name="connsiteX120" fmla="*/ 5720317 w 6156251"/>
                <a:gd name="connsiteY120" fmla="*/ 1233377 h 1573619"/>
                <a:gd name="connsiteX121" fmla="*/ 5784112 w 6156251"/>
                <a:gd name="connsiteY121" fmla="*/ 1254642 h 1573619"/>
                <a:gd name="connsiteX122" fmla="*/ 5794744 w 6156251"/>
                <a:gd name="connsiteY122" fmla="*/ 1286540 h 1573619"/>
                <a:gd name="connsiteX123" fmla="*/ 5794744 w 6156251"/>
                <a:gd name="connsiteY123" fmla="*/ 1360968 h 1573619"/>
                <a:gd name="connsiteX124" fmla="*/ 5816010 w 6156251"/>
                <a:gd name="connsiteY124" fmla="*/ 1382233 h 1573619"/>
                <a:gd name="connsiteX125" fmla="*/ 6039293 w 6156251"/>
                <a:gd name="connsiteY125" fmla="*/ 1403498 h 1573619"/>
                <a:gd name="connsiteX126" fmla="*/ 6092456 w 6156251"/>
                <a:gd name="connsiteY126" fmla="*/ 1414130 h 1573619"/>
                <a:gd name="connsiteX127" fmla="*/ 6156251 w 6156251"/>
                <a:gd name="connsiteY127" fmla="*/ 1435395 h 1573619"/>
                <a:gd name="connsiteX0" fmla="*/ 0 w 6028660"/>
                <a:gd name="connsiteY0" fmla="*/ 701749 h 1573619"/>
                <a:gd name="connsiteX1" fmla="*/ 31898 w 6028660"/>
                <a:gd name="connsiteY1" fmla="*/ 680484 h 1573619"/>
                <a:gd name="connsiteX2" fmla="*/ 74428 w 6028660"/>
                <a:gd name="connsiteY2" fmla="*/ 616688 h 1573619"/>
                <a:gd name="connsiteX3" fmla="*/ 95693 w 6028660"/>
                <a:gd name="connsiteY3" fmla="*/ 584791 h 1573619"/>
                <a:gd name="connsiteX4" fmla="*/ 159488 w 6028660"/>
                <a:gd name="connsiteY4" fmla="*/ 552893 h 1573619"/>
                <a:gd name="connsiteX5" fmla="*/ 233916 w 6028660"/>
                <a:gd name="connsiteY5" fmla="*/ 510363 h 1573619"/>
                <a:gd name="connsiteX6" fmla="*/ 287079 w 6028660"/>
                <a:gd name="connsiteY6" fmla="*/ 467833 h 1573619"/>
                <a:gd name="connsiteX7" fmla="*/ 297712 w 6028660"/>
                <a:gd name="connsiteY7" fmla="*/ 499730 h 1573619"/>
                <a:gd name="connsiteX8" fmla="*/ 308344 w 6028660"/>
                <a:gd name="connsiteY8" fmla="*/ 574158 h 1573619"/>
                <a:gd name="connsiteX9" fmla="*/ 340242 w 6028660"/>
                <a:gd name="connsiteY9" fmla="*/ 606056 h 1573619"/>
                <a:gd name="connsiteX10" fmla="*/ 372140 w 6028660"/>
                <a:gd name="connsiteY10" fmla="*/ 648586 h 1573619"/>
                <a:gd name="connsiteX11" fmla="*/ 382772 w 6028660"/>
                <a:gd name="connsiteY11" fmla="*/ 691116 h 1573619"/>
                <a:gd name="connsiteX12" fmla="*/ 435935 w 6028660"/>
                <a:gd name="connsiteY12" fmla="*/ 776177 h 1573619"/>
                <a:gd name="connsiteX13" fmla="*/ 520995 w 6028660"/>
                <a:gd name="connsiteY13" fmla="*/ 786809 h 1573619"/>
                <a:gd name="connsiteX14" fmla="*/ 563526 w 6028660"/>
                <a:gd name="connsiteY14" fmla="*/ 871870 h 1573619"/>
                <a:gd name="connsiteX15" fmla="*/ 648586 w 6028660"/>
                <a:gd name="connsiteY15" fmla="*/ 946298 h 1573619"/>
                <a:gd name="connsiteX16" fmla="*/ 680484 w 6028660"/>
                <a:gd name="connsiteY16" fmla="*/ 967563 h 1573619"/>
                <a:gd name="connsiteX17" fmla="*/ 744279 w 6028660"/>
                <a:gd name="connsiteY17" fmla="*/ 1073888 h 1573619"/>
                <a:gd name="connsiteX18" fmla="*/ 765544 w 6028660"/>
                <a:gd name="connsiteY18" fmla="*/ 1105786 h 1573619"/>
                <a:gd name="connsiteX19" fmla="*/ 829340 w 6028660"/>
                <a:gd name="connsiteY19" fmla="*/ 1137684 h 1573619"/>
                <a:gd name="connsiteX20" fmla="*/ 861237 w 6028660"/>
                <a:gd name="connsiteY20" fmla="*/ 1169581 h 1573619"/>
                <a:gd name="connsiteX21" fmla="*/ 882502 w 6028660"/>
                <a:gd name="connsiteY21" fmla="*/ 1233377 h 1573619"/>
                <a:gd name="connsiteX22" fmla="*/ 925033 w 6028660"/>
                <a:gd name="connsiteY22" fmla="*/ 1307805 h 1573619"/>
                <a:gd name="connsiteX23" fmla="*/ 1031358 w 6028660"/>
                <a:gd name="connsiteY23" fmla="*/ 1350335 h 1573619"/>
                <a:gd name="connsiteX24" fmla="*/ 1063256 w 6028660"/>
                <a:gd name="connsiteY24" fmla="*/ 1371600 h 1573619"/>
                <a:gd name="connsiteX25" fmla="*/ 1116419 w 6028660"/>
                <a:gd name="connsiteY25" fmla="*/ 1520456 h 1573619"/>
                <a:gd name="connsiteX26" fmla="*/ 1180214 w 6028660"/>
                <a:gd name="connsiteY26" fmla="*/ 1541721 h 1573619"/>
                <a:gd name="connsiteX27" fmla="*/ 1201479 w 6028660"/>
                <a:gd name="connsiteY27" fmla="*/ 1573619 h 1573619"/>
                <a:gd name="connsiteX28" fmla="*/ 1360967 w 6028660"/>
                <a:gd name="connsiteY28" fmla="*/ 1541721 h 1573619"/>
                <a:gd name="connsiteX29" fmla="*/ 1446028 w 6028660"/>
                <a:gd name="connsiteY29" fmla="*/ 1414130 h 1573619"/>
                <a:gd name="connsiteX30" fmla="*/ 1456660 w 6028660"/>
                <a:gd name="connsiteY30" fmla="*/ 1382233 h 1573619"/>
                <a:gd name="connsiteX31" fmla="*/ 1520456 w 6028660"/>
                <a:gd name="connsiteY31" fmla="*/ 1339702 h 1573619"/>
                <a:gd name="connsiteX32" fmla="*/ 1541721 w 6028660"/>
                <a:gd name="connsiteY32" fmla="*/ 1307805 h 1573619"/>
                <a:gd name="connsiteX33" fmla="*/ 1552353 w 6028660"/>
                <a:gd name="connsiteY33" fmla="*/ 1275907 h 1573619"/>
                <a:gd name="connsiteX34" fmla="*/ 1573619 w 6028660"/>
                <a:gd name="connsiteY34" fmla="*/ 1254642 h 1573619"/>
                <a:gd name="connsiteX35" fmla="*/ 1616149 w 6028660"/>
                <a:gd name="connsiteY35" fmla="*/ 1297172 h 1573619"/>
                <a:gd name="connsiteX36" fmla="*/ 1733107 w 6028660"/>
                <a:gd name="connsiteY36" fmla="*/ 1350335 h 1573619"/>
                <a:gd name="connsiteX37" fmla="*/ 1796902 w 6028660"/>
                <a:gd name="connsiteY37" fmla="*/ 1392865 h 1573619"/>
                <a:gd name="connsiteX38" fmla="*/ 1828800 w 6028660"/>
                <a:gd name="connsiteY38" fmla="*/ 1414130 h 1573619"/>
                <a:gd name="connsiteX39" fmla="*/ 1839433 w 6028660"/>
                <a:gd name="connsiteY39" fmla="*/ 1446028 h 1573619"/>
                <a:gd name="connsiteX40" fmla="*/ 1881963 w 6028660"/>
                <a:gd name="connsiteY40" fmla="*/ 1435395 h 1573619"/>
                <a:gd name="connsiteX41" fmla="*/ 1998921 w 6028660"/>
                <a:gd name="connsiteY41" fmla="*/ 1360968 h 1573619"/>
                <a:gd name="connsiteX42" fmla="*/ 2030819 w 6028660"/>
                <a:gd name="connsiteY42" fmla="*/ 1329070 h 1573619"/>
                <a:gd name="connsiteX43" fmla="*/ 2083981 w 6028660"/>
                <a:gd name="connsiteY43" fmla="*/ 1318437 h 1573619"/>
                <a:gd name="connsiteX44" fmla="*/ 2115879 w 6028660"/>
                <a:gd name="connsiteY44" fmla="*/ 1307805 h 1573619"/>
                <a:gd name="connsiteX45" fmla="*/ 2147777 w 6028660"/>
                <a:gd name="connsiteY45" fmla="*/ 1286540 h 1573619"/>
                <a:gd name="connsiteX46" fmla="*/ 2190307 w 6028660"/>
                <a:gd name="connsiteY46" fmla="*/ 1190847 h 1573619"/>
                <a:gd name="connsiteX47" fmla="*/ 2232837 w 6028660"/>
                <a:gd name="connsiteY47" fmla="*/ 1180214 h 1573619"/>
                <a:gd name="connsiteX48" fmla="*/ 2264735 w 6028660"/>
                <a:gd name="connsiteY48" fmla="*/ 1169581 h 1573619"/>
                <a:gd name="connsiteX49" fmla="*/ 2360428 w 6028660"/>
                <a:gd name="connsiteY49" fmla="*/ 1180214 h 1573619"/>
                <a:gd name="connsiteX50" fmla="*/ 2402958 w 6028660"/>
                <a:gd name="connsiteY50" fmla="*/ 1297172 h 1573619"/>
                <a:gd name="connsiteX51" fmla="*/ 2541181 w 6028660"/>
                <a:gd name="connsiteY51" fmla="*/ 1371600 h 1573619"/>
                <a:gd name="connsiteX52" fmla="*/ 2562447 w 6028660"/>
                <a:gd name="connsiteY52" fmla="*/ 1392865 h 1573619"/>
                <a:gd name="connsiteX53" fmla="*/ 2626242 w 6028660"/>
                <a:gd name="connsiteY53" fmla="*/ 1414130 h 1573619"/>
                <a:gd name="connsiteX54" fmla="*/ 2690037 w 6028660"/>
                <a:gd name="connsiteY54" fmla="*/ 1403498 h 1573619"/>
                <a:gd name="connsiteX55" fmla="*/ 2775098 w 6028660"/>
                <a:gd name="connsiteY55" fmla="*/ 1307805 h 1573619"/>
                <a:gd name="connsiteX56" fmla="*/ 2817628 w 6028660"/>
                <a:gd name="connsiteY56" fmla="*/ 1275907 h 1573619"/>
                <a:gd name="connsiteX57" fmla="*/ 2881423 w 6028660"/>
                <a:gd name="connsiteY57" fmla="*/ 1212112 h 1573619"/>
                <a:gd name="connsiteX58" fmla="*/ 2934586 w 6028660"/>
                <a:gd name="connsiteY58" fmla="*/ 1127051 h 1573619"/>
                <a:gd name="connsiteX59" fmla="*/ 2955851 w 6028660"/>
                <a:gd name="connsiteY59" fmla="*/ 1095154 h 1573619"/>
                <a:gd name="connsiteX60" fmla="*/ 2987749 w 6028660"/>
                <a:gd name="connsiteY60" fmla="*/ 1063256 h 1573619"/>
                <a:gd name="connsiteX61" fmla="*/ 3030279 w 6028660"/>
                <a:gd name="connsiteY61" fmla="*/ 1010093 h 1573619"/>
                <a:gd name="connsiteX62" fmla="*/ 3072809 w 6028660"/>
                <a:gd name="connsiteY62" fmla="*/ 978195 h 1573619"/>
                <a:gd name="connsiteX63" fmla="*/ 3211033 w 6028660"/>
                <a:gd name="connsiteY63" fmla="*/ 765544 h 1573619"/>
                <a:gd name="connsiteX64" fmla="*/ 3274828 w 6028660"/>
                <a:gd name="connsiteY64" fmla="*/ 659219 h 1573619"/>
                <a:gd name="connsiteX65" fmla="*/ 3338623 w 6028660"/>
                <a:gd name="connsiteY65" fmla="*/ 510363 h 1573619"/>
                <a:gd name="connsiteX66" fmla="*/ 3359888 w 6028660"/>
                <a:gd name="connsiteY66" fmla="*/ 414670 h 1573619"/>
                <a:gd name="connsiteX67" fmla="*/ 3444949 w 6028660"/>
                <a:gd name="connsiteY67" fmla="*/ 350875 h 1573619"/>
                <a:gd name="connsiteX68" fmla="*/ 3530009 w 6028660"/>
                <a:gd name="connsiteY68" fmla="*/ 276447 h 1573619"/>
                <a:gd name="connsiteX69" fmla="*/ 3561907 w 6028660"/>
                <a:gd name="connsiteY69" fmla="*/ 265814 h 1573619"/>
                <a:gd name="connsiteX70" fmla="*/ 3646967 w 6028660"/>
                <a:gd name="connsiteY70" fmla="*/ 223284 h 1573619"/>
                <a:gd name="connsiteX71" fmla="*/ 3721395 w 6028660"/>
                <a:gd name="connsiteY71" fmla="*/ 148856 h 1573619"/>
                <a:gd name="connsiteX72" fmla="*/ 3753293 w 6028660"/>
                <a:gd name="connsiteY72" fmla="*/ 127591 h 1573619"/>
                <a:gd name="connsiteX73" fmla="*/ 3817088 w 6028660"/>
                <a:gd name="connsiteY73" fmla="*/ 85061 h 1573619"/>
                <a:gd name="connsiteX74" fmla="*/ 3902149 w 6028660"/>
                <a:gd name="connsiteY74" fmla="*/ 10633 h 1573619"/>
                <a:gd name="connsiteX75" fmla="*/ 3934047 w 6028660"/>
                <a:gd name="connsiteY75" fmla="*/ 0 h 1573619"/>
                <a:gd name="connsiteX76" fmla="*/ 3976577 w 6028660"/>
                <a:gd name="connsiteY76" fmla="*/ 10633 h 1573619"/>
                <a:gd name="connsiteX77" fmla="*/ 4008474 w 6028660"/>
                <a:gd name="connsiteY77" fmla="*/ 74428 h 1573619"/>
                <a:gd name="connsiteX78" fmla="*/ 3965944 w 6028660"/>
                <a:gd name="connsiteY78" fmla="*/ 138223 h 1573619"/>
                <a:gd name="connsiteX79" fmla="*/ 3976577 w 6028660"/>
                <a:gd name="connsiteY79" fmla="*/ 170121 h 1573619"/>
                <a:gd name="connsiteX80" fmla="*/ 3987209 w 6028660"/>
                <a:gd name="connsiteY80" fmla="*/ 223284 h 1573619"/>
                <a:gd name="connsiteX81" fmla="*/ 4051005 w 6028660"/>
                <a:gd name="connsiteY81" fmla="*/ 287079 h 1573619"/>
                <a:gd name="connsiteX82" fmla="*/ 4082902 w 6028660"/>
                <a:gd name="connsiteY82" fmla="*/ 297712 h 1573619"/>
                <a:gd name="connsiteX83" fmla="*/ 4114800 w 6028660"/>
                <a:gd name="connsiteY83" fmla="*/ 329609 h 1573619"/>
                <a:gd name="connsiteX84" fmla="*/ 4146698 w 6028660"/>
                <a:gd name="connsiteY84" fmla="*/ 340242 h 1573619"/>
                <a:gd name="connsiteX85" fmla="*/ 4167963 w 6028660"/>
                <a:gd name="connsiteY85" fmla="*/ 382772 h 1573619"/>
                <a:gd name="connsiteX86" fmla="*/ 4199860 w 6028660"/>
                <a:gd name="connsiteY86" fmla="*/ 414670 h 1573619"/>
                <a:gd name="connsiteX87" fmla="*/ 4231758 w 6028660"/>
                <a:gd name="connsiteY87" fmla="*/ 531628 h 1573619"/>
                <a:gd name="connsiteX88" fmla="*/ 4274288 w 6028660"/>
                <a:gd name="connsiteY88" fmla="*/ 606056 h 1573619"/>
                <a:gd name="connsiteX89" fmla="*/ 4316819 w 6028660"/>
                <a:gd name="connsiteY89" fmla="*/ 616688 h 1573619"/>
                <a:gd name="connsiteX90" fmla="*/ 4348716 w 6028660"/>
                <a:gd name="connsiteY90" fmla="*/ 637954 h 1573619"/>
                <a:gd name="connsiteX91" fmla="*/ 4380614 w 6028660"/>
                <a:gd name="connsiteY91" fmla="*/ 648586 h 1573619"/>
                <a:gd name="connsiteX92" fmla="*/ 4391247 w 6028660"/>
                <a:gd name="connsiteY92" fmla="*/ 680484 h 1573619"/>
                <a:gd name="connsiteX93" fmla="*/ 4412512 w 6028660"/>
                <a:gd name="connsiteY93" fmla="*/ 712381 h 1573619"/>
                <a:gd name="connsiteX94" fmla="*/ 4423144 w 6028660"/>
                <a:gd name="connsiteY94" fmla="*/ 882502 h 1573619"/>
                <a:gd name="connsiteX95" fmla="*/ 4444409 w 6028660"/>
                <a:gd name="connsiteY95" fmla="*/ 914400 h 1573619"/>
                <a:gd name="connsiteX96" fmla="*/ 4508205 w 6028660"/>
                <a:gd name="connsiteY96" fmla="*/ 978195 h 1573619"/>
                <a:gd name="connsiteX97" fmla="*/ 4572000 w 6028660"/>
                <a:gd name="connsiteY97" fmla="*/ 1052623 h 1573619"/>
                <a:gd name="connsiteX98" fmla="*/ 4593265 w 6028660"/>
                <a:gd name="connsiteY98" fmla="*/ 1137684 h 1573619"/>
                <a:gd name="connsiteX99" fmla="*/ 4603898 w 6028660"/>
                <a:gd name="connsiteY99" fmla="*/ 1180214 h 1573619"/>
                <a:gd name="connsiteX100" fmla="*/ 4667693 w 6028660"/>
                <a:gd name="connsiteY100" fmla="*/ 1233377 h 1573619"/>
                <a:gd name="connsiteX101" fmla="*/ 4699591 w 6028660"/>
                <a:gd name="connsiteY101" fmla="*/ 1244009 h 1573619"/>
                <a:gd name="connsiteX102" fmla="*/ 4742121 w 6028660"/>
                <a:gd name="connsiteY102" fmla="*/ 1265275 h 1573619"/>
                <a:gd name="connsiteX103" fmla="*/ 4827181 w 6028660"/>
                <a:gd name="connsiteY103" fmla="*/ 1307805 h 1573619"/>
                <a:gd name="connsiteX104" fmla="*/ 4869712 w 6028660"/>
                <a:gd name="connsiteY104" fmla="*/ 1360968 h 1573619"/>
                <a:gd name="connsiteX105" fmla="*/ 4880344 w 6028660"/>
                <a:gd name="connsiteY105" fmla="*/ 1392865 h 1573619"/>
                <a:gd name="connsiteX106" fmla="*/ 4944140 w 6028660"/>
                <a:gd name="connsiteY106" fmla="*/ 1414130 h 1573619"/>
                <a:gd name="connsiteX107" fmla="*/ 4976037 w 6028660"/>
                <a:gd name="connsiteY107" fmla="*/ 1435395 h 1573619"/>
                <a:gd name="connsiteX108" fmla="*/ 5039833 w 6028660"/>
                <a:gd name="connsiteY108" fmla="*/ 1382233 h 1573619"/>
                <a:gd name="connsiteX109" fmla="*/ 5061098 w 6028660"/>
                <a:gd name="connsiteY109" fmla="*/ 1339702 h 1573619"/>
                <a:gd name="connsiteX110" fmla="*/ 5124893 w 6028660"/>
                <a:gd name="connsiteY110" fmla="*/ 1297172 h 1573619"/>
                <a:gd name="connsiteX111" fmla="*/ 5188688 w 6028660"/>
                <a:gd name="connsiteY111" fmla="*/ 1265275 h 1573619"/>
                <a:gd name="connsiteX112" fmla="*/ 5209953 w 6028660"/>
                <a:gd name="connsiteY112" fmla="*/ 1244009 h 1573619"/>
                <a:gd name="connsiteX113" fmla="*/ 5273749 w 6028660"/>
                <a:gd name="connsiteY113" fmla="*/ 1201479 h 1573619"/>
                <a:gd name="connsiteX114" fmla="*/ 5316279 w 6028660"/>
                <a:gd name="connsiteY114" fmla="*/ 1137684 h 1573619"/>
                <a:gd name="connsiteX115" fmla="*/ 5348177 w 6028660"/>
                <a:gd name="connsiteY115" fmla="*/ 1095154 h 1573619"/>
                <a:gd name="connsiteX116" fmla="*/ 5411972 w 6028660"/>
                <a:gd name="connsiteY116" fmla="*/ 1073888 h 1573619"/>
                <a:gd name="connsiteX117" fmla="*/ 5497033 w 6028660"/>
                <a:gd name="connsiteY117" fmla="*/ 1116419 h 1573619"/>
                <a:gd name="connsiteX118" fmla="*/ 5550195 w 6028660"/>
                <a:gd name="connsiteY118" fmla="*/ 1222744 h 1573619"/>
                <a:gd name="connsiteX119" fmla="*/ 5592726 w 6028660"/>
                <a:gd name="connsiteY119" fmla="*/ 1233377 h 1573619"/>
                <a:gd name="connsiteX120" fmla="*/ 5656521 w 6028660"/>
                <a:gd name="connsiteY120" fmla="*/ 1254642 h 1573619"/>
                <a:gd name="connsiteX121" fmla="*/ 5667153 w 6028660"/>
                <a:gd name="connsiteY121" fmla="*/ 1286540 h 1573619"/>
                <a:gd name="connsiteX122" fmla="*/ 5667153 w 6028660"/>
                <a:gd name="connsiteY122" fmla="*/ 1360968 h 1573619"/>
                <a:gd name="connsiteX123" fmla="*/ 5688419 w 6028660"/>
                <a:gd name="connsiteY123" fmla="*/ 1382233 h 1573619"/>
                <a:gd name="connsiteX124" fmla="*/ 5911702 w 6028660"/>
                <a:gd name="connsiteY124" fmla="*/ 1403498 h 1573619"/>
                <a:gd name="connsiteX125" fmla="*/ 5964865 w 6028660"/>
                <a:gd name="connsiteY125" fmla="*/ 1414130 h 1573619"/>
                <a:gd name="connsiteX126" fmla="*/ 6028660 w 6028660"/>
                <a:gd name="connsiteY126" fmla="*/ 1435395 h 1573619"/>
                <a:gd name="connsiteX0" fmla="*/ 0 w 6028660"/>
                <a:gd name="connsiteY0" fmla="*/ 701749 h 1573619"/>
                <a:gd name="connsiteX1" fmla="*/ 31898 w 6028660"/>
                <a:gd name="connsiteY1" fmla="*/ 680484 h 1573619"/>
                <a:gd name="connsiteX2" fmla="*/ 95693 w 6028660"/>
                <a:gd name="connsiteY2" fmla="*/ 584791 h 1573619"/>
                <a:gd name="connsiteX3" fmla="*/ 159488 w 6028660"/>
                <a:gd name="connsiteY3" fmla="*/ 552893 h 1573619"/>
                <a:gd name="connsiteX4" fmla="*/ 233916 w 6028660"/>
                <a:gd name="connsiteY4" fmla="*/ 510363 h 1573619"/>
                <a:gd name="connsiteX5" fmla="*/ 287079 w 6028660"/>
                <a:gd name="connsiteY5" fmla="*/ 467833 h 1573619"/>
                <a:gd name="connsiteX6" fmla="*/ 297712 w 6028660"/>
                <a:gd name="connsiteY6" fmla="*/ 499730 h 1573619"/>
                <a:gd name="connsiteX7" fmla="*/ 308344 w 6028660"/>
                <a:gd name="connsiteY7" fmla="*/ 574158 h 1573619"/>
                <a:gd name="connsiteX8" fmla="*/ 340242 w 6028660"/>
                <a:gd name="connsiteY8" fmla="*/ 606056 h 1573619"/>
                <a:gd name="connsiteX9" fmla="*/ 372140 w 6028660"/>
                <a:gd name="connsiteY9" fmla="*/ 648586 h 1573619"/>
                <a:gd name="connsiteX10" fmla="*/ 382772 w 6028660"/>
                <a:gd name="connsiteY10" fmla="*/ 691116 h 1573619"/>
                <a:gd name="connsiteX11" fmla="*/ 435935 w 6028660"/>
                <a:gd name="connsiteY11" fmla="*/ 776177 h 1573619"/>
                <a:gd name="connsiteX12" fmla="*/ 520995 w 6028660"/>
                <a:gd name="connsiteY12" fmla="*/ 786809 h 1573619"/>
                <a:gd name="connsiteX13" fmla="*/ 563526 w 6028660"/>
                <a:gd name="connsiteY13" fmla="*/ 871870 h 1573619"/>
                <a:gd name="connsiteX14" fmla="*/ 648586 w 6028660"/>
                <a:gd name="connsiteY14" fmla="*/ 946298 h 1573619"/>
                <a:gd name="connsiteX15" fmla="*/ 680484 w 6028660"/>
                <a:gd name="connsiteY15" fmla="*/ 967563 h 1573619"/>
                <a:gd name="connsiteX16" fmla="*/ 744279 w 6028660"/>
                <a:gd name="connsiteY16" fmla="*/ 1073888 h 1573619"/>
                <a:gd name="connsiteX17" fmla="*/ 765544 w 6028660"/>
                <a:gd name="connsiteY17" fmla="*/ 1105786 h 1573619"/>
                <a:gd name="connsiteX18" fmla="*/ 829340 w 6028660"/>
                <a:gd name="connsiteY18" fmla="*/ 1137684 h 1573619"/>
                <a:gd name="connsiteX19" fmla="*/ 861237 w 6028660"/>
                <a:gd name="connsiteY19" fmla="*/ 1169581 h 1573619"/>
                <a:gd name="connsiteX20" fmla="*/ 882502 w 6028660"/>
                <a:gd name="connsiteY20" fmla="*/ 1233377 h 1573619"/>
                <a:gd name="connsiteX21" fmla="*/ 925033 w 6028660"/>
                <a:gd name="connsiteY21" fmla="*/ 1307805 h 1573619"/>
                <a:gd name="connsiteX22" fmla="*/ 1031358 w 6028660"/>
                <a:gd name="connsiteY22" fmla="*/ 1350335 h 1573619"/>
                <a:gd name="connsiteX23" fmla="*/ 1063256 w 6028660"/>
                <a:gd name="connsiteY23" fmla="*/ 1371600 h 1573619"/>
                <a:gd name="connsiteX24" fmla="*/ 1116419 w 6028660"/>
                <a:gd name="connsiteY24" fmla="*/ 1520456 h 1573619"/>
                <a:gd name="connsiteX25" fmla="*/ 1180214 w 6028660"/>
                <a:gd name="connsiteY25" fmla="*/ 1541721 h 1573619"/>
                <a:gd name="connsiteX26" fmla="*/ 1201479 w 6028660"/>
                <a:gd name="connsiteY26" fmla="*/ 1573619 h 1573619"/>
                <a:gd name="connsiteX27" fmla="*/ 1360967 w 6028660"/>
                <a:gd name="connsiteY27" fmla="*/ 1541721 h 1573619"/>
                <a:gd name="connsiteX28" fmla="*/ 1446028 w 6028660"/>
                <a:gd name="connsiteY28" fmla="*/ 1414130 h 1573619"/>
                <a:gd name="connsiteX29" fmla="*/ 1456660 w 6028660"/>
                <a:gd name="connsiteY29" fmla="*/ 1382233 h 1573619"/>
                <a:gd name="connsiteX30" fmla="*/ 1520456 w 6028660"/>
                <a:gd name="connsiteY30" fmla="*/ 1339702 h 1573619"/>
                <a:gd name="connsiteX31" fmla="*/ 1541721 w 6028660"/>
                <a:gd name="connsiteY31" fmla="*/ 1307805 h 1573619"/>
                <a:gd name="connsiteX32" fmla="*/ 1552353 w 6028660"/>
                <a:gd name="connsiteY32" fmla="*/ 1275907 h 1573619"/>
                <a:gd name="connsiteX33" fmla="*/ 1573619 w 6028660"/>
                <a:gd name="connsiteY33" fmla="*/ 1254642 h 1573619"/>
                <a:gd name="connsiteX34" fmla="*/ 1616149 w 6028660"/>
                <a:gd name="connsiteY34" fmla="*/ 1297172 h 1573619"/>
                <a:gd name="connsiteX35" fmla="*/ 1733107 w 6028660"/>
                <a:gd name="connsiteY35" fmla="*/ 1350335 h 1573619"/>
                <a:gd name="connsiteX36" fmla="*/ 1796902 w 6028660"/>
                <a:gd name="connsiteY36" fmla="*/ 1392865 h 1573619"/>
                <a:gd name="connsiteX37" fmla="*/ 1828800 w 6028660"/>
                <a:gd name="connsiteY37" fmla="*/ 1414130 h 1573619"/>
                <a:gd name="connsiteX38" fmla="*/ 1839433 w 6028660"/>
                <a:gd name="connsiteY38" fmla="*/ 1446028 h 1573619"/>
                <a:gd name="connsiteX39" fmla="*/ 1881963 w 6028660"/>
                <a:gd name="connsiteY39" fmla="*/ 1435395 h 1573619"/>
                <a:gd name="connsiteX40" fmla="*/ 1998921 w 6028660"/>
                <a:gd name="connsiteY40" fmla="*/ 1360968 h 1573619"/>
                <a:gd name="connsiteX41" fmla="*/ 2030819 w 6028660"/>
                <a:gd name="connsiteY41" fmla="*/ 1329070 h 1573619"/>
                <a:gd name="connsiteX42" fmla="*/ 2083981 w 6028660"/>
                <a:gd name="connsiteY42" fmla="*/ 1318437 h 1573619"/>
                <a:gd name="connsiteX43" fmla="*/ 2115879 w 6028660"/>
                <a:gd name="connsiteY43" fmla="*/ 1307805 h 1573619"/>
                <a:gd name="connsiteX44" fmla="*/ 2147777 w 6028660"/>
                <a:gd name="connsiteY44" fmla="*/ 1286540 h 1573619"/>
                <a:gd name="connsiteX45" fmla="*/ 2190307 w 6028660"/>
                <a:gd name="connsiteY45" fmla="*/ 1190847 h 1573619"/>
                <a:gd name="connsiteX46" fmla="*/ 2232837 w 6028660"/>
                <a:gd name="connsiteY46" fmla="*/ 1180214 h 1573619"/>
                <a:gd name="connsiteX47" fmla="*/ 2264735 w 6028660"/>
                <a:gd name="connsiteY47" fmla="*/ 1169581 h 1573619"/>
                <a:gd name="connsiteX48" fmla="*/ 2360428 w 6028660"/>
                <a:gd name="connsiteY48" fmla="*/ 1180214 h 1573619"/>
                <a:gd name="connsiteX49" fmla="*/ 2402958 w 6028660"/>
                <a:gd name="connsiteY49" fmla="*/ 1297172 h 1573619"/>
                <a:gd name="connsiteX50" fmla="*/ 2541181 w 6028660"/>
                <a:gd name="connsiteY50" fmla="*/ 1371600 h 1573619"/>
                <a:gd name="connsiteX51" fmla="*/ 2562447 w 6028660"/>
                <a:gd name="connsiteY51" fmla="*/ 1392865 h 1573619"/>
                <a:gd name="connsiteX52" fmla="*/ 2626242 w 6028660"/>
                <a:gd name="connsiteY52" fmla="*/ 1414130 h 1573619"/>
                <a:gd name="connsiteX53" fmla="*/ 2690037 w 6028660"/>
                <a:gd name="connsiteY53" fmla="*/ 1403498 h 1573619"/>
                <a:gd name="connsiteX54" fmla="*/ 2775098 w 6028660"/>
                <a:gd name="connsiteY54" fmla="*/ 1307805 h 1573619"/>
                <a:gd name="connsiteX55" fmla="*/ 2817628 w 6028660"/>
                <a:gd name="connsiteY55" fmla="*/ 1275907 h 1573619"/>
                <a:gd name="connsiteX56" fmla="*/ 2881423 w 6028660"/>
                <a:gd name="connsiteY56" fmla="*/ 1212112 h 1573619"/>
                <a:gd name="connsiteX57" fmla="*/ 2934586 w 6028660"/>
                <a:gd name="connsiteY57" fmla="*/ 1127051 h 1573619"/>
                <a:gd name="connsiteX58" fmla="*/ 2955851 w 6028660"/>
                <a:gd name="connsiteY58" fmla="*/ 1095154 h 1573619"/>
                <a:gd name="connsiteX59" fmla="*/ 2987749 w 6028660"/>
                <a:gd name="connsiteY59" fmla="*/ 1063256 h 1573619"/>
                <a:gd name="connsiteX60" fmla="*/ 3030279 w 6028660"/>
                <a:gd name="connsiteY60" fmla="*/ 1010093 h 1573619"/>
                <a:gd name="connsiteX61" fmla="*/ 3072809 w 6028660"/>
                <a:gd name="connsiteY61" fmla="*/ 978195 h 1573619"/>
                <a:gd name="connsiteX62" fmla="*/ 3211033 w 6028660"/>
                <a:gd name="connsiteY62" fmla="*/ 765544 h 1573619"/>
                <a:gd name="connsiteX63" fmla="*/ 3274828 w 6028660"/>
                <a:gd name="connsiteY63" fmla="*/ 659219 h 1573619"/>
                <a:gd name="connsiteX64" fmla="*/ 3338623 w 6028660"/>
                <a:gd name="connsiteY64" fmla="*/ 510363 h 1573619"/>
                <a:gd name="connsiteX65" fmla="*/ 3359888 w 6028660"/>
                <a:gd name="connsiteY65" fmla="*/ 414670 h 1573619"/>
                <a:gd name="connsiteX66" fmla="*/ 3444949 w 6028660"/>
                <a:gd name="connsiteY66" fmla="*/ 350875 h 1573619"/>
                <a:gd name="connsiteX67" fmla="*/ 3530009 w 6028660"/>
                <a:gd name="connsiteY67" fmla="*/ 276447 h 1573619"/>
                <a:gd name="connsiteX68" fmla="*/ 3561907 w 6028660"/>
                <a:gd name="connsiteY68" fmla="*/ 265814 h 1573619"/>
                <a:gd name="connsiteX69" fmla="*/ 3646967 w 6028660"/>
                <a:gd name="connsiteY69" fmla="*/ 223284 h 1573619"/>
                <a:gd name="connsiteX70" fmla="*/ 3721395 w 6028660"/>
                <a:gd name="connsiteY70" fmla="*/ 148856 h 1573619"/>
                <a:gd name="connsiteX71" fmla="*/ 3753293 w 6028660"/>
                <a:gd name="connsiteY71" fmla="*/ 127591 h 1573619"/>
                <a:gd name="connsiteX72" fmla="*/ 3817088 w 6028660"/>
                <a:gd name="connsiteY72" fmla="*/ 85061 h 1573619"/>
                <a:gd name="connsiteX73" fmla="*/ 3902149 w 6028660"/>
                <a:gd name="connsiteY73" fmla="*/ 10633 h 1573619"/>
                <a:gd name="connsiteX74" fmla="*/ 3934047 w 6028660"/>
                <a:gd name="connsiteY74" fmla="*/ 0 h 1573619"/>
                <a:gd name="connsiteX75" fmla="*/ 3976577 w 6028660"/>
                <a:gd name="connsiteY75" fmla="*/ 10633 h 1573619"/>
                <a:gd name="connsiteX76" fmla="*/ 4008474 w 6028660"/>
                <a:gd name="connsiteY76" fmla="*/ 74428 h 1573619"/>
                <a:gd name="connsiteX77" fmla="*/ 3965944 w 6028660"/>
                <a:gd name="connsiteY77" fmla="*/ 138223 h 1573619"/>
                <a:gd name="connsiteX78" fmla="*/ 3976577 w 6028660"/>
                <a:gd name="connsiteY78" fmla="*/ 170121 h 1573619"/>
                <a:gd name="connsiteX79" fmla="*/ 3987209 w 6028660"/>
                <a:gd name="connsiteY79" fmla="*/ 223284 h 1573619"/>
                <a:gd name="connsiteX80" fmla="*/ 4051005 w 6028660"/>
                <a:gd name="connsiteY80" fmla="*/ 287079 h 1573619"/>
                <a:gd name="connsiteX81" fmla="*/ 4082902 w 6028660"/>
                <a:gd name="connsiteY81" fmla="*/ 297712 h 1573619"/>
                <a:gd name="connsiteX82" fmla="*/ 4114800 w 6028660"/>
                <a:gd name="connsiteY82" fmla="*/ 329609 h 1573619"/>
                <a:gd name="connsiteX83" fmla="*/ 4146698 w 6028660"/>
                <a:gd name="connsiteY83" fmla="*/ 340242 h 1573619"/>
                <a:gd name="connsiteX84" fmla="*/ 4167963 w 6028660"/>
                <a:gd name="connsiteY84" fmla="*/ 382772 h 1573619"/>
                <a:gd name="connsiteX85" fmla="*/ 4199860 w 6028660"/>
                <a:gd name="connsiteY85" fmla="*/ 414670 h 1573619"/>
                <a:gd name="connsiteX86" fmla="*/ 4231758 w 6028660"/>
                <a:gd name="connsiteY86" fmla="*/ 531628 h 1573619"/>
                <a:gd name="connsiteX87" fmla="*/ 4274288 w 6028660"/>
                <a:gd name="connsiteY87" fmla="*/ 606056 h 1573619"/>
                <a:gd name="connsiteX88" fmla="*/ 4316819 w 6028660"/>
                <a:gd name="connsiteY88" fmla="*/ 616688 h 1573619"/>
                <a:gd name="connsiteX89" fmla="*/ 4348716 w 6028660"/>
                <a:gd name="connsiteY89" fmla="*/ 637954 h 1573619"/>
                <a:gd name="connsiteX90" fmla="*/ 4380614 w 6028660"/>
                <a:gd name="connsiteY90" fmla="*/ 648586 h 1573619"/>
                <a:gd name="connsiteX91" fmla="*/ 4391247 w 6028660"/>
                <a:gd name="connsiteY91" fmla="*/ 680484 h 1573619"/>
                <a:gd name="connsiteX92" fmla="*/ 4412512 w 6028660"/>
                <a:gd name="connsiteY92" fmla="*/ 712381 h 1573619"/>
                <a:gd name="connsiteX93" fmla="*/ 4423144 w 6028660"/>
                <a:gd name="connsiteY93" fmla="*/ 882502 h 1573619"/>
                <a:gd name="connsiteX94" fmla="*/ 4444409 w 6028660"/>
                <a:gd name="connsiteY94" fmla="*/ 914400 h 1573619"/>
                <a:gd name="connsiteX95" fmla="*/ 4508205 w 6028660"/>
                <a:gd name="connsiteY95" fmla="*/ 978195 h 1573619"/>
                <a:gd name="connsiteX96" fmla="*/ 4572000 w 6028660"/>
                <a:gd name="connsiteY96" fmla="*/ 1052623 h 1573619"/>
                <a:gd name="connsiteX97" fmla="*/ 4593265 w 6028660"/>
                <a:gd name="connsiteY97" fmla="*/ 1137684 h 1573619"/>
                <a:gd name="connsiteX98" fmla="*/ 4603898 w 6028660"/>
                <a:gd name="connsiteY98" fmla="*/ 1180214 h 1573619"/>
                <a:gd name="connsiteX99" fmla="*/ 4667693 w 6028660"/>
                <a:gd name="connsiteY99" fmla="*/ 1233377 h 1573619"/>
                <a:gd name="connsiteX100" fmla="*/ 4699591 w 6028660"/>
                <a:gd name="connsiteY100" fmla="*/ 1244009 h 1573619"/>
                <a:gd name="connsiteX101" fmla="*/ 4742121 w 6028660"/>
                <a:gd name="connsiteY101" fmla="*/ 1265275 h 1573619"/>
                <a:gd name="connsiteX102" fmla="*/ 4827181 w 6028660"/>
                <a:gd name="connsiteY102" fmla="*/ 1307805 h 1573619"/>
                <a:gd name="connsiteX103" fmla="*/ 4869712 w 6028660"/>
                <a:gd name="connsiteY103" fmla="*/ 1360968 h 1573619"/>
                <a:gd name="connsiteX104" fmla="*/ 4880344 w 6028660"/>
                <a:gd name="connsiteY104" fmla="*/ 1392865 h 1573619"/>
                <a:gd name="connsiteX105" fmla="*/ 4944140 w 6028660"/>
                <a:gd name="connsiteY105" fmla="*/ 1414130 h 1573619"/>
                <a:gd name="connsiteX106" fmla="*/ 4976037 w 6028660"/>
                <a:gd name="connsiteY106" fmla="*/ 1435395 h 1573619"/>
                <a:gd name="connsiteX107" fmla="*/ 5039833 w 6028660"/>
                <a:gd name="connsiteY107" fmla="*/ 1382233 h 1573619"/>
                <a:gd name="connsiteX108" fmla="*/ 5061098 w 6028660"/>
                <a:gd name="connsiteY108" fmla="*/ 1339702 h 1573619"/>
                <a:gd name="connsiteX109" fmla="*/ 5124893 w 6028660"/>
                <a:gd name="connsiteY109" fmla="*/ 1297172 h 1573619"/>
                <a:gd name="connsiteX110" fmla="*/ 5188688 w 6028660"/>
                <a:gd name="connsiteY110" fmla="*/ 1265275 h 1573619"/>
                <a:gd name="connsiteX111" fmla="*/ 5209953 w 6028660"/>
                <a:gd name="connsiteY111" fmla="*/ 1244009 h 1573619"/>
                <a:gd name="connsiteX112" fmla="*/ 5273749 w 6028660"/>
                <a:gd name="connsiteY112" fmla="*/ 1201479 h 1573619"/>
                <a:gd name="connsiteX113" fmla="*/ 5316279 w 6028660"/>
                <a:gd name="connsiteY113" fmla="*/ 1137684 h 1573619"/>
                <a:gd name="connsiteX114" fmla="*/ 5348177 w 6028660"/>
                <a:gd name="connsiteY114" fmla="*/ 1095154 h 1573619"/>
                <a:gd name="connsiteX115" fmla="*/ 5411972 w 6028660"/>
                <a:gd name="connsiteY115" fmla="*/ 1073888 h 1573619"/>
                <a:gd name="connsiteX116" fmla="*/ 5497033 w 6028660"/>
                <a:gd name="connsiteY116" fmla="*/ 1116419 h 1573619"/>
                <a:gd name="connsiteX117" fmla="*/ 5550195 w 6028660"/>
                <a:gd name="connsiteY117" fmla="*/ 1222744 h 1573619"/>
                <a:gd name="connsiteX118" fmla="*/ 5592726 w 6028660"/>
                <a:gd name="connsiteY118" fmla="*/ 1233377 h 1573619"/>
                <a:gd name="connsiteX119" fmla="*/ 5656521 w 6028660"/>
                <a:gd name="connsiteY119" fmla="*/ 1254642 h 1573619"/>
                <a:gd name="connsiteX120" fmla="*/ 5667153 w 6028660"/>
                <a:gd name="connsiteY120" fmla="*/ 1286540 h 1573619"/>
                <a:gd name="connsiteX121" fmla="*/ 5667153 w 6028660"/>
                <a:gd name="connsiteY121" fmla="*/ 1360968 h 1573619"/>
                <a:gd name="connsiteX122" fmla="*/ 5688419 w 6028660"/>
                <a:gd name="connsiteY122" fmla="*/ 1382233 h 1573619"/>
                <a:gd name="connsiteX123" fmla="*/ 5911702 w 6028660"/>
                <a:gd name="connsiteY123" fmla="*/ 1403498 h 1573619"/>
                <a:gd name="connsiteX124" fmla="*/ 5964865 w 6028660"/>
                <a:gd name="connsiteY124" fmla="*/ 1414130 h 1573619"/>
                <a:gd name="connsiteX125" fmla="*/ 6028660 w 6028660"/>
                <a:gd name="connsiteY125" fmla="*/ 1435395 h 1573619"/>
                <a:gd name="connsiteX0" fmla="*/ 0 w 6028660"/>
                <a:gd name="connsiteY0" fmla="*/ 701749 h 1573619"/>
                <a:gd name="connsiteX1" fmla="*/ 95693 w 6028660"/>
                <a:gd name="connsiteY1" fmla="*/ 584791 h 1573619"/>
                <a:gd name="connsiteX2" fmla="*/ 159488 w 6028660"/>
                <a:gd name="connsiteY2" fmla="*/ 552893 h 1573619"/>
                <a:gd name="connsiteX3" fmla="*/ 233916 w 6028660"/>
                <a:gd name="connsiteY3" fmla="*/ 510363 h 1573619"/>
                <a:gd name="connsiteX4" fmla="*/ 287079 w 6028660"/>
                <a:gd name="connsiteY4" fmla="*/ 467833 h 1573619"/>
                <a:gd name="connsiteX5" fmla="*/ 297712 w 6028660"/>
                <a:gd name="connsiteY5" fmla="*/ 499730 h 1573619"/>
                <a:gd name="connsiteX6" fmla="*/ 308344 w 6028660"/>
                <a:gd name="connsiteY6" fmla="*/ 574158 h 1573619"/>
                <a:gd name="connsiteX7" fmla="*/ 340242 w 6028660"/>
                <a:gd name="connsiteY7" fmla="*/ 606056 h 1573619"/>
                <a:gd name="connsiteX8" fmla="*/ 372140 w 6028660"/>
                <a:gd name="connsiteY8" fmla="*/ 648586 h 1573619"/>
                <a:gd name="connsiteX9" fmla="*/ 382772 w 6028660"/>
                <a:gd name="connsiteY9" fmla="*/ 691116 h 1573619"/>
                <a:gd name="connsiteX10" fmla="*/ 435935 w 6028660"/>
                <a:gd name="connsiteY10" fmla="*/ 776177 h 1573619"/>
                <a:gd name="connsiteX11" fmla="*/ 520995 w 6028660"/>
                <a:gd name="connsiteY11" fmla="*/ 786809 h 1573619"/>
                <a:gd name="connsiteX12" fmla="*/ 563526 w 6028660"/>
                <a:gd name="connsiteY12" fmla="*/ 871870 h 1573619"/>
                <a:gd name="connsiteX13" fmla="*/ 648586 w 6028660"/>
                <a:gd name="connsiteY13" fmla="*/ 946298 h 1573619"/>
                <a:gd name="connsiteX14" fmla="*/ 680484 w 6028660"/>
                <a:gd name="connsiteY14" fmla="*/ 967563 h 1573619"/>
                <a:gd name="connsiteX15" fmla="*/ 744279 w 6028660"/>
                <a:gd name="connsiteY15" fmla="*/ 1073888 h 1573619"/>
                <a:gd name="connsiteX16" fmla="*/ 765544 w 6028660"/>
                <a:gd name="connsiteY16" fmla="*/ 1105786 h 1573619"/>
                <a:gd name="connsiteX17" fmla="*/ 829340 w 6028660"/>
                <a:gd name="connsiteY17" fmla="*/ 1137684 h 1573619"/>
                <a:gd name="connsiteX18" fmla="*/ 861237 w 6028660"/>
                <a:gd name="connsiteY18" fmla="*/ 1169581 h 1573619"/>
                <a:gd name="connsiteX19" fmla="*/ 882502 w 6028660"/>
                <a:gd name="connsiteY19" fmla="*/ 1233377 h 1573619"/>
                <a:gd name="connsiteX20" fmla="*/ 925033 w 6028660"/>
                <a:gd name="connsiteY20" fmla="*/ 1307805 h 1573619"/>
                <a:gd name="connsiteX21" fmla="*/ 1031358 w 6028660"/>
                <a:gd name="connsiteY21" fmla="*/ 1350335 h 1573619"/>
                <a:gd name="connsiteX22" fmla="*/ 1063256 w 6028660"/>
                <a:gd name="connsiteY22" fmla="*/ 1371600 h 1573619"/>
                <a:gd name="connsiteX23" fmla="*/ 1116419 w 6028660"/>
                <a:gd name="connsiteY23" fmla="*/ 1520456 h 1573619"/>
                <a:gd name="connsiteX24" fmla="*/ 1180214 w 6028660"/>
                <a:gd name="connsiteY24" fmla="*/ 1541721 h 1573619"/>
                <a:gd name="connsiteX25" fmla="*/ 1201479 w 6028660"/>
                <a:gd name="connsiteY25" fmla="*/ 1573619 h 1573619"/>
                <a:gd name="connsiteX26" fmla="*/ 1360967 w 6028660"/>
                <a:gd name="connsiteY26" fmla="*/ 1541721 h 1573619"/>
                <a:gd name="connsiteX27" fmla="*/ 1446028 w 6028660"/>
                <a:gd name="connsiteY27" fmla="*/ 1414130 h 1573619"/>
                <a:gd name="connsiteX28" fmla="*/ 1456660 w 6028660"/>
                <a:gd name="connsiteY28" fmla="*/ 1382233 h 1573619"/>
                <a:gd name="connsiteX29" fmla="*/ 1520456 w 6028660"/>
                <a:gd name="connsiteY29" fmla="*/ 1339702 h 1573619"/>
                <a:gd name="connsiteX30" fmla="*/ 1541721 w 6028660"/>
                <a:gd name="connsiteY30" fmla="*/ 1307805 h 1573619"/>
                <a:gd name="connsiteX31" fmla="*/ 1552353 w 6028660"/>
                <a:gd name="connsiteY31" fmla="*/ 1275907 h 1573619"/>
                <a:gd name="connsiteX32" fmla="*/ 1573619 w 6028660"/>
                <a:gd name="connsiteY32" fmla="*/ 1254642 h 1573619"/>
                <a:gd name="connsiteX33" fmla="*/ 1616149 w 6028660"/>
                <a:gd name="connsiteY33" fmla="*/ 1297172 h 1573619"/>
                <a:gd name="connsiteX34" fmla="*/ 1733107 w 6028660"/>
                <a:gd name="connsiteY34" fmla="*/ 1350335 h 1573619"/>
                <a:gd name="connsiteX35" fmla="*/ 1796902 w 6028660"/>
                <a:gd name="connsiteY35" fmla="*/ 1392865 h 1573619"/>
                <a:gd name="connsiteX36" fmla="*/ 1828800 w 6028660"/>
                <a:gd name="connsiteY36" fmla="*/ 1414130 h 1573619"/>
                <a:gd name="connsiteX37" fmla="*/ 1839433 w 6028660"/>
                <a:gd name="connsiteY37" fmla="*/ 1446028 h 1573619"/>
                <a:gd name="connsiteX38" fmla="*/ 1881963 w 6028660"/>
                <a:gd name="connsiteY38" fmla="*/ 1435395 h 1573619"/>
                <a:gd name="connsiteX39" fmla="*/ 1998921 w 6028660"/>
                <a:gd name="connsiteY39" fmla="*/ 1360968 h 1573619"/>
                <a:gd name="connsiteX40" fmla="*/ 2030819 w 6028660"/>
                <a:gd name="connsiteY40" fmla="*/ 1329070 h 1573619"/>
                <a:gd name="connsiteX41" fmla="*/ 2083981 w 6028660"/>
                <a:gd name="connsiteY41" fmla="*/ 1318437 h 1573619"/>
                <a:gd name="connsiteX42" fmla="*/ 2115879 w 6028660"/>
                <a:gd name="connsiteY42" fmla="*/ 1307805 h 1573619"/>
                <a:gd name="connsiteX43" fmla="*/ 2147777 w 6028660"/>
                <a:gd name="connsiteY43" fmla="*/ 1286540 h 1573619"/>
                <a:gd name="connsiteX44" fmla="*/ 2190307 w 6028660"/>
                <a:gd name="connsiteY44" fmla="*/ 1190847 h 1573619"/>
                <a:gd name="connsiteX45" fmla="*/ 2232837 w 6028660"/>
                <a:gd name="connsiteY45" fmla="*/ 1180214 h 1573619"/>
                <a:gd name="connsiteX46" fmla="*/ 2264735 w 6028660"/>
                <a:gd name="connsiteY46" fmla="*/ 1169581 h 1573619"/>
                <a:gd name="connsiteX47" fmla="*/ 2360428 w 6028660"/>
                <a:gd name="connsiteY47" fmla="*/ 1180214 h 1573619"/>
                <a:gd name="connsiteX48" fmla="*/ 2402958 w 6028660"/>
                <a:gd name="connsiteY48" fmla="*/ 1297172 h 1573619"/>
                <a:gd name="connsiteX49" fmla="*/ 2541181 w 6028660"/>
                <a:gd name="connsiteY49" fmla="*/ 1371600 h 1573619"/>
                <a:gd name="connsiteX50" fmla="*/ 2562447 w 6028660"/>
                <a:gd name="connsiteY50" fmla="*/ 1392865 h 1573619"/>
                <a:gd name="connsiteX51" fmla="*/ 2626242 w 6028660"/>
                <a:gd name="connsiteY51" fmla="*/ 1414130 h 1573619"/>
                <a:gd name="connsiteX52" fmla="*/ 2690037 w 6028660"/>
                <a:gd name="connsiteY52" fmla="*/ 1403498 h 1573619"/>
                <a:gd name="connsiteX53" fmla="*/ 2775098 w 6028660"/>
                <a:gd name="connsiteY53" fmla="*/ 1307805 h 1573619"/>
                <a:gd name="connsiteX54" fmla="*/ 2817628 w 6028660"/>
                <a:gd name="connsiteY54" fmla="*/ 1275907 h 1573619"/>
                <a:gd name="connsiteX55" fmla="*/ 2881423 w 6028660"/>
                <a:gd name="connsiteY55" fmla="*/ 1212112 h 1573619"/>
                <a:gd name="connsiteX56" fmla="*/ 2934586 w 6028660"/>
                <a:gd name="connsiteY56" fmla="*/ 1127051 h 1573619"/>
                <a:gd name="connsiteX57" fmla="*/ 2955851 w 6028660"/>
                <a:gd name="connsiteY57" fmla="*/ 1095154 h 1573619"/>
                <a:gd name="connsiteX58" fmla="*/ 2987749 w 6028660"/>
                <a:gd name="connsiteY58" fmla="*/ 1063256 h 1573619"/>
                <a:gd name="connsiteX59" fmla="*/ 3030279 w 6028660"/>
                <a:gd name="connsiteY59" fmla="*/ 1010093 h 1573619"/>
                <a:gd name="connsiteX60" fmla="*/ 3072809 w 6028660"/>
                <a:gd name="connsiteY60" fmla="*/ 978195 h 1573619"/>
                <a:gd name="connsiteX61" fmla="*/ 3211033 w 6028660"/>
                <a:gd name="connsiteY61" fmla="*/ 765544 h 1573619"/>
                <a:gd name="connsiteX62" fmla="*/ 3274828 w 6028660"/>
                <a:gd name="connsiteY62" fmla="*/ 659219 h 1573619"/>
                <a:gd name="connsiteX63" fmla="*/ 3338623 w 6028660"/>
                <a:gd name="connsiteY63" fmla="*/ 510363 h 1573619"/>
                <a:gd name="connsiteX64" fmla="*/ 3359888 w 6028660"/>
                <a:gd name="connsiteY64" fmla="*/ 414670 h 1573619"/>
                <a:gd name="connsiteX65" fmla="*/ 3444949 w 6028660"/>
                <a:gd name="connsiteY65" fmla="*/ 350875 h 1573619"/>
                <a:gd name="connsiteX66" fmla="*/ 3530009 w 6028660"/>
                <a:gd name="connsiteY66" fmla="*/ 276447 h 1573619"/>
                <a:gd name="connsiteX67" fmla="*/ 3561907 w 6028660"/>
                <a:gd name="connsiteY67" fmla="*/ 265814 h 1573619"/>
                <a:gd name="connsiteX68" fmla="*/ 3646967 w 6028660"/>
                <a:gd name="connsiteY68" fmla="*/ 223284 h 1573619"/>
                <a:gd name="connsiteX69" fmla="*/ 3721395 w 6028660"/>
                <a:gd name="connsiteY69" fmla="*/ 148856 h 1573619"/>
                <a:gd name="connsiteX70" fmla="*/ 3753293 w 6028660"/>
                <a:gd name="connsiteY70" fmla="*/ 127591 h 1573619"/>
                <a:gd name="connsiteX71" fmla="*/ 3817088 w 6028660"/>
                <a:gd name="connsiteY71" fmla="*/ 85061 h 1573619"/>
                <a:gd name="connsiteX72" fmla="*/ 3902149 w 6028660"/>
                <a:gd name="connsiteY72" fmla="*/ 10633 h 1573619"/>
                <a:gd name="connsiteX73" fmla="*/ 3934047 w 6028660"/>
                <a:gd name="connsiteY73" fmla="*/ 0 h 1573619"/>
                <a:gd name="connsiteX74" fmla="*/ 3976577 w 6028660"/>
                <a:gd name="connsiteY74" fmla="*/ 10633 h 1573619"/>
                <a:gd name="connsiteX75" fmla="*/ 4008474 w 6028660"/>
                <a:gd name="connsiteY75" fmla="*/ 74428 h 1573619"/>
                <a:gd name="connsiteX76" fmla="*/ 3965944 w 6028660"/>
                <a:gd name="connsiteY76" fmla="*/ 138223 h 1573619"/>
                <a:gd name="connsiteX77" fmla="*/ 3976577 w 6028660"/>
                <a:gd name="connsiteY77" fmla="*/ 170121 h 1573619"/>
                <a:gd name="connsiteX78" fmla="*/ 3987209 w 6028660"/>
                <a:gd name="connsiteY78" fmla="*/ 223284 h 1573619"/>
                <a:gd name="connsiteX79" fmla="*/ 4051005 w 6028660"/>
                <a:gd name="connsiteY79" fmla="*/ 287079 h 1573619"/>
                <a:gd name="connsiteX80" fmla="*/ 4082902 w 6028660"/>
                <a:gd name="connsiteY80" fmla="*/ 297712 h 1573619"/>
                <a:gd name="connsiteX81" fmla="*/ 4114800 w 6028660"/>
                <a:gd name="connsiteY81" fmla="*/ 329609 h 1573619"/>
                <a:gd name="connsiteX82" fmla="*/ 4146698 w 6028660"/>
                <a:gd name="connsiteY82" fmla="*/ 340242 h 1573619"/>
                <a:gd name="connsiteX83" fmla="*/ 4167963 w 6028660"/>
                <a:gd name="connsiteY83" fmla="*/ 382772 h 1573619"/>
                <a:gd name="connsiteX84" fmla="*/ 4199860 w 6028660"/>
                <a:gd name="connsiteY84" fmla="*/ 414670 h 1573619"/>
                <a:gd name="connsiteX85" fmla="*/ 4231758 w 6028660"/>
                <a:gd name="connsiteY85" fmla="*/ 531628 h 1573619"/>
                <a:gd name="connsiteX86" fmla="*/ 4274288 w 6028660"/>
                <a:gd name="connsiteY86" fmla="*/ 606056 h 1573619"/>
                <a:gd name="connsiteX87" fmla="*/ 4316819 w 6028660"/>
                <a:gd name="connsiteY87" fmla="*/ 616688 h 1573619"/>
                <a:gd name="connsiteX88" fmla="*/ 4348716 w 6028660"/>
                <a:gd name="connsiteY88" fmla="*/ 637954 h 1573619"/>
                <a:gd name="connsiteX89" fmla="*/ 4380614 w 6028660"/>
                <a:gd name="connsiteY89" fmla="*/ 648586 h 1573619"/>
                <a:gd name="connsiteX90" fmla="*/ 4391247 w 6028660"/>
                <a:gd name="connsiteY90" fmla="*/ 680484 h 1573619"/>
                <a:gd name="connsiteX91" fmla="*/ 4412512 w 6028660"/>
                <a:gd name="connsiteY91" fmla="*/ 712381 h 1573619"/>
                <a:gd name="connsiteX92" fmla="*/ 4423144 w 6028660"/>
                <a:gd name="connsiteY92" fmla="*/ 882502 h 1573619"/>
                <a:gd name="connsiteX93" fmla="*/ 4444409 w 6028660"/>
                <a:gd name="connsiteY93" fmla="*/ 914400 h 1573619"/>
                <a:gd name="connsiteX94" fmla="*/ 4508205 w 6028660"/>
                <a:gd name="connsiteY94" fmla="*/ 978195 h 1573619"/>
                <a:gd name="connsiteX95" fmla="*/ 4572000 w 6028660"/>
                <a:gd name="connsiteY95" fmla="*/ 1052623 h 1573619"/>
                <a:gd name="connsiteX96" fmla="*/ 4593265 w 6028660"/>
                <a:gd name="connsiteY96" fmla="*/ 1137684 h 1573619"/>
                <a:gd name="connsiteX97" fmla="*/ 4603898 w 6028660"/>
                <a:gd name="connsiteY97" fmla="*/ 1180214 h 1573619"/>
                <a:gd name="connsiteX98" fmla="*/ 4667693 w 6028660"/>
                <a:gd name="connsiteY98" fmla="*/ 1233377 h 1573619"/>
                <a:gd name="connsiteX99" fmla="*/ 4699591 w 6028660"/>
                <a:gd name="connsiteY99" fmla="*/ 1244009 h 1573619"/>
                <a:gd name="connsiteX100" fmla="*/ 4742121 w 6028660"/>
                <a:gd name="connsiteY100" fmla="*/ 1265275 h 1573619"/>
                <a:gd name="connsiteX101" fmla="*/ 4827181 w 6028660"/>
                <a:gd name="connsiteY101" fmla="*/ 1307805 h 1573619"/>
                <a:gd name="connsiteX102" fmla="*/ 4869712 w 6028660"/>
                <a:gd name="connsiteY102" fmla="*/ 1360968 h 1573619"/>
                <a:gd name="connsiteX103" fmla="*/ 4880344 w 6028660"/>
                <a:gd name="connsiteY103" fmla="*/ 1392865 h 1573619"/>
                <a:gd name="connsiteX104" fmla="*/ 4944140 w 6028660"/>
                <a:gd name="connsiteY104" fmla="*/ 1414130 h 1573619"/>
                <a:gd name="connsiteX105" fmla="*/ 4976037 w 6028660"/>
                <a:gd name="connsiteY105" fmla="*/ 1435395 h 1573619"/>
                <a:gd name="connsiteX106" fmla="*/ 5039833 w 6028660"/>
                <a:gd name="connsiteY106" fmla="*/ 1382233 h 1573619"/>
                <a:gd name="connsiteX107" fmla="*/ 5061098 w 6028660"/>
                <a:gd name="connsiteY107" fmla="*/ 1339702 h 1573619"/>
                <a:gd name="connsiteX108" fmla="*/ 5124893 w 6028660"/>
                <a:gd name="connsiteY108" fmla="*/ 1297172 h 1573619"/>
                <a:gd name="connsiteX109" fmla="*/ 5188688 w 6028660"/>
                <a:gd name="connsiteY109" fmla="*/ 1265275 h 1573619"/>
                <a:gd name="connsiteX110" fmla="*/ 5209953 w 6028660"/>
                <a:gd name="connsiteY110" fmla="*/ 1244009 h 1573619"/>
                <a:gd name="connsiteX111" fmla="*/ 5273749 w 6028660"/>
                <a:gd name="connsiteY111" fmla="*/ 1201479 h 1573619"/>
                <a:gd name="connsiteX112" fmla="*/ 5316279 w 6028660"/>
                <a:gd name="connsiteY112" fmla="*/ 1137684 h 1573619"/>
                <a:gd name="connsiteX113" fmla="*/ 5348177 w 6028660"/>
                <a:gd name="connsiteY113" fmla="*/ 1095154 h 1573619"/>
                <a:gd name="connsiteX114" fmla="*/ 5411972 w 6028660"/>
                <a:gd name="connsiteY114" fmla="*/ 1073888 h 1573619"/>
                <a:gd name="connsiteX115" fmla="*/ 5497033 w 6028660"/>
                <a:gd name="connsiteY115" fmla="*/ 1116419 h 1573619"/>
                <a:gd name="connsiteX116" fmla="*/ 5550195 w 6028660"/>
                <a:gd name="connsiteY116" fmla="*/ 1222744 h 1573619"/>
                <a:gd name="connsiteX117" fmla="*/ 5592726 w 6028660"/>
                <a:gd name="connsiteY117" fmla="*/ 1233377 h 1573619"/>
                <a:gd name="connsiteX118" fmla="*/ 5656521 w 6028660"/>
                <a:gd name="connsiteY118" fmla="*/ 1254642 h 1573619"/>
                <a:gd name="connsiteX119" fmla="*/ 5667153 w 6028660"/>
                <a:gd name="connsiteY119" fmla="*/ 1286540 h 1573619"/>
                <a:gd name="connsiteX120" fmla="*/ 5667153 w 6028660"/>
                <a:gd name="connsiteY120" fmla="*/ 1360968 h 1573619"/>
                <a:gd name="connsiteX121" fmla="*/ 5688419 w 6028660"/>
                <a:gd name="connsiteY121" fmla="*/ 1382233 h 1573619"/>
                <a:gd name="connsiteX122" fmla="*/ 5911702 w 6028660"/>
                <a:gd name="connsiteY122" fmla="*/ 1403498 h 1573619"/>
                <a:gd name="connsiteX123" fmla="*/ 5964865 w 6028660"/>
                <a:gd name="connsiteY123" fmla="*/ 1414130 h 1573619"/>
                <a:gd name="connsiteX124" fmla="*/ 6028660 w 6028660"/>
                <a:gd name="connsiteY124" fmla="*/ 1435395 h 1573619"/>
                <a:gd name="connsiteX0" fmla="*/ 0 w 5932967"/>
                <a:gd name="connsiteY0" fmla="*/ 584791 h 1573619"/>
                <a:gd name="connsiteX1" fmla="*/ 63795 w 5932967"/>
                <a:gd name="connsiteY1" fmla="*/ 552893 h 1573619"/>
                <a:gd name="connsiteX2" fmla="*/ 138223 w 5932967"/>
                <a:gd name="connsiteY2" fmla="*/ 510363 h 1573619"/>
                <a:gd name="connsiteX3" fmla="*/ 191386 w 5932967"/>
                <a:gd name="connsiteY3" fmla="*/ 467833 h 1573619"/>
                <a:gd name="connsiteX4" fmla="*/ 202019 w 5932967"/>
                <a:gd name="connsiteY4" fmla="*/ 499730 h 1573619"/>
                <a:gd name="connsiteX5" fmla="*/ 212651 w 5932967"/>
                <a:gd name="connsiteY5" fmla="*/ 574158 h 1573619"/>
                <a:gd name="connsiteX6" fmla="*/ 244549 w 5932967"/>
                <a:gd name="connsiteY6" fmla="*/ 606056 h 1573619"/>
                <a:gd name="connsiteX7" fmla="*/ 276447 w 5932967"/>
                <a:gd name="connsiteY7" fmla="*/ 648586 h 1573619"/>
                <a:gd name="connsiteX8" fmla="*/ 287079 w 5932967"/>
                <a:gd name="connsiteY8" fmla="*/ 691116 h 1573619"/>
                <a:gd name="connsiteX9" fmla="*/ 340242 w 5932967"/>
                <a:gd name="connsiteY9" fmla="*/ 776177 h 1573619"/>
                <a:gd name="connsiteX10" fmla="*/ 425302 w 5932967"/>
                <a:gd name="connsiteY10" fmla="*/ 786809 h 1573619"/>
                <a:gd name="connsiteX11" fmla="*/ 467833 w 5932967"/>
                <a:gd name="connsiteY11" fmla="*/ 871870 h 1573619"/>
                <a:gd name="connsiteX12" fmla="*/ 552893 w 5932967"/>
                <a:gd name="connsiteY12" fmla="*/ 946298 h 1573619"/>
                <a:gd name="connsiteX13" fmla="*/ 584791 w 5932967"/>
                <a:gd name="connsiteY13" fmla="*/ 967563 h 1573619"/>
                <a:gd name="connsiteX14" fmla="*/ 648586 w 5932967"/>
                <a:gd name="connsiteY14" fmla="*/ 1073888 h 1573619"/>
                <a:gd name="connsiteX15" fmla="*/ 669851 w 5932967"/>
                <a:gd name="connsiteY15" fmla="*/ 1105786 h 1573619"/>
                <a:gd name="connsiteX16" fmla="*/ 733647 w 5932967"/>
                <a:gd name="connsiteY16" fmla="*/ 1137684 h 1573619"/>
                <a:gd name="connsiteX17" fmla="*/ 765544 w 5932967"/>
                <a:gd name="connsiteY17" fmla="*/ 1169581 h 1573619"/>
                <a:gd name="connsiteX18" fmla="*/ 786809 w 5932967"/>
                <a:gd name="connsiteY18" fmla="*/ 1233377 h 1573619"/>
                <a:gd name="connsiteX19" fmla="*/ 829340 w 5932967"/>
                <a:gd name="connsiteY19" fmla="*/ 1307805 h 1573619"/>
                <a:gd name="connsiteX20" fmla="*/ 935665 w 5932967"/>
                <a:gd name="connsiteY20" fmla="*/ 1350335 h 1573619"/>
                <a:gd name="connsiteX21" fmla="*/ 967563 w 5932967"/>
                <a:gd name="connsiteY21" fmla="*/ 1371600 h 1573619"/>
                <a:gd name="connsiteX22" fmla="*/ 1020726 w 5932967"/>
                <a:gd name="connsiteY22" fmla="*/ 1520456 h 1573619"/>
                <a:gd name="connsiteX23" fmla="*/ 1084521 w 5932967"/>
                <a:gd name="connsiteY23" fmla="*/ 1541721 h 1573619"/>
                <a:gd name="connsiteX24" fmla="*/ 1105786 w 5932967"/>
                <a:gd name="connsiteY24" fmla="*/ 1573619 h 1573619"/>
                <a:gd name="connsiteX25" fmla="*/ 1265274 w 5932967"/>
                <a:gd name="connsiteY25" fmla="*/ 1541721 h 1573619"/>
                <a:gd name="connsiteX26" fmla="*/ 1350335 w 5932967"/>
                <a:gd name="connsiteY26" fmla="*/ 1414130 h 1573619"/>
                <a:gd name="connsiteX27" fmla="*/ 1360967 w 5932967"/>
                <a:gd name="connsiteY27" fmla="*/ 1382233 h 1573619"/>
                <a:gd name="connsiteX28" fmla="*/ 1424763 w 5932967"/>
                <a:gd name="connsiteY28" fmla="*/ 1339702 h 1573619"/>
                <a:gd name="connsiteX29" fmla="*/ 1446028 w 5932967"/>
                <a:gd name="connsiteY29" fmla="*/ 1307805 h 1573619"/>
                <a:gd name="connsiteX30" fmla="*/ 1456660 w 5932967"/>
                <a:gd name="connsiteY30" fmla="*/ 1275907 h 1573619"/>
                <a:gd name="connsiteX31" fmla="*/ 1477926 w 5932967"/>
                <a:gd name="connsiteY31" fmla="*/ 1254642 h 1573619"/>
                <a:gd name="connsiteX32" fmla="*/ 1520456 w 5932967"/>
                <a:gd name="connsiteY32" fmla="*/ 1297172 h 1573619"/>
                <a:gd name="connsiteX33" fmla="*/ 1637414 w 5932967"/>
                <a:gd name="connsiteY33" fmla="*/ 1350335 h 1573619"/>
                <a:gd name="connsiteX34" fmla="*/ 1701209 w 5932967"/>
                <a:gd name="connsiteY34" fmla="*/ 1392865 h 1573619"/>
                <a:gd name="connsiteX35" fmla="*/ 1733107 w 5932967"/>
                <a:gd name="connsiteY35" fmla="*/ 1414130 h 1573619"/>
                <a:gd name="connsiteX36" fmla="*/ 1743740 w 5932967"/>
                <a:gd name="connsiteY36" fmla="*/ 1446028 h 1573619"/>
                <a:gd name="connsiteX37" fmla="*/ 1786270 w 5932967"/>
                <a:gd name="connsiteY37" fmla="*/ 1435395 h 1573619"/>
                <a:gd name="connsiteX38" fmla="*/ 1903228 w 5932967"/>
                <a:gd name="connsiteY38" fmla="*/ 1360968 h 1573619"/>
                <a:gd name="connsiteX39" fmla="*/ 1935126 w 5932967"/>
                <a:gd name="connsiteY39" fmla="*/ 1329070 h 1573619"/>
                <a:gd name="connsiteX40" fmla="*/ 1988288 w 5932967"/>
                <a:gd name="connsiteY40" fmla="*/ 1318437 h 1573619"/>
                <a:gd name="connsiteX41" fmla="*/ 2020186 w 5932967"/>
                <a:gd name="connsiteY41" fmla="*/ 1307805 h 1573619"/>
                <a:gd name="connsiteX42" fmla="*/ 2052084 w 5932967"/>
                <a:gd name="connsiteY42" fmla="*/ 1286540 h 1573619"/>
                <a:gd name="connsiteX43" fmla="*/ 2094614 w 5932967"/>
                <a:gd name="connsiteY43" fmla="*/ 1190847 h 1573619"/>
                <a:gd name="connsiteX44" fmla="*/ 2137144 w 5932967"/>
                <a:gd name="connsiteY44" fmla="*/ 1180214 h 1573619"/>
                <a:gd name="connsiteX45" fmla="*/ 2169042 w 5932967"/>
                <a:gd name="connsiteY45" fmla="*/ 1169581 h 1573619"/>
                <a:gd name="connsiteX46" fmla="*/ 2264735 w 5932967"/>
                <a:gd name="connsiteY46" fmla="*/ 1180214 h 1573619"/>
                <a:gd name="connsiteX47" fmla="*/ 2307265 w 5932967"/>
                <a:gd name="connsiteY47" fmla="*/ 1297172 h 1573619"/>
                <a:gd name="connsiteX48" fmla="*/ 2445488 w 5932967"/>
                <a:gd name="connsiteY48" fmla="*/ 1371600 h 1573619"/>
                <a:gd name="connsiteX49" fmla="*/ 2466754 w 5932967"/>
                <a:gd name="connsiteY49" fmla="*/ 1392865 h 1573619"/>
                <a:gd name="connsiteX50" fmla="*/ 2530549 w 5932967"/>
                <a:gd name="connsiteY50" fmla="*/ 1414130 h 1573619"/>
                <a:gd name="connsiteX51" fmla="*/ 2594344 w 5932967"/>
                <a:gd name="connsiteY51" fmla="*/ 1403498 h 1573619"/>
                <a:gd name="connsiteX52" fmla="*/ 2679405 w 5932967"/>
                <a:gd name="connsiteY52" fmla="*/ 1307805 h 1573619"/>
                <a:gd name="connsiteX53" fmla="*/ 2721935 w 5932967"/>
                <a:gd name="connsiteY53" fmla="*/ 1275907 h 1573619"/>
                <a:gd name="connsiteX54" fmla="*/ 2785730 w 5932967"/>
                <a:gd name="connsiteY54" fmla="*/ 1212112 h 1573619"/>
                <a:gd name="connsiteX55" fmla="*/ 2838893 w 5932967"/>
                <a:gd name="connsiteY55" fmla="*/ 1127051 h 1573619"/>
                <a:gd name="connsiteX56" fmla="*/ 2860158 w 5932967"/>
                <a:gd name="connsiteY56" fmla="*/ 1095154 h 1573619"/>
                <a:gd name="connsiteX57" fmla="*/ 2892056 w 5932967"/>
                <a:gd name="connsiteY57" fmla="*/ 1063256 h 1573619"/>
                <a:gd name="connsiteX58" fmla="*/ 2934586 w 5932967"/>
                <a:gd name="connsiteY58" fmla="*/ 1010093 h 1573619"/>
                <a:gd name="connsiteX59" fmla="*/ 2977116 w 5932967"/>
                <a:gd name="connsiteY59" fmla="*/ 978195 h 1573619"/>
                <a:gd name="connsiteX60" fmla="*/ 3115340 w 5932967"/>
                <a:gd name="connsiteY60" fmla="*/ 765544 h 1573619"/>
                <a:gd name="connsiteX61" fmla="*/ 3179135 w 5932967"/>
                <a:gd name="connsiteY61" fmla="*/ 659219 h 1573619"/>
                <a:gd name="connsiteX62" fmla="*/ 3242930 w 5932967"/>
                <a:gd name="connsiteY62" fmla="*/ 510363 h 1573619"/>
                <a:gd name="connsiteX63" fmla="*/ 3264195 w 5932967"/>
                <a:gd name="connsiteY63" fmla="*/ 414670 h 1573619"/>
                <a:gd name="connsiteX64" fmla="*/ 3349256 w 5932967"/>
                <a:gd name="connsiteY64" fmla="*/ 350875 h 1573619"/>
                <a:gd name="connsiteX65" fmla="*/ 3434316 w 5932967"/>
                <a:gd name="connsiteY65" fmla="*/ 276447 h 1573619"/>
                <a:gd name="connsiteX66" fmla="*/ 3466214 w 5932967"/>
                <a:gd name="connsiteY66" fmla="*/ 265814 h 1573619"/>
                <a:gd name="connsiteX67" fmla="*/ 3551274 w 5932967"/>
                <a:gd name="connsiteY67" fmla="*/ 223284 h 1573619"/>
                <a:gd name="connsiteX68" fmla="*/ 3625702 w 5932967"/>
                <a:gd name="connsiteY68" fmla="*/ 148856 h 1573619"/>
                <a:gd name="connsiteX69" fmla="*/ 3657600 w 5932967"/>
                <a:gd name="connsiteY69" fmla="*/ 127591 h 1573619"/>
                <a:gd name="connsiteX70" fmla="*/ 3721395 w 5932967"/>
                <a:gd name="connsiteY70" fmla="*/ 85061 h 1573619"/>
                <a:gd name="connsiteX71" fmla="*/ 3806456 w 5932967"/>
                <a:gd name="connsiteY71" fmla="*/ 10633 h 1573619"/>
                <a:gd name="connsiteX72" fmla="*/ 3838354 w 5932967"/>
                <a:gd name="connsiteY72" fmla="*/ 0 h 1573619"/>
                <a:gd name="connsiteX73" fmla="*/ 3880884 w 5932967"/>
                <a:gd name="connsiteY73" fmla="*/ 10633 h 1573619"/>
                <a:gd name="connsiteX74" fmla="*/ 3912781 w 5932967"/>
                <a:gd name="connsiteY74" fmla="*/ 74428 h 1573619"/>
                <a:gd name="connsiteX75" fmla="*/ 3870251 w 5932967"/>
                <a:gd name="connsiteY75" fmla="*/ 138223 h 1573619"/>
                <a:gd name="connsiteX76" fmla="*/ 3880884 w 5932967"/>
                <a:gd name="connsiteY76" fmla="*/ 170121 h 1573619"/>
                <a:gd name="connsiteX77" fmla="*/ 3891516 w 5932967"/>
                <a:gd name="connsiteY77" fmla="*/ 223284 h 1573619"/>
                <a:gd name="connsiteX78" fmla="*/ 3955312 w 5932967"/>
                <a:gd name="connsiteY78" fmla="*/ 287079 h 1573619"/>
                <a:gd name="connsiteX79" fmla="*/ 3987209 w 5932967"/>
                <a:gd name="connsiteY79" fmla="*/ 297712 h 1573619"/>
                <a:gd name="connsiteX80" fmla="*/ 4019107 w 5932967"/>
                <a:gd name="connsiteY80" fmla="*/ 329609 h 1573619"/>
                <a:gd name="connsiteX81" fmla="*/ 4051005 w 5932967"/>
                <a:gd name="connsiteY81" fmla="*/ 340242 h 1573619"/>
                <a:gd name="connsiteX82" fmla="*/ 4072270 w 5932967"/>
                <a:gd name="connsiteY82" fmla="*/ 382772 h 1573619"/>
                <a:gd name="connsiteX83" fmla="*/ 4104167 w 5932967"/>
                <a:gd name="connsiteY83" fmla="*/ 414670 h 1573619"/>
                <a:gd name="connsiteX84" fmla="*/ 4136065 w 5932967"/>
                <a:gd name="connsiteY84" fmla="*/ 531628 h 1573619"/>
                <a:gd name="connsiteX85" fmla="*/ 4178595 w 5932967"/>
                <a:gd name="connsiteY85" fmla="*/ 606056 h 1573619"/>
                <a:gd name="connsiteX86" fmla="*/ 4221126 w 5932967"/>
                <a:gd name="connsiteY86" fmla="*/ 616688 h 1573619"/>
                <a:gd name="connsiteX87" fmla="*/ 4253023 w 5932967"/>
                <a:gd name="connsiteY87" fmla="*/ 637954 h 1573619"/>
                <a:gd name="connsiteX88" fmla="*/ 4284921 w 5932967"/>
                <a:gd name="connsiteY88" fmla="*/ 648586 h 1573619"/>
                <a:gd name="connsiteX89" fmla="*/ 4295554 w 5932967"/>
                <a:gd name="connsiteY89" fmla="*/ 680484 h 1573619"/>
                <a:gd name="connsiteX90" fmla="*/ 4316819 w 5932967"/>
                <a:gd name="connsiteY90" fmla="*/ 712381 h 1573619"/>
                <a:gd name="connsiteX91" fmla="*/ 4327451 w 5932967"/>
                <a:gd name="connsiteY91" fmla="*/ 882502 h 1573619"/>
                <a:gd name="connsiteX92" fmla="*/ 4348716 w 5932967"/>
                <a:gd name="connsiteY92" fmla="*/ 914400 h 1573619"/>
                <a:gd name="connsiteX93" fmla="*/ 4412512 w 5932967"/>
                <a:gd name="connsiteY93" fmla="*/ 978195 h 1573619"/>
                <a:gd name="connsiteX94" fmla="*/ 4476307 w 5932967"/>
                <a:gd name="connsiteY94" fmla="*/ 1052623 h 1573619"/>
                <a:gd name="connsiteX95" fmla="*/ 4497572 w 5932967"/>
                <a:gd name="connsiteY95" fmla="*/ 1137684 h 1573619"/>
                <a:gd name="connsiteX96" fmla="*/ 4508205 w 5932967"/>
                <a:gd name="connsiteY96" fmla="*/ 1180214 h 1573619"/>
                <a:gd name="connsiteX97" fmla="*/ 4572000 w 5932967"/>
                <a:gd name="connsiteY97" fmla="*/ 1233377 h 1573619"/>
                <a:gd name="connsiteX98" fmla="*/ 4603898 w 5932967"/>
                <a:gd name="connsiteY98" fmla="*/ 1244009 h 1573619"/>
                <a:gd name="connsiteX99" fmla="*/ 4646428 w 5932967"/>
                <a:gd name="connsiteY99" fmla="*/ 1265275 h 1573619"/>
                <a:gd name="connsiteX100" fmla="*/ 4731488 w 5932967"/>
                <a:gd name="connsiteY100" fmla="*/ 1307805 h 1573619"/>
                <a:gd name="connsiteX101" fmla="*/ 4774019 w 5932967"/>
                <a:gd name="connsiteY101" fmla="*/ 1360968 h 1573619"/>
                <a:gd name="connsiteX102" fmla="*/ 4784651 w 5932967"/>
                <a:gd name="connsiteY102" fmla="*/ 1392865 h 1573619"/>
                <a:gd name="connsiteX103" fmla="*/ 4848447 w 5932967"/>
                <a:gd name="connsiteY103" fmla="*/ 1414130 h 1573619"/>
                <a:gd name="connsiteX104" fmla="*/ 4880344 w 5932967"/>
                <a:gd name="connsiteY104" fmla="*/ 1435395 h 1573619"/>
                <a:gd name="connsiteX105" fmla="*/ 4944140 w 5932967"/>
                <a:gd name="connsiteY105" fmla="*/ 1382233 h 1573619"/>
                <a:gd name="connsiteX106" fmla="*/ 4965405 w 5932967"/>
                <a:gd name="connsiteY106" fmla="*/ 1339702 h 1573619"/>
                <a:gd name="connsiteX107" fmla="*/ 5029200 w 5932967"/>
                <a:gd name="connsiteY107" fmla="*/ 1297172 h 1573619"/>
                <a:gd name="connsiteX108" fmla="*/ 5092995 w 5932967"/>
                <a:gd name="connsiteY108" fmla="*/ 1265275 h 1573619"/>
                <a:gd name="connsiteX109" fmla="*/ 5114260 w 5932967"/>
                <a:gd name="connsiteY109" fmla="*/ 1244009 h 1573619"/>
                <a:gd name="connsiteX110" fmla="*/ 5178056 w 5932967"/>
                <a:gd name="connsiteY110" fmla="*/ 1201479 h 1573619"/>
                <a:gd name="connsiteX111" fmla="*/ 5220586 w 5932967"/>
                <a:gd name="connsiteY111" fmla="*/ 1137684 h 1573619"/>
                <a:gd name="connsiteX112" fmla="*/ 5252484 w 5932967"/>
                <a:gd name="connsiteY112" fmla="*/ 1095154 h 1573619"/>
                <a:gd name="connsiteX113" fmla="*/ 5316279 w 5932967"/>
                <a:gd name="connsiteY113" fmla="*/ 1073888 h 1573619"/>
                <a:gd name="connsiteX114" fmla="*/ 5401340 w 5932967"/>
                <a:gd name="connsiteY114" fmla="*/ 1116419 h 1573619"/>
                <a:gd name="connsiteX115" fmla="*/ 5454502 w 5932967"/>
                <a:gd name="connsiteY115" fmla="*/ 1222744 h 1573619"/>
                <a:gd name="connsiteX116" fmla="*/ 5497033 w 5932967"/>
                <a:gd name="connsiteY116" fmla="*/ 1233377 h 1573619"/>
                <a:gd name="connsiteX117" fmla="*/ 5560828 w 5932967"/>
                <a:gd name="connsiteY117" fmla="*/ 1254642 h 1573619"/>
                <a:gd name="connsiteX118" fmla="*/ 5571460 w 5932967"/>
                <a:gd name="connsiteY118" fmla="*/ 1286540 h 1573619"/>
                <a:gd name="connsiteX119" fmla="*/ 5571460 w 5932967"/>
                <a:gd name="connsiteY119" fmla="*/ 1360968 h 1573619"/>
                <a:gd name="connsiteX120" fmla="*/ 5592726 w 5932967"/>
                <a:gd name="connsiteY120" fmla="*/ 1382233 h 1573619"/>
                <a:gd name="connsiteX121" fmla="*/ 5816009 w 5932967"/>
                <a:gd name="connsiteY121" fmla="*/ 1403498 h 1573619"/>
                <a:gd name="connsiteX122" fmla="*/ 5869172 w 5932967"/>
                <a:gd name="connsiteY122" fmla="*/ 1414130 h 1573619"/>
                <a:gd name="connsiteX123" fmla="*/ 5932967 w 5932967"/>
                <a:gd name="connsiteY123" fmla="*/ 1435395 h 1573619"/>
                <a:gd name="connsiteX0" fmla="*/ 0 w 5932967"/>
                <a:gd name="connsiteY0" fmla="*/ 584791 h 1573619"/>
                <a:gd name="connsiteX1" fmla="*/ 138223 w 5932967"/>
                <a:gd name="connsiteY1" fmla="*/ 510363 h 1573619"/>
                <a:gd name="connsiteX2" fmla="*/ 191386 w 5932967"/>
                <a:gd name="connsiteY2" fmla="*/ 467833 h 1573619"/>
                <a:gd name="connsiteX3" fmla="*/ 202019 w 5932967"/>
                <a:gd name="connsiteY3" fmla="*/ 499730 h 1573619"/>
                <a:gd name="connsiteX4" fmla="*/ 212651 w 5932967"/>
                <a:gd name="connsiteY4" fmla="*/ 574158 h 1573619"/>
                <a:gd name="connsiteX5" fmla="*/ 244549 w 5932967"/>
                <a:gd name="connsiteY5" fmla="*/ 606056 h 1573619"/>
                <a:gd name="connsiteX6" fmla="*/ 276447 w 5932967"/>
                <a:gd name="connsiteY6" fmla="*/ 648586 h 1573619"/>
                <a:gd name="connsiteX7" fmla="*/ 287079 w 5932967"/>
                <a:gd name="connsiteY7" fmla="*/ 691116 h 1573619"/>
                <a:gd name="connsiteX8" fmla="*/ 340242 w 5932967"/>
                <a:gd name="connsiteY8" fmla="*/ 776177 h 1573619"/>
                <a:gd name="connsiteX9" fmla="*/ 425302 w 5932967"/>
                <a:gd name="connsiteY9" fmla="*/ 786809 h 1573619"/>
                <a:gd name="connsiteX10" fmla="*/ 467833 w 5932967"/>
                <a:gd name="connsiteY10" fmla="*/ 871870 h 1573619"/>
                <a:gd name="connsiteX11" fmla="*/ 552893 w 5932967"/>
                <a:gd name="connsiteY11" fmla="*/ 946298 h 1573619"/>
                <a:gd name="connsiteX12" fmla="*/ 584791 w 5932967"/>
                <a:gd name="connsiteY12" fmla="*/ 967563 h 1573619"/>
                <a:gd name="connsiteX13" fmla="*/ 648586 w 5932967"/>
                <a:gd name="connsiteY13" fmla="*/ 1073888 h 1573619"/>
                <a:gd name="connsiteX14" fmla="*/ 669851 w 5932967"/>
                <a:gd name="connsiteY14" fmla="*/ 1105786 h 1573619"/>
                <a:gd name="connsiteX15" fmla="*/ 733647 w 5932967"/>
                <a:gd name="connsiteY15" fmla="*/ 1137684 h 1573619"/>
                <a:gd name="connsiteX16" fmla="*/ 765544 w 5932967"/>
                <a:gd name="connsiteY16" fmla="*/ 1169581 h 1573619"/>
                <a:gd name="connsiteX17" fmla="*/ 786809 w 5932967"/>
                <a:gd name="connsiteY17" fmla="*/ 1233377 h 1573619"/>
                <a:gd name="connsiteX18" fmla="*/ 829340 w 5932967"/>
                <a:gd name="connsiteY18" fmla="*/ 1307805 h 1573619"/>
                <a:gd name="connsiteX19" fmla="*/ 935665 w 5932967"/>
                <a:gd name="connsiteY19" fmla="*/ 1350335 h 1573619"/>
                <a:gd name="connsiteX20" fmla="*/ 967563 w 5932967"/>
                <a:gd name="connsiteY20" fmla="*/ 1371600 h 1573619"/>
                <a:gd name="connsiteX21" fmla="*/ 1020726 w 5932967"/>
                <a:gd name="connsiteY21" fmla="*/ 1520456 h 1573619"/>
                <a:gd name="connsiteX22" fmla="*/ 1084521 w 5932967"/>
                <a:gd name="connsiteY22" fmla="*/ 1541721 h 1573619"/>
                <a:gd name="connsiteX23" fmla="*/ 1105786 w 5932967"/>
                <a:gd name="connsiteY23" fmla="*/ 1573619 h 1573619"/>
                <a:gd name="connsiteX24" fmla="*/ 1265274 w 5932967"/>
                <a:gd name="connsiteY24" fmla="*/ 1541721 h 1573619"/>
                <a:gd name="connsiteX25" fmla="*/ 1350335 w 5932967"/>
                <a:gd name="connsiteY25" fmla="*/ 1414130 h 1573619"/>
                <a:gd name="connsiteX26" fmla="*/ 1360967 w 5932967"/>
                <a:gd name="connsiteY26" fmla="*/ 1382233 h 1573619"/>
                <a:gd name="connsiteX27" fmla="*/ 1424763 w 5932967"/>
                <a:gd name="connsiteY27" fmla="*/ 1339702 h 1573619"/>
                <a:gd name="connsiteX28" fmla="*/ 1446028 w 5932967"/>
                <a:gd name="connsiteY28" fmla="*/ 1307805 h 1573619"/>
                <a:gd name="connsiteX29" fmla="*/ 1456660 w 5932967"/>
                <a:gd name="connsiteY29" fmla="*/ 1275907 h 1573619"/>
                <a:gd name="connsiteX30" fmla="*/ 1477926 w 5932967"/>
                <a:gd name="connsiteY30" fmla="*/ 1254642 h 1573619"/>
                <a:gd name="connsiteX31" fmla="*/ 1520456 w 5932967"/>
                <a:gd name="connsiteY31" fmla="*/ 1297172 h 1573619"/>
                <a:gd name="connsiteX32" fmla="*/ 1637414 w 5932967"/>
                <a:gd name="connsiteY32" fmla="*/ 1350335 h 1573619"/>
                <a:gd name="connsiteX33" fmla="*/ 1701209 w 5932967"/>
                <a:gd name="connsiteY33" fmla="*/ 1392865 h 1573619"/>
                <a:gd name="connsiteX34" fmla="*/ 1733107 w 5932967"/>
                <a:gd name="connsiteY34" fmla="*/ 1414130 h 1573619"/>
                <a:gd name="connsiteX35" fmla="*/ 1743740 w 5932967"/>
                <a:gd name="connsiteY35" fmla="*/ 1446028 h 1573619"/>
                <a:gd name="connsiteX36" fmla="*/ 1786270 w 5932967"/>
                <a:gd name="connsiteY36" fmla="*/ 1435395 h 1573619"/>
                <a:gd name="connsiteX37" fmla="*/ 1903228 w 5932967"/>
                <a:gd name="connsiteY37" fmla="*/ 1360968 h 1573619"/>
                <a:gd name="connsiteX38" fmla="*/ 1935126 w 5932967"/>
                <a:gd name="connsiteY38" fmla="*/ 1329070 h 1573619"/>
                <a:gd name="connsiteX39" fmla="*/ 1988288 w 5932967"/>
                <a:gd name="connsiteY39" fmla="*/ 1318437 h 1573619"/>
                <a:gd name="connsiteX40" fmla="*/ 2020186 w 5932967"/>
                <a:gd name="connsiteY40" fmla="*/ 1307805 h 1573619"/>
                <a:gd name="connsiteX41" fmla="*/ 2052084 w 5932967"/>
                <a:gd name="connsiteY41" fmla="*/ 1286540 h 1573619"/>
                <a:gd name="connsiteX42" fmla="*/ 2094614 w 5932967"/>
                <a:gd name="connsiteY42" fmla="*/ 1190847 h 1573619"/>
                <a:gd name="connsiteX43" fmla="*/ 2137144 w 5932967"/>
                <a:gd name="connsiteY43" fmla="*/ 1180214 h 1573619"/>
                <a:gd name="connsiteX44" fmla="*/ 2169042 w 5932967"/>
                <a:gd name="connsiteY44" fmla="*/ 1169581 h 1573619"/>
                <a:gd name="connsiteX45" fmla="*/ 2264735 w 5932967"/>
                <a:gd name="connsiteY45" fmla="*/ 1180214 h 1573619"/>
                <a:gd name="connsiteX46" fmla="*/ 2307265 w 5932967"/>
                <a:gd name="connsiteY46" fmla="*/ 1297172 h 1573619"/>
                <a:gd name="connsiteX47" fmla="*/ 2445488 w 5932967"/>
                <a:gd name="connsiteY47" fmla="*/ 1371600 h 1573619"/>
                <a:gd name="connsiteX48" fmla="*/ 2466754 w 5932967"/>
                <a:gd name="connsiteY48" fmla="*/ 1392865 h 1573619"/>
                <a:gd name="connsiteX49" fmla="*/ 2530549 w 5932967"/>
                <a:gd name="connsiteY49" fmla="*/ 1414130 h 1573619"/>
                <a:gd name="connsiteX50" fmla="*/ 2594344 w 5932967"/>
                <a:gd name="connsiteY50" fmla="*/ 1403498 h 1573619"/>
                <a:gd name="connsiteX51" fmla="*/ 2679405 w 5932967"/>
                <a:gd name="connsiteY51" fmla="*/ 1307805 h 1573619"/>
                <a:gd name="connsiteX52" fmla="*/ 2721935 w 5932967"/>
                <a:gd name="connsiteY52" fmla="*/ 1275907 h 1573619"/>
                <a:gd name="connsiteX53" fmla="*/ 2785730 w 5932967"/>
                <a:gd name="connsiteY53" fmla="*/ 1212112 h 1573619"/>
                <a:gd name="connsiteX54" fmla="*/ 2838893 w 5932967"/>
                <a:gd name="connsiteY54" fmla="*/ 1127051 h 1573619"/>
                <a:gd name="connsiteX55" fmla="*/ 2860158 w 5932967"/>
                <a:gd name="connsiteY55" fmla="*/ 1095154 h 1573619"/>
                <a:gd name="connsiteX56" fmla="*/ 2892056 w 5932967"/>
                <a:gd name="connsiteY56" fmla="*/ 1063256 h 1573619"/>
                <a:gd name="connsiteX57" fmla="*/ 2934586 w 5932967"/>
                <a:gd name="connsiteY57" fmla="*/ 1010093 h 1573619"/>
                <a:gd name="connsiteX58" fmla="*/ 2977116 w 5932967"/>
                <a:gd name="connsiteY58" fmla="*/ 978195 h 1573619"/>
                <a:gd name="connsiteX59" fmla="*/ 3115340 w 5932967"/>
                <a:gd name="connsiteY59" fmla="*/ 765544 h 1573619"/>
                <a:gd name="connsiteX60" fmla="*/ 3179135 w 5932967"/>
                <a:gd name="connsiteY60" fmla="*/ 659219 h 1573619"/>
                <a:gd name="connsiteX61" fmla="*/ 3242930 w 5932967"/>
                <a:gd name="connsiteY61" fmla="*/ 510363 h 1573619"/>
                <a:gd name="connsiteX62" fmla="*/ 3264195 w 5932967"/>
                <a:gd name="connsiteY62" fmla="*/ 414670 h 1573619"/>
                <a:gd name="connsiteX63" fmla="*/ 3349256 w 5932967"/>
                <a:gd name="connsiteY63" fmla="*/ 350875 h 1573619"/>
                <a:gd name="connsiteX64" fmla="*/ 3434316 w 5932967"/>
                <a:gd name="connsiteY64" fmla="*/ 276447 h 1573619"/>
                <a:gd name="connsiteX65" fmla="*/ 3466214 w 5932967"/>
                <a:gd name="connsiteY65" fmla="*/ 265814 h 1573619"/>
                <a:gd name="connsiteX66" fmla="*/ 3551274 w 5932967"/>
                <a:gd name="connsiteY66" fmla="*/ 223284 h 1573619"/>
                <a:gd name="connsiteX67" fmla="*/ 3625702 w 5932967"/>
                <a:gd name="connsiteY67" fmla="*/ 148856 h 1573619"/>
                <a:gd name="connsiteX68" fmla="*/ 3657600 w 5932967"/>
                <a:gd name="connsiteY68" fmla="*/ 127591 h 1573619"/>
                <a:gd name="connsiteX69" fmla="*/ 3721395 w 5932967"/>
                <a:gd name="connsiteY69" fmla="*/ 85061 h 1573619"/>
                <a:gd name="connsiteX70" fmla="*/ 3806456 w 5932967"/>
                <a:gd name="connsiteY70" fmla="*/ 10633 h 1573619"/>
                <a:gd name="connsiteX71" fmla="*/ 3838354 w 5932967"/>
                <a:gd name="connsiteY71" fmla="*/ 0 h 1573619"/>
                <a:gd name="connsiteX72" fmla="*/ 3880884 w 5932967"/>
                <a:gd name="connsiteY72" fmla="*/ 10633 h 1573619"/>
                <a:gd name="connsiteX73" fmla="*/ 3912781 w 5932967"/>
                <a:gd name="connsiteY73" fmla="*/ 74428 h 1573619"/>
                <a:gd name="connsiteX74" fmla="*/ 3870251 w 5932967"/>
                <a:gd name="connsiteY74" fmla="*/ 138223 h 1573619"/>
                <a:gd name="connsiteX75" fmla="*/ 3880884 w 5932967"/>
                <a:gd name="connsiteY75" fmla="*/ 170121 h 1573619"/>
                <a:gd name="connsiteX76" fmla="*/ 3891516 w 5932967"/>
                <a:gd name="connsiteY76" fmla="*/ 223284 h 1573619"/>
                <a:gd name="connsiteX77" fmla="*/ 3955312 w 5932967"/>
                <a:gd name="connsiteY77" fmla="*/ 287079 h 1573619"/>
                <a:gd name="connsiteX78" fmla="*/ 3987209 w 5932967"/>
                <a:gd name="connsiteY78" fmla="*/ 297712 h 1573619"/>
                <a:gd name="connsiteX79" fmla="*/ 4019107 w 5932967"/>
                <a:gd name="connsiteY79" fmla="*/ 329609 h 1573619"/>
                <a:gd name="connsiteX80" fmla="*/ 4051005 w 5932967"/>
                <a:gd name="connsiteY80" fmla="*/ 340242 h 1573619"/>
                <a:gd name="connsiteX81" fmla="*/ 4072270 w 5932967"/>
                <a:gd name="connsiteY81" fmla="*/ 382772 h 1573619"/>
                <a:gd name="connsiteX82" fmla="*/ 4104167 w 5932967"/>
                <a:gd name="connsiteY82" fmla="*/ 414670 h 1573619"/>
                <a:gd name="connsiteX83" fmla="*/ 4136065 w 5932967"/>
                <a:gd name="connsiteY83" fmla="*/ 531628 h 1573619"/>
                <a:gd name="connsiteX84" fmla="*/ 4178595 w 5932967"/>
                <a:gd name="connsiteY84" fmla="*/ 606056 h 1573619"/>
                <a:gd name="connsiteX85" fmla="*/ 4221126 w 5932967"/>
                <a:gd name="connsiteY85" fmla="*/ 616688 h 1573619"/>
                <a:gd name="connsiteX86" fmla="*/ 4253023 w 5932967"/>
                <a:gd name="connsiteY86" fmla="*/ 637954 h 1573619"/>
                <a:gd name="connsiteX87" fmla="*/ 4284921 w 5932967"/>
                <a:gd name="connsiteY87" fmla="*/ 648586 h 1573619"/>
                <a:gd name="connsiteX88" fmla="*/ 4295554 w 5932967"/>
                <a:gd name="connsiteY88" fmla="*/ 680484 h 1573619"/>
                <a:gd name="connsiteX89" fmla="*/ 4316819 w 5932967"/>
                <a:gd name="connsiteY89" fmla="*/ 712381 h 1573619"/>
                <a:gd name="connsiteX90" fmla="*/ 4327451 w 5932967"/>
                <a:gd name="connsiteY90" fmla="*/ 882502 h 1573619"/>
                <a:gd name="connsiteX91" fmla="*/ 4348716 w 5932967"/>
                <a:gd name="connsiteY91" fmla="*/ 914400 h 1573619"/>
                <a:gd name="connsiteX92" fmla="*/ 4412512 w 5932967"/>
                <a:gd name="connsiteY92" fmla="*/ 978195 h 1573619"/>
                <a:gd name="connsiteX93" fmla="*/ 4476307 w 5932967"/>
                <a:gd name="connsiteY93" fmla="*/ 1052623 h 1573619"/>
                <a:gd name="connsiteX94" fmla="*/ 4497572 w 5932967"/>
                <a:gd name="connsiteY94" fmla="*/ 1137684 h 1573619"/>
                <a:gd name="connsiteX95" fmla="*/ 4508205 w 5932967"/>
                <a:gd name="connsiteY95" fmla="*/ 1180214 h 1573619"/>
                <a:gd name="connsiteX96" fmla="*/ 4572000 w 5932967"/>
                <a:gd name="connsiteY96" fmla="*/ 1233377 h 1573619"/>
                <a:gd name="connsiteX97" fmla="*/ 4603898 w 5932967"/>
                <a:gd name="connsiteY97" fmla="*/ 1244009 h 1573619"/>
                <a:gd name="connsiteX98" fmla="*/ 4646428 w 5932967"/>
                <a:gd name="connsiteY98" fmla="*/ 1265275 h 1573619"/>
                <a:gd name="connsiteX99" fmla="*/ 4731488 w 5932967"/>
                <a:gd name="connsiteY99" fmla="*/ 1307805 h 1573619"/>
                <a:gd name="connsiteX100" fmla="*/ 4774019 w 5932967"/>
                <a:gd name="connsiteY100" fmla="*/ 1360968 h 1573619"/>
                <a:gd name="connsiteX101" fmla="*/ 4784651 w 5932967"/>
                <a:gd name="connsiteY101" fmla="*/ 1392865 h 1573619"/>
                <a:gd name="connsiteX102" fmla="*/ 4848447 w 5932967"/>
                <a:gd name="connsiteY102" fmla="*/ 1414130 h 1573619"/>
                <a:gd name="connsiteX103" fmla="*/ 4880344 w 5932967"/>
                <a:gd name="connsiteY103" fmla="*/ 1435395 h 1573619"/>
                <a:gd name="connsiteX104" fmla="*/ 4944140 w 5932967"/>
                <a:gd name="connsiteY104" fmla="*/ 1382233 h 1573619"/>
                <a:gd name="connsiteX105" fmla="*/ 4965405 w 5932967"/>
                <a:gd name="connsiteY105" fmla="*/ 1339702 h 1573619"/>
                <a:gd name="connsiteX106" fmla="*/ 5029200 w 5932967"/>
                <a:gd name="connsiteY106" fmla="*/ 1297172 h 1573619"/>
                <a:gd name="connsiteX107" fmla="*/ 5092995 w 5932967"/>
                <a:gd name="connsiteY107" fmla="*/ 1265275 h 1573619"/>
                <a:gd name="connsiteX108" fmla="*/ 5114260 w 5932967"/>
                <a:gd name="connsiteY108" fmla="*/ 1244009 h 1573619"/>
                <a:gd name="connsiteX109" fmla="*/ 5178056 w 5932967"/>
                <a:gd name="connsiteY109" fmla="*/ 1201479 h 1573619"/>
                <a:gd name="connsiteX110" fmla="*/ 5220586 w 5932967"/>
                <a:gd name="connsiteY110" fmla="*/ 1137684 h 1573619"/>
                <a:gd name="connsiteX111" fmla="*/ 5252484 w 5932967"/>
                <a:gd name="connsiteY111" fmla="*/ 1095154 h 1573619"/>
                <a:gd name="connsiteX112" fmla="*/ 5316279 w 5932967"/>
                <a:gd name="connsiteY112" fmla="*/ 1073888 h 1573619"/>
                <a:gd name="connsiteX113" fmla="*/ 5401340 w 5932967"/>
                <a:gd name="connsiteY113" fmla="*/ 1116419 h 1573619"/>
                <a:gd name="connsiteX114" fmla="*/ 5454502 w 5932967"/>
                <a:gd name="connsiteY114" fmla="*/ 1222744 h 1573619"/>
                <a:gd name="connsiteX115" fmla="*/ 5497033 w 5932967"/>
                <a:gd name="connsiteY115" fmla="*/ 1233377 h 1573619"/>
                <a:gd name="connsiteX116" fmla="*/ 5560828 w 5932967"/>
                <a:gd name="connsiteY116" fmla="*/ 1254642 h 1573619"/>
                <a:gd name="connsiteX117" fmla="*/ 5571460 w 5932967"/>
                <a:gd name="connsiteY117" fmla="*/ 1286540 h 1573619"/>
                <a:gd name="connsiteX118" fmla="*/ 5571460 w 5932967"/>
                <a:gd name="connsiteY118" fmla="*/ 1360968 h 1573619"/>
                <a:gd name="connsiteX119" fmla="*/ 5592726 w 5932967"/>
                <a:gd name="connsiteY119" fmla="*/ 1382233 h 1573619"/>
                <a:gd name="connsiteX120" fmla="*/ 5816009 w 5932967"/>
                <a:gd name="connsiteY120" fmla="*/ 1403498 h 1573619"/>
                <a:gd name="connsiteX121" fmla="*/ 5869172 w 5932967"/>
                <a:gd name="connsiteY121" fmla="*/ 1414130 h 1573619"/>
                <a:gd name="connsiteX122" fmla="*/ 5932967 w 5932967"/>
                <a:gd name="connsiteY122" fmla="*/ 1435395 h 1573619"/>
                <a:gd name="connsiteX0" fmla="*/ 0 w 5932967"/>
                <a:gd name="connsiteY0" fmla="*/ 584791 h 1573619"/>
                <a:gd name="connsiteX1" fmla="*/ 138223 w 5932967"/>
                <a:gd name="connsiteY1" fmla="*/ 510363 h 1573619"/>
                <a:gd name="connsiteX2" fmla="*/ 191386 w 5932967"/>
                <a:gd name="connsiteY2" fmla="*/ 467833 h 1573619"/>
                <a:gd name="connsiteX3" fmla="*/ 212651 w 5932967"/>
                <a:gd name="connsiteY3" fmla="*/ 574158 h 1573619"/>
                <a:gd name="connsiteX4" fmla="*/ 244549 w 5932967"/>
                <a:gd name="connsiteY4" fmla="*/ 606056 h 1573619"/>
                <a:gd name="connsiteX5" fmla="*/ 276447 w 5932967"/>
                <a:gd name="connsiteY5" fmla="*/ 648586 h 1573619"/>
                <a:gd name="connsiteX6" fmla="*/ 287079 w 5932967"/>
                <a:gd name="connsiteY6" fmla="*/ 691116 h 1573619"/>
                <a:gd name="connsiteX7" fmla="*/ 340242 w 5932967"/>
                <a:gd name="connsiteY7" fmla="*/ 776177 h 1573619"/>
                <a:gd name="connsiteX8" fmla="*/ 425302 w 5932967"/>
                <a:gd name="connsiteY8" fmla="*/ 786809 h 1573619"/>
                <a:gd name="connsiteX9" fmla="*/ 467833 w 5932967"/>
                <a:gd name="connsiteY9" fmla="*/ 871870 h 1573619"/>
                <a:gd name="connsiteX10" fmla="*/ 552893 w 5932967"/>
                <a:gd name="connsiteY10" fmla="*/ 946298 h 1573619"/>
                <a:gd name="connsiteX11" fmla="*/ 584791 w 5932967"/>
                <a:gd name="connsiteY11" fmla="*/ 967563 h 1573619"/>
                <a:gd name="connsiteX12" fmla="*/ 648586 w 5932967"/>
                <a:gd name="connsiteY12" fmla="*/ 1073888 h 1573619"/>
                <a:gd name="connsiteX13" fmla="*/ 669851 w 5932967"/>
                <a:gd name="connsiteY13" fmla="*/ 1105786 h 1573619"/>
                <a:gd name="connsiteX14" fmla="*/ 733647 w 5932967"/>
                <a:gd name="connsiteY14" fmla="*/ 1137684 h 1573619"/>
                <a:gd name="connsiteX15" fmla="*/ 765544 w 5932967"/>
                <a:gd name="connsiteY15" fmla="*/ 1169581 h 1573619"/>
                <a:gd name="connsiteX16" fmla="*/ 786809 w 5932967"/>
                <a:gd name="connsiteY16" fmla="*/ 1233377 h 1573619"/>
                <a:gd name="connsiteX17" fmla="*/ 829340 w 5932967"/>
                <a:gd name="connsiteY17" fmla="*/ 1307805 h 1573619"/>
                <a:gd name="connsiteX18" fmla="*/ 935665 w 5932967"/>
                <a:gd name="connsiteY18" fmla="*/ 1350335 h 1573619"/>
                <a:gd name="connsiteX19" fmla="*/ 967563 w 5932967"/>
                <a:gd name="connsiteY19" fmla="*/ 1371600 h 1573619"/>
                <a:gd name="connsiteX20" fmla="*/ 1020726 w 5932967"/>
                <a:gd name="connsiteY20" fmla="*/ 1520456 h 1573619"/>
                <a:gd name="connsiteX21" fmla="*/ 1084521 w 5932967"/>
                <a:gd name="connsiteY21" fmla="*/ 1541721 h 1573619"/>
                <a:gd name="connsiteX22" fmla="*/ 1105786 w 5932967"/>
                <a:gd name="connsiteY22" fmla="*/ 1573619 h 1573619"/>
                <a:gd name="connsiteX23" fmla="*/ 1265274 w 5932967"/>
                <a:gd name="connsiteY23" fmla="*/ 1541721 h 1573619"/>
                <a:gd name="connsiteX24" fmla="*/ 1350335 w 5932967"/>
                <a:gd name="connsiteY24" fmla="*/ 1414130 h 1573619"/>
                <a:gd name="connsiteX25" fmla="*/ 1360967 w 5932967"/>
                <a:gd name="connsiteY25" fmla="*/ 1382233 h 1573619"/>
                <a:gd name="connsiteX26" fmla="*/ 1424763 w 5932967"/>
                <a:gd name="connsiteY26" fmla="*/ 1339702 h 1573619"/>
                <a:gd name="connsiteX27" fmla="*/ 1446028 w 5932967"/>
                <a:gd name="connsiteY27" fmla="*/ 1307805 h 1573619"/>
                <a:gd name="connsiteX28" fmla="*/ 1456660 w 5932967"/>
                <a:gd name="connsiteY28" fmla="*/ 1275907 h 1573619"/>
                <a:gd name="connsiteX29" fmla="*/ 1477926 w 5932967"/>
                <a:gd name="connsiteY29" fmla="*/ 1254642 h 1573619"/>
                <a:gd name="connsiteX30" fmla="*/ 1520456 w 5932967"/>
                <a:gd name="connsiteY30" fmla="*/ 1297172 h 1573619"/>
                <a:gd name="connsiteX31" fmla="*/ 1637414 w 5932967"/>
                <a:gd name="connsiteY31" fmla="*/ 1350335 h 1573619"/>
                <a:gd name="connsiteX32" fmla="*/ 1701209 w 5932967"/>
                <a:gd name="connsiteY32" fmla="*/ 1392865 h 1573619"/>
                <a:gd name="connsiteX33" fmla="*/ 1733107 w 5932967"/>
                <a:gd name="connsiteY33" fmla="*/ 1414130 h 1573619"/>
                <a:gd name="connsiteX34" fmla="*/ 1743740 w 5932967"/>
                <a:gd name="connsiteY34" fmla="*/ 1446028 h 1573619"/>
                <a:gd name="connsiteX35" fmla="*/ 1786270 w 5932967"/>
                <a:gd name="connsiteY35" fmla="*/ 1435395 h 1573619"/>
                <a:gd name="connsiteX36" fmla="*/ 1903228 w 5932967"/>
                <a:gd name="connsiteY36" fmla="*/ 1360968 h 1573619"/>
                <a:gd name="connsiteX37" fmla="*/ 1935126 w 5932967"/>
                <a:gd name="connsiteY37" fmla="*/ 1329070 h 1573619"/>
                <a:gd name="connsiteX38" fmla="*/ 1988288 w 5932967"/>
                <a:gd name="connsiteY38" fmla="*/ 1318437 h 1573619"/>
                <a:gd name="connsiteX39" fmla="*/ 2020186 w 5932967"/>
                <a:gd name="connsiteY39" fmla="*/ 1307805 h 1573619"/>
                <a:gd name="connsiteX40" fmla="*/ 2052084 w 5932967"/>
                <a:gd name="connsiteY40" fmla="*/ 1286540 h 1573619"/>
                <a:gd name="connsiteX41" fmla="*/ 2094614 w 5932967"/>
                <a:gd name="connsiteY41" fmla="*/ 1190847 h 1573619"/>
                <a:gd name="connsiteX42" fmla="*/ 2137144 w 5932967"/>
                <a:gd name="connsiteY42" fmla="*/ 1180214 h 1573619"/>
                <a:gd name="connsiteX43" fmla="*/ 2169042 w 5932967"/>
                <a:gd name="connsiteY43" fmla="*/ 1169581 h 1573619"/>
                <a:gd name="connsiteX44" fmla="*/ 2264735 w 5932967"/>
                <a:gd name="connsiteY44" fmla="*/ 1180214 h 1573619"/>
                <a:gd name="connsiteX45" fmla="*/ 2307265 w 5932967"/>
                <a:gd name="connsiteY45" fmla="*/ 1297172 h 1573619"/>
                <a:gd name="connsiteX46" fmla="*/ 2445488 w 5932967"/>
                <a:gd name="connsiteY46" fmla="*/ 1371600 h 1573619"/>
                <a:gd name="connsiteX47" fmla="*/ 2466754 w 5932967"/>
                <a:gd name="connsiteY47" fmla="*/ 1392865 h 1573619"/>
                <a:gd name="connsiteX48" fmla="*/ 2530549 w 5932967"/>
                <a:gd name="connsiteY48" fmla="*/ 1414130 h 1573619"/>
                <a:gd name="connsiteX49" fmla="*/ 2594344 w 5932967"/>
                <a:gd name="connsiteY49" fmla="*/ 1403498 h 1573619"/>
                <a:gd name="connsiteX50" fmla="*/ 2679405 w 5932967"/>
                <a:gd name="connsiteY50" fmla="*/ 1307805 h 1573619"/>
                <a:gd name="connsiteX51" fmla="*/ 2721935 w 5932967"/>
                <a:gd name="connsiteY51" fmla="*/ 1275907 h 1573619"/>
                <a:gd name="connsiteX52" fmla="*/ 2785730 w 5932967"/>
                <a:gd name="connsiteY52" fmla="*/ 1212112 h 1573619"/>
                <a:gd name="connsiteX53" fmla="*/ 2838893 w 5932967"/>
                <a:gd name="connsiteY53" fmla="*/ 1127051 h 1573619"/>
                <a:gd name="connsiteX54" fmla="*/ 2860158 w 5932967"/>
                <a:gd name="connsiteY54" fmla="*/ 1095154 h 1573619"/>
                <a:gd name="connsiteX55" fmla="*/ 2892056 w 5932967"/>
                <a:gd name="connsiteY55" fmla="*/ 1063256 h 1573619"/>
                <a:gd name="connsiteX56" fmla="*/ 2934586 w 5932967"/>
                <a:gd name="connsiteY56" fmla="*/ 1010093 h 1573619"/>
                <a:gd name="connsiteX57" fmla="*/ 2977116 w 5932967"/>
                <a:gd name="connsiteY57" fmla="*/ 978195 h 1573619"/>
                <a:gd name="connsiteX58" fmla="*/ 3115340 w 5932967"/>
                <a:gd name="connsiteY58" fmla="*/ 765544 h 1573619"/>
                <a:gd name="connsiteX59" fmla="*/ 3179135 w 5932967"/>
                <a:gd name="connsiteY59" fmla="*/ 659219 h 1573619"/>
                <a:gd name="connsiteX60" fmla="*/ 3242930 w 5932967"/>
                <a:gd name="connsiteY60" fmla="*/ 510363 h 1573619"/>
                <a:gd name="connsiteX61" fmla="*/ 3264195 w 5932967"/>
                <a:gd name="connsiteY61" fmla="*/ 414670 h 1573619"/>
                <a:gd name="connsiteX62" fmla="*/ 3349256 w 5932967"/>
                <a:gd name="connsiteY62" fmla="*/ 350875 h 1573619"/>
                <a:gd name="connsiteX63" fmla="*/ 3434316 w 5932967"/>
                <a:gd name="connsiteY63" fmla="*/ 276447 h 1573619"/>
                <a:gd name="connsiteX64" fmla="*/ 3466214 w 5932967"/>
                <a:gd name="connsiteY64" fmla="*/ 265814 h 1573619"/>
                <a:gd name="connsiteX65" fmla="*/ 3551274 w 5932967"/>
                <a:gd name="connsiteY65" fmla="*/ 223284 h 1573619"/>
                <a:gd name="connsiteX66" fmla="*/ 3625702 w 5932967"/>
                <a:gd name="connsiteY66" fmla="*/ 148856 h 1573619"/>
                <a:gd name="connsiteX67" fmla="*/ 3657600 w 5932967"/>
                <a:gd name="connsiteY67" fmla="*/ 127591 h 1573619"/>
                <a:gd name="connsiteX68" fmla="*/ 3721395 w 5932967"/>
                <a:gd name="connsiteY68" fmla="*/ 85061 h 1573619"/>
                <a:gd name="connsiteX69" fmla="*/ 3806456 w 5932967"/>
                <a:gd name="connsiteY69" fmla="*/ 10633 h 1573619"/>
                <a:gd name="connsiteX70" fmla="*/ 3838354 w 5932967"/>
                <a:gd name="connsiteY70" fmla="*/ 0 h 1573619"/>
                <a:gd name="connsiteX71" fmla="*/ 3880884 w 5932967"/>
                <a:gd name="connsiteY71" fmla="*/ 10633 h 1573619"/>
                <a:gd name="connsiteX72" fmla="*/ 3912781 w 5932967"/>
                <a:gd name="connsiteY72" fmla="*/ 74428 h 1573619"/>
                <a:gd name="connsiteX73" fmla="*/ 3870251 w 5932967"/>
                <a:gd name="connsiteY73" fmla="*/ 138223 h 1573619"/>
                <a:gd name="connsiteX74" fmla="*/ 3880884 w 5932967"/>
                <a:gd name="connsiteY74" fmla="*/ 170121 h 1573619"/>
                <a:gd name="connsiteX75" fmla="*/ 3891516 w 5932967"/>
                <a:gd name="connsiteY75" fmla="*/ 223284 h 1573619"/>
                <a:gd name="connsiteX76" fmla="*/ 3955312 w 5932967"/>
                <a:gd name="connsiteY76" fmla="*/ 287079 h 1573619"/>
                <a:gd name="connsiteX77" fmla="*/ 3987209 w 5932967"/>
                <a:gd name="connsiteY77" fmla="*/ 297712 h 1573619"/>
                <a:gd name="connsiteX78" fmla="*/ 4019107 w 5932967"/>
                <a:gd name="connsiteY78" fmla="*/ 329609 h 1573619"/>
                <a:gd name="connsiteX79" fmla="*/ 4051005 w 5932967"/>
                <a:gd name="connsiteY79" fmla="*/ 340242 h 1573619"/>
                <a:gd name="connsiteX80" fmla="*/ 4072270 w 5932967"/>
                <a:gd name="connsiteY80" fmla="*/ 382772 h 1573619"/>
                <a:gd name="connsiteX81" fmla="*/ 4104167 w 5932967"/>
                <a:gd name="connsiteY81" fmla="*/ 414670 h 1573619"/>
                <a:gd name="connsiteX82" fmla="*/ 4136065 w 5932967"/>
                <a:gd name="connsiteY82" fmla="*/ 531628 h 1573619"/>
                <a:gd name="connsiteX83" fmla="*/ 4178595 w 5932967"/>
                <a:gd name="connsiteY83" fmla="*/ 606056 h 1573619"/>
                <a:gd name="connsiteX84" fmla="*/ 4221126 w 5932967"/>
                <a:gd name="connsiteY84" fmla="*/ 616688 h 1573619"/>
                <a:gd name="connsiteX85" fmla="*/ 4253023 w 5932967"/>
                <a:gd name="connsiteY85" fmla="*/ 637954 h 1573619"/>
                <a:gd name="connsiteX86" fmla="*/ 4284921 w 5932967"/>
                <a:gd name="connsiteY86" fmla="*/ 648586 h 1573619"/>
                <a:gd name="connsiteX87" fmla="*/ 4295554 w 5932967"/>
                <a:gd name="connsiteY87" fmla="*/ 680484 h 1573619"/>
                <a:gd name="connsiteX88" fmla="*/ 4316819 w 5932967"/>
                <a:gd name="connsiteY88" fmla="*/ 712381 h 1573619"/>
                <a:gd name="connsiteX89" fmla="*/ 4327451 w 5932967"/>
                <a:gd name="connsiteY89" fmla="*/ 882502 h 1573619"/>
                <a:gd name="connsiteX90" fmla="*/ 4348716 w 5932967"/>
                <a:gd name="connsiteY90" fmla="*/ 914400 h 1573619"/>
                <a:gd name="connsiteX91" fmla="*/ 4412512 w 5932967"/>
                <a:gd name="connsiteY91" fmla="*/ 978195 h 1573619"/>
                <a:gd name="connsiteX92" fmla="*/ 4476307 w 5932967"/>
                <a:gd name="connsiteY92" fmla="*/ 1052623 h 1573619"/>
                <a:gd name="connsiteX93" fmla="*/ 4497572 w 5932967"/>
                <a:gd name="connsiteY93" fmla="*/ 1137684 h 1573619"/>
                <a:gd name="connsiteX94" fmla="*/ 4508205 w 5932967"/>
                <a:gd name="connsiteY94" fmla="*/ 1180214 h 1573619"/>
                <a:gd name="connsiteX95" fmla="*/ 4572000 w 5932967"/>
                <a:gd name="connsiteY95" fmla="*/ 1233377 h 1573619"/>
                <a:gd name="connsiteX96" fmla="*/ 4603898 w 5932967"/>
                <a:gd name="connsiteY96" fmla="*/ 1244009 h 1573619"/>
                <a:gd name="connsiteX97" fmla="*/ 4646428 w 5932967"/>
                <a:gd name="connsiteY97" fmla="*/ 1265275 h 1573619"/>
                <a:gd name="connsiteX98" fmla="*/ 4731488 w 5932967"/>
                <a:gd name="connsiteY98" fmla="*/ 1307805 h 1573619"/>
                <a:gd name="connsiteX99" fmla="*/ 4774019 w 5932967"/>
                <a:gd name="connsiteY99" fmla="*/ 1360968 h 1573619"/>
                <a:gd name="connsiteX100" fmla="*/ 4784651 w 5932967"/>
                <a:gd name="connsiteY100" fmla="*/ 1392865 h 1573619"/>
                <a:gd name="connsiteX101" fmla="*/ 4848447 w 5932967"/>
                <a:gd name="connsiteY101" fmla="*/ 1414130 h 1573619"/>
                <a:gd name="connsiteX102" fmla="*/ 4880344 w 5932967"/>
                <a:gd name="connsiteY102" fmla="*/ 1435395 h 1573619"/>
                <a:gd name="connsiteX103" fmla="*/ 4944140 w 5932967"/>
                <a:gd name="connsiteY103" fmla="*/ 1382233 h 1573619"/>
                <a:gd name="connsiteX104" fmla="*/ 4965405 w 5932967"/>
                <a:gd name="connsiteY104" fmla="*/ 1339702 h 1573619"/>
                <a:gd name="connsiteX105" fmla="*/ 5029200 w 5932967"/>
                <a:gd name="connsiteY105" fmla="*/ 1297172 h 1573619"/>
                <a:gd name="connsiteX106" fmla="*/ 5092995 w 5932967"/>
                <a:gd name="connsiteY106" fmla="*/ 1265275 h 1573619"/>
                <a:gd name="connsiteX107" fmla="*/ 5114260 w 5932967"/>
                <a:gd name="connsiteY107" fmla="*/ 1244009 h 1573619"/>
                <a:gd name="connsiteX108" fmla="*/ 5178056 w 5932967"/>
                <a:gd name="connsiteY108" fmla="*/ 1201479 h 1573619"/>
                <a:gd name="connsiteX109" fmla="*/ 5220586 w 5932967"/>
                <a:gd name="connsiteY109" fmla="*/ 1137684 h 1573619"/>
                <a:gd name="connsiteX110" fmla="*/ 5252484 w 5932967"/>
                <a:gd name="connsiteY110" fmla="*/ 1095154 h 1573619"/>
                <a:gd name="connsiteX111" fmla="*/ 5316279 w 5932967"/>
                <a:gd name="connsiteY111" fmla="*/ 1073888 h 1573619"/>
                <a:gd name="connsiteX112" fmla="*/ 5401340 w 5932967"/>
                <a:gd name="connsiteY112" fmla="*/ 1116419 h 1573619"/>
                <a:gd name="connsiteX113" fmla="*/ 5454502 w 5932967"/>
                <a:gd name="connsiteY113" fmla="*/ 1222744 h 1573619"/>
                <a:gd name="connsiteX114" fmla="*/ 5497033 w 5932967"/>
                <a:gd name="connsiteY114" fmla="*/ 1233377 h 1573619"/>
                <a:gd name="connsiteX115" fmla="*/ 5560828 w 5932967"/>
                <a:gd name="connsiteY115" fmla="*/ 1254642 h 1573619"/>
                <a:gd name="connsiteX116" fmla="*/ 5571460 w 5932967"/>
                <a:gd name="connsiteY116" fmla="*/ 1286540 h 1573619"/>
                <a:gd name="connsiteX117" fmla="*/ 5571460 w 5932967"/>
                <a:gd name="connsiteY117" fmla="*/ 1360968 h 1573619"/>
                <a:gd name="connsiteX118" fmla="*/ 5592726 w 5932967"/>
                <a:gd name="connsiteY118" fmla="*/ 1382233 h 1573619"/>
                <a:gd name="connsiteX119" fmla="*/ 5816009 w 5932967"/>
                <a:gd name="connsiteY119" fmla="*/ 1403498 h 1573619"/>
                <a:gd name="connsiteX120" fmla="*/ 5869172 w 5932967"/>
                <a:gd name="connsiteY120" fmla="*/ 1414130 h 1573619"/>
                <a:gd name="connsiteX121" fmla="*/ 5932967 w 5932967"/>
                <a:gd name="connsiteY121" fmla="*/ 1435395 h 1573619"/>
                <a:gd name="connsiteX0" fmla="*/ 0 w 5932967"/>
                <a:gd name="connsiteY0" fmla="*/ 584791 h 1573619"/>
                <a:gd name="connsiteX1" fmla="*/ 138223 w 5932967"/>
                <a:gd name="connsiteY1" fmla="*/ 510363 h 1573619"/>
                <a:gd name="connsiteX2" fmla="*/ 191386 w 5932967"/>
                <a:gd name="connsiteY2" fmla="*/ 467833 h 1573619"/>
                <a:gd name="connsiteX3" fmla="*/ 212651 w 5932967"/>
                <a:gd name="connsiteY3" fmla="*/ 574158 h 1573619"/>
                <a:gd name="connsiteX4" fmla="*/ 276447 w 5932967"/>
                <a:gd name="connsiteY4" fmla="*/ 648586 h 1573619"/>
                <a:gd name="connsiteX5" fmla="*/ 287079 w 5932967"/>
                <a:gd name="connsiteY5" fmla="*/ 691116 h 1573619"/>
                <a:gd name="connsiteX6" fmla="*/ 340242 w 5932967"/>
                <a:gd name="connsiteY6" fmla="*/ 776177 h 1573619"/>
                <a:gd name="connsiteX7" fmla="*/ 425302 w 5932967"/>
                <a:gd name="connsiteY7" fmla="*/ 786809 h 1573619"/>
                <a:gd name="connsiteX8" fmla="*/ 467833 w 5932967"/>
                <a:gd name="connsiteY8" fmla="*/ 871870 h 1573619"/>
                <a:gd name="connsiteX9" fmla="*/ 552893 w 5932967"/>
                <a:gd name="connsiteY9" fmla="*/ 946298 h 1573619"/>
                <a:gd name="connsiteX10" fmla="*/ 584791 w 5932967"/>
                <a:gd name="connsiteY10" fmla="*/ 967563 h 1573619"/>
                <a:gd name="connsiteX11" fmla="*/ 648586 w 5932967"/>
                <a:gd name="connsiteY11" fmla="*/ 1073888 h 1573619"/>
                <a:gd name="connsiteX12" fmla="*/ 669851 w 5932967"/>
                <a:gd name="connsiteY12" fmla="*/ 1105786 h 1573619"/>
                <a:gd name="connsiteX13" fmla="*/ 733647 w 5932967"/>
                <a:gd name="connsiteY13" fmla="*/ 1137684 h 1573619"/>
                <a:gd name="connsiteX14" fmla="*/ 765544 w 5932967"/>
                <a:gd name="connsiteY14" fmla="*/ 1169581 h 1573619"/>
                <a:gd name="connsiteX15" fmla="*/ 786809 w 5932967"/>
                <a:gd name="connsiteY15" fmla="*/ 1233377 h 1573619"/>
                <a:gd name="connsiteX16" fmla="*/ 829340 w 5932967"/>
                <a:gd name="connsiteY16" fmla="*/ 1307805 h 1573619"/>
                <a:gd name="connsiteX17" fmla="*/ 935665 w 5932967"/>
                <a:gd name="connsiteY17" fmla="*/ 1350335 h 1573619"/>
                <a:gd name="connsiteX18" fmla="*/ 967563 w 5932967"/>
                <a:gd name="connsiteY18" fmla="*/ 1371600 h 1573619"/>
                <a:gd name="connsiteX19" fmla="*/ 1020726 w 5932967"/>
                <a:gd name="connsiteY19" fmla="*/ 1520456 h 1573619"/>
                <a:gd name="connsiteX20" fmla="*/ 1084521 w 5932967"/>
                <a:gd name="connsiteY20" fmla="*/ 1541721 h 1573619"/>
                <a:gd name="connsiteX21" fmla="*/ 1105786 w 5932967"/>
                <a:gd name="connsiteY21" fmla="*/ 1573619 h 1573619"/>
                <a:gd name="connsiteX22" fmla="*/ 1265274 w 5932967"/>
                <a:gd name="connsiteY22" fmla="*/ 1541721 h 1573619"/>
                <a:gd name="connsiteX23" fmla="*/ 1350335 w 5932967"/>
                <a:gd name="connsiteY23" fmla="*/ 1414130 h 1573619"/>
                <a:gd name="connsiteX24" fmla="*/ 1360967 w 5932967"/>
                <a:gd name="connsiteY24" fmla="*/ 1382233 h 1573619"/>
                <a:gd name="connsiteX25" fmla="*/ 1424763 w 5932967"/>
                <a:gd name="connsiteY25" fmla="*/ 1339702 h 1573619"/>
                <a:gd name="connsiteX26" fmla="*/ 1446028 w 5932967"/>
                <a:gd name="connsiteY26" fmla="*/ 1307805 h 1573619"/>
                <a:gd name="connsiteX27" fmla="*/ 1456660 w 5932967"/>
                <a:gd name="connsiteY27" fmla="*/ 1275907 h 1573619"/>
                <a:gd name="connsiteX28" fmla="*/ 1477926 w 5932967"/>
                <a:gd name="connsiteY28" fmla="*/ 1254642 h 1573619"/>
                <a:gd name="connsiteX29" fmla="*/ 1520456 w 5932967"/>
                <a:gd name="connsiteY29" fmla="*/ 1297172 h 1573619"/>
                <a:gd name="connsiteX30" fmla="*/ 1637414 w 5932967"/>
                <a:gd name="connsiteY30" fmla="*/ 1350335 h 1573619"/>
                <a:gd name="connsiteX31" fmla="*/ 1701209 w 5932967"/>
                <a:gd name="connsiteY31" fmla="*/ 1392865 h 1573619"/>
                <a:gd name="connsiteX32" fmla="*/ 1733107 w 5932967"/>
                <a:gd name="connsiteY32" fmla="*/ 1414130 h 1573619"/>
                <a:gd name="connsiteX33" fmla="*/ 1743740 w 5932967"/>
                <a:gd name="connsiteY33" fmla="*/ 1446028 h 1573619"/>
                <a:gd name="connsiteX34" fmla="*/ 1786270 w 5932967"/>
                <a:gd name="connsiteY34" fmla="*/ 1435395 h 1573619"/>
                <a:gd name="connsiteX35" fmla="*/ 1903228 w 5932967"/>
                <a:gd name="connsiteY35" fmla="*/ 1360968 h 1573619"/>
                <a:gd name="connsiteX36" fmla="*/ 1935126 w 5932967"/>
                <a:gd name="connsiteY36" fmla="*/ 1329070 h 1573619"/>
                <a:gd name="connsiteX37" fmla="*/ 1988288 w 5932967"/>
                <a:gd name="connsiteY37" fmla="*/ 1318437 h 1573619"/>
                <a:gd name="connsiteX38" fmla="*/ 2020186 w 5932967"/>
                <a:gd name="connsiteY38" fmla="*/ 1307805 h 1573619"/>
                <a:gd name="connsiteX39" fmla="*/ 2052084 w 5932967"/>
                <a:gd name="connsiteY39" fmla="*/ 1286540 h 1573619"/>
                <a:gd name="connsiteX40" fmla="*/ 2094614 w 5932967"/>
                <a:gd name="connsiteY40" fmla="*/ 1190847 h 1573619"/>
                <a:gd name="connsiteX41" fmla="*/ 2137144 w 5932967"/>
                <a:gd name="connsiteY41" fmla="*/ 1180214 h 1573619"/>
                <a:gd name="connsiteX42" fmla="*/ 2169042 w 5932967"/>
                <a:gd name="connsiteY42" fmla="*/ 1169581 h 1573619"/>
                <a:gd name="connsiteX43" fmla="*/ 2264735 w 5932967"/>
                <a:gd name="connsiteY43" fmla="*/ 1180214 h 1573619"/>
                <a:gd name="connsiteX44" fmla="*/ 2307265 w 5932967"/>
                <a:gd name="connsiteY44" fmla="*/ 1297172 h 1573619"/>
                <a:gd name="connsiteX45" fmla="*/ 2445488 w 5932967"/>
                <a:gd name="connsiteY45" fmla="*/ 1371600 h 1573619"/>
                <a:gd name="connsiteX46" fmla="*/ 2466754 w 5932967"/>
                <a:gd name="connsiteY46" fmla="*/ 1392865 h 1573619"/>
                <a:gd name="connsiteX47" fmla="*/ 2530549 w 5932967"/>
                <a:gd name="connsiteY47" fmla="*/ 1414130 h 1573619"/>
                <a:gd name="connsiteX48" fmla="*/ 2594344 w 5932967"/>
                <a:gd name="connsiteY48" fmla="*/ 1403498 h 1573619"/>
                <a:gd name="connsiteX49" fmla="*/ 2679405 w 5932967"/>
                <a:gd name="connsiteY49" fmla="*/ 1307805 h 1573619"/>
                <a:gd name="connsiteX50" fmla="*/ 2721935 w 5932967"/>
                <a:gd name="connsiteY50" fmla="*/ 1275907 h 1573619"/>
                <a:gd name="connsiteX51" fmla="*/ 2785730 w 5932967"/>
                <a:gd name="connsiteY51" fmla="*/ 1212112 h 1573619"/>
                <a:gd name="connsiteX52" fmla="*/ 2838893 w 5932967"/>
                <a:gd name="connsiteY52" fmla="*/ 1127051 h 1573619"/>
                <a:gd name="connsiteX53" fmla="*/ 2860158 w 5932967"/>
                <a:gd name="connsiteY53" fmla="*/ 1095154 h 1573619"/>
                <a:gd name="connsiteX54" fmla="*/ 2892056 w 5932967"/>
                <a:gd name="connsiteY54" fmla="*/ 1063256 h 1573619"/>
                <a:gd name="connsiteX55" fmla="*/ 2934586 w 5932967"/>
                <a:gd name="connsiteY55" fmla="*/ 1010093 h 1573619"/>
                <a:gd name="connsiteX56" fmla="*/ 2977116 w 5932967"/>
                <a:gd name="connsiteY56" fmla="*/ 978195 h 1573619"/>
                <a:gd name="connsiteX57" fmla="*/ 3115340 w 5932967"/>
                <a:gd name="connsiteY57" fmla="*/ 765544 h 1573619"/>
                <a:gd name="connsiteX58" fmla="*/ 3179135 w 5932967"/>
                <a:gd name="connsiteY58" fmla="*/ 659219 h 1573619"/>
                <a:gd name="connsiteX59" fmla="*/ 3242930 w 5932967"/>
                <a:gd name="connsiteY59" fmla="*/ 510363 h 1573619"/>
                <a:gd name="connsiteX60" fmla="*/ 3264195 w 5932967"/>
                <a:gd name="connsiteY60" fmla="*/ 414670 h 1573619"/>
                <a:gd name="connsiteX61" fmla="*/ 3349256 w 5932967"/>
                <a:gd name="connsiteY61" fmla="*/ 350875 h 1573619"/>
                <a:gd name="connsiteX62" fmla="*/ 3434316 w 5932967"/>
                <a:gd name="connsiteY62" fmla="*/ 276447 h 1573619"/>
                <a:gd name="connsiteX63" fmla="*/ 3466214 w 5932967"/>
                <a:gd name="connsiteY63" fmla="*/ 265814 h 1573619"/>
                <a:gd name="connsiteX64" fmla="*/ 3551274 w 5932967"/>
                <a:gd name="connsiteY64" fmla="*/ 223284 h 1573619"/>
                <a:gd name="connsiteX65" fmla="*/ 3625702 w 5932967"/>
                <a:gd name="connsiteY65" fmla="*/ 148856 h 1573619"/>
                <a:gd name="connsiteX66" fmla="*/ 3657600 w 5932967"/>
                <a:gd name="connsiteY66" fmla="*/ 127591 h 1573619"/>
                <a:gd name="connsiteX67" fmla="*/ 3721395 w 5932967"/>
                <a:gd name="connsiteY67" fmla="*/ 85061 h 1573619"/>
                <a:gd name="connsiteX68" fmla="*/ 3806456 w 5932967"/>
                <a:gd name="connsiteY68" fmla="*/ 10633 h 1573619"/>
                <a:gd name="connsiteX69" fmla="*/ 3838354 w 5932967"/>
                <a:gd name="connsiteY69" fmla="*/ 0 h 1573619"/>
                <a:gd name="connsiteX70" fmla="*/ 3880884 w 5932967"/>
                <a:gd name="connsiteY70" fmla="*/ 10633 h 1573619"/>
                <a:gd name="connsiteX71" fmla="*/ 3912781 w 5932967"/>
                <a:gd name="connsiteY71" fmla="*/ 74428 h 1573619"/>
                <a:gd name="connsiteX72" fmla="*/ 3870251 w 5932967"/>
                <a:gd name="connsiteY72" fmla="*/ 138223 h 1573619"/>
                <a:gd name="connsiteX73" fmla="*/ 3880884 w 5932967"/>
                <a:gd name="connsiteY73" fmla="*/ 170121 h 1573619"/>
                <a:gd name="connsiteX74" fmla="*/ 3891516 w 5932967"/>
                <a:gd name="connsiteY74" fmla="*/ 223284 h 1573619"/>
                <a:gd name="connsiteX75" fmla="*/ 3955312 w 5932967"/>
                <a:gd name="connsiteY75" fmla="*/ 287079 h 1573619"/>
                <a:gd name="connsiteX76" fmla="*/ 3987209 w 5932967"/>
                <a:gd name="connsiteY76" fmla="*/ 297712 h 1573619"/>
                <a:gd name="connsiteX77" fmla="*/ 4019107 w 5932967"/>
                <a:gd name="connsiteY77" fmla="*/ 329609 h 1573619"/>
                <a:gd name="connsiteX78" fmla="*/ 4051005 w 5932967"/>
                <a:gd name="connsiteY78" fmla="*/ 340242 h 1573619"/>
                <a:gd name="connsiteX79" fmla="*/ 4072270 w 5932967"/>
                <a:gd name="connsiteY79" fmla="*/ 382772 h 1573619"/>
                <a:gd name="connsiteX80" fmla="*/ 4104167 w 5932967"/>
                <a:gd name="connsiteY80" fmla="*/ 414670 h 1573619"/>
                <a:gd name="connsiteX81" fmla="*/ 4136065 w 5932967"/>
                <a:gd name="connsiteY81" fmla="*/ 531628 h 1573619"/>
                <a:gd name="connsiteX82" fmla="*/ 4178595 w 5932967"/>
                <a:gd name="connsiteY82" fmla="*/ 606056 h 1573619"/>
                <a:gd name="connsiteX83" fmla="*/ 4221126 w 5932967"/>
                <a:gd name="connsiteY83" fmla="*/ 616688 h 1573619"/>
                <a:gd name="connsiteX84" fmla="*/ 4253023 w 5932967"/>
                <a:gd name="connsiteY84" fmla="*/ 637954 h 1573619"/>
                <a:gd name="connsiteX85" fmla="*/ 4284921 w 5932967"/>
                <a:gd name="connsiteY85" fmla="*/ 648586 h 1573619"/>
                <a:gd name="connsiteX86" fmla="*/ 4295554 w 5932967"/>
                <a:gd name="connsiteY86" fmla="*/ 680484 h 1573619"/>
                <a:gd name="connsiteX87" fmla="*/ 4316819 w 5932967"/>
                <a:gd name="connsiteY87" fmla="*/ 712381 h 1573619"/>
                <a:gd name="connsiteX88" fmla="*/ 4327451 w 5932967"/>
                <a:gd name="connsiteY88" fmla="*/ 882502 h 1573619"/>
                <a:gd name="connsiteX89" fmla="*/ 4348716 w 5932967"/>
                <a:gd name="connsiteY89" fmla="*/ 914400 h 1573619"/>
                <a:gd name="connsiteX90" fmla="*/ 4412512 w 5932967"/>
                <a:gd name="connsiteY90" fmla="*/ 978195 h 1573619"/>
                <a:gd name="connsiteX91" fmla="*/ 4476307 w 5932967"/>
                <a:gd name="connsiteY91" fmla="*/ 1052623 h 1573619"/>
                <a:gd name="connsiteX92" fmla="*/ 4497572 w 5932967"/>
                <a:gd name="connsiteY92" fmla="*/ 1137684 h 1573619"/>
                <a:gd name="connsiteX93" fmla="*/ 4508205 w 5932967"/>
                <a:gd name="connsiteY93" fmla="*/ 1180214 h 1573619"/>
                <a:gd name="connsiteX94" fmla="*/ 4572000 w 5932967"/>
                <a:gd name="connsiteY94" fmla="*/ 1233377 h 1573619"/>
                <a:gd name="connsiteX95" fmla="*/ 4603898 w 5932967"/>
                <a:gd name="connsiteY95" fmla="*/ 1244009 h 1573619"/>
                <a:gd name="connsiteX96" fmla="*/ 4646428 w 5932967"/>
                <a:gd name="connsiteY96" fmla="*/ 1265275 h 1573619"/>
                <a:gd name="connsiteX97" fmla="*/ 4731488 w 5932967"/>
                <a:gd name="connsiteY97" fmla="*/ 1307805 h 1573619"/>
                <a:gd name="connsiteX98" fmla="*/ 4774019 w 5932967"/>
                <a:gd name="connsiteY98" fmla="*/ 1360968 h 1573619"/>
                <a:gd name="connsiteX99" fmla="*/ 4784651 w 5932967"/>
                <a:gd name="connsiteY99" fmla="*/ 1392865 h 1573619"/>
                <a:gd name="connsiteX100" fmla="*/ 4848447 w 5932967"/>
                <a:gd name="connsiteY100" fmla="*/ 1414130 h 1573619"/>
                <a:gd name="connsiteX101" fmla="*/ 4880344 w 5932967"/>
                <a:gd name="connsiteY101" fmla="*/ 1435395 h 1573619"/>
                <a:gd name="connsiteX102" fmla="*/ 4944140 w 5932967"/>
                <a:gd name="connsiteY102" fmla="*/ 1382233 h 1573619"/>
                <a:gd name="connsiteX103" fmla="*/ 4965405 w 5932967"/>
                <a:gd name="connsiteY103" fmla="*/ 1339702 h 1573619"/>
                <a:gd name="connsiteX104" fmla="*/ 5029200 w 5932967"/>
                <a:gd name="connsiteY104" fmla="*/ 1297172 h 1573619"/>
                <a:gd name="connsiteX105" fmla="*/ 5092995 w 5932967"/>
                <a:gd name="connsiteY105" fmla="*/ 1265275 h 1573619"/>
                <a:gd name="connsiteX106" fmla="*/ 5114260 w 5932967"/>
                <a:gd name="connsiteY106" fmla="*/ 1244009 h 1573619"/>
                <a:gd name="connsiteX107" fmla="*/ 5178056 w 5932967"/>
                <a:gd name="connsiteY107" fmla="*/ 1201479 h 1573619"/>
                <a:gd name="connsiteX108" fmla="*/ 5220586 w 5932967"/>
                <a:gd name="connsiteY108" fmla="*/ 1137684 h 1573619"/>
                <a:gd name="connsiteX109" fmla="*/ 5252484 w 5932967"/>
                <a:gd name="connsiteY109" fmla="*/ 1095154 h 1573619"/>
                <a:gd name="connsiteX110" fmla="*/ 5316279 w 5932967"/>
                <a:gd name="connsiteY110" fmla="*/ 1073888 h 1573619"/>
                <a:gd name="connsiteX111" fmla="*/ 5401340 w 5932967"/>
                <a:gd name="connsiteY111" fmla="*/ 1116419 h 1573619"/>
                <a:gd name="connsiteX112" fmla="*/ 5454502 w 5932967"/>
                <a:gd name="connsiteY112" fmla="*/ 1222744 h 1573619"/>
                <a:gd name="connsiteX113" fmla="*/ 5497033 w 5932967"/>
                <a:gd name="connsiteY113" fmla="*/ 1233377 h 1573619"/>
                <a:gd name="connsiteX114" fmla="*/ 5560828 w 5932967"/>
                <a:gd name="connsiteY114" fmla="*/ 1254642 h 1573619"/>
                <a:gd name="connsiteX115" fmla="*/ 5571460 w 5932967"/>
                <a:gd name="connsiteY115" fmla="*/ 1286540 h 1573619"/>
                <a:gd name="connsiteX116" fmla="*/ 5571460 w 5932967"/>
                <a:gd name="connsiteY116" fmla="*/ 1360968 h 1573619"/>
                <a:gd name="connsiteX117" fmla="*/ 5592726 w 5932967"/>
                <a:gd name="connsiteY117" fmla="*/ 1382233 h 1573619"/>
                <a:gd name="connsiteX118" fmla="*/ 5816009 w 5932967"/>
                <a:gd name="connsiteY118" fmla="*/ 1403498 h 1573619"/>
                <a:gd name="connsiteX119" fmla="*/ 5869172 w 5932967"/>
                <a:gd name="connsiteY119" fmla="*/ 1414130 h 1573619"/>
                <a:gd name="connsiteX120" fmla="*/ 5932967 w 5932967"/>
                <a:gd name="connsiteY120" fmla="*/ 1435395 h 1573619"/>
                <a:gd name="connsiteX0" fmla="*/ 0 w 5932967"/>
                <a:gd name="connsiteY0" fmla="*/ 584791 h 1573619"/>
                <a:gd name="connsiteX1" fmla="*/ 138223 w 5932967"/>
                <a:gd name="connsiteY1" fmla="*/ 510363 h 1573619"/>
                <a:gd name="connsiteX2" fmla="*/ 212651 w 5932967"/>
                <a:gd name="connsiteY2" fmla="*/ 574158 h 1573619"/>
                <a:gd name="connsiteX3" fmla="*/ 276447 w 5932967"/>
                <a:gd name="connsiteY3" fmla="*/ 648586 h 1573619"/>
                <a:gd name="connsiteX4" fmla="*/ 287079 w 5932967"/>
                <a:gd name="connsiteY4" fmla="*/ 691116 h 1573619"/>
                <a:gd name="connsiteX5" fmla="*/ 340242 w 5932967"/>
                <a:gd name="connsiteY5" fmla="*/ 776177 h 1573619"/>
                <a:gd name="connsiteX6" fmla="*/ 425302 w 5932967"/>
                <a:gd name="connsiteY6" fmla="*/ 786809 h 1573619"/>
                <a:gd name="connsiteX7" fmla="*/ 467833 w 5932967"/>
                <a:gd name="connsiteY7" fmla="*/ 871870 h 1573619"/>
                <a:gd name="connsiteX8" fmla="*/ 552893 w 5932967"/>
                <a:gd name="connsiteY8" fmla="*/ 946298 h 1573619"/>
                <a:gd name="connsiteX9" fmla="*/ 584791 w 5932967"/>
                <a:gd name="connsiteY9" fmla="*/ 967563 h 1573619"/>
                <a:gd name="connsiteX10" fmla="*/ 648586 w 5932967"/>
                <a:gd name="connsiteY10" fmla="*/ 1073888 h 1573619"/>
                <a:gd name="connsiteX11" fmla="*/ 669851 w 5932967"/>
                <a:gd name="connsiteY11" fmla="*/ 1105786 h 1573619"/>
                <a:gd name="connsiteX12" fmla="*/ 733647 w 5932967"/>
                <a:gd name="connsiteY12" fmla="*/ 1137684 h 1573619"/>
                <a:gd name="connsiteX13" fmla="*/ 765544 w 5932967"/>
                <a:gd name="connsiteY13" fmla="*/ 1169581 h 1573619"/>
                <a:gd name="connsiteX14" fmla="*/ 786809 w 5932967"/>
                <a:gd name="connsiteY14" fmla="*/ 1233377 h 1573619"/>
                <a:gd name="connsiteX15" fmla="*/ 829340 w 5932967"/>
                <a:gd name="connsiteY15" fmla="*/ 1307805 h 1573619"/>
                <a:gd name="connsiteX16" fmla="*/ 935665 w 5932967"/>
                <a:gd name="connsiteY16" fmla="*/ 1350335 h 1573619"/>
                <a:gd name="connsiteX17" fmla="*/ 967563 w 5932967"/>
                <a:gd name="connsiteY17" fmla="*/ 1371600 h 1573619"/>
                <a:gd name="connsiteX18" fmla="*/ 1020726 w 5932967"/>
                <a:gd name="connsiteY18" fmla="*/ 1520456 h 1573619"/>
                <a:gd name="connsiteX19" fmla="*/ 1084521 w 5932967"/>
                <a:gd name="connsiteY19" fmla="*/ 1541721 h 1573619"/>
                <a:gd name="connsiteX20" fmla="*/ 1105786 w 5932967"/>
                <a:gd name="connsiteY20" fmla="*/ 1573619 h 1573619"/>
                <a:gd name="connsiteX21" fmla="*/ 1265274 w 5932967"/>
                <a:gd name="connsiteY21" fmla="*/ 1541721 h 1573619"/>
                <a:gd name="connsiteX22" fmla="*/ 1350335 w 5932967"/>
                <a:gd name="connsiteY22" fmla="*/ 1414130 h 1573619"/>
                <a:gd name="connsiteX23" fmla="*/ 1360967 w 5932967"/>
                <a:gd name="connsiteY23" fmla="*/ 1382233 h 1573619"/>
                <a:gd name="connsiteX24" fmla="*/ 1424763 w 5932967"/>
                <a:gd name="connsiteY24" fmla="*/ 1339702 h 1573619"/>
                <a:gd name="connsiteX25" fmla="*/ 1446028 w 5932967"/>
                <a:gd name="connsiteY25" fmla="*/ 1307805 h 1573619"/>
                <a:gd name="connsiteX26" fmla="*/ 1456660 w 5932967"/>
                <a:gd name="connsiteY26" fmla="*/ 1275907 h 1573619"/>
                <a:gd name="connsiteX27" fmla="*/ 1477926 w 5932967"/>
                <a:gd name="connsiteY27" fmla="*/ 1254642 h 1573619"/>
                <a:gd name="connsiteX28" fmla="*/ 1520456 w 5932967"/>
                <a:gd name="connsiteY28" fmla="*/ 1297172 h 1573619"/>
                <a:gd name="connsiteX29" fmla="*/ 1637414 w 5932967"/>
                <a:gd name="connsiteY29" fmla="*/ 1350335 h 1573619"/>
                <a:gd name="connsiteX30" fmla="*/ 1701209 w 5932967"/>
                <a:gd name="connsiteY30" fmla="*/ 1392865 h 1573619"/>
                <a:gd name="connsiteX31" fmla="*/ 1733107 w 5932967"/>
                <a:gd name="connsiteY31" fmla="*/ 1414130 h 1573619"/>
                <a:gd name="connsiteX32" fmla="*/ 1743740 w 5932967"/>
                <a:gd name="connsiteY32" fmla="*/ 1446028 h 1573619"/>
                <a:gd name="connsiteX33" fmla="*/ 1786270 w 5932967"/>
                <a:gd name="connsiteY33" fmla="*/ 1435395 h 1573619"/>
                <a:gd name="connsiteX34" fmla="*/ 1903228 w 5932967"/>
                <a:gd name="connsiteY34" fmla="*/ 1360968 h 1573619"/>
                <a:gd name="connsiteX35" fmla="*/ 1935126 w 5932967"/>
                <a:gd name="connsiteY35" fmla="*/ 1329070 h 1573619"/>
                <a:gd name="connsiteX36" fmla="*/ 1988288 w 5932967"/>
                <a:gd name="connsiteY36" fmla="*/ 1318437 h 1573619"/>
                <a:gd name="connsiteX37" fmla="*/ 2020186 w 5932967"/>
                <a:gd name="connsiteY37" fmla="*/ 1307805 h 1573619"/>
                <a:gd name="connsiteX38" fmla="*/ 2052084 w 5932967"/>
                <a:gd name="connsiteY38" fmla="*/ 1286540 h 1573619"/>
                <a:gd name="connsiteX39" fmla="*/ 2094614 w 5932967"/>
                <a:gd name="connsiteY39" fmla="*/ 1190847 h 1573619"/>
                <a:gd name="connsiteX40" fmla="*/ 2137144 w 5932967"/>
                <a:gd name="connsiteY40" fmla="*/ 1180214 h 1573619"/>
                <a:gd name="connsiteX41" fmla="*/ 2169042 w 5932967"/>
                <a:gd name="connsiteY41" fmla="*/ 1169581 h 1573619"/>
                <a:gd name="connsiteX42" fmla="*/ 2264735 w 5932967"/>
                <a:gd name="connsiteY42" fmla="*/ 1180214 h 1573619"/>
                <a:gd name="connsiteX43" fmla="*/ 2307265 w 5932967"/>
                <a:gd name="connsiteY43" fmla="*/ 1297172 h 1573619"/>
                <a:gd name="connsiteX44" fmla="*/ 2445488 w 5932967"/>
                <a:gd name="connsiteY44" fmla="*/ 1371600 h 1573619"/>
                <a:gd name="connsiteX45" fmla="*/ 2466754 w 5932967"/>
                <a:gd name="connsiteY45" fmla="*/ 1392865 h 1573619"/>
                <a:gd name="connsiteX46" fmla="*/ 2530549 w 5932967"/>
                <a:gd name="connsiteY46" fmla="*/ 1414130 h 1573619"/>
                <a:gd name="connsiteX47" fmla="*/ 2594344 w 5932967"/>
                <a:gd name="connsiteY47" fmla="*/ 1403498 h 1573619"/>
                <a:gd name="connsiteX48" fmla="*/ 2679405 w 5932967"/>
                <a:gd name="connsiteY48" fmla="*/ 1307805 h 1573619"/>
                <a:gd name="connsiteX49" fmla="*/ 2721935 w 5932967"/>
                <a:gd name="connsiteY49" fmla="*/ 1275907 h 1573619"/>
                <a:gd name="connsiteX50" fmla="*/ 2785730 w 5932967"/>
                <a:gd name="connsiteY50" fmla="*/ 1212112 h 1573619"/>
                <a:gd name="connsiteX51" fmla="*/ 2838893 w 5932967"/>
                <a:gd name="connsiteY51" fmla="*/ 1127051 h 1573619"/>
                <a:gd name="connsiteX52" fmla="*/ 2860158 w 5932967"/>
                <a:gd name="connsiteY52" fmla="*/ 1095154 h 1573619"/>
                <a:gd name="connsiteX53" fmla="*/ 2892056 w 5932967"/>
                <a:gd name="connsiteY53" fmla="*/ 1063256 h 1573619"/>
                <a:gd name="connsiteX54" fmla="*/ 2934586 w 5932967"/>
                <a:gd name="connsiteY54" fmla="*/ 1010093 h 1573619"/>
                <a:gd name="connsiteX55" fmla="*/ 2977116 w 5932967"/>
                <a:gd name="connsiteY55" fmla="*/ 978195 h 1573619"/>
                <a:gd name="connsiteX56" fmla="*/ 3115340 w 5932967"/>
                <a:gd name="connsiteY56" fmla="*/ 765544 h 1573619"/>
                <a:gd name="connsiteX57" fmla="*/ 3179135 w 5932967"/>
                <a:gd name="connsiteY57" fmla="*/ 659219 h 1573619"/>
                <a:gd name="connsiteX58" fmla="*/ 3242930 w 5932967"/>
                <a:gd name="connsiteY58" fmla="*/ 510363 h 1573619"/>
                <a:gd name="connsiteX59" fmla="*/ 3264195 w 5932967"/>
                <a:gd name="connsiteY59" fmla="*/ 414670 h 1573619"/>
                <a:gd name="connsiteX60" fmla="*/ 3349256 w 5932967"/>
                <a:gd name="connsiteY60" fmla="*/ 350875 h 1573619"/>
                <a:gd name="connsiteX61" fmla="*/ 3434316 w 5932967"/>
                <a:gd name="connsiteY61" fmla="*/ 276447 h 1573619"/>
                <a:gd name="connsiteX62" fmla="*/ 3466214 w 5932967"/>
                <a:gd name="connsiteY62" fmla="*/ 265814 h 1573619"/>
                <a:gd name="connsiteX63" fmla="*/ 3551274 w 5932967"/>
                <a:gd name="connsiteY63" fmla="*/ 223284 h 1573619"/>
                <a:gd name="connsiteX64" fmla="*/ 3625702 w 5932967"/>
                <a:gd name="connsiteY64" fmla="*/ 148856 h 1573619"/>
                <a:gd name="connsiteX65" fmla="*/ 3657600 w 5932967"/>
                <a:gd name="connsiteY65" fmla="*/ 127591 h 1573619"/>
                <a:gd name="connsiteX66" fmla="*/ 3721395 w 5932967"/>
                <a:gd name="connsiteY66" fmla="*/ 85061 h 1573619"/>
                <a:gd name="connsiteX67" fmla="*/ 3806456 w 5932967"/>
                <a:gd name="connsiteY67" fmla="*/ 10633 h 1573619"/>
                <a:gd name="connsiteX68" fmla="*/ 3838354 w 5932967"/>
                <a:gd name="connsiteY68" fmla="*/ 0 h 1573619"/>
                <a:gd name="connsiteX69" fmla="*/ 3880884 w 5932967"/>
                <a:gd name="connsiteY69" fmla="*/ 10633 h 1573619"/>
                <a:gd name="connsiteX70" fmla="*/ 3912781 w 5932967"/>
                <a:gd name="connsiteY70" fmla="*/ 74428 h 1573619"/>
                <a:gd name="connsiteX71" fmla="*/ 3870251 w 5932967"/>
                <a:gd name="connsiteY71" fmla="*/ 138223 h 1573619"/>
                <a:gd name="connsiteX72" fmla="*/ 3880884 w 5932967"/>
                <a:gd name="connsiteY72" fmla="*/ 170121 h 1573619"/>
                <a:gd name="connsiteX73" fmla="*/ 3891516 w 5932967"/>
                <a:gd name="connsiteY73" fmla="*/ 223284 h 1573619"/>
                <a:gd name="connsiteX74" fmla="*/ 3955312 w 5932967"/>
                <a:gd name="connsiteY74" fmla="*/ 287079 h 1573619"/>
                <a:gd name="connsiteX75" fmla="*/ 3987209 w 5932967"/>
                <a:gd name="connsiteY75" fmla="*/ 297712 h 1573619"/>
                <a:gd name="connsiteX76" fmla="*/ 4019107 w 5932967"/>
                <a:gd name="connsiteY76" fmla="*/ 329609 h 1573619"/>
                <a:gd name="connsiteX77" fmla="*/ 4051005 w 5932967"/>
                <a:gd name="connsiteY77" fmla="*/ 340242 h 1573619"/>
                <a:gd name="connsiteX78" fmla="*/ 4072270 w 5932967"/>
                <a:gd name="connsiteY78" fmla="*/ 382772 h 1573619"/>
                <a:gd name="connsiteX79" fmla="*/ 4104167 w 5932967"/>
                <a:gd name="connsiteY79" fmla="*/ 414670 h 1573619"/>
                <a:gd name="connsiteX80" fmla="*/ 4136065 w 5932967"/>
                <a:gd name="connsiteY80" fmla="*/ 531628 h 1573619"/>
                <a:gd name="connsiteX81" fmla="*/ 4178595 w 5932967"/>
                <a:gd name="connsiteY81" fmla="*/ 606056 h 1573619"/>
                <a:gd name="connsiteX82" fmla="*/ 4221126 w 5932967"/>
                <a:gd name="connsiteY82" fmla="*/ 616688 h 1573619"/>
                <a:gd name="connsiteX83" fmla="*/ 4253023 w 5932967"/>
                <a:gd name="connsiteY83" fmla="*/ 637954 h 1573619"/>
                <a:gd name="connsiteX84" fmla="*/ 4284921 w 5932967"/>
                <a:gd name="connsiteY84" fmla="*/ 648586 h 1573619"/>
                <a:gd name="connsiteX85" fmla="*/ 4295554 w 5932967"/>
                <a:gd name="connsiteY85" fmla="*/ 680484 h 1573619"/>
                <a:gd name="connsiteX86" fmla="*/ 4316819 w 5932967"/>
                <a:gd name="connsiteY86" fmla="*/ 712381 h 1573619"/>
                <a:gd name="connsiteX87" fmla="*/ 4327451 w 5932967"/>
                <a:gd name="connsiteY87" fmla="*/ 882502 h 1573619"/>
                <a:gd name="connsiteX88" fmla="*/ 4348716 w 5932967"/>
                <a:gd name="connsiteY88" fmla="*/ 914400 h 1573619"/>
                <a:gd name="connsiteX89" fmla="*/ 4412512 w 5932967"/>
                <a:gd name="connsiteY89" fmla="*/ 978195 h 1573619"/>
                <a:gd name="connsiteX90" fmla="*/ 4476307 w 5932967"/>
                <a:gd name="connsiteY90" fmla="*/ 1052623 h 1573619"/>
                <a:gd name="connsiteX91" fmla="*/ 4497572 w 5932967"/>
                <a:gd name="connsiteY91" fmla="*/ 1137684 h 1573619"/>
                <a:gd name="connsiteX92" fmla="*/ 4508205 w 5932967"/>
                <a:gd name="connsiteY92" fmla="*/ 1180214 h 1573619"/>
                <a:gd name="connsiteX93" fmla="*/ 4572000 w 5932967"/>
                <a:gd name="connsiteY93" fmla="*/ 1233377 h 1573619"/>
                <a:gd name="connsiteX94" fmla="*/ 4603898 w 5932967"/>
                <a:gd name="connsiteY94" fmla="*/ 1244009 h 1573619"/>
                <a:gd name="connsiteX95" fmla="*/ 4646428 w 5932967"/>
                <a:gd name="connsiteY95" fmla="*/ 1265275 h 1573619"/>
                <a:gd name="connsiteX96" fmla="*/ 4731488 w 5932967"/>
                <a:gd name="connsiteY96" fmla="*/ 1307805 h 1573619"/>
                <a:gd name="connsiteX97" fmla="*/ 4774019 w 5932967"/>
                <a:gd name="connsiteY97" fmla="*/ 1360968 h 1573619"/>
                <a:gd name="connsiteX98" fmla="*/ 4784651 w 5932967"/>
                <a:gd name="connsiteY98" fmla="*/ 1392865 h 1573619"/>
                <a:gd name="connsiteX99" fmla="*/ 4848447 w 5932967"/>
                <a:gd name="connsiteY99" fmla="*/ 1414130 h 1573619"/>
                <a:gd name="connsiteX100" fmla="*/ 4880344 w 5932967"/>
                <a:gd name="connsiteY100" fmla="*/ 1435395 h 1573619"/>
                <a:gd name="connsiteX101" fmla="*/ 4944140 w 5932967"/>
                <a:gd name="connsiteY101" fmla="*/ 1382233 h 1573619"/>
                <a:gd name="connsiteX102" fmla="*/ 4965405 w 5932967"/>
                <a:gd name="connsiteY102" fmla="*/ 1339702 h 1573619"/>
                <a:gd name="connsiteX103" fmla="*/ 5029200 w 5932967"/>
                <a:gd name="connsiteY103" fmla="*/ 1297172 h 1573619"/>
                <a:gd name="connsiteX104" fmla="*/ 5092995 w 5932967"/>
                <a:gd name="connsiteY104" fmla="*/ 1265275 h 1573619"/>
                <a:gd name="connsiteX105" fmla="*/ 5114260 w 5932967"/>
                <a:gd name="connsiteY105" fmla="*/ 1244009 h 1573619"/>
                <a:gd name="connsiteX106" fmla="*/ 5178056 w 5932967"/>
                <a:gd name="connsiteY106" fmla="*/ 1201479 h 1573619"/>
                <a:gd name="connsiteX107" fmla="*/ 5220586 w 5932967"/>
                <a:gd name="connsiteY107" fmla="*/ 1137684 h 1573619"/>
                <a:gd name="connsiteX108" fmla="*/ 5252484 w 5932967"/>
                <a:gd name="connsiteY108" fmla="*/ 1095154 h 1573619"/>
                <a:gd name="connsiteX109" fmla="*/ 5316279 w 5932967"/>
                <a:gd name="connsiteY109" fmla="*/ 1073888 h 1573619"/>
                <a:gd name="connsiteX110" fmla="*/ 5401340 w 5932967"/>
                <a:gd name="connsiteY110" fmla="*/ 1116419 h 1573619"/>
                <a:gd name="connsiteX111" fmla="*/ 5454502 w 5932967"/>
                <a:gd name="connsiteY111" fmla="*/ 1222744 h 1573619"/>
                <a:gd name="connsiteX112" fmla="*/ 5497033 w 5932967"/>
                <a:gd name="connsiteY112" fmla="*/ 1233377 h 1573619"/>
                <a:gd name="connsiteX113" fmla="*/ 5560828 w 5932967"/>
                <a:gd name="connsiteY113" fmla="*/ 1254642 h 1573619"/>
                <a:gd name="connsiteX114" fmla="*/ 5571460 w 5932967"/>
                <a:gd name="connsiteY114" fmla="*/ 1286540 h 1573619"/>
                <a:gd name="connsiteX115" fmla="*/ 5571460 w 5932967"/>
                <a:gd name="connsiteY115" fmla="*/ 1360968 h 1573619"/>
                <a:gd name="connsiteX116" fmla="*/ 5592726 w 5932967"/>
                <a:gd name="connsiteY116" fmla="*/ 1382233 h 1573619"/>
                <a:gd name="connsiteX117" fmla="*/ 5816009 w 5932967"/>
                <a:gd name="connsiteY117" fmla="*/ 1403498 h 1573619"/>
                <a:gd name="connsiteX118" fmla="*/ 5869172 w 5932967"/>
                <a:gd name="connsiteY118" fmla="*/ 1414130 h 1573619"/>
                <a:gd name="connsiteX119" fmla="*/ 5932967 w 5932967"/>
                <a:gd name="connsiteY119" fmla="*/ 1435395 h 1573619"/>
                <a:gd name="connsiteX0" fmla="*/ 0 w 5932967"/>
                <a:gd name="connsiteY0" fmla="*/ 584791 h 1573619"/>
                <a:gd name="connsiteX1" fmla="*/ 212651 w 5932967"/>
                <a:gd name="connsiteY1" fmla="*/ 574158 h 1573619"/>
                <a:gd name="connsiteX2" fmla="*/ 276447 w 5932967"/>
                <a:gd name="connsiteY2" fmla="*/ 648586 h 1573619"/>
                <a:gd name="connsiteX3" fmla="*/ 287079 w 5932967"/>
                <a:gd name="connsiteY3" fmla="*/ 691116 h 1573619"/>
                <a:gd name="connsiteX4" fmla="*/ 340242 w 5932967"/>
                <a:gd name="connsiteY4" fmla="*/ 776177 h 1573619"/>
                <a:gd name="connsiteX5" fmla="*/ 425302 w 5932967"/>
                <a:gd name="connsiteY5" fmla="*/ 786809 h 1573619"/>
                <a:gd name="connsiteX6" fmla="*/ 467833 w 5932967"/>
                <a:gd name="connsiteY6" fmla="*/ 871870 h 1573619"/>
                <a:gd name="connsiteX7" fmla="*/ 552893 w 5932967"/>
                <a:gd name="connsiteY7" fmla="*/ 946298 h 1573619"/>
                <a:gd name="connsiteX8" fmla="*/ 584791 w 5932967"/>
                <a:gd name="connsiteY8" fmla="*/ 967563 h 1573619"/>
                <a:gd name="connsiteX9" fmla="*/ 648586 w 5932967"/>
                <a:gd name="connsiteY9" fmla="*/ 1073888 h 1573619"/>
                <a:gd name="connsiteX10" fmla="*/ 669851 w 5932967"/>
                <a:gd name="connsiteY10" fmla="*/ 1105786 h 1573619"/>
                <a:gd name="connsiteX11" fmla="*/ 733647 w 5932967"/>
                <a:gd name="connsiteY11" fmla="*/ 1137684 h 1573619"/>
                <a:gd name="connsiteX12" fmla="*/ 765544 w 5932967"/>
                <a:gd name="connsiteY12" fmla="*/ 1169581 h 1573619"/>
                <a:gd name="connsiteX13" fmla="*/ 786809 w 5932967"/>
                <a:gd name="connsiteY13" fmla="*/ 1233377 h 1573619"/>
                <a:gd name="connsiteX14" fmla="*/ 829340 w 5932967"/>
                <a:gd name="connsiteY14" fmla="*/ 1307805 h 1573619"/>
                <a:gd name="connsiteX15" fmla="*/ 935665 w 5932967"/>
                <a:gd name="connsiteY15" fmla="*/ 1350335 h 1573619"/>
                <a:gd name="connsiteX16" fmla="*/ 967563 w 5932967"/>
                <a:gd name="connsiteY16" fmla="*/ 1371600 h 1573619"/>
                <a:gd name="connsiteX17" fmla="*/ 1020726 w 5932967"/>
                <a:gd name="connsiteY17" fmla="*/ 1520456 h 1573619"/>
                <a:gd name="connsiteX18" fmla="*/ 1084521 w 5932967"/>
                <a:gd name="connsiteY18" fmla="*/ 1541721 h 1573619"/>
                <a:gd name="connsiteX19" fmla="*/ 1105786 w 5932967"/>
                <a:gd name="connsiteY19" fmla="*/ 1573619 h 1573619"/>
                <a:gd name="connsiteX20" fmla="*/ 1265274 w 5932967"/>
                <a:gd name="connsiteY20" fmla="*/ 1541721 h 1573619"/>
                <a:gd name="connsiteX21" fmla="*/ 1350335 w 5932967"/>
                <a:gd name="connsiteY21" fmla="*/ 1414130 h 1573619"/>
                <a:gd name="connsiteX22" fmla="*/ 1360967 w 5932967"/>
                <a:gd name="connsiteY22" fmla="*/ 1382233 h 1573619"/>
                <a:gd name="connsiteX23" fmla="*/ 1424763 w 5932967"/>
                <a:gd name="connsiteY23" fmla="*/ 1339702 h 1573619"/>
                <a:gd name="connsiteX24" fmla="*/ 1446028 w 5932967"/>
                <a:gd name="connsiteY24" fmla="*/ 1307805 h 1573619"/>
                <a:gd name="connsiteX25" fmla="*/ 1456660 w 5932967"/>
                <a:gd name="connsiteY25" fmla="*/ 1275907 h 1573619"/>
                <a:gd name="connsiteX26" fmla="*/ 1477926 w 5932967"/>
                <a:gd name="connsiteY26" fmla="*/ 1254642 h 1573619"/>
                <a:gd name="connsiteX27" fmla="*/ 1520456 w 5932967"/>
                <a:gd name="connsiteY27" fmla="*/ 1297172 h 1573619"/>
                <a:gd name="connsiteX28" fmla="*/ 1637414 w 5932967"/>
                <a:gd name="connsiteY28" fmla="*/ 1350335 h 1573619"/>
                <a:gd name="connsiteX29" fmla="*/ 1701209 w 5932967"/>
                <a:gd name="connsiteY29" fmla="*/ 1392865 h 1573619"/>
                <a:gd name="connsiteX30" fmla="*/ 1733107 w 5932967"/>
                <a:gd name="connsiteY30" fmla="*/ 1414130 h 1573619"/>
                <a:gd name="connsiteX31" fmla="*/ 1743740 w 5932967"/>
                <a:gd name="connsiteY31" fmla="*/ 1446028 h 1573619"/>
                <a:gd name="connsiteX32" fmla="*/ 1786270 w 5932967"/>
                <a:gd name="connsiteY32" fmla="*/ 1435395 h 1573619"/>
                <a:gd name="connsiteX33" fmla="*/ 1903228 w 5932967"/>
                <a:gd name="connsiteY33" fmla="*/ 1360968 h 1573619"/>
                <a:gd name="connsiteX34" fmla="*/ 1935126 w 5932967"/>
                <a:gd name="connsiteY34" fmla="*/ 1329070 h 1573619"/>
                <a:gd name="connsiteX35" fmla="*/ 1988288 w 5932967"/>
                <a:gd name="connsiteY35" fmla="*/ 1318437 h 1573619"/>
                <a:gd name="connsiteX36" fmla="*/ 2020186 w 5932967"/>
                <a:gd name="connsiteY36" fmla="*/ 1307805 h 1573619"/>
                <a:gd name="connsiteX37" fmla="*/ 2052084 w 5932967"/>
                <a:gd name="connsiteY37" fmla="*/ 1286540 h 1573619"/>
                <a:gd name="connsiteX38" fmla="*/ 2094614 w 5932967"/>
                <a:gd name="connsiteY38" fmla="*/ 1190847 h 1573619"/>
                <a:gd name="connsiteX39" fmla="*/ 2137144 w 5932967"/>
                <a:gd name="connsiteY39" fmla="*/ 1180214 h 1573619"/>
                <a:gd name="connsiteX40" fmla="*/ 2169042 w 5932967"/>
                <a:gd name="connsiteY40" fmla="*/ 1169581 h 1573619"/>
                <a:gd name="connsiteX41" fmla="*/ 2264735 w 5932967"/>
                <a:gd name="connsiteY41" fmla="*/ 1180214 h 1573619"/>
                <a:gd name="connsiteX42" fmla="*/ 2307265 w 5932967"/>
                <a:gd name="connsiteY42" fmla="*/ 1297172 h 1573619"/>
                <a:gd name="connsiteX43" fmla="*/ 2445488 w 5932967"/>
                <a:gd name="connsiteY43" fmla="*/ 1371600 h 1573619"/>
                <a:gd name="connsiteX44" fmla="*/ 2466754 w 5932967"/>
                <a:gd name="connsiteY44" fmla="*/ 1392865 h 1573619"/>
                <a:gd name="connsiteX45" fmla="*/ 2530549 w 5932967"/>
                <a:gd name="connsiteY45" fmla="*/ 1414130 h 1573619"/>
                <a:gd name="connsiteX46" fmla="*/ 2594344 w 5932967"/>
                <a:gd name="connsiteY46" fmla="*/ 1403498 h 1573619"/>
                <a:gd name="connsiteX47" fmla="*/ 2679405 w 5932967"/>
                <a:gd name="connsiteY47" fmla="*/ 1307805 h 1573619"/>
                <a:gd name="connsiteX48" fmla="*/ 2721935 w 5932967"/>
                <a:gd name="connsiteY48" fmla="*/ 1275907 h 1573619"/>
                <a:gd name="connsiteX49" fmla="*/ 2785730 w 5932967"/>
                <a:gd name="connsiteY49" fmla="*/ 1212112 h 1573619"/>
                <a:gd name="connsiteX50" fmla="*/ 2838893 w 5932967"/>
                <a:gd name="connsiteY50" fmla="*/ 1127051 h 1573619"/>
                <a:gd name="connsiteX51" fmla="*/ 2860158 w 5932967"/>
                <a:gd name="connsiteY51" fmla="*/ 1095154 h 1573619"/>
                <a:gd name="connsiteX52" fmla="*/ 2892056 w 5932967"/>
                <a:gd name="connsiteY52" fmla="*/ 1063256 h 1573619"/>
                <a:gd name="connsiteX53" fmla="*/ 2934586 w 5932967"/>
                <a:gd name="connsiteY53" fmla="*/ 1010093 h 1573619"/>
                <a:gd name="connsiteX54" fmla="*/ 2977116 w 5932967"/>
                <a:gd name="connsiteY54" fmla="*/ 978195 h 1573619"/>
                <a:gd name="connsiteX55" fmla="*/ 3115340 w 5932967"/>
                <a:gd name="connsiteY55" fmla="*/ 765544 h 1573619"/>
                <a:gd name="connsiteX56" fmla="*/ 3179135 w 5932967"/>
                <a:gd name="connsiteY56" fmla="*/ 659219 h 1573619"/>
                <a:gd name="connsiteX57" fmla="*/ 3242930 w 5932967"/>
                <a:gd name="connsiteY57" fmla="*/ 510363 h 1573619"/>
                <a:gd name="connsiteX58" fmla="*/ 3264195 w 5932967"/>
                <a:gd name="connsiteY58" fmla="*/ 414670 h 1573619"/>
                <a:gd name="connsiteX59" fmla="*/ 3349256 w 5932967"/>
                <a:gd name="connsiteY59" fmla="*/ 350875 h 1573619"/>
                <a:gd name="connsiteX60" fmla="*/ 3434316 w 5932967"/>
                <a:gd name="connsiteY60" fmla="*/ 276447 h 1573619"/>
                <a:gd name="connsiteX61" fmla="*/ 3466214 w 5932967"/>
                <a:gd name="connsiteY61" fmla="*/ 265814 h 1573619"/>
                <a:gd name="connsiteX62" fmla="*/ 3551274 w 5932967"/>
                <a:gd name="connsiteY62" fmla="*/ 223284 h 1573619"/>
                <a:gd name="connsiteX63" fmla="*/ 3625702 w 5932967"/>
                <a:gd name="connsiteY63" fmla="*/ 148856 h 1573619"/>
                <a:gd name="connsiteX64" fmla="*/ 3657600 w 5932967"/>
                <a:gd name="connsiteY64" fmla="*/ 127591 h 1573619"/>
                <a:gd name="connsiteX65" fmla="*/ 3721395 w 5932967"/>
                <a:gd name="connsiteY65" fmla="*/ 85061 h 1573619"/>
                <a:gd name="connsiteX66" fmla="*/ 3806456 w 5932967"/>
                <a:gd name="connsiteY66" fmla="*/ 10633 h 1573619"/>
                <a:gd name="connsiteX67" fmla="*/ 3838354 w 5932967"/>
                <a:gd name="connsiteY67" fmla="*/ 0 h 1573619"/>
                <a:gd name="connsiteX68" fmla="*/ 3880884 w 5932967"/>
                <a:gd name="connsiteY68" fmla="*/ 10633 h 1573619"/>
                <a:gd name="connsiteX69" fmla="*/ 3912781 w 5932967"/>
                <a:gd name="connsiteY69" fmla="*/ 74428 h 1573619"/>
                <a:gd name="connsiteX70" fmla="*/ 3870251 w 5932967"/>
                <a:gd name="connsiteY70" fmla="*/ 138223 h 1573619"/>
                <a:gd name="connsiteX71" fmla="*/ 3880884 w 5932967"/>
                <a:gd name="connsiteY71" fmla="*/ 170121 h 1573619"/>
                <a:gd name="connsiteX72" fmla="*/ 3891516 w 5932967"/>
                <a:gd name="connsiteY72" fmla="*/ 223284 h 1573619"/>
                <a:gd name="connsiteX73" fmla="*/ 3955312 w 5932967"/>
                <a:gd name="connsiteY73" fmla="*/ 287079 h 1573619"/>
                <a:gd name="connsiteX74" fmla="*/ 3987209 w 5932967"/>
                <a:gd name="connsiteY74" fmla="*/ 297712 h 1573619"/>
                <a:gd name="connsiteX75" fmla="*/ 4019107 w 5932967"/>
                <a:gd name="connsiteY75" fmla="*/ 329609 h 1573619"/>
                <a:gd name="connsiteX76" fmla="*/ 4051005 w 5932967"/>
                <a:gd name="connsiteY76" fmla="*/ 340242 h 1573619"/>
                <a:gd name="connsiteX77" fmla="*/ 4072270 w 5932967"/>
                <a:gd name="connsiteY77" fmla="*/ 382772 h 1573619"/>
                <a:gd name="connsiteX78" fmla="*/ 4104167 w 5932967"/>
                <a:gd name="connsiteY78" fmla="*/ 414670 h 1573619"/>
                <a:gd name="connsiteX79" fmla="*/ 4136065 w 5932967"/>
                <a:gd name="connsiteY79" fmla="*/ 531628 h 1573619"/>
                <a:gd name="connsiteX80" fmla="*/ 4178595 w 5932967"/>
                <a:gd name="connsiteY80" fmla="*/ 606056 h 1573619"/>
                <a:gd name="connsiteX81" fmla="*/ 4221126 w 5932967"/>
                <a:gd name="connsiteY81" fmla="*/ 616688 h 1573619"/>
                <a:gd name="connsiteX82" fmla="*/ 4253023 w 5932967"/>
                <a:gd name="connsiteY82" fmla="*/ 637954 h 1573619"/>
                <a:gd name="connsiteX83" fmla="*/ 4284921 w 5932967"/>
                <a:gd name="connsiteY83" fmla="*/ 648586 h 1573619"/>
                <a:gd name="connsiteX84" fmla="*/ 4295554 w 5932967"/>
                <a:gd name="connsiteY84" fmla="*/ 680484 h 1573619"/>
                <a:gd name="connsiteX85" fmla="*/ 4316819 w 5932967"/>
                <a:gd name="connsiteY85" fmla="*/ 712381 h 1573619"/>
                <a:gd name="connsiteX86" fmla="*/ 4327451 w 5932967"/>
                <a:gd name="connsiteY86" fmla="*/ 882502 h 1573619"/>
                <a:gd name="connsiteX87" fmla="*/ 4348716 w 5932967"/>
                <a:gd name="connsiteY87" fmla="*/ 914400 h 1573619"/>
                <a:gd name="connsiteX88" fmla="*/ 4412512 w 5932967"/>
                <a:gd name="connsiteY88" fmla="*/ 978195 h 1573619"/>
                <a:gd name="connsiteX89" fmla="*/ 4476307 w 5932967"/>
                <a:gd name="connsiteY89" fmla="*/ 1052623 h 1573619"/>
                <a:gd name="connsiteX90" fmla="*/ 4497572 w 5932967"/>
                <a:gd name="connsiteY90" fmla="*/ 1137684 h 1573619"/>
                <a:gd name="connsiteX91" fmla="*/ 4508205 w 5932967"/>
                <a:gd name="connsiteY91" fmla="*/ 1180214 h 1573619"/>
                <a:gd name="connsiteX92" fmla="*/ 4572000 w 5932967"/>
                <a:gd name="connsiteY92" fmla="*/ 1233377 h 1573619"/>
                <a:gd name="connsiteX93" fmla="*/ 4603898 w 5932967"/>
                <a:gd name="connsiteY93" fmla="*/ 1244009 h 1573619"/>
                <a:gd name="connsiteX94" fmla="*/ 4646428 w 5932967"/>
                <a:gd name="connsiteY94" fmla="*/ 1265275 h 1573619"/>
                <a:gd name="connsiteX95" fmla="*/ 4731488 w 5932967"/>
                <a:gd name="connsiteY95" fmla="*/ 1307805 h 1573619"/>
                <a:gd name="connsiteX96" fmla="*/ 4774019 w 5932967"/>
                <a:gd name="connsiteY96" fmla="*/ 1360968 h 1573619"/>
                <a:gd name="connsiteX97" fmla="*/ 4784651 w 5932967"/>
                <a:gd name="connsiteY97" fmla="*/ 1392865 h 1573619"/>
                <a:gd name="connsiteX98" fmla="*/ 4848447 w 5932967"/>
                <a:gd name="connsiteY98" fmla="*/ 1414130 h 1573619"/>
                <a:gd name="connsiteX99" fmla="*/ 4880344 w 5932967"/>
                <a:gd name="connsiteY99" fmla="*/ 1435395 h 1573619"/>
                <a:gd name="connsiteX100" fmla="*/ 4944140 w 5932967"/>
                <a:gd name="connsiteY100" fmla="*/ 1382233 h 1573619"/>
                <a:gd name="connsiteX101" fmla="*/ 4965405 w 5932967"/>
                <a:gd name="connsiteY101" fmla="*/ 1339702 h 1573619"/>
                <a:gd name="connsiteX102" fmla="*/ 5029200 w 5932967"/>
                <a:gd name="connsiteY102" fmla="*/ 1297172 h 1573619"/>
                <a:gd name="connsiteX103" fmla="*/ 5092995 w 5932967"/>
                <a:gd name="connsiteY103" fmla="*/ 1265275 h 1573619"/>
                <a:gd name="connsiteX104" fmla="*/ 5114260 w 5932967"/>
                <a:gd name="connsiteY104" fmla="*/ 1244009 h 1573619"/>
                <a:gd name="connsiteX105" fmla="*/ 5178056 w 5932967"/>
                <a:gd name="connsiteY105" fmla="*/ 1201479 h 1573619"/>
                <a:gd name="connsiteX106" fmla="*/ 5220586 w 5932967"/>
                <a:gd name="connsiteY106" fmla="*/ 1137684 h 1573619"/>
                <a:gd name="connsiteX107" fmla="*/ 5252484 w 5932967"/>
                <a:gd name="connsiteY107" fmla="*/ 1095154 h 1573619"/>
                <a:gd name="connsiteX108" fmla="*/ 5316279 w 5932967"/>
                <a:gd name="connsiteY108" fmla="*/ 1073888 h 1573619"/>
                <a:gd name="connsiteX109" fmla="*/ 5401340 w 5932967"/>
                <a:gd name="connsiteY109" fmla="*/ 1116419 h 1573619"/>
                <a:gd name="connsiteX110" fmla="*/ 5454502 w 5932967"/>
                <a:gd name="connsiteY110" fmla="*/ 1222744 h 1573619"/>
                <a:gd name="connsiteX111" fmla="*/ 5497033 w 5932967"/>
                <a:gd name="connsiteY111" fmla="*/ 1233377 h 1573619"/>
                <a:gd name="connsiteX112" fmla="*/ 5560828 w 5932967"/>
                <a:gd name="connsiteY112" fmla="*/ 1254642 h 1573619"/>
                <a:gd name="connsiteX113" fmla="*/ 5571460 w 5932967"/>
                <a:gd name="connsiteY113" fmla="*/ 1286540 h 1573619"/>
                <a:gd name="connsiteX114" fmla="*/ 5571460 w 5932967"/>
                <a:gd name="connsiteY114" fmla="*/ 1360968 h 1573619"/>
                <a:gd name="connsiteX115" fmla="*/ 5592726 w 5932967"/>
                <a:gd name="connsiteY115" fmla="*/ 1382233 h 1573619"/>
                <a:gd name="connsiteX116" fmla="*/ 5816009 w 5932967"/>
                <a:gd name="connsiteY116" fmla="*/ 1403498 h 1573619"/>
                <a:gd name="connsiteX117" fmla="*/ 5869172 w 5932967"/>
                <a:gd name="connsiteY117" fmla="*/ 1414130 h 1573619"/>
                <a:gd name="connsiteX118" fmla="*/ 5932967 w 5932967"/>
                <a:gd name="connsiteY118" fmla="*/ 1435395 h 1573619"/>
                <a:gd name="connsiteX0" fmla="*/ 1 w 5720317"/>
                <a:gd name="connsiteY0" fmla="*/ 574158 h 1573619"/>
                <a:gd name="connsiteX1" fmla="*/ 63797 w 5720317"/>
                <a:gd name="connsiteY1" fmla="*/ 648586 h 1573619"/>
                <a:gd name="connsiteX2" fmla="*/ 74429 w 5720317"/>
                <a:gd name="connsiteY2" fmla="*/ 691116 h 1573619"/>
                <a:gd name="connsiteX3" fmla="*/ 127592 w 5720317"/>
                <a:gd name="connsiteY3" fmla="*/ 776177 h 1573619"/>
                <a:gd name="connsiteX4" fmla="*/ 212652 w 5720317"/>
                <a:gd name="connsiteY4" fmla="*/ 786809 h 1573619"/>
                <a:gd name="connsiteX5" fmla="*/ 255183 w 5720317"/>
                <a:gd name="connsiteY5" fmla="*/ 871870 h 1573619"/>
                <a:gd name="connsiteX6" fmla="*/ 340243 w 5720317"/>
                <a:gd name="connsiteY6" fmla="*/ 946298 h 1573619"/>
                <a:gd name="connsiteX7" fmla="*/ 372141 w 5720317"/>
                <a:gd name="connsiteY7" fmla="*/ 967563 h 1573619"/>
                <a:gd name="connsiteX8" fmla="*/ 435936 w 5720317"/>
                <a:gd name="connsiteY8" fmla="*/ 1073888 h 1573619"/>
                <a:gd name="connsiteX9" fmla="*/ 457201 w 5720317"/>
                <a:gd name="connsiteY9" fmla="*/ 1105786 h 1573619"/>
                <a:gd name="connsiteX10" fmla="*/ 520997 w 5720317"/>
                <a:gd name="connsiteY10" fmla="*/ 1137684 h 1573619"/>
                <a:gd name="connsiteX11" fmla="*/ 552894 w 5720317"/>
                <a:gd name="connsiteY11" fmla="*/ 1169581 h 1573619"/>
                <a:gd name="connsiteX12" fmla="*/ 574159 w 5720317"/>
                <a:gd name="connsiteY12" fmla="*/ 1233377 h 1573619"/>
                <a:gd name="connsiteX13" fmla="*/ 616690 w 5720317"/>
                <a:gd name="connsiteY13" fmla="*/ 1307805 h 1573619"/>
                <a:gd name="connsiteX14" fmla="*/ 723015 w 5720317"/>
                <a:gd name="connsiteY14" fmla="*/ 1350335 h 1573619"/>
                <a:gd name="connsiteX15" fmla="*/ 754913 w 5720317"/>
                <a:gd name="connsiteY15" fmla="*/ 1371600 h 1573619"/>
                <a:gd name="connsiteX16" fmla="*/ 808076 w 5720317"/>
                <a:gd name="connsiteY16" fmla="*/ 1520456 h 1573619"/>
                <a:gd name="connsiteX17" fmla="*/ 871871 w 5720317"/>
                <a:gd name="connsiteY17" fmla="*/ 1541721 h 1573619"/>
                <a:gd name="connsiteX18" fmla="*/ 893136 w 5720317"/>
                <a:gd name="connsiteY18" fmla="*/ 1573619 h 1573619"/>
                <a:gd name="connsiteX19" fmla="*/ 1052624 w 5720317"/>
                <a:gd name="connsiteY19" fmla="*/ 1541721 h 1573619"/>
                <a:gd name="connsiteX20" fmla="*/ 1137685 w 5720317"/>
                <a:gd name="connsiteY20" fmla="*/ 1414130 h 1573619"/>
                <a:gd name="connsiteX21" fmla="*/ 1148317 w 5720317"/>
                <a:gd name="connsiteY21" fmla="*/ 1382233 h 1573619"/>
                <a:gd name="connsiteX22" fmla="*/ 1212113 w 5720317"/>
                <a:gd name="connsiteY22" fmla="*/ 1339702 h 1573619"/>
                <a:gd name="connsiteX23" fmla="*/ 1233378 w 5720317"/>
                <a:gd name="connsiteY23" fmla="*/ 1307805 h 1573619"/>
                <a:gd name="connsiteX24" fmla="*/ 1244010 w 5720317"/>
                <a:gd name="connsiteY24" fmla="*/ 1275907 h 1573619"/>
                <a:gd name="connsiteX25" fmla="*/ 1265276 w 5720317"/>
                <a:gd name="connsiteY25" fmla="*/ 1254642 h 1573619"/>
                <a:gd name="connsiteX26" fmla="*/ 1307806 w 5720317"/>
                <a:gd name="connsiteY26" fmla="*/ 1297172 h 1573619"/>
                <a:gd name="connsiteX27" fmla="*/ 1424764 w 5720317"/>
                <a:gd name="connsiteY27" fmla="*/ 1350335 h 1573619"/>
                <a:gd name="connsiteX28" fmla="*/ 1488559 w 5720317"/>
                <a:gd name="connsiteY28" fmla="*/ 1392865 h 1573619"/>
                <a:gd name="connsiteX29" fmla="*/ 1520457 w 5720317"/>
                <a:gd name="connsiteY29" fmla="*/ 1414130 h 1573619"/>
                <a:gd name="connsiteX30" fmla="*/ 1531090 w 5720317"/>
                <a:gd name="connsiteY30" fmla="*/ 1446028 h 1573619"/>
                <a:gd name="connsiteX31" fmla="*/ 1573620 w 5720317"/>
                <a:gd name="connsiteY31" fmla="*/ 1435395 h 1573619"/>
                <a:gd name="connsiteX32" fmla="*/ 1690578 w 5720317"/>
                <a:gd name="connsiteY32" fmla="*/ 1360968 h 1573619"/>
                <a:gd name="connsiteX33" fmla="*/ 1722476 w 5720317"/>
                <a:gd name="connsiteY33" fmla="*/ 1329070 h 1573619"/>
                <a:gd name="connsiteX34" fmla="*/ 1775638 w 5720317"/>
                <a:gd name="connsiteY34" fmla="*/ 1318437 h 1573619"/>
                <a:gd name="connsiteX35" fmla="*/ 1807536 w 5720317"/>
                <a:gd name="connsiteY35" fmla="*/ 1307805 h 1573619"/>
                <a:gd name="connsiteX36" fmla="*/ 1839434 w 5720317"/>
                <a:gd name="connsiteY36" fmla="*/ 1286540 h 1573619"/>
                <a:gd name="connsiteX37" fmla="*/ 1881964 w 5720317"/>
                <a:gd name="connsiteY37" fmla="*/ 1190847 h 1573619"/>
                <a:gd name="connsiteX38" fmla="*/ 1924494 w 5720317"/>
                <a:gd name="connsiteY38" fmla="*/ 1180214 h 1573619"/>
                <a:gd name="connsiteX39" fmla="*/ 1956392 w 5720317"/>
                <a:gd name="connsiteY39" fmla="*/ 1169581 h 1573619"/>
                <a:gd name="connsiteX40" fmla="*/ 2052085 w 5720317"/>
                <a:gd name="connsiteY40" fmla="*/ 1180214 h 1573619"/>
                <a:gd name="connsiteX41" fmla="*/ 2094615 w 5720317"/>
                <a:gd name="connsiteY41" fmla="*/ 1297172 h 1573619"/>
                <a:gd name="connsiteX42" fmla="*/ 2232838 w 5720317"/>
                <a:gd name="connsiteY42" fmla="*/ 1371600 h 1573619"/>
                <a:gd name="connsiteX43" fmla="*/ 2254104 w 5720317"/>
                <a:gd name="connsiteY43" fmla="*/ 1392865 h 1573619"/>
                <a:gd name="connsiteX44" fmla="*/ 2317899 w 5720317"/>
                <a:gd name="connsiteY44" fmla="*/ 1414130 h 1573619"/>
                <a:gd name="connsiteX45" fmla="*/ 2381694 w 5720317"/>
                <a:gd name="connsiteY45" fmla="*/ 1403498 h 1573619"/>
                <a:gd name="connsiteX46" fmla="*/ 2466755 w 5720317"/>
                <a:gd name="connsiteY46" fmla="*/ 1307805 h 1573619"/>
                <a:gd name="connsiteX47" fmla="*/ 2509285 w 5720317"/>
                <a:gd name="connsiteY47" fmla="*/ 1275907 h 1573619"/>
                <a:gd name="connsiteX48" fmla="*/ 2573080 w 5720317"/>
                <a:gd name="connsiteY48" fmla="*/ 1212112 h 1573619"/>
                <a:gd name="connsiteX49" fmla="*/ 2626243 w 5720317"/>
                <a:gd name="connsiteY49" fmla="*/ 1127051 h 1573619"/>
                <a:gd name="connsiteX50" fmla="*/ 2647508 w 5720317"/>
                <a:gd name="connsiteY50" fmla="*/ 1095154 h 1573619"/>
                <a:gd name="connsiteX51" fmla="*/ 2679406 w 5720317"/>
                <a:gd name="connsiteY51" fmla="*/ 1063256 h 1573619"/>
                <a:gd name="connsiteX52" fmla="*/ 2721936 w 5720317"/>
                <a:gd name="connsiteY52" fmla="*/ 1010093 h 1573619"/>
                <a:gd name="connsiteX53" fmla="*/ 2764466 w 5720317"/>
                <a:gd name="connsiteY53" fmla="*/ 978195 h 1573619"/>
                <a:gd name="connsiteX54" fmla="*/ 2902690 w 5720317"/>
                <a:gd name="connsiteY54" fmla="*/ 765544 h 1573619"/>
                <a:gd name="connsiteX55" fmla="*/ 2966485 w 5720317"/>
                <a:gd name="connsiteY55" fmla="*/ 659219 h 1573619"/>
                <a:gd name="connsiteX56" fmla="*/ 3030280 w 5720317"/>
                <a:gd name="connsiteY56" fmla="*/ 510363 h 1573619"/>
                <a:gd name="connsiteX57" fmla="*/ 3051545 w 5720317"/>
                <a:gd name="connsiteY57" fmla="*/ 414670 h 1573619"/>
                <a:gd name="connsiteX58" fmla="*/ 3136606 w 5720317"/>
                <a:gd name="connsiteY58" fmla="*/ 350875 h 1573619"/>
                <a:gd name="connsiteX59" fmla="*/ 3221666 w 5720317"/>
                <a:gd name="connsiteY59" fmla="*/ 276447 h 1573619"/>
                <a:gd name="connsiteX60" fmla="*/ 3253564 w 5720317"/>
                <a:gd name="connsiteY60" fmla="*/ 265814 h 1573619"/>
                <a:gd name="connsiteX61" fmla="*/ 3338624 w 5720317"/>
                <a:gd name="connsiteY61" fmla="*/ 223284 h 1573619"/>
                <a:gd name="connsiteX62" fmla="*/ 3413052 w 5720317"/>
                <a:gd name="connsiteY62" fmla="*/ 148856 h 1573619"/>
                <a:gd name="connsiteX63" fmla="*/ 3444950 w 5720317"/>
                <a:gd name="connsiteY63" fmla="*/ 127591 h 1573619"/>
                <a:gd name="connsiteX64" fmla="*/ 3508745 w 5720317"/>
                <a:gd name="connsiteY64" fmla="*/ 85061 h 1573619"/>
                <a:gd name="connsiteX65" fmla="*/ 3593806 w 5720317"/>
                <a:gd name="connsiteY65" fmla="*/ 10633 h 1573619"/>
                <a:gd name="connsiteX66" fmla="*/ 3625704 w 5720317"/>
                <a:gd name="connsiteY66" fmla="*/ 0 h 1573619"/>
                <a:gd name="connsiteX67" fmla="*/ 3668234 w 5720317"/>
                <a:gd name="connsiteY67" fmla="*/ 10633 h 1573619"/>
                <a:gd name="connsiteX68" fmla="*/ 3700131 w 5720317"/>
                <a:gd name="connsiteY68" fmla="*/ 74428 h 1573619"/>
                <a:gd name="connsiteX69" fmla="*/ 3657601 w 5720317"/>
                <a:gd name="connsiteY69" fmla="*/ 138223 h 1573619"/>
                <a:gd name="connsiteX70" fmla="*/ 3668234 w 5720317"/>
                <a:gd name="connsiteY70" fmla="*/ 170121 h 1573619"/>
                <a:gd name="connsiteX71" fmla="*/ 3678866 w 5720317"/>
                <a:gd name="connsiteY71" fmla="*/ 223284 h 1573619"/>
                <a:gd name="connsiteX72" fmla="*/ 3742662 w 5720317"/>
                <a:gd name="connsiteY72" fmla="*/ 287079 h 1573619"/>
                <a:gd name="connsiteX73" fmla="*/ 3774559 w 5720317"/>
                <a:gd name="connsiteY73" fmla="*/ 297712 h 1573619"/>
                <a:gd name="connsiteX74" fmla="*/ 3806457 w 5720317"/>
                <a:gd name="connsiteY74" fmla="*/ 329609 h 1573619"/>
                <a:gd name="connsiteX75" fmla="*/ 3838355 w 5720317"/>
                <a:gd name="connsiteY75" fmla="*/ 340242 h 1573619"/>
                <a:gd name="connsiteX76" fmla="*/ 3859620 w 5720317"/>
                <a:gd name="connsiteY76" fmla="*/ 382772 h 1573619"/>
                <a:gd name="connsiteX77" fmla="*/ 3891517 w 5720317"/>
                <a:gd name="connsiteY77" fmla="*/ 414670 h 1573619"/>
                <a:gd name="connsiteX78" fmla="*/ 3923415 w 5720317"/>
                <a:gd name="connsiteY78" fmla="*/ 531628 h 1573619"/>
                <a:gd name="connsiteX79" fmla="*/ 3965945 w 5720317"/>
                <a:gd name="connsiteY79" fmla="*/ 606056 h 1573619"/>
                <a:gd name="connsiteX80" fmla="*/ 4008476 w 5720317"/>
                <a:gd name="connsiteY80" fmla="*/ 616688 h 1573619"/>
                <a:gd name="connsiteX81" fmla="*/ 4040373 w 5720317"/>
                <a:gd name="connsiteY81" fmla="*/ 637954 h 1573619"/>
                <a:gd name="connsiteX82" fmla="*/ 4072271 w 5720317"/>
                <a:gd name="connsiteY82" fmla="*/ 648586 h 1573619"/>
                <a:gd name="connsiteX83" fmla="*/ 4082904 w 5720317"/>
                <a:gd name="connsiteY83" fmla="*/ 680484 h 1573619"/>
                <a:gd name="connsiteX84" fmla="*/ 4104169 w 5720317"/>
                <a:gd name="connsiteY84" fmla="*/ 712381 h 1573619"/>
                <a:gd name="connsiteX85" fmla="*/ 4114801 w 5720317"/>
                <a:gd name="connsiteY85" fmla="*/ 882502 h 1573619"/>
                <a:gd name="connsiteX86" fmla="*/ 4136066 w 5720317"/>
                <a:gd name="connsiteY86" fmla="*/ 914400 h 1573619"/>
                <a:gd name="connsiteX87" fmla="*/ 4199862 w 5720317"/>
                <a:gd name="connsiteY87" fmla="*/ 978195 h 1573619"/>
                <a:gd name="connsiteX88" fmla="*/ 4263657 w 5720317"/>
                <a:gd name="connsiteY88" fmla="*/ 1052623 h 1573619"/>
                <a:gd name="connsiteX89" fmla="*/ 4284922 w 5720317"/>
                <a:gd name="connsiteY89" fmla="*/ 1137684 h 1573619"/>
                <a:gd name="connsiteX90" fmla="*/ 4295555 w 5720317"/>
                <a:gd name="connsiteY90" fmla="*/ 1180214 h 1573619"/>
                <a:gd name="connsiteX91" fmla="*/ 4359350 w 5720317"/>
                <a:gd name="connsiteY91" fmla="*/ 1233377 h 1573619"/>
                <a:gd name="connsiteX92" fmla="*/ 4391248 w 5720317"/>
                <a:gd name="connsiteY92" fmla="*/ 1244009 h 1573619"/>
                <a:gd name="connsiteX93" fmla="*/ 4433778 w 5720317"/>
                <a:gd name="connsiteY93" fmla="*/ 1265275 h 1573619"/>
                <a:gd name="connsiteX94" fmla="*/ 4518838 w 5720317"/>
                <a:gd name="connsiteY94" fmla="*/ 1307805 h 1573619"/>
                <a:gd name="connsiteX95" fmla="*/ 4561369 w 5720317"/>
                <a:gd name="connsiteY95" fmla="*/ 1360968 h 1573619"/>
                <a:gd name="connsiteX96" fmla="*/ 4572001 w 5720317"/>
                <a:gd name="connsiteY96" fmla="*/ 1392865 h 1573619"/>
                <a:gd name="connsiteX97" fmla="*/ 4635797 w 5720317"/>
                <a:gd name="connsiteY97" fmla="*/ 1414130 h 1573619"/>
                <a:gd name="connsiteX98" fmla="*/ 4667694 w 5720317"/>
                <a:gd name="connsiteY98" fmla="*/ 1435395 h 1573619"/>
                <a:gd name="connsiteX99" fmla="*/ 4731490 w 5720317"/>
                <a:gd name="connsiteY99" fmla="*/ 1382233 h 1573619"/>
                <a:gd name="connsiteX100" fmla="*/ 4752755 w 5720317"/>
                <a:gd name="connsiteY100" fmla="*/ 1339702 h 1573619"/>
                <a:gd name="connsiteX101" fmla="*/ 4816550 w 5720317"/>
                <a:gd name="connsiteY101" fmla="*/ 1297172 h 1573619"/>
                <a:gd name="connsiteX102" fmla="*/ 4880345 w 5720317"/>
                <a:gd name="connsiteY102" fmla="*/ 1265275 h 1573619"/>
                <a:gd name="connsiteX103" fmla="*/ 4901610 w 5720317"/>
                <a:gd name="connsiteY103" fmla="*/ 1244009 h 1573619"/>
                <a:gd name="connsiteX104" fmla="*/ 4965406 w 5720317"/>
                <a:gd name="connsiteY104" fmla="*/ 1201479 h 1573619"/>
                <a:gd name="connsiteX105" fmla="*/ 5007936 w 5720317"/>
                <a:gd name="connsiteY105" fmla="*/ 1137684 h 1573619"/>
                <a:gd name="connsiteX106" fmla="*/ 5039834 w 5720317"/>
                <a:gd name="connsiteY106" fmla="*/ 1095154 h 1573619"/>
                <a:gd name="connsiteX107" fmla="*/ 5103629 w 5720317"/>
                <a:gd name="connsiteY107" fmla="*/ 1073888 h 1573619"/>
                <a:gd name="connsiteX108" fmla="*/ 5188690 w 5720317"/>
                <a:gd name="connsiteY108" fmla="*/ 1116419 h 1573619"/>
                <a:gd name="connsiteX109" fmla="*/ 5241852 w 5720317"/>
                <a:gd name="connsiteY109" fmla="*/ 1222744 h 1573619"/>
                <a:gd name="connsiteX110" fmla="*/ 5284383 w 5720317"/>
                <a:gd name="connsiteY110" fmla="*/ 1233377 h 1573619"/>
                <a:gd name="connsiteX111" fmla="*/ 5348178 w 5720317"/>
                <a:gd name="connsiteY111" fmla="*/ 1254642 h 1573619"/>
                <a:gd name="connsiteX112" fmla="*/ 5358810 w 5720317"/>
                <a:gd name="connsiteY112" fmla="*/ 1286540 h 1573619"/>
                <a:gd name="connsiteX113" fmla="*/ 5358810 w 5720317"/>
                <a:gd name="connsiteY113" fmla="*/ 1360968 h 1573619"/>
                <a:gd name="connsiteX114" fmla="*/ 5380076 w 5720317"/>
                <a:gd name="connsiteY114" fmla="*/ 1382233 h 1573619"/>
                <a:gd name="connsiteX115" fmla="*/ 5603359 w 5720317"/>
                <a:gd name="connsiteY115" fmla="*/ 1403498 h 1573619"/>
                <a:gd name="connsiteX116" fmla="*/ 5656522 w 5720317"/>
                <a:gd name="connsiteY116" fmla="*/ 1414130 h 1573619"/>
                <a:gd name="connsiteX117" fmla="*/ 5720317 w 5720317"/>
                <a:gd name="connsiteY117" fmla="*/ 1435395 h 1573619"/>
                <a:gd name="connsiteX0" fmla="*/ 0 w 5720316"/>
                <a:gd name="connsiteY0" fmla="*/ 574158 h 1573619"/>
                <a:gd name="connsiteX1" fmla="*/ 63796 w 5720316"/>
                <a:gd name="connsiteY1" fmla="*/ 648586 h 1573619"/>
                <a:gd name="connsiteX2" fmla="*/ 127591 w 5720316"/>
                <a:gd name="connsiteY2" fmla="*/ 776177 h 1573619"/>
                <a:gd name="connsiteX3" fmla="*/ 212651 w 5720316"/>
                <a:gd name="connsiteY3" fmla="*/ 786809 h 1573619"/>
                <a:gd name="connsiteX4" fmla="*/ 255182 w 5720316"/>
                <a:gd name="connsiteY4" fmla="*/ 871870 h 1573619"/>
                <a:gd name="connsiteX5" fmla="*/ 340242 w 5720316"/>
                <a:gd name="connsiteY5" fmla="*/ 946298 h 1573619"/>
                <a:gd name="connsiteX6" fmla="*/ 372140 w 5720316"/>
                <a:gd name="connsiteY6" fmla="*/ 967563 h 1573619"/>
                <a:gd name="connsiteX7" fmla="*/ 435935 w 5720316"/>
                <a:gd name="connsiteY7" fmla="*/ 1073888 h 1573619"/>
                <a:gd name="connsiteX8" fmla="*/ 457200 w 5720316"/>
                <a:gd name="connsiteY8" fmla="*/ 1105786 h 1573619"/>
                <a:gd name="connsiteX9" fmla="*/ 520996 w 5720316"/>
                <a:gd name="connsiteY9" fmla="*/ 1137684 h 1573619"/>
                <a:gd name="connsiteX10" fmla="*/ 552893 w 5720316"/>
                <a:gd name="connsiteY10" fmla="*/ 1169581 h 1573619"/>
                <a:gd name="connsiteX11" fmla="*/ 574158 w 5720316"/>
                <a:gd name="connsiteY11" fmla="*/ 1233377 h 1573619"/>
                <a:gd name="connsiteX12" fmla="*/ 616689 w 5720316"/>
                <a:gd name="connsiteY12" fmla="*/ 1307805 h 1573619"/>
                <a:gd name="connsiteX13" fmla="*/ 723014 w 5720316"/>
                <a:gd name="connsiteY13" fmla="*/ 1350335 h 1573619"/>
                <a:gd name="connsiteX14" fmla="*/ 754912 w 5720316"/>
                <a:gd name="connsiteY14" fmla="*/ 1371600 h 1573619"/>
                <a:gd name="connsiteX15" fmla="*/ 808075 w 5720316"/>
                <a:gd name="connsiteY15" fmla="*/ 1520456 h 1573619"/>
                <a:gd name="connsiteX16" fmla="*/ 871870 w 5720316"/>
                <a:gd name="connsiteY16" fmla="*/ 1541721 h 1573619"/>
                <a:gd name="connsiteX17" fmla="*/ 893135 w 5720316"/>
                <a:gd name="connsiteY17" fmla="*/ 1573619 h 1573619"/>
                <a:gd name="connsiteX18" fmla="*/ 1052623 w 5720316"/>
                <a:gd name="connsiteY18" fmla="*/ 1541721 h 1573619"/>
                <a:gd name="connsiteX19" fmla="*/ 1137684 w 5720316"/>
                <a:gd name="connsiteY19" fmla="*/ 1414130 h 1573619"/>
                <a:gd name="connsiteX20" fmla="*/ 1148316 w 5720316"/>
                <a:gd name="connsiteY20" fmla="*/ 1382233 h 1573619"/>
                <a:gd name="connsiteX21" fmla="*/ 1212112 w 5720316"/>
                <a:gd name="connsiteY21" fmla="*/ 1339702 h 1573619"/>
                <a:gd name="connsiteX22" fmla="*/ 1233377 w 5720316"/>
                <a:gd name="connsiteY22" fmla="*/ 1307805 h 1573619"/>
                <a:gd name="connsiteX23" fmla="*/ 1244009 w 5720316"/>
                <a:gd name="connsiteY23" fmla="*/ 1275907 h 1573619"/>
                <a:gd name="connsiteX24" fmla="*/ 1265275 w 5720316"/>
                <a:gd name="connsiteY24" fmla="*/ 1254642 h 1573619"/>
                <a:gd name="connsiteX25" fmla="*/ 1307805 w 5720316"/>
                <a:gd name="connsiteY25" fmla="*/ 1297172 h 1573619"/>
                <a:gd name="connsiteX26" fmla="*/ 1424763 w 5720316"/>
                <a:gd name="connsiteY26" fmla="*/ 1350335 h 1573619"/>
                <a:gd name="connsiteX27" fmla="*/ 1488558 w 5720316"/>
                <a:gd name="connsiteY27" fmla="*/ 1392865 h 1573619"/>
                <a:gd name="connsiteX28" fmla="*/ 1520456 w 5720316"/>
                <a:gd name="connsiteY28" fmla="*/ 1414130 h 1573619"/>
                <a:gd name="connsiteX29" fmla="*/ 1531089 w 5720316"/>
                <a:gd name="connsiteY29" fmla="*/ 1446028 h 1573619"/>
                <a:gd name="connsiteX30" fmla="*/ 1573619 w 5720316"/>
                <a:gd name="connsiteY30" fmla="*/ 1435395 h 1573619"/>
                <a:gd name="connsiteX31" fmla="*/ 1690577 w 5720316"/>
                <a:gd name="connsiteY31" fmla="*/ 1360968 h 1573619"/>
                <a:gd name="connsiteX32" fmla="*/ 1722475 w 5720316"/>
                <a:gd name="connsiteY32" fmla="*/ 1329070 h 1573619"/>
                <a:gd name="connsiteX33" fmla="*/ 1775637 w 5720316"/>
                <a:gd name="connsiteY33" fmla="*/ 1318437 h 1573619"/>
                <a:gd name="connsiteX34" fmla="*/ 1807535 w 5720316"/>
                <a:gd name="connsiteY34" fmla="*/ 1307805 h 1573619"/>
                <a:gd name="connsiteX35" fmla="*/ 1839433 w 5720316"/>
                <a:gd name="connsiteY35" fmla="*/ 1286540 h 1573619"/>
                <a:gd name="connsiteX36" fmla="*/ 1881963 w 5720316"/>
                <a:gd name="connsiteY36" fmla="*/ 1190847 h 1573619"/>
                <a:gd name="connsiteX37" fmla="*/ 1924493 w 5720316"/>
                <a:gd name="connsiteY37" fmla="*/ 1180214 h 1573619"/>
                <a:gd name="connsiteX38" fmla="*/ 1956391 w 5720316"/>
                <a:gd name="connsiteY38" fmla="*/ 1169581 h 1573619"/>
                <a:gd name="connsiteX39" fmla="*/ 2052084 w 5720316"/>
                <a:gd name="connsiteY39" fmla="*/ 1180214 h 1573619"/>
                <a:gd name="connsiteX40" fmla="*/ 2094614 w 5720316"/>
                <a:gd name="connsiteY40" fmla="*/ 1297172 h 1573619"/>
                <a:gd name="connsiteX41" fmla="*/ 2232837 w 5720316"/>
                <a:gd name="connsiteY41" fmla="*/ 1371600 h 1573619"/>
                <a:gd name="connsiteX42" fmla="*/ 2254103 w 5720316"/>
                <a:gd name="connsiteY42" fmla="*/ 1392865 h 1573619"/>
                <a:gd name="connsiteX43" fmla="*/ 2317898 w 5720316"/>
                <a:gd name="connsiteY43" fmla="*/ 1414130 h 1573619"/>
                <a:gd name="connsiteX44" fmla="*/ 2381693 w 5720316"/>
                <a:gd name="connsiteY44" fmla="*/ 1403498 h 1573619"/>
                <a:gd name="connsiteX45" fmla="*/ 2466754 w 5720316"/>
                <a:gd name="connsiteY45" fmla="*/ 1307805 h 1573619"/>
                <a:gd name="connsiteX46" fmla="*/ 2509284 w 5720316"/>
                <a:gd name="connsiteY46" fmla="*/ 1275907 h 1573619"/>
                <a:gd name="connsiteX47" fmla="*/ 2573079 w 5720316"/>
                <a:gd name="connsiteY47" fmla="*/ 1212112 h 1573619"/>
                <a:gd name="connsiteX48" fmla="*/ 2626242 w 5720316"/>
                <a:gd name="connsiteY48" fmla="*/ 1127051 h 1573619"/>
                <a:gd name="connsiteX49" fmla="*/ 2647507 w 5720316"/>
                <a:gd name="connsiteY49" fmla="*/ 1095154 h 1573619"/>
                <a:gd name="connsiteX50" fmla="*/ 2679405 w 5720316"/>
                <a:gd name="connsiteY50" fmla="*/ 1063256 h 1573619"/>
                <a:gd name="connsiteX51" fmla="*/ 2721935 w 5720316"/>
                <a:gd name="connsiteY51" fmla="*/ 1010093 h 1573619"/>
                <a:gd name="connsiteX52" fmla="*/ 2764465 w 5720316"/>
                <a:gd name="connsiteY52" fmla="*/ 978195 h 1573619"/>
                <a:gd name="connsiteX53" fmla="*/ 2902689 w 5720316"/>
                <a:gd name="connsiteY53" fmla="*/ 765544 h 1573619"/>
                <a:gd name="connsiteX54" fmla="*/ 2966484 w 5720316"/>
                <a:gd name="connsiteY54" fmla="*/ 659219 h 1573619"/>
                <a:gd name="connsiteX55" fmla="*/ 3030279 w 5720316"/>
                <a:gd name="connsiteY55" fmla="*/ 510363 h 1573619"/>
                <a:gd name="connsiteX56" fmla="*/ 3051544 w 5720316"/>
                <a:gd name="connsiteY56" fmla="*/ 414670 h 1573619"/>
                <a:gd name="connsiteX57" fmla="*/ 3136605 w 5720316"/>
                <a:gd name="connsiteY57" fmla="*/ 350875 h 1573619"/>
                <a:gd name="connsiteX58" fmla="*/ 3221665 w 5720316"/>
                <a:gd name="connsiteY58" fmla="*/ 276447 h 1573619"/>
                <a:gd name="connsiteX59" fmla="*/ 3253563 w 5720316"/>
                <a:gd name="connsiteY59" fmla="*/ 265814 h 1573619"/>
                <a:gd name="connsiteX60" fmla="*/ 3338623 w 5720316"/>
                <a:gd name="connsiteY60" fmla="*/ 223284 h 1573619"/>
                <a:gd name="connsiteX61" fmla="*/ 3413051 w 5720316"/>
                <a:gd name="connsiteY61" fmla="*/ 148856 h 1573619"/>
                <a:gd name="connsiteX62" fmla="*/ 3444949 w 5720316"/>
                <a:gd name="connsiteY62" fmla="*/ 127591 h 1573619"/>
                <a:gd name="connsiteX63" fmla="*/ 3508744 w 5720316"/>
                <a:gd name="connsiteY63" fmla="*/ 85061 h 1573619"/>
                <a:gd name="connsiteX64" fmla="*/ 3593805 w 5720316"/>
                <a:gd name="connsiteY64" fmla="*/ 10633 h 1573619"/>
                <a:gd name="connsiteX65" fmla="*/ 3625703 w 5720316"/>
                <a:gd name="connsiteY65" fmla="*/ 0 h 1573619"/>
                <a:gd name="connsiteX66" fmla="*/ 3668233 w 5720316"/>
                <a:gd name="connsiteY66" fmla="*/ 10633 h 1573619"/>
                <a:gd name="connsiteX67" fmla="*/ 3700130 w 5720316"/>
                <a:gd name="connsiteY67" fmla="*/ 74428 h 1573619"/>
                <a:gd name="connsiteX68" fmla="*/ 3657600 w 5720316"/>
                <a:gd name="connsiteY68" fmla="*/ 138223 h 1573619"/>
                <a:gd name="connsiteX69" fmla="*/ 3668233 w 5720316"/>
                <a:gd name="connsiteY69" fmla="*/ 170121 h 1573619"/>
                <a:gd name="connsiteX70" fmla="*/ 3678865 w 5720316"/>
                <a:gd name="connsiteY70" fmla="*/ 223284 h 1573619"/>
                <a:gd name="connsiteX71" fmla="*/ 3742661 w 5720316"/>
                <a:gd name="connsiteY71" fmla="*/ 287079 h 1573619"/>
                <a:gd name="connsiteX72" fmla="*/ 3774558 w 5720316"/>
                <a:gd name="connsiteY72" fmla="*/ 297712 h 1573619"/>
                <a:gd name="connsiteX73" fmla="*/ 3806456 w 5720316"/>
                <a:gd name="connsiteY73" fmla="*/ 329609 h 1573619"/>
                <a:gd name="connsiteX74" fmla="*/ 3838354 w 5720316"/>
                <a:gd name="connsiteY74" fmla="*/ 340242 h 1573619"/>
                <a:gd name="connsiteX75" fmla="*/ 3859619 w 5720316"/>
                <a:gd name="connsiteY75" fmla="*/ 382772 h 1573619"/>
                <a:gd name="connsiteX76" fmla="*/ 3891516 w 5720316"/>
                <a:gd name="connsiteY76" fmla="*/ 414670 h 1573619"/>
                <a:gd name="connsiteX77" fmla="*/ 3923414 w 5720316"/>
                <a:gd name="connsiteY77" fmla="*/ 531628 h 1573619"/>
                <a:gd name="connsiteX78" fmla="*/ 3965944 w 5720316"/>
                <a:gd name="connsiteY78" fmla="*/ 606056 h 1573619"/>
                <a:gd name="connsiteX79" fmla="*/ 4008475 w 5720316"/>
                <a:gd name="connsiteY79" fmla="*/ 616688 h 1573619"/>
                <a:gd name="connsiteX80" fmla="*/ 4040372 w 5720316"/>
                <a:gd name="connsiteY80" fmla="*/ 637954 h 1573619"/>
                <a:gd name="connsiteX81" fmla="*/ 4072270 w 5720316"/>
                <a:gd name="connsiteY81" fmla="*/ 648586 h 1573619"/>
                <a:gd name="connsiteX82" fmla="*/ 4082903 w 5720316"/>
                <a:gd name="connsiteY82" fmla="*/ 680484 h 1573619"/>
                <a:gd name="connsiteX83" fmla="*/ 4104168 w 5720316"/>
                <a:gd name="connsiteY83" fmla="*/ 712381 h 1573619"/>
                <a:gd name="connsiteX84" fmla="*/ 4114800 w 5720316"/>
                <a:gd name="connsiteY84" fmla="*/ 882502 h 1573619"/>
                <a:gd name="connsiteX85" fmla="*/ 4136065 w 5720316"/>
                <a:gd name="connsiteY85" fmla="*/ 914400 h 1573619"/>
                <a:gd name="connsiteX86" fmla="*/ 4199861 w 5720316"/>
                <a:gd name="connsiteY86" fmla="*/ 978195 h 1573619"/>
                <a:gd name="connsiteX87" fmla="*/ 4263656 w 5720316"/>
                <a:gd name="connsiteY87" fmla="*/ 1052623 h 1573619"/>
                <a:gd name="connsiteX88" fmla="*/ 4284921 w 5720316"/>
                <a:gd name="connsiteY88" fmla="*/ 1137684 h 1573619"/>
                <a:gd name="connsiteX89" fmla="*/ 4295554 w 5720316"/>
                <a:gd name="connsiteY89" fmla="*/ 1180214 h 1573619"/>
                <a:gd name="connsiteX90" fmla="*/ 4359349 w 5720316"/>
                <a:gd name="connsiteY90" fmla="*/ 1233377 h 1573619"/>
                <a:gd name="connsiteX91" fmla="*/ 4391247 w 5720316"/>
                <a:gd name="connsiteY91" fmla="*/ 1244009 h 1573619"/>
                <a:gd name="connsiteX92" fmla="*/ 4433777 w 5720316"/>
                <a:gd name="connsiteY92" fmla="*/ 1265275 h 1573619"/>
                <a:gd name="connsiteX93" fmla="*/ 4518837 w 5720316"/>
                <a:gd name="connsiteY93" fmla="*/ 1307805 h 1573619"/>
                <a:gd name="connsiteX94" fmla="*/ 4561368 w 5720316"/>
                <a:gd name="connsiteY94" fmla="*/ 1360968 h 1573619"/>
                <a:gd name="connsiteX95" fmla="*/ 4572000 w 5720316"/>
                <a:gd name="connsiteY95" fmla="*/ 1392865 h 1573619"/>
                <a:gd name="connsiteX96" fmla="*/ 4635796 w 5720316"/>
                <a:gd name="connsiteY96" fmla="*/ 1414130 h 1573619"/>
                <a:gd name="connsiteX97" fmla="*/ 4667693 w 5720316"/>
                <a:gd name="connsiteY97" fmla="*/ 1435395 h 1573619"/>
                <a:gd name="connsiteX98" fmla="*/ 4731489 w 5720316"/>
                <a:gd name="connsiteY98" fmla="*/ 1382233 h 1573619"/>
                <a:gd name="connsiteX99" fmla="*/ 4752754 w 5720316"/>
                <a:gd name="connsiteY99" fmla="*/ 1339702 h 1573619"/>
                <a:gd name="connsiteX100" fmla="*/ 4816549 w 5720316"/>
                <a:gd name="connsiteY100" fmla="*/ 1297172 h 1573619"/>
                <a:gd name="connsiteX101" fmla="*/ 4880344 w 5720316"/>
                <a:gd name="connsiteY101" fmla="*/ 1265275 h 1573619"/>
                <a:gd name="connsiteX102" fmla="*/ 4901609 w 5720316"/>
                <a:gd name="connsiteY102" fmla="*/ 1244009 h 1573619"/>
                <a:gd name="connsiteX103" fmla="*/ 4965405 w 5720316"/>
                <a:gd name="connsiteY103" fmla="*/ 1201479 h 1573619"/>
                <a:gd name="connsiteX104" fmla="*/ 5007935 w 5720316"/>
                <a:gd name="connsiteY104" fmla="*/ 1137684 h 1573619"/>
                <a:gd name="connsiteX105" fmla="*/ 5039833 w 5720316"/>
                <a:gd name="connsiteY105" fmla="*/ 1095154 h 1573619"/>
                <a:gd name="connsiteX106" fmla="*/ 5103628 w 5720316"/>
                <a:gd name="connsiteY106" fmla="*/ 1073888 h 1573619"/>
                <a:gd name="connsiteX107" fmla="*/ 5188689 w 5720316"/>
                <a:gd name="connsiteY107" fmla="*/ 1116419 h 1573619"/>
                <a:gd name="connsiteX108" fmla="*/ 5241851 w 5720316"/>
                <a:gd name="connsiteY108" fmla="*/ 1222744 h 1573619"/>
                <a:gd name="connsiteX109" fmla="*/ 5284382 w 5720316"/>
                <a:gd name="connsiteY109" fmla="*/ 1233377 h 1573619"/>
                <a:gd name="connsiteX110" fmla="*/ 5348177 w 5720316"/>
                <a:gd name="connsiteY110" fmla="*/ 1254642 h 1573619"/>
                <a:gd name="connsiteX111" fmla="*/ 5358809 w 5720316"/>
                <a:gd name="connsiteY111" fmla="*/ 1286540 h 1573619"/>
                <a:gd name="connsiteX112" fmla="*/ 5358809 w 5720316"/>
                <a:gd name="connsiteY112" fmla="*/ 1360968 h 1573619"/>
                <a:gd name="connsiteX113" fmla="*/ 5380075 w 5720316"/>
                <a:gd name="connsiteY113" fmla="*/ 1382233 h 1573619"/>
                <a:gd name="connsiteX114" fmla="*/ 5603358 w 5720316"/>
                <a:gd name="connsiteY114" fmla="*/ 1403498 h 1573619"/>
                <a:gd name="connsiteX115" fmla="*/ 5656521 w 5720316"/>
                <a:gd name="connsiteY115" fmla="*/ 1414130 h 1573619"/>
                <a:gd name="connsiteX116" fmla="*/ 5720316 w 5720316"/>
                <a:gd name="connsiteY116" fmla="*/ 1435395 h 1573619"/>
                <a:gd name="connsiteX0" fmla="*/ 0 w 5720316"/>
                <a:gd name="connsiteY0" fmla="*/ 574158 h 1573619"/>
                <a:gd name="connsiteX1" fmla="*/ 127591 w 5720316"/>
                <a:gd name="connsiteY1" fmla="*/ 776177 h 1573619"/>
                <a:gd name="connsiteX2" fmla="*/ 212651 w 5720316"/>
                <a:gd name="connsiteY2" fmla="*/ 786809 h 1573619"/>
                <a:gd name="connsiteX3" fmla="*/ 255182 w 5720316"/>
                <a:gd name="connsiteY3" fmla="*/ 871870 h 1573619"/>
                <a:gd name="connsiteX4" fmla="*/ 340242 w 5720316"/>
                <a:gd name="connsiteY4" fmla="*/ 946298 h 1573619"/>
                <a:gd name="connsiteX5" fmla="*/ 372140 w 5720316"/>
                <a:gd name="connsiteY5" fmla="*/ 967563 h 1573619"/>
                <a:gd name="connsiteX6" fmla="*/ 435935 w 5720316"/>
                <a:gd name="connsiteY6" fmla="*/ 1073888 h 1573619"/>
                <a:gd name="connsiteX7" fmla="*/ 457200 w 5720316"/>
                <a:gd name="connsiteY7" fmla="*/ 1105786 h 1573619"/>
                <a:gd name="connsiteX8" fmla="*/ 520996 w 5720316"/>
                <a:gd name="connsiteY8" fmla="*/ 1137684 h 1573619"/>
                <a:gd name="connsiteX9" fmla="*/ 552893 w 5720316"/>
                <a:gd name="connsiteY9" fmla="*/ 1169581 h 1573619"/>
                <a:gd name="connsiteX10" fmla="*/ 574158 w 5720316"/>
                <a:gd name="connsiteY10" fmla="*/ 1233377 h 1573619"/>
                <a:gd name="connsiteX11" fmla="*/ 616689 w 5720316"/>
                <a:gd name="connsiteY11" fmla="*/ 1307805 h 1573619"/>
                <a:gd name="connsiteX12" fmla="*/ 723014 w 5720316"/>
                <a:gd name="connsiteY12" fmla="*/ 1350335 h 1573619"/>
                <a:gd name="connsiteX13" fmla="*/ 754912 w 5720316"/>
                <a:gd name="connsiteY13" fmla="*/ 1371600 h 1573619"/>
                <a:gd name="connsiteX14" fmla="*/ 808075 w 5720316"/>
                <a:gd name="connsiteY14" fmla="*/ 1520456 h 1573619"/>
                <a:gd name="connsiteX15" fmla="*/ 871870 w 5720316"/>
                <a:gd name="connsiteY15" fmla="*/ 1541721 h 1573619"/>
                <a:gd name="connsiteX16" fmla="*/ 893135 w 5720316"/>
                <a:gd name="connsiteY16" fmla="*/ 1573619 h 1573619"/>
                <a:gd name="connsiteX17" fmla="*/ 1052623 w 5720316"/>
                <a:gd name="connsiteY17" fmla="*/ 1541721 h 1573619"/>
                <a:gd name="connsiteX18" fmla="*/ 1137684 w 5720316"/>
                <a:gd name="connsiteY18" fmla="*/ 1414130 h 1573619"/>
                <a:gd name="connsiteX19" fmla="*/ 1148316 w 5720316"/>
                <a:gd name="connsiteY19" fmla="*/ 1382233 h 1573619"/>
                <a:gd name="connsiteX20" fmla="*/ 1212112 w 5720316"/>
                <a:gd name="connsiteY20" fmla="*/ 1339702 h 1573619"/>
                <a:gd name="connsiteX21" fmla="*/ 1233377 w 5720316"/>
                <a:gd name="connsiteY21" fmla="*/ 1307805 h 1573619"/>
                <a:gd name="connsiteX22" fmla="*/ 1244009 w 5720316"/>
                <a:gd name="connsiteY22" fmla="*/ 1275907 h 1573619"/>
                <a:gd name="connsiteX23" fmla="*/ 1265275 w 5720316"/>
                <a:gd name="connsiteY23" fmla="*/ 1254642 h 1573619"/>
                <a:gd name="connsiteX24" fmla="*/ 1307805 w 5720316"/>
                <a:gd name="connsiteY24" fmla="*/ 1297172 h 1573619"/>
                <a:gd name="connsiteX25" fmla="*/ 1424763 w 5720316"/>
                <a:gd name="connsiteY25" fmla="*/ 1350335 h 1573619"/>
                <a:gd name="connsiteX26" fmla="*/ 1488558 w 5720316"/>
                <a:gd name="connsiteY26" fmla="*/ 1392865 h 1573619"/>
                <a:gd name="connsiteX27" fmla="*/ 1520456 w 5720316"/>
                <a:gd name="connsiteY27" fmla="*/ 1414130 h 1573619"/>
                <a:gd name="connsiteX28" fmla="*/ 1531089 w 5720316"/>
                <a:gd name="connsiteY28" fmla="*/ 1446028 h 1573619"/>
                <a:gd name="connsiteX29" fmla="*/ 1573619 w 5720316"/>
                <a:gd name="connsiteY29" fmla="*/ 1435395 h 1573619"/>
                <a:gd name="connsiteX30" fmla="*/ 1690577 w 5720316"/>
                <a:gd name="connsiteY30" fmla="*/ 1360968 h 1573619"/>
                <a:gd name="connsiteX31" fmla="*/ 1722475 w 5720316"/>
                <a:gd name="connsiteY31" fmla="*/ 1329070 h 1573619"/>
                <a:gd name="connsiteX32" fmla="*/ 1775637 w 5720316"/>
                <a:gd name="connsiteY32" fmla="*/ 1318437 h 1573619"/>
                <a:gd name="connsiteX33" fmla="*/ 1807535 w 5720316"/>
                <a:gd name="connsiteY33" fmla="*/ 1307805 h 1573619"/>
                <a:gd name="connsiteX34" fmla="*/ 1839433 w 5720316"/>
                <a:gd name="connsiteY34" fmla="*/ 1286540 h 1573619"/>
                <a:gd name="connsiteX35" fmla="*/ 1881963 w 5720316"/>
                <a:gd name="connsiteY35" fmla="*/ 1190847 h 1573619"/>
                <a:gd name="connsiteX36" fmla="*/ 1924493 w 5720316"/>
                <a:gd name="connsiteY36" fmla="*/ 1180214 h 1573619"/>
                <a:gd name="connsiteX37" fmla="*/ 1956391 w 5720316"/>
                <a:gd name="connsiteY37" fmla="*/ 1169581 h 1573619"/>
                <a:gd name="connsiteX38" fmla="*/ 2052084 w 5720316"/>
                <a:gd name="connsiteY38" fmla="*/ 1180214 h 1573619"/>
                <a:gd name="connsiteX39" fmla="*/ 2094614 w 5720316"/>
                <a:gd name="connsiteY39" fmla="*/ 1297172 h 1573619"/>
                <a:gd name="connsiteX40" fmla="*/ 2232837 w 5720316"/>
                <a:gd name="connsiteY40" fmla="*/ 1371600 h 1573619"/>
                <a:gd name="connsiteX41" fmla="*/ 2254103 w 5720316"/>
                <a:gd name="connsiteY41" fmla="*/ 1392865 h 1573619"/>
                <a:gd name="connsiteX42" fmla="*/ 2317898 w 5720316"/>
                <a:gd name="connsiteY42" fmla="*/ 1414130 h 1573619"/>
                <a:gd name="connsiteX43" fmla="*/ 2381693 w 5720316"/>
                <a:gd name="connsiteY43" fmla="*/ 1403498 h 1573619"/>
                <a:gd name="connsiteX44" fmla="*/ 2466754 w 5720316"/>
                <a:gd name="connsiteY44" fmla="*/ 1307805 h 1573619"/>
                <a:gd name="connsiteX45" fmla="*/ 2509284 w 5720316"/>
                <a:gd name="connsiteY45" fmla="*/ 1275907 h 1573619"/>
                <a:gd name="connsiteX46" fmla="*/ 2573079 w 5720316"/>
                <a:gd name="connsiteY46" fmla="*/ 1212112 h 1573619"/>
                <a:gd name="connsiteX47" fmla="*/ 2626242 w 5720316"/>
                <a:gd name="connsiteY47" fmla="*/ 1127051 h 1573619"/>
                <a:gd name="connsiteX48" fmla="*/ 2647507 w 5720316"/>
                <a:gd name="connsiteY48" fmla="*/ 1095154 h 1573619"/>
                <a:gd name="connsiteX49" fmla="*/ 2679405 w 5720316"/>
                <a:gd name="connsiteY49" fmla="*/ 1063256 h 1573619"/>
                <a:gd name="connsiteX50" fmla="*/ 2721935 w 5720316"/>
                <a:gd name="connsiteY50" fmla="*/ 1010093 h 1573619"/>
                <a:gd name="connsiteX51" fmla="*/ 2764465 w 5720316"/>
                <a:gd name="connsiteY51" fmla="*/ 978195 h 1573619"/>
                <a:gd name="connsiteX52" fmla="*/ 2902689 w 5720316"/>
                <a:gd name="connsiteY52" fmla="*/ 765544 h 1573619"/>
                <a:gd name="connsiteX53" fmla="*/ 2966484 w 5720316"/>
                <a:gd name="connsiteY53" fmla="*/ 659219 h 1573619"/>
                <a:gd name="connsiteX54" fmla="*/ 3030279 w 5720316"/>
                <a:gd name="connsiteY54" fmla="*/ 510363 h 1573619"/>
                <a:gd name="connsiteX55" fmla="*/ 3051544 w 5720316"/>
                <a:gd name="connsiteY55" fmla="*/ 414670 h 1573619"/>
                <a:gd name="connsiteX56" fmla="*/ 3136605 w 5720316"/>
                <a:gd name="connsiteY56" fmla="*/ 350875 h 1573619"/>
                <a:gd name="connsiteX57" fmla="*/ 3221665 w 5720316"/>
                <a:gd name="connsiteY57" fmla="*/ 276447 h 1573619"/>
                <a:gd name="connsiteX58" fmla="*/ 3253563 w 5720316"/>
                <a:gd name="connsiteY58" fmla="*/ 265814 h 1573619"/>
                <a:gd name="connsiteX59" fmla="*/ 3338623 w 5720316"/>
                <a:gd name="connsiteY59" fmla="*/ 223284 h 1573619"/>
                <a:gd name="connsiteX60" fmla="*/ 3413051 w 5720316"/>
                <a:gd name="connsiteY60" fmla="*/ 148856 h 1573619"/>
                <a:gd name="connsiteX61" fmla="*/ 3444949 w 5720316"/>
                <a:gd name="connsiteY61" fmla="*/ 127591 h 1573619"/>
                <a:gd name="connsiteX62" fmla="*/ 3508744 w 5720316"/>
                <a:gd name="connsiteY62" fmla="*/ 85061 h 1573619"/>
                <a:gd name="connsiteX63" fmla="*/ 3593805 w 5720316"/>
                <a:gd name="connsiteY63" fmla="*/ 10633 h 1573619"/>
                <a:gd name="connsiteX64" fmla="*/ 3625703 w 5720316"/>
                <a:gd name="connsiteY64" fmla="*/ 0 h 1573619"/>
                <a:gd name="connsiteX65" fmla="*/ 3668233 w 5720316"/>
                <a:gd name="connsiteY65" fmla="*/ 10633 h 1573619"/>
                <a:gd name="connsiteX66" fmla="*/ 3700130 w 5720316"/>
                <a:gd name="connsiteY66" fmla="*/ 74428 h 1573619"/>
                <a:gd name="connsiteX67" fmla="*/ 3657600 w 5720316"/>
                <a:gd name="connsiteY67" fmla="*/ 138223 h 1573619"/>
                <a:gd name="connsiteX68" fmla="*/ 3668233 w 5720316"/>
                <a:gd name="connsiteY68" fmla="*/ 170121 h 1573619"/>
                <a:gd name="connsiteX69" fmla="*/ 3678865 w 5720316"/>
                <a:gd name="connsiteY69" fmla="*/ 223284 h 1573619"/>
                <a:gd name="connsiteX70" fmla="*/ 3742661 w 5720316"/>
                <a:gd name="connsiteY70" fmla="*/ 287079 h 1573619"/>
                <a:gd name="connsiteX71" fmla="*/ 3774558 w 5720316"/>
                <a:gd name="connsiteY71" fmla="*/ 297712 h 1573619"/>
                <a:gd name="connsiteX72" fmla="*/ 3806456 w 5720316"/>
                <a:gd name="connsiteY72" fmla="*/ 329609 h 1573619"/>
                <a:gd name="connsiteX73" fmla="*/ 3838354 w 5720316"/>
                <a:gd name="connsiteY73" fmla="*/ 340242 h 1573619"/>
                <a:gd name="connsiteX74" fmla="*/ 3859619 w 5720316"/>
                <a:gd name="connsiteY74" fmla="*/ 382772 h 1573619"/>
                <a:gd name="connsiteX75" fmla="*/ 3891516 w 5720316"/>
                <a:gd name="connsiteY75" fmla="*/ 414670 h 1573619"/>
                <a:gd name="connsiteX76" fmla="*/ 3923414 w 5720316"/>
                <a:gd name="connsiteY76" fmla="*/ 531628 h 1573619"/>
                <a:gd name="connsiteX77" fmla="*/ 3965944 w 5720316"/>
                <a:gd name="connsiteY77" fmla="*/ 606056 h 1573619"/>
                <a:gd name="connsiteX78" fmla="*/ 4008475 w 5720316"/>
                <a:gd name="connsiteY78" fmla="*/ 616688 h 1573619"/>
                <a:gd name="connsiteX79" fmla="*/ 4040372 w 5720316"/>
                <a:gd name="connsiteY79" fmla="*/ 637954 h 1573619"/>
                <a:gd name="connsiteX80" fmla="*/ 4072270 w 5720316"/>
                <a:gd name="connsiteY80" fmla="*/ 648586 h 1573619"/>
                <a:gd name="connsiteX81" fmla="*/ 4082903 w 5720316"/>
                <a:gd name="connsiteY81" fmla="*/ 680484 h 1573619"/>
                <a:gd name="connsiteX82" fmla="*/ 4104168 w 5720316"/>
                <a:gd name="connsiteY82" fmla="*/ 712381 h 1573619"/>
                <a:gd name="connsiteX83" fmla="*/ 4114800 w 5720316"/>
                <a:gd name="connsiteY83" fmla="*/ 882502 h 1573619"/>
                <a:gd name="connsiteX84" fmla="*/ 4136065 w 5720316"/>
                <a:gd name="connsiteY84" fmla="*/ 914400 h 1573619"/>
                <a:gd name="connsiteX85" fmla="*/ 4199861 w 5720316"/>
                <a:gd name="connsiteY85" fmla="*/ 978195 h 1573619"/>
                <a:gd name="connsiteX86" fmla="*/ 4263656 w 5720316"/>
                <a:gd name="connsiteY86" fmla="*/ 1052623 h 1573619"/>
                <a:gd name="connsiteX87" fmla="*/ 4284921 w 5720316"/>
                <a:gd name="connsiteY87" fmla="*/ 1137684 h 1573619"/>
                <a:gd name="connsiteX88" fmla="*/ 4295554 w 5720316"/>
                <a:gd name="connsiteY88" fmla="*/ 1180214 h 1573619"/>
                <a:gd name="connsiteX89" fmla="*/ 4359349 w 5720316"/>
                <a:gd name="connsiteY89" fmla="*/ 1233377 h 1573619"/>
                <a:gd name="connsiteX90" fmla="*/ 4391247 w 5720316"/>
                <a:gd name="connsiteY90" fmla="*/ 1244009 h 1573619"/>
                <a:gd name="connsiteX91" fmla="*/ 4433777 w 5720316"/>
                <a:gd name="connsiteY91" fmla="*/ 1265275 h 1573619"/>
                <a:gd name="connsiteX92" fmla="*/ 4518837 w 5720316"/>
                <a:gd name="connsiteY92" fmla="*/ 1307805 h 1573619"/>
                <a:gd name="connsiteX93" fmla="*/ 4561368 w 5720316"/>
                <a:gd name="connsiteY93" fmla="*/ 1360968 h 1573619"/>
                <a:gd name="connsiteX94" fmla="*/ 4572000 w 5720316"/>
                <a:gd name="connsiteY94" fmla="*/ 1392865 h 1573619"/>
                <a:gd name="connsiteX95" fmla="*/ 4635796 w 5720316"/>
                <a:gd name="connsiteY95" fmla="*/ 1414130 h 1573619"/>
                <a:gd name="connsiteX96" fmla="*/ 4667693 w 5720316"/>
                <a:gd name="connsiteY96" fmla="*/ 1435395 h 1573619"/>
                <a:gd name="connsiteX97" fmla="*/ 4731489 w 5720316"/>
                <a:gd name="connsiteY97" fmla="*/ 1382233 h 1573619"/>
                <a:gd name="connsiteX98" fmla="*/ 4752754 w 5720316"/>
                <a:gd name="connsiteY98" fmla="*/ 1339702 h 1573619"/>
                <a:gd name="connsiteX99" fmla="*/ 4816549 w 5720316"/>
                <a:gd name="connsiteY99" fmla="*/ 1297172 h 1573619"/>
                <a:gd name="connsiteX100" fmla="*/ 4880344 w 5720316"/>
                <a:gd name="connsiteY100" fmla="*/ 1265275 h 1573619"/>
                <a:gd name="connsiteX101" fmla="*/ 4901609 w 5720316"/>
                <a:gd name="connsiteY101" fmla="*/ 1244009 h 1573619"/>
                <a:gd name="connsiteX102" fmla="*/ 4965405 w 5720316"/>
                <a:gd name="connsiteY102" fmla="*/ 1201479 h 1573619"/>
                <a:gd name="connsiteX103" fmla="*/ 5007935 w 5720316"/>
                <a:gd name="connsiteY103" fmla="*/ 1137684 h 1573619"/>
                <a:gd name="connsiteX104" fmla="*/ 5039833 w 5720316"/>
                <a:gd name="connsiteY104" fmla="*/ 1095154 h 1573619"/>
                <a:gd name="connsiteX105" fmla="*/ 5103628 w 5720316"/>
                <a:gd name="connsiteY105" fmla="*/ 1073888 h 1573619"/>
                <a:gd name="connsiteX106" fmla="*/ 5188689 w 5720316"/>
                <a:gd name="connsiteY106" fmla="*/ 1116419 h 1573619"/>
                <a:gd name="connsiteX107" fmla="*/ 5241851 w 5720316"/>
                <a:gd name="connsiteY107" fmla="*/ 1222744 h 1573619"/>
                <a:gd name="connsiteX108" fmla="*/ 5284382 w 5720316"/>
                <a:gd name="connsiteY108" fmla="*/ 1233377 h 1573619"/>
                <a:gd name="connsiteX109" fmla="*/ 5348177 w 5720316"/>
                <a:gd name="connsiteY109" fmla="*/ 1254642 h 1573619"/>
                <a:gd name="connsiteX110" fmla="*/ 5358809 w 5720316"/>
                <a:gd name="connsiteY110" fmla="*/ 1286540 h 1573619"/>
                <a:gd name="connsiteX111" fmla="*/ 5358809 w 5720316"/>
                <a:gd name="connsiteY111" fmla="*/ 1360968 h 1573619"/>
                <a:gd name="connsiteX112" fmla="*/ 5380075 w 5720316"/>
                <a:gd name="connsiteY112" fmla="*/ 1382233 h 1573619"/>
                <a:gd name="connsiteX113" fmla="*/ 5603358 w 5720316"/>
                <a:gd name="connsiteY113" fmla="*/ 1403498 h 1573619"/>
                <a:gd name="connsiteX114" fmla="*/ 5656521 w 5720316"/>
                <a:gd name="connsiteY114" fmla="*/ 1414130 h 1573619"/>
                <a:gd name="connsiteX115" fmla="*/ 5720316 w 5720316"/>
                <a:gd name="connsiteY115" fmla="*/ 1435395 h 1573619"/>
                <a:gd name="connsiteX0" fmla="*/ 0 w 5592725"/>
                <a:gd name="connsiteY0" fmla="*/ 776177 h 1573619"/>
                <a:gd name="connsiteX1" fmla="*/ 85060 w 5592725"/>
                <a:gd name="connsiteY1" fmla="*/ 786809 h 1573619"/>
                <a:gd name="connsiteX2" fmla="*/ 127591 w 5592725"/>
                <a:gd name="connsiteY2" fmla="*/ 871870 h 1573619"/>
                <a:gd name="connsiteX3" fmla="*/ 212651 w 5592725"/>
                <a:gd name="connsiteY3" fmla="*/ 946298 h 1573619"/>
                <a:gd name="connsiteX4" fmla="*/ 244549 w 5592725"/>
                <a:gd name="connsiteY4" fmla="*/ 967563 h 1573619"/>
                <a:gd name="connsiteX5" fmla="*/ 308344 w 5592725"/>
                <a:gd name="connsiteY5" fmla="*/ 1073888 h 1573619"/>
                <a:gd name="connsiteX6" fmla="*/ 329609 w 5592725"/>
                <a:gd name="connsiteY6" fmla="*/ 1105786 h 1573619"/>
                <a:gd name="connsiteX7" fmla="*/ 393405 w 5592725"/>
                <a:gd name="connsiteY7" fmla="*/ 1137684 h 1573619"/>
                <a:gd name="connsiteX8" fmla="*/ 425302 w 5592725"/>
                <a:gd name="connsiteY8" fmla="*/ 1169581 h 1573619"/>
                <a:gd name="connsiteX9" fmla="*/ 446567 w 5592725"/>
                <a:gd name="connsiteY9" fmla="*/ 1233377 h 1573619"/>
                <a:gd name="connsiteX10" fmla="*/ 489098 w 5592725"/>
                <a:gd name="connsiteY10" fmla="*/ 1307805 h 1573619"/>
                <a:gd name="connsiteX11" fmla="*/ 595423 w 5592725"/>
                <a:gd name="connsiteY11" fmla="*/ 1350335 h 1573619"/>
                <a:gd name="connsiteX12" fmla="*/ 627321 w 5592725"/>
                <a:gd name="connsiteY12" fmla="*/ 1371600 h 1573619"/>
                <a:gd name="connsiteX13" fmla="*/ 680484 w 5592725"/>
                <a:gd name="connsiteY13" fmla="*/ 1520456 h 1573619"/>
                <a:gd name="connsiteX14" fmla="*/ 744279 w 5592725"/>
                <a:gd name="connsiteY14" fmla="*/ 1541721 h 1573619"/>
                <a:gd name="connsiteX15" fmla="*/ 765544 w 5592725"/>
                <a:gd name="connsiteY15" fmla="*/ 1573619 h 1573619"/>
                <a:gd name="connsiteX16" fmla="*/ 925032 w 5592725"/>
                <a:gd name="connsiteY16" fmla="*/ 1541721 h 1573619"/>
                <a:gd name="connsiteX17" fmla="*/ 1010093 w 5592725"/>
                <a:gd name="connsiteY17" fmla="*/ 1414130 h 1573619"/>
                <a:gd name="connsiteX18" fmla="*/ 1020725 w 5592725"/>
                <a:gd name="connsiteY18" fmla="*/ 1382233 h 1573619"/>
                <a:gd name="connsiteX19" fmla="*/ 1084521 w 5592725"/>
                <a:gd name="connsiteY19" fmla="*/ 1339702 h 1573619"/>
                <a:gd name="connsiteX20" fmla="*/ 1105786 w 5592725"/>
                <a:gd name="connsiteY20" fmla="*/ 1307805 h 1573619"/>
                <a:gd name="connsiteX21" fmla="*/ 1116418 w 5592725"/>
                <a:gd name="connsiteY21" fmla="*/ 1275907 h 1573619"/>
                <a:gd name="connsiteX22" fmla="*/ 1137684 w 5592725"/>
                <a:gd name="connsiteY22" fmla="*/ 1254642 h 1573619"/>
                <a:gd name="connsiteX23" fmla="*/ 1180214 w 5592725"/>
                <a:gd name="connsiteY23" fmla="*/ 1297172 h 1573619"/>
                <a:gd name="connsiteX24" fmla="*/ 1297172 w 5592725"/>
                <a:gd name="connsiteY24" fmla="*/ 1350335 h 1573619"/>
                <a:gd name="connsiteX25" fmla="*/ 1360967 w 5592725"/>
                <a:gd name="connsiteY25" fmla="*/ 1392865 h 1573619"/>
                <a:gd name="connsiteX26" fmla="*/ 1392865 w 5592725"/>
                <a:gd name="connsiteY26" fmla="*/ 1414130 h 1573619"/>
                <a:gd name="connsiteX27" fmla="*/ 1403498 w 5592725"/>
                <a:gd name="connsiteY27" fmla="*/ 1446028 h 1573619"/>
                <a:gd name="connsiteX28" fmla="*/ 1446028 w 5592725"/>
                <a:gd name="connsiteY28" fmla="*/ 1435395 h 1573619"/>
                <a:gd name="connsiteX29" fmla="*/ 1562986 w 5592725"/>
                <a:gd name="connsiteY29" fmla="*/ 1360968 h 1573619"/>
                <a:gd name="connsiteX30" fmla="*/ 1594884 w 5592725"/>
                <a:gd name="connsiteY30" fmla="*/ 1329070 h 1573619"/>
                <a:gd name="connsiteX31" fmla="*/ 1648046 w 5592725"/>
                <a:gd name="connsiteY31" fmla="*/ 1318437 h 1573619"/>
                <a:gd name="connsiteX32" fmla="*/ 1679944 w 5592725"/>
                <a:gd name="connsiteY32" fmla="*/ 1307805 h 1573619"/>
                <a:gd name="connsiteX33" fmla="*/ 1711842 w 5592725"/>
                <a:gd name="connsiteY33" fmla="*/ 1286540 h 1573619"/>
                <a:gd name="connsiteX34" fmla="*/ 1754372 w 5592725"/>
                <a:gd name="connsiteY34" fmla="*/ 1190847 h 1573619"/>
                <a:gd name="connsiteX35" fmla="*/ 1796902 w 5592725"/>
                <a:gd name="connsiteY35" fmla="*/ 1180214 h 1573619"/>
                <a:gd name="connsiteX36" fmla="*/ 1828800 w 5592725"/>
                <a:gd name="connsiteY36" fmla="*/ 1169581 h 1573619"/>
                <a:gd name="connsiteX37" fmla="*/ 1924493 w 5592725"/>
                <a:gd name="connsiteY37" fmla="*/ 1180214 h 1573619"/>
                <a:gd name="connsiteX38" fmla="*/ 1967023 w 5592725"/>
                <a:gd name="connsiteY38" fmla="*/ 1297172 h 1573619"/>
                <a:gd name="connsiteX39" fmla="*/ 2105246 w 5592725"/>
                <a:gd name="connsiteY39" fmla="*/ 1371600 h 1573619"/>
                <a:gd name="connsiteX40" fmla="*/ 2126512 w 5592725"/>
                <a:gd name="connsiteY40" fmla="*/ 1392865 h 1573619"/>
                <a:gd name="connsiteX41" fmla="*/ 2190307 w 5592725"/>
                <a:gd name="connsiteY41" fmla="*/ 1414130 h 1573619"/>
                <a:gd name="connsiteX42" fmla="*/ 2254102 w 5592725"/>
                <a:gd name="connsiteY42" fmla="*/ 1403498 h 1573619"/>
                <a:gd name="connsiteX43" fmla="*/ 2339163 w 5592725"/>
                <a:gd name="connsiteY43" fmla="*/ 1307805 h 1573619"/>
                <a:gd name="connsiteX44" fmla="*/ 2381693 w 5592725"/>
                <a:gd name="connsiteY44" fmla="*/ 1275907 h 1573619"/>
                <a:gd name="connsiteX45" fmla="*/ 2445488 w 5592725"/>
                <a:gd name="connsiteY45" fmla="*/ 1212112 h 1573619"/>
                <a:gd name="connsiteX46" fmla="*/ 2498651 w 5592725"/>
                <a:gd name="connsiteY46" fmla="*/ 1127051 h 1573619"/>
                <a:gd name="connsiteX47" fmla="*/ 2519916 w 5592725"/>
                <a:gd name="connsiteY47" fmla="*/ 1095154 h 1573619"/>
                <a:gd name="connsiteX48" fmla="*/ 2551814 w 5592725"/>
                <a:gd name="connsiteY48" fmla="*/ 1063256 h 1573619"/>
                <a:gd name="connsiteX49" fmla="*/ 2594344 w 5592725"/>
                <a:gd name="connsiteY49" fmla="*/ 1010093 h 1573619"/>
                <a:gd name="connsiteX50" fmla="*/ 2636874 w 5592725"/>
                <a:gd name="connsiteY50" fmla="*/ 978195 h 1573619"/>
                <a:gd name="connsiteX51" fmla="*/ 2775098 w 5592725"/>
                <a:gd name="connsiteY51" fmla="*/ 765544 h 1573619"/>
                <a:gd name="connsiteX52" fmla="*/ 2838893 w 5592725"/>
                <a:gd name="connsiteY52" fmla="*/ 659219 h 1573619"/>
                <a:gd name="connsiteX53" fmla="*/ 2902688 w 5592725"/>
                <a:gd name="connsiteY53" fmla="*/ 510363 h 1573619"/>
                <a:gd name="connsiteX54" fmla="*/ 2923953 w 5592725"/>
                <a:gd name="connsiteY54" fmla="*/ 414670 h 1573619"/>
                <a:gd name="connsiteX55" fmla="*/ 3009014 w 5592725"/>
                <a:gd name="connsiteY55" fmla="*/ 350875 h 1573619"/>
                <a:gd name="connsiteX56" fmla="*/ 3094074 w 5592725"/>
                <a:gd name="connsiteY56" fmla="*/ 276447 h 1573619"/>
                <a:gd name="connsiteX57" fmla="*/ 3125972 w 5592725"/>
                <a:gd name="connsiteY57" fmla="*/ 265814 h 1573619"/>
                <a:gd name="connsiteX58" fmla="*/ 3211032 w 5592725"/>
                <a:gd name="connsiteY58" fmla="*/ 223284 h 1573619"/>
                <a:gd name="connsiteX59" fmla="*/ 3285460 w 5592725"/>
                <a:gd name="connsiteY59" fmla="*/ 148856 h 1573619"/>
                <a:gd name="connsiteX60" fmla="*/ 3317358 w 5592725"/>
                <a:gd name="connsiteY60" fmla="*/ 127591 h 1573619"/>
                <a:gd name="connsiteX61" fmla="*/ 3381153 w 5592725"/>
                <a:gd name="connsiteY61" fmla="*/ 85061 h 1573619"/>
                <a:gd name="connsiteX62" fmla="*/ 3466214 w 5592725"/>
                <a:gd name="connsiteY62" fmla="*/ 10633 h 1573619"/>
                <a:gd name="connsiteX63" fmla="*/ 3498112 w 5592725"/>
                <a:gd name="connsiteY63" fmla="*/ 0 h 1573619"/>
                <a:gd name="connsiteX64" fmla="*/ 3540642 w 5592725"/>
                <a:gd name="connsiteY64" fmla="*/ 10633 h 1573619"/>
                <a:gd name="connsiteX65" fmla="*/ 3572539 w 5592725"/>
                <a:gd name="connsiteY65" fmla="*/ 74428 h 1573619"/>
                <a:gd name="connsiteX66" fmla="*/ 3530009 w 5592725"/>
                <a:gd name="connsiteY66" fmla="*/ 138223 h 1573619"/>
                <a:gd name="connsiteX67" fmla="*/ 3540642 w 5592725"/>
                <a:gd name="connsiteY67" fmla="*/ 170121 h 1573619"/>
                <a:gd name="connsiteX68" fmla="*/ 3551274 w 5592725"/>
                <a:gd name="connsiteY68" fmla="*/ 223284 h 1573619"/>
                <a:gd name="connsiteX69" fmla="*/ 3615070 w 5592725"/>
                <a:gd name="connsiteY69" fmla="*/ 287079 h 1573619"/>
                <a:gd name="connsiteX70" fmla="*/ 3646967 w 5592725"/>
                <a:gd name="connsiteY70" fmla="*/ 297712 h 1573619"/>
                <a:gd name="connsiteX71" fmla="*/ 3678865 w 5592725"/>
                <a:gd name="connsiteY71" fmla="*/ 329609 h 1573619"/>
                <a:gd name="connsiteX72" fmla="*/ 3710763 w 5592725"/>
                <a:gd name="connsiteY72" fmla="*/ 340242 h 1573619"/>
                <a:gd name="connsiteX73" fmla="*/ 3732028 w 5592725"/>
                <a:gd name="connsiteY73" fmla="*/ 382772 h 1573619"/>
                <a:gd name="connsiteX74" fmla="*/ 3763925 w 5592725"/>
                <a:gd name="connsiteY74" fmla="*/ 414670 h 1573619"/>
                <a:gd name="connsiteX75" fmla="*/ 3795823 w 5592725"/>
                <a:gd name="connsiteY75" fmla="*/ 531628 h 1573619"/>
                <a:gd name="connsiteX76" fmla="*/ 3838353 w 5592725"/>
                <a:gd name="connsiteY76" fmla="*/ 606056 h 1573619"/>
                <a:gd name="connsiteX77" fmla="*/ 3880884 w 5592725"/>
                <a:gd name="connsiteY77" fmla="*/ 616688 h 1573619"/>
                <a:gd name="connsiteX78" fmla="*/ 3912781 w 5592725"/>
                <a:gd name="connsiteY78" fmla="*/ 637954 h 1573619"/>
                <a:gd name="connsiteX79" fmla="*/ 3944679 w 5592725"/>
                <a:gd name="connsiteY79" fmla="*/ 648586 h 1573619"/>
                <a:gd name="connsiteX80" fmla="*/ 3955312 w 5592725"/>
                <a:gd name="connsiteY80" fmla="*/ 680484 h 1573619"/>
                <a:gd name="connsiteX81" fmla="*/ 3976577 w 5592725"/>
                <a:gd name="connsiteY81" fmla="*/ 712381 h 1573619"/>
                <a:gd name="connsiteX82" fmla="*/ 3987209 w 5592725"/>
                <a:gd name="connsiteY82" fmla="*/ 882502 h 1573619"/>
                <a:gd name="connsiteX83" fmla="*/ 4008474 w 5592725"/>
                <a:gd name="connsiteY83" fmla="*/ 914400 h 1573619"/>
                <a:gd name="connsiteX84" fmla="*/ 4072270 w 5592725"/>
                <a:gd name="connsiteY84" fmla="*/ 978195 h 1573619"/>
                <a:gd name="connsiteX85" fmla="*/ 4136065 w 5592725"/>
                <a:gd name="connsiteY85" fmla="*/ 1052623 h 1573619"/>
                <a:gd name="connsiteX86" fmla="*/ 4157330 w 5592725"/>
                <a:gd name="connsiteY86" fmla="*/ 1137684 h 1573619"/>
                <a:gd name="connsiteX87" fmla="*/ 4167963 w 5592725"/>
                <a:gd name="connsiteY87" fmla="*/ 1180214 h 1573619"/>
                <a:gd name="connsiteX88" fmla="*/ 4231758 w 5592725"/>
                <a:gd name="connsiteY88" fmla="*/ 1233377 h 1573619"/>
                <a:gd name="connsiteX89" fmla="*/ 4263656 w 5592725"/>
                <a:gd name="connsiteY89" fmla="*/ 1244009 h 1573619"/>
                <a:gd name="connsiteX90" fmla="*/ 4306186 w 5592725"/>
                <a:gd name="connsiteY90" fmla="*/ 1265275 h 1573619"/>
                <a:gd name="connsiteX91" fmla="*/ 4391246 w 5592725"/>
                <a:gd name="connsiteY91" fmla="*/ 1307805 h 1573619"/>
                <a:gd name="connsiteX92" fmla="*/ 4433777 w 5592725"/>
                <a:gd name="connsiteY92" fmla="*/ 1360968 h 1573619"/>
                <a:gd name="connsiteX93" fmla="*/ 4444409 w 5592725"/>
                <a:gd name="connsiteY93" fmla="*/ 1392865 h 1573619"/>
                <a:gd name="connsiteX94" fmla="*/ 4508205 w 5592725"/>
                <a:gd name="connsiteY94" fmla="*/ 1414130 h 1573619"/>
                <a:gd name="connsiteX95" fmla="*/ 4540102 w 5592725"/>
                <a:gd name="connsiteY95" fmla="*/ 1435395 h 1573619"/>
                <a:gd name="connsiteX96" fmla="*/ 4603898 w 5592725"/>
                <a:gd name="connsiteY96" fmla="*/ 1382233 h 1573619"/>
                <a:gd name="connsiteX97" fmla="*/ 4625163 w 5592725"/>
                <a:gd name="connsiteY97" fmla="*/ 1339702 h 1573619"/>
                <a:gd name="connsiteX98" fmla="*/ 4688958 w 5592725"/>
                <a:gd name="connsiteY98" fmla="*/ 1297172 h 1573619"/>
                <a:gd name="connsiteX99" fmla="*/ 4752753 w 5592725"/>
                <a:gd name="connsiteY99" fmla="*/ 1265275 h 1573619"/>
                <a:gd name="connsiteX100" fmla="*/ 4774018 w 5592725"/>
                <a:gd name="connsiteY100" fmla="*/ 1244009 h 1573619"/>
                <a:gd name="connsiteX101" fmla="*/ 4837814 w 5592725"/>
                <a:gd name="connsiteY101" fmla="*/ 1201479 h 1573619"/>
                <a:gd name="connsiteX102" fmla="*/ 4880344 w 5592725"/>
                <a:gd name="connsiteY102" fmla="*/ 1137684 h 1573619"/>
                <a:gd name="connsiteX103" fmla="*/ 4912242 w 5592725"/>
                <a:gd name="connsiteY103" fmla="*/ 1095154 h 1573619"/>
                <a:gd name="connsiteX104" fmla="*/ 4976037 w 5592725"/>
                <a:gd name="connsiteY104" fmla="*/ 1073888 h 1573619"/>
                <a:gd name="connsiteX105" fmla="*/ 5061098 w 5592725"/>
                <a:gd name="connsiteY105" fmla="*/ 1116419 h 1573619"/>
                <a:gd name="connsiteX106" fmla="*/ 5114260 w 5592725"/>
                <a:gd name="connsiteY106" fmla="*/ 1222744 h 1573619"/>
                <a:gd name="connsiteX107" fmla="*/ 5156791 w 5592725"/>
                <a:gd name="connsiteY107" fmla="*/ 1233377 h 1573619"/>
                <a:gd name="connsiteX108" fmla="*/ 5220586 w 5592725"/>
                <a:gd name="connsiteY108" fmla="*/ 1254642 h 1573619"/>
                <a:gd name="connsiteX109" fmla="*/ 5231218 w 5592725"/>
                <a:gd name="connsiteY109" fmla="*/ 1286540 h 1573619"/>
                <a:gd name="connsiteX110" fmla="*/ 5231218 w 5592725"/>
                <a:gd name="connsiteY110" fmla="*/ 1360968 h 1573619"/>
                <a:gd name="connsiteX111" fmla="*/ 5252484 w 5592725"/>
                <a:gd name="connsiteY111" fmla="*/ 1382233 h 1573619"/>
                <a:gd name="connsiteX112" fmla="*/ 5475767 w 5592725"/>
                <a:gd name="connsiteY112" fmla="*/ 1403498 h 1573619"/>
                <a:gd name="connsiteX113" fmla="*/ 5528930 w 5592725"/>
                <a:gd name="connsiteY113" fmla="*/ 1414130 h 1573619"/>
                <a:gd name="connsiteX114" fmla="*/ 5592725 w 5592725"/>
                <a:gd name="connsiteY114" fmla="*/ 1435395 h 1573619"/>
                <a:gd name="connsiteX0" fmla="*/ 0 w 5507665"/>
                <a:gd name="connsiteY0" fmla="*/ 786809 h 1573619"/>
                <a:gd name="connsiteX1" fmla="*/ 42531 w 5507665"/>
                <a:gd name="connsiteY1" fmla="*/ 871870 h 1573619"/>
                <a:gd name="connsiteX2" fmla="*/ 127591 w 5507665"/>
                <a:gd name="connsiteY2" fmla="*/ 946298 h 1573619"/>
                <a:gd name="connsiteX3" fmla="*/ 159489 w 5507665"/>
                <a:gd name="connsiteY3" fmla="*/ 967563 h 1573619"/>
                <a:gd name="connsiteX4" fmla="*/ 223284 w 5507665"/>
                <a:gd name="connsiteY4" fmla="*/ 1073888 h 1573619"/>
                <a:gd name="connsiteX5" fmla="*/ 244549 w 5507665"/>
                <a:gd name="connsiteY5" fmla="*/ 1105786 h 1573619"/>
                <a:gd name="connsiteX6" fmla="*/ 308345 w 5507665"/>
                <a:gd name="connsiteY6" fmla="*/ 1137684 h 1573619"/>
                <a:gd name="connsiteX7" fmla="*/ 340242 w 5507665"/>
                <a:gd name="connsiteY7" fmla="*/ 1169581 h 1573619"/>
                <a:gd name="connsiteX8" fmla="*/ 361507 w 5507665"/>
                <a:gd name="connsiteY8" fmla="*/ 1233377 h 1573619"/>
                <a:gd name="connsiteX9" fmla="*/ 404038 w 5507665"/>
                <a:gd name="connsiteY9" fmla="*/ 1307805 h 1573619"/>
                <a:gd name="connsiteX10" fmla="*/ 510363 w 5507665"/>
                <a:gd name="connsiteY10" fmla="*/ 1350335 h 1573619"/>
                <a:gd name="connsiteX11" fmla="*/ 542261 w 5507665"/>
                <a:gd name="connsiteY11" fmla="*/ 1371600 h 1573619"/>
                <a:gd name="connsiteX12" fmla="*/ 595424 w 5507665"/>
                <a:gd name="connsiteY12" fmla="*/ 1520456 h 1573619"/>
                <a:gd name="connsiteX13" fmla="*/ 659219 w 5507665"/>
                <a:gd name="connsiteY13" fmla="*/ 1541721 h 1573619"/>
                <a:gd name="connsiteX14" fmla="*/ 680484 w 5507665"/>
                <a:gd name="connsiteY14" fmla="*/ 1573619 h 1573619"/>
                <a:gd name="connsiteX15" fmla="*/ 839972 w 5507665"/>
                <a:gd name="connsiteY15" fmla="*/ 1541721 h 1573619"/>
                <a:gd name="connsiteX16" fmla="*/ 925033 w 5507665"/>
                <a:gd name="connsiteY16" fmla="*/ 1414130 h 1573619"/>
                <a:gd name="connsiteX17" fmla="*/ 935665 w 5507665"/>
                <a:gd name="connsiteY17" fmla="*/ 1382233 h 1573619"/>
                <a:gd name="connsiteX18" fmla="*/ 999461 w 5507665"/>
                <a:gd name="connsiteY18" fmla="*/ 1339702 h 1573619"/>
                <a:gd name="connsiteX19" fmla="*/ 1020726 w 5507665"/>
                <a:gd name="connsiteY19" fmla="*/ 1307805 h 1573619"/>
                <a:gd name="connsiteX20" fmla="*/ 1031358 w 5507665"/>
                <a:gd name="connsiteY20" fmla="*/ 1275907 h 1573619"/>
                <a:gd name="connsiteX21" fmla="*/ 1052624 w 5507665"/>
                <a:gd name="connsiteY21" fmla="*/ 1254642 h 1573619"/>
                <a:gd name="connsiteX22" fmla="*/ 1095154 w 5507665"/>
                <a:gd name="connsiteY22" fmla="*/ 1297172 h 1573619"/>
                <a:gd name="connsiteX23" fmla="*/ 1212112 w 5507665"/>
                <a:gd name="connsiteY23" fmla="*/ 1350335 h 1573619"/>
                <a:gd name="connsiteX24" fmla="*/ 1275907 w 5507665"/>
                <a:gd name="connsiteY24" fmla="*/ 1392865 h 1573619"/>
                <a:gd name="connsiteX25" fmla="*/ 1307805 w 5507665"/>
                <a:gd name="connsiteY25" fmla="*/ 1414130 h 1573619"/>
                <a:gd name="connsiteX26" fmla="*/ 1318438 w 5507665"/>
                <a:gd name="connsiteY26" fmla="*/ 1446028 h 1573619"/>
                <a:gd name="connsiteX27" fmla="*/ 1360968 w 5507665"/>
                <a:gd name="connsiteY27" fmla="*/ 1435395 h 1573619"/>
                <a:gd name="connsiteX28" fmla="*/ 1477926 w 5507665"/>
                <a:gd name="connsiteY28" fmla="*/ 1360968 h 1573619"/>
                <a:gd name="connsiteX29" fmla="*/ 1509824 w 5507665"/>
                <a:gd name="connsiteY29" fmla="*/ 1329070 h 1573619"/>
                <a:gd name="connsiteX30" fmla="*/ 1562986 w 5507665"/>
                <a:gd name="connsiteY30" fmla="*/ 1318437 h 1573619"/>
                <a:gd name="connsiteX31" fmla="*/ 1594884 w 5507665"/>
                <a:gd name="connsiteY31" fmla="*/ 1307805 h 1573619"/>
                <a:gd name="connsiteX32" fmla="*/ 1626782 w 5507665"/>
                <a:gd name="connsiteY32" fmla="*/ 1286540 h 1573619"/>
                <a:gd name="connsiteX33" fmla="*/ 1669312 w 5507665"/>
                <a:gd name="connsiteY33" fmla="*/ 1190847 h 1573619"/>
                <a:gd name="connsiteX34" fmla="*/ 1711842 w 5507665"/>
                <a:gd name="connsiteY34" fmla="*/ 1180214 h 1573619"/>
                <a:gd name="connsiteX35" fmla="*/ 1743740 w 5507665"/>
                <a:gd name="connsiteY35" fmla="*/ 1169581 h 1573619"/>
                <a:gd name="connsiteX36" fmla="*/ 1839433 w 5507665"/>
                <a:gd name="connsiteY36" fmla="*/ 1180214 h 1573619"/>
                <a:gd name="connsiteX37" fmla="*/ 1881963 w 5507665"/>
                <a:gd name="connsiteY37" fmla="*/ 1297172 h 1573619"/>
                <a:gd name="connsiteX38" fmla="*/ 2020186 w 5507665"/>
                <a:gd name="connsiteY38" fmla="*/ 1371600 h 1573619"/>
                <a:gd name="connsiteX39" fmla="*/ 2041452 w 5507665"/>
                <a:gd name="connsiteY39" fmla="*/ 1392865 h 1573619"/>
                <a:gd name="connsiteX40" fmla="*/ 2105247 w 5507665"/>
                <a:gd name="connsiteY40" fmla="*/ 1414130 h 1573619"/>
                <a:gd name="connsiteX41" fmla="*/ 2169042 w 5507665"/>
                <a:gd name="connsiteY41" fmla="*/ 1403498 h 1573619"/>
                <a:gd name="connsiteX42" fmla="*/ 2254103 w 5507665"/>
                <a:gd name="connsiteY42" fmla="*/ 1307805 h 1573619"/>
                <a:gd name="connsiteX43" fmla="*/ 2296633 w 5507665"/>
                <a:gd name="connsiteY43" fmla="*/ 1275907 h 1573619"/>
                <a:gd name="connsiteX44" fmla="*/ 2360428 w 5507665"/>
                <a:gd name="connsiteY44" fmla="*/ 1212112 h 1573619"/>
                <a:gd name="connsiteX45" fmla="*/ 2413591 w 5507665"/>
                <a:gd name="connsiteY45" fmla="*/ 1127051 h 1573619"/>
                <a:gd name="connsiteX46" fmla="*/ 2434856 w 5507665"/>
                <a:gd name="connsiteY46" fmla="*/ 1095154 h 1573619"/>
                <a:gd name="connsiteX47" fmla="*/ 2466754 w 5507665"/>
                <a:gd name="connsiteY47" fmla="*/ 1063256 h 1573619"/>
                <a:gd name="connsiteX48" fmla="*/ 2509284 w 5507665"/>
                <a:gd name="connsiteY48" fmla="*/ 1010093 h 1573619"/>
                <a:gd name="connsiteX49" fmla="*/ 2551814 w 5507665"/>
                <a:gd name="connsiteY49" fmla="*/ 978195 h 1573619"/>
                <a:gd name="connsiteX50" fmla="*/ 2690038 w 5507665"/>
                <a:gd name="connsiteY50" fmla="*/ 765544 h 1573619"/>
                <a:gd name="connsiteX51" fmla="*/ 2753833 w 5507665"/>
                <a:gd name="connsiteY51" fmla="*/ 659219 h 1573619"/>
                <a:gd name="connsiteX52" fmla="*/ 2817628 w 5507665"/>
                <a:gd name="connsiteY52" fmla="*/ 510363 h 1573619"/>
                <a:gd name="connsiteX53" fmla="*/ 2838893 w 5507665"/>
                <a:gd name="connsiteY53" fmla="*/ 414670 h 1573619"/>
                <a:gd name="connsiteX54" fmla="*/ 2923954 w 5507665"/>
                <a:gd name="connsiteY54" fmla="*/ 350875 h 1573619"/>
                <a:gd name="connsiteX55" fmla="*/ 3009014 w 5507665"/>
                <a:gd name="connsiteY55" fmla="*/ 276447 h 1573619"/>
                <a:gd name="connsiteX56" fmla="*/ 3040912 w 5507665"/>
                <a:gd name="connsiteY56" fmla="*/ 265814 h 1573619"/>
                <a:gd name="connsiteX57" fmla="*/ 3125972 w 5507665"/>
                <a:gd name="connsiteY57" fmla="*/ 223284 h 1573619"/>
                <a:gd name="connsiteX58" fmla="*/ 3200400 w 5507665"/>
                <a:gd name="connsiteY58" fmla="*/ 148856 h 1573619"/>
                <a:gd name="connsiteX59" fmla="*/ 3232298 w 5507665"/>
                <a:gd name="connsiteY59" fmla="*/ 127591 h 1573619"/>
                <a:gd name="connsiteX60" fmla="*/ 3296093 w 5507665"/>
                <a:gd name="connsiteY60" fmla="*/ 85061 h 1573619"/>
                <a:gd name="connsiteX61" fmla="*/ 3381154 w 5507665"/>
                <a:gd name="connsiteY61" fmla="*/ 10633 h 1573619"/>
                <a:gd name="connsiteX62" fmla="*/ 3413052 w 5507665"/>
                <a:gd name="connsiteY62" fmla="*/ 0 h 1573619"/>
                <a:gd name="connsiteX63" fmla="*/ 3455582 w 5507665"/>
                <a:gd name="connsiteY63" fmla="*/ 10633 h 1573619"/>
                <a:gd name="connsiteX64" fmla="*/ 3487479 w 5507665"/>
                <a:gd name="connsiteY64" fmla="*/ 74428 h 1573619"/>
                <a:gd name="connsiteX65" fmla="*/ 3444949 w 5507665"/>
                <a:gd name="connsiteY65" fmla="*/ 138223 h 1573619"/>
                <a:gd name="connsiteX66" fmla="*/ 3455582 w 5507665"/>
                <a:gd name="connsiteY66" fmla="*/ 170121 h 1573619"/>
                <a:gd name="connsiteX67" fmla="*/ 3466214 w 5507665"/>
                <a:gd name="connsiteY67" fmla="*/ 223284 h 1573619"/>
                <a:gd name="connsiteX68" fmla="*/ 3530010 w 5507665"/>
                <a:gd name="connsiteY68" fmla="*/ 287079 h 1573619"/>
                <a:gd name="connsiteX69" fmla="*/ 3561907 w 5507665"/>
                <a:gd name="connsiteY69" fmla="*/ 297712 h 1573619"/>
                <a:gd name="connsiteX70" fmla="*/ 3593805 w 5507665"/>
                <a:gd name="connsiteY70" fmla="*/ 329609 h 1573619"/>
                <a:gd name="connsiteX71" fmla="*/ 3625703 w 5507665"/>
                <a:gd name="connsiteY71" fmla="*/ 340242 h 1573619"/>
                <a:gd name="connsiteX72" fmla="*/ 3646968 w 5507665"/>
                <a:gd name="connsiteY72" fmla="*/ 382772 h 1573619"/>
                <a:gd name="connsiteX73" fmla="*/ 3678865 w 5507665"/>
                <a:gd name="connsiteY73" fmla="*/ 414670 h 1573619"/>
                <a:gd name="connsiteX74" fmla="*/ 3710763 w 5507665"/>
                <a:gd name="connsiteY74" fmla="*/ 531628 h 1573619"/>
                <a:gd name="connsiteX75" fmla="*/ 3753293 w 5507665"/>
                <a:gd name="connsiteY75" fmla="*/ 606056 h 1573619"/>
                <a:gd name="connsiteX76" fmla="*/ 3795824 w 5507665"/>
                <a:gd name="connsiteY76" fmla="*/ 616688 h 1573619"/>
                <a:gd name="connsiteX77" fmla="*/ 3827721 w 5507665"/>
                <a:gd name="connsiteY77" fmla="*/ 637954 h 1573619"/>
                <a:gd name="connsiteX78" fmla="*/ 3859619 w 5507665"/>
                <a:gd name="connsiteY78" fmla="*/ 648586 h 1573619"/>
                <a:gd name="connsiteX79" fmla="*/ 3870252 w 5507665"/>
                <a:gd name="connsiteY79" fmla="*/ 680484 h 1573619"/>
                <a:gd name="connsiteX80" fmla="*/ 3891517 w 5507665"/>
                <a:gd name="connsiteY80" fmla="*/ 712381 h 1573619"/>
                <a:gd name="connsiteX81" fmla="*/ 3902149 w 5507665"/>
                <a:gd name="connsiteY81" fmla="*/ 882502 h 1573619"/>
                <a:gd name="connsiteX82" fmla="*/ 3923414 w 5507665"/>
                <a:gd name="connsiteY82" fmla="*/ 914400 h 1573619"/>
                <a:gd name="connsiteX83" fmla="*/ 3987210 w 5507665"/>
                <a:gd name="connsiteY83" fmla="*/ 978195 h 1573619"/>
                <a:gd name="connsiteX84" fmla="*/ 4051005 w 5507665"/>
                <a:gd name="connsiteY84" fmla="*/ 1052623 h 1573619"/>
                <a:gd name="connsiteX85" fmla="*/ 4072270 w 5507665"/>
                <a:gd name="connsiteY85" fmla="*/ 1137684 h 1573619"/>
                <a:gd name="connsiteX86" fmla="*/ 4082903 w 5507665"/>
                <a:gd name="connsiteY86" fmla="*/ 1180214 h 1573619"/>
                <a:gd name="connsiteX87" fmla="*/ 4146698 w 5507665"/>
                <a:gd name="connsiteY87" fmla="*/ 1233377 h 1573619"/>
                <a:gd name="connsiteX88" fmla="*/ 4178596 w 5507665"/>
                <a:gd name="connsiteY88" fmla="*/ 1244009 h 1573619"/>
                <a:gd name="connsiteX89" fmla="*/ 4221126 w 5507665"/>
                <a:gd name="connsiteY89" fmla="*/ 1265275 h 1573619"/>
                <a:gd name="connsiteX90" fmla="*/ 4306186 w 5507665"/>
                <a:gd name="connsiteY90" fmla="*/ 1307805 h 1573619"/>
                <a:gd name="connsiteX91" fmla="*/ 4348717 w 5507665"/>
                <a:gd name="connsiteY91" fmla="*/ 1360968 h 1573619"/>
                <a:gd name="connsiteX92" fmla="*/ 4359349 w 5507665"/>
                <a:gd name="connsiteY92" fmla="*/ 1392865 h 1573619"/>
                <a:gd name="connsiteX93" fmla="*/ 4423145 w 5507665"/>
                <a:gd name="connsiteY93" fmla="*/ 1414130 h 1573619"/>
                <a:gd name="connsiteX94" fmla="*/ 4455042 w 5507665"/>
                <a:gd name="connsiteY94" fmla="*/ 1435395 h 1573619"/>
                <a:gd name="connsiteX95" fmla="*/ 4518838 w 5507665"/>
                <a:gd name="connsiteY95" fmla="*/ 1382233 h 1573619"/>
                <a:gd name="connsiteX96" fmla="*/ 4540103 w 5507665"/>
                <a:gd name="connsiteY96" fmla="*/ 1339702 h 1573619"/>
                <a:gd name="connsiteX97" fmla="*/ 4603898 w 5507665"/>
                <a:gd name="connsiteY97" fmla="*/ 1297172 h 1573619"/>
                <a:gd name="connsiteX98" fmla="*/ 4667693 w 5507665"/>
                <a:gd name="connsiteY98" fmla="*/ 1265275 h 1573619"/>
                <a:gd name="connsiteX99" fmla="*/ 4688958 w 5507665"/>
                <a:gd name="connsiteY99" fmla="*/ 1244009 h 1573619"/>
                <a:gd name="connsiteX100" fmla="*/ 4752754 w 5507665"/>
                <a:gd name="connsiteY100" fmla="*/ 1201479 h 1573619"/>
                <a:gd name="connsiteX101" fmla="*/ 4795284 w 5507665"/>
                <a:gd name="connsiteY101" fmla="*/ 1137684 h 1573619"/>
                <a:gd name="connsiteX102" fmla="*/ 4827182 w 5507665"/>
                <a:gd name="connsiteY102" fmla="*/ 1095154 h 1573619"/>
                <a:gd name="connsiteX103" fmla="*/ 4890977 w 5507665"/>
                <a:gd name="connsiteY103" fmla="*/ 1073888 h 1573619"/>
                <a:gd name="connsiteX104" fmla="*/ 4976038 w 5507665"/>
                <a:gd name="connsiteY104" fmla="*/ 1116419 h 1573619"/>
                <a:gd name="connsiteX105" fmla="*/ 5029200 w 5507665"/>
                <a:gd name="connsiteY105" fmla="*/ 1222744 h 1573619"/>
                <a:gd name="connsiteX106" fmla="*/ 5071731 w 5507665"/>
                <a:gd name="connsiteY106" fmla="*/ 1233377 h 1573619"/>
                <a:gd name="connsiteX107" fmla="*/ 5135526 w 5507665"/>
                <a:gd name="connsiteY107" fmla="*/ 1254642 h 1573619"/>
                <a:gd name="connsiteX108" fmla="*/ 5146158 w 5507665"/>
                <a:gd name="connsiteY108" fmla="*/ 1286540 h 1573619"/>
                <a:gd name="connsiteX109" fmla="*/ 5146158 w 5507665"/>
                <a:gd name="connsiteY109" fmla="*/ 1360968 h 1573619"/>
                <a:gd name="connsiteX110" fmla="*/ 5167424 w 5507665"/>
                <a:gd name="connsiteY110" fmla="*/ 1382233 h 1573619"/>
                <a:gd name="connsiteX111" fmla="*/ 5390707 w 5507665"/>
                <a:gd name="connsiteY111" fmla="*/ 1403498 h 1573619"/>
                <a:gd name="connsiteX112" fmla="*/ 5443870 w 5507665"/>
                <a:gd name="connsiteY112" fmla="*/ 1414130 h 1573619"/>
                <a:gd name="connsiteX113" fmla="*/ 5507665 w 5507665"/>
                <a:gd name="connsiteY113" fmla="*/ 1435395 h 1573619"/>
                <a:gd name="connsiteX0" fmla="*/ 0 w 5465134"/>
                <a:gd name="connsiteY0" fmla="*/ 871870 h 1573619"/>
                <a:gd name="connsiteX1" fmla="*/ 85060 w 5465134"/>
                <a:gd name="connsiteY1" fmla="*/ 946298 h 1573619"/>
                <a:gd name="connsiteX2" fmla="*/ 116958 w 5465134"/>
                <a:gd name="connsiteY2" fmla="*/ 967563 h 1573619"/>
                <a:gd name="connsiteX3" fmla="*/ 180753 w 5465134"/>
                <a:gd name="connsiteY3" fmla="*/ 1073888 h 1573619"/>
                <a:gd name="connsiteX4" fmla="*/ 202018 w 5465134"/>
                <a:gd name="connsiteY4" fmla="*/ 1105786 h 1573619"/>
                <a:gd name="connsiteX5" fmla="*/ 265814 w 5465134"/>
                <a:gd name="connsiteY5" fmla="*/ 1137684 h 1573619"/>
                <a:gd name="connsiteX6" fmla="*/ 297711 w 5465134"/>
                <a:gd name="connsiteY6" fmla="*/ 1169581 h 1573619"/>
                <a:gd name="connsiteX7" fmla="*/ 318976 w 5465134"/>
                <a:gd name="connsiteY7" fmla="*/ 1233377 h 1573619"/>
                <a:gd name="connsiteX8" fmla="*/ 361507 w 5465134"/>
                <a:gd name="connsiteY8" fmla="*/ 1307805 h 1573619"/>
                <a:gd name="connsiteX9" fmla="*/ 467832 w 5465134"/>
                <a:gd name="connsiteY9" fmla="*/ 1350335 h 1573619"/>
                <a:gd name="connsiteX10" fmla="*/ 499730 w 5465134"/>
                <a:gd name="connsiteY10" fmla="*/ 1371600 h 1573619"/>
                <a:gd name="connsiteX11" fmla="*/ 552893 w 5465134"/>
                <a:gd name="connsiteY11" fmla="*/ 1520456 h 1573619"/>
                <a:gd name="connsiteX12" fmla="*/ 616688 w 5465134"/>
                <a:gd name="connsiteY12" fmla="*/ 1541721 h 1573619"/>
                <a:gd name="connsiteX13" fmla="*/ 637953 w 5465134"/>
                <a:gd name="connsiteY13" fmla="*/ 1573619 h 1573619"/>
                <a:gd name="connsiteX14" fmla="*/ 797441 w 5465134"/>
                <a:gd name="connsiteY14" fmla="*/ 1541721 h 1573619"/>
                <a:gd name="connsiteX15" fmla="*/ 882502 w 5465134"/>
                <a:gd name="connsiteY15" fmla="*/ 1414130 h 1573619"/>
                <a:gd name="connsiteX16" fmla="*/ 893134 w 5465134"/>
                <a:gd name="connsiteY16" fmla="*/ 1382233 h 1573619"/>
                <a:gd name="connsiteX17" fmla="*/ 956930 w 5465134"/>
                <a:gd name="connsiteY17" fmla="*/ 1339702 h 1573619"/>
                <a:gd name="connsiteX18" fmla="*/ 978195 w 5465134"/>
                <a:gd name="connsiteY18" fmla="*/ 1307805 h 1573619"/>
                <a:gd name="connsiteX19" fmla="*/ 988827 w 5465134"/>
                <a:gd name="connsiteY19" fmla="*/ 1275907 h 1573619"/>
                <a:gd name="connsiteX20" fmla="*/ 1010093 w 5465134"/>
                <a:gd name="connsiteY20" fmla="*/ 1254642 h 1573619"/>
                <a:gd name="connsiteX21" fmla="*/ 1052623 w 5465134"/>
                <a:gd name="connsiteY21" fmla="*/ 1297172 h 1573619"/>
                <a:gd name="connsiteX22" fmla="*/ 1169581 w 5465134"/>
                <a:gd name="connsiteY22" fmla="*/ 1350335 h 1573619"/>
                <a:gd name="connsiteX23" fmla="*/ 1233376 w 5465134"/>
                <a:gd name="connsiteY23" fmla="*/ 1392865 h 1573619"/>
                <a:gd name="connsiteX24" fmla="*/ 1265274 w 5465134"/>
                <a:gd name="connsiteY24" fmla="*/ 1414130 h 1573619"/>
                <a:gd name="connsiteX25" fmla="*/ 1275907 w 5465134"/>
                <a:gd name="connsiteY25" fmla="*/ 1446028 h 1573619"/>
                <a:gd name="connsiteX26" fmla="*/ 1318437 w 5465134"/>
                <a:gd name="connsiteY26" fmla="*/ 1435395 h 1573619"/>
                <a:gd name="connsiteX27" fmla="*/ 1435395 w 5465134"/>
                <a:gd name="connsiteY27" fmla="*/ 1360968 h 1573619"/>
                <a:gd name="connsiteX28" fmla="*/ 1467293 w 5465134"/>
                <a:gd name="connsiteY28" fmla="*/ 1329070 h 1573619"/>
                <a:gd name="connsiteX29" fmla="*/ 1520455 w 5465134"/>
                <a:gd name="connsiteY29" fmla="*/ 1318437 h 1573619"/>
                <a:gd name="connsiteX30" fmla="*/ 1552353 w 5465134"/>
                <a:gd name="connsiteY30" fmla="*/ 1307805 h 1573619"/>
                <a:gd name="connsiteX31" fmla="*/ 1584251 w 5465134"/>
                <a:gd name="connsiteY31" fmla="*/ 1286540 h 1573619"/>
                <a:gd name="connsiteX32" fmla="*/ 1626781 w 5465134"/>
                <a:gd name="connsiteY32" fmla="*/ 1190847 h 1573619"/>
                <a:gd name="connsiteX33" fmla="*/ 1669311 w 5465134"/>
                <a:gd name="connsiteY33" fmla="*/ 1180214 h 1573619"/>
                <a:gd name="connsiteX34" fmla="*/ 1701209 w 5465134"/>
                <a:gd name="connsiteY34" fmla="*/ 1169581 h 1573619"/>
                <a:gd name="connsiteX35" fmla="*/ 1796902 w 5465134"/>
                <a:gd name="connsiteY35" fmla="*/ 1180214 h 1573619"/>
                <a:gd name="connsiteX36" fmla="*/ 1839432 w 5465134"/>
                <a:gd name="connsiteY36" fmla="*/ 1297172 h 1573619"/>
                <a:gd name="connsiteX37" fmla="*/ 1977655 w 5465134"/>
                <a:gd name="connsiteY37" fmla="*/ 1371600 h 1573619"/>
                <a:gd name="connsiteX38" fmla="*/ 1998921 w 5465134"/>
                <a:gd name="connsiteY38" fmla="*/ 1392865 h 1573619"/>
                <a:gd name="connsiteX39" fmla="*/ 2062716 w 5465134"/>
                <a:gd name="connsiteY39" fmla="*/ 1414130 h 1573619"/>
                <a:gd name="connsiteX40" fmla="*/ 2126511 w 5465134"/>
                <a:gd name="connsiteY40" fmla="*/ 1403498 h 1573619"/>
                <a:gd name="connsiteX41" fmla="*/ 2211572 w 5465134"/>
                <a:gd name="connsiteY41" fmla="*/ 1307805 h 1573619"/>
                <a:gd name="connsiteX42" fmla="*/ 2254102 w 5465134"/>
                <a:gd name="connsiteY42" fmla="*/ 1275907 h 1573619"/>
                <a:gd name="connsiteX43" fmla="*/ 2317897 w 5465134"/>
                <a:gd name="connsiteY43" fmla="*/ 1212112 h 1573619"/>
                <a:gd name="connsiteX44" fmla="*/ 2371060 w 5465134"/>
                <a:gd name="connsiteY44" fmla="*/ 1127051 h 1573619"/>
                <a:gd name="connsiteX45" fmla="*/ 2392325 w 5465134"/>
                <a:gd name="connsiteY45" fmla="*/ 1095154 h 1573619"/>
                <a:gd name="connsiteX46" fmla="*/ 2424223 w 5465134"/>
                <a:gd name="connsiteY46" fmla="*/ 1063256 h 1573619"/>
                <a:gd name="connsiteX47" fmla="*/ 2466753 w 5465134"/>
                <a:gd name="connsiteY47" fmla="*/ 1010093 h 1573619"/>
                <a:gd name="connsiteX48" fmla="*/ 2509283 w 5465134"/>
                <a:gd name="connsiteY48" fmla="*/ 978195 h 1573619"/>
                <a:gd name="connsiteX49" fmla="*/ 2647507 w 5465134"/>
                <a:gd name="connsiteY49" fmla="*/ 765544 h 1573619"/>
                <a:gd name="connsiteX50" fmla="*/ 2711302 w 5465134"/>
                <a:gd name="connsiteY50" fmla="*/ 659219 h 1573619"/>
                <a:gd name="connsiteX51" fmla="*/ 2775097 w 5465134"/>
                <a:gd name="connsiteY51" fmla="*/ 510363 h 1573619"/>
                <a:gd name="connsiteX52" fmla="*/ 2796362 w 5465134"/>
                <a:gd name="connsiteY52" fmla="*/ 414670 h 1573619"/>
                <a:gd name="connsiteX53" fmla="*/ 2881423 w 5465134"/>
                <a:gd name="connsiteY53" fmla="*/ 350875 h 1573619"/>
                <a:gd name="connsiteX54" fmla="*/ 2966483 w 5465134"/>
                <a:gd name="connsiteY54" fmla="*/ 276447 h 1573619"/>
                <a:gd name="connsiteX55" fmla="*/ 2998381 w 5465134"/>
                <a:gd name="connsiteY55" fmla="*/ 265814 h 1573619"/>
                <a:gd name="connsiteX56" fmla="*/ 3083441 w 5465134"/>
                <a:gd name="connsiteY56" fmla="*/ 223284 h 1573619"/>
                <a:gd name="connsiteX57" fmla="*/ 3157869 w 5465134"/>
                <a:gd name="connsiteY57" fmla="*/ 148856 h 1573619"/>
                <a:gd name="connsiteX58" fmla="*/ 3189767 w 5465134"/>
                <a:gd name="connsiteY58" fmla="*/ 127591 h 1573619"/>
                <a:gd name="connsiteX59" fmla="*/ 3253562 w 5465134"/>
                <a:gd name="connsiteY59" fmla="*/ 85061 h 1573619"/>
                <a:gd name="connsiteX60" fmla="*/ 3338623 w 5465134"/>
                <a:gd name="connsiteY60" fmla="*/ 10633 h 1573619"/>
                <a:gd name="connsiteX61" fmla="*/ 3370521 w 5465134"/>
                <a:gd name="connsiteY61" fmla="*/ 0 h 1573619"/>
                <a:gd name="connsiteX62" fmla="*/ 3413051 w 5465134"/>
                <a:gd name="connsiteY62" fmla="*/ 10633 h 1573619"/>
                <a:gd name="connsiteX63" fmla="*/ 3444948 w 5465134"/>
                <a:gd name="connsiteY63" fmla="*/ 74428 h 1573619"/>
                <a:gd name="connsiteX64" fmla="*/ 3402418 w 5465134"/>
                <a:gd name="connsiteY64" fmla="*/ 138223 h 1573619"/>
                <a:gd name="connsiteX65" fmla="*/ 3413051 w 5465134"/>
                <a:gd name="connsiteY65" fmla="*/ 170121 h 1573619"/>
                <a:gd name="connsiteX66" fmla="*/ 3423683 w 5465134"/>
                <a:gd name="connsiteY66" fmla="*/ 223284 h 1573619"/>
                <a:gd name="connsiteX67" fmla="*/ 3487479 w 5465134"/>
                <a:gd name="connsiteY67" fmla="*/ 287079 h 1573619"/>
                <a:gd name="connsiteX68" fmla="*/ 3519376 w 5465134"/>
                <a:gd name="connsiteY68" fmla="*/ 297712 h 1573619"/>
                <a:gd name="connsiteX69" fmla="*/ 3551274 w 5465134"/>
                <a:gd name="connsiteY69" fmla="*/ 329609 h 1573619"/>
                <a:gd name="connsiteX70" fmla="*/ 3583172 w 5465134"/>
                <a:gd name="connsiteY70" fmla="*/ 340242 h 1573619"/>
                <a:gd name="connsiteX71" fmla="*/ 3604437 w 5465134"/>
                <a:gd name="connsiteY71" fmla="*/ 382772 h 1573619"/>
                <a:gd name="connsiteX72" fmla="*/ 3636334 w 5465134"/>
                <a:gd name="connsiteY72" fmla="*/ 414670 h 1573619"/>
                <a:gd name="connsiteX73" fmla="*/ 3668232 w 5465134"/>
                <a:gd name="connsiteY73" fmla="*/ 531628 h 1573619"/>
                <a:gd name="connsiteX74" fmla="*/ 3710762 w 5465134"/>
                <a:gd name="connsiteY74" fmla="*/ 606056 h 1573619"/>
                <a:gd name="connsiteX75" fmla="*/ 3753293 w 5465134"/>
                <a:gd name="connsiteY75" fmla="*/ 616688 h 1573619"/>
                <a:gd name="connsiteX76" fmla="*/ 3785190 w 5465134"/>
                <a:gd name="connsiteY76" fmla="*/ 637954 h 1573619"/>
                <a:gd name="connsiteX77" fmla="*/ 3817088 w 5465134"/>
                <a:gd name="connsiteY77" fmla="*/ 648586 h 1573619"/>
                <a:gd name="connsiteX78" fmla="*/ 3827721 w 5465134"/>
                <a:gd name="connsiteY78" fmla="*/ 680484 h 1573619"/>
                <a:gd name="connsiteX79" fmla="*/ 3848986 w 5465134"/>
                <a:gd name="connsiteY79" fmla="*/ 712381 h 1573619"/>
                <a:gd name="connsiteX80" fmla="*/ 3859618 w 5465134"/>
                <a:gd name="connsiteY80" fmla="*/ 882502 h 1573619"/>
                <a:gd name="connsiteX81" fmla="*/ 3880883 w 5465134"/>
                <a:gd name="connsiteY81" fmla="*/ 914400 h 1573619"/>
                <a:gd name="connsiteX82" fmla="*/ 3944679 w 5465134"/>
                <a:gd name="connsiteY82" fmla="*/ 978195 h 1573619"/>
                <a:gd name="connsiteX83" fmla="*/ 4008474 w 5465134"/>
                <a:gd name="connsiteY83" fmla="*/ 1052623 h 1573619"/>
                <a:gd name="connsiteX84" fmla="*/ 4029739 w 5465134"/>
                <a:gd name="connsiteY84" fmla="*/ 1137684 h 1573619"/>
                <a:gd name="connsiteX85" fmla="*/ 4040372 w 5465134"/>
                <a:gd name="connsiteY85" fmla="*/ 1180214 h 1573619"/>
                <a:gd name="connsiteX86" fmla="*/ 4104167 w 5465134"/>
                <a:gd name="connsiteY86" fmla="*/ 1233377 h 1573619"/>
                <a:gd name="connsiteX87" fmla="*/ 4136065 w 5465134"/>
                <a:gd name="connsiteY87" fmla="*/ 1244009 h 1573619"/>
                <a:gd name="connsiteX88" fmla="*/ 4178595 w 5465134"/>
                <a:gd name="connsiteY88" fmla="*/ 1265275 h 1573619"/>
                <a:gd name="connsiteX89" fmla="*/ 4263655 w 5465134"/>
                <a:gd name="connsiteY89" fmla="*/ 1307805 h 1573619"/>
                <a:gd name="connsiteX90" fmla="*/ 4306186 w 5465134"/>
                <a:gd name="connsiteY90" fmla="*/ 1360968 h 1573619"/>
                <a:gd name="connsiteX91" fmla="*/ 4316818 w 5465134"/>
                <a:gd name="connsiteY91" fmla="*/ 1392865 h 1573619"/>
                <a:gd name="connsiteX92" fmla="*/ 4380614 w 5465134"/>
                <a:gd name="connsiteY92" fmla="*/ 1414130 h 1573619"/>
                <a:gd name="connsiteX93" fmla="*/ 4412511 w 5465134"/>
                <a:gd name="connsiteY93" fmla="*/ 1435395 h 1573619"/>
                <a:gd name="connsiteX94" fmla="*/ 4476307 w 5465134"/>
                <a:gd name="connsiteY94" fmla="*/ 1382233 h 1573619"/>
                <a:gd name="connsiteX95" fmla="*/ 4497572 w 5465134"/>
                <a:gd name="connsiteY95" fmla="*/ 1339702 h 1573619"/>
                <a:gd name="connsiteX96" fmla="*/ 4561367 w 5465134"/>
                <a:gd name="connsiteY96" fmla="*/ 1297172 h 1573619"/>
                <a:gd name="connsiteX97" fmla="*/ 4625162 w 5465134"/>
                <a:gd name="connsiteY97" fmla="*/ 1265275 h 1573619"/>
                <a:gd name="connsiteX98" fmla="*/ 4646427 w 5465134"/>
                <a:gd name="connsiteY98" fmla="*/ 1244009 h 1573619"/>
                <a:gd name="connsiteX99" fmla="*/ 4710223 w 5465134"/>
                <a:gd name="connsiteY99" fmla="*/ 1201479 h 1573619"/>
                <a:gd name="connsiteX100" fmla="*/ 4752753 w 5465134"/>
                <a:gd name="connsiteY100" fmla="*/ 1137684 h 1573619"/>
                <a:gd name="connsiteX101" fmla="*/ 4784651 w 5465134"/>
                <a:gd name="connsiteY101" fmla="*/ 1095154 h 1573619"/>
                <a:gd name="connsiteX102" fmla="*/ 4848446 w 5465134"/>
                <a:gd name="connsiteY102" fmla="*/ 1073888 h 1573619"/>
                <a:gd name="connsiteX103" fmla="*/ 4933507 w 5465134"/>
                <a:gd name="connsiteY103" fmla="*/ 1116419 h 1573619"/>
                <a:gd name="connsiteX104" fmla="*/ 4986669 w 5465134"/>
                <a:gd name="connsiteY104" fmla="*/ 1222744 h 1573619"/>
                <a:gd name="connsiteX105" fmla="*/ 5029200 w 5465134"/>
                <a:gd name="connsiteY105" fmla="*/ 1233377 h 1573619"/>
                <a:gd name="connsiteX106" fmla="*/ 5092995 w 5465134"/>
                <a:gd name="connsiteY106" fmla="*/ 1254642 h 1573619"/>
                <a:gd name="connsiteX107" fmla="*/ 5103627 w 5465134"/>
                <a:gd name="connsiteY107" fmla="*/ 1286540 h 1573619"/>
                <a:gd name="connsiteX108" fmla="*/ 5103627 w 5465134"/>
                <a:gd name="connsiteY108" fmla="*/ 1360968 h 1573619"/>
                <a:gd name="connsiteX109" fmla="*/ 5124893 w 5465134"/>
                <a:gd name="connsiteY109" fmla="*/ 1382233 h 1573619"/>
                <a:gd name="connsiteX110" fmla="*/ 5348176 w 5465134"/>
                <a:gd name="connsiteY110" fmla="*/ 1403498 h 1573619"/>
                <a:gd name="connsiteX111" fmla="*/ 5401339 w 5465134"/>
                <a:gd name="connsiteY111" fmla="*/ 1414130 h 1573619"/>
                <a:gd name="connsiteX112" fmla="*/ 5465134 w 5465134"/>
                <a:gd name="connsiteY112" fmla="*/ 1435395 h 1573619"/>
                <a:gd name="connsiteX0" fmla="*/ 0 w 5380074"/>
                <a:gd name="connsiteY0" fmla="*/ 946298 h 1573619"/>
                <a:gd name="connsiteX1" fmla="*/ 31898 w 5380074"/>
                <a:gd name="connsiteY1" fmla="*/ 967563 h 1573619"/>
                <a:gd name="connsiteX2" fmla="*/ 95693 w 5380074"/>
                <a:gd name="connsiteY2" fmla="*/ 1073888 h 1573619"/>
                <a:gd name="connsiteX3" fmla="*/ 116958 w 5380074"/>
                <a:gd name="connsiteY3" fmla="*/ 1105786 h 1573619"/>
                <a:gd name="connsiteX4" fmla="*/ 180754 w 5380074"/>
                <a:gd name="connsiteY4" fmla="*/ 1137684 h 1573619"/>
                <a:gd name="connsiteX5" fmla="*/ 212651 w 5380074"/>
                <a:gd name="connsiteY5" fmla="*/ 1169581 h 1573619"/>
                <a:gd name="connsiteX6" fmla="*/ 233916 w 5380074"/>
                <a:gd name="connsiteY6" fmla="*/ 1233377 h 1573619"/>
                <a:gd name="connsiteX7" fmla="*/ 276447 w 5380074"/>
                <a:gd name="connsiteY7" fmla="*/ 1307805 h 1573619"/>
                <a:gd name="connsiteX8" fmla="*/ 382772 w 5380074"/>
                <a:gd name="connsiteY8" fmla="*/ 1350335 h 1573619"/>
                <a:gd name="connsiteX9" fmla="*/ 414670 w 5380074"/>
                <a:gd name="connsiteY9" fmla="*/ 1371600 h 1573619"/>
                <a:gd name="connsiteX10" fmla="*/ 467833 w 5380074"/>
                <a:gd name="connsiteY10" fmla="*/ 1520456 h 1573619"/>
                <a:gd name="connsiteX11" fmla="*/ 531628 w 5380074"/>
                <a:gd name="connsiteY11" fmla="*/ 1541721 h 1573619"/>
                <a:gd name="connsiteX12" fmla="*/ 552893 w 5380074"/>
                <a:gd name="connsiteY12" fmla="*/ 1573619 h 1573619"/>
                <a:gd name="connsiteX13" fmla="*/ 712381 w 5380074"/>
                <a:gd name="connsiteY13" fmla="*/ 1541721 h 1573619"/>
                <a:gd name="connsiteX14" fmla="*/ 797442 w 5380074"/>
                <a:gd name="connsiteY14" fmla="*/ 1414130 h 1573619"/>
                <a:gd name="connsiteX15" fmla="*/ 808074 w 5380074"/>
                <a:gd name="connsiteY15" fmla="*/ 1382233 h 1573619"/>
                <a:gd name="connsiteX16" fmla="*/ 871870 w 5380074"/>
                <a:gd name="connsiteY16" fmla="*/ 1339702 h 1573619"/>
                <a:gd name="connsiteX17" fmla="*/ 893135 w 5380074"/>
                <a:gd name="connsiteY17" fmla="*/ 1307805 h 1573619"/>
                <a:gd name="connsiteX18" fmla="*/ 903767 w 5380074"/>
                <a:gd name="connsiteY18" fmla="*/ 1275907 h 1573619"/>
                <a:gd name="connsiteX19" fmla="*/ 925033 w 5380074"/>
                <a:gd name="connsiteY19" fmla="*/ 1254642 h 1573619"/>
                <a:gd name="connsiteX20" fmla="*/ 967563 w 5380074"/>
                <a:gd name="connsiteY20" fmla="*/ 1297172 h 1573619"/>
                <a:gd name="connsiteX21" fmla="*/ 1084521 w 5380074"/>
                <a:gd name="connsiteY21" fmla="*/ 1350335 h 1573619"/>
                <a:gd name="connsiteX22" fmla="*/ 1148316 w 5380074"/>
                <a:gd name="connsiteY22" fmla="*/ 1392865 h 1573619"/>
                <a:gd name="connsiteX23" fmla="*/ 1180214 w 5380074"/>
                <a:gd name="connsiteY23" fmla="*/ 1414130 h 1573619"/>
                <a:gd name="connsiteX24" fmla="*/ 1190847 w 5380074"/>
                <a:gd name="connsiteY24" fmla="*/ 1446028 h 1573619"/>
                <a:gd name="connsiteX25" fmla="*/ 1233377 w 5380074"/>
                <a:gd name="connsiteY25" fmla="*/ 1435395 h 1573619"/>
                <a:gd name="connsiteX26" fmla="*/ 1350335 w 5380074"/>
                <a:gd name="connsiteY26" fmla="*/ 1360968 h 1573619"/>
                <a:gd name="connsiteX27" fmla="*/ 1382233 w 5380074"/>
                <a:gd name="connsiteY27" fmla="*/ 1329070 h 1573619"/>
                <a:gd name="connsiteX28" fmla="*/ 1435395 w 5380074"/>
                <a:gd name="connsiteY28" fmla="*/ 1318437 h 1573619"/>
                <a:gd name="connsiteX29" fmla="*/ 1467293 w 5380074"/>
                <a:gd name="connsiteY29" fmla="*/ 1307805 h 1573619"/>
                <a:gd name="connsiteX30" fmla="*/ 1499191 w 5380074"/>
                <a:gd name="connsiteY30" fmla="*/ 1286540 h 1573619"/>
                <a:gd name="connsiteX31" fmla="*/ 1541721 w 5380074"/>
                <a:gd name="connsiteY31" fmla="*/ 1190847 h 1573619"/>
                <a:gd name="connsiteX32" fmla="*/ 1584251 w 5380074"/>
                <a:gd name="connsiteY32" fmla="*/ 1180214 h 1573619"/>
                <a:gd name="connsiteX33" fmla="*/ 1616149 w 5380074"/>
                <a:gd name="connsiteY33" fmla="*/ 1169581 h 1573619"/>
                <a:gd name="connsiteX34" fmla="*/ 1711842 w 5380074"/>
                <a:gd name="connsiteY34" fmla="*/ 1180214 h 1573619"/>
                <a:gd name="connsiteX35" fmla="*/ 1754372 w 5380074"/>
                <a:gd name="connsiteY35" fmla="*/ 1297172 h 1573619"/>
                <a:gd name="connsiteX36" fmla="*/ 1892595 w 5380074"/>
                <a:gd name="connsiteY36" fmla="*/ 1371600 h 1573619"/>
                <a:gd name="connsiteX37" fmla="*/ 1913861 w 5380074"/>
                <a:gd name="connsiteY37" fmla="*/ 1392865 h 1573619"/>
                <a:gd name="connsiteX38" fmla="*/ 1977656 w 5380074"/>
                <a:gd name="connsiteY38" fmla="*/ 1414130 h 1573619"/>
                <a:gd name="connsiteX39" fmla="*/ 2041451 w 5380074"/>
                <a:gd name="connsiteY39" fmla="*/ 1403498 h 1573619"/>
                <a:gd name="connsiteX40" fmla="*/ 2126512 w 5380074"/>
                <a:gd name="connsiteY40" fmla="*/ 1307805 h 1573619"/>
                <a:gd name="connsiteX41" fmla="*/ 2169042 w 5380074"/>
                <a:gd name="connsiteY41" fmla="*/ 1275907 h 1573619"/>
                <a:gd name="connsiteX42" fmla="*/ 2232837 w 5380074"/>
                <a:gd name="connsiteY42" fmla="*/ 1212112 h 1573619"/>
                <a:gd name="connsiteX43" fmla="*/ 2286000 w 5380074"/>
                <a:gd name="connsiteY43" fmla="*/ 1127051 h 1573619"/>
                <a:gd name="connsiteX44" fmla="*/ 2307265 w 5380074"/>
                <a:gd name="connsiteY44" fmla="*/ 1095154 h 1573619"/>
                <a:gd name="connsiteX45" fmla="*/ 2339163 w 5380074"/>
                <a:gd name="connsiteY45" fmla="*/ 1063256 h 1573619"/>
                <a:gd name="connsiteX46" fmla="*/ 2381693 w 5380074"/>
                <a:gd name="connsiteY46" fmla="*/ 1010093 h 1573619"/>
                <a:gd name="connsiteX47" fmla="*/ 2424223 w 5380074"/>
                <a:gd name="connsiteY47" fmla="*/ 978195 h 1573619"/>
                <a:gd name="connsiteX48" fmla="*/ 2562447 w 5380074"/>
                <a:gd name="connsiteY48" fmla="*/ 765544 h 1573619"/>
                <a:gd name="connsiteX49" fmla="*/ 2626242 w 5380074"/>
                <a:gd name="connsiteY49" fmla="*/ 659219 h 1573619"/>
                <a:gd name="connsiteX50" fmla="*/ 2690037 w 5380074"/>
                <a:gd name="connsiteY50" fmla="*/ 510363 h 1573619"/>
                <a:gd name="connsiteX51" fmla="*/ 2711302 w 5380074"/>
                <a:gd name="connsiteY51" fmla="*/ 414670 h 1573619"/>
                <a:gd name="connsiteX52" fmla="*/ 2796363 w 5380074"/>
                <a:gd name="connsiteY52" fmla="*/ 350875 h 1573619"/>
                <a:gd name="connsiteX53" fmla="*/ 2881423 w 5380074"/>
                <a:gd name="connsiteY53" fmla="*/ 276447 h 1573619"/>
                <a:gd name="connsiteX54" fmla="*/ 2913321 w 5380074"/>
                <a:gd name="connsiteY54" fmla="*/ 265814 h 1573619"/>
                <a:gd name="connsiteX55" fmla="*/ 2998381 w 5380074"/>
                <a:gd name="connsiteY55" fmla="*/ 223284 h 1573619"/>
                <a:gd name="connsiteX56" fmla="*/ 3072809 w 5380074"/>
                <a:gd name="connsiteY56" fmla="*/ 148856 h 1573619"/>
                <a:gd name="connsiteX57" fmla="*/ 3104707 w 5380074"/>
                <a:gd name="connsiteY57" fmla="*/ 127591 h 1573619"/>
                <a:gd name="connsiteX58" fmla="*/ 3168502 w 5380074"/>
                <a:gd name="connsiteY58" fmla="*/ 85061 h 1573619"/>
                <a:gd name="connsiteX59" fmla="*/ 3253563 w 5380074"/>
                <a:gd name="connsiteY59" fmla="*/ 10633 h 1573619"/>
                <a:gd name="connsiteX60" fmla="*/ 3285461 w 5380074"/>
                <a:gd name="connsiteY60" fmla="*/ 0 h 1573619"/>
                <a:gd name="connsiteX61" fmla="*/ 3327991 w 5380074"/>
                <a:gd name="connsiteY61" fmla="*/ 10633 h 1573619"/>
                <a:gd name="connsiteX62" fmla="*/ 3359888 w 5380074"/>
                <a:gd name="connsiteY62" fmla="*/ 74428 h 1573619"/>
                <a:gd name="connsiteX63" fmla="*/ 3317358 w 5380074"/>
                <a:gd name="connsiteY63" fmla="*/ 138223 h 1573619"/>
                <a:gd name="connsiteX64" fmla="*/ 3327991 w 5380074"/>
                <a:gd name="connsiteY64" fmla="*/ 170121 h 1573619"/>
                <a:gd name="connsiteX65" fmla="*/ 3338623 w 5380074"/>
                <a:gd name="connsiteY65" fmla="*/ 223284 h 1573619"/>
                <a:gd name="connsiteX66" fmla="*/ 3402419 w 5380074"/>
                <a:gd name="connsiteY66" fmla="*/ 287079 h 1573619"/>
                <a:gd name="connsiteX67" fmla="*/ 3434316 w 5380074"/>
                <a:gd name="connsiteY67" fmla="*/ 297712 h 1573619"/>
                <a:gd name="connsiteX68" fmla="*/ 3466214 w 5380074"/>
                <a:gd name="connsiteY68" fmla="*/ 329609 h 1573619"/>
                <a:gd name="connsiteX69" fmla="*/ 3498112 w 5380074"/>
                <a:gd name="connsiteY69" fmla="*/ 340242 h 1573619"/>
                <a:gd name="connsiteX70" fmla="*/ 3519377 w 5380074"/>
                <a:gd name="connsiteY70" fmla="*/ 382772 h 1573619"/>
                <a:gd name="connsiteX71" fmla="*/ 3551274 w 5380074"/>
                <a:gd name="connsiteY71" fmla="*/ 414670 h 1573619"/>
                <a:gd name="connsiteX72" fmla="*/ 3583172 w 5380074"/>
                <a:gd name="connsiteY72" fmla="*/ 531628 h 1573619"/>
                <a:gd name="connsiteX73" fmla="*/ 3625702 w 5380074"/>
                <a:gd name="connsiteY73" fmla="*/ 606056 h 1573619"/>
                <a:gd name="connsiteX74" fmla="*/ 3668233 w 5380074"/>
                <a:gd name="connsiteY74" fmla="*/ 616688 h 1573619"/>
                <a:gd name="connsiteX75" fmla="*/ 3700130 w 5380074"/>
                <a:gd name="connsiteY75" fmla="*/ 637954 h 1573619"/>
                <a:gd name="connsiteX76" fmla="*/ 3732028 w 5380074"/>
                <a:gd name="connsiteY76" fmla="*/ 648586 h 1573619"/>
                <a:gd name="connsiteX77" fmla="*/ 3742661 w 5380074"/>
                <a:gd name="connsiteY77" fmla="*/ 680484 h 1573619"/>
                <a:gd name="connsiteX78" fmla="*/ 3763926 w 5380074"/>
                <a:gd name="connsiteY78" fmla="*/ 712381 h 1573619"/>
                <a:gd name="connsiteX79" fmla="*/ 3774558 w 5380074"/>
                <a:gd name="connsiteY79" fmla="*/ 882502 h 1573619"/>
                <a:gd name="connsiteX80" fmla="*/ 3795823 w 5380074"/>
                <a:gd name="connsiteY80" fmla="*/ 914400 h 1573619"/>
                <a:gd name="connsiteX81" fmla="*/ 3859619 w 5380074"/>
                <a:gd name="connsiteY81" fmla="*/ 978195 h 1573619"/>
                <a:gd name="connsiteX82" fmla="*/ 3923414 w 5380074"/>
                <a:gd name="connsiteY82" fmla="*/ 1052623 h 1573619"/>
                <a:gd name="connsiteX83" fmla="*/ 3944679 w 5380074"/>
                <a:gd name="connsiteY83" fmla="*/ 1137684 h 1573619"/>
                <a:gd name="connsiteX84" fmla="*/ 3955312 w 5380074"/>
                <a:gd name="connsiteY84" fmla="*/ 1180214 h 1573619"/>
                <a:gd name="connsiteX85" fmla="*/ 4019107 w 5380074"/>
                <a:gd name="connsiteY85" fmla="*/ 1233377 h 1573619"/>
                <a:gd name="connsiteX86" fmla="*/ 4051005 w 5380074"/>
                <a:gd name="connsiteY86" fmla="*/ 1244009 h 1573619"/>
                <a:gd name="connsiteX87" fmla="*/ 4093535 w 5380074"/>
                <a:gd name="connsiteY87" fmla="*/ 1265275 h 1573619"/>
                <a:gd name="connsiteX88" fmla="*/ 4178595 w 5380074"/>
                <a:gd name="connsiteY88" fmla="*/ 1307805 h 1573619"/>
                <a:gd name="connsiteX89" fmla="*/ 4221126 w 5380074"/>
                <a:gd name="connsiteY89" fmla="*/ 1360968 h 1573619"/>
                <a:gd name="connsiteX90" fmla="*/ 4231758 w 5380074"/>
                <a:gd name="connsiteY90" fmla="*/ 1392865 h 1573619"/>
                <a:gd name="connsiteX91" fmla="*/ 4295554 w 5380074"/>
                <a:gd name="connsiteY91" fmla="*/ 1414130 h 1573619"/>
                <a:gd name="connsiteX92" fmla="*/ 4327451 w 5380074"/>
                <a:gd name="connsiteY92" fmla="*/ 1435395 h 1573619"/>
                <a:gd name="connsiteX93" fmla="*/ 4391247 w 5380074"/>
                <a:gd name="connsiteY93" fmla="*/ 1382233 h 1573619"/>
                <a:gd name="connsiteX94" fmla="*/ 4412512 w 5380074"/>
                <a:gd name="connsiteY94" fmla="*/ 1339702 h 1573619"/>
                <a:gd name="connsiteX95" fmla="*/ 4476307 w 5380074"/>
                <a:gd name="connsiteY95" fmla="*/ 1297172 h 1573619"/>
                <a:gd name="connsiteX96" fmla="*/ 4540102 w 5380074"/>
                <a:gd name="connsiteY96" fmla="*/ 1265275 h 1573619"/>
                <a:gd name="connsiteX97" fmla="*/ 4561367 w 5380074"/>
                <a:gd name="connsiteY97" fmla="*/ 1244009 h 1573619"/>
                <a:gd name="connsiteX98" fmla="*/ 4625163 w 5380074"/>
                <a:gd name="connsiteY98" fmla="*/ 1201479 h 1573619"/>
                <a:gd name="connsiteX99" fmla="*/ 4667693 w 5380074"/>
                <a:gd name="connsiteY99" fmla="*/ 1137684 h 1573619"/>
                <a:gd name="connsiteX100" fmla="*/ 4699591 w 5380074"/>
                <a:gd name="connsiteY100" fmla="*/ 1095154 h 1573619"/>
                <a:gd name="connsiteX101" fmla="*/ 4763386 w 5380074"/>
                <a:gd name="connsiteY101" fmla="*/ 1073888 h 1573619"/>
                <a:gd name="connsiteX102" fmla="*/ 4848447 w 5380074"/>
                <a:gd name="connsiteY102" fmla="*/ 1116419 h 1573619"/>
                <a:gd name="connsiteX103" fmla="*/ 4901609 w 5380074"/>
                <a:gd name="connsiteY103" fmla="*/ 1222744 h 1573619"/>
                <a:gd name="connsiteX104" fmla="*/ 4944140 w 5380074"/>
                <a:gd name="connsiteY104" fmla="*/ 1233377 h 1573619"/>
                <a:gd name="connsiteX105" fmla="*/ 5007935 w 5380074"/>
                <a:gd name="connsiteY105" fmla="*/ 1254642 h 1573619"/>
                <a:gd name="connsiteX106" fmla="*/ 5018567 w 5380074"/>
                <a:gd name="connsiteY106" fmla="*/ 1286540 h 1573619"/>
                <a:gd name="connsiteX107" fmla="*/ 5018567 w 5380074"/>
                <a:gd name="connsiteY107" fmla="*/ 1360968 h 1573619"/>
                <a:gd name="connsiteX108" fmla="*/ 5039833 w 5380074"/>
                <a:gd name="connsiteY108" fmla="*/ 1382233 h 1573619"/>
                <a:gd name="connsiteX109" fmla="*/ 5263116 w 5380074"/>
                <a:gd name="connsiteY109" fmla="*/ 1403498 h 1573619"/>
                <a:gd name="connsiteX110" fmla="*/ 5316279 w 5380074"/>
                <a:gd name="connsiteY110" fmla="*/ 1414130 h 1573619"/>
                <a:gd name="connsiteX111" fmla="*/ 5380074 w 5380074"/>
                <a:gd name="connsiteY111" fmla="*/ 1435395 h 1573619"/>
                <a:gd name="connsiteX0" fmla="*/ 0 w 5348176"/>
                <a:gd name="connsiteY0" fmla="*/ 967563 h 1573619"/>
                <a:gd name="connsiteX1" fmla="*/ 63795 w 5348176"/>
                <a:gd name="connsiteY1" fmla="*/ 1073888 h 1573619"/>
                <a:gd name="connsiteX2" fmla="*/ 85060 w 5348176"/>
                <a:gd name="connsiteY2" fmla="*/ 1105786 h 1573619"/>
                <a:gd name="connsiteX3" fmla="*/ 148856 w 5348176"/>
                <a:gd name="connsiteY3" fmla="*/ 1137684 h 1573619"/>
                <a:gd name="connsiteX4" fmla="*/ 180753 w 5348176"/>
                <a:gd name="connsiteY4" fmla="*/ 1169581 h 1573619"/>
                <a:gd name="connsiteX5" fmla="*/ 202018 w 5348176"/>
                <a:gd name="connsiteY5" fmla="*/ 1233377 h 1573619"/>
                <a:gd name="connsiteX6" fmla="*/ 244549 w 5348176"/>
                <a:gd name="connsiteY6" fmla="*/ 1307805 h 1573619"/>
                <a:gd name="connsiteX7" fmla="*/ 350874 w 5348176"/>
                <a:gd name="connsiteY7" fmla="*/ 1350335 h 1573619"/>
                <a:gd name="connsiteX8" fmla="*/ 382772 w 5348176"/>
                <a:gd name="connsiteY8" fmla="*/ 1371600 h 1573619"/>
                <a:gd name="connsiteX9" fmla="*/ 435935 w 5348176"/>
                <a:gd name="connsiteY9" fmla="*/ 1520456 h 1573619"/>
                <a:gd name="connsiteX10" fmla="*/ 499730 w 5348176"/>
                <a:gd name="connsiteY10" fmla="*/ 1541721 h 1573619"/>
                <a:gd name="connsiteX11" fmla="*/ 520995 w 5348176"/>
                <a:gd name="connsiteY11" fmla="*/ 1573619 h 1573619"/>
                <a:gd name="connsiteX12" fmla="*/ 680483 w 5348176"/>
                <a:gd name="connsiteY12" fmla="*/ 1541721 h 1573619"/>
                <a:gd name="connsiteX13" fmla="*/ 765544 w 5348176"/>
                <a:gd name="connsiteY13" fmla="*/ 1414130 h 1573619"/>
                <a:gd name="connsiteX14" fmla="*/ 776176 w 5348176"/>
                <a:gd name="connsiteY14" fmla="*/ 1382233 h 1573619"/>
                <a:gd name="connsiteX15" fmla="*/ 839972 w 5348176"/>
                <a:gd name="connsiteY15" fmla="*/ 1339702 h 1573619"/>
                <a:gd name="connsiteX16" fmla="*/ 861237 w 5348176"/>
                <a:gd name="connsiteY16" fmla="*/ 1307805 h 1573619"/>
                <a:gd name="connsiteX17" fmla="*/ 871869 w 5348176"/>
                <a:gd name="connsiteY17" fmla="*/ 1275907 h 1573619"/>
                <a:gd name="connsiteX18" fmla="*/ 893135 w 5348176"/>
                <a:gd name="connsiteY18" fmla="*/ 1254642 h 1573619"/>
                <a:gd name="connsiteX19" fmla="*/ 935665 w 5348176"/>
                <a:gd name="connsiteY19" fmla="*/ 1297172 h 1573619"/>
                <a:gd name="connsiteX20" fmla="*/ 1052623 w 5348176"/>
                <a:gd name="connsiteY20" fmla="*/ 1350335 h 1573619"/>
                <a:gd name="connsiteX21" fmla="*/ 1116418 w 5348176"/>
                <a:gd name="connsiteY21" fmla="*/ 1392865 h 1573619"/>
                <a:gd name="connsiteX22" fmla="*/ 1148316 w 5348176"/>
                <a:gd name="connsiteY22" fmla="*/ 1414130 h 1573619"/>
                <a:gd name="connsiteX23" fmla="*/ 1158949 w 5348176"/>
                <a:gd name="connsiteY23" fmla="*/ 1446028 h 1573619"/>
                <a:gd name="connsiteX24" fmla="*/ 1201479 w 5348176"/>
                <a:gd name="connsiteY24" fmla="*/ 1435395 h 1573619"/>
                <a:gd name="connsiteX25" fmla="*/ 1318437 w 5348176"/>
                <a:gd name="connsiteY25" fmla="*/ 1360968 h 1573619"/>
                <a:gd name="connsiteX26" fmla="*/ 1350335 w 5348176"/>
                <a:gd name="connsiteY26" fmla="*/ 1329070 h 1573619"/>
                <a:gd name="connsiteX27" fmla="*/ 1403497 w 5348176"/>
                <a:gd name="connsiteY27" fmla="*/ 1318437 h 1573619"/>
                <a:gd name="connsiteX28" fmla="*/ 1435395 w 5348176"/>
                <a:gd name="connsiteY28" fmla="*/ 1307805 h 1573619"/>
                <a:gd name="connsiteX29" fmla="*/ 1467293 w 5348176"/>
                <a:gd name="connsiteY29" fmla="*/ 1286540 h 1573619"/>
                <a:gd name="connsiteX30" fmla="*/ 1509823 w 5348176"/>
                <a:gd name="connsiteY30" fmla="*/ 1190847 h 1573619"/>
                <a:gd name="connsiteX31" fmla="*/ 1552353 w 5348176"/>
                <a:gd name="connsiteY31" fmla="*/ 1180214 h 1573619"/>
                <a:gd name="connsiteX32" fmla="*/ 1584251 w 5348176"/>
                <a:gd name="connsiteY32" fmla="*/ 1169581 h 1573619"/>
                <a:gd name="connsiteX33" fmla="*/ 1679944 w 5348176"/>
                <a:gd name="connsiteY33" fmla="*/ 1180214 h 1573619"/>
                <a:gd name="connsiteX34" fmla="*/ 1722474 w 5348176"/>
                <a:gd name="connsiteY34" fmla="*/ 1297172 h 1573619"/>
                <a:gd name="connsiteX35" fmla="*/ 1860697 w 5348176"/>
                <a:gd name="connsiteY35" fmla="*/ 1371600 h 1573619"/>
                <a:gd name="connsiteX36" fmla="*/ 1881963 w 5348176"/>
                <a:gd name="connsiteY36" fmla="*/ 1392865 h 1573619"/>
                <a:gd name="connsiteX37" fmla="*/ 1945758 w 5348176"/>
                <a:gd name="connsiteY37" fmla="*/ 1414130 h 1573619"/>
                <a:gd name="connsiteX38" fmla="*/ 2009553 w 5348176"/>
                <a:gd name="connsiteY38" fmla="*/ 1403498 h 1573619"/>
                <a:gd name="connsiteX39" fmla="*/ 2094614 w 5348176"/>
                <a:gd name="connsiteY39" fmla="*/ 1307805 h 1573619"/>
                <a:gd name="connsiteX40" fmla="*/ 2137144 w 5348176"/>
                <a:gd name="connsiteY40" fmla="*/ 1275907 h 1573619"/>
                <a:gd name="connsiteX41" fmla="*/ 2200939 w 5348176"/>
                <a:gd name="connsiteY41" fmla="*/ 1212112 h 1573619"/>
                <a:gd name="connsiteX42" fmla="*/ 2254102 w 5348176"/>
                <a:gd name="connsiteY42" fmla="*/ 1127051 h 1573619"/>
                <a:gd name="connsiteX43" fmla="*/ 2275367 w 5348176"/>
                <a:gd name="connsiteY43" fmla="*/ 1095154 h 1573619"/>
                <a:gd name="connsiteX44" fmla="*/ 2307265 w 5348176"/>
                <a:gd name="connsiteY44" fmla="*/ 1063256 h 1573619"/>
                <a:gd name="connsiteX45" fmla="*/ 2349795 w 5348176"/>
                <a:gd name="connsiteY45" fmla="*/ 1010093 h 1573619"/>
                <a:gd name="connsiteX46" fmla="*/ 2392325 w 5348176"/>
                <a:gd name="connsiteY46" fmla="*/ 978195 h 1573619"/>
                <a:gd name="connsiteX47" fmla="*/ 2530549 w 5348176"/>
                <a:gd name="connsiteY47" fmla="*/ 765544 h 1573619"/>
                <a:gd name="connsiteX48" fmla="*/ 2594344 w 5348176"/>
                <a:gd name="connsiteY48" fmla="*/ 659219 h 1573619"/>
                <a:gd name="connsiteX49" fmla="*/ 2658139 w 5348176"/>
                <a:gd name="connsiteY49" fmla="*/ 510363 h 1573619"/>
                <a:gd name="connsiteX50" fmla="*/ 2679404 w 5348176"/>
                <a:gd name="connsiteY50" fmla="*/ 414670 h 1573619"/>
                <a:gd name="connsiteX51" fmla="*/ 2764465 w 5348176"/>
                <a:gd name="connsiteY51" fmla="*/ 350875 h 1573619"/>
                <a:gd name="connsiteX52" fmla="*/ 2849525 w 5348176"/>
                <a:gd name="connsiteY52" fmla="*/ 276447 h 1573619"/>
                <a:gd name="connsiteX53" fmla="*/ 2881423 w 5348176"/>
                <a:gd name="connsiteY53" fmla="*/ 265814 h 1573619"/>
                <a:gd name="connsiteX54" fmla="*/ 2966483 w 5348176"/>
                <a:gd name="connsiteY54" fmla="*/ 223284 h 1573619"/>
                <a:gd name="connsiteX55" fmla="*/ 3040911 w 5348176"/>
                <a:gd name="connsiteY55" fmla="*/ 148856 h 1573619"/>
                <a:gd name="connsiteX56" fmla="*/ 3072809 w 5348176"/>
                <a:gd name="connsiteY56" fmla="*/ 127591 h 1573619"/>
                <a:gd name="connsiteX57" fmla="*/ 3136604 w 5348176"/>
                <a:gd name="connsiteY57" fmla="*/ 85061 h 1573619"/>
                <a:gd name="connsiteX58" fmla="*/ 3221665 w 5348176"/>
                <a:gd name="connsiteY58" fmla="*/ 10633 h 1573619"/>
                <a:gd name="connsiteX59" fmla="*/ 3253563 w 5348176"/>
                <a:gd name="connsiteY59" fmla="*/ 0 h 1573619"/>
                <a:gd name="connsiteX60" fmla="*/ 3296093 w 5348176"/>
                <a:gd name="connsiteY60" fmla="*/ 10633 h 1573619"/>
                <a:gd name="connsiteX61" fmla="*/ 3327990 w 5348176"/>
                <a:gd name="connsiteY61" fmla="*/ 74428 h 1573619"/>
                <a:gd name="connsiteX62" fmla="*/ 3285460 w 5348176"/>
                <a:gd name="connsiteY62" fmla="*/ 138223 h 1573619"/>
                <a:gd name="connsiteX63" fmla="*/ 3296093 w 5348176"/>
                <a:gd name="connsiteY63" fmla="*/ 170121 h 1573619"/>
                <a:gd name="connsiteX64" fmla="*/ 3306725 w 5348176"/>
                <a:gd name="connsiteY64" fmla="*/ 223284 h 1573619"/>
                <a:gd name="connsiteX65" fmla="*/ 3370521 w 5348176"/>
                <a:gd name="connsiteY65" fmla="*/ 287079 h 1573619"/>
                <a:gd name="connsiteX66" fmla="*/ 3402418 w 5348176"/>
                <a:gd name="connsiteY66" fmla="*/ 297712 h 1573619"/>
                <a:gd name="connsiteX67" fmla="*/ 3434316 w 5348176"/>
                <a:gd name="connsiteY67" fmla="*/ 329609 h 1573619"/>
                <a:gd name="connsiteX68" fmla="*/ 3466214 w 5348176"/>
                <a:gd name="connsiteY68" fmla="*/ 340242 h 1573619"/>
                <a:gd name="connsiteX69" fmla="*/ 3487479 w 5348176"/>
                <a:gd name="connsiteY69" fmla="*/ 382772 h 1573619"/>
                <a:gd name="connsiteX70" fmla="*/ 3519376 w 5348176"/>
                <a:gd name="connsiteY70" fmla="*/ 414670 h 1573619"/>
                <a:gd name="connsiteX71" fmla="*/ 3551274 w 5348176"/>
                <a:gd name="connsiteY71" fmla="*/ 531628 h 1573619"/>
                <a:gd name="connsiteX72" fmla="*/ 3593804 w 5348176"/>
                <a:gd name="connsiteY72" fmla="*/ 606056 h 1573619"/>
                <a:gd name="connsiteX73" fmla="*/ 3636335 w 5348176"/>
                <a:gd name="connsiteY73" fmla="*/ 616688 h 1573619"/>
                <a:gd name="connsiteX74" fmla="*/ 3668232 w 5348176"/>
                <a:gd name="connsiteY74" fmla="*/ 637954 h 1573619"/>
                <a:gd name="connsiteX75" fmla="*/ 3700130 w 5348176"/>
                <a:gd name="connsiteY75" fmla="*/ 648586 h 1573619"/>
                <a:gd name="connsiteX76" fmla="*/ 3710763 w 5348176"/>
                <a:gd name="connsiteY76" fmla="*/ 680484 h 1573619"/>
                <a:gd name="connsiteX77" fmla="*/ 3732028 w 5348176"/>
                <a:gd name="connsiteY77" fmla="*/ 712381 h 1573619"/>
                <a:gd name="connsiteX78" fmla="*/ 3742660 w 5348176"/>
                <a:gd name="connsiteY78" fmla="*/ 882502 h 1573619"/>
                <a:gd name="connsiteX79" fmla="*/ 3763925 w 5348176"/>
                <a:gd name="connsiteY79" fmla="*/ 914400 h 1573619"/>
                <a:gd name="connsiteX80" fmla="*/ 3827721 w 5348176"/>
                <a:gd name="connsiteY80" fmla="*/ 978195 h 1573619"/>
                <a:gd name="connsiteX81" fmla="*/ 3891516 w 5348176"/>
                <a:gd name="connsiteY81" fmla="*/ 1052623 h 1573619"/>
                <a:gd name="connsiteX82" fmla="*/ 3912781 w 5348176"/>
                <a:gd name="connsiteY82" fmla="*/ 1137684 h 1573619"/>
                <a:gd name="connsiteX83" fmla="*/ 3923414 w 5348176"/>
                <a:gd name="connsiteY83" fmla="*/ 1180214 h 1573619"/>
                <a:gd name="connsiteX84" fmla="*/ 3987209 w 5348176"/>
                <a:gd name="connsiteY84" fmla="*/ 1233377 h 1573619"/>
                <a:gd name="connsiteX85" fmla="*/ 4019107 w 5348176"/>
                <a:gd name="connsiteY85" fmla="*/ 1244009 h 1573619"/>
                <a:gd name="connsiteX86" fmla="*/ 4061637 w 5348176"/>
                <a:gd name="connsiteY86" fmla="*/ 1265275 h 1573619"/>
                <a:gd name="connsiteX87" fmla="*/ 4146697 w 5348176"/>
                <a:gd name="connsiteY87" fmla="*/ 1307805 h 1573619"/>
                <a:gd name="connsiteX88" fmla="*/ 4189228 w 5348176"/>
                <a:gd name="connsiteY88" fmla="*/ 1360968 h 1573619"/>
                <a:gd name="connsiteX89" fmla="*/ 4199860 w 5348176"/>
                <a:gd name="connsiteY89" fmla="*/ 1392865 h 1573619"/>
                <a:gd name="connsiteX90" fmla="*/ 4263656 w 5348176"/>
                <a:gd name="connsiteY90" fmla="*/ 1414130 h 1573619"/>
                <a:gd name="connsiteX91" fmla="*/ 4295553 w 5348176"/>
                <a:gd name="connsiteY91" fmla="*/ 1435395 h 1573619"/>
                <a:gd name="connsiteX92" fmla="*/ 4359349 w 5348176"/>
                <a:gd name="connsiteY92" fmla="*/ 1382233 h 1573619"/>
                <a:gd name="connsiteX93" fmla="*/ 4380614 w 5348176"/>
                <a:gd name="connsiteY93" fmla="*/ 1339702 h 1573619"/>
                <a:gd name="connsiteX94" fmla="*/ 4444409 w 5348176"/>
                <a:gd name="connsiteY94" fmla="*/ 1297172 h 1573619"/>
                <a:gd name="connsiteX95" fmla="*/ 4508204 w 5348176"/>
                <a:gd name="connsiteY95" fmla="*/ 1265275 h 1573619"/>
                <a:gd name="connsiteX96" fmla="*/ 4529469 w 5348176"/>
                <a:gd name="connsiteY96" fmla="*/ 1244009 h 1573619"/>
                <a:gd name="connsiteX97" fmla="*/ 4593265 w 5348176"/>
                <a:gd name="connsiteY97" fmla="*/ 1201479 h 1573619"/>
                <a:gd name="connsiteX98" fmla="*/ 4635795 w 5348176"/>
                <a:gd name="connsiteY98" fmla="*/ 1137684 h 1573619"/>
                <a:gd name="connsiteX99" fmla="*/ 4667693 w 5348176"/>
                <a:gd name="connsiteY99" fmla="*/ 1095154 h 1573619"/>
                <a:gd name="connsiteX100" fmla="*/ 4731488 w 5348176"/>
                <a:gd name="connsiteY100" fmla="*/ 1073888 h 1573619"/>
                <a:gd name="connsiteX101" fmla="*/ 4816549 w 5348176"/>
                <a:gd name="connsiteY101" fmla="*/ 1116419 h 1573619"/>
                <a:gd name="connsiteX102" fmla="*/ 4869711 w 5348176"/>
                <a:gd name="connsiteY102" fmla="*/ 1222744 h 1573619"/>
                <a:gd name="connsiteX103" fmla="*/ 4912242 w 5348176"/>
                <a:gd name="connsiteY103" fmla="*/ 1233377 h 1573619"/>
                <a:gd name="connsiteX104" fmla="*/ 4976037 w 5348176"/>
                <a:gd name="connsiteY104" fmla="*/ 1254642 h 1573619"/>
                <a:gd name="connsiteX105" fmla="*/ 4986669 w 5348176"/>
                <a:gd name="connsiteY105" fmla="*/ 1286540 h 1573619"/>
                <a:gd name="connsiteX106" fmla="*/ 4986669 w 5348176"/>
                <a:gd name="connsiteY106" fmla="*/ 1360968 h 1573619"/>
                <a:gd name="connsiteX107" fmla="*/ 5007935 w 5348176"/>
                <a:gd name="connsiteY107" fmla="*/ 1382233 h 1573619"/>
                <a:gd name="connsiteX108" fmla="*/ 5231218 w 5348176"/>
                <a:gd name="connsiteY108" fmla="*/ 1403498 h 1573619"/>
                <a:gd name="connsiteX109" fmla="*/ 5284381 w 5348176"/>
                <a:gd name="connsiteY109" fmla="*/ 1414130 h 1573619"/>
                <a:gd name="connsiteX110" fmla="*/ 5348176 w 5348176"/>
                <a:gd name="connsiteY110" fmla="*/ 1435395 h 1573619"/>
                <a:gd name="connsiteX0" fmla="*/ 0 w 5284381"/>
                <a:gd name="connsiteY0" fmla="*/ 1073888 h 1573619"/>
                <a:gd name="connsiteX1" fmla="*/ 21265 w 5284381"/>
                <a:gd name="connsiteY1" fmla="*/ 1105786 h 1573619"/>
                <a:gd name="connsiteX2" fmla="*/ 85061 w 5284381"/>
                <a:gd name="connsiteY2" fmla="*/ 1137684 h 1573619"/>
                <a:gd name="connsiteX3" fmla="*/ 116958 w 5284381"/>
                <a:gd name="connsiteY3" fmla="*/ 1169581 h 1573619"/>
                <a:gd name="connsiteX4" fmla="*/ 138223 w 5284381"/>
                <a:gd name="connsiteY4" fmla="*/ 1233377 h 1573619"/>
                <a:gd name="connsiteX5" fmla="*/ 180754 w 5284381"/>
                <a:gd name="connsiteY5" fmla="*/ 1307805 h 1573619"/>
                <a:gd name="connsiteX6" fmla="*/ 287079 w 5284381"/>
                <a:gd name="connsiteY6" fmla="*/ 1350335 h 1573619"/>
                <a:gd name="connsiteX7" fmla="*/ 318977 w 5284381"/>
                <a:gd name="connsiteY7" fmla="*/ 1371600 h 1573619"/>
                <a:gd name="connsiteX8" fmla="*/ 372140 w 5284381"/>
                <a:gd name="connsiteY8" fmla="*/ 1520456 h 1573619"/>
                <a:gd name="connsiteX9" fmla="*/ 435935 w 5284381"/>
                <a:gd name="connsiteY9" fmla="*/ 1541721 h 1573619"/>
                <a:gd name="connsiteX10" fmla="*/ 457200 w 5284381"/>
                <a:gd name="connsiteY10" fmla="*/ 1573619 h 1573619"/>
                <a:gd name="connsiteX11" fmla="*/ 616688 w 5284381"/>
                <a:gd name="connsiteY11" fmla="*/ 1541721 h 1573619"/>
                <a:gd name="connsiteX12" fmla="*/ 701749 w 5284381"/>
                <a:gd name="connsiteY12" fmla="*/ 1414130 h 1573619"/>
                <a:gd name="connsiteX13" fmla="*/ 712381 w 5284381"/>
                <a:gd name="connsiteY13" fmla="*/ 1382233 h 1573619"/>
                <a:gd name="connsiteX14" fmla="*/ 776177 w 5284381"/>
                <a:gd name="connsiteY14" fmla="*/ 1339702 h 1573619"/>
                <a:gd name="connsiteX15" fmla="*/ 797442 w 5284381"/>
                <a:gd name="connsiteY15" fmla="*/ 1307805 h 1573619"/>
                <a:gd name="connsiteX16" fmla="*/ 808074 w 5284381"/>
                <a:gd name="connsiteY16" fmla="*/ 1275907 h 1573619"/>
                <a:gd name="connsiteX17" fmla="*/ 829340 w 5284381"/>
                <a:gd name="connsiteY17" fmla="*/ 1254642 h 1573619"/>
                <a:gd name="connsiteX18" fmla="*/ 871870 w 5284381"/>
                <a:gd name="connsiteY18" fmla="*/ 1297172 h 1573619"/>
                <a:gd name="connsiteX19" fmla="*/ 988828 w 5284381"/>
                <a:gd name="connsiteY19" fmla="*/ 1350335 h 1573619"/>
                <a:gd name="connsiteX20" fmla="*/ 1052623 w 5284381"/>
                <a:gd name="connsiteY20" fmla="*/ 1392865 h 1573619"/>
                <a:gd name="connsiteX21" fmla="*/ 1084521 w 5284381"/>
                <a:gd name="connsiteY21" fmla="*/ 1414130 h 1573619"/>
                <a:gd name="connsiteX22" fmla="*/ 1095154 w 5284381"/>
                <a:gd name="connsiteY22" fmla="*/ 1446028 h 1573619"/>
                <a:gd name="connsiteX23" fmla="*/ 1137684 w 5284381"/>
                <a:gd name="connsiteY23" fmla="*/ 1435395 h 1573619"/>
                <a:gd name="connsiteX24" fmla="*/ 1254642 w 5284381"/>
                <a:gd name="connsiteY24" fmla="*/ 1360968 h 1573619"/>
                <a:gd name="connsiteX25" fmla="*/ 1286540 w 5284381"/>
                <a:gd name="connsiteY25" fmla="*/ 1329070 h 1573619"/>
                <a:gd name="connsiteX26" fmla="*/ 1339702 w 5284381"/>
                <a:gd name="connsiteY26" fmla="*/ 1318437 h 1573619"/>
                <a:gd name="connsiteX27" fmla="*/ 1371600 w 5284381"/>
                <a:gd name="connsiteY27" fmla="*/ 1307805 h 1573619"/>
                <a:gd name="connsiteX28" fmla="*/ 1403498 w 5284381"/>
                <a:gd name="connsiteY28" fmla="*/ 1286540 h 1573619"/>
                <a:gd name="connsiteX29" fmla="*/ 1446028 w 5284381"/>
                <a:gd name="connsiteY29" fmla="*/ 1190847 h 1573619"/>
                <a:gd name="connsiteX30" fmla="*/ 1488558 w 5284381"/>
                <a:gd name="connsiteY30" fmla="*/ 1180214 h 1573619"/>
                <a:gd name="connsiteX31" fmla="*/ 1520456 w 5284381"/>
                <a:gd name="connsiteY31" fmla="*/ 1169581 h 1573619"/>
                <a:gd name="connsiteX32" fmla="*/ 1616149 w 5284381"/>
                <a:gd name="connsiteY32" fmla="*/ 1180214 h 1573619"/>
                <a:gd name="connsiteX33" fmla="*/ 1658679 w 5284381"/>
                <a:gd name="connsiteY33" fmla="*/ 1297172 h 1573619"/>
                <a:gd name="connsiteX34" fmla="*/ 1796902 w 5284381"/>
                <a:gd name="connsiteY34" fmla="*/ 1371600 h 1573619"/>
                <a:gd name="connsiteX35" fmla="*/ 1818168 w 5284381"/>
                <a:gd name="connsiteY35" fmla="*/ 1392865 h 1573619"/>
                <a:gd name="connsiteX36" fmla="*/ 1881963 w 5284381"/>
                <a:gd name="connsiteY36" fmla="*/ 1414130 h 1573619"/>
                <a:gd name="connsiteX37" fmla="*/ 1945758 w 5284381"/>
                <a:gd name="connsiteY37" fmla="*/ 1403498 h 1573619"/>
                <a:gd name="connsiteX38" fmla="*/ 2030819 w 5284381"/>
                <a:gd name="connsiteY38" fmla="*/ 1307805 h 1573619"/>
                <a:gd name="connsiteX39" fmla="*/ 2073349 w 5284381"/>
                <a:gd name="connsiteY39" fmla="*/ 1275907 h 1573619"/>
                <a:gd name="connsiteX40" fmla="*/ 2137144 w 5284381"/>
                <a:gd name="connsiteY40" fmla="*/ 1212112 h 1573619"/>
                <a:gd name="connsiteX41" fmla="*/ 2190307 w 5284381"/>
                <a:gd name="connsiteY41" fmla="*/ 1127051 h 1573619"/>
                <a:gd name="connsiteX42" fmla="*/ 2211572 w 5284381"/>
                <a:gd name="connsiteY42" fmla="*/ 1095154 h 1573619"/>
                <a:gd name="connsiteX43" fmla="*/ 2243470 w 5284381"/>
                <a:gd name="connsiteY43" fmla="*/ 1063256 h 1573619"/>
                <a:gd name="connsiteX44" fmla="*/ 2286000 w 5284381"/>
                <a:gd name="connsiteY44" fmla="*/ 1010093 h 1573619"/>
                <a:gd name="connsiteX45" fmla="*/ 2328530 w 5284381"/>
                <a:gd name="connsiteY45" fmla="*/ 978195 h 1573619"/>
                <a:gd name="connsiteX46" fmla="*/ 2466754 w 5284381"/>
                <a:gd name="connsiteY46" fmla="*/ 765544 h 1573619"/>
                <a:gd name="connsiteX47" fmla="*/ 2530549 w 5284381"/>
                <a:gd name="connsiteY47" fmla="*/ 659219 h 1573619"/>
                <a:gd name="connsiteX48" fmla="*/ 2594344 w 5284381"/>
                <a:gd name="connsiteY48" fmla="*/ 510363 h 1573619"/>
                <a:gd name="connsiteX49" fmla="*/ 2615609 w 5284381"/>
                <a:gd name="connsiteY49" fmla="*/ 414670 h 1573619"/>
                <a:gd name="connsiteX50" fmla="*/ 2700670 w 5284381"/>
                <a:gd name="connsiteY50" fmla="*/ 350875 h 1573619"/>
                <a:gd name="connsiteX51" fmla="*/ 2785730 w 5284381"/>
                <a:gd name="connsiteY51" fmla="*/ 276447 h 1573619"/>
                <a:gd name="connsiteX52" fmla="*/ 2817628 w 5284381"/>
                <a:gd name="connsiteY52" fmla="*/ 265814 h 1573619"/>
                <a:gd name="connsiteX53" fmla="*/ 2902688 w 5284381"/>
                <a:gd name="connsiteY53" fmla="*/ 223284 h 1573619"/>
                <a:gd name="connsiteX54" fmla="*/ 2977116 w 5284381"/>
                <a:gd name="connsiteY54" fmla="*/ 148856 h 1573619"/>
                <a:gd name="connsiteX55" fmla="*/ 3009014 w 5284381"/>
                <a:gd name="connsiteY55" fmla="*/ 127591 h 1573619"/>
                <a:gd name="connsiteX56" fmla="*/ 3072809 w 5284381"/>
                <a:gd name="connsiteY56" fmla="*/ 85061 h 1573619"/>
                <a:gd name="connsiteX57" fmla="*/ 3157870 w 5284381"/>
                <a:gd name="connsiteY57" fmla="*/ 10633 h 1573619"/>
                <a:gd name="connsiteX58" fmla="*/ 3189768 w 5284381"/>
                <a:gd name="connsiteY58" fmla="*/ 0 h 1573619"/>
                <a:gd name="connsiteX59" fmla="*/ 3232298 w 5284381"/>
                <a:gd name="connsiteY59" fmla="*/ 10633 h 1573619"/>
                <a:gd name="connsiteX60" fmla="*/ 3264195 w 5284381"/>
                <a:gd name="connsiteY60" fmla="*/ 74428 h 1573619"/>
                <a:gd name="connsiteX61" fmla="*/ 3221665 w 5284381"/>
                <a:gd name="connsiteY61" fmla="*/ 138223 h 1573619"/>
                <a:gd name="connsiteX62" fmla="*/ 3232298 w 5284381"/>
                <a:gd name="connsiteY62" fmla="*/ 170121 h 1573619"/>
                <a:gd name="connsiteX63" fmla="*/ 3242930 w 5284381"/>
                <a:gd name="connsiteY63" fmla="*/ 223284 h 1573619"/>
                <a:gd name="connsiteX64" fmla="*/ 3306726 w 5284381"/>
                <a:gd name="connsiteY64" fmla="*/ 287079 h 1573619"/>
                <a:gd name="connsiteX65" fmla="*/ 3338623 w 5284381"/>
                <a:gd name="connsiteY65" fmla="*/ 297712 h 1573619"/>
                <a:gd name="connsiteX66" fmla="*/ 3370521 w 5284381"/>
                <a:gd name="connsiteY66" fmla="*/ 329609 h 1573619"/>
                <a:gd name="connsiteX67" fmla="*/ 3402419 w 5284381"/>
                <a:gd name="connsiteY67" fmla="*/ 340242 h 1573619"/>
                <a:gd name="connsiteX68" fmla="*/ 3423684 w 5284381"/>
                <a:gd name="connsiteY68" fmla="*/ 382772 h 1573619"/>
                <a:gd name="connsiteX69" fmla="*/ 3455581 w 5284381"/>
                <a:gd name="connsiteY69" fmla="*/ 414670 h 1573619"/>
                <a:gd name="connsiteX70" fmla="*/ 3487479 w 5284381"/>
                <a:gd name="connsiteY70" fmla="*/ 531628 h 1573619"/>
                <a:gd name="connsiteX71" fmla="*/ 3530009 w 5284381"/>
                <a:gd name="connsiteY71" fmla="*/ 606056 h 1573619"/>
                <a:gd name="connsiteX72" fmla="*/ 3572540 w 5284381"/>
                <a:gd name="connsiteY72" fmla="*/ 616688 h 1573619"/>
                <a:gd name="connsiteX73" fmla="*/ 3604437 w 5284381"/>
                <a:gd name="connsiteY73" fmla="*/ 637954 h 1573619"/>
                <a:gd name="connsiteX74" fmla="*/ 3636335 w 5284381"/>
                <a:gd name="connsiteY74" fmla="*/ 648586 h 1573619"/>
                <a:gd name="connsiteX75" fmla="*/ 3646968 w 5284381"/>
                <a:gd name="connsiteY75" fmla="*/ 680484 h 1573619"/>
                <a:gd name="connsiteX76" fmla="*/ 3668233 w 5284381"/>
                <a:gd name="connsiteY76" fmla="*/ 712381 h 1573619"/>
                <a:gd name="connsiteX77" fmla="*/ 3678865 w 5284381"/>
                <a:gd name="connsiteY77" fmla="*/ 882502 h 1573619"/>
                <a:gd name="connsiteX78" fmla="*/ 3700130 w 5284381"/>
                <a:gd name="connsiteY78" fmla="*/ 914400 h 1573619"/>
                <a:gd name="connsiteX79" fmla="*/ 3763926 w 5284381"/>
                <a:gd name="connsiteY79" fmla="*/ 978195 h 1573619"/>
                <a:gd name="connsiteX80" fmla="*/ 3827721 w 5284381"/>
                <a:gd name="connsiteY80" fmla="*/ 1052623 h 1573619"/>
                <a:gd name="connsiteX81" fmla="*/ 3848986 w 5284381"/>
                <a:gd name="connsiteY81" fmla="*/ 1137684 h 1573619"/>
                <a:gd name="connsiteX82" fmla="*/ 3859619 w 5284381"/>
                <a:gd name="connsiteY82" fmla="*/ 1180214 h 1573619"/>
                <a:gd name="connsiteX83" fmla="*/ 3923414 w 5284381"/>
                <a:gd name="connsiteY83" fmla="*/ 1233377 h 1573619"/>
                <a:gd name="connsiteX84" fmla="*/ 3955312 w 5284381"/>
                <a:gd name="connsiteY84" fmla="*/ 1244009 h 1573619"/>
                <a:gd name="connsiteX85" fmla="*/ 3997842 w 5284381"/>
                <a:gd name="connsiteY85" fmla="*/ 1265275 h 1573619"/>
                <a:gd name="connsiteX86" fmla="*/ 4082902 w 5284381"/>
                <a:gd name="connsiteY86" fmla="*/ 1307805 h 1573619"/>
                <a:gd name="connsiteX87" fmla="*/ 4125433 w 5284381"/>
                <a:gd name="connsiteY87" fmla="*/ 1360968 h 1573619"/>
                <a:gd name="connsiteX88" fmla="*/ 4136065 w 5284381"/>
                <a:gd name="connsiteY88" fmla="*/ 1392865 h 1573619"/>
                <a:gd name="connsiteX89" fmla="*/ 4199861 w 5284381"/>
                <a:gd name="connsiteY89" fmla="*/ 1414130 h 1573619"/>
                <a:gd name="connsiteX90" fmla="*/ 4231758 w 5284381"/>
                <a:gd name="connsiteY90" fmla="*/ 1435395 h 1573619"/>
                <a:gd name="connsiteX91" fmla="*/ 4295554 w 5284381"/>
                <a:gd name="connsiteY91" fmla="*/ 1382233 h 1573619"/>
                <a:gd name="connsiteX92" fmla="*/ 4316819 w 5284381"/>
                <a:gd name="connsiteY92" fmla="*/ 1339702 h 1573619"/>
                <a:gd name="connsiteX93" fmla="*/ 4380614 w 5284381"/>
                <a:gd name="connsiteY93" fmla="*/ 1297172 h 1573619"/>
                <a:gd name="connsiteX94" fmla="*/ 4444409 w 5284381"/>
                <a:gd name="connsiteY94" fmla="*/ 1265275 h 1573619"/>
                <a:gd name="connsiteX95" fmla="*/ 4465674 w 5284381"/>
                <a:gd name="connsiteY95" fmla="*/ 1244009 h 1573619"/>
                <a:gd name="connsiteX96" fmla="*/ 4529470 w 5284381"/>
                <a:gd name="connsiteY96" fmla="*/ 1201479 h 1573619"/>
                <a:gd name="connsiteX97" fmla="*/ 4572000 w 5284381"/>
                <a:gd name="connsiteY97" fmla="*/ 1137684 h 1573619"/>
                <a:gd name="connsiteX98" fmla="*/ 4603898 w 5284381"/>
                <a:gd name="connsiteY98" fmla="*/ 1095154 h 1573619"/>
                <a:gd name="connsiteX99" fmla="*/ 4667693 w 5284381"/>
                <a:gd name="connsiteY99" fmla="*/ 1073888 h 1573619"/>
                <a:gd name="connsiteX100" fmla="*/ 4752754 w 5284381"/>
                <a:gd name="connsiteY100" fmla="*/ 1116419 h 1573619"/>
                <a:gd name="connsiteX101" fmla="*/ 4805916 w 5284381"/>
                <a:gd name="connsiteY101" fmla="*/ 1222744 h 1573619"/>
                <a:gd name="connsiteX102" fmla="*/ 4848447 w 5284381"/>
                <a:gd name="connsiteY102" fmla="*/ 1233377 h 1573619"/>
                <a:gd name="connsiteX103" fmla="*/ 4912242 w 5284381"/>
                <a:gd name="connsiteY103" fmla="*/ 1254642 h 1573619"/>
                <a:gd name="connsiteX104" fmla="*/ 4922874 w 5284381"/>
                <a:gd name="connsiteY104" fmla="*/ 1286540 h 1573619"/>
                <a:gd name="connsiteX105" fmla="*/ 4922874 w 5284381"/>
                <a:gd name="connsiteY105" fmla="*/ 1360968 h 1573619"/>
                <a:gd name="connsiteX106" fmla="*/ 4944140 w 5284381"/>
                <a:gd name="connsiteY106" fmla="*/ 1382233 h 1573619"/>
                <a:gd name="connsiteX107" fmla="*/ 5167423 w 5284381"/>
                <a:gd name="connsiteY107" fmla="*/ 1403498 h 1573619"/>
                <a:gd name="connsiteX108" fmla="*/ 5220586 w 5284381"/>
                <a:gd name="connsiteY108" fmla="*/ 1414130 h 1573619"/>
                <a:gd name="connsiteX109" fmla="*/ 5284381 w 5284381"/>
                <a:gd name="connsiteY109" fmla="*/ 1435395 h 1573619"/>
                <a:gd name="connsiteX0" fmla="*/ 0 w 5284381"/>
                <a:gd name="connsiteY0" fmla="*/ 1073888 h 1573619"/>
                <a:gd name="connsiteX1" fmla="*/ 85061 w 5284381"/>
                <a:gd name="connsiteY1" fmla="*/ 1137684 h 1573619"/>
                <a:gd name="connsiteX2" fmla="*/ 116958 w 5284381"/>
                <a:gd name="connsiteY2" fmla="*/ 1169581 h 1573619"/>
                <a:gd name="connsiteX3" fmla="*/ 138223 w 5284381"/>
                <a:gd name="connsiteY3" fmla="*/ 1233377 h 1573619"/>
                <a:gd name="connsiteX4" fmla="*/ 180754 w 5284381"/>
                <a:gd name="connsiteY4" fmla="*/ 1307805 h 1573619"/>
                <a:gd name="connsiteX5" fmla="*/ 287079 w 5284381"/>
                <a:gd name="connsiteY5" fmla="*/ 1350335 h 1573619"/>
                <a:gd name="connsiteX6" fmla="*/ 318977 w 5284381"/>
                <a:gd name="connsiteY6" fmla="*/ 1371600 h 1573619"/>
                <a:gd name="connsiteX7" fmla="*/ 372140 w 5284381"/>
                <a:gd name="connsiteY7" fmla="*/ 1520456 h 1573619"/>
                <a:gd name="connsiteX8" fmla="*/ 435935 w 5284381"/>
                <a:gd name="connsiteY8" fmla="*/ 1541721 h 1573619"/>
                <a:gd name="connsiteX9" fmla="*/ 457200 w 5284381"/>
                <a:gd name="connsiteY9" fmla="*/ 1573619 h 1573619"/>
                <a:gd name="connsiteX10" fmla="*/ 616688 w 5284381"/>
                <a:gd name="connsiteY10" fmla="*/ 1541721 h 1573619"/>
                <a:gd name="connsiteX11" fmla="*/ 701749 w 5284381"/>
                <a:gd name="connsiteY11" fmla="*/ 1414130 h 1573619"/>
                <a:gd name="connsiteX12" fmla="*/ 712381 w 5284381"/>
                <a:gd name="connsiteY12" fmla="*/ 1382233 h 1573619"/>
                <a:gd name="connsiteX13" fmla="*/ 776177 w 5284381"/>
                <a:gd name="connsiteY13" fmla="*/ 1339702 h 1573619"/>
                <a:gd name="connsiteX14" fmla="*/ 797442 w 5284381"/>
                <a:gd name="connsiteY14" fmla="*/ 1307805 h 1573619"/>
                <a:gd name="connsiteX15" fmla="*/ 808074 w 5284381"/>
                <a:gd name="connsiteY15" fmla="*/ 1275907 h 1573619"/>
                <a:gd name="connsiteX16" fmla="*/ 829340 w 5284381"/>
                <a:gd name="connsiteY16" fmla="*/ 1254642 h 1573619"/>
                <a:gd name="connsiteX17" fmla="*/ 871870 w 5284381"/>
                <a:gd name="connsiteY17" fmla="*/ 1297172 h 1573619"/>
                <a:gd name="connsiteX18" fmla="*/ 988828 w 5284381"/>
                <a:gd name="connsiteY18" fmla="*/ 1350335 h 1573619"/>
                <a:gd name="connsiteX19" fmla="*/ 1052623 w 5284381"/>
                <a:gd name="connsiteY19" fmla="*/ 1392865 h 1573619"/>
                <a:gd name="connsiteX20" fmla="*/ 1084521 w 5284381"/>
                <a:gd name="connsiteY20" fmla="*/ 1414130 h 1573619"/>
                <a:gd name="connsiteX21" fmla="*/ 1095154 w 5284381"/>
                <a:gd name="connsiteY21" fmla="*/ 1446028 h 1573619"/>
                <a:gd name="connsiteX22" fmla="*/ 1137684 w 5284381"/>
                <a:gd name="connsiteY22" fmla="*/ 1435395 h 1573619"/>
                <a:gd name="connsiteX23" fmla="*/ 1254642 w 5284381"/>
                <a:gd name="connsiteY23" fmla="*/ 1360968 h 1573619"/>
                <a:gd name="connsiteX24" fmla="*/ 1286540 w 5284381"/>
                <a:gd name="connsiteY24" fmla="*/ 1329070 h 1573619"/>
                <a:gd name="connsiteX25" fmla="*/ 1339702 w 5284381"/>
                <a:gd name="connsiteY25" fmla="*/ 1318437 h 1573619"/>
                <a:gd name="connsiteX26" fmla="*/ 1371600 w 5284381"/>
                <a:gd name="connsiteY26" fmla="*/ 1307805 h 1573619"/>
                <a:gd name="connsiteX27" fmla="*/ 1403498 w 5284381"/>
                <a:gd name="connsiteY27" fmla="*/ 1286540 h 1573619"/>
                <a:gd name="connsiteX28" fmla="*/ 1446028 w 5284381"/>
                <a:gd name="connsiteY28" fmla="*/ 1190847 h 1573619"/>
                <a:gd name="connsiteX29" fmla="*/ 1488558 w 5284381"/>
                <a:gd name="connsiteY29" fmla="*/ 1180214 h 1573619"/>
                <a:gd name="connsiteX30" fmla="*/ 1520456 w 5284381"/>
                <a:gd name="connsiteY30" fmla="*/ 1169581 h 1573619"/>
                <a:gd name="connsiteX31" fmla="*/ 1616149 w 5284381"/>
                <a:gd name="connsiteY31" fmla="*/ 1180214 h 1573619"/>
                <a:gd name="connsiteX32" fmla="*/ 1658679 w 5284381"/>
                <a:gd name="connsiteY32" fmla="*/ 1297172 h 1573619"/>
                <a:gd name="connsiteX33" fmla="*/ 1796902 w 5284381"/>
                <a:gd name="connsiteY33" fmla="*/ 1371600 h 1573619"/>
                <a:gd name="connsiteX34" fmla="*/ 1818168 w 5284381"/>
                <a:gd name="connsiteY34" fmla="*/ 1392865 h 1573619"/>
                <a:gd name="connsiteX35" fmla="*/ 1881963 w 5284381"/>
                <a:gd name="connsiteY35" fmla="*/ 1414130 h 1573619"/>
                <a:gd name="connsiteX36" fmla="*/ 1945758 w 5284381"/>
                <a:gd name="connsiteY36" fmla="*/ 1403498 h 1573619"/>
                <a:gd name="connsiteX37" fmla="*/ 2030819 w 5284381"/>
                <a:gd name="connsiteY37" fmla="*/ 1307805 h 1573619"/>
                <a:gd name="connsiteX38" fmla="*/ 2073349 w 5284381"/>
                <a:gd name="connsiteY38" fmla="*/ 1275907 h 1573619"/>
                <a:gd name="connsiteX39" fmla="*/ 2137144 w 5284381"/>
                <a:gd name="connsiteY39" fmla="*/ 1212112 h 1573619"/>
                <a:gd name="connsiteX40" fmla="*/ 2190307 w 5284381"/>
                <a:gd name="connsiteY40" fmla="*/ 1127051 h 1573619"/>
                <a:gd name="connsiteX41" fmla="*/ 2211572 w 5284381"/>
                <a:gd name="connsiteY41" fmla="*/ 1095154 h 1573619"/>
                <a:gd name="connsiteX42" fmla="*/ 2243470 w 5284381"/>
                <a:gd name="connsiteY42" fmla="*/ 1063256 h 1573619"/>
                <a:gd name="connsiteX43" fmla="*/ 2286000 w 5284381"/>
                <a:gd name="connsiteY43" fmla="*/ 1010093 h 1573619"/>
                <a:gd name="connsiteX44" fmla="*/ 2328530 w 5284381"/>
                <a:gd name="connsiteY44" fmla="*/ 978195 h 1573619"/>
                <a:gd name="connsiteX45" fmla="*/ 2466754 w 5284381"/>
                <a:gd name="connsiteY45" fmla="*/ 765544 h 1573619"/>
                <a:gd name="connsiteX46" fmla="*/ 2530549 w 5284381"/>
                <a:gd name="connsiteY46" fmla="*/ 659219 h 1573619"/>
                <a:gd name="connsiteX47" fmla="*/ 2594344 w 5284381"/>
                <a:gd name="connsiteY47" fmla="*/ 510363 h 1573619"/>
                <a:gd name="connsiteX48" fmla="*/ 2615609 w 5284381"/>
                <a:gd name="connsiteY48" fmla="*/ 414670 h 1573619"/>
                <a:gd name="connsiteX49" fmla="*/ 2700670 w 5284381"/>
                <a:gd name="connsiteY49" fmla="*/ 350875 h 1573619"/>
                <a:gd name="connsiteX50" fmla="*/ 2785730 w 5284381"/>
                <a:gd name="connsiteY50" fmla="*/ 276447 h 1573619"/>
                <a:gd name="connsiteX51" fmla="*/ 2817628 w 5284381"/>
                <a:gd name="connsiteY51" fmla="*/ 265814 h 1573619"/>
                <a:gd name="connsiteX52" fmla="*/ 2902688 w 5284381"/>
                <a:gd name="connsiteY52" fmla="*/ 223284 h 1573619"/>
                <a:gd name="connsiteX53" fmla="*/ 2977116 w 5284381"/>
                <a:gd name="connsiteY53" fmla="*/ 148856 h 1573619"/>
                <a:gd name="connsiteX54" fmla="*/ 3009014 w 5284381"/>
                <a:gd name="connsiteY54" fmla="*/ 127591 h 1573619"/>
                <a:gd name="connsiteX55" fmla="*/ 3072809 w 5284381"/>
                <a:gd name="connsiteY55" fmla="*/ 85061 h 1573619"/>
                <a:gd name="connsiteX56" fmla="*/ 3157870 w 5284381"/>
                <a:gd name="connsiteY56" fmla="*/ 10633 h 1573619"/>
                <a:gd name="connsiteX57" fmla="*/ 3189768 w 5284381"/>
                <a:gd name="connsiteY57" fmla="*/ 0 h 1573619"/>
                <a:gd name="connsiteX58" fmla="*/ 3232298 w 5284381"/>
                <a:gd name="connsiteY58" fmla="*/ 10633 h 1573619"/>
                <a:gd name="connsiteX59" fmla="*/ 3264195 w 5284381"/>
                <a:gd name="connsiteY59" fmla="*/ 74428 h 1573619"/>
                <a:gd name="connsiteX60" fmla="*/ 3221665 w 5284381"/>
                <a:gd name="connsiteY60" fmla="*/ 138223 h 1573619"/>
                <a:gd name="connsiteX61" fmla="*/ 3232298 w 5284381"/>
                <a:gd name="connsiteY61" fmla="*/ 170121 h 1573619"/>
                <a:gd name="connsiteX62" fmla="*/ 3242930 w 5284381"/>
                <a:gd name="connsiteY62" fmla="*/ 223284 h 1573619"/>
                <a:gd name="connsiteX63" fmla="*/ 3306726 w 5284381"/>
                <a:gd name="connsiteY63" fmla="*/ 287079 h 1573619"/>
                <a:gd name="connsiteX64" fmla="*/ 3338623 w 5284381"/>
                <a:gd name="connsiteY64" fmla="*/ 297712 h 1573619"/>
                <a:gd name="connsiteX65" fmla="*/ 3370521 w 5284381"/>
                <a:gd name="connsiteY65" fmla="*/ 329609 h 1573619"/>
                <a:gd name="connsiteX66" fmla="*/ 3402419 w 5284381"/>
                <a:gd name="connsiteY66" fmla="*/ 340242 h 1573619"/>
                <a:gd name="connsiteX67" fmla="*/ 3423684 w 5284381"/>
                <a:gd name="connsiteY67" fmla="*/ 382772 h 1573619"/>
                <a:gd name="connsiteX68" fmla="*/ 3455581 w 5284381"/>
                <a:gd name="connsiteY68" fmla="*/ 414670 h 1573619"/>
                <a:gd name="connsiteX69" fmla="*/ 3487479 w 5284381"/>
                <a:gd name="connsiteY69" fmla="*/ 531628 h 1573619"/>
                <a:gd name="connsiteX70" fmla="*/ 3530009 w 5284381"/>
                <a:gd name="connsiteY70" fmla="*/ 606056 h 1573619"/>
                <a:gd name="connsiteX71" fmla="*/ 3572540 w 5284381"/>
                <a:gd name="connsiteY71" fmla="*/ 616688 h 1573619"/>
                <a:gd name="connsiteX72" fmla="*/ 3604437 w 5284381"/>
                <a:gd name="connsiteY72" fmla="*/ 637954 h 1573619"/>
                <a:gd name="connsiteX73" fmla="*/ 3636335 w 5284381"/>
                <a:gd name="connsiteY73" fmla="*/ 648586 h 1573619"/>
                <a:gd name="connsiteX74" fmla="*/ 3646968 w 5284381"/>
                <a:gd name="connsiteY74" fmla="*/ 680484 h 1573619"/>
                <a:gd name="connsiteX75" fmla="*/ 3668233 w 5284381"/>
                <a:gd name="connsiteY75" fmla="*/ 712381 h 1573619"/>
                <a:gd name="connsiteX76" fmla="*/ 3678865 w 5284381"/>
                <a:gd name="connsiteY76" fmla="*/ 882502 h 1573619"/>
                <a:gd name="connsiteX77" fmla="*/ 3700130 w 5284381"/>
                <a:gd name="connsiteY77" fmla="*/ 914400 h 1573619"/>
                <a:gd name="connsiteX78" fmla="*/ 3763926 w 5284381"/>
                <a:gd name="connsiteY78" fmla="*/ 978195 h 1573619"/>
                <a:gd name="connsiteX79" fmla="*/ 3827721 w 5284381"/>
                <a:gd name="connsiteY79" fmla="*/ 1052623 h 1573619"/>
                <a:gd name="connsiteX80" fmla="*/ 3848986 w 5284381"/>
                <a:gd name="connsiteY80" fmla="*/ 1137684 h 1573619"/>
                <a:gd name="connsiteX81" fmla="*/ 3859619 w 5284381"/>
                <a:gd name="connsiteY81" fmla="*/ 1180214 h 1573619"/>
                <a:gd name="connsiteX82" fmla="*/ 3923414 w 5284381"/>
                <a:gd name="connsiteY82" fmla="*/ 1233377 h 1573619"/>
                <a:gd name="connsiteX83" fmla="*/ 3955312 w 5284381"/>
                <a:gd name="connsiteY83" fmla="*/ 1244009 h 1573619"/>
                <a:gd name="connsiteX84" fmla="*/ 3997842 w 5284381"/>
                <a:gd name="connsiteY84" fmla="*/ 1265275 h 1573619"/>
                <a:gd name="connsiteX85" fmla="*/ 4082902 w 5284381"/>
                <a:gd name="connsiteY85" fmla="*/ 1307805 h 1573619"/>
                <a:gd name="connsiteX86" fmla="*/ 4125433 w 5284381"/>
                <a:gd name="connsiteY86" fmla="*/ 1360968 h 1573619"/>
                <a:gd name="connsiteX87" fmla="*/ 4136065 w 5284381"/>
                <a:gd name="connsiteY87" fmla="*/ 1392865 h 1573619"/>
                <a:gd name="connsiteX88" fmla="*/ 4199861 w 5284381"/>
                <a:gd name="connsiteY88" fmla="*/ 1414130 h 1573619"/>
                <a:gd name="connsiteX89" fmla="*/ 4231758 w 5284381"/>
                <a:gd name="connsiteY89" fmla="*/ 1435395 h 1573619"/>
                <a:gd name="connsiteX90" fmla="*/ 4295554 w 5284381"/>
                <a:gd name="connsiteY90" fmla="*/ 1382233 h 1573619"/>
                <a:gd name="connsiteX91" fmla="*/ 4316819 w 5284381"/>
                <a:gd name="connsiteY91" fmla="*/ 1339702 h 1573619"/>
                <a:gd name="connsiteX92" fmla="*/ 4380614 w 5284381"/>
                <a:gd name="connsiteY92" fmla="*/ 1297172 h 1573619"/>
                <a:gd name="connsiteX93" fmla="*/ 4444409 w 5284381"/>
                <a:gd name="connsiteY93" fmla="*/ 1265275 h 1573619"/>
                <a:gd name="connsiteX94" fmla="*/ 4465674 w 5284381"/>
                <a:gd name="connsiteY94" fmla="*/ 1244009 h 1573619"/>
                <a:gd name="connsiteX95" fmla="*/ 4529470 w 5284381"/>
                <a:gd name="connsiteY95" fmla="*/ 1201479 h 1573619"/>
                <a:gd name="connsiteX96" fmla="*/ 4572000 w 5284381"/>
                <a:gd name="connsiteY96" fmla="*/ 1137684 h 1573619"/>
                <a:gd name="connsiteX97" fmla="*/ 4603898 w 5284381"/>
                <a:gd name="connsiteY97" fmla="*/ 1095154 h 1573619"/>
                <a:gd name="connsiteX98" fmla="*/ 4667693 w 5284381"/>
                <a:gd name="connsiteY98" fmla="*/ 1073888 h 1573619"/>
                <a:gd name="connsiteX99" fmla="*/ 4752754 w 5284381"/>
                <a:gd name="connsiteY99" fmla="*/ 1116419 h 1573619"/>
                <a:gd name="connsiteX100" fmla="*/ 4805916 w 5284381"/>
                <a:gd name="connsiteY100" fmla="*/ 1222744 h 1573619"/>
                <a:gd name="connsiteX101" fmla="*/ 4848447 w 5284381"/>
                <a:gd name="connsiteY101" fmla="*/ 1233377 h 1573619"/>
                <a:gd name="connsiteX102" fmla="*/ 4912242 w 5284381"/>
                <a:gd name="connsiteY102" fmla="*/ 1254642 h 1573619"/>
                <a:gd name="connsiteX103" fmla="*/ 4922874 w 5284381"/>
                <a:gd name="connsiteY103" fmla="*/ 1286540 h 1573619"/>
                <a:gd name="connsiteX104" fmla="*/ 4922874 w 5284381"/>
                <a:gd name="connsiteY104" fmla="*/ 1360968 h 1573619"/>
                <a:gd name="connsiteX105" fmla="*/ 4944140 w 5284381"/>
                <a:gd name="connsiteY105" fmla="*/ 1382233 h 1573619"/>
                <a:gd name="connsiteX106" fmla="*/ 5167423 w 5284381"/>
                <a:gd name="connsiteY106" fmla="*/ 1403498 h 1573619"/>
                <a:gd name="connsiteX107" fmla="*/ 5220586 w 5284381"/>
                <a:gd name="connsiteY107" fmla="*/ 1414130 h 1573619"/>
                <a:gd name="connsiteX108" fmla="*/ 5284381 w 5284381"/>
                <a:gd name="connsiteY108" fmla="*/ 1435395 h 1573619"/>
                <a:gd name="connsiteX0" fmla="*/ 0 w 5284381"/>
                <a:gd name="connsiteY0" fmla="*/ 1073888 h 1573619"/>
                <a:gd name="connsiteX1" fmla="*/ 116958 w 5284381"/>
                <a:gd name="connsiteY1" fmla="*/ 1169581 h 1573619"/>
                <a:gd name="connsiteX2" fmla="*/ 138223 w 5284381"/>
                <a:gd name="connsiteY2" fmla="*/ 1233377 h 1573619"/>
                <a:gd name="connsiteX3" fmla="*/ 180754 w 5284381"/>
                <a:gd name="connsiteY3" fmla="*/ 1307805 h 1573619"/>
                <a:gd name="connsiteX4" fmla="*/ 287079 w 5284381"/>
                <a:gd name="connsiteY4" fmla="*/ 1350335 h 1573619"/>
                <a:gd name="connsiteX5" fmla="*/ 318977 w 5284381"/>
                <a:gd name="connsiteY5" fmla="*/ 1371600 h 1573619"/>
                <a:gd name="connsiteX6" fmla="*/ 372140 w 5284381"/>
                <a:gd name="connsiteY6" fmla="*/ 1520456 h 1573619"/>
                <a:gd name="connsiteX7" fmla="*/ 435935 w 5284381"/>
                <a:gd name="connsiteY7" fmla="*/ 1541721 h 1573619"/>
                <a:gd name="connsiteX8" fmla="*/ 457200 w 5284381"/>
                <a:gd name="connsiteY8" fmla="*/ 1573619 h 1573619"/>
                <a:gd name="connsiteX9" fmla="*/ 616688 w 5284381"/>
                <a:gd name="connsiteY9" fmla="*/ 1541721 h 1573619"/>
                <a:gd name="connsiteX10" fmla="*/ 701749 w 5284381"/>
                <a:gd name="connsiteY10" fmla="*/ 1414130 h 1573619"/>
                <a:gd name="connsiteX11" fmla="*/ 712381 w 5284381"/>
                <a:gd name="connsiteY11" fmla="*/ 1382233 h 1573619"/>
                <a:gd name="connsiteX12" fmla="*/ 776177 w 5284381"/>
                <a:gd name="connsiteY12" fmla="*/ 1339702 h 1573619"/>
                <a:gd name="connsiteX13" fmla="*/ 797442 w 5284381"/>
                <a:gd name="connsiteY13" fmla="*/ 1307805 h 1573619"/>
                <a:gd name="connsiteX14" fmla="*/ 808074 w 5284381"/>
                <a:gd name="connsiteY14" fmla="*/ 1275907 h 1573619"/>
                <a:gd name="connsiteX15" fmla="*/ 829340 w 5284381"/>
                <a:gd name="connsiteY15" fmla="*/ 1254642 h 1573619"/>
                <a:gd name="connsiteX16" fmla="*/ 871870 w 5284381"/>
                <a:gd name="connsiteY16" fmla="*/ 1297172 h 1573619"/>
                <a:gd name="connsiteX17" fmla="*/ 988828 w 5284381"/>
                <a:gd name="connsiteY17" fmla="*/ 1350335 h 1573619"/>
                <a:gd name="connsiteX18" fmla="*/ 1052623 w 5284381"/>
                <a:gd name="connsiteY18" fmla="*/ 1392865 h 1573619"/>
                <a:gd name="connsiteX19" fmla="*/ 1084521 w 5284381"/>
                <a:gd name="connsiteY19" fmla="*/ 1414130 h 1573619"/>
                <a:gd name="connsiteX20" fmla="*/ 1095154 w 5284381"/>
                <a:gd name="connsiteY20" fmla="*/ 1446028 h 1573619"/>
                <a:gd name="connsiteX21" fmla="*/ 1137684 w 5284381"/>
                <a:gd name="connsiteY21" fmla="*/ 1435395 h 1573619"/>
                <a:gd name="connsiteX22" fmla="*/ 1254642 w 5284381"/>
                <a:gd name="connsiteY22" fmla="*/ 1360968 h 1573619"/>
                <a:gd name="connsiteX23" fmla="*/ 1286540 w 5284381"/>
                <a:gd name="connsiteY23" fmla="*/ 1329070 h 1573619"/>
                <a:gd name="connsiteX24" fmla="*/ 1339702 w 5284381"/>
                <a:gd name="connsiteY24" fmla="*/ 1318437 h 1573619"/>
                <a:gd name="connsiteX25" fmla="*/ 1371600 w 5284381"/>
                <a:gd name="connsiteY25" fmla="*/ 1307805 h 1573619"/>
                <a:gd name="connsiteX26" fmla="*/ 1403498 w 5284381"/>
                <a:gd name="connsiteY26" fmla="*/ 1286540 h 1573619"/>
                <a:gd name="connsiteX27" fmla="*/ 1446028 w 5284381"/>
                <a:gd name="connsiteY27" fmla="*/ 1190847 h 1573619"/>
                <a:gd name="connsiteX28" fmla="*/ 1488558 w 5284381"/>
                <a:gd name="connsiteY28" fmla="*/ 1180214 h 1573619"/>
                <a:gd name="connsiteX29" fmla="*/ 1520456 w 5284381"/>
                <a:gd name="connsiteY29" fmla="*/ 1169581 h 1573619"/>
                <a:gd name="connsiteX30" fmla="*/ 1616149 w 5284381"/>
                <a:gd name="connsiteY30" fmla="*/ 1180214 h 1573619"/>
                <a:gd name="connsiteX31" fmla="*/ 1658679 w 5284381"/>
                <a:gd name="connsiteY31" fmla="*/ 1297172 h 1573619"/>
                <a:gd name="connsiteX32" fmla="*/ 1796902 w 5284381"/>
                <a:gd name="connsiteY32" fmla="*/ 1371600 h 1573619"/>
                <a:gd name="connsiteX33" fmla="*/ 1818168 w 5284381"/>
                <a:gd name="connsiteY33" fmla="*/ 1392865 h 1573619"/>
                <a:gd name="connsiteX34" fmla="*/ 1881963 w 5284381"/>
                <a:gd name="connsiteY34" fmla="*/ 1414130 h 1573619"/>
                <a:gd name="connsiteX35" fmla="*/ 1945758 w 5284381"/>
                <a:gd name="connsiteY35" fmla="*/ 1403498 h 1573619"/>
                <a:gd name="connsiteX36" fmla="*/ 2030819 w 5284381"/>
                <a:gd name="connsiteY36" fmla="*/ 1307805 h 1573619"/>
                <a:gd name="connsiteX37" fmla="*/ 2073349 w 5284381"/>
                <a:gd name="connsiteY37" fmla="*/ 1275907 h 1573619"/>
                <a:gd name="connsiteX38" fmla="*/ 2137144 w 5284381"/>
                <a:gd name="connsiteY38" fmla="*/ 1212112 h 1573619"/>
                <a:gd name="connsiteX39" fmla="*/ 2190307 w 5284381"/>
                <a:gd name="connsiteY39" fmla="*/ 1127051 h 1573619"/>
                <a:gd name="connsiteX40" fmla="*/ 2211572 w 5284381"/>
                <a:gd name="connsiteY40" fmla="*/ 1095154 h 1573619"/>
                <a:gd name="connsiteX41" fmla="*/ 2243470 w 5284381"/>
                <a:gd name="connsiteY41" fmla="*/ 1063256 h 1573619"/>
                <a:gd name="connsiteX42" fmla="*/ 2286000 w 5284381"/>
                <a:gd name="connsiteY42" fmla="*/ 1010093 h 1573619"/>
                <a:gd name="connsiteX43" fmla="*/ 2328530 w 5284381"/>
                <a:gd name="connsiteY43" fmla="*/ 978195 h 1573619"/>
                <a:gd name="connsiteX44" fmla="*/ 2466754 w 5284381"/>
                <a:gd name="connsiteY44" fmla="*/ 765544 h 1573619"/>
                <a:gd name="connsiteX45" fmla="*/ 2530549 w 5284381"/>
                <a:gd name="connsiteY45" fmla="*/ 659219 h 1573619"/>
                <a:gd name="connsiteX46" fmla="*/ 2594344 w 5284381"/>
                <a:gd name="connsiteY46" fmla="*/ 510363 h 1573619"/>
                <a:gd name="connsiteX47" fmla="*/ 2615609 w 5284381"/>
                <a:gd name="connsiteY47" fmla="*/ 414670 h 1573619"/>
                <a:gd name="connsiteX48" fmla="*/ 2700670 w 5284381"/>
                <a:gd name="connsiteY48" fmla="*/ 350875 h 1573619"/>
                <a:gd name="connsiteX49" fmla="*/ 2785730 w 5284381"/>
                <a:gd name="connsiteY49" fmla="*/ 276447 h 1573619"/>
                <a:gd name="connsiteX50" fmla="*/ 2817628 w 5284381"/>
                <a:gd name="connsiteY50" fmla="*/ 265814 h 1573619"/>
                <a:gd name="connsiteX51" fmla="*/ 2902688 w 5284381"/>
                <a:gd name="connsiteY51" fmla="*/ 223284 h 1573619"/>
                <a:gd name="connsiteX52" fmla="*/ 2977116 w 5284381"/>
                <a:gd name="connsiteY52" fmla="*/ 148856 h 1573619"/>
                <a:gd name="connsiteX53" fmla="*/ 3009014 w 5284381"/>
                <a:gd name="connsiteY53" fmla="*/ 127591 h 1573619"/>
                <a:gd name="connsiteX54" fmla="*/ 3072809 w 5284381"/>
                <a:gd name="connsiteY54" fmla="*/ 85061 h 1573619"/>
                <a:gd name="connsiteX55" fmla="*/ 3157870 w 5284381"/>
                <a:gd name="connsiteY55" fmla="*/ 10633 h 1573619"/>
                <a:gd name="connsiteX56" fmla="*/ 3189768 w 5284381"/>
                <a:gd name="connsiteY56" fmla="*/ 0 h 1573619"/>
                <a:gd name="connsiteX57" fmla="*/ 3232298 w 5284381"/>
                <a:gd name="connsiteY57" fmla="*/ 10633 h 1573619"/>
                <a:gd name="connsiteX58" fmla="*/ 3264195 w 5284381"/>
                <a:gd name="connsiteY58" fmla="*/ 74428 h 1573619"/>
                <a:gd name="connsiteX59" fmla="*/ 3221665 w 5284381"/>
                <a:gd name="connsiteY59" fmla="*/ 138223 h 1573619"/>
                <a:gd name="connsiteX60" fmla="*/ 3232298 w 5284381"/>
                <a:gd name="connsiteY60" fmla="*/ 170121 h 1573619"/>
                <a:gd name="connsiteX61" fmla="*/ 3242930 w 5284381"/>
                <a:gd name="connsiteY61" fmla="*/ 223284 h 1573619"/>
                <a:gd name="connsiteX62" fmla="*/ 3306726 w 5284381"/>
                <a:gd name="connsiteY62" fmla="*/ 287079 h 1573619"/>
                <a:gd name="connsiteX63" fmla="*/ 3338623 w 5284381"/>
                <a:gd name="connsiteY63" fmla="*/ 297712 h 1573619"/>
                <a:gd name="connsiteX64" fmla="*/ 3370521 w 5284381"/>
                <a:gd name="connsiteY64" fmla="*/ 329609 h 1573619"/>
                <a:gd name="connsiteX65" fmla="*/ 3402419 w 5284381"/>
                <a:gd name="connsiteY65" fmla="*/ 340242 h 1573619"/>
                <a:gd name="connsiteX66" fmla="*/ 3423684 w 5284381"/>
                <a:gd name="connsiteY66" fmla="*/ 382772 h 1573619"/>
                <a:gd name="connsiteX67" fmla="*/ 3455581 w 5284381"/>
                <a:gd name="connsiteY67" fmla="*/ 414670 h 1573619"/>
                <a:gd name="connsiteX68" fmla="*/ 3487479 w 5284381"/>
                <a:gd name="connsiteY68" fmla="*/ 531628 h 1573619"/>
                <a:gd name="connsiteX69" fmla="*/ 3530009 w 5284381"/>
                <a:gd name="connsiteY69" fmla="*/ 606056 h 1573619"/>
                <a:gd name="connsiteX70" fmla="*/ 3572540 w 5284381"/>
                <a:gd name="connsiteY70" fmla="*/ 616688 h 1573619"/>
                <a:gd name="connsiteX71" fmla="*/ 3604437 w 5284381"/>
                <a:gd name="connsiteY71" fmla="*/ 637954 h 1573619"/>
                <a:gd name="connsiteX72" fmla="*/ 3636335 w 5284381"/>
                <a:gd name="connsiteY72" fmla="*/ 648586 h 1573619"/>
                <a:gd name="connsiteX73" fmla="*/ 3646968 w 5284381"/>
                <a:gd name="connsiteY73" fmla="*/ 680484 h 1573619"/>
                <a:gd name="connsiteX74" fmla="*/ 3668233 w 5284381"/>
                <a:gd name="connsiteY74" fmla="*/ 712381 h 1573619"/>
                <a:gd name="connsiteX75" fmla="*/ 3678865 w 5284381"/>
                <a:gd name="connsiteY75" fmla="*/ 882502 h 1573619"/>
                <a:gd name="connsiteX76" fmla="*/ 3700130 w 5284381"/>
                <a:gd name="connsiteY76" fmla="*/ 914400 h 1573619"/>
                <a:gd name="connsiteX77" fmla="*/ 3763926 w 5284381"/>
                <a:gd name="connsiteY77" fmla="*/ 978195 h 1573619"/>
                <a:gd name="connsiteX78" fmla="*/ 3827721 w 5284381"/>
                <a:gd name="connsiteY78" fmla="*/ 1052623 h 1573619"/>
                <a:gd name="connsiteX79" fmla="*/ 3848986 w 5284381"/>
                <a:gd name="connsiteY79" fmla="*/ 1137684 h 1573619"/>
                <a:gd name="connsiteX80" fmla="*/ 3859619 w 5284381"/>
                <a:gd name="connsiteY80" fmla="*/ 1180214 h 1573619"/>
                <a:gd name="connsiteX81" fmla="*/ 3923414 w 5284381"/>
                <a:gd name="connsiteY81" fmla="*/ 1233377 h 1573619"/>
                <a:gd name="connsiteX82" fmla="*/ 3955312 w 5284381"/>
                <a:gd name="connsiteY82" fmla="*/ 1244009 h 1573619"/>
                <a:gd name="connsiteX83" fmla="*/ 3997842 w 5284381"/>
                <a:gd name="connsiteY83" fmla="*/ 1265275 h 1573619"/>
                <a:gd name="connsiteX84" fmla="*/ 4082902 w 5284381"/>
                <a:gd name="connsiteY84" fmla="*/ 1307805 h 1573619"/>
                <a:gd name="connsiteX85" fmla="*/ 4125433 w 5284381"/>
                <a:gd name="connsiteY85" fmla="*/ 1360968 h 1573619"/>
                <a:gd name="connsiteX86" fmla="*/ 4136065 w 5284381"/>
                <a:gd name="connsiteY86" fmla="*/ 1392865 h 1573619"/>
                <a:gd name="connsiteX87" fmla="*/ 4199861 w 5284381"/>
                <a:gd name="connsiteY87" fmla="*/ 1414130 h 1573619"/>
                <a:gd name="connsiteX88" fmla="*/ 4231758 w 5284381"/>
                <a:gd name="connsiteY88" fmla="*/ 1435395 h 1573619"/>
                <a:gd name="connsiteX89" fmla="*/ 4295554 w 5284381"/>
                <a:gd name="connsiteY89" fmla="*/ 1382233 h 1573619"/>
                <a:gd name="connsiteX90" fmla="*/ 4316819 w 5284381"/>
                <a:gd name="connsiteY90" fmla="*/ 1339702 h 1573619"/>
                <a:gd name="connsiteX91" fmla="*/ 4380614 w 5284381"/>
                <a:gd name="connsiteY91" fmla="*/ 1297172 h 1573619"/>
                <a:gd name="connsiteX92" fmla="*/ 4444409 w 5284381"/>
                <a:gd name="connsiteY92" fmla="*/ 1265275 h 1573619"/>
                <a:gd name="connsiteX93" fmla="*/ 4465674 w 5284381"/>
                <a:gd name="connsiteY93" fmla="*/ 1244009 h 1573619"/>
                <a:gd name="connsiteX94" fmla="*/ 4529470 w 5284381"/>
                <a:gd name="connsiteY94" fmla="*/ 1201479 h 1573619"/>
                <a:gd name="connsiteX95" fmla="*/ 4572000 w 5284381"/>
                <a:gd name="connsiteY95" fmla="*/ 1137684 h 1573619"/>
                <a:gd name="connsiteX96" fmla="*/ 4603898 w 5284381"/>
                <a:gd name="connsiteY96" fmla="*/ 1095154 h 1573619"/>
                <a:gd name="connsiteX97" fmla="*/ 4667693 w 5284381"/>
                <a:gd name="connsiteY97" fmla="*/ 1073888 h 1573619"/>
                <a:gd name="connsiteX98" fmla="*/ 4752754 w 5284381"/>
                <a:gd name="connsiteY98" fmla="*/ 1116419 h 1573619"/>
                <a:gd name="connsiteX99" fmla="*/ 4805916 w 5284381"/>
                <a:gd name="connsiteY99" fmla="*/ 1222744 h 1573619"/>
                <a:gd name="connsiteX100" fmla="*/ 4848447 w 5284381"/>
                <a:gd name="connsiteY100" fmla="*/ 1233377 h 1573619"/>
                <a:gd name="connsiteX101" fmla="*/ 4912242 w 5284381"/>
                <a:gd name="connsiteY101" fmla="*/ 1254642 h 1573619"/>
                <a:gd name="connsiteX102" fmla="*/ 4922874 w 5284381"/>
                <a:gd name="connsiteY102" fmla="*/ 1286540 h 1573619"/>
                <a:gd name="connsiteX103" fmla="*/ 4922874 w 5284381"/>
                <a:gd name="connsiteY103" fmla="*/ 1360968 h 1573619"/>
                <a:gd name="connsiteX104" fmla="*/ 4944140 w 5284381"/>
                <a:gd name="connsiteY104" fmla="*/ 1382233 h 1573619"/>
                <a:gd name="connsiteX105" fmla="*/ 5167423 w 5284381"/>
                <a:gd name="connsiteY105" fmla="*/ 1403498 h 1573619"/>
                <a:gd name="connsiteX106" fmla="*/ 5220586 w 5284381"/>
                <a:gd name="connsiteY106" fmla="*/ 1414130 h 1573619"/>
                <a:gd name="connsiteX107" fmla="*/ 5284381 w 5284381"/>
                <a:gd name="connsiteY107" fmla="*/ 1435395 h 1573619"/>
                <a:gd name="connsiteX0" fmla="*/ 0 w 5284381"/>
                <a:gd name="connsiteY0" fmla="*/ 1073888 h 1573619"/>
                <a:gd name="connsiteX1" fmla="*/ 138223 w 5284381"/>
                <a:gd name="connsiteY1" fmla="*/ 1233377 h 1573619"/>
                <a:gd name="connsiteX2" fmla="*/ 180754 w 5284381"/>
                <a:gd name="connsiteY2" fmla="*/ 1307805 h 1573619"/>
                <a:gd name="connsiteX3" fmla="*/ 287079 w 5284381"/>
                <a:gd name="connsiteY3" fmla="*/ 1350335 h 1573619"/>
                <a:gd name="connsiteX4" fmla="*/ 318977 w 5284381"/>
                <a:gd name="connsiteY4" fmla="*/ 1371600 h 1573619"/>
                <a:gd name="connsiteX5" fmla="*/ 372140 w 5284381"/>
                <a:gd name="connsiteY5" fmla="*/ 1520456 h 1573619"/>
                <a:gd name="connsiteX6" fmla="*/ 435935 w 5284381"/>
                <a:gd name="connsiteY6" fmla="*/ 1541721 h 1573619"/>
                <a:gd name="connsiteX7" fmla="*/ 457200 w 5284381"/>
                <a:gd name="connsiteY7" fmla="*/ 1573619 h 1573619"/>
                <a:gd name="connsiteX8" fmla="*/ 616688 w 5284381"/>
                <a:gd name="connsiteY8" fmla="*/ 1541721 h 1573619"/>
                <a:gd name="connsiteX9" fmla="*/ 701749 w 5284381"/>
                <a:gd name="connsiteY9" fmla="*/ 1414130 h 1573619"/>
                <a:gd name="connsiteX10" fmla="*/ 712381 w 5284381"/>
                <a:gd name="connsiteY10" fmla="*/ 1382233 h 1573619"/>
                <a:gd name="connsiteX11" fmla="*/ 776177 w 5284381"/>
                <a:gd name="connsiteY11" fmla="*/ 1339702 h 1573619"/>
                <a:gd name="connsiteX12" fmla="*/ 797442 w 5284381"/>
                <a:gd name="connsiteY12" fmla="*/ 1307805 h 1573619"/>
                <a:gd name="connsiteX13" fmla="*/ 808074 w 5284381"/>
                <a:gd name="connsiteY13" fmla="*/ 1275907 h 1573619"/>
                <a:gd name="connsiteX14" fmla="*/ 829340 w 5284381"/>
                <a:gd name="connsiteY14" fmla="*/ 1254642 h 1573619"/>
                <a:gd name="connsiteX15" fmla="*/ 871870 w 5284381"/>
                <a:gd name="connsiteY15" fmla="*/ 1297172 h 1573619"/>
                <a:gd name="connsiteX16" fmla="*/ 988828 w 5284381"/>
                <a:gd name="connsiteY16" fmla="*/ 1350335 h 1573619"/>
                <a:gd name="connsiteX17" fmla="*/ 1052623 w 5284381"/>
                <a:gd name="connsiteY17" fmla="*/ 1392865 h 1573619"/>
                <a:gd name="connsiteX18" fmla="*/ 1084521 w 5284381"/>
                <a:gd name="connsiteY18" fmla="*/ 1414130 h 1573619"/>
                <a:gd name="connsiteX19" fmla="*/ 1095154 w 5284381"/>
                <a:gd name="connsiteY19" fmla="*/ 1446028 h 1573619"/>
                <a:gd name="connsiteX20" fmla="*/ 1137684 w 5284381"/>
                <a:gd name="connsiteY20" fmla="*/ 1435395 h 1573619"/>
                <a:gd name="connsiteX21" fmla="*/ 1254642 w 5284381"/>
                <a:gd name="connsiteY21" fmla="*/ 1360968 h 1573619"/>
                <a:gd name="connsiteX22" fmla="*/ 1286540 w 5284381"/>
                <a:gd name="connsiteY22" fmla="*/ 1329070 h 1573619"/>
                <a:gd name="connsiteX23" fmla="*/ 1339702 w 5284381"/>
                <a:gd name="connsiteY23" fmla="*/ 1318437 h 1573619"/>
                <a:gd name="connsiteX24" fmla="*/ 1371600 w 5284381"/>
                <a:gd name="connsiteY24" fmla="*/ 1307805 h 1573619"/>
                <a:gd name="connsiteX25" fmla="*/ 1403498 w 5284381"/>
                <a:gd name="connsiteY25" fmla="*/ 1286540 h 1573619"/>
                <a:gd name="connsiteX26" fmla="*/ 1446028 w 5284381"/>
                <a:gd name="connsiteY26" fmla="*/ 1190847 h 1573619"/>
                <a:gd name="connsiteX27" fmla="*/ 1488558 w 5284381"/>
                <a:gd name="connsiteY27" fmla="*/ 1180214 h 1573619"/>
                <a:gd name="connsiteX28" fmla="*/ 1520456 w 5284381"/>
                <a:gd name="connsiteY28" fmla="*/ 1169581 h 1573619"/>
                <a:gd name="connsiteX29" fmla="*/ 1616149 w 5284381"/>
                <a:gd name="connsiteY29" fmla="*/ 1180214 h 1573619"/>
                <a:gd name="connsiteX30" fmla="*/ 1658679 w 5284381"/>
                <a:gd name="connsiteY30" fmla="*/ 1297172 h 1573619"/>
                <a:gd name="connsiteX31" fmla="*/ 1796902 w 5284381"/>
                <a:gd name="connsiteY31" fmla="*/ 1371600 h 1573619"/>
                <a:gd name="connsiteX32" fmla="*/ 1818168 w 5284381"/>
                <a:gd name="connsiteY32" fmla="*/ 1392865 h 1573619"/>
                <a:gd name="connsiteX33" fmla="*/ 1881963 w 5284381"/>
                <a:gd name="connsiteY33" fmla="*/ 1414130 h 1573619"/>
                <a:gd name="connsiteX34" fmla="*/ 1945758 w 5284381"/>
                <a:gd name="connsiteY34" fmla="*/ 1403498 h 1573619"/>
                <a:gd name="connsiteX35" fmla="*/ 2030819 w 5284381"/>
                <a:gd name="connsiteY35" fmla="*/ 1307805 h 1573619"/>
                <a:gd name="connsiteX36" fmla="*/ 2073349 w 5284381"/>
                <a:gd name="connsiteY36" fmla="*/ 1275907 h 1573619"/>
                <a:gd name="connsiteX37" fmla="*/ 2137144 w 5284381"/>
                <a:gd name="connsiteY37" fmla="*/ 1212112 h 1573619"/>
                <a:gd name="connsiteX38" fmla="*/ 2190307 w 5284381"/>
                <a:gd name="connsiteY38" fmla="*/ 1127051 h 1573619"/>
                <a:gd name="connsiteX39" fmla="*/ 2211572 w 5284381"/>
                <a:gd name="connsiteY39" fmla="*/ 1095154 h 1573619"/>
                <a:gd name="connsiteX40" fmla="*/ 2243470 w 5284381"/>
                <a:gd name="connsiteY40" fmla="*/ 1063256 h 1573619"/>
                <a:gd name="connsiteX41" fmla="*/ 2286000 w 5284381"/>
                <a:gd name="connsiteY41" fmla="*/ 1010093 h 1573619"/>
                <a:gd name="connsiteX42" fmla="*/ 2328530 w 5284381"/>
                <a:gd name="connsiteY42" fmla="*/ 978195 h 1573619"/>
                <a:gd name="connsiteX43" fmla="*/ 2466754 w 5284381"/>
                <a:gd name="connsiteY43" fmla="*/ 765544 h 1573619"/>
                <a:gd name="connsiteX44" fmla="*/ 2530549 w 5284381"/>
                <a:gd name="connsiteY44" fmla="*/ 659219 h 1573619"/>
                <a:gd name="connsiteX45" fmla="*/ 2594344 w 5284381"/>
                <a:gd name="connsiteY45" fmla="*/ 510363 h 1573619"/>
                <a:gd name="connsiteX46" fmla="*/ 2615609 w 5284381"/>
                <a:gd name="connsiteY46" fmla="*/ 414670 h 1573619"/>
                <a:gd name="connsiteX47" fmla="*/ 2700670 w 5284381"/>
                <a:gd name="connsiteY47" fmla="*/ 350875 h 1573619"/>
                <a:gd name="connsiteX48" fmla="*/ 2785730 w 5284381"/>
                <a:gd name="connsiteY48" fmla="*/ 276447 h 1573619"/>
                <a:gd name="connsiteX49" fmla="*/ 2817628 w 5284381"/>
                <a:gd name="connsiteY49" fmla="*/ 265814 h 1573619"/>
                <a:gd name="connsiteX50" fmla="*/ 2902688 w 5284381"/>
                <a:gd name="connsiteY50" fmla="*/ 223284 h 1573619"/>
                <a:gd name="connsiteX51" fmla="*/ 2977116 w 5284381"/>
                <a:gd name="connsiteY51" fmla="*/ 148856 h 1573619"/>
                <a:gd name="connsiteX52" fmla="*/ 3009014 w 5284381"/>
                <a:gd name="connsiteY52" fmla="*/ 127591 h 1573619"/>
                <a:gd name="connsiteX53" fmla="*/ 3072809 w 5284381"/>
                <a:gd name="connsiteY53" fmla="*/ 85061 h 1573619"/>
                <a:gd name="connsiteX54" fmla="*/ 3157870 w 5284381"/>
                <a:gd name="connsiteY54" fmla="*/ 10633 h 1573619"/>
                <a:gd name="connsiteX55" fmla="*/ 3189768 w 5284381"/>
                <a:gd name="connsiteY55" fmla="*/ 0 h 1573619"/>
                <a:gd name="connsiteX56" fmla="*/ 3232298 w 5284381"/>
                <a:gd name="connsiteY56" fmla="*/ 10633 h 1573619"/>
                <a:gd name="connsiteX57" fmla="*/ 3264195 w 5284381"/>
                <a:gd name="connsiteY57" fmla="*/ 74428 h 1573619"/>
                <a:gd name="connsiteX58" fmla="*/ 3221665 w 5284381"/>
                <a:gd name="connsiteY58" fmla="*/ 138223 h 1573619"/>
                <a:gd name="connsiteX59" fmla="*/ 3232298 w 5284381"/>
                <a:gd name="connsiteY59" fmla="*/ 170121 h 1573619"/>
                <a:gd name="connsiteX60" fmla="*/ 3242930 w 5284381"/>
                <a:gd name="connsiteY60" fmla="*/ 223284 h 1573619"/>
                <a:gd name="connsiteX61" fmla="*/ 3306726 w 5284381"/>
                <a:gd name="connsiteY61" fmla="*/ 287079 h 1573619"/>
                <a:gd name="connsiteX62" fmla="*/ 3338623 w 5284381"/>
                <a:gd name="connsiteY62" fmla="*/ 297712 h 1573619"/>
                <a:gd name="connsiteX63" fmla="*/ 3370521 w 5284381"/>
                <a:gd name="connsiteY63" fmla="*/ 329609 h 1573619"/>
                <a:gd name="connsiteX64" fmla="*/ 3402419 w 5284381"/>
                <a:gd name="connsiteY64" fmla="*/ 340242 h 1573619"/>
                <a:gd name="connsiteX65" fmla="*/ 3423684 w 5284381"/>
                <a:gd name="connsiteY65" fmla="*/ 382772 h 1573619"/>
                <a:gd name="connsiteX66" fmla="*/ 3455581 w 5284381"/>
                <a:gd name="connsiteY66" fmla="*/ 414670 h 1573619"/>
                <a:gd name="connsiteX67" fmla="*/ 3487479 w 5284381"/>
                <a:gd name="connsiteY67" fmla="*/ 531628 h 1573619"/>
                <a:gd name="connsiteX68" fmla="*/ 3530009 w 5284381"/>
                <a:gd name="connsiteY68" fmla="*/ 606056 h 1573619"/>
                <a:gd name="connsiteX69" fmla="*/ 3572540 w 5284381"/>
                <a:gd name="connsiteY69" fmla="*/ 616688 h 1573619"/>
                <a:gd name="connsiteX70" fmla="*/ 3604437 w 5284381"/>
                <a:gd name="connsiteY70" fmla="*/ 637954 h 1573619"/>
                <a:gd name="connsiteX71" fmla="*/ 3636335 w 5284381"/>
                <a:gd name="connsiteY71" fmla="*/ 648586 h 1573619"/>
                <a:gd name="connsiteX72" fmla="*/ 3646968 w 5284381"/>
                <a:gd name="connsiteY72" fmla="*/ 680484 h 1573619"/>
                <a:gd name="connsiteX73" fmla="*/ 3668233 w 5284381"/>
                <a:gd name="connsiteY73" fmla="*/ 712381 h 1573619"/>
                <a:gd name="connsiteX74" fmla="*/ 3678865 w 5284381"/>
                <a:gd name="connsiteY74" fmla="*/ 882502 h 1573619"/>
                <a:gd name="connsiteX75" fmla="*/ 3700130 w 5284381"/>
                <a:gd name="connsiteY75" fmla="*/ 914400 h 1573619"/>
                <a:gd name="connsiteX76" fmla="*/ 3763926 w 5284381"/>
                <a:gd name="connsiteY76" fmla="*/ 978195 h 1573619"/>
                <a:gd name="connsiteX77" fmla="*/ 3827721 w 5284381"/>
                <a:gd name="connsiteY77" fmla="*/ 1052623 h 1573619"/>
                <a:gd name="connsiteX78" fmla="*/ 3848986 w 5284381"/>
                <a:gd name="connsiteY78" fmla="*/ 1137684 h 1573619"/>
                <a:gd name="connsiteX79" fmla="*/ 3859619 w 5284381"/>
                <a:gd name="connsiteY79" fmla="*/ 1180214 h 1573619"/>
                <a:gd name="connsiteX80" fmla="*/ 3923414 w 5284381"/>
                <a:gd name="connsiteY80" fmla="*/ 1233377 h 1573619"/>
                <a:gd name="connsiteX81" fmla="*/ 3955312 w 5284381"/>
                <a:gd name="connsiteY81" fmla="*/ 1244009 h 1573619"/>
                <a:gd name="connsiteX82" fmla="*/ 3997842 w 5284381"/>
                <a:gd name="connsiteY82" fmla="*/ 1265275 h 1573619"/>
                <a:gd name="connsiteX83" fmla="*/ 4082902 w 5284381"/>
                <a:gd name="connsiteY83" fmla="*/ 1307805 h 1573619"/>
                <a:gd name="connsiteX84" fmla="*/ 4125433 w 5284381"/>
                <a:gd name="connsiteY84" fmla="*/ 1360968 h 1573619"/>
                <a:gd name="connsiteX85" fmla="*/ 4136065 w 5284381"/>
                <a:gd name="connsiteY85" fmla="*/ 1392865 h 1573619"/>
                <a:gd name="connsiteX86" fmla="*/ 4199861 w 5284381"/>
                <a:gd name="connsiteY86" fmla="*/ 1414130 h 1573619"/>
                <a:gd name="connsiteX87" fmla="*/ 4231758 w 5284381"/>
                <a:gd name="connsiteY87" fmla="*/ 1435395 h 1573619"/>
                <a:gd name="connsiteX88" fmla="*/ 4295554 w 5284381"/>
                <a:gd name="connsiteY88" fmla="*/ 1382233 h 1573619"/>
                <a:gd name="connsiteX89" fmla="*/ 4316819 w 5284381"/>
                <a:gd name="connsiteY89" fmla="*/ 1339702 h 1573619"/>
                <a:gd name="connsiteX90" fmla="*/ 4380614 w 5284381"/>
                <a:gd name="connsiteY90" fmla="*/ 1297172 h 1573619"/>
                <a:gd name="connsiteX91" fmla="*/ 4444409 w 5284381"/>
                <a:gd name="connsiteY91" fmla="*/ 1265275 h 1573619"/>
                <a:gd name="connsiteX92" fmla="*/ 4465674 w 5284381"/>
                <a:gd name="connsiteY92" fmla="*/ 1244009 h 1573619"/>
                <a:gd name="connsiteX93" fmla="*/ 4529470 w 5284381"/>
                <a:gd name="connsiteY93" fmla="*/ 1201479 h 1573619"/>
                <a:gd name="connsiteX94" fmla="*/ 4572000 w 5284381"/>
                <a:gd name="connsiteY94" fmla="*/ 1137684 h 1573619"/>
                <a:gd name="connsiteX95" fmla="*/ 4603898 w 5284381"/>
                <a:gd name="connsiteY95" fmla="*/ 1095154 h 1573619"/>
                <a:gd name="connsiteX96" fmla="*/ 4667693 w 5284381"/>
                <a:gd name="connsiteY96" fmla="*/ 1073888 h 1573619"/>
                <a:gd name="connsiteX97" fmla="*/ 4752754 w 5284381"/>
                <a:gd name="connsiteY97" fmla="*/ 1116419 h 1573619"/>
                <a:gd name="connsiteX98" fmla="*/ 4805916 w 5284381"/>
                <a:gd name="connsiteY98" fmla="*/ 1222744 h 1573619"/>
                <a:gd name="connsiteX99" fmla="*/ 4848447 w 5284381"/>
                <a:gd name="connsiteY99" fmla="*/ 1233377 h 1573619"/>
                <a:gd name="connsiteX100" fmla="*/ 4912242 w 5284381"/>
                <a:gd name="connsiteY100" fmla="*/ 1254642 h 1573619"/>
                <a:gd name="connsiteX101" fmla="*/ 4922874 w 5284381"/>
                <a:gd name="connsiteY101" fmla="*/ 1286540 h 1573619"/>
                <a:gd name="connsiteX102" fmla="*/ 4922874 w 5284381"/>
                <a:gd name="connsiteY102" fmla="*/ 1360968 h 1573619"/>
                <a:gd name="connsiteX103" fmla="*/ 4944140 w 5284381"/>
                <a:gd name="connsiteY103" fmla="*/ 1382233 h 1573619"/>
                <a:gd name="connsiteX104" fmla="*/ 5167423 w 5284381"/>
                <a:gd name="connsiteY104" fmla="*/ 1403498 h 1573619"/>
                <a:gd name="connsiteX105" fmla="*/ 5220586 w 5284381"/>
                <a:gd name="connsiteY105" fmla="*/ 1414130 h 1573619"/>
                <a:gd name="connsiteX106" fmla="*/ 5284381 w 5284381"/>
                <a:gd name="connsiteY106" fmla="*/ 1435395 h 1573619"/>
                <a:gd name="connsiteX0" fmla="*/ 0 w 5284381"/>
                <a:gd name="connsiteY0" fmla="*/ 1073888 h 1573619"/>
                <a:gd name="connsiteX1" fmla="*/ 106080 w 5284381"/>
                <a:gd name="connsiteY1" fmla="*/ 1191897 h 1573619"/>
                <a:gd name="connsiteX2" fmla="*/ 138223 w 5284381"/>
                <a:gd name="connsiteY2" fmla="*/ 1233377 h 1573619"/>
                <a:gd name="connsiteX3" fmla="*/ 180754 w 5284381"/>
                <a:gd name="connsiteY3" fmla="*/ 1307805 h 1573619"/>
                <a:gd name="connsiteX4" fmla="*/ 287079 w 5284381"/>
                <a:gd name="connsiteY4" fmla="*/ 1350335 h 1573619"/>
                <a:gd name="connsiteX5" fmla="*/ 318977 w 5284381"/>
                <a:gd name="connsiteY5" fmla="*/ 1371600 h 1573619"/>
                <a:gd name="connsiteX6" fmla="*/ 372140 w 5284381"/>
                <a:gd name="connsiteY6" fmla="*/ 1520456 h 1573619"/>
                <a:gd name="connsiteX7" fmla="*/ 435935 w 5284381"/>
                <a:gd name="connsiteY7" fmla="*/ 1541721 h 1573619"/>
                <a:gd name="connsiteX8" fmla="*/ 457200 w 5284381"/>
                <a:gd name="connsiteY8" fmla="*/ 1573619 h 1573619"/>
                <a:gd name="connsiteX9" fmla="*/ 616688 w 5284381"/>
                <a:gd name="connsiteY9" fmla="*/ 1541721 h 1573619"/>
                <a:gd name="connsiteX10" fmla="*/ 701749 w 5284381"/>
                <a:gd name="connsiteY10" fmla="*/ 1414130 h 1573619"/>
                <a:gd name="connsiteX11" fmla="*/ 712381 w 5284381"/>
                <a:gd name="connsiteY11" fmla="*/ 1382233 h 1573619"/>
                <a:gd name="connsiteX12" fmla="*/ 776177 w 5284381"/>
                <a:gd name="connsiteY12" fmla="*/ 1339702 h 1573619"/>
                <a:gd name="connsiteX13" fmla="*/ 797442 w 5284381"/>
                <a:gd name="connsiteY13" fmla="*/ 1307805 h 1573619"/>
                <a:gd name="connsiteX14" fmla="*/ 808074 w 5284381"/>
                <a:gd name="connsiteY14" fmla="*/ 1275907 h 1573619"/>
                <a:gd name="connsiteX15" fmla="*/ 829340 w 5284381"/>
                <a:gd name="connsiteY15" fmla="*/ 1254642 h 1573619"/>
                <a:gd name="connsiteX16" fmla="*/ 871870 w 5284381"/>
                <a:gd name="connsiteY16" fmla="*/ 1297172 h 1573619"/>
                <a:gd name="connsiteX17" fmla="*/ 988828 w 5284381"/>
                <a:gd name="connsiteY17" fmla="*/ 1350335 h 1573619"/>
                <a:gd name="connsiteX18" fmla="*/ 1052623 w 5284381"/>
                <a:gd name="connsiteY18" fmla="*/ 1392865 h 1573619"/>
                <a:gd name="connsiteX19" fmla="*/ 1084521 w 5284381"/>
                <a:gd name="connsiteY19" fmla="*/ 1414130 h 1573619"/>
                <a:gd name="connsiteX20" fmla="*/ 1095154 w 5284381"/>
                <a:gd name="connsiteY20" fmla="*/ 1446028 h 1573619"/>
                <a:gd name="connsiteX21" fmla="*/ 1137684 w 5284381"/>
                <a:gd name="connsiteY21" fmla="*/ 1435395 h 1573619"/>
                <a:gd name="connsiteX22" fmla="*/ 1254642 w 5284381"/>
                <a:gd name="connsiteY22" fmla="*/ 1360968 h 1573619"/>
                <a:gd name="connsiteX23" fmla="*/ 1286540 w 5284381"/>
                <a:gd name="connsiteY23" fmla="*/ 1329070 h 1573619"/>
                <a:gd name="connsiteX24" fmla="*/ 1339702 w 5284381"/>
                <a:gd name="connsiteY24" fmla="*/ 1318437 h 1573619"/>
                <a:gd name="connsiteX25" fmla="*/ 1371600 w 5284381"/>
                <a:gd name="connsiteY25" fmla="*/ 1307805 h 1573619"/>
                <a:gd name="connsiteX26" fmla="*/ 1403498 w 5284381"/>
                <a:gd name="connsiteY26" fmla="*/ 1286540 h 1573619"/>
                <a:gd name="connsiteX27" fmla="*/ 1446028 w 5284381"/>
                <a:gd name="connsiteY27" fmla="*/ 1190847 h 1573619"/>
                <a:gd name="connsiteX28" fmla="*/ 1488558 w 5284381"/>
                <a:gd name="connsiteY28" fmla="*/ 1180214 h 1573619"/>
                <a:gd name="connsiteX29" fmla="*/ 1520456 w 5284381"/>
                <a:gd name="connsiteY29" fmla="*/ 1169581 h 1573619"/>
                <a:gd name="connsiteX30" fmla="*/ 1616149 w 5284381"/>
                <a:gd name="connsiteY30" fmla="*/ 1180214 h 1573619"/>
                <a:gd name="connsiteX31" fmla="*/ 1658679 w 5284381"/>
                <a:gd name="connsiteY31" fmla="*/ 1297172 h 1573619"/>
                <a:gd name="connsiteX32" fmla="*/ 1796902 w 5284381"/>
                <a:gd name="connsiteY32" fmla="*/ 1371600 h 1573619"/>
                <a:gd name="connsiteX33" fmla="*/ 1818168 w 5284381"/>
                <a:gd name="connsiteY33" fmla="*/ 1392865 h 1573619"/>
                <a:gd name="connsiteX34" fmla="*/ 1881963 w 5284381"/>
                <a:gd name="connsiteY34" fmla="*/ 1414130 h 1573619"/>
                <a:gd name="connsiteX35" fmla="*/ 1945758 w 5284381"/>
                <a:gd name="connsiteY35" fmla="*/ 1403498 h 1573619"/>
                <a:gd name="connsiteX36" fmla="*/ 2030819 w 5284381"/>
                <a:gd name="connsiteY36" fmla="*/ 1307805 h 1573619"/>
                <a:gd name="connsiteX37" fmla="*/ 2073349 w 5284381"/>
                <a:gd name="connsiteY37" fmla="*/ 1275907 h 1573619"/>
                <a:gd name="connsiteX38" fmla="*/ 2137144 w 5284381"/>
                <a:gd name="connsiteY38" fmla="*/ 1212112 h 1573619"/>
                <a:gd name="connsiteX39" fmla="*/ 2190307 w 5284381"/>
                <a:gd name="connsiteY39" fmla="*/ 1127051 h 1573619"/>
                <a:gd name="connsiteX40" fmla="*/ 2211572 w 5284381"/>
                <a:gd name="connsiteY40" fmla="*/ 1095154 h 1573619"/>
                <a:gd name="connsiteX41" fmla="*/ 2243470 w 5284381"/>
                <a:gd name="connsiteY41" fmla="*/ 1063256 h 1573619"/>
                <a:gd name="connsiteX42" fmla="*/ 2286000 w 5284381"/>
                <a:gd name="connsiteY42" fmla="*/ 1010093 h 1573619"/>
                <a:gd name="connsiteX43" fmla="*/ 2328530 w 5284381"/>
                <a:gd name="connsiteY43" fmla="*/ 978195 h 1573619"/>
                <a:gd name="connsiteX44" fmla="*/ 2466754 w 5284381"/>
                <a:gd name="connsiteY44" fmla="*/ 765544 h 1573619"/>
                <a:gd name="connsiteX45" fmla="*/ 2530549 w 5284381"/>
                <a:gd name="connsiteY45" fmla="*/ 659219 h 1573619"/>
                <a:gd name="connsiteX46" fmla="*/ 2594344 w 5284381"/>
                <a:gd name="connsiteY46" fmla="*/ 510363 h 1573619"/>
                <a:gd name="connsiteX47" fmla="*/ 2615609 w 5284381"/>
                <a:gd name="connsiteY47" fmla="*/ 414670 h 1573619"/>
                <a:gd name="connsiteX48" fmla="*/ 2700670 w 5284381"/>
                <a:gd name="connsiteY48" fmla="*/ 350875 h 1573619"/>
                <a:gd name="connsiteX49" fmla="*/ 2785730 w 5284381"/>
                <a:gd name="connsiteY49" fmla="*/ 276447 h 1573619"/>
                <a:gd name="connsiteX50" fmla="*/ 2817628 w 5284381"/>
                <a:gd name="connsiteY50" fmla="*/ 265814 h 1573619"/>
                <a:gd name="connsiteX51" fmla="*/ 2902688 w 5284381"/>
                <a:gd name="connsiteY51" fmla="*/ 223284 h 1573619"/>
                <a:gd name="connsiteX52" fmla="*/ 2977116 w 5284381"/>
                <a:gd name="connsiteY52" fmla="*/ 148856 h 1573619"/>
                <a:gd name="connsiteX53" fmla="*/ 3009014 w 5284381"/>
                <a:gd name="connsiteY53" fmla="*/ 127591 h 1573619"/>
                <a:gd name="connsiteX54" fmla="*/ 3072809 w 5284381"/>
                <a:gd name="connsiteY54" fmla="*/ 85061 h 1573619"/>
                <a:gd name="connsiteX55" fmla="*/ 3157870 w 5284381"/>
                <a:gd name="connsiteY55" fmla="*/ 10633 h 1573619"/>
                <a:gd name="connsiteX56" fmla="*/ 3189768 w 5284381"/>
                <a:gd name="connsiteY56" fmla="*/ 0 h 1573619"/>
                <a:gd name="connsiteX57" fmla="*/ 3232298 w 5284381"/>
                <a:gd name="connsiteY57" fmla="*/ 10633 h 1573619"/>
                <a:gd name="connsiteX58" fmla="*/ 3264195 w 5284381"/>
                <a:gd name="connsiteY58" fmla="*/ 74428 h 1573619"/>
                <a:gd name="connsiteX59" fmla="*/ 3221665 w 5284381"/>
                <a:gd name="connsiteY59" fmla="*/ 138223 h 1573619"/>
                <a:gd name="connsiteX60" fmla="*/ 3232298 w 5284381"/>
                <a:gd name="connsiteY60" fmla="*/ 170121 h 1573619"/>
                <a:gd name="connsiteX61" fmla="*/ 3242930 w 5284381"/>
                <a:gd name="connsiteY61" fmla="*/ 223284 h 1573619"/>
                <a:gd name="connsiteX62" fmla="*/ 3306726 w 5284381"/>
                <a:gd name="connsiteY62" fmla="*/ 287079 h 1573619"/>
                <a:gd name="connsiteX63" fmla="*/ 3338623 w 5284381"/>
                <a:gd name="connsiteY63" fmla="*/ 297712 h 1573619"/>
                <a:gd name="connsiteX64" fmla="*/ 3370521 w 5284381"/>
                <a:gd name="connsiteY64" fmla="*/ 329609 h 1573619"/>
                <a:gd name="connsiteX65" fmla="*/ 3402419 w 5284381"/>
                <a:gd name="connsiteY65" fmla="*/ 340242 h 1573619"/>
                <a:gd name="connsiteX66" fmla="*/ 3423684 w 5284381"/>
                <a:gd name="connsiteY66" fmla="*/ 382772 h 1573619"/>
                <a:gd name="connsiteX67" fmla="*/ 3455581 w 5284381"/>
                <a:gd name="connsiteY67" fmla="*/ 414670 h 1573619"/>
                <a:gd name="connsiteX68" fmla="*/ 3487479 w 5284381"/>
                <a:gd name="connsiteY68" fmla="*/ 531628 h 1573619"/>
                <a:gd name="connsiteX69" fmla="*/ 3530009 w 5284381"/>
                <a:gd name="connsiteY69" fmla="*/ 606056 h 1573619"/>
                <a:gd name="connsiteX70" fmla="*/ 3572540 w 5284381"/>
                <a:gd name="connsiteY70" fmla="*/ 616688 h 1573619"/>
                <a:gd name="connsiteX71" fmla="*/ 3604437 w 5284381"/>
                <a:gd name="connsiteY71" fmla="*/ 637954 h 1573619"/>
                <a:gd name="connsiteX72" fmla="*/ 3636335 w 5284381"/>
                <a:gd name="connsiteY72" fmla="*/ 648586 h 1573619"/>
                <a:gd name="connsiteX73" fmla="*/ 3646968 w 5284381"/>
                <a:gd name="connsiteY73" fmla="*/ 680484 h 1573619"/>
                <a:gd name="connsiteX74" fmla="*/ 3668233 w 5284381"/>
                <a:gd name="connsiteY74" fmla="*/ 712381 h 1573619"/>
                <a:gd name="connsiteX75" fmla="*/ 3678865 w 5284381"/>
                <a:gd name="connsiteY75" fmla="*/ 882502 h 1573619"/>
                <a:gd name="connsiteX76" fmla="*/ 3700130 w 5284381"/>
                <a:gd name="connsiteY76" fmla="*/ 914400 h 1573619"/>
                <a:gd name="connsiteX77" fmla="*/ 3763926 w 5284381"/>
                <a:gd name="connsiteY77" fmla="*/ 978195 h 1573619"/>
                <a:gd name="connsiteX78" fmla="*/ 3827721 w 5284381"/>
                <a:gd name="connsiteY78" fmla="*/ 1052623 h 1573619"/>
                <a:gd name="connsiteX79" fmla="*/ 3848986 w 5284381"/>
                <a:gd name="connsiteY79" fmla="*/ 1137684 h 1573619"/>
                <a:gd name="connsiteX80" fmla="*/ 3859619 w 5284381"/>
                <a:gd name="connsiteY80" fmla="*/ 1180214 h 1573619"/>
                <a:gd name="connsiteX81" fmla="*/ 3923414 w 5284381"/>
                <a:gd name="connsiteY81" fmla="*/ 1233377 h 1573619"/>
                <a:gd name="connsiteX82" fmla="*/ 3955312 w 5284381"/>
                <a:gd name="connsiteY82" fmla="*/ 1244009 h 1573619"/>
                <a:gd name="connsiteX83" fmla="*/ 3997842 w 5284381"/>
                <a:gd name="connsiteY83" fmla="*/ 1265275 h 1573619"/>
                <a:gd name="connsiteX84" fmla="*/ 4082902 w 5284381"/>
                <a:gd name="connsiteY84" fmla="*/ 1307805 h 1573619"/>
                <a:gd name="connsiteX85" fmla="*/ 4125433 w 5284381"/>
                <a:gd name="connsiteY85" fmla="*/ 1360968 h 1573619"/>
                <a:gd name="connsiteX86" fmla="*/ 4136065 w 5284381"/>
                <a:gd name="connsiteY86" fmla="*/ 1392865 h 1573619"/>
                <a:gd name="connsiteX87" fmla="*/ 4199861 w 5284381"/>
                <a:gd name="connsiteY87" fmla="*/ 1414130 h 1573619"/>
                <a:gd name="connsiteX88" fmla="*/ 4231758 w 5284381"/>
                <a:gd name="connsiteY88" fmla="*/ 1435395 h 1573619"/>
                <a:gd name="connsiteX89" fmla="*/ 4295554 w 5284381"/>
                <a:gd name="connsiteY89" fmla="*/ 1382233 h 1573619"/>
                <a:gd name="connsiteX90" fmla="*/ 4316819 w 5284381"/>
                <a:gd name="connsiteY90" fmla="*/ 1339702 h 1573619"/>
                <a:gd name="connsiteX91" fmla="*/ 4380614 w 5284381"/>
                <a:gd name="connsiteY91" fmla="*/ 1297172 h 1573619"/>
                <a:gd name="connsiteX92" fmla="*/ 4444409 w 5284381"/>
                <a:gd name="connsiteY92" fmla="*/ 1265275 h 1573619"/>
                <a:gd name="connsiteX93" fmla="*/ 4465674 w 5284381"/>
                <a:gd name="connsiteY93" fmla="*/ 1244009 h 1573619"/>
                <a:gd name="connsiteX94" fmla="*/ 4529470 w 5284381"/>
                <a:gd name="connsiteY94" fmla="*/ 1201479 h 1573619"/>
                <a:gd name="connsiteX95" fmla="*/ 4572000 w 5284381"/>
                <a:gd name="connsiteY95" fmla="*/ 1137684 h 1573619"/>
                <a:gd name="connsiteX96" fmla="*/ 4603898 w 5284381"/>
                <a:gd name="connsiteY96" fmla="*/ 1095154 h 1573619"/>
                <a:gd name="connsiteX97" fmla="*/ 4667693 w 5284381"/>
                <a:gd name="connsiteY97" fmla="*/ 1073888 h 1573619"/>
                <a:gd name="connsiteX98" fmla="*/ 4752754 w 5284381"/>
                <a:gd name="connsiteY98" fmla="*/ 1116419 h 1573619"/>
                <a:gd name="connsiteX99" fmla="*/ 4805916 w 5284381"/>
                <a:gd name="connsiteY99" fmla="*/ 1222744 h 1573619"/>
                <a:gd name="connsiteX100" fmla="*/ 4848447 w 5284381"/>
                <a:gd name="connsiteY100" fmla="*/ 1233377 h 1573619"/>
                <a:gd name="connsiteX101" fmla="*/ 4912242 w 5284381"/>
                <a:gd name="connsiteY101" fmla="*/ 1254642 h 1573619"/>
                <a:gd name="connsiteX102" fmla="*/ 4922874 w 5284381"/>
                <a:gd name="connsiteY102" fmla="*/ 1286540 h 1573619"/>
                <a:gd name="connsiteX103" fmla="*/ 4922874 w 5284381"/>
                <a:gd name="connsiteY103" fmla="*/ 1360968 h 1573619"/>
                <a:gd name="connsiteX104" fmla="*/ 4944140 w 5284381"/>
                <a:gd name="connsiteY104" fmla="*/ 1382233 h 1573619"/>
                <a:gd name="connsiteX105" fmla="*/ 5167423 w 5284381"/>
                <a:gd name="connsiteY105" fmla="*/ 1403498 h 1573619"/>
                <a:gd name="connsiteX106" fmla="*/ 5220586 w 5284381"/>
                <a:gd name="connsiteY106" fmla="*/ 1414130 h 1573619"/>
                <a:gd name="connsiteX107" fmla="*/ 5284381 w 5284381"/>
                <a:gd name="connsiteY107" fmla="*/ 1435395 h 1573619"/>
                <a:gd name="connsiteX0" fmla="*/ 0 w 5284381"/>
                <a:gd name="connsiteY0" fmla="*/ 1073888 h 1573619"/>
                <a:gd name="connsiteX1" fmla="*/ 106080 w 5284381"/>
                <a:gd name="connsiteY1" fmla="*/ 1191897 h 1573619"/>
                <a:gd name="connsiteX2" fmla="*/ 138223 w 5284381"/>
                <a:gd name="connsiteY2" fmla="*/ 1233377 h 1573619"/>
                <a:gd name="connsiteX3" fmla="*/ 287079 w 5284381"/>
                <a:gd name="connsiteY3" fmla="*/ 1350335 h 1573619"/>
                <a:gd name="connsiteX4" fmla="*/ 318977 w 5284381"/>
                <a:gd name="connsiteY4" fmla="*/ 1371600 h 1573619"/>
                <a:gd name="connsiteX5" fmla="*/ 372140 w 5284381"/>
                <a:gd name="connsiteY5" fmla="*/ 1520456 h 1573619"/>
                <a:gd name="connsiteX6" fmla="*/ 435935 w 5284381"/>
                <a:gd name="connsiteY6" fmla="*/ 1541721 h 1573619"/>
                <a:gd name="connsiteX7" fmla="*/ 457200 w 5284381"/>
                <a:gd name="connsiteY7" fmla="*/ 1573619 h 1573619"/>
                <a:gd name="connsiteX8" fmla="*/ 616688 w 5284381"/>
                <a:gd name="connsiteY8" fmla="*/ 1541721 h 1573619"/>
                <a:gd name="connsiteX9" fmla="*/ 701749 w 5284381"/>
                <a:gd name="connsiteY9" fmla="*/ 1414130 h 1573619"/>
                <a:gd name="connsiteX10" fmla="*/ 712381 w 5284381"/>
                <a:gd name="connsiteY10" fmla="*/ 1382233 h 1573619"/>
                <a:gd name="connsiteX11" fmla="*/ 776177 w 5284381"/>
                <a:gd name="connsiteY11" fmla="*/ 1339702 h 1573619"/>
                <a:gd name="connsiteX12" fmla="*/ 797442 w 5284381"/>
                <a:gd name="connsiteY12" fmla="*/ 1307805 h 1573619"/>
                <a:gd name="connsiteX13" fmla="*/ 808074 w 5284381"/>
                <a:gd name="connsiteY13" fmla="*/ 1275907 h 1573619"/>
                <a:gd name="connsiteX14" fmla="*/ 829340 w 5284381"/>
                <a:gd name="connsiteY14" fmla="*/ 1254642 h 1573619"/>
                <a:gd name="connsiteX15" fmla="*/ 871870 w 5284381"/>
                <a:gd name="connsiteY15" fmla="*/ 1297172 h 1573619"/>
                <a:gd name="connsiteX16" fmla="*/ 988828 w 5284381"/>
                <a:gd name="connsiteY16" fmla="*/ 1350335 h 1573619"/>
                <a:gd name="connsiteX17" fmla="*/ 1052623 w 5284381"/>
                <a:gd name="connsiteY17" fmla="*/ 1392865 h 1573619"/>
                <a:gd name="connsiteX18" fmla="*/ 1084521 w 5284381"/>
                <a:gd name="connsiteY18" fmla="*/ 1414130 h 1573619"/>
                <a:gd name="connsiteX19" fmla="*/ 1095154 w 5284381"/>
                <a:gd name="connsiteY19" fmla="*/ 1446028 h 1573619"/>
                <a:gd name="connsiteX20" fmla="*/ 1137684 w 5284381"/>
                <a:gd name="connsiteY20" fmla="*/ 1435395 h 1573619"/>
                <a:gd name="connsiteX21" fmla="*/ 1254642 w 5284381"/>
                <a:gd name="connsiteY21" fmla="*/ 1360968 h 1573619"/>
                <a:gd name="connsiteX22" fmla="*/ 1286540 w 5284381"/>
                <a:gd name="connsiteY22" fmla="*/ 1329070 h 1573619"/>
                <a:gd name="connsiteX23" fmla="*/ 1339702 w 5284381"/>
                <a:gd name="connsiteY23" fmla="*/ 1318437 h 1573619"/>
                <a:gd name="connsiteX24" fmla="*/ 1371600 w 5284381"/>
                <a:gd name="connsiteY24" fmla="*/ 1307805 h 1573619"/>
                <a:gd name="connsiteX25" fmla="*/ 1403498 w 5284381"/>
                <a:gd name="connsiteY25" fmla="*/ 1286540 h 1573619"/>
                <a:gd name="connsiteX26" fmla="*/ 1446028 w 5284381"/>
                <a:gd name="connsiteY26" fmla="*/ 1190847 h 1573619"/>
                <a:gd name="connsiteX27" fmla="*/ 1488558 w 5284381"/>
                <a:gd name="connsiteY27" fmla="*/ 1180214 h 1573619"/>
                <a:gd name="connsiteX28" fmla="*/ 1520456 w 5284381"/>
                <a:gd name="connsiteY28" fmla="*/ 1169581 h 1573619"/>
                <a:gd name="connsiteX29" fmla="*/ 1616149 w 5284381"/>
                <a:gd name="connsiteY29" fmla="*/ 1180214 h 1573619"/>
                <a:gd name="connsiteX30" fmla="*/ 1658679 w 5284381"/>
                <a:gd name="connsiteY30" fmla="*/ 1297172 h 1573619"/>
                <a:gd name="connsiteX31" fmla="*/ 1796902 w 5284381"/>
                <a:gd name="connsiteY31" fmla="*/ 1371600 h 1573619"/>
                <a:gd name="connsiteX32" fmla="*/ 1818168 w 5284381"/>
                <a:gd name="connsiteY32" fmla="*/ 1392865 h 1573619"/>
                <a:gd name="connsiteX33" fmla="*/ 1881963 w 5284381"/>
                <a:gd name="connsiteY33" fmla="*/ 1414130 h 1573619"/>
                <a:gd name="connsiteX34" fmla="*/ 1945758 w 5284381"/>
                <a:gd name="connsiteY34" fmla="*/ 1403498 h 1573619"/>
                <a:gd name="connsiteX35" fmla="*/ 2030819 w 5284381"/>
                <a:gd name="connsiteY35" fmla="*/ 1307805 h 1573619"/>
                <a:gd name="connsiteX36" fmla="*/ 2073349 w 5284381"/>
                <a:gd name="connsiteY36" fmla="*/ 1275907 h 1573619"/>
                <a:gd name="connsiteX37" fmla="*/ 2137144 w 5284381"/>
                <a:gd name="connsiteY37" fmla="*/ 1212112 h 1573619"/>
                <a:gd name="connsiteX38" fmla="*/ 2190307 w 5284381"/>
                <a:gd name="connsiteY38" fmla="*/ 1127051 h 1573619"/>
                <a:gd name="connsiteX39" fmla="*/ 2211572 w 5284381"/>
                <a:gd name="connsiteY39" fmla="*/ 1095154 h 1573619"/>
                <a:gd name="connsiteX40" fmla="*/ 2243470 w 5284381"/>
                <a:gd name="connsiteY40" fmla="*/ 1063256 h 1573619"/>
                <a:gd name="connsiteX41" fmla="*/ 2286000 w 5284381"/>
                <a:gd name="connsiteY41" fmla="*/ 1010093 h 1573619"/>
                <a:gd name="connsiteX42" fmla="*/ 2328530 w 5284381"/>
                <a:gd name="connsiteY42" fmla="*/ 978195 h 1573619"/>
                <a:gd name="connsiteX43" fmla="*/ 2466754 w 5284381"/>
                <a:gd name="connsiteY43" fmla="*/ 765544 h 1573619"/>
                <a:gd name="connsiteX44" fmla="*/ 2530549 w 5284381"/>
                <a:gd name="connsiteY44" fmla="*/ 659219 h 1573619"/>
                <a:gd name="connsiteX45" fmla="*/ 2594344 w 5284381"/>
                <a:gd name="connsiteY45" fmla="*/ 510363 h 1573619"/>
                <a:gd name="connsiteX46" fmla="*/ 2615609 w 5284381"/>
                <a:gd name="connsiteY46" fmla="*/ 414670 h 1573619"/>
                <a:gd name="connsiteX47" fmla="*/ 2700670 w 5284381"/>
                <a:gd name="connsiteY47" fmla="*/ 350875 h 1573619"/>
                <a:gd name="connsiteX48" fmla="*/ 2785730 w 5284381"/>
                <a:gd name="connsiteY48" fmla="*/ 276447 h 1573619"/>
                <a:gd name="connsiteX49" fmla="*/ 2817628 w 5284381"/>
                <a:gd name="connsiteY49" fmla="*/ 265814 h 1573619"/>
                <a:gd name="connsiteX50" fmla="*/ 2902688 w 5284381"/>
                <a:gd name="connsiteY50" fmla="*/ 223284 h 1573619"/>
                <a:gd name="connsiteX51" fmla="*/ 2977116 w 5284381"/>
                <a:gd name="connsiteY51" fmla="*/ 148856 h 1573619"/>
                <a:gd name="connsiteX52" fmla="*/ 3009014 w 5284381"/>
                <a:gd name="connsiteY52" fmla="*/ 127591 h 1573619"/>
                <a:gd name="connsiteX53" fmla="*/ 3072809 w 5284381"/>
                <a:gd name="connsiteY53" fmla="*/ 85061 h 1573619"/>
                <a:gd name="connsiteX54" fmla="*/ 3157870 w 5284381"/>
                <a:gd name="connsiteY54" fmla="*/ 10633 h 1573619"/>
                <a:gd name="connsiteX55" fmla="*/ 3189768 w 5284381"/>
                <a:gd name="connsiteY55" fmla="*/ 0 h 1573619"/>
                <a:gd name="connsiteX56" fmla="*/ 3232298 w 5284381"/>
                <a:gd name="connsiteY56" fmla="*/ 10633 h 1573619"/>
                <a:gd name="connsiteX57" fmla="*/ 3264195 w 5284381"/>
                <a:gd name="connsiteY57" fmla="*/ 74428 h 1573619"/>
                <a:gd name="connsiteX58" fmla="*/ 3221665 w 5284381"/>
                <a:gd name="connsiteY58" fmla="*/ 138223 h 1573619"/>
                <a:gd name="connsiteX59" fmla="*/ 3232298 w 5284381"/>
                <a:gd name="connsiteY59" fmla="*/ 170121 h 1573619"/>
                <a:gd name="connsiteX60" fmla="*/ 3242930 w 5284381"/>
                <a:gd name="connsiteY60" fmla="*/ 223284 h 1573619"/>
                <a:gd name="connsiteX61" fmla="*/ 3306726 w 5284381"/>
                <a:gd name="connsiteY61" fmla="*/ 287079 h 1573619"/>
                <a:gd name="connsiteX62" fmla="*/ 3338623 w 5284381"/>
                <a:gd name="connsiteY62" fmla="*/ 297712 h 1573619"/>
                <a:gd name="connsiteX63" fmla="*/ 3370521 w 5284381"/>
                <a:gd name="connsiteY63" fmla="*/ 329609 h 1573619"/>
                <a:gd name="connsiteX64" fmla="*/ 3402419 w 5284381"/>
                <a:gd name="connsiteY64" fmla="*/ 340242 h 1573619"/>
                <a:gd name="connsiteX65" fmla="*/ 3423684 w 5284381"/>
                <a:gd name="connsiteY65" fmla="*/ 382772 h 1573619"/>
                <a:gd name="connsiteX66" fmla="*/ 3455581 w 5284381"/>
                <a:gd name="connsiteY66" fmla="*/ 414670 h 1573619"/>
                <a:gd name="connsiteX67" fmla="*/ 3487479 w 5284381"/>
                <a:gd name="connsiteY67" fmla="*/ 531628 h 1573619"/>
                <a:gd name="connsiteX68" fmla="*/ 3530009 w 5284381"/>
                <a:gd name="connsiteY68" fmla="*/ 606056 h 1573619"/>
                <a:gd name="connsiteX69" fmla="*/ 3572540 w 5284381"/>
                <a:gd name="connsiteY69" fmla="*/ 616688 h 1573619"/>
                <a:gd name="connsiteX70" fmla="*/ 3604437 w 5284381"/>
                <a:gd name="connsiteY70" fmla="*/ 637954 h 1573619"/>
                <a:gd name="connsiteX71" fmla="*/ 3636335 w 5284381"/>
                <a:gd name="connsiteY71" fmla="*/ 648586 h 1573619"/>
                <a:gd name="connsiteX72" fmla="*/ 3646968 w 5284381"/>
                <a:gd name="connsiteY72" fmla="*/ 680484 h 1573619"/>
                <a:gd name="connsiteX73" fmla="*/ 3668233 w 5284381"/>
                <a:gd name="connsiteY73" fmla="*/ 712381 h 1573619"/>
                <a:gd name="connsiteX74" fmla="*/ 3678865 w 5284381"/>
                <a:gd name="connsiteY74" fmla="*/ 882502 h 1573619"/>
                <a:gd name="connsiteX75" fmla="*/ 3700130 w 5284381"/>
                <a:gd name="connsiteY75" fmla="*/ 914400 h 1573619"/>
                <a:gd name="connsiteX76" fmla="*/ 3763926 w 5284381"/>
                <a:gd name="connsiteY76" fmla="*/ 978195 h 1573619"/>
                <a:gd name="connsiteX77" fmla="*/ 3827721 w 5284381"/>
                <a:gd name="connsiteY77" fmla="*/ 1052623 h 1573619"/>
                <a:gd name="connsiteX78" fmla="*/ 3848986 w 5284381"/>
                <a:gd name="connsiteY78" fmla="*/ 1137684 h 1573619"/>
                <a:gd name="connsiteX79" fmla="*/ 3859619 w 5284381"/>
                <a:gd name="connsiteY79" fmla="*/ 1180214 h 1573619"/>
                <a:gd name="connsiteX80" fmla="*/ 3923414 w 5284381"/>
                <a:gd name="connsiteY80" fmla="*/ 1233377 h 1573619"/>
                <a:gd name="connsiteX81" fmla="*/ 3955312 w 5284381"/>
                <a:gd name="connsiteY81" fmla="*/ 1244009 h 1573619"/>
                <a:gd name="connsiteX82" fmla="*/ 3997842 w 5284381"/>
                <a:gd name="connsiteY82" fmla="*/ 1265275 h 1573619"/>
                <a:gd name="connsiteX83" fmla="*/ 4082902 w 5284381"/>
                <a:gd name="connsiteY83" fmla="*/ 1307805 h 1573619"/>
                <a:gd name="connsiteX84" fmla="*/ 4125433 w 5284381"/>
                <a:gd name="connsiteY84" fmla="*/ 1360968 h 1573619"/>
                <a:gd name="connsiteX85" fmla="*/ 4136065 w 5284381"/>
                <a:gd name="connsiteY85" fmla="*/ 1392865 h 1573619"/>
                <a:gd name="connsiteX86" fmla="*/ 4199861 w 5284381"/>
                <a:gd name="connsiteY86" fmla="*/ 1414130 h 1573619"/>
                <a:gd name="connsiteX87" fmla="*/ 4231758 w 5284381"/>
                <a:gd name="connsiteY87" fmla="*/ 1435395 h 1573619"/>
                <a:gd name="connsiteX88" fmla="*/ 4295554 w 5284381"/>
                <a:gd name="connsiteY88" fmla="*/ 1382233 h 1573619"/>
                <a:gd name="connsiteX89" fmla="*/ 4316819 w 5284381"/>
                <a:gd name="connsiteY89" fmla="*/ 1339702 h 1573619"/>
                <a:gd name="connsiteX90" fmla="*/ 4380614 w 5284381"/>
                <a:gd name="connsiteY90" fmla="*/ 1297172 h 1573619"/>
                <a:gd name="connsiteX91" fmla="*/ 4444409 w 5284381"/>
                <a:gd name="connsiteY91" fmla="*/ 1265275 h 1573619"/>
                <a:gd name="connsiteX92" fmla="*/ 4465674 w 5284381"/>
                <a:gd name="connsiteY92" fmla="*/ 1244009 h 1573619"/>
                <a:gd name="connsiteX93" fmla="*/ 4529470 w 5284381"/>
                <a:gd name="connsiteY93" fmla="*/ 1201479 h 1573619"/>
                <a:gd name="connsiteX94" fmla="*/ 4572000 w 5284381"/>
                <a:gd name="connsiteY94" fmla="*/ 1137684 h 1573619"/>
                <a:gd name="connsiteX95" fmla="*/ 4603898 w 5284381"/>
                <a:gd name="connsiteY95" fmla="*/ 1095154 h 1573619"/>
                <a:gd name="connsiteX96" fmla="*/ 4667693 w 5284381"/>
                <a:gd name="connsiteY96" fmla="*/ 1073888 h 1573619"/>
                <a:gd name="connsiteX97" fmla="*/ 4752754 w 5284381"/>
                <a:gd name="connsiteY97" fmla="*/ 1116419 h 1573619"/>
                <a:gd name="connsiteX98" fmla="*/ 4805916 w 5284381"/>
                <a:gd name="connsiteY98" fmla="*/ 1222744 h 1573619"/>
                <a:gd name="connsiteX99" fmla="*/ 4848447 w 5284381"/>
                <a:gd name="connsiteY99" fmla="*/ 1233377 h 1573619"/>
                <a:gd name="connsiteX100" fmla="*/ 4912242 w 5284381"/>
                <a:gd name="connsiteY100" fmla="*/ 1254642 h 1573619"/>
                <a:gd name="connsiteX101" fmla="*/ 4922874 w 5284381"/>
                <a:gd name="connsiteY101" fmla="*/ 1286540 h 1573619"/>
                <a:gd name="connsiteX102" fmla="*/ 4922874 w 5284381"/>
                <a:gd name="connsiteY102" fmla="*/ 1360968 h 1573619"/>
                <a:gd name="connsiteX103" fmla="*/ 4944140 w 5284381"/>
                <a:gd name="connsiteY103" fmla="*/ 1382233 h 1573619"/>
                <a:gd name="connsiteX104" fmla="*/ 5167423 w 5284381"/>
                <a:gd name="connsiteY104" fmla="*/ 1403498 h 1573619"/>
                <a:gd name="connsiteX105" fmla="*/ 5220586 w 5284381"/>
                <a:gd name="connsiteY105" fmla="*/ 1414130 h 1573619"/>
                <a:gd name="connsiteX106" fmla="*/ 5284381 w 5284381"/>
                <a:gd name="connsiteY106" fmla="*/ 1435395 h 1573619"/>
                <a:gd name="connsiteX0" fmla="*/ 0 w 5284381"/>
                <a:gd name="connsiteY0" fmla="*/ 1073888 h 1573619"/>
                <a:gd name="connsiteX1" fmla="*/ 106080 w 5284381"/>
                <a:gd name="connsiteY1" fmla="*/ 1191897 h 1573619"/>
                <a:gd name="connsiteX2" fmla="*/ 138223 w 5284381"/>
                <a:gd name="connsiteY2" fmla="*/ 1233377 h 1573619"/>
                <a:gd name="connsiteX3" fmla="*/ 287079 w 5284381"/>
                <a:gd name="connsiteY3" fmla="*/ 1350335 h 1573619"/>
                <a:gd name="connsiteX4" fmla="*/ 372140 w 5284381"/>
                <a:gd name="connsiteY4" fmla="*/ 1520456 h 1573619"/>
                <a:gd name="connsiteX5" fmla="*/ 435935 w 5284381"/>
                <a:gd name="connsiteY5" fmla="*/ 1541721 h 1573619"/>
                <a:gd name="connsiteX6" fmla="*/ 457200 w 5284381"/>
                <a:gd name="connsiteY6" fmla="*/ 1573619 h 1573619"/>
                <a:gd name="connsiteX7" fmla="*/ 616688 w 5284381"/>
                <a:gd name="connsiteY7" fmla="*/ 1541721 h 1573619"/>
                <a:gd name="connsiteX8" fmla="*/ 701749 w 5284381"/>
                <a:gd name="connsiteY8" fmla="*/ 1414130 h 1573619"/>
                <a:gd name="connsiteX9" fmla="*/ 712381 w 5284381"/>
                <a:gd name="connsiteY9" fmla="*/ 1382233 h 1573619"/>
                <a:gd name="connsiteX10" fmla="*/ 776177 w 5284381"/>
                <a:gd name="connsiteY10" fmla="*/ 1339702 h 1573619"/>
                <a:gd name="connsiteX11" fmla="*/ 797442 w 5284381"/>
                <a:gd name="connsiteY11" fmla="*/ 1307805 h 1573619"/>
                <a:gd name="connsiteX12" fmla="*/ 808074 w 5284381"/>
                <a:gd name="connsiteY12" fmla="*/ 1275907 h 1573619"/>
                <a:gd name="connsiteX13" fmla="*/ 829340 w 5284381"/>
                <a:gd name="connsiteY13" fmla="*/ 1254642 h 1573619"/>
                <a:gd name="connsiteX14" fmla="*/ 871870 w 5284381"/>
                <a:gd name="connsiteY14" fmla="*/ 1297172 h 1573619"/>
                <a:gd name="connsiteX15" fmla="*/ 988828 w 5284381"/>
                <a:gd name="connsiteY15" fmla="*/ 1350335 h 1573619"/>
                <a:gd name="connsiteX16" fmla="*/ 1052623 w 5284381"/>
                <a:gd name="connsiteY16" fmla="*/ 1392865 h 1573619"/>
                <a:gd name="connsiteX17" fmla="*/ 1084521 w 5284381"/>
                <a:gd name="connsiteY17" fmla="*/ 1414130 h 1573619"/>
                <a:gd name="connsiteX18" fmla="*/ 1095154 w 5284381"/>
                <a:gd name="connsiteY18" fmla="*/ 1446028 h 1573619"/>
                <a:gd name="connsiteX19" fmla="*/ 1137684 w 5284381"/>
                <a:gd name="connsiteY19" fmla="*/ 1435395 h 1573619"/>
                <a:gd name="connsiteX20" fmla="*/ 1254642 w 5284381"/>
                <a:gd name="connsiteY20" fmla="*/ 1360968 h 1573619"/>
                <a:gd name="connsiteX21" fmla="*/ 1286540 w 5284381"/>
                <a:gd name="connsiteY21" fmla="*/ 1329070 h 1573619"/>
                <a:gd name="connsiteX22" fmla="*/ 1339702 w 5284381"/>
                <a:gd name="connsiteY22" fmla="*/ 1318437 h 1573619"/>
                <a:gd name="connsiteX23" fmla="*/ 1371600 w 5284381"/>
                <a:gd name="connsiteY23" fmla="*/ 1307805 h 1573619"/>
                <a:gd name="connsiteX24" fmla="*/ 1403498 w 5284381"/>
                <a:gd name="connsiteY24" fmla="*/ 1286540 h 1573619"/>
                <a:gd name="connsiteX25" fmla="*/ 1446028 w 5284381"/>
                <a:gd name="connsiteY25" fmla="*/ 1190847 h 1573619"/>
                <a:gd name="connsiteX26" fmla="*/ 1488558 w 5284381"/>
                <a:gd name="connsiteY26" fmla="*/ 1180214 h 1573619"/>
                <a:gd name="connsiteX27" fmla="*/ 1520456 w 5284381"/>
                <a:gd name="connsiteY27" fmla="*/ 1169581 h 1573619"/>
                <a:gd name="connsiteX28" fmla="*/ 1616149 w 5284381"/>
                <a:gd name="connsiteY28" fmla="*/ 1180214 h 1573619"/>
                <a:gd name="connsiteX29" fmla="*/ 1658679 w 5284381"/>
                <a:gd name="connsiteY29" fmla="*/ 1297172 h 1573619"/>
                <a:gd name="connsiteX30" fmla="*/ 1796902 w 5284381"/>
                <a:gd name="connsiteY30" fmla="*/ 1371600 h 1573619"/>
                <a:gd name="connsiteX31" fmla="*/ 1818168 w 5284381"/>
                <a:gd name="connsiteY31" fmla="*/ 1392865 h 1573619"/>
                <a:gd name="connsiteX32" fmla="*/ 1881963 w 5284381"/>
                <a:gd name="connsiteY32" fmla="*/ 1414130 h 1573619"/>
                <a:gd name="connsiteX33" fmla="*/ 1945758 w 5284381"/>
                <a:gd name="connsiteY33" fmla="*/ 1403498 h 1573619"/>
                <a:gd name="connsiteX34" fmla="*/ 2030819 w 5284381"/>
                <a:gd name="connsiteY34" fmla="*/ 1307805 h 1573619"/>
                <a:gd name="connsiteX35" fmla="*/ 2073349 w 5284381"/>
                <a:gd name="connsiteY35" fmla="*/ 1275907 h 1573619"/>
                <a:gd name="connsiteX36" fmla="*/ 2137144 w 5284381"/>
                <a:gd name="connsiteY36" fmla="*/ 1212112 h 1573619"/>
                <a:gd name="connsiteX37" fmla="*/ 2190307 w 5284381"/>
                <a:gd name="connsiteY37" fmla="*/ 1127051 h 1573619"/>
                <a:gd name="connsiteX38" fmla="*/ 2211572 w 5284381"/>
                <a:gd name="connsiteY38" fmla="*/ 1095154 h 1573619"/>
                <a:gd name="connsiteX39" fmla="*/ 2243470 w 5284381"/>
                <a:gd name="connsiteY39" fmla="*/ 1063256 h 1573619"/>
                <a:gd name="connsiteX40" fmla="*/ 2286000 w 5284381"/>
                <a:gd name="connsiteY40" fmla="*/ 1010093 h 1573619"/>
                <a:gd name="connsiteX41" fmla="*/ 2328530 w 5284381"/>
                <a:gd name="connsiteY41" fmla="*/ 978195 h 1573619"/>
                <a:gd name="connsiteX42" fmla="*/ 2466754 w 5284381"/>
                <a:gd name="connsiteY42" fmla="*/ 765544 h 1573619"/>
                <a:gd name="connsiteX43" fmla="*/ 2530549 w 5284381"/>
                <a:gd name="connsiteY43" fmla="*/ 659219 h 1573619"/>
                <a:gd name="connsiteX44" fmla="*/ 2594344 w 5284381"/>
                <a:gd name="connsiteY44" fmla="*/ 510363 h 1573619"/>
                <a:gd name="connsiteX45" fmla="*/ 2615609 w 5284381"/>
                <a:gd name="connsiteY45" fmla="*/ 414670 h 1573619"/>
                <a:gd name="connsiteX46" fmla="*/ 2700670 w 5284381"/>
                <a:gd name="connsiteY46" fmla="*/ 350875 h 1573619"/>
                <a:gd name="connsiteX47" fmla="*/ 2785730 w 5284381"/>
                <a:gd name="connsiteY47" fmla="*/ 276447 h 1573619"/>
                <a:gd name="connsiteX48" fmla="*/ 2817628 w 5284381"/>
                <a:gd name="connsiteY48" fmla="*/ 265814 h 1573619"/>
                <a:gd name="connsiteX49" fmla="*/ 2902688 w 5284381"/>
                <a:gd name="connsiteY49" fmla="*/ 223284 h 1573619"/>
                <a:gd name="connsiteX50" fmla="*/ 2977116 w 5284381"/>
                <a:gd name="connsiteY50" fmla="*/ 148856 h 1573619"/>
                <a:gd name="connsiteX51" fmla="*/ 3009014 w 5284381"/>
                <a:gd name="connsiteY51" fmla="*/ 127591 h 1573619"/>
                <a:gd name="connsiteX52" fmla="*/ 3072809 w 5284381"/>
                <a:gd name="connsiteY52" fmla="*/ 85061 h 1573619"/>
                <a:gd name="connsiteX53" fmla="*/ 3157870 w 5284381"/>
                <a:gd name="connsiteY53" fmla="*/ 10633 h 1573619"/>
                <a:gd name="connsiteX54" fmla="*/ 3189768 w 5284381"/>
                <a:gd name="connsiteY54" fmla="*/ 0 h 1573619"/>
                <a:gd name="connsiteX55" fmla="*/ 3232298 w 5284381"/>
                <a:gd name="connsiteY55" fmla="*/ 10633 h 1573619"/>
                <a:gd name="connsiteX56" fmla="*/ 3264195 w 5284381"/>
                <a:gd name="connsiteY56" fmla="*/ 74428 h 1573619"/>
                <a:gd name="connsiteX57" fmla="*/ 3221665 w 5284381"/>
                <a:gd name="connsiteY57" fmla="*/ 138223 h 1573619"/>
                <a:gd name="connsiteX58" fmla="*/ 3232298 w 5284381"/>
                <a:gd name="connsiteY58" fmla="*/ 170121 h 1573619"/>
                <a:gd name="connsiteX59" fmla="*/ 3242930 w 5284381"/>
                <a:gd name="connsiteY59" fmla="*/ 223284 h 1573619"/>
                <a:gd name="connsiteX60" fmla="*/ 3306726 w 5284381"/>
                <a:gd name="connsiteY60" fmla="*/ 287079 h 1573619"/>
                <a:gd name="connsiteX61" fmla="*/ 3338623 w 5284381"/>
                <a:gd name="connsiteY61" fmla="*/ 297712 h 1573619"/>
                <a:gd name="connsiteX62" fmla="*/ 3370521 w 5284381"/>
                <a:gd name="connsiteY62" fmla="*/ 329609 h 1573619"/>
                <a:gd name="connsiteX63" fmla="*/ 3402419 w 5284381"/>
                <a:gd name="connsiteY63" fmla="*/ 340242 h 1573619"/>
                <a:gd name="connsiteX64" fmla="*/ 3423684 w 5284381"/>
                <a:gd name="connsiteY64" fmla="*/ 382772 h 1573619"/>
                <a:gd name="connsiteX65" fmla="*/ 3455581 w 5284381"/>
                <a:gd name="connsiteY65" fmla="*/ 414670 h 1573619"/>
                <a:gd name="connsiteX66" fmla="*/ 3487479 w 5284381"/>
                <a:gd name="connsiteY66" fmla="*/ 531628 h 1573619"/>
                <a:gd name="connsiteX67" fmla="*/ 3530009 w 5284381"/>
                <a:gd name="connsiteY67" fmla="*/ 606056 h 1573619"/>
                <a:gd name="connsiteX68" fmla="*/ 3572540 w 5284381"/>
                <a:gd name="connsiteY68" fmla="*/ 616688 h 1573619"/>
                <a:gd name="connsiteX69" fmla="*/ 3604437 w 5284381"/>
                <a:gd name="connsiteY69" fmla="*/ 637954 h 1573619"/>
                <a:gd name="connsiteX70" fmla="*/ 3636335 w 5284381"/>
                <a:gd name="connsiteY70" fmla="*/ 648586 h 1573619"/>
                <a:gd name="connsiteX71" fmla="*/ 3646968 w 5284381"/>
                <a:gd name="connsiteY71" fmla="*/ 680484 h 1573619"/>
                <a:gd name="connsiteX72" fmla="*/ 3668233 w 5284381"/>
                <a:gd name="connsiteY72" fmla="*/ 712381 h 1573619"/>
                <a:gd name="connsiteX73" fmla="*/ 3678865 w 5284381"/>
                <a:gd name="connsiteY73" fmla="*/ 882502 h 1573619"/>
                <a:gd name="connsiteX74" fmla="*/ 3700130 w 5284381"/>
                <a:gd name="connsiteY74" fmla="*/ 914400 h 1573619"/>
                <a:gd name="connsiteX75" fmla="*/ 3763926 w 5284381"/>
                <a:gd name="connsiteY75" fmla="*/ 978195 h 1573619"/>
                <a:gd name="connsiteX76" fmla="*/ 3827721 w 5284381"/>
                <a:gd name="connsiteY76" fmla="*/ 1052623 h 1573619"/>
                <a:gd name="connsiteX77" fmla="*/ 3848986 w 5284381"/>
                <a:gd name="connsiteY77" fmla="*/ 1137684 h 1573619"/>
                <a:gd name="connsiteX78" fmla="*/ 3859619 w 5284381"/>
                <a:gd name="connsiteY78" fmla="*/ 1180214 h 1573619"/>
                <a:gd name="connsiteX79" fmla="*/ 3923414 w 5284381"/>
                <a:gd name="connsiteY79" fmla="*/ 1233377 h 1573619"/>
                <a:gd name="connsiteX80" fmla="*/ 3955312 w 5284381"/>
                <a:gd name="connsiteY80" fmla="*/ 1244009 h 1573619"/>
                <a:gd name="connsiteX81" fmla="*/ 3997842 w 5284381"/>
                <a:gd name="connsiteY81" fmla="*/ 1265275 h 1573619"/>
                <a:gd name="connsiteX82" fmla="*/ 4082902 w 5284381"/>
                <a:gd name="connsiteY82" fmla="*/ 1307805 h 1573619"/>
                <a:gd name="connsiteX83" fmla="*/ 4125433 w 5284381"/>
                <a:gd name="connsiteY83" fmla="*/ 1360968 h 1573619"/>
                <a:gd name="connsiteX84" fmla="*/ 4136065 w 5284381"/>
                <a:gd name="connsiteY84" fmla="*/ 1392865 h 1573619"/>
                <a:gd name="connsiteX85" fmla="*/ 4199861 w 5284381"/>
                <a:gd name="connsiteY85" fmla="*/ 1414130 h 1573619"/>
                <a:gd name="connsiteX86" fmla="*/ 4231758 w 5284381"/>
                <a:gd name="connsiteY86" fmla="*/ 1435395 h 1573619"/>
                <a:gd name="connsiteX87" fmla="*/ 4295554 w 5284381"/>
                <a:gd name="connsiteY87" fmla="*/ 1382233 h 1573619"/>
                <a:gd name="connsiteX88" fmla="*/ 4316819 w 5284381"/>
                <a:gd name="connsiteY88" fmla="*/ 1339702 h 1573619"/>
                <a:gd name="connsiteX89" fmla="*/ 4380614 w 5284381"/>
                <a:gd name="connsiteY89" fmla="*/ 1297172 h 1573619"/>
                <a:gd name="connsiteX90" fmla="*/ 4444409 w 5284381"/>
                <a:gd name="connsiteY90" fmla="*/ 1265275 h 1573619"/>
                <a:gd name="connsiteX91" fmla="*/ 4465674 w 5284381"/>
                <a:gd name="connsiteY91" fmla="*/ 1244009 h 1573619"/>
                <a:gd name="connsiteX92" fmla="*/ 4529470 w 5284381"/>
                <a:gd name="connsiteY92" fmla="*/ 1201479 h 1573619"/>
                <a:gd name="connsiteX93" fmla="*/ 4572000 w 5284381"/>
                <a:gd name="connsiteY93" fmla="*/ 1137684 h 1573619"/>
                <a:gd name="connsiteX94" fmla="*/ 4603898 w 5284381"/>
                <a:gd name="connsiteY94" fmla="*/ 1095154 h 1573619"/>
                <a:gd name="connsiteX95" fmla="*/ 4667693 w 5284381"/>
                <a:gd name="connsiteY95" fmla="*/ 1073888 h 1573619"/>
                <a:gd name="connsiteX96" fmla="*/ 4752754 w 5284381"/>
                <a:gd name="connsiteY96" fmla="*/ 1116419 h 1573619"/>
                <a:gd name="connsiteX97" fmla="*/ 4805916 w 5284381"/>
                <a:gd name="connsiteY97" fmla="*/ 1222744 h 1573619"/>
                <a:gd name="connsiteX98" fmla="*/ 4848447 w 5284381"/>
                <a:gd name="connsiteY98" fmla="*/ 1233377 h 1573619"/>
                <a:gd name="connsiteX99" fmla="*/ 4912242 w 5284381"/>
                <a:gd name="connsiteY99" fmla="*/ 1254642 h 1573619"/>
                <a:gd name="connsiteX100" fmla="*/ 4922874 w 5284381"/>
                <a:gd name="connsiteY100" fmla="*/ 1286540 h 1573619"/>
                <a:gd name="connsiteX101" fmla="*/ 4922874 w 5284381"/>
                <a:gd name="connsiteY101" fmla="*/ 1360968 h 1573619"/>
                <a:gd name="connsiteX102" fmla="*/ 4944140 w 5284381"/>
                <a:gd name="connsiteY102" fmla="*/ 1382233 h 1573619"/>
                <a:gd name="connsiteX103" fmla="*/ 5167423 w 5284381"/>
                <a:gd name="connsiteY103" fmla="*/ 1403498 h 1573619"/>
                <a:gd name="connsiteX104" fmla="*/ 5220586 w 5284381"/>
                <a:gd name="connsiteY104" fmla="*/ 1414130 h 1573619"/>
                <a:gd name="connsiteX105" fmla="*/ 5284381 w 5284381"/>
                <a:gd name="connsiteY105" fmla="*/ 1435395 h 1573619"/>
                <a:gd name="connsiteX0" fmla="*/ 0 w 5284381"/>
                <a:gd name="connsiteY0" fmla="*/ 1073888 h 1573619"/>
                <a:gd name="connsiteX1" fmla="*/ 106080 w 5284381"/>
                <a:gd name="connsiteY1" fmla="*/ 1191897 h 1573619"/>
                <a:gd name="connsiteX2" fmla="*/ 138223 w 5284381"/>
                <a:gd name="connsiteY2" fmla="*/ 1233377 h 1573619"/>
                <a:gd name="connsiteX3" fmla="*/ 287079 w 5284381"/>
                <a:gd name="connsiteY3" fmla="*/ 1350335 h 1573619"/>
                <a:gd name="connsiteX4" fmla="*/ 372140 w 5284381"/>
                <a:gd name="connsiteY4" fmla="*/ 1520456 h 1573619"/>
                <a:gd name="connsiteX5" fmla="*/ 457200 w 5284381"/>
                <a:gd name="connsiteY5" fmla="*/ 1573619 h 1573619"/>
                <a:gd name="connsiteX6" fmla="*/ 616688 w 5284381"/>
                <a:gd name="connsiteY6" fmla="*/ 1541721 h 1573619"/>
                <a:gd name="connsiteX7" fmla="*/ 701749 w 5284381"/>
                <a:gd name="connsiteY7" fmla="*/ 1414130 h 1573619"/>
                <a:gd name="connsiteX8" fmla="*/ 712381 w 5284381"/>
                <a:gd name="connsiteY8" fmla="*/ 1382233 h 1573619"/>
                <a:gd name="connsiteX9" fmla="*/ 776177 w 5284381"/>
                <a:gd name="connsiteY9" fmla="*/ 1339702 h 1573619"/>
                <a:gd name="connsiteX10" fmla="*/ 797442 w 5284381"/>
                <a:gd name="connsiteY10" fmla="*/ 1307805 h 1573619"/>
                <a:gd name="connsiteX11" fmla="*/ 808074 w 5284381"/>
                <a:gd name="connsiteY11" fmla="*/ 1275907 h 1573619"/>
                <a:gd name="connsiteX12" fmla="*/ 829340 w 5284381"/>
                <a:gd name="connsiteY12" fmla="*/ 1254642 h 1573619"/>
                <a:gd name="connsiteX13" fmla="*/ 871870 w 5284381"/>
                <a:gd name="connsiteY13" fmla="*/ 1297172 h 1573619"/>
                <a:gd name="connsiteX14" fmla="*/ 988828 w 5284381"/>
                <a:gd name="connsiteY14" fmla="*/ 1350335 h 1573619"/>
                <a:gd name="connsiteX15" fmla="*/ 1052623 w 5284381"/>
                <a:gd name="connsiteY15" fmla="*/ 1392865 h 1573619"/>
                <a:gd name="connsiteX16" fmla="*/ 1084521 w 5284381"/>
                <a:gd name="connsiteY16" fmla="*/ 1414130 h 1573619"/>
                <a:gd name="connsiteX17" fmla="*/ 1095154 w 5284381"/>
                <a:gd name="connsiteY17" fmla="*/ 1446028 h 1573619"/>
                <a:gd name="connsiteX18" fmla="*/ 1137684 w 5284381"/>
                <a:gd name="connsiteY18" fmla="*/ 1435395 h 1573619"/>
                <a:gd name="connsiteX19" fmla="*/ 1254642 w 5284381"/>
                <a:gd name="connsiteY19" fmla="*/ 1360968 h 1573619"/>
                <a:gd name="connsiteX20" fmla="*/ 1286540 w 5284381"/>
                <a:gd name="connsiteY20" fmla="*/ 1329070 h 1573619"/>
                <a:gd name="connsiteX21" fmla="*/ 1339702 w 5284381"/>
                <a:gd name="connsiteY21" fmla="*/ 1318437 h 1573619"/>
                <a:gd name="connsiteX22" fmla="*/ 1371600 w 5284381"/>
                <a:gd name="connsiteY22" fmla="*/ 1307805 h 1573619"/>
                <a:gd name="connsiteX23" fmla="*/ 1403498 w 5284381"/>
                <a:gd name="connsiteY23" fmla="*/ 1286540 h 1573619"/>
                <a:gd name="connsiteX24" fmla="*/ 1446028 w 5284381"/>
                <a:gd name="connsiteY24" fmla="*/ 1190847 h 1573619"/>
                <a:gd name="connsiteX25" fmla="*/ 1488558 w 5284381"/>
                <a:gd name="connsiteY25" fmla="*/ 1180214 h 1573619"/>
                <a:gd name="connsiteX26" fmla="*/ 1520456 w 5284381"/>
                <a:gd name="connsiteY26" fmla="*/ 1169581 h 1573619"/>
                <a:gd name="connsiteX27" fmla="*/ 1616149 w 5284381"/>
                <a:gd name="connsiteY27" fmla="*/ 1180214 h 1573619"/>
                <a:gd name="connsiteX28" fmla="*/ 1658679 w 5284381"/>
                <a:gd name="connsiteY28" fmla="*/ 1297172 h 1573619"/>
                <a:gd name="connsiteX29" fmla="*/ 1796902 w 5284381"/>
                <a:gd name="connsiteY29" fmla="*/ 1371600 h 1573619"/>
                <a:gd name="connsiteX30" fmla="*/ 1818168 w 5284381"/>
                <a:gd name="connsiteY30" fmla="*/ 1392865 h 1573619"/>
                <a:gd name="connsiteX31" fmla="*/ 1881963 w 5284381"/>
                <a:gd name="connsiteY31" fmla="*/ 1414130 h 1573619"/>
                <a:gd name="connsiteX32" fmla="*/ 1945758 w 5284381"/>
                <a:gd name="connsiteY32" fmla="*/ 1403498 h 1573619"/>
                <a:gd name="connsiteX33" fmla="*/ 2030819 w 5284381"/>
                <a:gd name="connsiteY33" fmla="*/ 1307805 h 1573619"/>
                <a:gd name="connsiteX34" fmla="*/ 2073349 w 5284381"/>
                <a:gd name="connsiteY34" fmla="*/ 1275907 h 1573619"/>
                <a:gd name="connsiteX35" fmla="*/ 2137144 w 5284381"/>
                <a:gd name="connsiteY35" fmla="*/ 1212112 h 1573619"/>
                <a:gd name="connsiteX36" fmla="*/ 2190307 w 5284381"/>
                <a:gd name="connsiteY36" fmla="*/ 1127051 h 1573619"/>
                <a:gd name="connsiteX37" fmla="*/ 2211572 w 5284381"/>
                <a:gd name="connsiteY37" fmla="*/ 1095154 h 1573619"/>
                <a:gd name="connsiteX38" fmla="*/ 2243470 w 5284381"/>
                <a:gd name="connsiteY38" fmla="*/ 1063256 h 1573619"/>
                <a:gd name="connsiteX39" fmla="*/ 2286000 w 5284381"/>
                <a:gd name="connsiteY39" fmla="*/ 1010093 h 1573619"/>
                <a:gd name="connsiteX40" fmla="*/ 2328530 w 5284381"/>
                <a:gd name="connsiteY40" fmla="*/ 978195 h 1573619"/>
                <a:gd name="connsiteX41" fmla="*/ 2466754 w 5284381"/>
                <a:gd name="connsiteY41" fmla="*/ 765544 h 1573619"/>
                <a:gd name="connsiteX42" fmla="*/ 2530549 w 5284381"/>
                <a:gd name="connsiteY42" fmla="*/ 659219 h 1573619"/>
                <a:gd name="connsiteX43" fmla="*/ 2594344 w 5284381"/>
                <a:gd name="connsiteY43" fmla="*/ 510363 h 1573619"/>
                <a:gd name="connsiteX44" fmla="*/ 2615609 w 5284381"/>
                <a:gd name="connsiteY44" fmla="*/ 414670 h 1573619"/>
                <a:gd name="connsiteX45" fmla="*/ 2700670 w 5284381"/>
                <a:gd name="connsiteY45" fmla="*/ 350875 h 1573619"/>
                <a:gd name="connsiteX46" fmla="*/ 2785730 w 5284381"/>
                <a:gd name="connsiteY46" fmla="*/ 276447 h 1573619"/>
                <a:gd name="connsiteX47" fmla="*/ 2817628 w 5284381"/>
                <a:gd name="connsiteY47" fmla="*/ 265814 h 1573619"/>
                <a:gd name="connsiteX48" fmla="*/ 2902688 w 5284381"/>
                <a:gd name="connsiteY48" fmla="*/ 223284 h 1573619"/>
                <a:gd name="connsiteX49" fmla="*/ 2977116 w 5284381"/>
                <a:gd name="connsiteY49" fmla="*/ 148856 h 1573619"/>
                <a:gd name="connsiteX50" fmla="*/ 3009014 w 5284381"/>
                <a:gd name="connsiteY50" fmla="*/ 127591 h 1573619"/>
                <a:gd name="connsiteX51" fmla="*/ 3072809 w 5284381"/>
                <a:gd name="connsiteY51" fmla="*/ 85061 h 1573619"/>
                <a:gd name="connsiteX52" fmla="*/ 3157870 w 5284381"/>
                <a:gd name="connsiteY52" fmla="*/ 10633 h 1573619"/>
                <a:gd name="connsiteX53" fmla="*/ 3189768 w 5284381"/>
                <a:gd name="connsiteY53" fmla="*/ 0 h 1573619"/>
                <a:gd name="connsiteX54" fmla="*/ 3232298 w 5284381"/>
                <a:gd name="connsiteY54" fmla="*/ 10633 h 1573619"/>
                <a:gd name="connsiteX55" fmla="*/ 3264195 w 5284381"/>
                <a:gd name="connsiteY55" fmla="*/ 74428 h 1573619"/>
                <a:gd name="connsiteX56" fmla="*/ 3221665 w 5284381"/>
                <a:gd name="connsiteY56" fmla="*/ 138223 h 1573619"/>
                <a:gd name="connsiteX57" fmla="*/ 3232298 w 5284381"/>
                <a:gd name="connsiteY57" fmla="*/ 170121 h 1573619"/>
                <a:gd name="connsiteX58" fmla="*/ 3242930 w 5284381"/>
                <a:gd name="connsiteY58" fmla="*/ 223284 h 1573619"/>
                <a:gd name="connsiteX59" fmla="*/ 3306726 w 5284381"/>
                <a:gd name="connsiteY59" fmla="*/ 287079 h 1573619"/>
                <a:gd name="connsiteX60" fmla="*/ 3338623 w 5284381"/>
                <a:gd name="connsiteY60" fmla="*/ 297712 h 1573619"/>
                <a:gd name="connsiteX61" fmla="*/ 3370521 w 5284381"/>
                <a:gd name="connsiteY61" fmla="*/ 329609 h 1573619"/>
                <a:gd name="connsiteX62" fmla="*/ 3402419 w 5284381"/>
                <a:gd name="connsiteY62" fmla="*/ 340242 h 1573619"/>
                <a:gd name="connsiteX63" fmla="*/ 3423684 w 5284381"/>
                <a:gd name="connsiteY63" fmla="*/ 382772 h 1573619"/>
                <a:gd name="connsiteX64" fmla="*/ 3455581 w 5284381"/>
                <a:gd name="connsiteY64" fmla="*/ 414670 h 1573619"/>
                <a:gd name="connsiteX65" fmla="*/ 3487479 w 5284381"/>
                <a:gd name="connsiteY65" fmla="*/ 531628 h 1573619"/>
                <a:gd name="connsiteX66" fmla="*/ 3530009 w 5284381"/>
                <a:gd name="connsiteY66" fmla="*/ 606056 h 1573619"/>
                <a:gd name="connsiteX67" fmla="*/ 3572540 w 5284381"/>
                <a:gd name="connsiteY67" fmla="*/ 616688 h 1573619"/>
                <a:gd name="connsiteX68" fmla="*/ 3604437 w 5284381"/>
                <a:gd name="connsiteY68" fmla="*/ 637954 h 1573619"/>
                <a:gd name="connsiteX69" fmla="*/ 3636335 w 5284381"/>
                <a:gd name="connsiteY69" fmla="*/ 648586 h 1573619"/>
                <a:gd name="connsiteX70" fmla="*/ 3646968 w 5284381"/>
                <a:gd name="connsiteY70" fmla="*/ 680484 h 1573619"/>
                <a:gd name="connsiteX71" fmla="*/ 3668233 w 5284381"/>
                <a:gd name="connsiteY71" fmla="*/ 712381 h 1573619"/>
                <a:gd name="connsiteX72" fmla="*/ 3678865 w 5284381"/>
                <a:gd name="connsiteY72" fmla="*/ 882502 h 1573619"/>
                <a:gd name="connsiteX73" fmla="*/ 3700130 w 5284381"/>
                <a:gd name="connsiteY73" fmla="*/ 914400 h 1573619"/>
                <a:gd name="connsiteX74" fmla="*/ 3763926 w 5284381"/>
                <a:gd name="connsiteY74" fmla="*/ 978195 h 1573619"/>
                <a:gd name="connsiteX75" fmla="*/ 3827721 w 5284381"/>
                <a:gd name="connsiteY75" fmla="*/ 1052623 h 1573619"/>
                <a:gd name="connsiteX76" fmla="*/ 3848986 w 5284381"/>
                <a:gd name="connsiteY76" fmla="*/ 1137684 h 1573619"/>
                <a:gd name="connsiteX77" fmla="*/ 3859619 w 5284381"/>
                <a:gd name="connsiteY77" fmla="*/ 1180214 h 1573619"/>
                <a:gd name="connsiteX78" fmla="*/ 3923414 w 5284381"/>
                <a:gd name="connsiteY78" fmla="*/ 1233377 h 1573619"/>
                <a:gd name="connsiteX79" fmla="*/ 3955312 w 5284381"/>
                <a:gd name="connsiteY79" fmla="*/ 1244009 h 1573619"/>
                <a:gd name="connsiteX80" fmla="*/ 3997842 w 5284381"/>
                <a:gd name="connsiteY80" fmla="*/ 1265275 h 1573619"/>
                <a:gd name="connsiteX81" fmla="*/ 4082902 w 5284381"/>
                <a:gd name="connsiteY81" fmla="*/ 1307805 h 1573619"/>
                <a:gd name="connsiteX82" fmla="*/ 4125433 w 5284381"/>
                <a:gd name="connsiteY82" fmla="*/ 1360968 h 1573619"/>
                <a:gd name="connsiteX83" fmla="*/ 4136065 w 5284381"/>
                <a:gd name="connsiteY83" fmla="*/ 1392865 h 1573619"/>
                <a:gd name="connsiteX84" fmla="*/ 4199861 w 5284381"/>
                <a:gd name="connsiteY84" fmla="*/ 1414130 h 1573619"/>
                <a:gd name="connsiteX85" fmla="*/ 4231758 w 5284381"/>
                <a:gd name="connsiteY85" fmla="*/ 1435395 h 1573619"/>
                <a:gd name="connsiteX86" fmla="*/ 4295554 w 5284381"/>
                <a:gd name="connsiteY86" fmla="*/ 1382233 h 1573619"/>
                <a:gd name="connsiteX87" fmla="*/ 4316819 w 5284381"/>
                <a:gd name="connsiteY87" fmla="*/ 1339702 h 1573619"/>
                <a:gd name="connsiteX88" fmla="*/ 4380614 w 5284381"/>
                <a:gd name="connsiteY88" fmla="*/ 1297172 h 1573619"/>
                <a:gd name="connsiteX89" fmla="*/ 4444409 w 5284381"/>
                <a:gd name="connsiteY89" fmla="*/ 1265275 h 1573619"/>
                <a:gd name="connsiteX90" fmla="*/ 4465674 w 5284381"/>
                <a:gd name="connsiteY90" fmla="*/ 1244009 h 1573619"/>
                <a:gd name="connsiteX91" fmla="*/ 4529470 w 5284381"/>
                <a:gd name="connsiteY91" fmla="*/ 1201479 h 1573619"/>
                <a:gd name="connsiteX92" fmla="*/ 4572000 w 5284381"/>
                <a:gd name="connsiteY92" fmla="*/ 1137684 h 1573619"/>
                <a:gd name="connsiteX93" fmla="*/ 4603898 w 5284381"/>
                <a:gd name="connsiteY93" fmla="*/ 1095154 h 1573619"/>
                <a:gd name="connsiteX94" fmla="*/ 4667693 w 5284381"/>
                <a:gd name="connsiteY94" fmla="*/ 1073888 h 1573619"/>
                <a:gd name="connsiteX95" fmla="*/ 4752754 w 5284381"/>
                <a:gd name="connsiteY95" fmla="*/ 1116419 h 1573619"/>
                <a:gd name="connsiteX96" fmla="*/ 4805916 w 5284381"/>
                <a:gd name="connsiteY96" fmla="*/ 1222744 h 1573619"/>
                <a:gd name="connsiteX97" fmla="*/ 4848447 w 5284381"/>
                <a:gd name="connsiteY97" fmla="*/ 1233377 h 1573619"/>
                <a:gd name="connsiteX98" fmla="*/ 4912242 w 5284381"/>
                <a:gd name="connsiteY98" fmla="*/ 1254642 h 1573619"/>
                <a:gd name="connsiteX99" fmla="*/ 4922874 w 5284381"/>
                <a:gd name="connsiteY99" fmla="*/ 1286540 h 1573619"/>
                <a:gd name="connsiteX100" fmla="*/ 4922874 w 5284381"/>
                <a:gd name="connsiteY100" fmla="*/ 1360968 h 1573619"/>
                <a:gd name="connsiteX101" fmla="*/ 4944140 w 5284381"/>
                <a:gd name="connsiteY101" fmla="*/ 1382233 h 1573619"/>
                <a:gd name="connsiteX102" fmla="*/ 5167423 w 5284381"/>
                <a:gd name="connsiteY102" fmla="*/ 1403498 h 1573619"/>
                <a:gd name="connsiteX103" fmla="*/ 5220586 w 5284381"/>
                <a:gd name="connsiteY103" fmla="*/ 1414130 h 1573619"/>
                <a:gd name="connsiteX104" fmla="*/ 5284381 w 5284381"/>
                <a:gd name="connsiteY104" fmla="*/ 1435395 h 1573619"/>
                <a:gd name="connsiteX0" fmla="*/ 0 w 5284381"/>
                <a:gd name="connsiteY0" fmla="*/ 1073888 h 1559442"/>
                <a:gd name="connsiteX1" fmla="*/ 106080 w 5284381"/>
                <a:gd name="connsiteY1" fmla="*/ 1191897 h 1559442"/>
                <a:gd name="connsiteX2" fmla="*/ 138223 w 5284381"/>
                <a:gd name="connsiteY2" fmla="*/ 1233377 h 1559442"/>
                <a:gd name="connsiteX3" fmla="*/ 287079 w 5284381"/>
                <a:gd name="connsiteY3" fmla="*/ 1350335 h 1559442"/>
                <a:gd name="connsiteX4" fmla="*/ 372140 w 5284381"/>
                <a:gd name="connsiteY4" fmla="*/ 1520456 h 1559442"/>
                <a:gd name="connsiteX5" fmla="*/ 616688 w 5284381"/>
                <a:gd name="connsiteY5" fmla="*/ 1541721 h 1559442"/>
                <a:gd name="connsiteX6" fmla="*/ 701749 w 5284381"/>
                <a:gd name="connsiteY6" fmla="*/ 1414130 h 1559442"/>
                <a:gd name="connsiteX7" fmla="*/ 712381 w 5284381"/>
                <a:gd name="connsiteY7" fmla="*/ 1382233 h 1559442"/>
                <a:gd name="connsiteX8" fmla="*/ 776177 w 5284381"/>
                <a:gd name="connsiteY8" fmla="*/ 1339702 h 1559442"/>
                <a:gd name="connsiteX9" fmla="*/ 797442 w 5284381"/>
                <a:gd name="connsiteY9" fmla="*/ 1307805 h 1559442"/>
                <a:gd name="connsiteX10" fmla="*/ 808074 w 5284381"/>
                <a:gd name="connsiteY10" fmla="*/ 1275907 h 1559442"/>
                <a:gd name="connsiteX11" fmla="*/ 829340 w 5284381"/>
                <a:gd name="connsiteY11" fmla="*/ 1254642 h 1559442"/>
                <a:gd name="connsiteX12" fmla="*/ 871870 w 5284381"/>
                <a:gd name="connsiteY12" fmla="*/ 1297172 h 1559442"/>
                <a:gd name="connsiteX13" fmla="*/ 988828 w 5284381"/>
                <a:gd name="connsiteY13" fmla="*/ 1350335 h 1559442"/>
                <a:gd name="connsiteX14" fmla="*/ 1052623 w 5284381"/>
                <a:gd name="connsiteY14" fmla="*/ 1392865 h 1559442"/>
                <a:gd name="connsiteX15" fmla="*/ 1084521 w 5284381"/>
                <a:gd name="connsiteY15" fmla="*/ 1414130 h 1559442"/>
                <a:gd name="connsiteX16" fmla="*/ 1095154 w 5284381"/>
                <a:gd name="connsiteY16" fmla="*/ 1446028 h 1559442"/>
                <a:gd name="connsiteX17" fmla="*/ 1137684 w 5284381"/>
                <a:gd name="connsiteY17" fmla="*/ 1435395 h 1559442"/>
                <a:gd name="connsiteX18" fmla="*/ 1254642 w 5284381"/>
                <a:gd name="connsiteY18" fmla="*/ 1360968 h 1559442"/>
                <a:gd name="connsiteX19" fmla="*/ 1286540 w 5284381"/>
                <a:gd name="connsiteY19" fmla="*/ 1329070 h 1559442"/>
                <a:gd name="connsiteX20" fmla="*/ 1339702 w 5284381"/>
                <a:gd name="connsiteY20" fmla="*/ 1318437 h 1559442"/>
                <a:gd name="connsiteX21" fmla="*/ 1371600 w 5284381"/>
                <a:gd name="connsiteY21" fmla="*/ 1307805 h 1559442"/>
                <a:gd name="connsiteX22" fmla="*/ 1403498 w 5284381"/>
                <a:gd name="connsiteY22" fmla="*/ 1286540 h 1559442"/>
                <a:gd name="connsiteX23" fmla="*/ 1446028 w 5284381"/>
                <a:gd name="connsiteY23" fmla="*/ 1190847 h 1559442"/>
                <a:gd name="connsiteX24" fmla="*/ 1488558 w 5284381"/>
                <a:gd name="connsiteY24" fmla="*/ 1180214 h 1559442"/>
                <a:gd name="connsiteX25" fmla="*/ 1520456 w 5284381"/>
                <a:gd name="connsiteY25" fmla="*/ 1169581 h 1559442"/>
                <a:gd name="connsiteX26" fmla="*/ 1616149 w 5284381"/>
                <a:gd name="connsiteY26" fmla="*/ 1180214 h 1559442"/>
                <a:gd name="connsiteX27" fmla="*/ 1658679 w 5284381"/>
                <a:gd name="connsiteY27" fmla="*/ 1297172 h 1559442"/>
                <a:gd name="connsiteX28" fmla="*/ 1796902 w 5284381"/>
                <a:gd name="connsiteY28" fmla="*/ 1371600 h 1559442"/>
                <a:gd name="connsiteX29" fmla="*/ 1818168 w 5284381"/>
                <a:gd name="connsiteY29" fmla="*/ 1392865 h 1559442"/>
                <a:gd name="connsiteX30" fmla="*/ 1881963 w 5284381"/>
                <a:gd name="connsiteY30" fmla="*/ 1414130 h 1559442"/>
                <a:gd name="connsiteX31" fmla="*/ 1945758 w 5284381"/>
                <a:gd name="connsiteY31" fmla="*/ 1403498 h 1559442"/>
                <a:gd name="connsiteX32" fmla="*/ 2030819 w 5284381"/>
                <a:gd name="connsiteY32" fmla="*/ 1307805 h 1559442"/>
                <a:gd name="connsiteX33" fmla="*/ 2073349 w 5284381"/>
                <a:gd name="connsiteY33" fmla="*/ 1275907 h 1559442"/>
                <a:gd name="connsiteX34" fmla="*/ 2137144 w 5284381"/>
                <a:gd name="connsiteY34" fmla="*/ 1212112 h 1559442"/>
                <a:gd name="connsiteX35" fmla="*/ 2190307 w 5284381"/>
                <a:gd name="connsiteY35" fmla="*/ 1127051 h 1559442"/>
                <a:gd name="connsiteX36" fmla="*/ 2211572 w 5284381"/>
                <a:gd name="connsiteY36" fmla="*/ 1095154 h 1559442"/>
                <a:gd name="connsiteX37" fmla="*/ 2243470 w 5284381"/>
                <a:gd name="connsiteY37" fmla="*/ 1063256 h 1559442"/>
                <a:gd name="connsiteX38" fmla="*/ 2286000 w 5284381"/>
                <a:gd name="connsiteY38" fmla="*/ 1010093 h 1559442"/>
                <a:gd name="connsiteX39" fmla="*/ 2328530 w 5284381"/>
                <a:gd name="connsiteY39" fmla="*/ 978195 h 1559442"/>
                <a:gd name="connsiteX40" fmla="*/ 2466754 w 5284381"/>
                <a:gd name="connsiteY40" fmla="*/ 765544 h 1559442"/>
                <a:gd name="connsiteX41" fmla="*/ 2530549 w 5284381"/>
                <a:gd name="connsiteY41" fmla="*/ 659219 h 1559442"/>
                <a:gd name="connsiteX42" fmla="*/ 2594344 w 5284381"/>
                <a:gd name="connsiteY42" fmla="*/ 510363 h 1559442"/>
                <a:gd name="connsiteX43" fmla="*/ 2615609 w 5284381"/>
                <a:gd name="connsiteY43" fmla="*/ 414670 h 1559442"/>
                <a:gd name="connsiteX44" fmla="*/ 2700670 w 5284381"/>
                <a:gd name="connsiteY44" fmla="*/ 350875 h 1559442"/>
                <a:gd name="connsiteX45" fmla="*/ 2785730 w 5284381"/>
                <a:gd name="connsiteY45" fmla="*/ 276447 h 1559442"/>
                <a:gd name="connsiteX46" fmla="*/ 2817628 w 5284381"/>
                <a:gd name="connsiteY46" fmla="*/ 265814 h 1559442"/>
                <a:gd name="connsiteX47" fmla="*/ 2902688 w 5284381"/>
                <a:gd name="connsiteY47" fmla="*/ 223284 h 1559442"/>
                <a:gd name="connsiteX48" fmla="*/ 2977116 w 5284381"/>
                <a:gd name="connsiteY48" fmla="*/ 148856 h 1559442"/>
                <a:gd name="connsiteX49" fmla="*/ 3009014 w 5284381"/>
                <a:gd name="connsiteY49" fmla="*/ 127591 h 1559442"/>
                <a:gd name="connsiteX50" fmla="*/ 3072809 w 5284381"/>
                <a:gd name="connsiteY50" fmla="*/ 85061 h 1559442"/>
                <a:gd name="connsiteX51" fmla="*/ 3157870 w 5284381"/>
                <a:gd name="connsiteY51" fmla="*/ 10633 h 1559442"/>
                <a:gd name="connsiteX52" fmla="*/ 3189768 w 5284381"/>
                <a:gd name="connsiteY52" fmla="*/ 0 h 1559442"/>
                <a:gd name="connsiteX53" fmla="*/ 3232298 w 5284381"/>
                <a:gd name="connsiteY53" fmla="*/ 10633 h 1559442"/>
                <a:gd name="connsiteX54" fmla="*/ 3264195 w 5284381"/>
                <a:gd name="connsiteY54" fmla="*/ 74428 h 1559442"/>
                <a:gd name="connsiteX55" fmla="*/ 3221665 w 5284381"/>
                <a:gd name="connsiteY55" fmla="*/ 138223 h 1559442"/>
                <a:gd name="connsiteX56" fmla="*/ 3232298 w 5284381"/>
                <a:gd name="connsiteY56" fmla="*/ 170121 h 1559442"/>
                <a:gd name="connsiteX57" fmla="*/ 3242930 w 5284381"/>
                <a:gd name="connsiteY57" fmla="*/ 223284 h 1559442"/>
                <a:gd name="connsiteX58" fmla="*/ 3306726 w 5284381"/>
                <a:gd name="connsiteY58" fmla="*/ 287079 h 1559442"/>
                <a:gd name="connsiteX59" fmla="*/ 3338623 w 5284381"/>
                <a:gd name="connsiteY59" fmla="*/ 297712 h 1559442"/>
                <a:gd name="connsiteX60" fmla="*/ 3370521 w 5284381"/>
                <a:gd name="connsiteY60" fmla="*/ 329609 h 1559442"/>
                <a:gd name="connsiteX61" fmla="*/ 3402419 w 5284381"/>
                <a:gd name="connsiteY61" fmla="*/ 340242 h 1559442"/>
                <a:gd name="connsiteX62" fmla="*/ 3423684 w 5284381"/>
                <a:gd name="connsiteY62" fmla="*/ 382772 h 1559442"/>
                <a:gd name="connsiteX63" fmla="*/ 3455581 w 5284381"/>
                <a:gd name="connsiteY63" fmla="*/ 414670 h 1559442"/>
                <a:gd name="connsiteX64" fmla="*/ 3487479 w 5284381"/>
                <a:gd name="connsiteY64" fmla="*/ 531628 h 1559442"/>
                <a:gd name="connsiteX65" fmla="*/ 3530009 w 5284381"/>
                <a:gd name="connsiteY65" fmla="*/ 606056 h 1559442"/>
                <a:gd name="connsiteX66" fmla="*/ 3572540 w 5284381"/>
                <a:gd name="connsiteY66" fmla="*/ 616688 h 1559442"/>
                <a:gd name="connsiteX67" fmla="*/ 3604437 w 5284381"/>
                <a:gd name="connsiteY67" fmla="*/ 637954 h 1559442"/>
                <a:gd name="connsiteX68" fmla="*/ 3636335 w 5284381"/>
                <a:gd name="connsiteY68" fmla="*/ 648586 h 1559442"/>
                <a:gd name="connsiteX69" fmla="*/ 3646968 w 5284381"/>
                <a:gd name="connsiteY69" fmla="*/ 680484 h 1559442"/>
                <a:gd name="connsiteX70" fmla="*/ 3668233 w 5284381"/>
                <a:gd name="connsiteY70" fmla="*/ 712381 h 1559442"/>
                <a:gd name="connsiteX71" fmla="*/ 3678865 w 5284381"/>
                <a:gd name="connsiteY71" fmla="*/ 882502 h 1559442"/>
                <a:gd name="connsiteX72" fmla="*/ 3700130 w 5284381"/>
                <a:gd name="connsiteY72" fmla="*/ 914400 h 1559442"/>
                <a:gd name="connsiteX73" fmla="*/ 3763926 w 5284381"/>
                <a:gd name="connsiteY73" fmla="*/ 978195 h 1559442"/>
                <a:gd name="connsiteX74" fmla="*/ 3827721 w 5284381"/>
                <a:gd name="connsiteY74" fmla="*/ 1052623 h 1559442"/>
                <a:gd name="connsiteX75" fmla="*/ 3848986 w 5284381"/>
                <a:gd name="connsiteY75" fmla="*/ 1137684 h 1559442"/>
                <a:gd name="connsiteX76" fmla="*/ 3859619 w 5284381"/>
                <a:gd name="connsiteY76" fmla="*/ 1180214 h 1559442"/>
                <a:gd name="connsiteX77" fmla="*/ 3923414 w 5284381"/>
                <a:gd name="connsiteY77" fmla="*/ 1233377 h 1559442"/>
                <a:gd name="connsiteX78" fmla="*/ 3955312 w 5284381"/>
                <a:gd name="connsiteY78" fmla="*/ 1244009 h 1559442"/>
                <a:gd name="connsiteX79" fmla="*/ 3997842 w 5284381"/>
                <a:gd name="connsiteY79" fmla="*/ 1265275 h 1559442"/>
                <a:gd name="connsiteX80" fmla="*/ 4082902 w 5284381"/>
                <a:gd name="connsiteY80" fmla="*/ 1307805 h 1559442"/>
                <a:gd name="connsiteX81" fmla="*/ 4125433 w 5284381"/>
                <a:gd name="connsiteY81" fmla="*/ 1360968 h 1559442"/>
                <a:gd name="connsiteX82" fmla="*/ 4136065 w 5284381"/>
                <a:gd name="connsiteY82" fmla="*/ 1392865 h 1559442"/>
                <a:gd name="connsiteX83" fmla="*/ 4199861 w 5284381"/>
                <a:gd name="connsiteY83" fmla="*/ 1414130 h 1559442"/>
                <a:gd name="connsiteX84" fmla="*/ 4231758 w 5284381"/>
                <a:gd name="connsiteY84" fmla="*/ 1435395 h 1559442"/>
                <a:gd name="connsiteX85" fmla="*/ 4295554 w 5284381"/>
                <a:gd name="connsiteY85" fmla="*/ 1382233 h 1559442"/>
                <a:gd name="connsiteX86" fmla="*/ 4316819 w 5284381"/>
                <a:gd name="connsiteY86" fmla="*/ 1339702 h 1559442"/>
                <a:gd name="connsiteX87" fmla="*/ 4380614 w 5284381"/>
                <a:gd name="connsiteY87" fmla="*/ 1297172 h 1559442"/>
                <a:gd name="connsiteX88" fmla="*/ 4444409 w 5284381"/>
                <a:gd name="connsiteY88" fmla="*/ 1265275 h 1559442"/>
                <a:gd name="connsiteX89" fmla="*/ 4465674 w 5284381"/>
                <a:gd name="connsiteY89" fmla="*/ 1244009 h 1559442"/>
                <a:gd name="connsiteX90" fmla="*/ 4529470 w 5284381"/>
                <a:gd name="connsiteY90" fmla="*/ 1201479 h 1559442"/>
                <a:gd name="connsiteX91" fmla="*/ 4572000 w 5284381"/>
                <a:gd name="connsiteY91" fmla="*/ 1137684 h 1559442"/>
                <a:gd name="connsiteX92" fmla="*/ 4603898 w 5284381"/>
                <a:gd name="connsiteY92" fmla="*/ 1095154 h 1559442"/>
                <a:gd name="connsiteX93" fmla="*/ 4667693 w 5284381"/>
                <a:gd name="connsiteY93" fmla="*/ 1073888 h 1559442"/>
                <a:gd name="connsiteX94" fmla="*/ 4752754 w 5284381"/>
                <a:gd name="connsiteY94" fmla="*/ 1116419 h 1559442"/>
                <a:gd name="connsiteX95" fmla="*/ 4805916 w 5284381"/>
                <a:gd name="connsiteY95" fmla="*/ 1222744 h 1559442"/>
                <a:gd name="connsiteX96" fmla="*/ 4848447 w 5284381"/>
                <a:gd name="connsiteY96" fmla="*/ 1233377 h 1559442"/>
                <a:gd name="connsiteX97" fmla="*/ 4912242 w 5284381"/>
                <a:gd name="connsiteY97" fmla="*/ 1254642 h 1559442"/>
                <a:gd name="connsiteX98" fmla="*/ 4922874 w 5284381"/>
                <a:gd name="connsiteY98" fmla="*/ 1286540 h 1559442"/>
                <a:gd name="connsiteX99" fmla="*/ 4922874 w 5284381"/>
                <a:gd name="connsiteY99" fmla="*/ 1360968 h 1559442"/>
                <a:gd name="connsiteX100" fmla="*/ 4944140 w 5284381"/>
                <a:gd name="connsiteY100" fmla="*/ 1382233 h 1559442"/>
                <a:gd name="connsiteX101" fmla="*/ 5167423 w 5284381"/>
                <a:gd name="connsiteY101" fmla="*/ 1403498 h 1559442"/>
                <a:gd name="connsiteX102" fmla="*/ 5220586 w 5284381"/>
                <a:gd name="connsiteY102" fmla="*/ 1414130 h 1559442"/>
                <a:gd name="connsiteX103" fmla="*/ 5284381 w 5284381"/>
                <a:gd name="connsiteY103" fmla="*/ 1435395 h 1559442"/>
                <a:gd name="connsiteX0" fmla="*/ 0 w 5178301"/>
                <a:gd name="connsiteY0" fmla="*/ 1191897 h 1559442"/>
                <a:gd name="connsiteX1" fmla="*/ 32143 w 5178301"/>
                <a:gd name="connsiteY1" fmla="*/ 1233377 h 1559442"/>
                <a:gd name="connsiteX2" fmla="*/ 180999 w 5178301"/>
                <a:gd name="connsiteY2" fmla="*/ 1350335 h 1559442"/>
                <a:gd name="connsiteX3" fmla="*/ 266060 w 5178301"/>
                <a:gd name="connsiteY3" fmla="*/ 1520456 h 1559442"/>
                <a:gd name="connsiteX4" fmla="*/ 510608 w 5178301"/>
                <a:gd name="connsiteY4" fmla="*/ 1541721 h 1559442"/>
                <a:gd name="connsiteX5" fmla="*/ 595669 w 5178301"/>
                <a:gd name="connsiteY5" fmla="*/ 1414130 h 1559442"/>
                <a:gd name="connsiteX6" fmla="*/ 606301 w 5178301"/>
                <a:gd name="connsiteY6" fmla="*/ 1382233 h 1559442"/>
                <a:gd name="connsiteX7" fmla="*/ 670097 w 5178301"/>
                <a:gd name="connsiteY7" fmla="*/ 1339702 h 1559442"/>
                <a:gd name="connsiteX8" fmla="*/ 691362 w 5178301"/>
                <a:gd name="connsiteY8" fmla="*/ 1307805 h 1559442"/>
                <a:gd name="connsiteX9" fmla="*/ 701994 w 5178301"/>
                <a:gd name="connsiteY9" fmla="*/ 1275907 h 1559442"/>
                <a:gd name="connsiteX10" fmla="*/ 723260 w 5178301"/>
                <a:gd name="connsiteY10" fmla="*/ 1254642 h 1559442"/>
                <a:gd name="connsiteX11" fmla="*/ 765790 w 5178301"/>
                <a:gd name="connsiteY11" fmla="*/ 1297172 h 1559442"/>
                <a:gd name="connsiteX12" fmla="*/ 882748 w 5178301"/>
                <a:gd name="connsiteY12" fmla="*/ 1350335 h 1559442"/>
                <a:gd name="connsiteX13" fmla="*/ 946543 w 5178301"/>
                <a:gd name="connsiteY13" fmla="*/ 1392865 h 1559442"/>
                <a:gd name="connsiteX14" fmla="*/ 978441 w 5178301"/>
                <a:gd name="connsiteY14" fmla="*/ 1414130 h 1559442"/>
                <a:gd name="connsiteX15" fmla="*/ 989074 w 5178301"/>
                <a:gd name="connsiteY15" fmla="*/ 1446028 h 1559442"/>
                <a:gd name="connsiteX16" fmla="*/ 1031604 w 5178301"/>
                <a:gd name="connsiteY16" fmla="*/ 1435395 h 1559442"/>
                <a:gd name="connsiteX17" fmla="*/ 1148562 w 5178301"/>
                <a:gd name="connsiteY17" fmla="*/ 1360968 h 1559442"/>
                <a:gd name="connsiteX18" fmla="*/ 1180460 w 5178301"/>
                <a:gd name="connsiteY18" fmla="*/ 1329070 h 1559442"/>
                <a:gd name="connsiteX19" fmla="*/ 1233622 w 5178301"/>
                <a:gd name="connsiteY19" fmla="*/ 1318437 h 1559442"/>
                <a:gd name="connsiteX20" fmla="*/ 1265520 w 5178301"/>
                <a:gd name="connsiteY20" fmla="*/ 1307805 h 1559442"/>
                <a:gd name="connsiteX21" fmla="*/ 1297418 w 5178301"/>
                <a:gd name="connsiteY21" fmla="*/ 1286540 h 1559442"/>
                <a:gd name="connsiteX22" fmla="*/ 1339948 w 5178301"/>
                <a:gd name="connsiteY22" fmla="*/ 1190847 h 1559442"/>
                <a:gd name="connsiteX23" fmla="*/ 1382478 w 5178301"/>
                <a:gd name="connsiteY23" fmla="*/ 1180214 h 1559442"/>
                <a:gd name="connsiteX24" fmla="*/ 1414376 w 5178301"/>
                <a:gd name="connsiteY24" fmla="*/ 1169581 h 1559442"/>
                <a:gd name="connsiteX25" fmla="*/ 1510069 w 5178301"/>
                <a:gd name="connsiteY25" fmla="*/ 1180214 h 1559442"/>
                <a:gd name="connsiteX26" fmla="*/ 1552599 w 5178301"/>
                <a:gd name="connsiteY26" fmla="*/ 1297172 h 1559442"/>
                <a:gd name="connsiteX27" fmla="*/ 1690822 w 5178301"/>
                <a:gd name="connsiteY27" fmla="*/ 1371600 h 1559442"/>
                <a:gd name="connsiteX28" fmla="*/ 1712088 w 5178301"/>
                <a:gd name="connsiteY28" fmla="*/ 1392865 h 1559442"/>
                <a:gd name="connsiteX29" fmla="*/ 1775883 w 5178301"/>
                <a:gd name="connsiteY29" fmla="*/ 1414130 h 1559442"/>
                <a:gd name="connsiteX30" fmla="*/ 1839678 w 5178301"/>
                <a:gd name="connsiteY30" fmla="*/ 1403498 h 1559442"/>
                <a:gd name="connsiteX31" fmla="*/ 1924739 w 5178301"/>
                <a:gd name="connsiteY31" fmla="*/ 1307805 h 1559442"/>
                <a:gd name="connsiteX32" fmla="*/ 1967269 w 5178301"/>
                <a:gd name="connsiteY32" fmla="*/ 1275907 h 1559442"/>
                <a:gd name="connsiteX33" fmla="*/ 2031064 w 5178301"/>
                <a:gd name="connsiteY33" fmla="*/ 1212112 h 1559442"/>
                <a:gd name="connsiteX34" fmla="*/ 2084227 w 5178301"/>
                <a:gd name="connsiteY34" fmla="*/ 1127051 h 1559442"/>
                <a:gd name="connsiteX35" fmla="*/ 2105492 w 5178301"/>
                <a:gd name="connsiteY35" fmla="*/ 1095154 h 1559442"/>
                <a:gd name="connsiteX36" fmla="*/ 2137390 w 5178301"/>
                <a:gd name="connsiteY36" fmla="*/ 1063256 h 1559442"/>
                <a:gd name="connsiteX37" fmla="*/ 2179920 w 5178301"/>
                <a:gd name="connsiteY37" fmla="*/ 1010093 h 1559442"/>
                <a:gd name="connsiteX38" fmla="*/ 2222450 w 5178301"/>
                <a:gd name="connsiteY38" fmla="*/ 978195 h 1559442"/>
                <a:gd name="connsiteX39" fmla="*/ 2360674 w 5178301"/>
                <a:gd name="connsiteY39" fmla="*/ 765544 h 1559442"/>
                <a:gd name="connsiteX40" fmla="*/ 2424469 w 5178301"/>
                <a:gd name="connsiteY40" fmla="*/ 659219 h 1559442"/>
                <a:gd name="connsiteX41" fmla="*/ 2488264 w 5178301"/>
                <a:gd name="connsiteY41" fmla="*/ 510363 h 1559442"/>
                <a:gd name="connsiteX42" fmla="*/ 2509529 w 5178301"/>
                <a:gd name="connsiteY42" fmla="*/ 414670 h 1559442"/>
                <a:gd name="connsiteX43" fmla="*/ 2594590 w 5178301"/>
                <a:gd name="connsiteY43" fmla="*/ 350875 h 1559442"/>
                <a:gd name="connsiteX44" fmla="*/ 2679650 w 5178301"/>
                <a:gd name="connsiteY44" fmla="*/ 276447 h 1559442"/>
                <a:gd name="connsiteX45" fmla="*/ 2711548 w 5178301"/>
                <a:gd name="connsiteY45" fmla="*/ 265814 h 1559442"/>
                <a:gd name="connsiteX46" fmla="*/ 2796608 w 5178301"/>
                <a:gd name="connsiteY46" fmla="*/ 223284 h 1559442"/>
                <a:gd name="connsiteX47" fmla="*/ 2871036 w 5178301"/>
                <a:gd name="connsiteY47" fmla="*/ 148856 h 1559442"/>
                <a:gd name="connsiteX48" fmla="*/ 2902934 w 5178301"/>
                <a:gd name="connsiteY48" fmla="*/ 127591 h 1559442"/>
                <a:gd name="connsiteX49" fmla="*/ 2966729 w 5178301"/>
                <a:gd name="connsiteY49" fmla="*/ 85061 h 1559442"/>
                <a:gd name="connsiteX50" fmla="*/ 3051790 w 5178301"/>
                <a:gd name="connsiteY50" fmla="*/ 10633 h 1559442"/>
                <a:gd name="connsiteX51" fmla="*/ 3083688 w 5178301"/>
                <a:gd name="connsiteY51" fmla="*/ 0 h 1559442"/>
                <a:gd name="connsiteX52" fmla="*/ 3126218 w 5178301"/>
                <a:gd name="connsiteY52" fmla="*/ 10633 h 1559442"/>
                <a:gd name="connsiteX53" fmla="*/ 3158115 w 5178301"/>
                <a:gd name="connsiteY53" fmla="*/ 74428 h 1559442"/>
                <a:gd name="connsiteX54" fmla="*/ 3115585 w 5178301"/>
                <a:gd name="connsiteY54" fmla="*/ 138223 h 1559442"/>
                <a:gd name="connsiteX55" fmla="*/ 3126218 w 5178301"/>
                <a:gd name="connsiteY55" fmla="*/ 170121 h 1559442"/>
                <a:gd name="connsiteX56" fmla="*/ 3136850 w 5178301"/>
                <a:gd name="connsiteY56" fmla="*/ 223284 h 1559442"/>
                <a:gd name="connsiteX57" fmla="*/ 3200646 w 5178301"/>
                <a:gd name="connsiteY57" fmla="*/ 287079 h 1559442"/>
                <a:gd name="connsiteX58" fmla="*/ 3232543 w 5178301"/>
                <a:gd name="connsiteY58" fmla="*/ 297712 h 1559442"/>
                <a:gd name="connsiteX59" fmla="*/ 3264441 w 5178301"/>
                <a:gd name="connsiteY59" fmla="*/ 329609 h 1559442"/>
                <a:gd name="connsiteX60" fmla="*/ 3296339 w 5178301"/>
                <a:gd name="connsiteY60" fmla="*/ 340242 h 1559442"/>
                <a:gd name="connsiteX61" fmla="*/ 3317604 w 5178301"/>
                <a:gd name="connsiteY61" fmla="*/ 382772 h 1559442"/>
                <a:gd name="connsiteX62" fmla="*/ 3349501 w 5178301"/>
                <a:gd name="connsiteY62" fmla="*/ 414670 h 1559442"/>
                <a:gd name="connsiteX63" fmla="*/ 3381399 w 5178301"/>
                <a:gd name="connsiteY63" fmla="*/ 531628 h 1559442"/>
                <a:gd name="connsiteX64" fmla="*/ 3423929 w 5178301"/>
                <a:gd name="connsiteY64" fmla="*/ 606056 h 1559442"/>
                <a:gd name="connsiteX65" fmla="*/ 3466460 w 5178301"/>
                <a:gd name="connsiteY65" fmla="*/ 616688 h 1559442"/>
                <a:gd name="connsiteX66" fmla="*/ 3498357 w 5178301"/>
                <a:gd name="connsiteY66" fmla="*/ 637954 h 1559442"/>
                <a:gd name="connsiteX67" fmla="*/ 3530255 w 5178301"/>
                <a:gd name="connsiteY67" fmla="*/ 648586 h 1559442"/>
                <a:gd name="connsiteX68" fmla="*/ 3540888 w 5178301"/>
                <a:gd name="connsiteY68" fmla="*/ 680484 h 1559442"/>
                <a:gd name="connsiteX69" fmla="*/ 3562153 w 5178301"/>
                <a:gd name="connsiteY69" fmla="*/ 712381 h 1559442"/>
                <a:gd name="connsiteX70" fmla="*/ 3572785 w 5178301"/>
                <a:gd name="connsiteY70" fmla="*/ 882502 h 1559442"/>
                <a:gd name="connsiteX71" fmla="*/ 3594050 w 5178301"/>
                <a:gd name="connsiteY71" fmla="*/ 914400 h 1559442"/>
                <a:gd name="connsiteX72" fmla="*/ 3657846 w 5178301"/>
                <a:gd name="connsiteY72" fmla="*/ 978195 h 1559442"/>
                <a:gd name="connsiteX73" fmla="*/ 3721641 w 5178301"/>
                <a:gd name="connsiteY73" fmla="*/ 1052623 h 1559442"/>
                <a:gd name="connsiteX74" fmla="*/ 3742906 w 5178301"/>
                <a:gd name="connsiteY74" fmla="*/ 1137684 h 1559442"/>
                <a:gd name="connsiteX75" fmla="*/ 3753539 w 5178301"/>
                <a:gd name="connsiteY75" fmla="*/ 1180214 h 1559442"/>
                <a:gd name="connsiteX76" fmla="*/ 3817334 w 5178301"/>
                <a:gd name="connsiteY76" fmla="*/ 1233377 h 1559442"/>
                <a:gd name="connsiteX77" fmla="*/ 3849232 w 5178301"/>
                <a:gd name="connsiteY77" fmla="*/ 1244009 h 1559442"/>
                <a:gd name="connsiteX78" fmla="*/ 3891762 w 5178301"/>
                <a:gd name="connsiteY78" fmla="*/ 1265275 h 1559442"/>
                <a:gd name="connsiteX79" fmla="*/ 3976822 w 5178301"/>
                <a:gd name="connsiteY79" fmla="*/ 1307805 h 1559442"/>
                <a:gd name="connsiteX80" fmla="*/ 4019353 w 5178301"/>
                <a:gd name="connsiteY80" fmla="*/ 1360968 h 1559442"/>
                <a:gd name="connsiteX81" fmla="*/ 4029985 w 5178301"/>
                <a:gd name="connsiteY81" fmla="*/ 1392865 h 1559442"/>
                <a:gd name="connsiteX82" fmla="*/ 4093781 w 5178301"/>
                <a:gd name="connsiteY82" fmla="*/ 1414130 h 1559442"/>
                <a:gd name="connsiteX83" fmla="*/ 4125678 w 5178301"/>
                <a:gd name="connsiteY83" fmla="*/ 1435395 h 1559442"/>
                <a:gd name="connsiteX84" fmla="*/ 4189474 w 5178301"/>
                <a:gd name="connsiteY84" fmla="*/ 1382233 h 1559442"/>
                <a:gd name="connsiteX85" fmla="*/ 4210739 w 5178301"/>
                <a:gd name="connsiteY85" fmla="*/ 1339702 h 1559442"/>
                <a:gd name="connsiteX86" fmla="*/ 4274534 w 5178301"/>
                <a:gd name="connsiteY86" fmla="*/ 1297172 h 1559442"/>
                <a:gd name="connsiteX87" fmla="*/ 4338329 w 5178301"/>
                <a:gd name="connsiteY87" fmla="*/ 1265275 h 1559442"/>
                <a:gd name="connsiteX88" fmla="*/ 4359594 w 5178301"/>
                <a:gd name="connsiteY88" fmla="*/ 1244009 h 1559442"/>
                <a:gd name="connsiteX89" fmla="*/ 4423390 w 5178301"/>
                <a:gd name="connsiteY89" fmla="*/ 1201479 h 1559442"/>
                <a:gd name="connsiteX90" fmla="*/ 4465920 w 5178301"/>
                <a:gd name="connsiteY90" fmla="*/ 1137684 h 1559442"/>
                <a:gd name="connsiteX91" fmla="*/ 4497818 w 5178301"/>
                <a:gd name="connsiteY91" fmla="*/ 1095154 h 1559442"/>
                <a:gd name="connsiteX92" fmla="*/ 4561613 w 5178301"/>
                <a:gd name="connsiteY92" fmla="*/ 1073888 h 1559442"/>
                <a:gd name="connsiteX93" fmla="*/ 4646674 w 5178301"/>
                <a:gd name="connsiteY93" fmla="*/ 1116419 h 1559442"/>
                <a:gd name="connsiteX94" fmla="*/ 4699836 w 5178301"/>
                <a:gd name="connsiteY94" fmla="*/ 1222744 h 1559442"/>
                <a:gd name="connsiteX95" fmla="*/ 4742367 w 5178301"/>
                <a:gd name="connsiteY95" fmla="*/ 1233377 h 1559442"/>
                <a:gd name="connsiteX96" fmla="*/ 4806162 w 5178301"/>
                <a:gd name="connsiteY96" fmla="*/ 1254642 h 1559442"/>
                <a:gd name="connsiteX97" fmla="*/ 4816794 w 5178301"/>
                <a:gd name="connsiteY97" fmla="*/ 1286540 h 1559442"/>
                <a:gd name="connsiteX98" fmla="*/ 4816794 w 5178301"/>
                <a:gd name="connsiteY98" fmla="*/ 1360968 h 1559442"/>
                <a:gd name="connsiteX99" fmla="*/ 4838060 w 5178301"/>
                <a:gd name="connsiteY99" fmla="*/ 1382233 h 1559442"/>
                <a:gd name="connsiteX100" fmla="*/ 5061343 w 5178301"/>
                <a:gd name="connsiteY100" fmla="*/ 1403498 h 1559442"/>
                <a:gd name="connsiteX101" fmla="*/ 5114506 w 5178301"/>
                <a:gd name="connsiteY101" fmla="*/ 1414130 h 1559442"/>
                <a:gd name="connsiteX102" fmla="*/ 5178301 w 5178301"/>
                <a:gd name="connsiteY102" fmla="*/ 1435395 h 1559442"/>
                <a:gd name="connsiteX0" fmla="*/ 0 w 5178301"/>
                <a:gd name="connsiteY0" fmla="*/ 1191897 h 1559442"/>
                <a:gd name="connsiteX1" fmla="*/ 180999 w 5178301"/>
                <a:gd name="connsiteY1" fmla="*/ 1350335 h 1559442"/>
                <a:gd name="connsiteX2" fmla="*/ 266060 w 5178301"/>
                <a:gd name="connsiteY2" fmla="*/ 1520456 h 1559442"/>
                <a:gd name="connsiteX3" fmla="*/ 510608 w 5178301"/>
                <a:gd name="connsiteY3" fmla="*/ 1541721 h 1559442"/>
                <a:gd name="connsiteX4" fmla="*/ 595669 w 5178301"/>
                <a:gd name="connsiteY4" fmla="*/ 1414130 h 1559442"/>
                <a:gd name="connsiteX5" fmla="*/ 606301 w 5178301"/>
                <a:gd name="connsiteY5" fmla="*/ 1382233 h 1559442"/>
                <a:gd name="connsiteX6" fmla="*/ 670097 w 5178301"/>
                <a:gd name="connsiteY6" fmla="*/ 1339702 h 1559442"/>
                <a:gd name="connsiteX7" fmla="*/ 691362 w 5178301"/>
                <a:gd name="connsiteY7" fmla="*/ 1307805 h 1559442"/>
                <a:gd name="connsiteX8" fmla="*/ 701994 w 5178301"/>
                <a:gd name="connsiteY8" fmla="*/ 1275907 h 1559442"/>
                <a:gd name="connsiteX9" fmla="*/ 723260 w 5178301"/>
                <a:gd name="connsiteY9" fmla="*/ 1254642 h 1559442"/>
                <a:gd name="connsiteX10" fmla="*/ 765790 w 5178301"/>
                <a:gd name="connsiteY10" fmla="*/ 1297172 h 1559442"/>
                <a:gd name="connsiteX11" fmla="*/ 882748 w 5178301"/>
                <a:gd name="connsiteY11" fmla="*/ 1350335 h 1559442"/>
                <a:gd name="connsiteX12" fmla="*/ 946543 w 5178301"/>
                <a:gd name="connsiteY12" fmla="*/ 1392865 h 1559442"/>
                <a:gd name="connsiteX13" fmla="*/ 978441 w 5178301"/>
                <a:gd name="connsiteY13" fmla="*/ 1414130 h 1559442"/>
                <a:gd name="connsiteX14" fmla="*/ 989074 w 5178301"/>
                <a:gd name="connsiteY14" fmla="*/ 1446028 h 1559442"/>
                <a:gd name="connsiteX15" fmla="*/ 1031604 w 5178301"/>
                <a:gd name="connsiteY15" fmla="*/ 1435395 h 1559442"/>
                <a:gd name="connsiteX16" fmla="*/ 1148562 w 5178301"/>
                <a:gd name="connsiteY16" fmla="*/ 1360968 h 1559442"/>
                <a:gd name="connsiteX17" fmla="*/ 1180460 w 5178301"/>
                <a:gd name="connsiteY17" fmla="*/ 1329070 h 1559442"/>
                <a:gd name="connsiteX18" fmla="*/ 1233622 w 5178301"/>
                <a:gd name="connsiteY18" fmla="*/ 1318437 h 1559442"/>
                <a:gd name="connsiteX19" fmla="*/ 1265520 w 5178301"/>
                <a:gd name="connsiteY19" fmla="*/ 1307805 h 1559442"/>
                <a:gd name="connsiteX20" fmla="*/ 1297418 w 5178301"/>
                <a:gd name="connsiteY20" fmla="*/ 1286540 h 1559442"/>
                <a:gd name="connsiteX21" fmla="*/ 1339948 w 5178301"/>
                <a:gd name="connsiteY21" fmla="*/ 1190847 h 1559442"/>
                <a:gd name="connsiteX22" fmla="*/ 1382478 w 5178301"/>
                <a:gd name="connsiteY22" fmla="*/ 1180214 h 1559442"/>
                <a:gd name="connsiteX23" fmla="*/ 1414376 w 5178301"/>
                <a:gd name="connsiteY23" fmla="*/ 1169581 h 1559442"/>
                <a:gd name="connsiteX24" fmla="*/ 1510069 w 5178301"/>
                <a:gd name="connsiteY24" fmla="*/ 1180214 h 1559442"/>
                <a:gd name="connsiteX25" fmla="*/ 1552599 w 5178301"/>
                <a:gd name="connsiteY25" fmla="*/ 1297172 h 1559442"/>
                <a:gd name="connsiteX26" fmla="*/ 1690822 w 5178301"/>
                <a:gd name="connsiteY26" fmla="*/ 1371600 h 1559442"/>
                <a:gd name="connsiteX27" fmla="*/ 1712088 w 5178301"/>
                <a:gd name="connsiteY27" fmla="*/ 1392865 h 1559442"/>
                <a:gd name="connsiteX28" fmla="*/ 1775883 w 5178301"/>
                <a:gd name="connsiteY28" fmla="*/ 1414130 h 1559442"/>
                <a:gd name="connsiteX29" fmla="*/ 1839678 w 5178301"/>
                <a:gd name="connsiteY29" fmla="*/ 1403498 h 1559442"/>
                <a:gd name="connsiteX30" fmla="*/ 1924739 w 5178301"/>
                <a:gd name="connsiteY30" fmla="*/ 1307805 h 1559442"/>
                <a:gd name="connsiteX31" fmla="*/ 1967269 w 5178301"/>
                <a:gd name="connsiteY31" fmla="*/ 1275907 h 1559442"/>
                <a:gd name="connsiteX32" fmla="*/ 2031064 w 5178301"/>
                <a:gd name="connsiteY32" fmla="*/ 1212112 h 1559442"/>
                <a:gd name="connsiteX33" fmla="*/ 2084227 w 5178301"/>
                <a:gd name="connsiteY33" fmla="*/ 1127051 h 1559442"/>
                <a:gd name="connsiteX34" fmla="*/ 2105492 w 5178301"/>
                <a:gd name="connsiteY34" fmla="*/ 1095154 h 1559442"/>
                <a:gd name="connsiteX35" fmla="*/ 2137390 w 5178301"/>
                <a:gd name="connsiteY35" fmla="*/ 1063256 h 1559442"/>
                <a:gd name="connsiteX36" fmla="*/ 2179920 w 5178301"/>
                <a:gd name="connsiteY36" fmla="*/ 1010093 h 1559442"/>
                <a:gd name="connsiteX37" fmla="*/ 2222450 w 5178301"/>
                <a:gd name="connsiteY37" fmla="*/ 978195 h 1559442"/>
                <a:gd name="connsiteX38" fmla="*/ 2360674 w 5178301"/>
                <a:gd name="connsiteY38" fmla="*/ 765544 h 1559442"/>
                <a:gd name="connsiteX39" fmla="*/ 2424469 w 5178301"/>
                <a:gd name="connsiteY39" fmla="*/ 659219 h 1559442"/>
                <a:gd name="connsiteX40" fmla="*/ 2488264 w 5178301"/>
                <a:gd name="connsiteY40" fmla="*/ 510363 h 1559442"/>
                <a:gd name="connsiteX41" fmla="*/ 2509529 w 5178301"/>
                <a:gd name="connsiteY41" fmla="*/ 414670 h 1559442"/>
                <a:gd name="connsiteX42" fmla="*/ 2594590 w 5178301"/>
                <a:gd name="connsiteY42" fmla="*/ 350875 h 1559442"/>
                <a:gd name="connsiteX43" fmla="*/ 2679650 w 5178301"/>
                <a:gd name="connsiteY43" fmla="*/ 276447 h 1559442"/>
                <a:gd name="connsiteX44" fmla="*/ 2711548 w 5178301"/>
                <a:gd name="connsiteY44" fmla="*/ 265814 h 1559442"/>
                <a:gd name="connsiteX45" fmla="*/ 2796608 w 5178301"/>
                <a:gd name="connsiteY45" fmla="*/ 223284 h 1559442"/>
                <a:gd name="connsiteX46" fmla="*/ 2871036 w 5178301"/>
                <a:gd name="connsiteY46" fmla="*/ 148856 h 1559442"/>
                <a:gd name="connsiteX47" fmla="*/ 2902934 w 5178301"/>
                <a:gd name="connsiteY47" fmla="*/ 127591 h 1559442"/>
                <a:gd name="connsiteX48" fmla="*/ 2966729 w 5178301"/>
                <a:gd name="connsiteY48" fmla="*/ 85061 h 1559442"/>
                <a:gd name="connsiteX49" fmla="*/ 3051790 w 5178301"/>
                <a:gd name="connsiteY49" fmla="*/ 10633 h 1559442"/>
                <a:gd name="connsiteX50" fmla="*/ 3083688 w 5178301"/>
                <a:gd name="connsiteY50" fmla="*/ 0 h 1559442"/>
                <a:gd name="connsiteX51" fmla="*/ 3126218 w 5178301"/>
                <a:gd name="connsiteY51" fmla="*/ 10633 h 1559442"/>
                <a:gd name="connsiteX52" fmla="*/ 3158115 w 5178301"/>
                <a:gd name="connsiteY52" fmla="*/ 74428 h 1559442"/>
                <a:gd name="connsiteX53" fmla="*/ 3115585 w 5178301"/>
                <a:gd name="connsiteY53" fmla="*/ 138223 h 1559442"/>
                <a:gd name="connsiteX54" fmla="*/ 3126218 w 5178301"/>
                <a:gd name="connsiteY54" fmla="*/ 170121 h 1559442"/>
                <a:gd name="connsiteX55" fmla="*/ 3136850 w 5178301"/>
                <a:gd name="connsiteY55" fmla="*/ 223284 h 1559442"/>
                <a:gd name="connsiteX56" fmla="*/ 3200646 w 5178301"/>
                <a:gd name="connsiteY56" fmla="*/ 287079 h 1559442"/>
                <a:gd name="connsiteX57" fmla="*/ 3232543 w 5178301"/>
                <a:gd name="connsiteY57" fmla="*/ 297712 h 1559442"/>
                <a:gd name="connsiteX58" fmla="*/ 3264441 w 5178301"/>
                <a:gd name="connsiteY58" fmla="*/ 329609 h 1559442"/>
                <a:gd name="connsiteX59" fmla="*/ 3296339 w 5178301"/>
                <a:gd name="connsiteY59" fmla="*/ 340242 h 1559442"/>
                <a:gd name="connsiteX60" fmla="*/ 3317604 w 5178301"/>
                <a:gd name="connsiteY60" fmla="*/ 382772 h 1559442"/>
                <a:gd name="connsiteX61" fmla="*/ 3349501 w 5178301"/>
                <a:gd name="connsiteY61" fmla="*/ 414670 h 1559442"/>
                <a:gd name="connsiteX62" fmla="*/ 3381399 w 5178301"/>
                <a:gd name="connsiteY62" fmla="*/ 531628 h 1559442"/>
                <a:gd name="connsiteX63" fmla="*/ 3423929 w 5178301"/>
                <a:gd name="connsiteY63" fmla="*/ 606056 h 1559442"/>
                <a:gd name="connsiteX64" fmla="*/ 3466460 w 5178301"/>
                <a:gd name="connsiteY64" fmla="*/ 616688 h 1559442"/>
                <a:gd name="connsiteX65" fmla="*/ 3498357 w 5178301"/>
                <a:gd name="connsiteY65" fmla="*/ 637954 h 1559442"/>
                <a:gd name="connsiteX66" fmla="*/ 3530255 w 5178301"/>
                <a:gd name="connsiteY66" fmla="*/ 648586 h 1559442"/>
                <a:gd name="connsiteX67" fmla="*/ 3540888 w 5178301"/>
                <a:gd name="connsiteY67" fmla="*/ 680484 h 1559442"/>
                <a:gd name="connsiteX68" fmla="*/ 3562153 w 5178301"/>
                <a:gd name="connsiteY68" fmla="*/ 712381 h 1559442"/>
                <a:gd name="connsiteX69" fmla="*/ 3572785 w 5178301"/>
                <a:gd name="connsiteY69" fmla="*/ 882502 h 1559442"/>
                <a:gd name="connsiteX70" fmla="*/ 3594050 w 5178301"/>
                <a:gd name="connsiteY70" fmla="*/ 914400 h 1559442"/>
                <a:gd name="connsiteX71" fmla="*/ 3657846 w 5178301"/>
                <a:gd name="connsiteY71" fmla="*/ 978195 h 1559442"/>
                <a:gd name="connsiteX72" fmla="*/ 3721641 w 5178301"/>
                <a:gd name="connsiteY72" fmla="*/ 1052623 h 1559442"/>
                <a:gd name="connsiteX73" fmla="*/ 3742906 w 5178301"/>
                <a:gd name="connsiteY73" fmla="*/ 1137684 h 1559442"/>
                <a:gd name="connsiteX74" fmla="*/ 3753539 w 5178301"/>
                <a:gd name="connsiteY74" fmla="*/ 1180214 h 1559442"/>
                <a:gd name="connsiteX75" fmla="*/ 3817334 w 5178301"/>
                <a:gd name="connsiteY75" fmla="*/ 1233377 h 1559442"/>
                <a:gd name="connsiteX76" fmla="*/ 3849232 w 5178301"/>
                <a:gd name="connsiteY76" fmla="*/ 1244009 h 1559442"/>
                <a:gd name="connsiteX77" fmla="*/ 3891762 w 5178301"/>
                <a:gd name="connsiteY77" fmla="*/ 1265275 h 1559442"/>
                <a:gd name="connsiteX78" fmla="*/ 3976822 w 5178301"/>
                <a:gd name="connsiteY78" fmla="*/ 1307805 h 1559442"/>
                <a:gd name="connsiteX79" fmla="*/ 4019353 w 5178301"/>
                <a:gd name="connsiteY79" fmla="*/ 1360968 h 1559442"/>
                <a:gd name="connsiteX80" fmla="*/ 4029985 w 5178301"/>
                <a:gd name="connsiteY80" fmla="*/ 1392865 h 1559442"/>
                <a:gd name="connsiteX81" fmla="*/ 4093781 w 5178301"/>
                <a:gd name="connsiteY81" fmla="*/ 1414130 h 1559442"/>
                <a:gd name="connsiteX82" fmla="*/ 4125678 w 5178301"/>
                <a:gd name="connsiteY82" fmla="*/ 1435395 h 1559442"/>
                <a:gd name="connsiteX83" fmla="*/ 4189474 w 5178301"/>
                <a:gd name="connsiteY83" fmla="*/ 1382233 h 1559442"/>
                <a:gd name="connsiteX84" fmla="*/ 4210739 w 5178301"/>
                <a:gd name="connsiteY84" fmla="*/ 1339702 h 1559442"/>
                <a:gd name="connsiteX85" fmla="*/ 4274534 w 5178301"/>
                <a:gd name="connsiteY85" fmla="*/ 1297172 h 1559442"/>
                <a:gd name="connsiteX86" fmla="*/ 4338329 w 5178301"/>
                <a:gd name="connsiteY86" fmla="*/ 1265275 h 1559442"/>
                <a:gd name="connsiteX87" fmla="*/ 4359594 w 5178301"/>
                <a:gd name="connsiteY87" fmla="*/ 1244009 h 1559442"/>
                <a:gd name="connsiteX88" fmla="*/ 4423390 w 5178301"/>
                <a:gd name="connsiteY88" fmla="*/ 1201479 h 1559442"/>
                <a:gd name="connsiteX89" fmla="*/ 4465920 w 5178301"/>
                <a:gd name="connsiteY89" fmla="*/ 1137684 h 1559442"/>
                <a:gd name="connsiteX90" fmla="*/ 4497818 w 5178301"/>
                <a:gd name="connsiteY90" fmla="*/ 1095154 h 1559442"/>
                <a:gd name="connsiteX91" fmla="*/ 4561613 w 5178301"/>
                <a:gd name="connsiteY91" fmla="*/ 1073888 h 1559442"/>
                <a:gd name="connsiteX92" fmla="*/ 4646674 w 5178301"/>
                <a:gd name="connsiteY92" fmla="*/ 1116419 h 1559442"/>
                <a:gd name="connsiteX93" fmla="*/ 4699836 w 5178301"/>
                <a:gd name="connsiteY93" fmla="*/ 1222744 h 1559442"/>
                <a:gd name="connsiteX94" fmla="*/ 4742367 w 5178301"/>
                <a:gd name="connsiteY94" fmla="*/ 1233377 h 1559442"/>
                <a:gd name="connsiteX95" fmla="*/ 4806162 w 5178301"/>
                <a:gd name="connsiteY95" fmla="*/ 1254642 h 1559442"/>
                <a:gd name="connsiteX96" fmla="*/ 4816794 w 5178301"/>
                <a:gd name="connsiteY96" fmla="*/ 1286540 h 1559442"/>
                <a:gd name="connsiteX97" fmla="*/ 4816794 w 5178301"/>
                <a:gd name="connsiteY97" fmla="*/ 1360968 h 1559442"/>
                <a:gd name="connsiteX98" fmla="*/ 4838060 w 5178301"/>
                <a:gd name="connsiteY98" fmla="*/ 1382233 h 1559442"/>
                <a:gd name="connsiteX99" fmla="*/ 5061343 w 5178301"/>
                <a:gd name="connsiteY99" fmla="*/ 1403498 h 1559442"/>
                <a:gd name="connsiteX100" fmla="*/ 5114506 w 5178301"/>
                <a:gd name="connsiteY100" fmla="*/ 1414130 h 1559442"/>
                <a:gd name="connsiteX101" fmla="*/ 5178301 w 5178301"/>
                <a:gd name="connsiteY101" fmla="*/ 1435395 h 1559442"/>
                <a:gd name="connsiteX0" fmla="*/ 0 w 4997302"/>
                <a:gd name="connsiteY0" fmla="*/ 1350335 h 1559442"/>
                <a:gd name="connsiteX1" fmla="*/ 85061 w 4997302"/>
                <a:gd name="connsiteY1" fmla="*/ 1520456 h 1559442"/>
                <a:gd name="connsiteX2" fmla="*/ 329609 w 4997302"/>
                <a:gd name="connsiteY2" fmla="*/ 1541721 h 1559442"/>
                <a:gd name="connsiteX3" fmla="*/ 414670 w 4997302"/>
                <a:gd name="connsiteY3" fmla="*/ 1414130 h 1559442"/>
                <a:gd name="connsiteX4" fmla="*/ 425302 w 4997302"/>
                <a:gd name="connsiteY4" fmla="*/ 1382233 h 1559442"/>
                <a:gd name="connsiteX5" fmla="*/ 489098 w 4997302"/>
                <a:gd name="connsiteY5" fmla="*/ 1339702 h 1559442"/>
                <a:gd name="connsiteX6" fmla="*/ 510363 w 4997302"/>
                <a:gd name="connsiteY6" fmla="*/ 1307805 h 1559442"/>
                <a:gd name="connsiteX7" fmla="*/ 520995 w 4997302"/>
                <a:gd name="connsiteY7" fmla="*/ 1275907 h 1559442"/>
                <a:gd name="connsiteX8" fmla="*/ 542261 w 4997302"/>
                <a:gd name="connsiteY8" fmla="*/ 1254642 h 1559442"/>
                <a:gd name="connsiteX9" fmla="*/ 584791 w 4997302"/>
                <a:gd name="connsiteY9" fmla="*/ 1297172 h 1559442"/>
                <a:gd name="connsiteX10" fmla="*/ 701749 w 4997302"/>
                <a:gd name="connsiteY10" fmla="*/ 1350335 h 1559442"/>
                <a:gd name="connsiteX11" fmla="*/ 765544 w 4997302"/>
                <a:gd name="connsiteY11" fmla="*/ 1392865 h 1559442"/>
                <a:gd name="connsiteX12" fmla="*/ 797442 w 4997302"/>
                <a:gd name="connsiteY12" fmla="*/ 1414130 h 1559442"/>
                <a:gd name="connsiteX13" fmla="*/ 808075 w 4997302"/>
                <a:gd name="connsiteY13" fmla="*/ 1446028 h 1559442"/>
                <a:gd name="connsiteX14" fmla="*/ 850605 w 4997302"/>
                <a:gd name="connsiteY14" fmla="*/ 1435395 h 1559442"/>
                <a:gd name="connsiteX15" fmla="*/ 967563 w 4997302"/>
                <a:gd name="connsiteY15" fmla="*/ 1360968 h 1559442"/>
                <a:gd name="connsiteX16" fmla="*/ 999461 w 4997302"/>
                <a:gd name="connsiteY16" fmla="*/ 1329070 h 1559442"/>
                <a:gd name="connsiteX17" fmla="*/ 1052623 w 4997302"/>
                <a:gd name="connsiteY17" fmla="*/ 1318437 h 1559442"/>
                <a:gd name="connsiteX18" fmla="*/ 1084521 w 4997302"/>
                <a:gd name="connsiteY18" fmla="*/ 1307805 h 1559442"/>
                <a:gd name="connsiteX19" fmla="*/ 1116419 w 4997302"/>
                <a:gd name="connsiteY19" fmla="*/ 1286540 h 1559442"/>
                <a:gd name="connsiteX20" fmla="*/ 1158949 w 4997302"/>
                <a:gd name="connsiteY20" fmla="*/ 1190847 h 1559442"/>
                <a:gd name="connsiteX21" fmla="*/ 1201479 w 4997302"/>
                <a:gd name="connsiteY21" fmla="*/ 1180214 h 1559442"/>
                <a:gd name="connsiteX22" fmla="*/ 1233377 w 4997302"/>
                <a:gd name="connsiteY22" fmla="*/ 1169581 h 1559442"/>
                <a:gd name="connsiteX23" fmla="*/ 1329070 w 4997302"/>
                <a:gd name="connsiteY23" fmla="*/ 1180214 h 1559442"/>
                <a:gd name="connsiteX24" fmla="*/ 1371600 w 4997302"/>
                <a:gd name="connsiteY24" fmla="*/ 1297172 h 1559442"/>
                <a:gd name="connsiteX25" fmla="*/ 1509823 w 4997302"/>
                <a:gd name="connsiteY25" fmla="*/ 1371600 h 1559442"/>
                <a:gd name="connsiteX26" fmla="*/ 1531089 w 4997302"/>
                <a:gd name="connsiteY26" fmla="*/ 1392865 h 1559442"/>
                <a:gd name="connsiteX27" fmla="*/ 1594884 w 4997302"/>
                <a:gd name="connsiteY27" fmla="*/ 1414130 h 1559442"/>
                <a:gd name="connsiteX28" fmla="*/ 1658679 w 4997302"/>
                <a:gd name="connsiteY28" fmla="*/ 1403498 h 1559442"/>
                <a:gd name="connsiteX29" fmla="*/ 1743740 w 4997302"/>
                <a:gd name="connsiteY29" fmla="*/ 1307805 h 1559442"/>
                <a:gd name="connsiteX30" fmla="*/ 1786270 w 4997302"/>
                <a:gd name="connsiteY30" fmla="*/ 1275907 h 1559442"/>
                <a:gd name="connsiteX31" fmla="*/ 1850065 w 4997302"/>
                <a:gd name="connsiteY31" fmla="*/ 1212112 h 1559442"/>
                <a:gd name="connsiteX32" fmla="*/ 1903228 w 4997302"/>
                <a:gd name="connsiteY32" fmla="*/ 1127051 h 1559442"/>
                <a:gd name="connsiteX33" fmla="*/ 1924493 w 4997302"/>
                <a:gd name="connsiteY33" fmla="*/ 1095154 h 1559442"/>
                <a:gd name="connsiteX34" fmla="*/ 1956391 w 4997302"/>
                <a:gd name="connsiteY34" fmla="*/ 1063256 h 1559442"/>
                <a:gd name="connsiteX35" fmla="*/ 1998921 w 4997302"/>
                <a:gd name="connsiteY35" fmla="*/ 1010093 h 1559442"/>
                <a:gd name="connsiteX36" fmla="*/ 2041451 w 4997302"/>
                <a:gd name="connsiteY36" fmla="*/ 978195 h 1559442"/>
                <a:gd name="connsiteX37" fmla="*/ 2179675 w 4997302"/>
                <a:gd name="connsiteY37" fmla="*/ 765544 h 1559442"/>
                <a:gd name="connsiteX38" fmla="*/ 2243470 w 4997302"/>
                <a:gd name="connsiteY38" fmla="*/ 659219 h 1559442"/>
                <a:gd name="connsiteX39" fmla="*/ 2307265 w 4997302"/>
                <a:gd name="connsiteY39" fmla="*/ 510363 h 1559442"/>
                <a:gd name="connsiteX40" fmla="*/ 2328530 w 4997302"/>
                <a:gd name="connsiteY40" fmla="*/ 414670 h 1559442"/>
                <a:gd name="connsiteX41" fmla="*/ 2413591 w 4997302"/>
                <a:gd name="connsiteY41" fmla="*/ 350875 h 1559442"/>
                <a:gd name="connsiteX42" fmla="*/ 2498651 w 4997302"/>
                <a:gd name="connsiteY42" fmla="*/ 276447 h 1559442"/>
                <a:gd name="connsiteX43" fmla="*/ 2530549 w 4997302"/>
                <a:gd name="connsiteY43" fmla="*/ 265814 h 1559442"/>
                <a:gd name="connsiteX44" fmla="*/ 2615609 w 4997302"/>
                <a:gd name="connsiteY44" fmla="*/ 223284 h 1559442"/>
                <a:gd name="connsiteX45" fmla="*/ 2690037 w 4997302"/>
                <a:gd name="connsiteY45" fmla="*/ 148856 h 1559442"/>
                <a:gd name="connsiteX46" fmla="*/ 2721935 w 4997302"/>
                <a:gd name="connsiteY46" fmla="*/ 127591 h 1559442"/>
                <a:gd name="connsiteX47" fmla="*/ 2785730 w 4997302"/>
                <a:gd name="connsiteY47" fmla="*/ 85061 h 1559442"/>
                <a:gd name="connsiteX48" fmla="*/ 2870791 w 4997302"/>
                <a:gd name="connsiteY48" fmla="*/ 10633 h 1559442"/>
                <a:gd name="connsiteX49" fmla="*/ 2902689 w 4997302"/>
                <a:gd name="connsiteY49" fmla="*/ 0 h 1559442"/>
                <a:gd name="connsiteX50" fmla="*/ 2945219 w 4997302"/>
                <a:gd name="connsiteY50" fmla="*/ 10633 h 1559442"/>
                <a:gd name="connsiteX51" fmla="*/ 2977116 w 4997302"/>
                <a:gd name="connsiteY51" fmla="*/ 74428 h 1559442"/>
                <a:gd name="connsiteX52" fmla="*/ 2934586 w 4997302"/>
                <a:gd name="connsiteY52" fmla="*/ 138223 h 1559442"/>
                <a:gd name="connsiteX53" fmla="*/ 2945219 w 4997302"/>
                <a:gd name="connsiteY53" fmla="*/ 170121 h 1559442"/>
                <a:gd name="connsiteX54" fmla="*/ 2955851 w 4997302"/>
                <a:gd name="connsiteY54" fmla="*/ 223284 h 1559442"/>
                <a:gd name="connsiteX55" fmla="*/ 3019647 w 4997302"/>
                <a:gd name="connsiteY55" fmla="*/ 287079 h 1559442"/>
                <a:gd name="connsiteX56" fmla="*/ 3051544 w 4997302"/>
                <a:gd name="connsiteY56" fmla="*/ 297712 h 1559442"/>
                <a:gd name="connsiteX57" fmla="*/ 3083442 w 4997302"/>
                <a:gd name="connsiteY57" fmla="*/ 329609 h 1559442"/>
                <a:gd name="connsiteX58" fmla="*/ 3115340 w 4997302"/>
                <a:gd name="connsiteY58" fmla="*/ 340242 h 1559442"/>
                <a:gd name="connsiteX59" fmla="*/ 3136605 w 4997302"/>
                <a:gd name="connsiteY59" fmla="*/ 382772 h 1559442"/>
                <a:gd name="connsiteX60" fmla="*/ 3168502 w 4997302"/>
                <a:gd name="connsiteY60" fmla="*/ 414670 h 1559442"/>
                <a:gd name="connsiteX61" fmla="*/ 3200400 w 4997302"/>
                <a:gd name="connsiteY61" fmla="*/ 531628 h 1559442"/>
                <a:gd name="connsiteX62" fmla="*/ 3242930 w 4997302"/>
                <a:gd name="connsiteY62" fmla="*/ 606056 h 1559442"/>
                <a:gd name="connsiteX63" fmla="*/ 3285461 w 4997302"/>
                <a:gd name="connsiteY63" fmla="*/ 616688 h 1559442"/>
                <a:gd name="connsiteX64" fmla="*/ 3317358 w 4997302"/>
                <a:gd name="connsiteY64" fmla="*/ 637954 h 1559442"/>
                <a:gd name="connsiteX65" fmla="*/ 3349256 w 4997302"/>
                <a:gd name="connsiteY65" fmla="*/ 648586 h 1559442"/>
                <a:gd name="connsiteX66" fmla="*/ 3359889 w 4997302"/>
                <a:gd name="connsiteY66" fmla="*/ 680484 h 1559442"/>
                <a:gd name="connsiteX67" fmla="*/ 3381154 w 4997302"/>
                <a:gd name="connsiteY67" fmla="*/ 712381 h 1559442"/>
                <a:gd name="connsiteX68" fmla="*/ 3391786 w 4997302"/>
                <a:gd name="connsiteY68" fmla="*/ 882502 h 1559442"/>
                <a:gd name="connsiteX69" fmla="*/ 3413051 w 4997302"/>
                <a:gd name="connsiteY69" fmla="*/ 914400 h 1559442"/>
                <a:gd name="connsiteX70" fmla="*/ 3476847 w 4997302"/>
                <a:gd name="connsiteY70" fmla="*/ 978195 h 1559442"/>
                <a:gd name="connsiteX71" fmla="*/ 3540642 w 4997302"/>
                <a:gd name="connsiteY71" fmla="*/ 1052623 h 1559442"/>
                <a:gd name="connsiteX72" fmla="*/ 3561907 w 4997302"/>
                <a:gd name="connsiteY72" fmla="*/ 1137684 h 1559442"/>
                <a:gd name="connsiteX73" fmla="*/ 3572540 w 4997302"/>
                <a:gd name="connsiteY73" fmla="*/ 1180214 h 1559442"/>
                <a:gd name="connsiteX74" fmla="*/ 3636335 w 4997302"/>
                <a:gd name="connsiteY74" fmla="*/ 1233377 h 1559442"/>
                <a:gd name="connsiteX75" fmla="*/ 3668233 w 4997302"/>
                <a:gd name="connsiteY75" fmla="*/ 1244009 h 1559442"/>
                <a:gd name="connsiteX76" fmla="*/ 3710763 w 4997302"/>
                <a:gd name="connsiteY76" fmla="*/ 1265275 h 1559442"/>
                <a:gd name="connsiteX77" fmla="*/ 3795823 w 4997302"/>
                <a:gd name="connsiteY77" fmla="*/ 1307805 h 1559442"/>
                <a:gd name="connsiteX78" fmla="*/ 3838354 w 4997302"/>
                <a:gd name="connsiteY78" fmla="*/ 1360968 h 1559442"/>
                <a:gd name="connsiteX79" fmla="*/ 3848986 w 4997302"/>
                <a:gd name="connsiteY79" fmla="*/ 1392865 h 1559442"/>
                <a:gd name="connsiteX80" fmla="*/ 3912782 w 4997302"/>
                <a:gd name="connsiteY80" fmla="*/ 1414130 h 1559442"/>
                <a:gd name="connsiteX81" fmla="*/ 3944679 w 4997302"/>
                <a:gd name="connsiteY81" fmla="*/ 1435395 h 1559442"/>
                <a:gd name="connsiteX82" fmla="*/ 4008475 w 4997302"/>
                <a:gd name="connsiteY82" fmla="*/ 1382233 h 1559442"/>
                <a:gd name="connsiteX83" fmla="*/ 4029740 w 4997302"/>
                <a:gd name="connsiteY83" fmla="*/ 1339702 h 1559442"/>
                <a:gd name="connsiteX84" fmla="*/ 4093535 w 4997302"/>
                <a:gd name="connsiteY84" fmla="*/ 1297172 h 1559442"/>
                <a:gd name="connsiteX85" fmla="*/ 4157330 w 4997302"/>
                <a:gd name="connsiteY85" fmla="*/ 1265275 h 1559442"/>
                <a:gd name="connsiteX86" fmla="*/ 4178595 w 4997302"/>
                <a:gd name="connsiteY86" fmla="*/ 1244009 h 1559442"/>
                <a:gd name="connsiteX87" fmla="*/ 4242391 w 4997302"/>
                <a:gd name="connsiteY87" fmla="*/ 1201479 h 1559442"/>
                <a:gd name="connsiteX88" fmla="*/ 4284921 w 4997302"/>
                <a:gd name="connsiteY88" fmla="*/ 1137684 h 1559442"/>
                <a:gd name="connsiteX89" fmla="*/ 4316819 w 4997302"/>
                <a:gd name="connsiteY89" fmla="*/ 1095154 h 1559442"/>
                <a:gd name="connsiteX90" fmla="*/ 4380614 w 4997302"/>
                <a:gd name="connsiteY90" fmla="*/ 1073888 h 1559442"/>
                <a:gd name="connsiteX91" fmla="*/ 4465675 w 4997302"/>
                <a:gd name="connsiteY91" fmla="*/ 1116419 h 1559442"/>
                <a:gd name="connsiteX92" fmla="*/ 4518837 w 4997302"/>
                <a:gd name="connsiteY92" fmla="*/ 1222744 h 1559442"/>
                <a:gd name="connsiteX93" fmla="*/ 4561368 w 4997302"/>
                <a:gd name="connsiteY93" fmla="*/ 1233377 h 1559442"/>
                <a:gd name="connsiteX94" fmla="*/ 4625163 w 4997302"/>
                <a:gd name="connsiteY94" fmla="*/ 1254642 h 1559442"/>
                <a:gd name="connsiteX95" fmla="*/ 4635795 w 4997302"/>
                <a:gd name="connsiteY95" fmla="*/ 1286540 h 1559442"/>
                <a:gd name="connsiteX96" fmla="*/ 4635795 w 4997302"/>
                <a:gd name="connsiteY96" fmla="*/ 1360968 h 1559442"/>
                <a:gd name="connsiteX97" fmla="*/ 4657061 w 4997302"/>
                <a:gd name="connsiteY97" fmla="*/ 1382233 h 1559442"/>
                <a:gd name="connsiteX98" fmla="*/ 4880344 w 4997302"/>
                <a:gd name="connsiteY98" fmla="*/ 1403498 h 1559442"/>
                <a:gd name="connsiteX99" fmla="*/ 4933507 w 4997302"/>
                <a:gd name="connsiteY99" fmla="*/ 1414130 h 1559442"/>
                <a:gd name="connsiteX100" fmla="*/ 4997302 w 4997302"/>
                <a:gd name="connsiteY100" fmla="*/ 1435395 h 1559442"/>
                <a:gd name="connsiteX0" fmla="*/ 0 w 4912241"/>
                <a:gd name="connsiteY0" fmla="*/ 1520456 h 1559442"/>
                <a:gd name="connsiteX1" fmla="*/ 244548 w 4912241"/>
                <a:gd name="connsiteY1" fmla="*/ 1541721 h 1559442"/>
                <a:gd name="connsiteX2" fmla="*/ 329609 w 4912241"/>
                <a:gd name="connsiteY2" fmla="*/ 1414130 h 1559442"/>
                <a:gd name="connsiteX3" fmla="*/ 340241 w 4912241"/>
                <a:gd name="connsiteY3" fmla="*/ 1382233 h 1559442"/>
                <a:gd name="connsiteX4" fmla="*/ 404037 w 4912241"/>
                <a:gd name="connsiteY4" fmla="*/ 1339702 h 1559442"/>
                <a:gd name="connsiteX5" fmla="*/ 425302 w 4912241"/>
                <a:gd name="connsiteY5" fmla="*/ 1307805 h 1559442"/>
                <a:gd name="connsiteX6" fmla="*/ 435934 w 4912241"/>
                <a:gd name="connsiteY6" fmla="*/ 1275907 h 1559442"/>
                <a:gd name="connsiteX7" fmla="*/ 457200 w 4912241"/>
                <a:gd name="connsiteY7" fmla="*/ 1254642 h 1559442"/>
                <a:gd name="connsiteX8" fmla="*/ 499730 w 4912241"/>
                <a:gd name="connsiteY8" fmla="*/ 1297172 h 1559442"/>
                <a:gd name="connsiteX9" fmla="*/ 616688 w 4912241"/>
                <a:gd name="connsiteY9" fmla="*/ 1350335 h 1559442"/>
                <a:gd name="connsiteX10" fmla="*/ 680483 w 4912241"/>
                <a:gd name="connsiteY10" fmla="*/ 1392865 h 1559442"/>
                <a:gd name="connsiteX11" fmla="*/ 712381 w 4912241"/>
                <a:gd name="connsiteY11" fmla="*/ 1414130 h 1559442"/>
                <a:gd name="connsiteX12" fmla="*/ 723014 w 4912241"/>
                <a:gd name="connsiteY12" fmla="*/ 1446028 h 1559442"/>
                <a:gd name="connsiteX13" fmla="*/ 765544 w 4912241"/>
                <a:gd name="connsiteY13" fmla="*/ 1435395 h 1559442"/>
                <a:gd name="connsiteX14" fmla="*/ 882502 w 4912241"/>
                <a:gd name="connsiteY14" fmla="*/ 1360968 h 1559442"/>
                <a:gd name="connsiteX15" fmla="*/ 914400 w 4912241"/>
                <a:gd name="connsiteY15" fmla="*/ 1329070 h 1559442"/>
                <a:gd name="connsiteX16" fmla="*/ 967562 w 4912241"/>
                <a:gd name="connsiteY16" fmla="*/ 1318437 h 1559442"/>
                <a:gd name="connsiteX17" fmla="*/ 999460 w 4912241"/>
                <a:gd name="connsiteY17" fmla="*/ 1307805 h 1559442"/>
                <a:gd name="connsiteX18" fmla="*/ 1031358 w 4912241"/>
                <a:gd name="connsiteY18" fmla="*/ 1286540 h 1559442"/>
                <a:gd name="connsiteX19" fmla="*/ 1073888 w 4912241"/>
                <a:gd name="connsiteY19" fmla="*/ 1190847 h 1559442"/>
                <a:gd name="connsiteX20" fmla="*/ 1116418 w 4912241"/>
                <a:gd name="connsiteY20" fmla="*/ 1180214 h 1559442"/>
                <a:gd name="connsiteX21" fmla="*/ 1148316 w 4912241"/>
                <a:gd name="connsiteY21" fmla="*/ 1169581 h 1559442"/>
                <a:gd name="connsiteX22" fmla="*/ 1244009 w 4912241"/>
                <a:gd name="connsiteY22" fmla="*/ 1180214 h 1559442"/>
                <a:gd name="connsiteX23" fmla="*/ 1286539 w 4912241"/>
                <a:gd name="connsiteY23" fmla="*/ 1297172 h 1559442"/>
                <a:gd name="connsiteX24" fmla="*/ 1424762 w 4912241"/>
                <a:gd name="connsiteY24" fmla="*/ 1371600 h 1559442"/>
                <a:gd name="connsiteX25" fmla="*/ 1446028 w 4912241"/>
                <a:gd name="connsiteY25" fmla="*/ 1392865 h 1559442"/>
                <a:gd name="connsiteX26" fmla="*/ 1509823 w 4912241"/>
                <a:gd name="connsiteY26" fmla="*/ 1414130 h 1559442"/>
                <a:gd name="connsiteX27" fmla="*/ 1573618 w 4912241"/>
                <a:gd name="connsiteY27" fmla="*/ 1403498 h 1559442"/>
                <a:gd name="connsiteX28" fmla="*/ 1658679 w 4912241"/>
                <a:gd name="connsiteY28" fmla="*/ 1307805 h 1559442"/>
                <a:gd name="connsiteX29" fmla="*/ 1701209 w 4912241"/>
                <a:gd name="connsiteY29" fmla="*/ 1275907 h 1559442"/>
                <a:gd name="connsiteX30" fmla="*/ 1765004 w 4912241"/>
                <a:gd name="connsiteY30" fmla="*/ 1212112 h 1559442"/>
                <a:gd name="connsiteX31" fmla="*/ 1818167 w 4912241"/>
                <a:gd name="connsiteY31" fmla="*/ 1127051 h 1559442"/>
                <a:gd name="connsiteX32" fmla="*/ 1839432 w 4912241"/>
                <a:gd name="connsiteY32" fmla="*/ 1095154 h 1559442"/>
                <a:gd name="connsiteX33" fmla="*/ 1871330 w 4912241"/>
                <a:gd name="connsiteY33" fmla="*/ 1063256 h 1559442"/>
                <a:gd name="connsiteX34" fmla="*/ 1913860 w 4912241"/>
                <a:gd name="connsiteY34" fmla="*/ 1010093 h 1559442"/>
                <a:gd name="connsiteX35" fmla="*/ 1956390 w 4912241"/>
                <a:gd name="connsiteY35" fmla="*/ 978195 h 1559442"/>
                <a:gd name="connsiteX36" fmla="*/ 2094614 w 4912241"/>
                <a:gd name="connsiteY36" fmla="*/ 765544 h 1559442"/>
                <a:gd name="connsiteX37" fmla="*/ 2158409 w 4912241"/>
                <a:gd name="connsiteY37" fmla="*/ 659219 h 1559442"/>
                <a:gd name="connsiteX38" fmla="*/ 2222204 w 4912241"/>
                <a:gd name="connsiteY38" fmla="*/ 510363 h 1559442"/>
                <a:gd name="connsiteX39" fmla="*/ 2243469 w 4912241"/>
                <a:gd name="connsiteY39" fmla="*/ 414670 h 1559442"/>
                <a:gd name="connsiteX40" fmla="*/ 2328530 w 4912241"/>
                <a:gd name="connsiteY40" fmla="*/ 350875 h 1559442"/>
                <a:gd name="connsiteX41" fmla="*/ 2413590 w 4912241"/>
                <a:gd name="connsiteY41" fmla="*/ 276447 h 1559442"/>
                <a:gd name="connsiteX42" fmla="*/ 2445488 w 4912241"/>
                <a:gd name="connsiteY42" fmla="*/ 265814 h 1559442"/>
                <a:gd name="connsiteX43" fmla="*/ 2530548 w 4912241"/>
                <a:gd name="connsiteY43" fmla="*/ 223284 h 1559442"/>
                <a:gd name="connsiteX44" fmla="*/ 2604976 w 4912241"/>
                <a:gd name="connsiteY44" fmla="*/ 148856 h 1559442"/>
                <a:gd name="connsiteX45" fmla="*/ 2636874 w 4912241"/>
                <a:gd name="connsiteY45" fmla="*/ 127591 h 1559442"/>
                <a:gd name="connsiteX46" fmla="*/ 2700669 w 4912241"/>
                <a:gd name="connsiteY46" fmla="*/ 85061 h 1559442"/>
                <a:gd name="connsiteX47" fmla="*/ 2785730 w 4912241"/>
                <a:gd name="connsiteY47" fmla="*/ 10633 h 1559442"/>
                <a:gd name="connsiteX48" fmla="*/ 2817628 w 4912241"/>
                <a:gd name="connsiteY48" fmla="*/ 0 h 1559442"/>
                <a:gd name="connsiteX49" fmla="*/ 2860158 w 4912241"/>
                <a:gd name="connsiteY49" fmla="*/ 10633 h 1559442"/>
                <a:gd name="connsiteX50" fmla="*/ 2892055 w 4912241"/>
                <a:gd name="connsiteY50" fmla="*/ 74428 h 1559442"/>
                <a:gd name="connsiteX51" fmla="*/ 2849525 w 4912241"/>
                <a:gd name="connsiteY51" fmla="*/ 138223 h 1559442"/>
                <a:gd name="connsiteX52" fmla="*/ 2860158 w 4912241"/>
                <a:gd name="connsiteY52" fmla="*/ 170121 h 1559442"/>
                <a:gd name="connsiteX53" fmla="*/ 2870790 w 4912241"/>
                <a:gd name="connsiteY53" fmla="*/ 223284 h 1559442"/>
                <a:gd name="connsiteX54" fmla="*/ 2934586 w 4912241"/>
                <a:gd name="connsiteY54" fmla="*/ 287079 h 1559442"/>
                <a:gd name="connsiteX55" fmla="*/ 2966483 w 4912241"/>
                <a:gd name="connsiteY55" fmla="*/ 297712 h 1559442"/>
                <a:gd name="connsiteX56" fmla="*/ 2998381 w 4912241"/>
                <a:gd name="connsiteY56" fmla="*/ 329609 h 1559442"/>
                <a:gd name="connsiteX57" fmla="*/ 3030279 w 4912241"/>
                <a:gd name="connsiteY57" fmla="*/ 340242 h 1559442"/>
                <a:gd name="connsiteX58" fmla="*/ 3051544 w 4912241"/>
                <a:gd name="connsiteY58" fmla="*/ 382772 h 1559442"/>
                <a:gd name="connsiteX59" fmla="*/ 3083441 w 4912241"/>
                <a:gd name="connsiteY59" fmla="*/ 414670 h 1559442"/>
                <a:gd name="connsiteX60" fmla="*/ 3115339 w 4912241"/>
                <a:gd name="connsiteY60" fmla="*/ 531628 h 1559442"/>
                <a:gd name="connsiteX61" fmla="*/ 3157869 w 4912241"/>
                <a:gd name="connsiteY61" fmla="*/ 606056 h 1559442"/>
                <a:gd name="connsiteX62" fmla="*/ 3200400 w 4912241"/>
                <a:gd name="connsiteY62" fmla="*/ 616688 h 1559442"/>
                <a:gd name="connsiteX63" fmla="*/ 3232297 w 4912241"/>
                <a:gd name="connsiteY63" fmla="*/ 637954 h 1559442"/>
                <a:gd name="connsiteX64" fmla="*/ 3264195 w 4912241"/>
                <a:gd name="connsiteY64" fmla="*/ 648586 h 1559442"/>
                <a:gd name="connsiteX65" fmla="*/ 3274828 w 4912241"/>
                <a:gd name="connsiteY65" fmla="*/ 680484 h 1559442"/>
                <a:gd name="connsiteX66" fmla="*/ 3296093 w 4912241"/>
                <a:gd name="connsiteY66" fmla="*/ 712381 h 1559442"/>
                <a:gd name="connsiteX67" fmla="*/ 3306725 w 4912241"/>
                <a:gd name="connsiteY67" fmla="*/ 882502 h 1559442"/>
                <a:gd name="connsiteX68" fmla="*/ 3327990 w 4912241"/>
                <a:gd name="connsiteY68" fmla="*/ 914400 h 1559442"/>
                <a:gd name="connsiteX69" fmla="*/ 3391786 w 4912241"/>
                <a:gd name="connsiteY69" fmla="*/ 978195 h 1559442"/>
                <a:gd name="connsiteX70" fmla="*/ 3455581 w 4912241"/>
                <a:gd name="connsiteY70" fmla="*/ 1052623 h 1559442"/>
                <a:gd name="connsiteX71" fmla="*/ 3476846 w 4912241"/>
                <a:gd name="connsiteY71" fmla="*/ 1137684 h 1559442"/>
                <a:gd name="connsiteX72" fmla="*/ 3487479 w 4912241"/>
                <a:gd name="connsiteY72" fmla="*/ 1180214 h 1559442"/>
                <a:gd name="connsiteX73" fmla="*/ 3551274 w 4912241"/>
                <a:gd name="connsiteY73" fmla="*/ 1233377 h 1559442"/>
                <a:gd name="connsiteX74" fmla="*/ 3583172 w 4912241"/>
                <a:gd name="connsiteY74" fmla="*/ 1244009 h 1559442"/>
                <a:gd name="connsiteX75" fmla="*/ 3625702 w 4912241"/>
                <a:gd name="connsiteY75" fmla="*/ 1265275 h 1559442"/>
                <a:gd name="connsiteX76" fmla="*/ 3710762 w 4912241"/>
                <a:gd name="connsiteY76" fmla="*/ 1307805 h 1559442"/>
                <a:gd name="connsiteX77" fmla="*/ 3753293 w 4912241"/>
                <a:gd name="connsiteY77" fmla="*/ 1360968 h 1559442"/>
                <a:gd name="connsiteX78" fmla="*/ 3763925 w 4912241"/>
                <a:gd name="connsiteY78" fmla="*/ 1392865 h 1559442"/>
                <a:gd name="connsiteX79" fmla="*/ 3827721 w 4912241"/>
                <a:gd name="connsiteY79" fmla="*/ 1414130 h 1559442"/>
                <a:gd name="connsiteX80" fmla="*/ 3859618 w 4912241"/>
                <a:gd name="connsiteY80" fmla="*/ 1435395 h 1559442"/>
                <a:gd name="connsiteX81" fmla="*/ 3923414 w 4912241"/>
                <a:gd name="connsiteY81" fmla="*/ 1382233 h 1559442"/>
                <a:gd name="connsiteX82" fmla="*/ 3944679 w 4912241"/>
                <a:gd name="connsiteY82" fmla="*/ 1339702 h 1559442"/>
                <a:gd name="connsiteX83" fmla="*/ 4008474 w 4912241"/>
                <a:gd name="connsiteY83" fmla="*/ 1297172 h 1559442"/>
                <a:gd name="connsiteX84" fmla="*/ 4072269 w 4912241"/>
                <a:gd name="connsiteY84" fmla="*/ 1265275 h 1559442"/>
                <a:gd name="connsiteX85" fmla="*/ 4093534 w 4912241"/>
                <a:gd name="connsiteY85" fmla="*/ 1244009 h 1559442"/>
                <a:gd name="connsiteX86" fmla="*/ 4157330 w 4912241"/>
                <a:gd name="connsiteY86" fmla="*/ 1201479 h 1559442"/>
                <a:gd name="connsiteX87" fmla="*/ 4199860 w 4912241"/>
                <a:gd name="connsiteY87" fmla="*/ 1137684 h 1559442"/>
                <a:gd name="connsiteX88" fmla="*/ 4231758 w 4912241"/>
                <a:gd name="connsiteY88" fmla="*/ 1095154 h 1559442"/>
                <a:gd name="connsiteX89" fmla="*/ 4295553 w 4912241"/>
                <a:gd name="connsiteY89" fmla="*/ 1073888 h 1559442"/>
                <a:gd name="connsiteX90" fmla="*/ 4380614 w 4912241"/>
                <a:gd name="connsiteY90" fmla="*/ 1116419 h 1559442"/>
                <a:gd name="connsiteX91" fmla="*/ 4433776 w 4912241"/>
                <a:gd name="connsiteY91" fmla="*/ 1222744 h 1559442"/>
                <a:gd name="connsiteX92" fmla="*/ 4476307 w 4912241"/>
                <a:gd name="connsiteY92" fmla="*/ 1233377 h 1559442"/>
                <a:gd name="connsiteX93" fmla="*/ 4540102 w 4912241"/>
                <a:gd name="connsiteY93" fmla="*/ 1254642 h 1559442"/>
                <a:gd name="connsiteX94" fmla="*/ 4550734 w 4912241"/>
                <a:gd name="connsiteY94" fmla="*/ 1286540 h 1559442"/>
                <a:gd name="connsiteX95" fmla="*/ 4550734 w 4912241"/>
                <a:gd name="connsiteY95" fmla="*/ 1360968 h 1559442"/>
                <a:gd name="connsiteX96" fmla="*/ 4572000 w 4912241"/>
                <a:gd name="connsiteY96" fmla="*/ 1382233 h 1559442"/>
                <a:gd name="connsiteX97" fmla="*/ 4795283 w 4912241"/>
                <a:gd name="connsiteY97" fmla="*/ 1403498 h 1559442"/>
                <a:gd name="connsiteX98" fmla="*/ 4848446 w 4912241"/>
                <a:gd name="connsiteY98" fmla="*/ 1414130 h 1559442"/>
                <a:gd name="connsiteX99" fmla="*/ 4912241 w 4912241"/>
                <a:gd name="connsiteY99" fmla="*/ 1435395 h 1559442"/>
                <a:gd name="connsiteX0" fmla="*/ 0 w 4912241"/>
                <a:gd name="connsiteY0" fmla="*/ 1520456 h 1520456"/>
                <a:gd name="connsiteX1" fmla="*/ 329609 w 4912241"/>
                <a:gd name="connsiteY1" fmla="*/ 1414130 h 1520456"/>
                <a:gd name="connsiteX2" fmla="*/ 340241 w 4912241"/>
                <a:gd name="connsiteY2" fmla="*/ 1382233 h 1520456"/>
                <a:gd name="connsiteX3" fmla="*/ 404037 w 4912241"/>
                <a:gd name="connsiteY3" fmla="*/ 1339702 h 1520456"/>
                <a:gd name="connsiteX4" fmla="*/ 425302 w 4912241"/>
                <a:gd name="connsiteY4" fmla="*/ 1307805 h 1520456"/>
                <a:gd name="connsiteX5" fmla="*/ 435934 w 4912241"/>
                <a:gd name="connsiteY5" fmla="*/ 1275907 h 1520456"/>
                <a:gd name="connsiteX6" fmla="*/ 457200 w 4912241"/>
                <a:gd name="connsiteY6" fmla="*/ 1254642 h 1520456"/>
                <a:gd name="connsiteX7" fmla="*/ 499730 w 4912241"/>
                <a:gd name="connsiteY7" fmla="*/ 1297172 h 1520456"/>
                <a:gd name="connsiteX8" fmla="*/ 616688 w 4912241"/>
                <a:gd name="connsiteY8" fmla="*/ 1350335 h 1520456"/>
                <a:gd name="connsiteX9" fmla="*/ 680483 w 4912241"/>
                <a:gd name="connsiteY9" fmla="*/ 1392865 h 1520456"/>
                <a:gd name="connsiteX10" fmla="*/ 712381 w 4912241"/>
                <a:gd name="connsiteY10" fmla="*/ 1414130 h 1520456"/>
                <a:gd name="connsiteX11" fmla="*/ 723014 w 4912241"/>
                <a:gd name="connsiteY11" fmla="*/ 1446028 h 1520456"/>
                <a:gd name="connsiteX12" fmla="*/ 765544 w 4912241"/>
                <a:gd name="connsiteY12" fmla="*/ 1435395 h 1520456"/>
                <a:gd name="connsiteX13" fmla="*/ 882502 w 4912241"/>
                <a:gd name="connsiteY13" fmla="*/ 1360968 h 1520456"/>
                <a:gd name="connsiteX14" fmla="*/ 914400 w 4912241"/>
                <a:gd name="connsiteY14" fmla="*/ 1329070 h 1520456"/>
                <a:gd name="connsiteX15" fmla="*/ 967562 w 4912241"/>
                <a:gd name="connsiteY15" fmla="*/ 1318437 h 1520456"/>
                <a:gd name="connsiteX16" fmla="*/ 999460 w 4912241"/>
                <a:gd name="connsiteY16" fmla="*/ 1307805 h 1520456"/>
                <a:gd name="connsiteX17" fmla="*/ 1031358 w 4912241"/>
                <a:gd name="connsiteY17" fmla="*/ 1286540 h 1520456"/>
                <a:gd name="connsiteX18" fmla="*/ 1073888 w 4912241"/>
                <a:gd name="connsiteY18" fmla="*/ 1190847 h 1520456"/>
                <a:gd name="connsiteX19" fmla="*/ 1116418 w 4912241"/>
                <a:gd name="connsiteY19" fmla="*/ 1180214 h 1520456"/>
                <a:gd name="connsiteX20" fmla="*/ 1148316 w 4912241"/>
                <a:gd name="connsiteY20" fmla="*/ 1169581 h 1520456"/>
                <a:gd name="connsiteX21" fmla="*/ 1244009 w 4912241"/>
                <a:gd name="connsiteY21" fmla="*/ 1180214 h 1520456"/>
                <a:gd name="connsiteX22" fmla="*/ 1286539 w 4912241"/>
                <a:gd name="connsiteY22" fmla="*/ 1297172 h 1520456"/>
                <a:gd name="connsiteX23" fmla="*/ 1424762 w 4912241"/>
                <a:gd name="connsiteY23" fmla="*/ 1371600 h 1520456"/>
                <a:gd name="connsiteX24" fmla="*/ 1446028 w 4912241"/>
                <a:gd name="connsiteY24" fmla="*/ 1392865 h 1520456"/>
                <a:gd name="connsiteX25" fmla="*/ 1509823 w 4912241"/>
                <a:gd name="connsiteY25" fmla="*/ 1414130 h 1520456"/>
                <a:gd name="connsiteX26" fmla="*/ 1573618 w 4912241"/>
                <a:gd name="connsiteY26" fmla="*/ 1403498 h 1520456"/>
                <a:gd name="connsiteX27" fmla="*/ 1658679 w 4912241"/>
                <a:gd name="connsiteY27" fmla="*/ 1307805 h 1520456"/>
                <a:gd name="connsiteX28" fmla="*/ 1701209 w 4912241"/>
                <a:gd name="connsiteY28" fmla="*/ 1275907 h 1520456"/>
                <a:gd name="connsiteX29" fmla="*/ 1765004 w 4912241"/>
                <a:gd name="connsiteY29" fmla="*/ 1212112 h 1520456"/>
                <a:gd name="connsiteX30" fmla="*/ 1818167 w 4912241"/>
                <a:gd name="connsiteY30" fmla="*/ 1127051 h 1520456"/>
                <a:gd name="connsiteX31" fmla="*/ 1839432 w 4912241"/>
                <a:gd name="connsiteY31" fmla="*/ 1095154 h 1520456"/>
                <a:gd name="connsiteX32" fmla="*/ 1871330 w 4912241"/>
                <a:gd name="connsiteY32" fmla="*/ 1063256 h 1520456"/>
                <a:gd name="connsiteX33" fmla="*/ 1913860 w 4912241"/>
                <a:gd name="connsiteY33" fmla="*/ 1010093 h 1520456"/>
                <a:gd name="connsiteX34" fmla="*/ 1956390 w 4912241"/>
                <a:gd name="connsiteY34" fmla="*/ 978195 h 1520456"/>
                <a:gd name="connsiteX35" fmla="*/ 2094614 w 4912241"/>
                <a:gd name="connsiteY35" fmla="*/ 765544 h 1520456"/>
                <a:gd name="connsiteX36" fmla="*/ 2158409 w 4912241"/>
                <a:gd name="connsiteY36" fmla="*/ 659219 h 1520456"/>
                <a:gd name="connsiteX37" fmla="*/ 2222204 w 4912241"/>
                <a:gd name="connsiteY37" fmla="*/ 510363 h 1520456"/>
                <a:gd name="connsiteX38" fmla="*/ 2243469 w 4912241"/>
                <a:gd name="connsiteY38" fmla="*/ 414670 h 1520456"/>
                <a:gd name="connsiteX39" fmla="*/ 2328530 w 4912241"/>
                <a:gd name="connsiteY39" fmla="*/ 350875 h 1520456"/>
                <a:gd name="connsiteX40" fmla="*/ 2413590 w 4912241"/>
                <a:gd name="connsiteY40" fmla="*/ 276447 h 1520456"/>
                <a:gd name="connsiteX41" fmla="*/ 2445488 w 4912241"/>
                <a:gd name="connsiteY41" fmla="*/ 265814 h 1520456"/>
                <a:gd name="connsiteX42" fmla="*/ 2530548 w 4912241"/>
                <a:gd name="connsiteY42" fmla="*/ 223284 h 1520456"/>
                <a:gd name="connsiteX43" fmla="*/ 2604976 w 4912241"/>
                <a:gd name="connsiteY43" fmla="*/ 148856 h 1520456"/>
                <a:gd name="connsiteX44" fmla="*/ 2636874 w 4912241"/>
                <a:gd name="connsiteY44" fmla="*/ 127591 h 1520456"/>
                <a:gd name="connsiteX45" fmla="*/ 2700669 w 4912241"/>
                <a:gd name="connsiteY45" fmla="*/ 85061 h 1520456"/>
                <a:gd name="connsiteX46" fmla="*/ 2785730 w 4912241"/>
                <a:gd name="connsiteY46" fmla="*/ 10633 h 1520456"/>
                <a:gd name="connsiteX47" fmla="*/ 2817628 w 4912241"/>
                <a:gd name="connsiteY47" fmla="*/ 0 h 1520456"/>
                <a:gd name="connsiteX48" fmla="*/ 2860158 w 4912241"/>
                <a:gd name="connsiteY48" fmla="*/ 10633 h 1520456"/>
                <a:gd name="connsiteX49" fmla="*/ 2892055 w 4912241"/>
                <a:gd name="connsiteY49" fmla="*/ 74428 h 1520456"/>
                <a:gd name="connsiteX50" fmla="*/ 2849525 w 4912241"/>
                <a:gd name="connsiteY50" fmla="*/ 138223 h 1520456"/>
                <a:gd name="connsiteX51" fmla="*/ 2860158 w 4912241"/>
                <a:gd name="connsiteY51" fmla="*/ 170121 h 1520456"/>
                <a:gd name="connsiteX52" fmla="*/ 2870790 w 4912241"/>
                <a:gd name="connsiteY52" fmla="*/ 223284 h 1520456"/>
                <a:gd name="connsiteX53" fmla="*/ 2934586 w 4912241"/>
                <a:gd name="connsiteY53" fmla="*/ 287079 h 1520456"/>
                <a:gd name="connsiteX54" fmla="*/ 2966483 w 4912241"/>
                <a:gd name="connsiteY54" fmla="*/ 297712 h 1520456"/>
                <a:gd name="connsiteX55" fmla="*/ 2998381 w 4912241"/>
                <a:gd name="connsiteY55" fmla="*/ 329609 h 1520456"/>
                <a:gd name="connsiteX56" fmla="*/ 3030279 w 4912241"/>
                <a:gd name="connsiteY56" fmla="*/ 340242 h 1520456"/>
                <a:gd name="connsiteX57" fmla="*/ 3051544 w 4912241"/>
                <a:gd name="connsiteY57" fmla="*/ 382772 h 1520456"/>
                <a:gd name="connsiteX58" fmla="*/ 3083441 w 4912241"/>
                <a:gd name="connsiteY58" fmla="*/ 414670 h 1520456"/>
                <a:gd name="connsiteX59" fmla="*/ 3115339 w 4912241"/>
                <a:gd name="connsiteY59" fmla="*/ 531628 h 1520456"/>
                <a:gd name="connsiteX60" fmla="*/ 3157869 w 4912241"/>
                <a:gd name="connsiteY60" fmla="*/ 606056 h 1520456"/>
                <a:gd name="connsiteX61" fmla="*/ 3200400 w 4912241"/>
                <a:gd name="connsiteY61" fmla="*/ 616688 h 1520456"/>
                <a:gd name="connsiteX62" fmla="*/ 3232297 w 4912241"/>
                <a:gd name="connsiteY62" fmla="*/ 637954 h 1520456"/>
                <a:gd name="connsiteX63" fmla="*/ 3264195 w 4912241"/>
                <a:gd name="connsiteY63" fmla="*/ 648586 h 1520456"/>
                <a:gd name="connsiteX64" fmla="*/ 3274828 w 4912241"/>
                <a:gd name="connsiteY64" fmla="*/ 680484 h 1520456"/>
                <a:gd name="connsiteX65" fmla="*/ 3296093 w 4912241"/>
                <a:gd name="connsiteY65" fmla="*/ 712381 h 1520456"/>
                <a:gd name="connsiteX66" fmla="*/ 3306725 w 4912241"/>
                <a:gd name="connsiteY66" fmla="*/ 882502 h 1520456"/>
                <a:gd name="connsiteX67" fmla="*/ 3327990 w 4912241"/>
                <a:gd name="connsiteY67" fmla="*/ 914400 h 1520456"/>
                <a:gd name="connsiteX68" fmla="*/ 3391786 w 4912241"/>
                <a:gd name="connsiteY68" fmla="*/ 978195 h 1520456"/>
                <a:gd name="connsiteX69" fmla="*/ 3455581 w 4912241"/>
                <a:gd name="connsiteY69" fmla="*/ 1052623 h 1520456"/>
                <a:gd name="connsiteX70" fmla="*/ 3476846 w 4912241"/>
                <a:gd name="connsiteY70" fmla="*/ 1137684 h 1520456"/>
                <a:gd name="connsiteX71" fmla="*/ 3487479 w 4912241"/>
                <a:gd name="connsiteY71" fmla="*/ 1180214 h 1520456"/>
                <a:gd name="connsiteX72" fmla="*/ 3551274 w 4912241"/>
                <a:gd name="connsiteY72" fmla="*/ 1233377 h 1520456"/>
                <a:gd name="connsiteX73" fmla="*/ 3583172 w 4912241"/>
                <a:gd name="connsiteY73" fmla="*/ 1244009 h 1520456"/>
                <a:gd name="connsiteX74" fmla="*/ 3625702 w 4912241"/>
                <a:gd name="connsiteY74" fmla="*/ 1265275 h 1520456"/>
                <a:gd name="connsiteX75" fmla="*/ 3710762 w 4912241"/>
                <a:gd name="connsiteY75" fmla="*/ 1307805 h 1520456"/>
                <a:gd name="connsiteX76" fmla="*/ 3753293 w 4912241"/>
                <a:gd name="connsiteY76" fmla="*/ 1360968 h 1520456"/>
                <a:gd name="connsiteX77" fmla="*/ 3763925 w 4912241"/>
                <a:gd name="connsiteY77" fmla="*/ 1392865 h 1520456"/>
                <a:gd name="connsiteX78" fmla="*/ 3827721 w 4912241"/>
                <a:gd name="connsiteY78" fmla="*/ 1414130 h 1520456"/>
                <a:gd name="connsiteX79" fmla="*/ 3859618 w 4912241"/>
                <a:gd name="connsiteY79" fmla="*/ 1435395 h 1520456"/>
                <a:gd name="connsiteX80" fmla="*/ 3923414 w 4912241"/>
                <a:gd name="connsiteY80" fmla="*/ 1382233 h 1520456"/>
                <a:gd name="connsiteX81" fmla="*/ 3944679 w 4912241"/>
                <a:gd name="connsiteY81" fmla="*/ 1339702 h 1520456"/>
                <a:gd name="connsiteX82" fmla="*/ 4008474 w 4912241"/>
                <a:gd name="connsiteY82" fmla="*/ 1297172 h 1520456"/>
                <a:gd name="connsiteX83" fmla="*/ 4072269 w 4912241"/>
                <a:gd name="connsiteY83" fmla="*/ 1265275 h 1520456"/>
                <a:gd name="connsiteX84" fmla="*/ 4093534 w 4912241"/>
                <a:gd name="connsiteY84" fmla="*/ 1244009 h 1520456"/>
                <a:gd name="connsiteX85" fmla="*/ 4157330 w 4912241"/>
                <a:gd name="connsiteY85" fmla="*/ 1201479 h 1520456"/>
                <a:gd name="connsiteX86" fmla="*/ 4199860 w 4912241"/>
                <a:gd name="connsiteY86" fmla="*/ 1137684 h 1520456"/>
                <a:gd name="connsiteX87" fmla="*/ 4231758 w 4912241"/>
                <a:gd name="connsiteY87" fmla="*/ 1095154 h 1520456"/>
                <a:gd name="connsiteX88" fmla="*/ 4295553 w 4912241"/>
                <a:gd name="connsiteY88" fmla="*/ 1073888 h 1520456"/>
                <a:gd name="connsiteX89" fmla="*/ 4380614 w 4912241"/>
                <a:gd name="connsiteY89" fmla="*/ 1116419 h 1520456"/>
                <a:gd name="connsiteX90" fmla="*/ 4433776 w 4912241"/>
                <a:gd name="connsiteY90" fmla="*/ 1222744 h 1520456"/>
                <a:gd name="connsiteX91" fmla="*/ 4476307 w 4912241"/>
                <a:gd name="connsiteY91" fmla="*/ 1233377 h 1520456"/>
                <a:gd name="connsiteX92" fmla="*/ 4540102 w 4912241"/>
                <a:gd name="connsiteY92" fmla="*/ 1254642 h 1520456"/>
                <a:gd name="connsiteX93" fmla="*/ 4550734 w 4912241"/>
                <a:gd name="connsiteY93" fmla="*/ 1286540 h 1520456"/>
                <a:gd name="connsiteX94" fmla="*/ 4550734 w 4912241"/>
                <a:gd name="connsiteY94" fmla="*/ 1360968 h 1520456"/>
                <a:gd name="connsiteX95" fmla="*/ 4572000 w 4912241"/>
                <a:gd name="connsiteY95" fmla="*/ 1382233 h 1520456"/>
                <a:gd name="connsiteX96" fmla="*/ 4795283 w 4912241"/>
                <a:gd name="connsiteY96" fmla="*/ 1403498 h 1520456"/>
                <a:gd name="connsiteX97" fmla="*/ 4848446 w 4912241"/>
                <a:gd name="connsiteY97" fmla="*/ 1414130 h 1520456"/>
                <a:gd name="connsiteX98" fmla="*/ 4912241 w 4912241"/>
                <a:gd name="connsiteY98" fmla="*/ 1435395 h 1520456"/>
                <a:gd name="connsiteX0" fmla="*/ 0 w 4912241"/>
                <a:gd name="connsiteY0" fmla="*/ 1520456 h 1520456"/>
                <a:gd name="connsiteX1" fmla="*/ 329609 w 4912241"/>
                <a:gd name="connsiteY1" fmla="*/ 1414130 h 1520456"/>
                <a:gd name="connsiteX2" fmla="*/ 404037 w 4912241"/>
                <a:gd name="connsiteY2" fmla="*/ 1339702 h 1520456"/>
                <a:gd name="connsiteX3" fmla="*/ 425302 w 4912241"/>
                <a:gd name="connsiteY3" fmla="*/ 1307805 h 1520456"/>
                <a:gd name="connsiteX4" fmla="*/ 435934 w 4912241"/>
                <a:gd name="connsiteY4" fmla="*/ 1275907 h 1520456"/>
                <a:gd name="connsiteX5" fmla="*/ 457200 w 4912241"/>
                <a:gd name="connsiteY5" fmla="*/ 1254642 h 1520456"/>
                <a:gd name="connsiteX6" fmla="*/ 499730 w 4912241"/>
                <a:gd name="connsiteY6" fmla="*/ 1297172 h 1520456"/>
                <a:gd name="connsiteX7" fmla="*/ 616688 w 4912241"/>
                <a:gd name="connsiteY7" fmla="*/ 1350335 h 1520456"/>
                <a:gd name="connsiteX8" fmla="*/ 680483 w 4912241"/>
                <a:gd name="connsiteY8" fmla="*/ 1392865 h 1520456"/>
                <a:gd name="connsiteX9" fmla="*/ 712381 w 4912241"/>
                <a:gd name="connsiteY9" fmla="*/ 1414130 h 1520456"/>
                <a:gd name="connsiteX10" fmla="*/ 723014 w 4912241"/>
                <a:gd name="connsiteY10" fmla="*/ 1446028 h 1520456"/>
                <a:gd name="connsiteX11" fmla="*/ 765544 w 4912241"/>
                <a:gd name="connsiteY11" fmla="*/ 1435395 h 1520456"/>
                <a:gd name="connsiteX12" fmla="*/ 882502 w 4912241"/>
                <a:gd name="connsiteY12" fmla="*/ 1360968 h 1520456"/>
                <a:gd name="connsiteX13" fmla="*/ 914400 w 4912241"/>
                <a:gd name="connsiteY13" fmla="*/ 1329070 h 1520456"/>
                <a:gd name="connsiteX14" fmla="*/ 967562 w 4912241"/>
                <a:gd name="connsiteY14" fmla="*/ 1318437 h 1520456"/>
                <a:gd name="connsiteX15" fmla="*/ 999460 w 4912241"/>
                <a:gd name="connsiteY15" fmla="*/ 1307805 h 1520456"/>
                <a:gd name="connsiteX16" fmla="*/ 1031358 w 4912241"/>
                <a:gd name="connsiteY16" fmla="*/ 1286540 h 1520456"/>
                <a:gd name="connsiteX17" fmla="*/ 1073888 w 4912241"/>
                <a:gd name="connsiteY17" fmla="*/ 1190847 h 1520456"/>
                <a:gd name="connsiteX18" fmla="*/ 1116418 w 4912241"/>
                <a:gd name="connsiteY18" fmla="*/ 1180214 h 1520456"/>
                <a:gd name="connsiteX19" fmla="*/ 1148316 w 4912241"/>
                <a:gd name="connsiteY19" fmla="*/ 1169581 h 1520456"/>
                <a:gd name="connsiteX20" fmla="*/ 1244009 w 4912241"/>
                <a:gd name="connsiteY20" fmla="*/ 1180214 h 1520456"/>
                <a:gd name="connsiteX21" fmla="*/ 1286539 w 4912241"/>
                <a:gd name="connsiteY21" fmla="*/ 1297172 h 1520456"/>
                <a:gd name="connsiteX22" fmla="*/ 1424762 w 4912241"/>
                <a:gd name="connsiteY22" fmla="*/ 1371600 h 1520456"/>
                <a:gd name="connsiteX23" fmla="*/ 1446028 w 4912241"/>
                <a:gd name="connsiteY23" fmla="*/ 1392865 h 1520456"/>
                <a:gd name="connsiteX24" fmla="*/ 1509823 w 4912241"/>
                <a:gd name="connsiteY24" fmla="*/ 1414130 h 1520456"/>
                <a:gd name="connsiteX25" fmla="*/ 1573618 w 4912241"/>
                <a:gd name="connsiteY25" fmla="*/ 1403498 h 1520456"/>
                <a:gd name="connsiteX26" fmla="*/ 1658679 w 4912241"/>
                <a:gd name="connsiteY26" fmla="*/ 1307805 h 1520456"/>
                <a:gd name="connsiteX27" fmla="*/ 1701209 w 4912241"/>
                <a:gd name="connsiteY27" fmla="*/ 1275907 h 1520456"/>
                <a:gd name="connsiteX28" fmla="*/ 1765004 w 4912241"/>
                <a:gd name="connsiteY28" fmla="*/ 1212112 h 1520456"/>
                <a:gd name="connsiteX29" fmla="*/ 1818167 w 4912241"/>
                <a:gd name="connsiteY29" fmla="*/ 1127051 h 1520456"/>
                <a:gd name="connsiteX30" fmla="*/ 1839432 w 4912241"/>
                <a:gd name="connsiteY30" fmla="*/ 1095154 h 1520456"/>
                <a:gd name="connsiteX31" fmla="*/ 1871330 w 4912241"/>
                <a:gd name="connsiteY31" fmla="*/ 1063256 h 1520456"/>
                <a:gd name="connsiteX32" fmla="*/ 1913860 w 4912241"/>
                <a:gd name="connsiteY32" fmla="*/ 1010093 h 1520456"/>
                <a:gd name="connsiteX33" fmla="*/ 1956390 w 4912241"/>
                <a:gd name="connsiteY33" fmla="*/ 978195 h 1520456"/>
                <a:gd name="connsiteX34" fmla="*/ 2094614 w 4912241"/>
                <a:gd name="connsiteY34" fmla="*/ 765544 h 1520456"/>
                <a:gd name="connsiteX35" fmla="*/ 2158409 w 4912241"/>
                <a:gd name="connsiteY35" fmla="*/ 659219 h 1520456"/>
                <a:gd name="connsiteX36" fmla="*/ 2222204 w 4912241"/>
                <a:gd name="connsiteY36" fmla="*/ 510363 h 1520456"/>
                <a:gd name="connsiteX37" fmla="*/ 2243469 w 4912241"/>
                <a:gd name="connsiteY37" fmla="*/ 414670 h 1520456"/>
                <a:gd name="connsiteX38" fmla="*/ 2328530 w 4912241"/>
                <a:gd name="connsiteY38" fmla="*/ 350875 h 1520456"/>
                <a:gd name="connsiteX39" fmla="*/ 2413590 w 4912241"/>
                <a:gd name="connsiteY39" fmla="*/ 276447 h 1520456"/>
                <a:gd name="connsiteX40" fmla="*/ 2445488 w 4912241"/>
                <a:gd name="connsiteY40" fmla="*/ 265814 h 1520456"/>
                <a:gd name="connsiteX41" fmla="*/ 2530548 w 4912241"/>
                <a:gd name="connsiteY41" fmla="*/ 223284 h 1520456"/>
                <a:gd name="connsiteX42" fmla="*/ 2604976 w 4912241"/>
                <a:gd name="connsiteY42" fmla="*/ 148856 h 1520456"/>
                <a:gd name="connsiteX43" fmla="*/ 2636874 w 4912241"/>
                <a:gd name="connsiteY43" fmla="*/ 127591 h 1520456"/>
                <a:gd name="connsiteX44" fmla="*/ 2700669 w 4912241"/>
                <a:gd name="connsiteY44" fmla="*/ 85061 h 1520456"/>
                <a:gd name="connsiteX45" fmla="*/ 2785730 w 4912241"/>
                <a:gd name="connsiteY45" fmla="*/ 10633 h 1520456"/>
                <a:gd name="connsiteX46" fmla="*/ 2817628 w 4912241"/>
                <a:gd name="connsiteY46" fmla="*/ 0 h 1520456"/>
                <a:gd name="connsiteX47" fmla="*/ 2860158 w 4912241"/>
                <a:gd name="connsiteY47" fmla="*/ 10633 h 1520456"/>
                <a:gd name="connsiteX48" fmla="*/ 2892055 w 4912241"/>
                <a:gd name="connsiteY48" fmla="*/ 74428 h 1520456"/>
                <a:gd name="connsiteX49" fmla="*/ 2849525 w 4912241"/>
                <a:gd name="connsiteY49" fmla="*/ 138223 h 1520456"/>
                <a:gd name="connsiteX50" fmla="*/ 2860158 w 4912241"/>
                <a:gd name="connsiteY50" fmla="*/ 170121 h 1520456"/>
                <a:gd name="connsiteX51" fmla="*/ 2870790 w 4912241"/>
                <a:gd name="connsiteY51" fmla="*/ 223284 h 1520456"/>
                <a:gd name="connsiteX52" fmla="*/ 2934586 w 4912241"/>
                <a:gd name="connsiteY52" fmla="*/ 287079 h 1520456"/>
                <a:gd name="connsiteX53" fmla="*/ 2966483 w 4912241"/>
                <a:gd name="connsiteY53" fmla="*/ 297712 h 1520456"/>
                <a:gd name="connsiteX54" fmla="*/ 2998381 w 4912241"/>
                <a:gd name="connsiteY54" fmla="*/ 329609 h 1520456"/>
                <a:gd name="connsiteX55" fmla="*/ 3030279 w 4912241"/>
                <a:gd name="connsiteY55" fmla="*/ 340242 h 1520456"/>
                <a:gd name="connsiteX56" fmla="*/ 3051544 w 4912241"/>
                <a:gd name="connsiteY56" fmla="*/ 382772 h 1520456"/>
                <a:gd name="connsiteX57" fmla="*/ 3083441 w 4912241"/>
                <a:gd name="connsiteY57" fmla="*/ 414670 h 1520456"/>
                <a:gd name="connsiteX58" fmla="*/ 3115339 w 4912241"/>
                <a:gd name="connsiteY58" fmla="*/ 531628 h 1520456"/>
                <a:gd name="connsiteX59" fmla="*/ 3157869 w 4912241"/>
                <a:gd name="connsiteY59" fmla="*/ 606056 h 1520456"/>
                <a:gd name="connsiteX60" fmla="*/ 3200400 w 4912241"/>
                <a:gd name="connsiteY60" fmla="*/ 616688 h 1520456"/>
                <a:gd name="connsiteX61" fmla="*/ 3232297 w 4912241"/>
                <a:gd name="connsiteY61" fmla="*/ 637954 h 1520456"/>
                <a:gd name="connsiteX62" fmla="*/ 3264195 w 4912241"/>
                <a:gd name="connsiteY62" fmla="*/ 648586 h 1520456"/>
                <a:gd name="connsiteX63" fmla="*/ 3274828 w 4912241"/>
                <a:gd name="connsiteY63" fmla="*/ 680484 h 1520456"/>
                <a:gd name="connsiteX64" fmla="*/ 3296093 w 4912241"/>
                <a:gd name="connsiteY64" fmla="*/ 712381 h 1520456"/>
                <a:gd name="connsiteX65" fmla="*/ 3306725 w 4912241"/>
                <a:gd name="connsiteY65" fmla="*/ 882502 h 1520456"/>
                <a:gd name="connsiteX66" fmla="*/ 3327990 w 4912241"/>
                <a:gd name="connsiteY66" fmla="*/ 914400 h 1520456"/>
                <a:gd name="connsiteX67" fmla="*/ 3391786 w 4912241"/>
                <a:gd name="connsiteY67" fmla="*/ 978195 h 1520456"/>
                <a:gd name="connsiteX68" fmla="*/ 3455581 w 4912241"/>
                <a:gd name="connsiteY68" fmla="*/ 1052623 h 1520456"/>
                <a:gd name="connsiteX69" fmla="*/ 3476846 w 4912241"/>
                <a:gd name="connsiteY69" fmla="*/ 1137684 h 1520456"/>
                <a:gd name="connsiteX70" fmla="*/ 3487479 w 4912241"/>
                <a:gd name="connsiteY70" fmla="*/ 1180214 h 1520456"/>
                <a:gd name="connsiteX71" fmla="*/ 3551274 w 4912241"/>
                <a:gd name="connsiteY71" fmla="*/ 1233377 h 1520456"/>
                <a:gd name="connsiteX72" fmla="*/ 3583172 w 4912241"/>
                <a:gd name="connsiteY72" fmla="*/ 1244009 h 1520456"/>
                <a:gd name="connsiteX73" fmla="*/ 3625702 w 4912241"/>
                <a:gd name="connsiteY73" fmla="*/ 1265275 h 1520456"/>
                <a:gd name="connsiteX74" fmla="*/ 3710762 w 4912241"/>
                <a:gd name="connsiteY74" fmla="*/ 1307805 h 1520456"/>
                <a:gd name="connsiteX75" fmla="*/ 3753293 w 4912241"/>
                <a:gd name="connsiteY75" fmla="*/ 1360968 h 1520456"/>
                <a:gd name="connsiteX76" fmla="*/ 3763925 w 4912241"/>
                <a:gd name="connsiteY76" fmla="*/ 1392865 h 1520456"/>
                <a:gd name="connsiteX77" fmla="*/ 3827721 w 4912241"/>
                <a:gd name="connsiteY77" fmla="*/ 1414130 h 1520456"/>
                <a:gd name="connsiteX78" fmla="*/ 3859618 w 4912241"/>
                <a:gd name="connsiteY78" fmla="*/ 1435395 h 1520456"/>
                <a:gd name="connsiteX79" fmla="*/ 3923414 w 4912241"/>
                <a:gd name="connsiteY79" fmla="*/ 1382233 h 1520456"/>
                <a:gd name="connsiteX80" fmla="*/ 3944679 w 4912241"/>
                <a:gd name="connsiteY80" fmla="*/ 1339702 h 1520456"/>
                <a:gd name="connsiteX81" fmla="*/ 4008474 w 4912241"/>
                <a:gd name="connsiteY81" fmla="*/ 1297172 h 1520456"/>
                <a:gd name="connsiteX82" fmla="*/ 4072269 w 4912241"/>
                <a:gd name="connsiteY82" fmla="*/ 1265275 h 1520456"/>
                <a:gd name="connsiteX83" fmla="*/ 4093534 w 4912241"/>
                <a:gd name="connsiteY83" fmla="*/ 1244009 h 1520456"/>
                <a:gd name="connsiteX84" fmla="*/ 4157330 w 4912241"/>
                <a:gd name="connsiteY84" fmla="*/ 1201479 h 1520456"/>
                <a:gd name="connsiteX85" fmla="*/ 4199860 w 4912241"/>
                <a:gd name="connsiteY85" fmla="*/ 1137684 h 1520456"/>
                <a:gd name="connsiteX86" fmla="*/ 4231758 w 4912241"/>
                <a:gd name="connsiteY86" fmla="*/ 1095154 h 1520456"/>
                <a:gd name="connsiteX87" fmla="*/ 4295553 w 4912241"/>
                <a:gd name="connsiteY87" fmla="*/ 1073888 h 1520456"/>
                <a:gd name="connsiteX88" fmla="*/ 4380614 w 4912241"/>
                <a:gd name="connsiteY88" fmla="*/ 1116419 h 1520456"/>
                <a:gd name="connsiteX89" fmla="*/ 4433776 w 4912241"/>
                <a:gd name="connsiteY89" fmla="*/ 1222744 h 1520456"/>
                <a:gd name="connsiteX90" fmla="*/ 4476307 w 4912241"/>
                <a:gd name="connsiteY90" fmla="*/ 1233377 h 1520456"/>
                <a:gd name="connsiteX91" fmla="*/ 4540102 w 4912241"/>
                <a:gd name="connsiteY91" fmla="*/ 1254642 h 1520456"/>
                <a:gd name="connsiteX92" fmla="*/ 4550734 w 4912241"/>
                <a:gd name="connsiteY92" fmla="*/ 1286540 h 1520456"/>
                <a:gd name="connsiteX93" fmla="*/ 4550734 w 4912241"/>
                <a:gd name="connsiteY93" fmla="*/ 1360968 h 1520456"/>
                <a:gd name="connsiteX94" fmla="*/ 4572000 w 4912241"/>
                <a:gd name="connsiteY94" fmla="*/ 1382233 h 1520456"/>
                <a:gd name="connsiteX95" fmla="*/ 4795283 w 4912241"/>
                <a:gd name="connsiteY95" fmla="*/ 1403498 h 1520456"/>
                <a:gd name="connsiteX96" fmla="*/ 4848446 w 4912241"/>
                <a:gd name="connsiteY96" fmla="*/ 1414130 h 1520456"/>
                <a:gd name="connsiteX97" fmla="*/ 4912241 w 4912241"/>
                <a:gd name="connsiteY97" fmla="*/ 1435395 h 1520456"/>
                <a:gd name="connsiteX0" fmla="*/ 0 w 4912241"/>
                <a:gd name="connsiteY0" fmla="*/ 1520456 h 1520456"/>
                <a:gd name="connsiteX1" fmla="*/ 329609 w 4912241"/>
                <a:gd name="connsiteY1" fmla="*/ 1414130 h 1520456"/>
                <a:gd name="connsiteX2" fmla="*/ 404037 w 4912241"/>
                <a:gd name="connsiteY2" fmla="*/ 1339702 h 1520456"/>
                <a:gd name="connsiteX3" fmla="*/ 425302 w 4912241"/>
                <a:gd name="connsiteY3" fmla="*/ 1307805 h 1520456"/>
                <a:gd name="connsiteX4" fmla="*/ 457200 w 4912241"/>
                <a:gd name="connsiteY4" fmla="*/ 1254642 h 1520456"/>
                <a:gd name="connsiteX5" fmla="*/ 499730 w 4912241"/>
                <a:gd name="connsiteY5" fmla="*/ 1297172 h 1520456"/>
                <a:gd name="connsiteX6" fmla="*/ 616688 w 4912241"/>
                <a:gd name="connsiteY6" fmla="*/ 1350335 h 1520456"/>
                <a:gd name="connsiteX7" fmla="*/ 680483 w 4912241"/>
                <a:gd name="connsiteY7" fmla="*/ 1392865 h 1520456"/>
                <a:gd name="connsiteX8" fmla="*/ 712381 w 4912241"/>
                <a:gd name="connsiteY8" fmla="*/ 1414130 h 1520456"/>
                <a:gd name="connsiteX9" fmla="*/ 723014 w 4912241"/>
                <a:gd name="connsiteY9" fmla="*/ 1446028 h 1520456"/>
                <a:gd name="connsiteX10" fmla="*/ 765544 w 4912241"/>
                <a:gd name="connsiteY10" fmla="*/ 1435395 h 1520456"/>
                <a:gd name="connsiteX11" fmla="*/ 882502 w 4912241"/>
                <a:gd name="connsiteY11" fmla="*/ 1360968 h 1520456"/>
                <a:gd name="connsiteX12" fmla="*/ 914400 w 4912241"/>
                <a:gd name="connsiteY12" fmla="*/ 1329070 h 1520456"/>
                <a:gd name="connsiteX13" fmla="*/ 967562 w 4912241"/>
                <a:gd name="connsiteY13" fmla="*/ 1318437 h 1520456"/>
                <a:gd name="connsiteX14" fmla="*/ 999460 w 4912241"/>
                <a:gd name="connsiteY14" fmla="*/ 1307805 h 1520456"/>
                <a:gd name="connsiteX15" fmla="*/ 1031358 w 4912241"/>
                <a:gd name="connsiteY15" fmla="*/ 1286540 h 1520456"/>
                <a:gd name="connsiteX16" fmla="*/ 1073888 w 4912241"/>
                <a:gd name="connsiteY16" fmla="*/ 1190847 h 1520456"/>
                <a:gd name="connsiteX17" fmla="*/ 1116418 w 4912241"/>
                <a:gd name="connsiteY17" fmla="*/ 1180214 h 1520456"/>
                <a:gd name="connsiteX18" fmla="*/ 1148316 w 4912241"/>
                <a:gd name="connsiteY18" fmla="*/ 1169581 h 1520456"/>
                <a:gd name="connsiteX19" fmla="*/ 1244009 w 4912241"/>
                <a:gd name="connsiteY19" fmla="*/ 1180214 h 1520456"/>
                <a:gd name="connsiteX20" fmla="*/ 1286539 w 4912241"/>
                <a:gd name="connsiteY20" fmla="*/ 1297172 h 1520456"/>
                <a:gd name="connsiteX21" fmla="*/ 1424762 w 4912241"/>
                <a:gd name="connsiteY21" fmla="*/ 1371600 h 1520456"/>
                <a:gd name="connsiteX22" fmla="*/ 1446028 w 4912241"/>
                <a:gd name="connsiteY22" fmla="*/ 1392865 h 1520456"/>
                <a:gd name="connsiteX23" fmla="*/ 1509823 w 4912241"/>
                <a:gd name="connsiteY23" fmla="*/ 1414130 h 1520456"/>
                <a:gd name="connsiteX24" fmla="*/ 1573618 w 4912241"/>
                <a:gd name="connsiteY24" fmla="*/ 1403498 h 1520456"/>
                <a:gd name="connsiteX25" fmla="*/ 1658679 w 4912241"/>
                <a:gd name="connsiteY25" fmla="*/ 1307805 h 1520456"/>
                <a:gd name="connsiteX26" fmla="*/ 1701209 w 4912241"/>
                <a:gd name="connsiteY26" fmla="*/ 1275907 h 1520456"/>
                <a:gd name="connsiteX27" fmla="*/ 1765004 w 4912241"/>
                <a:gd name="connsiteY27" fmla="*/ 1212112 h 1520456"/>
                <a:gd name="connsiteX28" fmla="*/ 1818167 w 4912241"/>
                <a:gd name="connsiteY28" fmla="*/ 1127051 h 1520456"/>
                <a:gd name="connsiteX29" fmla="*/ 1839432 w 4912241"/>
                <a:gd name="connsiteY29" fmla="*/ 1095154 h 1520456"/>
                <a:gd name="connsiteX30" fmla="*/ 1871330 w 4912241"/>
                <a:gd name="connsiteY30" fmla="*/ 1063256 h 1520456"/>
                <a:gd name="connsiteX31" fmla="*/ 1913860 w 4912241"/>
                <a:gd name="connsiteY31" fmla="*/ 1010093 h 1520456"/>
                <a:gd name="connsiteX32" fmla="*/ 1956390 w 4912241"/>
                <a:gd name="connsiteY32" fmla="*/ 978195 h 1520456"/>
                <a:gd name="connsiteX33" fmla="*/ 2094614 w 4912241"/>
                <a:gd name="connsiteY33" fmla="*/ 765544 h 1520456"/>
                <a:gd name="connsiteX34" fmla="*/ 2158409 w 4912241"/>
                <a:gd name="connsiteY34" fmla="*/ 659219 h 1520456"/>
                <a:gd name="connsiteX35" fmla="*/ 2222204 w 4912241"/>
                <a:gd name="connsiteY35" fmla="*/ 510363 h 1520456"/>
                <a:gd name="connsiteX36" fmla="*/ 2243469 w 4912241"/>
                <a:gd name="connsiteY36" fmla="*/ 414670 h 1520456"/>
                <a:gd name="connsiteX37" fmla="*/ 2328530 w 4912241"/>
                <a:gd name="connsiteY37" fmla="*/ 350875 h 1520456"/>
                <a:gd name="connsiteX38" fmla="*/ 2413590 w 4912241"/>
                <a:gd name="connsiteY38" fmla="*/ 276447 h 1520456"/>
                <a:gd name="connsiteX39" fmla="*/ 2445488 w 4912241"/>
                <a:gd name="connsiteY39" fmla="*/ 265814 h 1520456"/>
                <a:gd name="connsiteX40" fmla="*/ 2530548 w 4912241"/>
                <a:gd name="connsiteY40" fmla="*/ 223284 h 1520456"/>
                <a:gd name="connsiteX41" fmla="*/ 2604976 w 4912241"/>
                <a:gd name="connsiteY41" fmla="*/ 148856 h 1520456"/>
                <a:gd name="connsiteX42" fmla="*/ 2636874 w 4912241"/>
                <a:gd name="connsiteY42" fmla="*/ 127591 h 1520456"/>
                <a:gd name="connsiteX43" fmla="*/ 2700669 w 4912241"/>
                <a:gd name="connsiteY43" fmla="*/ 85061 h 1520456"/>
                <a:gd name="connsiteX44" fmla="*/ 2785730 w 4912241"/>
                <a:gd name="connsiteY44" fmla="*/ 10633 h 1520456"/>
                <a:gd name="connsiteX45" fmla="*/ 2817628 w 4912241"/>
                <a:gd name="connsiteY45" fmla="*/ 0 h 1520456"/>
                <a:gd name="connsiteX46" fmla="*/ 2860158 w 4912241"/>
                <a:gd name="connsiteY46" fmla="*/ 10633 h 1520456"/>
                <a:gd name="connsiteX47" fmla="*/ 2892055 w 4912241"/>
                <a:gd name="connsiteY47" fmla="*/ 74428 h 1520456"/>
                <a:gd name="connsiteX48" fmla="*/ 2849525 w 4912241"/>
                <a:gd name="connsiteY48" fmla="*/ 138223 h 1520456"/>
                <a:gd name="connsiteX49" fmla="*/ 2860158 w 4912241"/>
                <a:gd name="connsiteY49" fmla="*/ 170121 h 1520456"/>
                <a:gd name="connsiteX50" fmla="*/ 2870790 w 4912241"/>
                <a:gd name="connsiteY50" fmla="*/ 223284 h 1520456"/>
                <a:gd name="connsiteX51" fmla="*/ 2934586 w 4912241"/>
                <a:gd name="connsiteY51" fmla="*/ 287079 h 1520456"/>
                <a:gd name="connsiteX52" fmla="*/ 2966483 w 4912241"/>
                <a:gd name="connsiteY52" fmla="*/ 297712 h 1520456"/>
                <a:gd name="connsiteX53" fmla="*/ 2998381 w 4912241"/>
                <a:gd name="connsiteY53" fmla="*/ 329609 h 1520456"/>
                <a:gd name="connsiteX54" fmla="*/ 3030279 w 4912241"/>
                <a:gd name="connsiteY54" fmla="*/ 340242 h 1520456"/>
                <a:gd name="connsiteX55" fmla="*/ 3051544 w 4912241"/>
                <a:gd name="connsiteY55" fmla="*/ 382772 h 1520456"/>
                <a:gd name="connsiteX56" fmla="*/ 3083441 w 4912241"/>
                <a:gd name="connsiteY56" fmla="*/ 414670 h 1520456"/>
                <a:gd name="connsiteX57" fmla="*/ 3115339 w 4912241"/>
                <a:gd name="connsiteY57" fmla="*/ 531628 h 1520456"/>
                <a:gd name="connsiteX58" fmla="*/ 3157869 w 4912241"/>
                <a:gd name="connsiteY58" fmla="*/ 606056 h 1520456"/>
                <a:gd name="connsiteX59" fmla="*/ 3200400 w 4912241"/>
                <a:gd name="connsiteY59" fmla="*/ 616688 h 1520456"/>
                <a:gd name="connsiteX60" fmla="*/ 3232297 w 4912241"/>
                <a:gd name="connsiteY60" fmla="*/ 637954 h 1520456"/>
                <a:gd name="connsiteX61" fmla="*/ 3264195 w 4912241"/>
                <a:gd name="connsiteY61" fmla="*/ 648586 h 1520456"/>
                <a:gd name="connsiteX62" fmla="*/ 3274828 w 4912241"/>
                <a:gd name="connsiteY62" fmla="*/ 680484 h 1520456"/>
                <a:gd name="connsiteX63" fmla="*/ 3296093 w 4912241"/>
                <a:gd name="connsiteY63" fmla="*/ 712381 h 1520456"/>
                <a:gd name="connsiteX64" fmla="*/ 3306725 w 4912241"/>
                <a:gd name="connsiteY64" fmla="*/ 882502 h 1520456"/>
                <a:gd name="connsiteX65" fmla="*/ 3327990 w 4912241"/>
                <a:gd name="connsiteY65" fmla="*/ 914400 h 1520456"/>
                <a:gd name="connsiteX66" fmla="*/ 3391786 w 4912241"/>
                <a:gd name="connsiteY66" fmla="*/ 978195 h 1520456"/>
                <a:gd name="connsiteX67" fmla="*/ 3455581 w 4912241"/>
                <a:gd name="connsiteY67" fmla="*/ 1052623 h 1520456"/>
                <a:gd name="connsiteX68" fmla="*/ 3476846 w 4912241"/>
                <a:gd name="connsiteY68" fmla="*/ 1137684 h 1520456"/>
                <a:gd name="connsiteX69" fmla="*/ 3487479 w 4912241"/>
                <a:gd name="connsiteY69" fmla="*/ 1180214 h 1520456"/>
                <a:gd name="connsiteX70" fmla="*/ 3551274 w 4912241"/>
                <a:gd name="connsiteY70" fmla="*/ 1233377 h 1520456"/>
                <a:gd name="connsiteX71" fmla="*/ 3583172 w 4912241"/>
                <a:gd name="connsiteY71" fmla="*/ 1244009 h 1520456"/>
                <a:gd name="connsiteX72" fmla="*/ 3625702 w 4912241"/>
                <a:gd name="connsiteY72" fmla="*/ 1265275 h 1520456"/>
                <a:gd name="connsiteX73" fmla="*/ 3710762 w 4912241"/>
                <a:gd name="connsiteY73" fmla="*/ 1307805 h 1520456"/>
                <a:gd name="connsiteX74" fmla="*/ 3753293 w 4912241"/>
                <a:gd name="connsiteY74" fmla="*/ 1360968 h 1520456"/>
                <a:gd name="connsiteX75" fmla="*/ 3763925 w 4912241"/>
                <a:gd name="connsiteY75" fmla="*/ 1392865 h 1520456"/>
                <a:gd name="connsiteX76" fmla="*/ 3827721 w 4912241"/>
                <a:gd name="connsiteY76" fmla="*/ 1414130 h 1520456"/>
                <a:gd name="connsiteX77" fmla="*/ 3859618 w 4912241"/>
                <a:gd name="connsiteY77" fmla="*/ 1435395 h 1520456"/>
                <a:gd name="connsiteX78" fmla="*/ 3923414 w 4912241"/>
                <a:gd name="connsiteY78" fmla="*/ 1382233 h 1520456"/>
                <a:gd name="connsiteX79" fmla="*/ 3944679 w 4912241"/>
                <a:gd name="connsiteY79" fmla="*/ 1339702 h 1520456"/>
                <a:gd name="connsiteX80" fmla="*/ 4008474 w 4912241"/>
                <a:gd name="connsiteY80" fmla="*/ 1297172 h 1520456"/>
                <a:gd name="connsiteX81" fmla="*/ 4072269 w 4912241"/>
                <a:gd name="connsiteY81" fmla="*/ 1265275 h 1520456"/>
                <a:gd name="connsiteX82" fmla="*/ 4093534 w 4912241"/>
                <a:gd name="connsiteY82" fmla="*/ 1244009 h 1520456"/>
                <a:gd name="connsiteX83" fmla="*/ 4157330 w 4912241"/>
                <a:gd name="connsiteY83" fmla="*/ 1201479 h 1520456"/>
                <a:gd name="connsiteX84" fmla="*/ 4199860 w 4912241"/>
                <a:gd name="connsiteY84" fmla="*/ 1137684 h 1520456"/>
                <a:gd name="connsiteX85" fmla="*/ 4231758 w 4912241"/>
                <a:gd name="connsiteY85" fmla="*/ 1095154 h 1520456"/>
                <a:gd name="connsiteX86" fmla="*/ 4295553 w 4912241"/>
                <a:gd name="connsiteY86" fmla="*/ 1073888 h 1520456"/>
                <a:gd name="connsiteX87" fmla="*/ 4380614 w 4912241"/>
                <a:gd name="connsiteY87" fmla="*/ 1116419 h 1520456"/>
                <a:gd name="connsiteX88" fmla="*/ 4433776 w 4912241"/>
                <a:gd name="connsiteY88" fmla="*/ 1222744 h 1520456"/>
                <a:gd name="connsiteX89" fmla="*/ 4476307 w 4912241"/>
                <a:gd name="connsiteY89" fmla="*/ 1233377 h 1520456"/>
                <a:gd name="connsiteX90" fmla="*/ 4540102 w 4912241"/>
                <a:gd name="connsiteY90" fmla="*/ 1254642 h 1520456"/>
                <a:gd name="connsiteX91" fmla="*/ 4550734 w 4912241"/>
                <a:gd name="connsiteY91" fmla="*/ 1286540 h 1520456"/>
                <a:gd name="connsiteX92" fmla="*/ 4550734 w 4912241"/>
                <a:gd name="connsiteY92" fmla="*/ 1360968 h 1520456"/>
                <a:gd name="connsiteX93" fmla="*/ 4572000 w 4912241"/>
                <a:gd name="connsiteY93" fmla="*/ 1382233 h 1520456"/>
                <a:gd name="connsiteX94" fmla="*/ 4795283 w 4912241"/>
                <a:gd name="connsiteY94" fmla="*/ 1403498 h 1520456"/>
                <a:gd name="connsiteX95" fmla="*/ 4848446 w 4912241"/>
                <a:gd name="connsiteY95" fmla="*/ 1414130 h 1520456"/>
                <a:gd name="connsiteX96" fmla="*/ 4912241 w 4912241"/>
                <a:gd name="connsiteY96" fmla="*/ 1435395 h 1520456"/>
                <a:gd name="connsiteX0" fmla="*/ 0 w 4912241"/>
                <a:gd name="connsiteY0" fmla="*/ 1520456 h 1520456"/>
                <a:gd name="connsiteX1" fmla="*/ 329609 w 4912241"/>
                <a:gd name="connsiteY1" fmla="*/ 1414130 h 1520456"/>
                <a:gd name="connsiteX2" fmla="*/ 404037 w 4912241"/>
                <a:gd name="connsiteY2" fmla="*/ 1339702 h 1520456"/>
                <a:gd name="connsiteX3" fmla="*/ 425302 w 4912241"/>
                <a:gd name="connsiteY3" fmla="*/ 1307805 h 1520456"/>
                <a:gd name="connsiteX4" fmla="*/ 499730 w 4912241"/>
                <a:gd name="connsiteY4" fmla="*/ 1297172 h 1520456"/>
                <a:gd name="connsiteX5" fmla="*/ 616688 w 4912241"/>
                <a:gd name="connsiteY5" fmla="*/ 1350335 h 1520456"/>
                <a:gd name="connsiteX6" fmla="*/ 680483 w 4912241"/>
                <a:gd name="connsiteY6" fmla="*/ 1392865 h 1520456"/>
                <a:gd name="connsiteX7" fmla="*/ 712381 w 4912241"/>
                <a:gd name="connsiteY7" fmla="*/ 1414130 h 1520456"/>
                <a:gd name="connsiteX8" fmla="*/ 723014 w 4912241"/>
                <a:gd name="connsiteY8" fmla="*/ 1446028 h 1520456"/>
                <a:gd name="connsiteX9" fmla="*/ 765544 w 4912241"/>
                <a:gd name="connsiteY9" fmla="*/ 1435395 h 1520456"/>
                <a:gd name="connsiteX10" fmla="*/ 882502 w 4912241"/>
                <a:gd name="connsiteY10" fmla="*/ 1360968 h 1520456"/>
                <a:gd name="connsiteX11" fmla="*/ 914400 w 4912241"/>
                <a:gd name="connsiteY11" fmla="*/ 1329070 h 1520456"/>
                <a:gd name="connsiteX12" fmla="*/ 967562 w 4912241"/>
                <a:gd name="connsiteY12" fmla="*/ 1318437 h 1520456"/>
                <a:gd name="connsiteX13" fmla="*/ 999460 w 4912241"/>
                <a:gd name="connsiteY13" fmla="*/ 1307805 h 1520456"/>
                <a:gd name="connsiteX14" fmla="*/ 1031358 w 4912241"/>
                <a:gd name="connsiteY14" fmla="*/ 1286540 h 1520456"/>
                <a:gd name="connsiteX15" fmla="*/ 1073888 w 4912241"/>
                <a:gd name="connsiteY15" fmla="*/ 1190847 h 1520456"/>
                <a:gd name="connsiteX16" fmla="*/ 1116418 w 4912241"/>
                <a:gd name="connsiteY16" fmla="*/ 1180214 h 1520456"/>
                <a:gd name="connsiteX17" fmla="*/ 1148316 w 4912241"/>
                <a:gd name="connsiteY17" fmla="*/ 1169581 h 1520456"/>
                <a:gd name="connsiteX18" fmla="*/ 1244009 w 4912241"/>
                <a:gd name="connsiteY18" fmla="*/ 1180214 h 1520456"/>
                <a:gd name="connsiteX19" fmla="*/ 1286539 w 4912241"/>
                <a:gd name="connsiteY19" fmla="*/ 1297172 h 1520456"/>
                <a:gd name="connsiteX20" fmla="*/ 1424762 w 4912241"/>
                <a:gd name="connsiteY20" fmla="*/ 1371600 h 1520456"/>
                <a:gd name="connsiteX21" fmla="*/ 1446028 w 4912241"/>
                <a:gd name="connsiteY21" fmla="*/ 1392865 h 1520456"/>
                <a:gd name="connsiteX22" fmla="*/ 1509823 w 4912241"/>
                <a:gd name="connsiteY22" fmla="*/ 1414130 h 1520456"/>
                <a:gd name="connsiteX23" fmla="*/ 1573618 w 4912241"/>
                <a:gd name="connsiteY23" fmla="*/ 1403498 h 1520456"/>
                <a:gd name="connsiteX24" fmla="*/ 1658679 w 4912241"/>
                <a:gd name="connsiteY24" fmla="*/ 1307805 h 1520456"/>
                <a:gd name="connsiteX25" fmla="*/ 1701209 w 4912241"/>
                <a:gd name="connsiteY25" fmla="*/ 1275907 h 1520456"/>
                <a:gd name="connsiteX26" fmla="*/ 1765004 w 4912241"/>
                <a:gd name="connsiteY26" fmla="*/ 1212112 h 1520456"/>
                <a:gd name="connsiteX27" fmla="*/ 1818167 w 4912241"/>
                <a:gd name="connsiteY27" fmla="*/ 1127051 h 1520456"/>
                <a:gd name="connsiteX28" fmla="*/ 1839432 w 4912241"/>
                <a:gd name="connsiteY28" fmla="*/ 1095154 h 1520456"/>
                <a:gd name="connsiteX29" fmla="*/ 1871330 w 4912241"/>
                <a:gd name="connsiteY29" fmla="*/ 1063256 h 1520456"/>
                <a:gd name="connsiteX30" fmla="*/ 1913860 w 4912241"/>
                <a:gd name="connsiteY30" fmla="*/ 1010093 h 1520456"/>
                <a:gd name="connsiteX31" fmla="*/ 1956390 w 4912241"/>
                <a:gd name="connsiteY31" fmla="*/ 978195 h 1520456"/>
                <a:gd name="connsiteX32" fmla="*/ 2094614 w 4912241"/>
                <a:gd name="connsiteY32" fmla="*/ 765544 h 1520456"/>
                <a:gd name="connsiteX33" fmla="*/ 2158409 w 4912241"/>
                <a:gd name="connsiteY33" fmla="*/ 659219 h 1520456"/>
                <a:gd name="connsiteX34" fmla="*/ 2222204 w 4912241"/>
                <a:gd name="connsiteY34" fmla="*/ 510363 h 1520456"/>
                <a:gd name="connsiteX35" fmla="*/ 2243469 w 4912241"/>
                <a:gd name="connsiteY35" fmla="*/ 414670 h 1520456"/>
                <a:gd name="connsiteX36" fmla="*/ 2328530 w 4912241"/>
                <a:gd name="connsiteY36" fmla="*/ 350875 h 1520456"/>
                <a:gd name="connsiteX37" fmla="*/ 2413590 w 4912241"/>
                <a:gd name="connsiteY37" fmla="*/ 276447 h 1520456"/>
                <a:gd name="connsiteX38" fmla="*/ 2445488 w 4912241"/>
                <a:gd name="connsiteY38" fmla="*/ 265814 h 1520456"/>
                <a:gd name="connsiteX39" fmla="*/ 2530548 w 4912241"/>
                <a:gd name="connsiteY39" fmla="*/ 223284 h 1520456"/>
                <a:gd name="connsiteX40" fmla="*/ 2604976 w 4912241"/>
                <a:gd name="connsiteY40" fmla="*/ 148856 h 1520456"/>
                <a:gd name="connsiteX41" fmla="*/ 2636874 w 4912241"/>
                <a:gd name="connsiteY41" fmla="*/ 127591 h 1520456"/>
                <a:gd name="connsiteX42" fmla="*/ 2700669 w 4912241"/>
                <a:gd name="connsiteY42" fmla="*/ 85061 h 1520456"/>
                <a:gd name="connsiteX43" fmla="*/ 2785730 w 4912241"/>
                <a:gd name="connsiteY43" fmla="*/ 10633 h 1520456"/>
                <a:gd name="connsiteX44" fmla="*/ 2817628 w 4912241"/>
                <a:gd name="connsiteY44" fmla="*/ 0 h 1520456"/>
                <a:gd name="connsiteX45" fmla="*/ 2860158 w 4912241"/>
                <a:gd name="connsiteY45" fmla="*/ 10633 h 1520456"/>
                <a:gd name="connsiteX46" fmla="*/ 2892055 w 4912241"/>
                <a:gd name="connsiteY46" fmla="*/ 74428 h 1520456"/>
                <a:gd name="connsiteX47" fmla="*/ 2849525 w 4912241"/>
                <a:gd name="connsiteY47" fmla="*/ 138223 h 1520456"/>
                <a:gd name="connsiteX48" fmla="*/ 2860158 w 4912241"/>
                <a:gd name="connsiteY48" fmla="*/ 170121 h 1520456"/>
                <a:gd name="connsiteX49" fmla="*/ 2870790 w 4912241"/>
                <a:gd name="connsiteY49" fmla="*/ 223284 h 1520456"/>
                <a:gd name="connsiteX50" fmla="*/ 2934586 w 4912241"/>
                <a:gd name="connsiteY50" fmla="*/ 287079 h 1520456"/>
                <a:gd name="connsiteX51" fmla="*/ 2966483 w 4912241"/>
                <a:gd name="connsiteY51" fmla="*/ 297712 h 1520456"/>
                <a:gd name="connsiteX52" fmla="*/ 2998381 w 4912241"/>
                <a:gd name="connsiteY52" fmla="*/ 329609 h 1520456"/>
                <a:gd name="connsiteX53" fmla="*/ 3030279 w 4912241"/>
                <a:gd name="connsiteY53" fmla="*/ 340242 h 1520456"/>
                <a:gd name="connsiteX54" fmla="*/ 3051544 w 4912241"/>
                <a:gd name="connsiteY54" fmla="*/ 382772 h 1520456"/>
                <a:gd name="connsiteX55" fmla="*/ 3083441 w 4912241"/>
                <a:gd name="connsiteY55" fmla="*/ 414670 h 1520456"/>
                <a:gd name="connsiteX56" fmla="*/ 3115339 w 4912241"/>
                <a:gd name="connsiteY56" fmla="*/ 531628 h 1520456"/>
                <a:gd name="connsiteX57" fmla="*/ 3157869 w 4912241"/>
                <a:gd name="connsiteY57" fmla="*/ 606056 h 1520456"/>
                <a:gd name="connsiteX58" fmla="*/ 3200400 w 4912241"/>
                <a:gd name="connsiteY58" fmla="*/ 616688 h 1520456"/>
                <a:gd name="connsiteX59" fmla="*/ 3232297 w 4912241"/>
                <a:gd name="connsiteY59" fmla="*/ 637954 h 1520456"/>
                <a:gd name="connsiteX60" fmla="*/ 3264195 w 4912241"/>
                <a:gd name="connsiteY60" fmla="*/ 648586 h 1520456"/>
                <a:gd name="connsiteX61" fmla="*/ 3274828 w 4912241"/>
                <a:gd name="connsiteY61" fmla="*/ 680484 h 1520456"/>
                <a:gd name="connsiteX62" fmla="*/ 3296093 w 4912241"/>
                <a:gd name="connsiteY62" fmla="*/ 712381 h 1520456"/>
                <a:gd name="connsiteX63" fmla="*/ 3306725 w 4912241"/>
                <a:gd name="connsiteY63" fmla="*/ 882502 h 1520456"/>
                <a:gd name="connsiteX64" fmla="*/ 3327990 w 4912241"/>
                <a:gd name="connsiteY64" fmla="*/ 914400 h 1520456"/>
                <a:gd name="connsiteX65" fmla="*/ 3391786 w 4912241"/>
                <a:gd name="connsiteY65" fmla="*/ 978195 h 1520456"/>
                <a:gd name="connsiteX66" fmla="*/ 3455581 w 4912241"/>
                <a:gd name="connsiteY66" fmla="*/ 1052623 h 1520456"/>
                <a:gd name="connsiteX67" fmla="*/ 3476846 w 4912241"/>
                <a:gd name="connsiteY67" fmla="*/ 1137684 h 1520456"/>
                <a:gd name="connsiteX68" fmla="*/ 3487479 w 4912241"/>
                <a:gd name="connsiteY68" fmla="*/ 1180214 h 1520456"/>
                <a:gd name="connsiteX69" fmla="*/ 3551274 w 4912241"/>
                <a:gd name="connsiteY69" fmla="*/ 1233377 h 1520456"/>
                <a:gd name="connsiteX70" fmla="*/ 3583172 w 4912241"/>
                <a:gd name="connsiteY70" fmla="*/ 1244009 h 1520456"/>
                <a:gd name="connsiteX71" fmla="*/ 3625702 w 4912241"/>
                <a:gd name="connsiteY71" fmla="*/ 1265275 h 1520456"/>
                <a:gd name="connsiteX72" fmla="*/ 3710762 w 4912241"/>
                <a:gd name="connsiteY72" fmla="*/ 1307805 h 1520456"/>
                <a:gd name="connsiteX73" fmla="*/ 3753293 w 4912241"/>
                <a:gd name="connsiteY73" fmla="*/ 1360968 h 1520456"/>
                <a:gd name="connsiteX74" fmla="*/ 3763925 w 4912241"/>
                <a:gd name="connsiteY74" fmla="*/ 1392865 h 1520456"/>
                <a:gd name="connsiteX75" fmla="*/ 3827721 w 4912241"/>
                <a:gd name="connsiteY75" fmla="*/ 1414130 h 1520456"/>
                <a:gd name="connsiteX76" fmla="*/ 3859618 w 4912241"/>
                <a:gd name="connsiteY76" fmla="*/ 1435395 h 1520456"/>
                <a:gd name="connsiteX77" fmla="*/ 3923414 w 4912241"/>
                <a:gd name="connsiteY77" fmla="*/ 1382233 h 1520456"/>
                <a:gd name="connsiteX78" fmla="*/ 3944679 w 4912241"/>
                <a:gd name="connsiteY78" fmla="*/ 1339702 h 1520456"/>
                <a:gd name="connsiteX79" fmla="*/ 4008474 w 4912241"/>
                <a:gd name="connsiteY79" fmla="*/ 1297172 h 1520456"/>
                <a:gd name="connsiteX80" fmla="*/ 4072269 w 4912241"/>
                <a:gd name="connsiteY80" fmla="*/ 1265275 h 1520456"/>
                <a:gd name="connsiteX81" fmla="*/ 4093534 w 4912241"/>
                <a:gd name="connsiteY81" fmla="*/ 1244009 h 1520456"/>
                <a:gd name="connsiteX82" fmla="*/ 4157330 w 4912241"/>
                <a:gd name="connsiteY82" fmla="*/ 1201479 h 1520456"/>
                <a:gd name="connsiteX83" fmla="*/ 4199860 w 4912241"/>
                <a:gd name="connsiteY83" fmla="*/ 1137684 h 1520456"/>
                <a:gd name="connsiteX84" fmla="*/ 4231758 w 4912241"/>
                <a:gd name="connsiteY84" fmla="*/ 1095154 h 1520456"/>
                <a:gd name="connsiteX85" fmla="*/ 4295553 w 4912241"/>
                <a:gd name="connsiteY85" fmla="*/ 1073888 h 1520456"/>
                <a:gd name="connsiteX86" fmla="*/ 4380614 w 4912241"/>
                <a:gd name="connsiteY86" fmla="*/ 1116419 h 1520456"/>
                <a:gd name="connsiteX87" fmla="*/ 4433776 w 4912241"/>
                <a:gd name="connsiteY87" fmla="*/ 1222744 h 1520456"/>
                <a:gd name="connsiteX88" fmla="*/ 4476307 w 4912241"/>
                <a:gd name="connsiteY88" fmla="*/ 1233377 h 1520456"/>
                <a:gd name="connsiteX89" fmla="*/ 4540102 w 4912241"/>
                <a:gd name="connsiteY89" fmla="*/ 1254642 h 1520456"/>
                <a:gd name="connsiteX90" fmla="*/ 4550734 w 4912241"/>
                <a:gd name="connsiteY90" fmla="*/ 1286540 h 1520456"/>
                <a:gd name="connsiteX91" fmla="*/ 4550734 w 4912241"/>
                <a:gd name="connsiteY91" fmla="*/ 1360968 h 1520456"/>
                <a:gd name="connsiteX92" fmla="*/ 4572000 w 4912241"/>
                <a:gd name="connsiteY92" fmla="*/ 1382233 h 1520456"/>
                <a:gd name="connsiteX93" fmla="*/ 4795283 w 4912241"/>
                <a:gd name="connsiteY93" fmla="*/ 1403498 h 1520456"/>
                <a:gd name="connsiteX94" fmla="*/ 4848446 w 4912241"/>
                <a:gd name="connsiteY94" fmla="*/ 1414130 h 1520456"/>
                <a:gd name="connsiteX95" fmla="*/ 4912241 w 4912241"/>
                <a:gd name="connsiteY95" fmla="*/ 1435395 h 1520456"/>
                <a:gd name="connsiteX0" fmla="*/ 0 w 4912241"/>
                <a:gd name="connsiteY0" fmla="*/ 1520456 h 1520456"/>
                <a:gd name="connsiteX1" fmla="*/ 329609 w 4912241"/>
                <a:gd name="connsiteY1" fmla="*/ 1414130 h 1520456"/>
                <a:gd name="connsiteX2" fmla="*/ 404037 w 4912241"/>
                <a:gd name="connsiteY2" fmla="*/ 1339702 h 1520456"/>
                <a:gd name="connsiteX3" fmla="*/ 425302 w 4912241"/>
                <a:gd name="connsiteY3" fmla="*/ 1307805 h 1520456"/>
                <a:gd name="connsiteX4" fmla="*/ 616688 w 4912241"/>
                <a:gd name="connsiteY4" fmla="*/ 1350335 h 1520456"/>
                <a:gd name="connsiteX5" fmla="*/ 680483 w 4912241"/>
                <a:gd name="connsiteY5" fmla="*/ 1392865 h 1520456"/>
                <a:gd name="connsiteX6" fmla="*/ 712381 w 4912241"/>
                <a:gd name="connsiteY6" fmla="*/ 1414130 h 1520456"/>
                <a:gd name="connsiteX7" fmla="*/ 723014 w 4912241"/>
                <a:gd name="connsiteY7" fmla="*/ 1446028 h 1520456"/>
                <a:gd name="connsiteX8" fmla="*/ 765544 w 4912241"/>
                <a:gd name="connsiteY8" fmla="*/ 1435395 h 1520456"/>
                <a:gd name="connsiteX9" fmla="*/ 882502 w 4912241"/>
                <a:gd name="connsiteY9" fmla="*/ 1360968 h 1520456"/>
                <a:gd name="connsiteX10" fmla="*/ 914400 w 4912241"/>
                <a:gd name="connsiteY10" fmla="*/ 1329070 h 1520456"/>
                <a:gd name="connsiteX11" fmla="*/ 967562 w 4912241"/>
                <a:gd name="connsiteY11" fmla="*/ 1318437 h 1520456"/>
                <a:gd name="connsiteX12" fmla="*/ 999460 w 4912241"/>
                <a:gd name="connsiteY12" fmla="*/ 1307805 h 1520456"/>
                <a:gd name="connsiteX13" fmla="*/ 1031358 w 4912241"/>
                <a:gd name="connsiteY13" fmla="*/ 1286540 h 1520456"/>
                <a:gd name="connsiteX14" fmla="*/ 1073888 w 4912241"/>
                <a:gd name="connsiteY14" fmla="*/ 1190847 h 1520456"/>
                <a:gd name="connsiteX15" fmla="*/ 1116418 w 4912241"/>
                <a:gd name="connsiteY15" fmla="*/ 1180214 h 1520456"/>
                <a:gd name="connsiteX16" fmla="*/ 1148316 w 4912241"/>
                <a:gd name="connsiteY16" fmla="*/ 1169581 h 1520456"/>
                <a:gd name="connsiteX17" fmla="*/ 1244009 w 4912241"/>
                <a:gd name="connsiteY17" fmla="*/ 1180214 h 1520456"/>
                <a:gd name="connsiteX18" fmla="*/ 1286539 w 4912241"/>
                <a:gd name="connsiteY18" fmla="*/ 1297172 h 1520456"/>
                <a:gd name="connsiteX19" fmla="*/ 1424762 w 4912241"/>
                <a:gd name="connsiteY19" fmla="*/ 1371600 h 1520456"/>
                <a:gd name="connsiteX20" fmla="*/ 1446028 w 4912241"/>
                <a:gd name="connsiteY20" fmla="*/ 1392865 h 1520456"/>
                <a:gd name="connsiteX21" fmla="*/ 1509823 w 4912241"/>
                <a:gd name="connsiteY21" fmla="*/ 1414130 h 1520456"/>
                <a:gd name="connsiteX22" fmla="*/ 1573618 w 4912241"/>
                <a:gd name="connsiteY22" fmla="*/ 1403498 h 1520456"/>
                <a:gd name="connsiteX23" fmla="*/ 1658679 w 4912241"/>
                <a:gd name="connsiteY23" fmla="*/ 1307805 h 1520456"/>
                <a:gd name="connsiteX24" fmla="*/ 1701209 w 4912241"/>
                <a:gd name="connsiteY24" fmla="*/ 1275907 h 1520456"/>
                <a:gd name="connsiteX25" fmla="*/ 1765004 w 4912241"/>
                <a:gd name="connsiteY25" fmla="*/ 1212112 h 1520456"/>
                <a:gd name="connsiteX26" fmla="*/ 1818167 w 4912241"/>
                <a:gd name="connsiteY26" fmla="*/ 1127051 h 1520456"/>
                <a:gd name="connsiteX27" fmla="*/ 1839432 w 4912241"/>
                <a:gd name="connsiteY27" fmla="*/ 1095154 h 1520456"/>
                <a:gd name="connsiteX28" fmla="*/ 1871330 w 4912241"/>
                <a:gd name="connsiteY28" fmla="*/ 1063256 h 1520456"/>
                <a:gd name="connsiteX29" fmla="*/ 1913860 w 4912241"/>
                <a:gd name="connsiteY29" fmla="*/ 1010093 h 1520456"/>
                <a:gd name="connsiteX30" fmla="*/ 1956390 w 4912241"/>
                <a:gd name="connsiteY30" fmla="*/ 978195 h 1520456"/>
                <a:gd name="connsiteX31" fmla="*/ 2094614 w 4912241"/>
                <a:gd name="connsiteY31" fmla="*/ 765544 h 1520456"/>
                <a:gd name="connsiteX32" fmla="*/ 2158409 w 4912241"/>
                <a:gd name="connsiteY32" fmla="*/ 659219 h 1520456"/>
                <a:gd name="connsiteX33" fmla="*/ 2222204 w 4912241"/>
                <a:gd name="connsiteY33" fmla="*/ 510363 h 1520456"/>
                <a:gd name="connsiteX34" fmla="*/ 2243469 w 4912241"/>
                <a:gd name="connsiteY34" fmla="*/ 414670 h 1520456"/>
                <a:gd name="connsiteX35" fmla="*/ 2328530 w 4912241"/>
                <a:gd name="connsiteY35" fmla="*/ 350875 h 1520456"/>
                <a:gd name="connsiteX36" fmla="*/ 2413590 w 4912241"/>
                <a:gd name="connsiteY36" fmla="*/ 276447 h 1520456"/>
                <a:gd name="connsiteX37" fmla="*/ 2445488 w 4912241"/>
                <a:gd name="connsiteY37" fmla="*/ 265814 h 1520456"/>
                <a:gd name="connsiteX38" fmla="*/ 2530548 w 4912241"/>
                <a:gd name="connsiteY38" fmla="*/ 223284 h 1520456"/>
                <a:gd name="connsiteX39" fmla="*/ 2604976 w 4912241"/>
                <a:gd name="connsiteY39" fmla="*/ 148856 h 1520456"/>
                <a:gd name="connsiteX40" fmla="*/ 2636874 w 4912241"/>
                <a:gd name="connsiteY40" fmla="*/ 127591 h 1520456"/>
                <a:gd name="connsiteX41" fmla="*/ 2700669 w 4912241"/>
                <a:gd name="connsiteY41" fmla="*/ 85061 h 1520456"/>
                <a:gd name="connsiteX42" fmla="*/ 2785730 w 4912241"/>
                <a:gd name="connsiteY42" fmla="*/ 10633 h 1520456"/>
                <a:gd name="connsiteX43" fmla="*/ 2817628 w 4912241"/>
                <a:gd name="connsiteY43" fmla="*/ 0 h 1520456"/>
                <a:gd name="connsiteX44" fmla="*/ 2860158 w 4912241"/>
                <a:gd name="connsiteY44" fmla="*/ 10633 h 1520456"/>
                <a:gd name="connsiteX45" fmla="*/ 2892055 w 4912241"/>
                <a:gd name="connsiteY45" fmla="*/ 74428 h 1520456"/>
                <a:gd name="connsiteX46" fmla="*/ 2849525 w 4912241"/>
                <a:gd name="connsiteY46" fmla="*/ 138223 h 1520456"/>
                <a:gd name="connsiteX47" fmla="*/ 2860158 w 4912241"/>
                <a:gd name="connsiteY47" fmla="*/ 170121 h 1520456"/>
                <a:gd name="connsiteX48" fmla="*/ 2870790 w 4912241"/>
                <a:gd name="connsiteY48" fmla="*/ 223284 h 1520456"/>
                <a:gd name="connsiteX49" fmla="*/ 2934586 w 4912241"/>
                <a:gd name="connsiteY49" fmla="*/ 287079 h 1520456"/>
                <a:gd name="connsiteX50" fmla="*/ 2966483 w 4912241"/>
                <a:gd name="connsiteY50" fmla="*/ 297712 h 1520456"/>
                <a:gd name="connsiteX51" fmla="*/ 2998381 w 4912241"/>
                <a:gd name="connsiteY51" fmla="*/ 329609 h 1520456"/>
                <a:gd name="connsiteX52" fmla="*/ 3030279 w 4912241"/>
                <a:gd name="connsiteY52" fmla="*/ 340242 h 1520456"/>
                <a:gd name="connsiteX53" fmla="*/ 3051544 w 4912241"/>
                <a:gd name="connsiteY53" fmla="*/ 382772 h 1520456"/>
                <a:gd name="connsiteX54" fmla="*/ 3083441 w 4912241"/>
                <a:gd name="connsiteY54" fmla="*/ 414670 h 1520456"/>
                <a:gd name="connsiteX55" fmla="*/ 3115339 w 4912241"/>
                <a:gd name="connsiteY55" fmla="*/ 531628 h 1520456"/>
                <a:gd name="connsiteX56" fmla="*/ 3157869 w 4912241"/>
                <a:gd name="connsiteY56" fmla="*/ 606056 h 1520456"/>
                <a:gd name="connsiteX57" fmla="*/ 3200400 w 4912241"/>
                <a:gd name="connsiteY57" fmla="*/ 616688 h 1520456"/>
                <a:gd name="connsiteX58" fmla="*/ 3232297 w 4912241"/>
                <a:gd name="connsiteY58" fmla="*/ 637954 h 1520456"/>
                <a:gd name="connsiteX59" fmla="*/ 3264195 w 4912241"/>
                <a:gd name="connsiteY59" fmla="*/ 648586 h 1520456"/>
                <a:gd name="connsiteX60" fmla="*/ 3274828 w 4912241"/>
                <a:gd name="connsiteY60" fmla="*/ 680484 h 1520456"/>
                <a:gd name="connsiteX61" fmla="*/ 3296093 w 4912241"/>
                <a:gd name="connsiteY61" fmla="*/ 712381 h 1520456"/>
                <a:gd name="connsiteX62" fmla="*/ 3306725 w 4912241"/>
                <a:gd name="connsiteY62" fmla="*/ 882502 h 1520456"/>
                <a:gd name="connsiteX63" fmla="*/ 3327990 w 4912241"/>
                <a:gd name="connsiteY63" fmla="*/ 914400 h 1520456"/>
                <a:gd name="connsiteX64" fmla="*/ 3391786 w 4912241"/>
                <a:gd name="connsiteY64" fmla="*/ 978195 h 1520456"/>
                <a:gd name="connsiteX65" fmla="*/ 3455581 w 4912241"/>
                <a:gd name="connsiteY65" fmla="*/ 1052623 h 1520456"/>
                <a:gd name="connsiteX66" fmla="*/ 3476846 w 4912241"/>
                <a:gd name="connsiteY66" fmla="*/ 1137684 h 1520456"/>
                <a:gd name="connsiteX67" fmla="*/ 3487479 w 4912241"/>
                <a:gd name="connsiteY67" fmla="*/ 1180214 h 1520456"/>
                <a:gd name="connsiteX68" fmla="*/ 3551274 w 4912241"/>
                <a:gd name="connsiteY68" fmla="*/ 1233377 h 1520456"/>
                <a:gd name="connsiteX69" fmla="*/ 3583172 w 4912241"/>
                <a:gd name="connsiteY69" fmla="*/ 1244009 h 1520456"/>
                <a:gd name="connsiteX70" fmla="*/ 3625702 w 4912241"/>
                <a:gd name="connsiteY70" fmla="*/ 1265275 h 1520456"/>
                <a:gd name="connsiteX71" fmla="*/ 3710762 w 4912241"/>
                <a:gd name="connsiteY71" fmla="*/ 1307805 h 1520456"/>
                <a:gd name="connsiteX72" fmla="*/ 3753293 w 4912241"/>
                <a:gd name="connsiteY72" fmla="*/ 1360968 h 1520456"/>
                <a:gd name="connsiteX73" fmla="*/ 3763925 w 4912241"/>
                <a:gd name="connsiteY73" fmla="*/ 1392865 h 1520456"/>
                <a:gd name="connsiteX74" fmla="*/ 3827721 w 4912241"/>
                <a:gd name="connsiteY74" fmla="*/ 1414130 h 1520456"/>
                <a:gd name="connsiteX75" fmla="*/ 3859618 w 4912241"/>
                <a:gd name="connsiteY75" fmla="*/ 1435395 h 1520456"/>
                <a:gd name="connsiteX76" fmla="*/ 3923414 w 4912241"/>
                <a:gd name="connsiteY76" fmla="*/ 1382233 h 1520456"/>
                <a:gd name="connsiteX77" fmla="*/ 3944679 w 4912241"/>
                <a:gd name="connsiteY77" fmla="*/ 1339702 h 1520456"/>
                <a:gd name="connsiteX78" fmla="*/ 4008474 w 4912241"/>
                <a:gd name="connsiteY78" fmla="*/ 1297172 h 1520456"/>
                <a:gd name="connsiteX79" fmla="*/ 4072269 w 4912241"/>
                <a:gd name="connsiteY79" fmla="*/ 1265275 h 1520456"/>
                <a:gd name="connsiteX80" fmla="*/ 4093534 w 4912241"/>
                <a:gd name="connsiteY80" fmla="*/ 1244009 h 1520456"/>
                <a:gd name="connsiteX81" fmla="*/ 4157330 w 4912241"/>
                <a:gd name="connsiteY81" fmla="*/ 1201479 h 1520456"/>
                <a:gd name="connsiteX82" fmla="*/ 4199860 w 4912241"/>
                <a:gd name="connsiteY82" fmla="*/ 1137684 h 1520456"/>
                <a:gd name="connsiteX83" fmla="*/ 4231758 w 4912241"/>
                <a:gd name="connsiteY83" fmla="*/ 1095154 h 1520456"/>
                <a:gd name="connsiteX84" fmla="*/ 4295553 w 4912241"/>
                <a:gd name="connsiteY84" fmla="*/ 1073888 h 1520456"/>
                <a:gd name="connsiteX85" fmla="*/ 4380614 w 4912241"/>
                <a:gd name="connsiteY85" fmla="*/ 1116419 h 1520456"/>
                <a:gd name="connsiteX86" fmla="*/ 4433776 w 4912241"/>
                <a:gd name="connsiteY86" fmla="*/ 1222744 h 1520456"/>
                <a:gd name="connsiteX87" fmla="*/ 4476307 w 4912241"/>
                <a:gd name="connsiteY87" fmla="*/ 1233377 h 1520456"/>
                <a:gd name="connsiteX88" fmla="*/ 4540102 w 4912241"/>
                <a:gd name="connsiteY88" fmla="*/ 1254642 h 1520456"/>
                <a:gd name="connsiteX89" fmla="*/ 4550734 w 4912241"/>
                <a:gd name="connsiteY89" fmla="*/ 1286540 h 1520456"/>
                <a:gd name="connsiteX90" fmla="*/ 4550734 w 4912241"/>
                <a:gd name="connsiteY90" fmla="*/ 1360968 h 1520456"/>
                <a:gd name="connsiteX91" fmla="*/ 4572000 w 4912241"/>
                <a:gd name="connsiteY91" fmla="*/ 1382233 h 1520456"/>
                <a:gd name="connsiteX92" fmla="*/ 4795283 w 4912241"/>
                <a:gd name="connsiteY92" fmla="*/ 1403498 h 1520456"/>
                <a:gd name="connsiteX93" fmla="*/ 4848446 w 4912241"/>
                <a:gd name="connsiteY93" fmla="*/ 1414130 h 1520456"/>
                <a:gd name="connsiteX94" fmla="*/ 4912241 w 4912241"/>
                <a:gd name="connsiteY94" fmla="*/ 1435395 h 1520456"/>
                <a:gd name="connsiteX0" fmla="*/ 0 w 4912241"/>
                <a:gd name="connsiteY0" fmla="*/ 1520456 h 1520456"/>
                <a:gd name="connsiteX1" fmla="*/ 329609 w 4912241"/>
                <a:gd name="connsiteY1" fmla="*/ 1414130 h 1520456"/>
                <a:gd name="connsiteX2" fmla="*/ 404037 w 4912241"/>
                <a:gd name="connsiteY2" fmla="*/ 1339702 h 1520456"/>
                <a:gd name="connsiteX3" fmla="*/ 616688 w 4912241"/>
                <a:gd name="connsiteY3" fmla="*/ 1350335 h 1520456"/>
                <a:gd name="connsiteX4" fmla="*/ 680483 w 4912241"/>
                <a:gd name="connsiteY4" fmla="*/ 1392865 h 1520456"/>
                <a:gd name="connsiteX5" fmla="*/ 712381 w 4912241"/>
                <a:gd name="connsiteY5" fmla="*/ 1414130 h 1520456"/>
                <a:gd name="connsiteX6" fmla="*/ 723014 w 4912241"/>
                <a:gd name="connsiteY6" fmla="*/ 1446028 h 1520456"/>
                <a:gd name="connsiteX7" fmla="*/ 765544 w 4912241"/>
                <a:gd name="connsiteY7" fmla="*/ 1435395 h 1520456"/>
                <a:gd name="connsiteX8" fmla="*/ 882502 w 4912241"/>
                <a:gd name="connsiteY8" fmla="*/ 1360968 h 1520456"/>
                <a:gd name="connsiteX9" fmla="*/ 914400 w 4912241"/>
                <a:gd name="connsiteY9" fmla="*/ 1329070 h 1520456"/>
                <a:gd name="connsiteX10" fmla="*/ 967562 w 4912241"/>
                <a:gd name="connsiteY10" fmla="*/ 1318437 h 1520456"/>
                <a:gd name="connsiteX11" fmla="*/ 999460 w 4912241"/>
                <a:gd name="connsiteY11" fmla="*/ 1307805 h 1520456"/>
                <a:gd name="connsiteX12" fmla="*/ 1031358 w 4912241"/>
                <a:gd name="connsiteY12" fmla="*/ 1286540 h 1520456"/>
                <a:gd name="connsiteX13" fmla="*/ 1073888 w 4912241"/>
                <a:gd name="connsiteY13" fmla="*/ 1190847 h 1520456"/>
                <a:gd name="connsiteX14" fmla="*/ 1116418 w 4912241"/>
                <a:gd name="connsiteY14" fmla="*/ 1180214 h 1520456"/>
                <a:gd name="connsiteX15" fmla="*/ 1148316 w 4912241"/>
                <a:gd name="connsiteY15" fmla="*/ 1169581 h 1520456"/>
                <a:gd name="connsiteX16" fmla="*/ 1244009 w 4912241"/>
                <a:gd name="connsiteY16" fmla="*/ 1180214 h 1520456"/>
                <a:gd name="connsiteX17" fmla="*/ 1286539 w 4912241"/>
                <a:gd name="connsiteY17" fmla="*/ 1297172 h 1520456"/>
                <a:gd name="connsiteX18" fmla="*/ 1424762 w 4912241"/>
                <a:gd name="connsiteY18" fmla="*/ 1371600 h 1520456"/>
                <a:gd name="connsiteX19" fmla="*/ 1446028 w 4912241"/>
                <a:gd name="connsiteY19" fmla="*/ 1392865 h 1520456"/>
                <a:gd name="connsiteX20" fmla="*/ 1509823 w 4912241"/>
                <a:gd name="connsiteY20" fmla="*/ 1414130 h 1520456"/>
                <a:gd name="connsiteX21" fmla="*/ 1573618 w 4912241"/>
                <a:gd name="connsiteY21" fmla="*/ 1403498 h 1520456"/>
                <a:gd name="connsiteX22" fmla="*/ 1658679 w 4912241"/>
                <a:gd name="connsiteY22" fmla="*/ 1307805 h 1520456"/>
                <a:gd name="connsiteX23" fmla="*/ 1701209 w 4912241"/>
                <a:gd name="connsiteY23" fmla="*/ 1275907 h 1520456"/>
                <a:gd name="connsiteX24" fmla="*/ 1765004 w 4912241"/>
                <a:gd name="connsiteY24" fmla="*/ 1212112 h 1520456"/>
                <a:gd name="connsiteX25" fmla="*/ 1818167 w 4912241"/>
                <a:gd name="connsiteY25" fmla="*/ 1127051 h 1520456"/>
                <a:gd name="connsiteX26" fmla="*/ 1839432 w 4912241"/>
                <a:gd name="connsiteY26" fmla="*/ 1095154 h 1520456"/>
                <a:gd name="connsiteX27" fmla="*/ 1871330 w 4912241"/>
                <a:gd name="connsiteY27" fmla="*/ 1063256 h 1520456"/>
                <a:gd name="connsiteX28" fmla="*/ 1913860 w 4912241"/>
                <a:gd name="connsiteY28" fmla="*/ 1010093 h 1520456"/>
                <a:gd name="connsiteX29" fmla="*/ 1956390 w 4912241"/>
                <a:gd name="connsiteY29" fmla="*/ 978195 h 1520456"/>
                <a:gd name="connsiteX30" fmla="*/ 2094614 w 4912241"/>
                <a:gd name="connsiteY30" fmla="*/ 765544 h 1520456"/>
                <a:gd name="connsiteX31" fmla="*/ 2158409 w 4912241"/>
                <a:gd name="connsiteY31" fmla="*/ 659219 h 1520456"/>
                <a:gd name="connsiteX32" fmla="*/ 2222204 w 4912241"/>
                <a:gd name="connsiteY32" fmla="*/ 510363 h 1520456"/>
                <a:gd name="connsiteX33" fmla="*/ 2243469 w 4912241"/>
                <a:gd name="connsiteY33" fmla="*/ 414670 h 1520456"/>
                <a:gd name="connsiteX34" fmla="*/ 2328530 w 4912241"/>
                <a:gd name="connsiteY34" fmla="*/ 350875 h 1520456"/>
                <a:gd name="connsiteX35" fmla="*/ 2413590 w 4912241"/>
                <a:gd name="connsiteY35" fmla="*/ 276447 h 1520456"/>
                <a:gd name="connsiteX36" fmla="*/ 2445488 w 4912241"/>
                <a:gd name="connsiteY36" fmla="*/ 265814 h 1520456"/>
                <a:gd name="connsiteX37" fmla="*/ 2530548 w 4912241"/>
                <a:gd name="connsiteY37" fmla="*/ 223284 h 1520456"/>
                <a:gd name="connsiteX38" fmla="*/ 2604976 w 4912241"/>
                <a:gd name="connsiteY38" fmla="*/ 148856 h 1520456"/>
                <a:gd name="connsiteX39" fmla="*/ 2636874 w 4912241"/>
                <a:gd name="connsiteY39" fmla="*/ 127591 h 1520456"/>
                <a:gd name="connsiteX40" fmla="*/ 2700669 w 4912241"/>
                <a:gd name="connsiteY40" fmla="*/ 85061 h 1520456"/>
                <a:gd name="connsiteX41" fmla="*/ 2785730 w 4912241"/>
                <a:gd name="connsiteY41" fmla="*/ 10633 h 1520456"/>
                <a:gd name="connsiteX42" fmla="*/ 2817628 w 4912241"/>
                <a:gd name="connsiteY42" fmla="*/ 0 h 1520456"/>
                <a:gd name="connsiteX43" fmla="*/ 2860158 w 4912241"/>
                <a:gd name="connsiteY43" fmla="*/ 10633 h 1520456"/>
                <a:gd name="connsiteX44" fmla="*/ 2892055 w 4912241"/>
                <a:gd name="connsiteY44" fmla="*/ 74428 h 1520456"/>
                <a:gd name="connsiteX45" fmla="*/ 2849525 w 4912241"/>
                <a:gd name="connsiteY45" fmla="*/ 138223 h 1520456"/>
                <a:gd name="connsiteX46" fmla="*/ 2860158 w 4912241"/>
                <a:gd name="connsiteY46" fmla="*/ 170121 h 1520456"/>
                <a:gd name="connsiteX47" fmla="*/ 2870790 w 4912241"/>
                <a:gd name="connsiteY47" fmla="*/ 223284 h 1520456"/>
                <a:gd name="connsiteX48" fmla="*/ 2934586 w 4912241"/>
                <a:gd name="connsiteY48" fmla="*/ 287079 h 1520456"/>
                <a:gd name="connsiteX49" fmla="*/ 2966483 w 4912241"/>
                <a:gd name="connsiteY49" fmla="*/ 297712 h 1520456"/>
                <a:gd name="connsiteX50" fmla="*/ 2998381 w 4912241"/>
                <a:gd name="connsiteY50" fmla="*/ 329609 h 1520456"/>
                <a:gd name="connsiteX51" fmla="*/ 3030279 w 4912241"/>
                <a:gd name="connsiteY51" fmla="*/ 340242 h 1520456"/>
                <a:gd name="connsiteX52" fmla="*/ 3051544 w 4912241"/>
                <a:gd name="connsiteY52" fmla="*/ 382772 h 1520456"/>
                <a:gd name="connsiteX53" fmla="*/ 3083441 w 4912241"/>
                <a:gd name="connsiteY53" fmla="*/ 414670 h 1520456"/>
                <a:gd name="connsiteX54" fmla="*/ 3115339 w 4912241"/>
                <a:gd name="connsiteY54" fmla="*/ 531628 h 1520456"/>
                <a:gd name="connsiteX55" fmla="*/ 3157869 w 4912241"/>
                <a:gd name="connsiteY55" fmla="*/ 606056 h 1520456"/>
                <a:gd name="connsiteX56" fmla="*/ 3200400 w 4912241"/>
                <a:gd name="connsiteY56" fmla="*/ 616688 h 1520456"/>
                <a:gd name="connsiteX57" fmla="*/ 3232297 w 4912241"/>
                <a:gd name="connsiteY57" fmla="*/ 637954 h 1520456"/>
                <a:gd name="connsiteX58" fmla="*/ 3264195 w 4912241"/>
                <a:gd name="connsiteY58" fmla="*/ 648586 h 1520456"/>
                <a:gd name="connsiteX59" fmla="*/ 3274828 w 4912241"/>
                <a:gd name="connsiteY59" fmla="*/ 680484 h 1520456"/>
                <a:gd name="connsiteX60" fmla="*/ 3296093 w 4912241"/>
                <a:gd name="connsiteY60" fmla="*/ 712381 h 1520456"/>
                <a:gd name="connsiteX61" fmla="*/ 3306725 w 4912241"/>
                <a:gd name="connsiteY61" fmla="*/ 882502 h 1520456"/>
                <a:gd name="connsiteX62" fmla="*/ 3327990 w 4912241"/>
                <a:gd name="connsiteY62" fmla="*/ 914400 h 1520456"/>
                <a:gd name="connsiteX63" fmla="*/ 3391786 w 4912241"/>
                <a:gd name="connsiteY63" fmla="*/ 978195 h 1520456"/>
                <a:gd name="connsiteX64" fmla="*/ 3455581 w 4912241"/>
                <a:gd name="connsiteY64" fmla="*/ 1052623 h 1520456"/>
                <a:gd name="connsiteX65" fmla="*/ 3476846 w 4912241"/>
                <a:gd name="connsiteY65" fmla="*/ 1137684 h 1520456"/>
                <a:gd name="connsiteX66" fmla="*/ 3487479 w 4912241"/>
                <a:gd name="connsiteY66" fmla="*/ 1180214 h 1520456"/>
                <a:gd name="connsiteX67" fmla="*/ 3551274 w 4912241"/>
                <a:gd name="connsiteY67" fmla="*/ 1233377 h 1520456"/>
                <a:gd name="connsiteX68" fmla="*/ 3583172 w 4912241"/>
                <a:gd name="connsiteY68" fmla="*/ 1244009 h 1520456"/>
                <a:gd name="connsiteX69" fmla="*/ 3625702 w 4912241"/>
                <a:gd name="connsiteY69" fmla="*/ 1265275 h 1520456"/>
                <a:gd name="connsiteX70" fmla="*/ 3710762 w 4912241"/>
                <a:gd name="connsiteY70" fmla="*/ 1307805 h 1520456"/>
                <a:gd name="connsiteX71" fmla="*/ 3753293 w 4912241"/>
                <a:gd name="connsiteY71" fmla="*/ 1360968 h 1520456"/>
                <a:gd name="connsiteX72" fmla="*/ 3763925 w 4912241"/>
                <a:gd name="connsiteY72" fmla="*/ 1392865 h 1520456"/>
                <a:gd name="connsiteX73" fmla="*/ 3827721 w 4912241"/>
                <a:gd name="connsiteY73" fmla="*/ 1414130 h 1520456"/>
                <a:gd name="connsiteX74" fmla="*/ 3859618 w 4912241"/>
                <a:gd name="connsiteY74" fmla="*/ 1435395 h 1520456"/>
                <a:gd name="connsiteX75" fmla="*/ 3923414 w 4912241"/>
                <a:gd name="connsiteY75" fmla="*/ 1382233 h 1520456"/>
                <a:gd name="connsiteX76" fmla="*/ 3944679 w 4912241"/>
                <a:gd name="connsiteY76" fmla="*/ 1339702 h 1520456"/>
                <a:gd name="connsiteX77" fmla="*/ 4008474 w 4912241"/>
                <a:gd name="connsiteY77" fmla="*/ 1297172 h 1520456"/>
                <a:gd name="connsiteX78" fmla="*/ 4072269 w 4912241"/>
                <a:gd name="connsiteY78" fmla="*/ 1265275 h 1520456"/>
                <a:gd name="connsiteX79" fmla="*/ 4093534 w 4912241"/>
                <a:gd name="connsiteY79" fmla="*/ 1244009 h 1520456"/>
                <a:gd name="connsiteX80" fmla="*/ 4157330 w 4912241"/>
                <a:gd name="connsiteY80" fmla="*/ 1201479 h 1520456"/>
                <a:gd name="connsiteX81" fmla="*/ 4199860 w 4912241"/>
                <a:gd name="connsiteY81" fmla="*/ 1137684 h 1520456"/>
                <a:gd name="connsiteX82" fmla="*/ 4231758 w 4912241"/>
                <a:gd name="connsiteY82" fmla="*/ 1095154 h 1520456"/>
                <a:gd name="connsiteX83" fmla="*/ 4295553 w 4912241"/>
                <a:gd name="connsiteY83" fmla="*/ 1073888 h 1520456"/>
                <a:gd name="connsiteX84" fmla="*/ 4380614 w 4912241"/>
                <a:gd name="connsiteY84" fmla="*/ 1116419 h 1520456"/>
                <a:gd name="connsiteX85" fmla="*/ 4433776 w 4912241"/>
                <a:gd name="connsiteY85" fmla="*/ 1222744 h 1520456"/>
                <a:gd name="connsiteX86" fmla="*/ 4476307 w 4912241"/>
                <a:gd name="connsiteY86" fmla="*/ 1233377 h 1520456"/>
                <a:gd name="connsiteX87" fmla="*/ 4540102 w 4912241"/>
                <a:gd name="connsiteY87" fmla="*/ 1254642 h 1520456"/>
                <a:gd name="connsiteX88" fmla="*/ 4550734 w 4912241"/>
                <a:gd name="connsiteY88" fmla="*/ 1286540 h 1520456"/>
                <a:gd name="connsiteX89" fmla="*/ 4550734 w 4912241"/>
                <a:gd name="connsiteY89" fmla="*/ 1360968 h 1520456"/>
                <a:gd name="connsiteX90" fmla="*/ 4572000 w 4912241"/>
                <a:gd name="connsiteY90" fmla="*/ 1382233 h 1520456"/>
                <a:gd name="connsiteX91" fmla="*/ 4795283 w 4912241"/>
                <a:gd name="connsiteY91" fmla="*/ 1403498 h 1520456"/>
                <a:gd name="connsiteX92" fmla="*/ 4848446 w 4912241"/>
                <a:gd name="connsiteY92" fmla="*/ 1414130 h 1520456"/>
                <a:gd name="connsiteX93" fmla="*/ 4912241 w 4912241"/>
                <a:gd name="connsiteY93" fmla="*/ 1435395 h 1520456"/>
                <a:gd name="connsiteX0" fmla="*/ 0 w 4912241"/>
                <a:gd name="connsiteY0" fmla="*/ 1520456 h 1520456"/>
                <a:gd name="connsiteX1" fmla="*/ 329609 w 4912241"/>
                <a:gd name="connsiteY1" fmla="*/ 1414130 h 1520456"/>
                <a:gd name="connsiteX2" fmla="*/ 616688 w 4912241"/>
                <a:gd name="connsiteY2" fmla="*/ 1350335 h 1520456"/>
                <a:gd name="connsiteX3" fmla="*/ 680483 w 4912241"/>
                <a:gd name="connsiteY3" fmla="*/ 1392865 h 1520456"/>
                <a:gd name="connsiteX4" fmla="*/ 712381 w 4912241"/>
                <a:gd name="connsiteY4" fmla="*/ 1414130 h 1520456"/>
                <a:gd name="connsiteX5" fmla="*/ 723014 w 4912241"/>
                <a:gd name="connsiteY5" fmla="*/ 1446028 h 1520456"/>
                <a:gd name="connsiteX6" fmla="*/ 765544 w 4912241"/>
                <a:gd name="connsiteY6" fmla="*/ 1435395 h 1520456"/>
                <a:gd name="connsiteX7" fmla="*/ 882502 w 4912241"/>
                <a:gd name="connsiteY7" fmla="*/ 1360968 h 1520456"/>
                <a:gd name="connsiteX8" fmla="*/ 914400 w 4912241"/>
                <a:gd name="connsiteY8" fmla="*/ 1329070 h 1520456"/>
                <a:gd name="connsiteX9" fmla="*/ 967562 w 4912241"/>
                <a:gd name="connsiteY9" fmla="*/ 1318437 h 1520456"/>
                <a:gd name="connsiteX10" fmla="*/ 999460 w 4912241"/>
                <a:gd name="connsiteY10" fmla="*/ 1307805 h 1520456"/>
                <a:gd name="connsiteX11" fmla="*/ 1031358 w 4912241"/>
                <a:gd name="connsiteY11" fmla="*/ 1286540 h 1520456"/>
                <a:gd name="connsiteX12" fmla="*/ 1073888 w 4912241"/>
                <a:gd name="connsiteY12" fmla="*/ 1190847 h 1520456"/>
                <a:gd name="connsiteX13" fmla="*/ 1116418 w 4912241"/>
                <a:gd name="connsiteY13" fmla="*/ 1180214 h 1520456"/>
                <a:gd name="connsiteX14" fmla="*/ 1148316 w 4912241"/>
                <a:gd name="connsiteY14" fmla="*/ 1169581 h 1520456"/>
                <a:gd name="connsiteX15" fmla="*/ 1244009 w 4912241"/>
                <a:gd name="connsiteY15" fmla="*/ 1180214 h 1520456"/>
                <a:gd name="connsiteX16" fmla="*/ 1286539 w 4912241"/>
                <a:gd name="connsiteY16" fmla="*/ 1297172 h 1520456"/>
                <a:gd name="connsiteX17" fmla="*/ 1424762 w 4912241"/>
                <a:gd name="connsiteY17" fmla="*/ 1371600 h 1520456"/>
                <a:gd name="connsiteX18" fmla="*/ 1446028 w 4912241"/>
                <a:gd name="connsiteY18" fmla="*/ 1392865 h 1520456"/>
                <a:gd name="connsiteX19" fmla="*/ 1509823 w 4912241"/>
                <a:gd name="connsiteY19" fmla="*/ 1414130 h 1520456"/>
                <a:gd name="connsiteX20" fmla="*/ 1573618 w 4912241"/>
                <a:gd name="connsiteY20" fmla="*/ 1403498 h 1520456"/>
                <a:gd name="connsiteX21" fmla="*/ 1658679 w 4912241"/>
                <a:gd name="connsiteY21" fmla="*/ 1307805 h 1520456"/>
                <a:gd name="connsiteX22" fmla="*/ 1701209 w 4912241"/>
                <a:gd name="connsiteY22" fmla="*/ 1275907 h 1520456"/>
                <a:gd name="connsiteX23" fmla="*/ 1765004 w 4912241"/>
                <a:gd name="connsiteY23" fmla="*/ 1212112 h 1520456"/>
                <a:gd name="connsiteX24" fmla="*/ 1818167 w 4912241"/>
                <a:gd name="connsiteY24" fmla="*/ 1127051 h 1520456"/>
                <a:gd name="connsiteX25" fmla="*/ 1839432 w 4912241"/>
                <a:gd name="connsiteY25" fmla="*/ 1095154 h 1520456"/>
                <a:gd name="connsiteX26" fmla="*/ 1871330 w 4912241"/>
                <a:gd name="connsiteY26" fmla="*/ 1063256 h 1520456"/>
                <a:gd name="connsiteX27" fmla="*/ 1913860 w 4912241"/>
                <a:gd name="connsiteY27" fmla="*/ 1010093 h 1520456"/>
                <a:gd name="connsiteX28" fmla="*/ 1956390 w 4912241"/>
                <a:gd name="connsiteY28" fmla="*/ 978195 h 1520456"/>
                <a:gd name="connsiteX29" fmla="*/ 2094614 w 4912241"/>
                <a:gd name="connsiteY29" fmla="*/ 765544 h 1520456"/>
                <a:gd name="connsiteX30" fmla="*/ 2158409 w 4912241"/>
                <a:gd name="connsiteY30" fmla="*/ 659219 h 1520456"/>
                <a:gd name="connsiteX31" fmla="*/ 2222204 w 4912241"/>
                <a:gd name="connsiteY31" fmla="*/ 510363 h 1520456"/>
                <a:gd name="connsiteX32" fmla="*/ 2243469 w 4912241"/>
                <a:gd name="connsiteY32" fmla="*/ 414670 h 1520456"/>
                <a:gd name="connsiteX33" fmla="*/ 2328530 w 4912241"/>
                <a:gd name="connsiteY33" fmla="*/ 350875 h 1520456"/>
                <a:gd name="connsiteX34" fmla="*/ 2413590 w 4912241"/>
                <a:gd name="connsiteY34" fmla="*/ 276447 h 1520456"/>
                <a:gd name="connsiteX35" fmla="*/ 2445488 w 4912241"/>
                <a:gd name="connsiteY35" fmla="*/ 265814 h 1520456"/>
                <a:gd name="connsiteX36" fmla="*/ 2530548 w 4912241"/>
                <a:gd name="connsiteY36" fmla="*/ 223284 h 1520456"/>
                <a:gd name="connsiteX37" fmla="*/ 2604976 w 4912241"/>
                <a:gd name="connsiteY37" fmla="*/ 148856 h 1520456"/>
                <a:gd name="connsiteX38" fmla="*/ 2636874 w 4912241"/>
                <a:gd name="connsiteY38" fmla="*/ 127591 h 1520456"/>
                <a:gd name="connsiteX39" fmla="*/ 2700669 w 4912241"/>
                <a:gd name="connsiteY39" fmla="*/ 85061 h 1520456"/>
                <a:gd name="connsiteX40" fmla="*/ 2785730 w 4912241"/>
                <a:gd name="connsiteY40" fmla="*/ 10633 h 1520456"/>
                <a:gd name="connsiteX41" fmla="*/ 2817628 w 4912241"/>
                <a:gd name="connsiteY41" fmla="*/ 0 h 1520456"/>
                <a:gd name="connsiteX42" fmla="*/ 2860158 w 4912241"/>
                <a:gd name="connsiteY42" fmla="*/ 10633 h 1520456"/>
                <a:gd name="connsiteX43" fmla="*/ 2892055 w 4912241"/>
                <a:gd name="connsiteY43" fmla="*/ 74428 h 1520456"/>
                <a:gd name="connsiteX44" fmla="*/ 2849525 w 4912241"/>
                <a:gd name="connsiteY44" fmla="*/ 138223 h 1520456"/>
                <a:gd name="connsiteX45" fmla="*/ 2860158 w 4912241"/>
                <a:gd name="connsiteY45" fmla="*/ 170121 h 1520456"/>
                <a:gd name="connsiteX46" fmla="*/ 2870790 w 4912241"/>
                <a:gd name="connsiteY46" fmla="*/ 223284 h 1520456"/>
                <a:gd name="connsiteX47" fmla="*/ 2934586 w 4912241"/>
                <a:gd name="connsiteY47" fmla="*/ 287079 h 1520456"/>
                <a:gd name="connsiteX48" fmla="*/ 2966483 w 4912241"/>
                <a:gd name="connsiteY48" fmla="*/ 297712 h 1520456"/>
                <a:gd name="connsiteX49" fmla="*/ 2998381 w 4912241"/>
                <a:gd name="connsiteY49" fmla="*/ 329609 h 1520456"/>
                <a:gd name="connsiteX50" fmla="*/ 3030279 w 4912241"/>
                <a:gd name="connsiteY50" fmla="*/ 340242 h 1520456"/>
                <a:gd name="connsiteX51" fmla="*/ 3051544 w 4912241"/>
                <a:gd name="connsiteY51" fmla="*/ 382772 h 1520456"/>
                <a:gd name="connsiteX52" fmla="*/ 3083441 w 4912241"/>
                <a:gd name="connsiteY52" fmla="*/ 414670 h 1520456"/>
                <a:gd name="connsiteX53" fmla="*/ 3115339 w 4912241"/>
                <a:gd name="connsiteY53" fmla="*/ 531628 h 1520456"/>
                <a:gd name="connsiteX54" fmla="*/ 3157869 w 4912241"/>
                <a:gd name="connsiteY54" fmla="*/ 606056 h 1520456"/>
                <a:gd name="connsiteX55" fmla="*/ 3200400 w 4912241"/>
                <a:gd name="connsiteY55" fmla="*/ 616688 h 1520456"/>
                <a:gd name="connsiteX56" fmla="*/ 3232297 w 4912241"/>
                <a:gd name="connsiteY56" fmla="*/ 637954 h 1520456"/>
                <a:gd name="connsiteX57" fmla="*/ 3264195 w 4912241"/>
                <a:gd name="connsiteY57" fmla="*/ 648586 h 1520456"/>
                <a:gd name="connsiteX58" fmla="*/ 3274828 w 4912241"/>
                <a:gd name="connsiteY58" fmla="*/ 680484 h 1520456"/>
                <a:gd name="connsiteX59" fmla="*/ 3296093 w 4912241"/>
                <a:gd name="connsiteY59" fmla="*/ 712381 h 1520456"/>
                <a:gd name="connsiteX60" fmla="*/ 3306725 w 4912241"/>
                <a:gd name="connsiteY60" fmla="*/ 882502 h 1520456"/>
                <a:gd name="connsiteX61" fmla="*/ 3327990 w 4912241"/>
                <a:gd name="connsiteY61" fmla="*/ 914400 h 1520456"/>
                <a:gd name="connsiteX62" fmla="*/ 3391786 w 4912241"/>
                <a:gd name="connsiteY62" fmla="*/ 978195 h 1520456"/>
                <a:gd name="connsiteX63" fmla="*/ 3455581 w 4912241"/>
                <a:gd name="connsiteY63" fmla="*/ 1052623 h 1520456"/>
                <a:gd name="connsiteX64" fmla="*/ 3476846 w 4912241"/>
                <a:gd name="connsiteY64" fmla="*/ 1137684 h 1520456"/>
                <a:gd name="connsiteX65" fmla="*/ 3487479 w 4912241"/>
                <a:gd name="connsiteY65" fmla="*/ 1180214 h 1520456"/>
                <a:gd name="connsiteX66" fmla="*/ 3551274 w 4912241"/>
                <a:gd name="connsiteY66" fmla="*/ 1233377 h 1520456"/>
                <a:gd name="connsiteX67" fmla="*/ 3583172 w 4912241"/>
                <a:gd name="connsiteY67" fmla="*/ 1244009 h 1520456"/>
                <a:gd name="connsiteX68" fmla="*/ 3625702 w 4912241"/>
                <a:gd name="connsiteY68" fmla="*/ 1265275 h 1520456"/>
                <a:gd name="connsiteX69" fmla="*/ 3710762 w 4912241"/>
                <a:gd name="connsiteY69" fmla="*/ 1307805 h 1520456"/>
                <a:gd name="connsiteX70" fmla="*/ 3753293 w 4912241"/>
                <a:gd name="connsiteY70" fmla="*/ 1360968 h 1520456"/>
                <a:gd name="connsiteX71" fmla="*/ 3763925 w 4912241"/>
                <a:gd name="connsiteY71" fmla="*/ 1392865 h 1520456"/>
                <a:gd name="connsiteX72" fmla="*/ 3827721 w 4912241"/>
                <a:gd name="connsiteY72" fmla="*/ 1414130 h 1520456"/>
                <a:gd name="connsiteX73" fmla="*/ 3859618 w 4912241"/>
                <a:gd name="connsiteY73" fmla="*/ 1435395 h 1520456"/>
                <a:gd name="connsiteX74" fmla="*/ 3923414 w 4912241"/>
                <a:gd name="connsiteY74" fmla="*/ 1382233 h 1520456"/>
                <a:gd name="connsiteX75" fmla="*/ 3944679 w 4912241"/>
                <a:gd name="connsiteY75" fmla="*/ 1339702 h 1520456"/>
                <a:gd name="connsiteX76" fmla="*/ 4008474 w 4912241"/>
                <a:gd name="connsiteY76" fmla="*/ 1297172 h 1520456"/>
                <a:gd name="connsiteX77" fmla="*/ 4072269 w 4912241"/>
                <a:gd name="connsiteY77" fmla="*/ 1265275 h 1520456"/>
                <a:gd name="connsiteX78" fmla="*/ 4093534 w 4912241"/>
                <a:gd name="connsiteY78" fmla="*/ 1244009 h 1520456"/>
                <a:gd name="connsiteX79" fmla="*/ 4157330 w 4912241"/>
                <a:gd name="connsiteY79" fmla="*/ 1201479 h 1520456"/>
                <a:gd name="connsiteX80" fmla="*/ 4199860 w 4912241"/>
                <a:gd name="connsiteY80" fmla="*/ 1137684 h 1520456"/>
                <a:gd name="connsiteX81" fmla="*/ 4231758 w 4912241"/>
                <a:gd name="connsiteY81" fmla="*/ 1095154 h 1520456"/>
                <a:gd name="connsiteX82" fmla="*/ 4295553 w 4912241"/>
                <a:gd name="connsiteY82" fmla="*/ 1073888 h 1520456"/>
                <a:gd name="connsiteX83" fmla="*/ 4380614 w 4912241"/>
                <a:gd name="connsiteY83" fmla="*/ 1116419 h 1520456"/>
                <a:gd name="connsiteX84" fmla="*/ 4433776 w 4912241"/>
                <a:gd name="connsiteY84" fmla="*/ 1222744 h 1520456"/>
                <a:gd name="connsiteX85" fmla="*/ 4476307 w 4912241"/>
                <a:gd name="connsiteY85" fmla="*/ 1233377 h 1520456"/>
                <a:gd name="connsiteX86" fmla="*/ 4540102 w 4912241"/>
                <a:gd name="connsiteY86" fmla="*/ 1254642 h 1520456"/>
                <a:gd name="connsiteX87" fmla="*/ 4550734 w 4912241"/>
                <a:gd name="connsiteY87" fmla="*/ 1286540 h 1520456"/>
                <a:gd name="connsiteX88" fmla="*/ 4550734 w 4912241"/>
                <a:gd name="connsiteY88" fmla="*/ 1360968 h 1520456"/>
                <a:gd name="connsiteX89" fmla="*/ 4572000 w 4912241"/>
                <a:gd name="connsiteY89" fmla="*/ 1382233 h 1520456"/>
                <a:gd name="connsiteX90" fmla="*/ 4795283 w 4912241"/>
                <a:gd name="connsiteY90" fmla="*/ 1403498 h 1520456"/>
                <a:gd name="connsiteX91" fmla="*/ 4848446 w 4912241"/>
                <a:gd name="connsiteY91" fmla="*/ 1414130 h 1520456"/>
                <a:gd name="connsiteX92" fmla="*/ 4912241 w 4912241"/>
                <a:gd name="connsiteY92"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12381 w 4912241"/>
                <a:gd name="connsiteY3" fmla="*/ 1414130 h 1520456"/>
                <a:gd name="connsiteX4" fmla="*/ 723014 w 4912241"/>
                <a:gd name="connsiteY4" fmla="*/ 1446028 h 1520456"/>
                <a:gd name="connsiteX5" fmla="*/ 765544 w 4912241"/>
                <a:gd name="connsiteY5" fmla="*/ 1435395 h 1520456"/>
                <a:gd name="connsiteX6" fmla="*/ 882502 w 4912241"/>
                <a:gd name="connsiteY6" fmla="*/ 1360968 h 1520456"/>
                <a:gd name="connsiteX7" fmla="*/ 914400 w 4912241"/>
                <a:gd name="connsiteY7" fmla="*/ 1329070 h 1520456"/>
                <a:gd name="connsiteX8" fmla="*/ 967562 w 4912241"/>
                <a:gd name="connsiteY8" fmla="*/ 1318437 h 1520456"/>
                <a:gd name="connsiteX9" fmla="*/ 999460 w 4912241"/>
                <a:gd name="connsiteY9" fmla="*/ 1307805 h 1520456"/>
                <a:gd name="connsiteX10" fmla="*/ 1031358 w 4912241"/>
                <a:gd name="connsiteY10" fmla="*/ 1286540 h 1520456"/>
                <a:gd name="connsiteX11" fmla="*/ 1073888 w 4912241"/>
                <a:gd name="connsiteY11" fmla="*/ 1190847 h 1520456"/>
                <a:gd name="connsiteX12" fmla="*/ 1116418 w 4912241"/>
                <a:gd name="connsiteY12" fmla="*/ 1180214 h 1520456"/>
                <a:gd name="connsiteX13" fmla="*/ 1148316 w 4912241"/>
                <a:gd name="connsiteY13" fmla="*/ 1169581 h 1520456"/>
                <a:gd name="connsiteX14" fmla="*/ 1244009 w 4912241"/>
                <a:gd name="connsiteY14" fmla="*/ 1180214 h 1520456"/>
                <a:gd name="connsiteX15" fmla="*/ 1286539 w 4912241"/>
                <a:gd name="connsiteY15" fmla="*/ 1297172 h 1520456"/>
                <a:gd name="connsiteX16" fmla="*/ 1424762 w 4912241"/>
                <a:gd name="connsiteY16" fmla="*/ 1371600 h 1520456"/>
                <a:gd name="connsiteX17" fmla="*/ 1446028 w 4912241"/>
                <a:gd name="connsiteY17" fmla="*/ 1392865 h 1520456"/>
                <a:gd name="connsiteX18" fmla="*/ 1509823 w 4912241"/>
                <a:gd name="connsiteY18" fmla="*/ 1414130 h 1520456"/>
                <a:gd name="connsiteX19" fmla="*/ 1573618 w 4912241"/>
                <a:gd name="connsiteY19" fmla="*/ 1403498 h 1520456"/>
                <a:gd name="connsiteX20" fmla="*/ 1658679 w 4912241"/>
                <a:gd name="connsiteY20" fmla="*/ 1307805 h 1520456"/>
                <a:gd name="connsiteX21" fmla="*/ 1701209 w 4912241"/>
                <a:gd name="connsiteY21" fmla="*/ 1275907 h 1520456"/>
                <a:gd name="connsiteX22" fmla="*/ 1765004 w 4912241"/>
                <a:gd name="connsiteY22" fmla="*/ 1212112 h 1520456"/>
                <a:gd name="connsiteX23" fmla="*/ 1818167 w 4912241"/>
                <a:gd name="connsiteY23" fmla="*/ 1127051 h 1520456"/>
                <a:gd name="connsiteX24" fmla="*/ 1839432 w 4912241"/>
                <a:gd name="connsiteY24" fmla="*/ 1095154 h 1520456"/>
                <a:gd name="connsiteX25" fmla="*/ 1871330 w 4912241"/>
                <a:gd name="connsiteY25" fmla="*/ 1063256 h 1520456"/>
                <a:gd name="connsiteX26" fmla="*/ 1913860 w 4912241"/>
                <a:gd name="connsiteY26" fmla="*/ 1010093 h 1520456"/>
                <a:gd name="connsiteX27" fmla="*/ 1956390 w 4912241"/>
                <a:gd name="connsiteY27" fmla="*/ 978195 h 1520456"/>
                <a:gd name="connsiteX28" fmla="*/ 2094614 w 4912241"/>
                <a:gd name="connsiteY28" fmla="*/ 765544 h 1520456"/>
                <a:gd name="connsiteX29" fmla="*/ 2158409 w 4912241"/>
                <a:gd name="connsiteY29" fmla="*/ 659219 h 1520456"/>
                <a:gd name="connsiteX30" fmla="*/ 2222204 w 4912241"/>
                <a:gd name="connsiteY30" fmla="*/ 510363 h 1520456"/>
                <a:gd name="connsiteX31" fmla="*/ 2243469 w 4912241"/>
                <a:gd name="connsiteY31" fmla="*/ 414670 h 1520456"/>
                <a:gd name="connsiteX32" fmla="*/ 2328530 w 4912241"/>
                <a:gd name="connsiteY32" fmla="*/ 350875 h 1520456"/>
                <a:gd name="connsiteX33" fmla="*/ 2413590 w 4912241"/>
                <a:gd name="connsiteY33" fmla="*/ 276447 h 1520456"/>
                <a:gd name="connsiteX34" fmla="*/ 2445488 w 4912241"/>
                <a:gd name="connsiteY34" fmla="*/ 265814 h 1520456"/>
                <a:gd name="connsiteX35" fmla="*/ 2530548 w 4912241"/>
                <a:gd name="connsiteY35" fmla="*/ 223284 h 1520456"/>
                <a:gd name="connsiteX36" fmla="*/ 2604976 w 4912241"/>
                <a:gd name="connsiteY36" fmla="*/ 148856 h 1520456"/>
                <a:gd name="connsiteX37" fmla="*/ 2636874 w 4912241"/>
                <a:gd name="connsiteY37" fmla="*/ 127591 h 1520456"/>
                <a:gd name="connsiteX38" fmla="*/ 2700669 w 4912241"/>
                <a:gd name="connsiteY38" fmla="*/ 85061 h 1520456"/>
                <a:gd name="connsiteX39" fmla="*/ 2785730 w 4912241"/>
                <a:gd name="connsiteY39" fmla="*/ 10633 h 1520456"/>
                <a:gd name="connsiteX40" fmla="*/ 2817628 w 4912241"/>
                <a:gd name="connsiteY40" fmla="*/ 0 h 1520456"/>
                <a:gd name="connsiteX41" fmla="*/ 2860158 w 4912241"/>
                <a:gd name="connsiteY41" fmla="*/ 10633 h 1520456"/>
                <a:gd name="connsiteX42" fmla="*/ 2892055 w 4912241"/>
                <a:gd name="connsiteY42" fmla="*/ 74428 h 1520456"/>
                <a:gd name="connsiteX43" fmla="*/ 2849525 w 4912241"/>
                <a:gd name="connsiteY43" fmla="*/ 138223 h 1520456"/>
                <a:gd name="connsiteX44" fmla="*/ 2860158 w 4912241"/>
                <a:gd name="connsiteY44" fmla="*/ 170121 h 1520456"/>
                <a:gd name="connsiteX45" fmla="*/ 2870790 w 4912241"/>
                <a:gd name="connsiteY45" fmla="*/ 223284 h 1520456"/>
                <a:gd name="connsiteX46" fmla="*/ 2934586 w 4912241"/>
                <a:gd name="connsiteY46" fmla="*/ 287079 h 1520456"/>
                <a:gd name="connsiteX47" fmla="*/ 2966483 w 4912241"/>
                <a:gd name="connsiteY47" fmla="*/ 297712 h 1520456"/>
                <a:gd name="connsiteX48" fmla="*/ 2998381 w 4912241"/>
                <a:gd name="connsiteY48" fmla="*/ 329609 h 1520456"/>
                <a:gd name="connsiteX49" fmla="*/ 3030279 w 4912241"/>
                <a:gd name="connsiteY49" fmla="*/ 340242 h 1520456"/>
                <a:gd name="connsiteX50" fmla="*/ 3051544 w 4912241"/>
                <a:gd name="connsiteY50" fmla="*/ 382772 h 1520456"/>
                <a:gd name="connsiteX51" fmla="*/ 3083441 w 4912241"/>
                <a:gd name="connsiteY51" fmla="*/ 414670 h 1520456"/>
                <a:gd name="connsiteX52" fmla="*/ 3115339 w 4912241"/>
                <a:gd name="connsiteY52" fmla="*/ 531628 h 1520456"/>
                <a:gd name="connsiteX53" fmla="*/ 3157869 w 4912241"/>
                <a:gd name="connsiteY53" fmla="*/ 606056 h 1520456"/>
                <a:gd name="connsiteX54" fmla="*/ 3200400 w 4912241"/>
                <a:gd name="connsiteY54" fmla="*/ 616688 h 1520456"/>
                <a:gd name="connsiteX55" fmla="*/ 3232297 w 4912241"/>
                <a:gd name="connsiteY55" fmla="*/ 637954 h 1520456"/>
                <a:gd name="connsiteX56" fmla="*/ 3264195 w 4912241"/>
                <a:gd name="connsiteY56" fmla="*/ 648586 h 1520456"/>
                <a:gd name="connsiteX57" fmla="*/ 3274828 w 4912241"/>
                <a:gd name="connsiteY57" fmla="*/ 680484 h 1520456"/>
                <a:gd name="connsiteX58" fmla="*/ 3296093 w 4912241"/>
                <a:gd name="connsiteY58" fmla="*/ 712381 h 1520456"/>
                <a:gd name="connsiteX59" fmla="*/ 3306725 w 4912241"/>
                <a:gd name="connsiteY59" fmla="*/ 882502 h 1520456"/>
                <a:gd name="connsiteX60" fmla="*/ 3327990 w 4912241"/>
                <a:gd name="connsiteY60" fmla="*/ 914400 h 1520456"/>
                <a:gd name="connsiteX61" fmla="*/ 3391786 w 4912241"/>
                <a:gd name="connsiteY61" fmla="*/ 978195 h 1520456"/>
                <a:gd name="connsiteX62" fmla="*/ 3455581 w 4912241"/>
                <a:gd name="connsiteY62" fmla="*/ 1052623 h 1520456"/>
                <a:gd name="connsiteX63" fmla="*/ 3476846 w 4912241"/>
                <a:gd name="connsiteY63" fmla="*/ 1137684 h 1520456"/>
                <a:gd name="connsiteX64" fmla="*/ 3487479 w 4912241"/>
                <a:gd name="connsiteY64" fmla="*/ 1180214 h 1520456"/>
                <a:gd name="connsiteX65" fmla="*/ 3551274 w 4912241"/>
                <a:gd name="connsiteY65" fmla="*/ 1233377 h 1520456"/>
                <a:gd name="connsiteX66" fmla="*/ 3583172 w 4912241"/>
                <a:gd name="connsiteY66" fmla="*/ 1244009 h 1520456"/>
                <a:gd name="connsiteX67" fmla="*/ 3625702 w 4912241"/>
                <a:gd name="connsiteY67" fmla="*/ 1265275 h 1520456"/>
                <a:gd name="connsiteX68" fmla="*/ 3710762 w 4912241"/>
                <a:gd name="connsiteY68" fmla="*/ 1307805 h 1520456"/>
                <a:gd name="connsiteX69" fmla="*/ 3753293 w 4912241"/>
                <a:gd name="connsiteY69" fmla="*/ 1360968 h 1520456"/>
                <a:gd name="connsiteX70" fmla="*/ 3763925 w 4912241"/>
                <a:gd name="connsiteY70" fmla="*/ 1392865 h 1520456"/>
                <a:gd name="connsiteX71" fmla="*/ 3827721 w 4912241"/>
                <a:gd name="connsiteY71" fmla="*/ 1414130 h 1520456"/>
                <a:gd name="connsiteX72" fmla="*/ 3859618 w 4912241"/>
                <a:gd name="connsiteY72" fmla="*/ 1435395 h 1520456"/>
                <a:gd name="connsiteX73" fmla="*/ 3923414 w 4912241"/>
                <a:gd name="connsiteY73" fmla="*/ 1382233 h 1520456"/>
                <a:gd name="connsiteX74" fmla="*/ 3944679 w 4912241"/>
                <a:gd name="connsiteY74" fmla="*/ 1339702 h 1520456"/>
                <a:gd name="connsiteX75" fmla="*/ 4008474 w 4912241"/>
                <a:gd name="connsiteY75" fmla="*/ 1297172 h 1520456"/>
                <a:gd name="connsiteX76" fmla="*/ 4072269 w 4912241"/>
                <a:gd name="connsiteY76" fmla="*/ 1265275 h 1520456"/>
                <a:gd name="connsiteX77" fmla="*/ 4093534 w 4912241"/>
                <a:gd name="connsiteY77" fmla="*/ 1244009 h 1520456"/>
                <a:gd name="connsiteX78" fmla="*/ 4157330 w 4912241"/>
                <a:gd name="connsiteY78" fmla="*/ 1201479 h 1520456"/>
                <a:gd name="connsiteX79" fmla="*/ 4199860 w 4912241"/>
                <a:gd name="connsiteY79" fmla="*/ 1137684 h 1520456"/>
                <a:gd name="connsiteX80" fmla="*/ 4231758 w 4912241"/>
                <a:gd name="connsiteY80" fmla="*/ 1095154 h 1520456"/>
                <a:gd name="connsiteX81" fmla="*/ 4295553 w 4912241"/>
                <a:gd name="connsiteY81" fmla="*/ 1073888 h 1520456"/>
                <a:gd name="connsiteX82" fmla="*/ 4380614 w 4912241"/>
                <a:gd name="connsiteY82" fmla="*/ 1116419 h 1520456"/>
                <a:gd name="connsiteX83" fmla="*/ 4433776 w 4912241"/>
                <a:gd name="connsiteY83" fmla="*/ 1222744 h 1520456"/>
                <a:gd name="connsiteX84" fmla="*/ 4476307 w 4912241"/>
                <a:gd name="connsiteY84" fmla="*/ 1233377 h 1520456"/>
                <a:gd name="connsiteX85" fmla="*/ 4540102 w 4912241"/>
                <a:gd name="connsiteY85" fmla="*/ 1254642 h 1520456"/>
                <a:gd name="connsiteX86" fmla="*/ 4550734 w 4912241"/>
                <a:gd name="connsiteY86" fmla="*/ 1286540 h 1520456"/>
                <a:gd name="connsiteX87" fmla="*/ 4550734 w 4912241"/>
                <a:gd name="connsiteY87" fmla="*/ 1360968 h 1520456"/>
                <a:gd name="connsiteX88" fmla="*/ 4572000 w 4912241"/>
                <a:gd name="connsiteY88" fmla="*/ 1382233 h 1520456"/>
                <a:gd name="connsiteX89" fmla="*/ 4795283 w 4912241"/>
                <a:gd name="connsiteY89" fmla="*/ 1403498 h 1520456"/>
                <a:gd name="connsiteX90" fmla="*/ 4848446 w 4912241"/>
                <a:gd name="connsiteY90" fmla="*/ 1414130 h 1520456"/>
                <a:gd name="connsiteX91" fmla="*/ 4912241 w 4912241"/>
                <a:gd name="connsiteY91"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12381 w 4912241"/>
                <a:gd name="connsiteY3" fmla="*/ 1414130 h 1520456"/>
                <a:gd name="connsiteX4" fmla="*/ 723014 w 4912241"/>
                <a:gd name="connsiteY4" fmla="*/ 1446028 h 1520456"/>
                <a:gd name="connsiteX5" fmla="*/ 882502 w 4912241"/>
                <a:gd name="connsiteY5" fmla="*/ 1360968 h 1520456"/>
                <a:gd name="connsiteX6" fmla="*/ 914400 w 4912241"/>
                <a:gd name="connsiteY6" fmla="*/ 1329070 h 1520456"/>
                <a:gd name="connsiteX7" fmla="*/ 967562 w 4912241"/>
                <a:gd name="connsiteY7" fmla="*/ 1318437 h 1520456"/>
                <a:gd name="connsiteX8" fmla="*/ 999460 w 4912241"/>
                <a:gd name="connsiteY8" fmla="*/ 1307805 h 1520456"/>
                <a:gd name="connsiteX9" fmla="*/ 1031358 w 4912241"/>
                <a:gd name="connsiteY9" fmla="*/ 1286540 h 1520456"/>
                <a:gd name="connsiteX10" fmla="*/ 1073888 w 4912241"/>
                <a:gd name="connsiteY10" fmla="*/ 1190847 h 1520456"/>
                <a:gd name="connsiteX11" fmla="*/ 1116418 w 4912241"/>
                <a:gd name="connsiteY11" fmla="*/ 1180214 h 1520456"/>
                <a:gd name="connsiteX12" fmla="*/ 1148316 w 4912241"/>
                <a:gd name="connsiteY12" fmla="*/ 1169581 h 1520456"/>
                <a:gd name="connsiteX13" fmla="*/ 1244009 w 4912241"/>
                <a:gd name="connsiteY13" fmla="*/ 1180214 h 1520456"/>
                <a:gd name="connsiteX14" fmla="*/ 1286539 w 4912241"/>
                <a:gd name="connsiteY14" fmla="*/ 1297172 h 1520456"/>
                <a:gd name="connsiteX15" fmla="*/ 1424762 w 4912241"/>
                <a:gd name="connsiteY15" fmla="*/ 1371600 h 1520456"/>
                <a:gd name="connsiteX16" fmla="*/ 1446028 w 4912241"/>
                <a:gd name="connsiteY16" fmla="*/ 1392865 h 1520456"/>
                <a:gd name="connsiteX17" fmla="*/ 1509823 w 4912241"/>
                <a:gd name="connsiteY17" fmla="*/ 1414130 h 1520456"/>
                <a:gd name="connsiteX18" fmla="*/ 1573618 w 4912241"/>
                <a:gd name="connsiteY18" fmla="*/ 1403498 h 1520456"/>
                <a:gd name="connsiteX19" fmla="*/ 1658679 w 4912241"/>
                <a:gd name="connsiteY19" fmla="*/ 1307805 h 1520456"/>
                <a:gd name="connsiteX20" fmla="*/ 1701209 w 4912241"/>
                <a:gd name="connsiteY20" fmla="*/ 1275907 h 1520456"/>
                <a:gd name="connsiteX21" fmla="*/ 1765004 w 4912241"/>
                <a:gd name="connsiteY21" fmla="*/ 1212112 h 1520456"/>
                <a:gd name="connsiteX22" fmla="*/ 1818167 w 4912241"/>
                <a:gd name="connsiteY22" fmla="*/ 1127051 h 1520456"/>
                <a:gd name="connsiteX23" fmla="*/ 1839432 w 4912241"/>
                <a:gd name="connsiteY23" fmla="*/ 1095154 h 1520456"/>
                <a:gd name="connsiteX24" fmla="*/ 1871330 w 4912241"/>
                <a:gd name="connsiteY24" fmla="*/ 1063256 h 1520456"/>
                <a:gd name="connsiteX25" fmla="*/ 1913860 w 4912241"/>
                <a:gd name="connsiteY25" fmla="*/ 1010093 h 1520456"/>
                <a:gd name="connsiteX26" fmla="*/ 1956390 w 4912241"/>
                <a:gd name="connsiteY26" fmla="*/ 978195 h 1520456"/>
                <a:gd name="connsiteX27" fmla="*/ 2094614 w 4912241"/>
                <a:gd name="connsiteY27" fmla="*/ 765544 h 1520456"/>
                <a:gd name="connsiteX28" fmla="*/ 2158409 w 4912241"/>
                <a:gd name="connsiteY28" fmla="*/ 659219 h 1520456"/>
                <a:gd name="connsiteX29" fmla="*/ 2222204 w 4912241"/>
                <a:gd name="connsiteY29" fmla="*/ 510363 h 1520456"/>
                <a:gd name="connsiteX30" fmla="*/ 2243469 w 4912241"/>
                <a:gd name="connsiteY30" fmla="*/ 414670 h 1520456"/>
                <a:gd name="connsiteX31" fmla="*/ 2328530 w 4912241"/>
                <a:gd name="connsiteY31" fmla="*/ 350875 h 1520456"/>
                <a:gd name="connsiteX32" fmla="*/ 2413590 w 4912241"/>
                <a:gd name="connsiteY32" fmla="*/ 276447 h 1520456"/>
                <a:gd name="connsiteX33" fmla="*/ 2445488 w 4912241"/>
                <a:gd name="connsiteY33" fmla="*/ 265814 h 1520456"/>
                <a:gd name="connsiteX34" fmla="*/ 2530548 w 4912241"/>
                <a:gd name="connsiteY34" fmla="*/ 223284 h 1520456"/>
                <a:gd name="connsiteX35" fmla="*/ 2604976 w 4912241"/>
                <a:gd name="connsiteY35" fmla="*/ 148856 h 1520456"/>
                <a:gd name="connsiteX36" fmla="*/ 2636874 w 4912241"/>
                <a:gd name="connsiteY36" fmla="*/ 127591 h 1520456"/>
                <a:gd name="connsiteX37" fmla="*/ 2700669 w 4912241"/>
                <a:gd name="connsiteY37" fmla="*/ 85061 h 1520456"/>
                <a:gd name="connsiteX38" fmla="*/ 2785730 w 4912241"/>
                <a:gd name="connsiteY38" fmla="*/ 10633 h 1520456"/>
                <a:gd name="connsiteX39" fmla="*/ 2817628 w 4912241"/>
                <a:gd name="connsiteY39" fmla="*/ 0 h 1520456"/>
                <a:gd name="connsiteX40" fmla="*/ 2860158 w 4912241"/>
                <a:gd name="connsiteY40" fmla="*/ 10633 h 1520456"/>
                <a:gd name="connsiteX41" fmla="*/ 2892055 w 4912241"/>
                <a:gd name="connsiteY41" fmla="*/ 74428 h 1520456"/>
                <a:gd name="connsiteX42" fmla="*/ 2849525 w 4912241"/>
                <a:gd name="connsiteY42" fmla="*/ 138223 h 1520456"/>
                <a:gd name="connsiteX43" fmla="*/ 2860158 w 4912241"/>
                <a:gd name="connsiteY43" fmla="*/ 170121 h 1520456"/>
                <a:gd name="connsiteX44" fmla="*/ 2870790 w 4912241"/>
                <a:gd name="connsiteY44" fmla="*/ 223284 h 1520456"/>
                <a:gd name="connsiteX45" fmla="*/ 2934586 w 4912241"/>
                <a:gd name="connsiteY45" fmla="*/ 287079 h 1520456"/>
                <a:gd name="connsiteX46" fmla="*/ 2966483 w 4912241"/>
                <a:gd name="connsiteY46" fmla="*/ 297712 h 1520456"/>
                <a:gd name="connsiteX47" fmla="*/ 2998381 w 4912241"/>
                <a:gd name="connsiteY47" fmla="*/ 329609 h 1520456"/>
                <a:gd name="connsiteX48" fmla="*/ 3030279 w 4912241"/>
                <a:gd name="connsiteY48" fmla="*/ 340242 h 1520456"/>
                <a:gd name="connsiteX49" fmla="*/ 3051544 w 4912241"/>
                <a:gd name="connsiteY49" fmla="*/ 382772 h 1520456"/>
                <a:gd name="connsiteX50" fmla="*/ 3083441 w 4912241"/>
                <a:gd name="connsiteY50" fmla="*/ 414670 h 1520456"/>
                <a:gd name="connsiteX51" fmla="*/ 3115339 w 4912241"/>
                <a:gd name="connsiteY51" fmla="*/ 531628 h 1520456"/>
                <a:gd name="connsiteX52" fmla="*/ 3157869 w 4912241"/>
                <a:gd name="connsiteY52" fmla="*/ 606056 h 1520456"/>
                <a:gd name="connsiteX53" fmla="*/ 3200400 w 4912241"/>
                <a:gd name="connsiteY53" fmla="*/ 616688 h 1520456"/>
                <a:gd name="connsiteX54" fmla="*/ 3232297 w 4912241"/>
                <a:gd name="connsiteY54" fmla="*/ 637954 h 1520456"/>
                <a:gd name="connsiteX55" fmla="*/ 3264195 w 4912241"/>
                <a:gd name="connsiteY55" fmla="*/ 648586 h 1520456"/>
                <a:gd name="connsiteX56" fmla="*/ 3274828 w 4912241"/>
                <a:gd name="connsiteY56" fmla="*/ 680484 h 1520456"/>
                <a:gd name="connsiteX57" fmla="*/ 3296093 w 4912241"/>
                <a:gd name="connsiteY57" fmla="*/ 712381 h 1520456"/>
                <a:gd name="connsiteX58" fmla="*/ 3306725 w 4912241"/>
                <a:gd name="connsiteY58" fmla="*/ 882502 h 1520456"/>
                <a:gd name="connsiteX59" fmla="*/ 3327990 w 4912241"/>
                <a:gd name="connsiteY59" fmla="*/ 914400 h 1520456"/>
                <a:gd name="connsiteX60" fmla="*/ 3391786 w 4912241"/>
                <a:gd name="connsiteY60" fmla="*/ 978195 h 1520456"/>
                <a:gd name="connsiteX61" fmla="*/ 3455581 w 4912241"/>
                <a:gd name="connsiteY61" fmla="*/ 1052623 h 1520456"/>
                <a:gd name="connsiteX62" fmla="*/ 3476846 w 4912241"/>
                <a:gd name="connsiteY62" fmla="*/ 1137684 h 1520456"/>
                <a:gd name="connsiteX63" fmla="*/ 3487479 w 4912241"/>
                <a:gd name="connsiteY63" fmla="*/ 1180214 h 1520456"/>
                <a:gd name="connsiteX64" fmla="*/ 3551274 w 4912241"/>
                <a:gd name="connsiteY64" fmla="*/ 1233377 h 1520456"/>
                <a:gd name="connsiteX65" fmla="*/ 3583172 w 4912241"/>
                <a:gd name="connsiteY65" fmla="*/ 1244009 h 1520456"/>
                <a:gd name="connsiteX66" fmla="*/ 3625702 w 4912241"/>
                <a:gd name="connsiteY66" fmla="*/ 1265275 h 1520456"/>
                <a:gd name="connsiteX67" fmla="*/ 3710762 w 4912241"/>
                <a:gd name="connsiteY67" fmla="*/ 1307805 h 1520456"/>
                <a:gd name="connsiteX68" fmla="*/ 3753293 w 4912241"/>
                <a:gd name="connsiteY68" fmla="*/ 1360968 h 1520456"/>
                <a:gd name="connsiteX69" fmla="*/ 3763925 w 4912241"/>
                <a:gd name="connsiteY69" fmla="*/ 1392865 h 1520456"/>
                <a:gd name="connsiteX70" fmla="*/ 3827721 w 4912241"/>
                <a:gd name="connsiteY70" fmla="*/ 1414130 h 1520456"/>
                <a:gd name="connsiteX71" fmla="*/ 3859618 w 4912241"/>
                <a:gd name="connsiteY71" fmla="*/ 1435395 h 1520456"/>
                <a:gd name="connsiteX72" fmla="*/ 3923414 w 4912241"/>
                <a:gd name="connsiteY72" fmla="*/ 1382233 h 1520456"/>
                <a:gd name="connsiteX73" fmla="*/ 3944679 w 4912241"/>
                <a:gd name="connsiteY73" fmla="*/ 1339702 h 1520456"/>
                <a:gd name="connsiteX74" fmla="*/ 4008474 w 4912241"/>
                <a:gd name="connsiteY74" fmla="*/ 1297172 h 1520456"/>
                <a:gd name="connsiteX75" fmla="*/ 4072269 w 4912241"/>
                <a:gd name="connsiteY75" fmla="*/ 1265275 h 1520456"/>
                <a:gd name="connsiteX76" fmla="*/ 4093534 w 4912241"/>
                <a:gd name="connsiteY76" fmla="*/ 1244009 h 1520456"/>
                <a:gd name="connsiteX77" fmla="*/ 4157330 w 4912241"/>
                <a:gd name="connsiteY77" fmla="*/ 1201479 h 1520456"/>
                <a:gd name="connsiteX78" fmla="*/ 4199860 w 4912241"/>
                <a:gd name="connsiteY78" fmla="*/ 1137684 h 1520456"/>
                <a:gd name="connsiteX79" fmla="*/ 4231758 w 4912241"/>
                <a:gd name="connsiteY79" fmla="*/ 1095154 h 1520456"/>
                <a:gd name="connsiteX80" fmla="*/ 4295553 w 4912241"/>
                <a:gd name="connsiteY80" fmla="*/ 1073888 h 1520456"/>
                <a:gd name="connsiteX81" fmla="*/ 4380614 w 4912241"/>
                <a:gd name="connsiteY81" fmla="*/ 1116419 h 1520456"/>
                <a:gd name="connsiteX82" fmla="*/ 4433776 w 4912241"/>
                <a:gd name="connsiteY82" fmla="*/ 1222744 h 1520456"/>
                <a:gd name="connsiteX83" fmla="*/ 4476307 w 4912241"/>
                <a:gd name="connsiteY83" fmla="*/ 1233377 h 1520456"/>
                <a:gd name="connsiteX84" fmla="*/ 4540102 w 4912241"/>
                <a:gd name="connsiteY84" fmla="*/ 1254642 h 1520456"/>
                <a:gd name="connsiteX85" fmla="*/ 4550734 w 4912241"/>
                <a:gd name="connsiteY85" fmla="*/ 1286540 h 1520456"/>
                <a:gd name="connsiteX86" fmla="*/ 4550734 w 4912241"/>
                <a:gd name="connsiteY86" fmla="*/ 1360968 h 1520456"/>
                <a:gd name="connsiteX87" fmla="*/ 4572000 w 4912241"/>
                <a:gd name="connsiteY87" fmla="*/ 1382233 h 1520456"/>
                <a:gd name="connsiteX88" fmla="*/ 4795283 w 4912241"/>
                <a:gd name="connsiteY88" fmla="*/ 1403498 h 1520456"/>
                <a:gd name="connsiteX89" fmla="*/ 4848446 w 4912241"/>
                <a:gd name="connsiteY89" fmla="*/ 1414130 h 1520456"/>
                <a:gd name="connsiteX90" fmla="*/ 4912241 w 4912241"/>
                <a:gd name="connsiteY90"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12381 w 4912241"/>
                <a:gd name="connsiteY3" fmla="*/ 1414130 h 1520456"/>
                <a:gd name="connsiteX4" fmla="*/ 723014 w 4912241"/>
                <a:gd name="connsiteY4" fmla="*/ 1446028 h 1520456"/>
                <a:gd name="connsiteX5" fmla="*/ 882502 w 4912241"/>
                <a:gd name="connsiteY5" fmla="*/ 1360968 h 1520456"/>
                <a:gd name="connsiteX6" fmla="*/ 967562 w 4912241"/>
                <a:gd name="connsiteY6" fmla="*/ 1318437 h 1520456"/>
                <a:gd name="connsiteX7" fmla="*/ 999460 w 4912241"/>
                <a:gd name="connsiteY7" fmla="*/ 1307805 h 1520456"/>
                <a:gd name="connsiteX8" fmla="*/ 1031358 w 4912241"/>
                <a:gd name="connsiteY8" fmla="*/ 1286540 h 1520456"/>
                <a:gd name="connsiteX9" fmla="*/ 1073888 w 4912241"/>
                <a:gd name="connsiteY9" fmla="*/ 1190847 h 1520456"/>
                <a:gd name="connsiteX10" fmla="*/ 1116418 w 4912241"/>
                <a:gd name="connsiteY10" fmla="*/ 1180214 h 1520456"/>
                <a:gd name="connsiteX11" fmla="*/ 1148316 w 4912241"/>
                <a:gd name="connsiteY11" fmla="*/ 1169581 h 1520456"/>
                <a:gd name="connsiteX12" fmla="*/ 1244009 w 4912241"/>
                <a:gd name="connsiteY12" fmla="*/ 1180214 h 1520456"/>
                <a:gd name="connsiteX13" fmla="*/ 1286539 w 4912241"/>
                <a:gd name="connsiteY13" fmla="*/ 1297172 h 1520456"/>
                <a:gd name="connsiteX14" fmla="*/ 1424762 w 4912241"/>
                <a:gd name="connsiteY14" fmla="*/ 1371600 h 1520456"/>
                <a:gd name="connsiteX15" fmla="*/ 1446028 w 4912241"/>
                <a:gd name="connsiteY15" fmla="*/ 1392865 h 1520456"/>
                <a:gd name="connsiteX16" fmla="*/ 1509823 w 4912241"/>
                <a:gd name="connsiteY16" fmla="*/ 1414130 h 1520456"/>
                <a:gd name="connsiteX17" fmla="*/ 1573618 w 4912241"/>
                <a:gd name="connsiteY17" fmla="*/ 1403498 h 1520456"/>
                <a:gd name="connsiteX18" fmla="*/ 1658679 w 4912241"/>
                <a:gd name="connsiteY18" fmla="*/ 1307805 h 1520456"/>
                <a:gd name="connsiteX19" fmla="*/ 1701209 w 4912241"/>
                <a:gd name="connsiteY19" fmla="*/ 1275907 h 1520456"/>
                <a:gd name="connsiteX20" fmla="*/ 1765004 w 4912241"/>
                <a:gd name="connsiteY20" fmla="*/ 1212112 h 1520456"/>
                <a:gd name="connsiteX21" fmla="*/ 1818167 w 4912241"/>
                <a:gd name="connsiteY21" fmla="*/ 1127051 h 1520456"/>
                <a:gd name="connsiteX22" fmla="*/ 1839432 w 4912241"/>
                <a:gd name="connsiteY22" fmla="*/ 1095154 h 1520456"/>
                <a:gd name="connsiteX23" fmla="*/ 1871330 w 4912241"/>
                <a:gd name="connsiteY23" fmla="*/ 1063256 h 1520456"/>
                <a:gd name="connsiteX24" fmla="*/ 1913860 w 4912241"/>
                <a:gd name="connsiteY24" fmla="*/ 1010093 h 1520456"/>
                <a:gd name="connsiteX25" fmla="*/ 1956390 w 4912241"/>
                <a:gd name="connsiteY25" fmla="*/ 978195 h 1520456"/>
                <a:gd name="connsiteX26" fmla="*/ 2094614 w 4912241"/>
                <a:gd name="connsiteY26" fmla="*/ 765544 h 1520456"/>
                <a:gd name="connsiteX27" fmla="*/ 2158409 w 4912241"/>
                <a:gd name="connsiteY27" fmla="*/ 659219 h 1520456"/>
                <a:gd name="connsiteX28" fmla="*/ 2222204 w 4912241"/>
                <a:gd name="connsiteY28" fmla="*/ 510363 h 1520456"/>
                <a:gd name="connsiteX29" fmla="*/ 2243469 w 4912241"/>
                <a:gd name="connsiteY29" fmla="*/ 414670 h 1520456"/>
                <a:gd name="connsiteX30" fmla="*/ 2328530 w 4912241"/>
                <a:gd name="connsiteY30" fmla="*/ 350875 h 1520456"/>
                <a:gd name="connsiteX31" fmla="*/ 2413590 w 4912241"/>
                <a:gd name="connsiteY31" fmla="*/ 276447 h 1520456"/>
                <a:gd name="connsiteX32" fmla="*/ 2445488 w 4912241"/>
                <a:gd name="connsiteY32" fmla="*/ 265814 h 1520456"/>
                <a:gd name="connsiteX33" fmla="*/ 2530548 w 4912241"/>
                <a:gd name="connsiteY33" fmla="*/ 223284 h 1520456"/>
                <a:gd name="connsiteX34" fmla="*/ 2604976 w 4912241"/>
                <a:gd name="connsiteY34" fmla="*/ 148856 h 1520456"/>
                <a:gd name="connsiteX35" fmla="*/ 2636874 w 4912241"/>
                <a:gd name="connsiteY35" fmla="*/ 127591 h 1520456"/>
                <a:gd name="connsiteX36" fmla="*/ 2700669 w 4912241"/>
                <a:gd name="connsiteY36" fmla="*/ 85061 h 1520456"/>
                <a:gd name="connsiteX37" fmla="*/ 2785730 w 4912241"/>
                <a:gd name="connsiteY37" fmla="*/ 10633 h 1520456"/>
                <a:gd name="connsiteX38" fmla="*/ 2817628 w 4912241"/>
                <a:gd name="connsiteY38" fmla="*/ 0 h 1520456"/>
                <a:gd name="connsiteX39" fmla="*/ 2860158 w 4912241"/>
                <a:gd name="connsiteY39" fmla="*/ 10633 h 1520456"/>
                <a:gd name="connsiteX40" fmla="*/ 2892055 w 4912241"/>
                <a:gd name="connsiteY40" fmla="*/ 74428 h 1520456"/>
                <a:gd name="connsiteX41" fmla="*/ 2849525 w 4912241"/>
                <a:gd name="connsiteY41" fmla="*/ 138223 h 1520456"/>
                <a:gd name="connsiteX42" fmla="*/ 2860158 w 4912241"/>
                <a:gd name="connsiteY42" fmla="*/ 170121 h 1520456"/>
                <a:gd name="connsiteX43" fmla="*/ 2870790 w 4912241"/>
                <a:gd name="connsiteY43" fmla="*/ 223284 h 1520456"/>
                <a:gd name="connsiteX44" fmla="*/ 2934586 w 4912241"/>
                <a:gd name="connsiteY44" fmla="*/ 287079 h 1520456"/>
                <a:gd name="connsiteX45" fmla="*/ 2966483 w 4912241"/>
                <a:gd name="connsiteY45" fmla="*/ 297712 h 1520456"/>
                <a:gd name="connsiteX46" fmla="*/ 2998381 w 4912241"/>
                <a:gd name="connsiteY46" fmla="*/ 329609 h 1520456"/>
                <a:gd name="connsiteX47" fmla="*/ 3030279 w 4912241"/>
                <a:gd name="connsiteY47" fmla="*/ 340242 h 1520456"/>
                <a:gd name="connsiteX48" fmla="*/ 3051544 w 4912241"/>
                <a:gd name="connsiteY48" fmla="*/ 382772 h 1520456"/>
                <a:gd name="connsiteX49" fmla="*/ 3083441 w 4912241"/>
                <a:gd name="connsiteY49" fmla="*/ 414670 h 1520456"/>
                <a:gd name="connsiteX50" fmla="*/ 3115339 w 4912241"/>
                <a:gd name="connsiteY50" fmla="*/ 531628 h 1520456"/>
                <a:gd name="connsiteX51" fmla="*/ 3157869 w 4912241"/>
                <a:gd name="connsiteY51" fmla="*/ 606056 h 1520456"/>
                <a:gd name="connsiteX52" fmla="*/ 3200400 w 4912241"/>
                <a:gd name="connsiteY52" fmla="*/ 616688 h 1520456"/>
                <a:gd name="connsiteX53" fmla="*/ 3232297 w 4912241"/>
                <a:gd name="connsiteY53" fmla="*/ 637954 h 1520456"/>
                <a:gd name="connsiteX54" fmla="*/ 3264195 w 4912241"/>
                <a:gd name="connsiteY54" fmla="*/ 648586 h 1520456"/>
                <a:gd name="connsiteX55" fmla="*/ 3274828 w 4912241"/>
                <a:gd name="connsiteY55" fmla="*/ 680484 h 1520456"/>
                <a:gd name="connsiteX56" fmla="*/ 3296093 w 4912241"/>
                <a:gd name="connsiteY56" fmla="*/ 712381 h 1520456"/>
                <a:gd name="connsiteX57" fmla="*/ 3306725 w 4912241"/>
                <a:gd name="connsiteY57" fmla="*/ 882502 h 1520456"/>
                <a:gd name="connsiteX58" fmla="*/ 3327990 w 4912241"/>
                <a:gd name="connsiteY58" fmla="*/ 914400 h 1520456"/>
                <a:gd name="connsiteX59" fmla="*/ 3391786 w 4912241"/>
                <a:gd name="connsiteY59" fmla="*/ 978195 h 1520456"/>
                <a:gd name="connsiteX60" fmla="*/ 3455581 w 4912241"/>
                <a:gd name="connsiteY60" fmla="*/ 1052623 h 1520456"/>
                <a:gd name="connsiteX61" fmla="*/ 3476846 w 4912241"/>
                <a:gd name="connsiteY61" fmla="*/ 1137684 h 1520456"/>
                <a:gd name="connsiteX62" fmla="*/ 3487479 w 4912241"/>
                <a:gd name="connsiteY62" fmla="*/ 1180214 h 1520456"/>
                <a:gd name="connsiteX63" fmla="*/ 3551274 w 4912241"/>
                <a:gd name="connsiteY63" fmla="*/ 1233377 h 1520456"/>
                <a:gd name="connsiteX64" fmla="*/ 3583172 w 4912241"/>
                <a:gd name="connsiteY64" fmla="*/ 1244009 h 1520456"/>
                <a:gd name="connsiteX65" fmla="*/ 3625702 w 4912241"/>
                <a:gd name="connsiteY65" fmla="*/ 1265275 h 1520456"/>
                <a:gd name="connsiteX66" fmla="*/ 3710762 w 4912241"/>
                <a:gd name="connsiteY66" fmla="*/ 1307805 h 1520456"/>
                <a:gd name="connsiteX67" fmla="*/ 3753293 w 4912241"/>
                <a:gd name="connsiteY67" fmla="*/ 1360968 h 1520456"/>
                <a:gd name="connsiteX68" fmla="*/ 3763925 w 4912241"/>
                <a:gd name="connsiteY68" fmla="*/ 1392865 h 1520456"/>
                <a:gd name="connsiteX69" fmla="*/ 3827721 w 4912241"/>
                <a:gd name="connsiteY69" fmla="*/ 1414130 h 1520456"/>
                <a:gd name="connsiteX70" fmla="*/ 3859618 w 4912241"/>
                <a:gd name="connsiteY70" fmla="*/ 1435395 h 1520456"/>
                <a:gd name="connsiteX71" fmla="*/ 3923414 w 4912241"/>
                <a:gd name="connsiteY71" fmla="*/ 1382233 h 1520456"/>
                <a:gd name="connsiteX72" fmla="*/ 3944679 w 4912241"/>
                <a:gd name="connsiteY72" fmla="*/ 1339702 h 1520456"/>
                <a:gd name="connsiteX73" fmla="*/ 4008474 w 4912241"/>
                <a:gd name="connsiteY73" fmla="*/ 1297172 h 1520456"/>
                <a:gd name="connsiteX74" fmla="*/ 4072269 w 4912241"/>
                <a:gd name="connsiteY74" fmla="*/ 1265275 h 1520456"/>
                <a:gd name="connsiteX75" fmla="*/ 4093534 w 4912241"/>
                <a:gd name="connsiteY75" fmla="*/ 1244009 h 1520456"/>
                <a:gd name="connsiteX76" fmla="*/ 4157330 w 4912241"/>
                <a:gd name="connsiteY76" fmla="*/ 1201479 h 1520456"/>
                <a:gd name="connsiteX77" fmla="*/ 4199860 w 4912241"/>
                <a:gd name="connsiteY77" fmla="*/ 1137684 h 1520456"/>
                <a:gd name="connsiteX78" fmla="*/ 4231758 w 4912241"/>
                <a:gd name="connsiteY78" fmla="*/ 1095154 h 1520456"/>
                <a:gd name="connsiteX79" fmla="*/ 4295553 w 4912241"/>
                <a:gd name="connsiteY79" fmla="*/ 1073888 h 1520456"/>
                <a:gd name="connsiteX80" fmla="*/ 4380614 w 4912241"/>
                <a:gd name="connsiteY80" fmla="*/ 1116419 h 1520456"/>
                <a:gd name="connsiteX81" fmla="*/ 4433776 w 4912241"/>
                <a:gd name="connsiteY81" fmla="*/ 1222744 h 1520456"/>
                <a:gd name="connsiteX82" fmla="*/ 4476307 w 4912241"/>
                <a:gd name="connsiteY82" fmla="*/ 1233377 h 1520456"/>
                <a:gd name="connsiteX83" fmla="*/ 4540102 w 4912241"/>
                <a:gd name="connsiteY83" fmla="*/ 1254642 h 1520456"/>
                <a:gd name="connsiteX84" fmla="*/ 4550734 w 4912241"/>
                <a:gd name="connsiteY84" fmla="*/ 1286540 h 1520456"/>
                <a:gd name="connsiteX85" fmla="*/ 4550734 w 4912241"/>
                <a:gd name="connsiteY85" fmla="*/ 1360968 h 1520456"/>
                <a:gd name="connsiteX86" fmla="*/ 4572000 w 4912241"/>
                <a:gd name="connsiteY86" fmla="*/ 1382233 h 1520456"/>
                <a:gd name="connsiteX87" fmla="*/ 4795283 w 4912241"/>
                <a:gd name="connsiteY87" fmla="*/ 1403498 h 1520456"/>
                <a:gd name="connsiteX88" fmla="*/ 4848446 w 4912241"/>
                <a:gd name="connsiteY88" fmla="*/ 1414130 h 1520456"/>
                <a:gd name="connsiteX89" fmla="*/ 4912241 w 4912241"/>
                <a:gd name="connsiteY89"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12381 w 4912241"/>
                <a:gd name="connsiteY3" fmla="*/ 1414130 h 1520456"/>
                <a:gd name="connsiteX4" fmla="*/ 723014 w 4912241"/>
                <a:gd name="connsiteY4" fmla="*/ 1446028 h 1520456"/>
                <a:gd name="connsiteX5" fmla="*/ 882502 w 4912241"/>
                <a:gd name="connsiteY5" fmla="*/ 1360968 h 1520456"/>
                <a:gd name="connsiteX6" fmla="*/ 999460 w 4912241"/>
                <a:gd name="connsiteY6" fmla="*/ 1307805 h 1520456"/>
                <a:gd name="connsiteX7" fmla="*/ 1031358 w 4912241"/>
                <a:gd name="connsiteY7" fmla="*/ 1286540 h 1520456"/>
                <a:gd name="connsiteX8" fmla="*/ 1073888 w 4912241"/>
                <a:gd name="connsiteY8" fmla="*/ 1190847 h 1520456"/>
                <a:gd name="connsiteX9" fmla="*/ 1116418 w 4912241"/>
                <a:gd name="connsiteY9" fmla="*/ 1180214 h 1520456"/>
                <a:gd name="connsiteX10" fmla="*/ 1148316 w 4912241"/>
                <a:gd name="connsiteY10" fmla="*/ 1169581 h 1520456"/>
                <a:gd name="connsiteX11" fmla="*/ 1244009 w 4912241"/>
                <a:gd name="connsiteY11" fmla="*/ 1180214 h 1520456"/>
                <a:gd name="connsiteX12" fmla="*/ 1286539 w 4912241"/>
                <a:gd name="connsiteY12" fmla="*/ 1297172 h 1520456"/>
                <a:gd name="connsiteX13" fmla="*/ 1424762 w 4912241"/>
                <a:gd name="connsiteY13" fmla="*/ 1371600 h 1520456"/>
                <a:gd name="connsiteX14" fmla="*/ 1446028 w 4912241"/>
                <a:gd name="connsiteY14" fmla="*/ 1392865 h 1520456"/>
                <a:gd name="connsiteX15" fmla="*/ 1509823 w 4912241"/>
                <a:gd name="connsiteY15" fmla="*/ 1414130 h 1520456"/>
                <a:gd name="connsiteX16" fmla="*/ 1573618 w 4912241"/>
                <a:gd name="connsiteY16" fmla="*/ 1403498 h 1520456"/>
                <a:gd name="connsiteX17" fmla="*/ 1658679 w 4912241"/>
                <a:gd name="connsiteY17" fmla="*/ 1307805 h 1520456"/>
                <a:gd name="connsiteX18" fmla="*/ 1701209 w 4912241"/>
                <a:gd name="connsiteY18" fmla="*/ 1275907 h 1520456"/>
                <a:gd name="connsiteX19" fmla="*/ 1765004 w 4912241"/>
                <a:gd name="connsiteY19" fmla="*/ 1212112 h 1520456"/>
                <a:gd name="connsiteX20" fmla="*/ 1818167 w 4912241"/>
                <a:gd name="connsiteY20" fmla="*/ 1127051 h 1520456"/>
                <a:gd name="connsiteX21" fmla="*/ 1839432 w 4912241"/>
                <a:gd name="connsiteY21" fmla="*/ 1095154 h 1520456"/>
                <a:gd name="connsiteX22" fmla="*/ 1871330 w 4912241"/>
                <a:gd name="connsiteY22" fmla="*/ 1063256 h 1520456"/>
                <a:gd name="connsiteX23" fmla="*/ 1913860 w 4912241"/>
                <a:gd name="connsiteY23" fmla="*/ 1010093 h 1520456"/>
                <a:gd name="connsiteX24" fmla="*/ 1956390 w 4912241"/>
                <a:gd name="connsiteY24" fmla="*/ 978195 h 1520456"/>
                <a:gd name="connsiteX25" fmla="*/ 2094614 w 4912241"/>
                <a:gd name="connsiteY25" fmla="*/ 765544 h 1520456"/>
                <a:gd name="connsiteX26" fmla="*/ 2158409 w 4912241"/>
                <a:gd name="connsiteY26" fmla="*/ 659219 h 1520456"/>
                <a:gd name="connsiteX27" fmla="*/ 2222204 w 4912241"/>
                <a:gd name="connsiteY27" fmla="*/ 510363 h 1520456"/>
                <a:gd name="connsiteX28" fmla="*/ 2243469 w 4912241"/>
                <a:gd name="connsiteY28" fmla="*/ 414670 h 1520456"/>
                <a:gd name="connsiteX29" fmla="*/ 2328530 w 4912241"/>
                <a:gd name="connsiteY29" fmla="*/ 350875 h 1520456"/>
                <a:gd name="connsiteX30" fmla="*/ 2413590 w 4912241"/>
                <a:gd name="connsiteY30" fmla="*/ 276447 h 1520456"/>
                <a:gd name="connsiteX31" fmla="*/ 2445488 w 4912241"/>
                <a:gd name="connsiteY31" fmla="*/ 265814 h 1520456"/>
                <a:gd name="connsiteX32" fmla="*/ 2530548 w 4912241"/>
                <a:gd name="connsiteY32" fmla="*/ 223284 h 1520456"/>
                <a:gd name="connsiteX33" fmla="*/ 2604976 w 4912241"/>
                <a:gd name="connsiteY33" fmla="*/ 148856 h 1520456"/>
                <a:gd name="connsiteX34" fmla="*/ 2636874 w 4912241"/>
                <a:gd name="connsiteY34" fmla="*/ 127591 h 1520456"/>
                <a:gd name="connsiteX35" fmla="*/ 2700669 w 4912241"/>
                <a:gd name="connsiteY35" fmla="*/ 85061 h 1520456"/>
                <a:gd name="connsiteX36" fmla="*/ 2785730 w 4912241"/>
                <a:gd name="connsiteY36" fmla="*/ 10633 h 1520456"/>
                <a:gd name="connsiteX37" fmla="*/ 2817628 w 4912241"/>
                <a:gd name="connsiteY37" fmla="*/ 0 h 1520456"/>
                <a:gd name="connsiteX38" fmla="*/ 2860158 w 4912241"/>
                <a:gd name="connsiteY38" fmla="*/ 10633 h 1520456"/>
                <a:gd name="connsiteX39" fmla="*/ 2892055 w 4912241"/>
                <a:gd name="connsiteY39" fmla="*/ 74428 h 1520456"/>
                <a:gd name="connsiteX40" fmla="*/ 2849525 w 4912241"/>
                <a:gd name="connsiteY40" fmla="*/ 138223 h 1520456"/>
                <a:gd name="connsiteX41" fmla="*/ 2860158 w 4912241"/>
                <a:gd name="connsiteY41" fmla="*/ 170121 h 1520456"/>
                <a:gd name="connsiteX42" fmla="*/ 2870790 w 4912241"/>
                <a:gd name="connsiteY42" fmla="*/ 223284 h 1520456"/>
                <a:gd name="connsiteX43" fmla="*/ 2934586 w 4912241"/>
                <a:gd name="connsiteY43" fmla="*/ 287079 h 1520456"/>
                <a:gd name="connsiteX44" fmla="*/ 2966483 w 4912241"/>
                <a:gd name="connsiteY44" fmla="*/ 297712 h 1520456"/>
                <a:gd name="connsiteX45" fmla="*/ 2998381 w 4912241"/>
                <a:gd name="connsiteY45" fmla="*/ 329609 h 1520456"/>
                <a:gd name="connsiteX46" fmla="*/ 3030279 w 4912241"/>
                <a:gd name="connsiteY46" fmla="*/ 340242 h 1520456"/>
                <a:gd name="connsiteX47" fmla="*/ 3051544 w 4912241"/>
                <a:gd name="connsiteY47" fmla="*/ 382772 h 1520456"/>
                <a:gd name="connsiteX48" fmla="*/ 3083441 w 4912241"/>
                <a:gd name="connsiteY48" fmla="*/ 414670 h 1520456"/>
                <a:gd name="connsiteX49" fmla="*/ 3115339 w 4912241"/>
                <a:gd name="connsiteY49" fmla="*/ 531628 h 1520456"/>
                <a:gd name="connsiteX50" fmla="*/ 3157869 w 4912241"/>
                <a:gd name="connsiteY50" fmla="*/ 606056 h 1520456"/>
                <a:gd name="connsiteX51" fmla="*/ 3200400 w 4912241"/>
                <a:gd name="connsiteY51" fmla="*/ 616688 h 1520456"/>
                <a:gd name="connsiteX52" fmla="*/ 3232297 w 4912241"/>
                <a:gd name="connsiteY52" fmla="*/ 637954 h 1520456"/>
                <a:gd name="connsiteX53" fmla="*/ 3264195 w 4912241"/>
                <a:gd name="connsiteY53" fmla="*/ 648586 h 1520456"/>
                <a:gd name="connsiteX54" fmla="*/ 3274828 w 4912241"/>
                <a:gd name="connsiteY54" fmla="*/ 680484 h 1520456"/>
                <a:gd name="connsiteX55" fmla="*/ 3296093 w 4912241"/>
                <a:gd name="connsiteY55" fmla="*/ 712381 h 1520456"/>
                <a:gd name="connsiteX56" fmla="*/ 3306725 w 4912241"/>
                <a:gd name="connsiteY56" fmla="*/ 882502 h 1520456"/>
                <a:gd name="connsiteX57" fmla="*/ 3327990 w 4912241"/>
                <a:gd name="connsiteY57" fmla="*/ 914400 h 1520456"/>
                <a:gd name="connsiteX58" fmla="*/ 3391786 w 4912241"/>
                <a:gd name="connsiteY58" fmla="*/ 978195 h 1520456"/>
                <a:gd name="connsiteX59" fmla="*/ 3455581 w 4912241"/>
                <a:gd name="connsiteY59" fmla="*/ 1052623 h 1520456"/>
                <a:gd name="connsiteX60" fmla="*/ 3476846 w 4912241"/>
                <a:gd name="connsiteY60" fmla="*/ 1137684 h 1520456"/>
                <a:gd name="connsiteX61" fmla="*/ 3487479 w 4912241"/>
                <a:gd name="connsiteY61" fmla="*/ 1180214 h 1520456"/>
                <a:gd name="connsiteX62" fmla="*/ 3551274 w 4912241"/>
                <a:gd name="connsiteY62" fmla="*/ 1233377 h 1520456"/>
                <a:gd name="connsiteX63" fmla="*/ 3583172 w 4912241"/>
                <a:gd name="connsiteY63" fmla="*/ 1244009 h 1520456"/>
                <a:gd name="connsiteX64" fmla="*/ 3625702 w 4912241"/>
                <a:gd name="connsiteY64" fmla="*/ 1265275 h 1520456"/>
                <a:gd name="connsiteX65" fmla="*/ 3710762 w 4912241"/>
                <a:gd name="connsiteY65" fmla="*/ 1307805 h 1520456"/>
                <a:gd name="connsiteX66" fmla="*/ 3753293 w 4912241"/>
                <a:gd name="connsiteY66" fmla="*/ 1360968 h 1520456"/>
                <a:gd name="connsiteX67" fmla="*/ 3763925 w 4912241"/>
                <a:gd name="connsiteY67" fmla="*/ 1392865 h 1520456"/>
                <a:gd name="connsiteX68" fmla="*/ 3827721 w 4912241"/>
                <a:gd name="connsiteY68" fmla="*/ 1414130 h 1520456"/>
                <a:gd name="connsiteX69" fmla="*/ 3859618 w 4912241"/>
                <a:gd name="connsiteY69" fmla="*/ 1435395 h 1520456"/>
                <a:gd name="connsiteX70" fmla="*/ 3923414 w 4912241"/>
                <a:gd name="connsiteY70" fmla="*/ 1382233 h 1520456"/>
                <a:gd name="connsiteX71" fmla="*/ 3944679 w 4912241"/>
                <a:gd name="connsiteY71" fmla="*/ 1339702 h 1520456"/>
                <a:gd name="connsiteX72" fmla="*/ 4008474 w 4912241"/>
                <a:gd name="connsiteY72" fmla="*/ 1297172 h 1520456"/>
                <a:gd name="connsiteX73" fmla="*/ 4072269 w 4912241"/>
                <a:gd name="connsiteY73" fmla="*/ 1265275 h 1520456"/>
                <a:gd name="connsiteX74" fmla="*/ 4093534 w 4912241"/>
                <a:gd name="connsiteY74" fmla="*/ 1244009 h 1520456"/>
                <a:gd name="connsiteX75" fmla="*/ 4157330 w 4912241"/>
                <a:gd name="connsiteY75" fmla="*/ 1201479 h 1520456"/>
                <a:gd name="connsiteX76" fmla="*/ 4199860 w 4912241"/>
                <a:gd name="connsiteY76" fmla="*/ 1137684 h 1520456"/>
                <a:gd name="connsiteX77" fmla="*/ 4231758 w 4912241"/>
                <a:gd name="connsiteY77" fmla="*/ 1095154 h 1520456"/>
                <a:gd name="connsiteX78" fmla="*/ 4295553 w 4912241"/>
                <a:gd name="connsiteY78" fmla="*/ 1073888 h 1520456"/>
                <a:gd name="connsiteX79" fmla="*/ 4380614 w 4912241"/>
                <a:gd name="connsiteY79" fmla="*/ 1116419 h 1520456"/>
                <a:gd name="connsiteX80" fmla="*/ 4433776 w 4912241"/>
                <a:gd name="connsiteY80" fmla="*/ 1222744 h 1520456"/>
                <a:gd name="connsiteX81" fmla="*/ 4476307 w 4912241"/>
                <a:gd name="connsiteY81" fmla="*/ 1233377 h 1520456"/>
                <a:gd name="connsiteX82" fmla="*/ 4540102 w 4912241"/>
                <a:gd name="connsiteY82" fmla="*/ 1254642 h 1520456"/>
                <a:gd name="connsiteX83" fmla="*/ 4550734 w 4912241"/>
                <a:gd name="connsiteY83" fmla="*/ 1286540 h 1520456"/>
                <a:gd name="connsiteX84" fmla="*/ 4550734 w 4912241"/>
                <a:gd name="connsiteY84" fmla="*/ 1360968 h 1520456"/>
                <a:gd name="connsiteX85" fmla="*/ 4572000 w 4912241"/>
                <a:gd name="connsiteY85" fmla="*/ 1382233 h 1520456"/>
                <a:gd name="connsiteX86" fmla="*/ 4795283 w 4912241"/>
                <a:gd name="connsiteY86" fmla="*/ 1403498 h 1520456"/>
                <a:gd name="connsiteX87" fmla="*/ 4848446 w 4912241"/>
                <a:gd name="connsiteY87" fmla="*/ 1414130 h 1520456"/>
                <a:gd name="connsiteX88" fmla="*/ 4912241 w 4912241"/>
                <a:gd name="connsiteY88"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12381 w 4912241"/>
                <a:gd name="connsiteY3" fmla="*/ 1414130 h 1520456"/>
                <a:gd name="connsiteX4" fmla="*/ 723014 w 4912241"/>
                <a:gd name="connsiteY4" fmla="*/ 1446028 h 1520456"/>
                <a:gd name="connsiteX5" fmla="*/ 999460 w 4912241"/>
                <a:gd name="connsiteY5" fmla="*/ 1307805 h 1520456"/>
                <a:gd name="connsiteX6" fmla="*/ 1031358 w 4912241"/>
                <a:gd name="connsiteY6" fmla="*/ 1286540 h 1520456"/>
                <a:gd name="connsiteX7" fmla="*/ 1073888 w 4912241"/>
                <a:gd name="connsiteY7" fmla="*/ 1190847 h 1520456"/>
                <a:gd name="connsiteX8" fmla="*/ 1116418 w 4912241"/>
                <a:gd name="connsiteY8" fmla="*/ 1180214 h 1520456"/>
                <a:gd name="connsiteX9" fmla="*/ 1148316 w 4912241"/>
                <a:gd name="connsiteY9" fmla="*/ 1169581 h 1520456"/>
                <a:gd name="connsiteX10" fmla="*/ 1244009 w 4912241"/>
                <a:gd name="connsiteY10" fmla="*/ 1180214 h 1520456"/>
                <a:gd name="connsiteX11" fmla="*/ 1286539 w 4912241"/>
                <a:gd name="connsiteY11" fmla="*/ 1297172 h 1520456"/>
                <a:gd name="connsiteX12" fmla="*/ 1424762 w 4912241"/>
                <a:gd name="connsiteY12" fmla="*/ 1371600 h 1520456"/>
                <a:gd name="connsiteX13" fmla="*/ 1446028 w 4912241"/>
                <a:gd name="connsiteY13" fmla="*/ 1392865 h 1520456"/>
                <a:gd name="connsiteX14" fmla="*/ 1509823 w 4912241"/>
                <a:gd name="connsiteY14" fmla="*/ 1414130 h 1520456"/>
                <a:gd name="connsiteX15" fmla="*/ 1573618 w 4912241"/>
                <a:gd name="connsiteY15" fmla="*/ 1403498 h 1520456"/>
                <a:gd name="connsiteX16" fmla="*/ 1658679 w 4912241"/>
                <a:gd name="connsiteY16" fmla="*/ 1307805 h 1520456"/>
                <a:gd name="connsiteX17" fmla="*/ 1701209 w 4912241"/>
                <a:gd name="connsiteY17" fmla="*/ 1275907 h 1520456"/>
                <a:gd name="connsiteX18" fmla="*/ 1765004 w 4912241"/>
                <a:gd name="connsiteY18" fmla="*/ 1212112 h 1520456"/>
                <a:gd name="connsiteX19" fmla="*/ 1818167 w 4912241"/>
                <a:gd name="connsiteY19" fmla="*/ 1127051 h 1520456"/>
                <a:gd name="connsiteX20" fmla="*/ 1839432 w 4912241"/>
                <a:gd name="connsiteY20" fmla="*/ 1095154 h 1520456"/>
                <a:gd name="connsiteX21" fmla="*/ 1871330 w 4912241"/>
                <a:gd name="connsiteY21" fmla="*/ 1063256 h 1520456"/>
                <a:gd name="connsiteX22" fmla="*/ 1913860 w 4912241"/>
                <a:gd name="connsiteY22" fmla="*/ 1010093 h 1520456"/>
                <a:gd name="connsiteX23" fmla="*/ 1956390 w 4912241"/>
                <a:gd name="connsiteY23" fmla="*/ 978195 h 1520456"/>
                <a:gd name="connsiteX24" fmla="*/ 2094614 w 4912241"/>
                <a:gd name="connsiteY24" fmla="*/ 765544 h 1520456"/>
                <a:gd name="connsiteX25" fmla="*/ 2158409 w 4912241"/>
                <a:gd name="connsiteY25" fmla="*/ 659219 h 1520456"/>
                <a:gd name="connsiteX26" fmla="*/ 2222204 w 4912241"/>
                <a:gd name="connsiteY26" fmla="*/ 510363 h 1520456"/>
                <a:gd name="connsiteX27" fmla="*/ 2243469 w 4912241"/>
                <a:gd name="connsiteY27" fmla="*/ 414670 h 1520456"/>
                <a:gd name="connsiteX28" fmla="*/ 2328530 w 4912241"/>
                <a:gd name="connsiteY28" fmla="*/ 350875 h 1520456"/>
                <a:gd name="connsiteX29" fmla="*/ 2413590 w 4912241"/>
                <a:gd name="connsiteY29" fmla="*/ 276447 h 1520456"/>
                <a:gd name="connsiteX30" fmla="*/ 2445488 w 4912241"/>
                <a:gd name="connsiteY30" fmla="*/ 265814 h 1520456"/>
                <a:gd name="connsiteX31" fmla="*/ 2530548 w 4912241"/>
                <a:gd name="connsiteY31" fmla="*/ 223284 h 1520456"/>
                <a:gd name="connsiteX32" fmla="*/ 2604976 w 4912241"/>
                <a:gd name="connsiteY32" fmla="*/ 148856 h 1520456"/>
                <a:gd name="connsiteX33" fmla="*/ 2636874 w 4912241"/>
                <a:gd name="connsiteY33" fmla="*/ 127591 h 1520456"/>
                <a:gd name="connsiteX34" fmla="*/ 2700669 w 4912241"/>
                <a:gd name="connsiteY34" fmla="*/ 85061 h 1520456"/>
                <a:gd name="connsiteX35" fmla="*/ 2785730 w 4912241"/>
                <a:gd name="connsiteY35" fmla="*/ 10633 h 1520456"/>
                <a:gd name="connsiteX36" fmla="*/ 2817628 w 4912241"/>
                <a:gd name="connsiteY36" fmla="*/ 0 h 1520456"/>
                <a:gd name="connsiteX37" fmla="*/ 2860158 w 4912241"/>
                <a:gd name="connsiteY37" fmla="*/ 10633 h 1520456"/>
                <a:gd name="connsiteX38" fmla="*/ 2892055 w 4912241"/>
                <a:gd name="connsiteY38" fmla="*/ 74428 h 1520456"/>
                <a:gd name="connsiteX39" fmla="*/ 2849525 w 4912241"/>
                <a:gd name="connsiteY39" fmla="*/ 138223 h 1520456"/>
                <a:gd name="connsiteX40" fmla="*/ 2860158 w 4912241"/>
                <a:gd name="connsiteY40" fmla="*/ 170121 h 1520456"/>
                <a:gd name="connsiteX41" fmla="*/ 2870790 w 4912241"/>
                <a:gd name="connsiteY41" fmla="*/ 223284 h 1520456"/>
                <a:gd name="connsiteX42" fmla="*/ 2934586 w 4912241"/>
                <a:gd name="connsiteY42" fmla="*/ 287079 h 1520456"/>
                <a:gd name="connsiteX43" fmla="*/ 2966483 w 4912241"/>
                <a:gd name="connsiteY43" fmla="*/ 297712 h 1520456"/>
                <a:gd name="connsiteX44" fmla="*/ 2998381 w 4912241"/>
                <a:gd name="connsiteY44" fmla="*/ 329609 h 1520456"/>
                <a:gd name="connsiteX45" fmla="*/ 3030279 w 4912241"/>
                <a:gd name="connsiteY45" fmla="*/ 340242 h 1520456"/>
                <a:gd name="connsiteX46" fmla="*/ 3051544 w 4912241"/>
                <a:gd name="connsiteY46" fmla="*/ 382772 h 1520456"/>
                <a:gd name="connsiteX47" fmla="*/ 3083441 w 4912241"/>
                <a:gd name="connsiteY47" fmla="*/ 414670 h 1520456"/>
                <a:gd name="connsiteX48" fmla="*/ 3115339 w 4912241"/>
                <a:gd name="connsiteY48" fmla="*/ 531628 h 1520456"/>
                <a:gd name="connsiteX49" fmla="*/ 3157869 w 4912241"/>
                <a:gd name="connsiteY49" fmla="*/ 606056 h 1520456"/>
                <a:gd name="connsiteX50" fmla="*/ 3200400 w 4912241"/>
                <a:gd name="connsiteY50" fmla="*/ 616688 h 1520456"/>
                <a:gd name="connsiteX51" fmla="*/ 3232297 w 4912241"/>
                <a:gd name="connsiteY51" fmla="*/ 637954 h 1520456"/>
                <a:gd name="connsiteX52" fmla="*/ 3264195 w 4912241"/>
                <a:gd name="connsiteY52" fmla="*/ 648586 h 1520456"/>
                <a:gd name="connsiteX53" fmla="*/ 3274828 w 4912241"/>
                <a:gd name="connsiteY53" fmla="*/ 680484 h 1520456"/>
                <a:gd name="connsiteX54" fmla="*/ 3296093 w 4912241"/>
                <a:gd name="connsiteY54" fmla="*/ 712381 h 1520456"/>
                <a:gd name="connsiteX55" fmla="*/ 3306725 w 4912241"/>
                <a:gd name="connsiteY55" fmla="*/ 882502 h 1520456"/>
                <a:gd name="connsiteX56" fmla="*/ 3327990 w 4912241"/>
                <a:gd name="connsiteY56" fmla="*/ 914400 h 1520456"/>
                <a:gd name="connsiteX57" fmla="*/ 3391786 w 4912241"/>
                <a:gd name="connsiteY57" fmla="*/ 978195 h 1520456"/>
                <a:gd name="connsiteX58" fmla="*/ 3455581 w 4912241"/>
                <a:gd name="connsiteY58" fmla="*/ 1052623 h 1520456"/>
                <a:gd name="connsiteX59" fmla="*/ 3476846 w 4912241"/>
                <a:gd name="connsiteY59" fmla="*/ 1137684 h 1520456"/>
                <a:gd name="connsiteX60" fmla="*/ 3487479 w 4912241"/>
                <a:gd name="connsiteY60" fmla="*/ 1180214 h 1520456"/>
                <a:gd name="connsiteX61" fmla="*/ 3551274 w 4912241"/>
                <a:gd name="connsiteY61" fmla="*/ 1233377 h 1520456"/>
                <a:gd name="connsiteX62" fmla="*/ 3583172 w 4912241"/>
                <a:gd name="connsiteY62" fmla="*/ 1244009 h 1520456"/>
                <a:gd name="connsiteX63" fmla="*/ 3625702 w 4912241"/>
                <a:gd name="connsiteY63" fmla="*/ 1265275 h 1520456"/>
                <a:gd name="connsiteX64" fmla="*/ 3710762 w 4912241"/>
                <a:gd name="connsiteY64" fmla="*/ 1307805 h 1520456"/>
                <a:gd name="connsiteX65" fmla="*/ 3753293 w 4912241"/>
                <a:gd name="connsiteY65" fmla="*/ 1360968 h 1520456"/>
                <a:gd name="connsiteX66" fmla="*/ 3763925 w 4912241"/>
                <a:gd name="connsiteY66" fmla="*/ 1392865 h 1520456"/>
                <a:gd name="connsiteX67" fmla="*/ 3827721 w 4912241"/>
                <a:gd name="connsiteY67" fmla="*/ 1414130 h 1520456"/>
                <a:gd name="connsiteX68" fmla="*/ 3859618 w 4912241"/>
                <a:gd name="connsiteY68" fmla="*/ 1435395 h 1520456"/>
                <a:gd name="connsiteX69" fmla="*/ 3923414 w 4912241"/>
                <a:gd name="connsiteY69" fmla="*/ 1382233 h 1520456"/>
                <a:gd name="connsiteX70" fmla="*/ 3944679 w 4912241"/>
                <a:gd name="connsiteY70" fmla="*/ 1339702 h 1520456"/>
                <a:gd name="connsiteX71" fmla="*/ 4008474 w 4912241"/>
                <a:gd name="connsiteY71" fmla="*/ 1297172 h 1520456"/>
                <a:gd name="connsiteX72" fmla="*/ 4072269 w 4912241"/>
                <a:gd name="connsiteY72" fmla="*/ 1265275 h 1520456"/>
                <a:gd name="connsiteX73" fmla="*/ 4093534 w 4912241"/>
                <a:gd name="connsiteY73" fmla="*/ 1244009 h 1520456"/>
                <a:gd name="connsiteX74" fmla="*/ 4157330 w 4912241"/>
                <a:gd name="connsiteY74" fmla="*/ 1201479 h 1520456"/>
                <a:gd name="connsiteX75" fmla="*/ 4199860 w 4912241"/>
                <a:gd name="connsiteY75" fmla="*/ 1137684 h 1520456"/>
                <a:gd name="connsiteX76" fmla="*/ 4231758 w 4912241"/>
                <a:gd name="connsiteY76" fmla="*/ 1095154 h 1520456"/>
                <a:gd name="connsiteX77" fmla="*/ 4295553 w 4912241"/>
                <a:gd name="connsiteY77" fmla="*/ 1073888 h 1520456"/>
                <a:gd name="connsiteX78" fmla="*/ 4380614 w 4912241"/>
                <a:gd name="connsiteY78" fmla="*/ 1116419 h 1520456"/>
                <a:gd name="connsiteX79" fmla="*/ 4433776 w 4912241"/>
                <a:gd name="connsiteY79" fmla="*/ 1222744 h 1520456"/>
                <a:gd name="connsiteX80" fmla="*/ 4476307 w 4912241"/>
                <a:gd name="connsiteY80" fmla="*/ 1233377 h 1520456"/>
                <a:gd name="connsiteX81" fmla="*/ 4540102 w 4912241"/>
                <a:gd name="connsiteY81" fmla="*/ 1254642 h 1520456"/>
                <a:gd name="connsiteX82" fmla="*/ 4550734 w 4912241"/>
                <a:gd name="connsiteY82" fmla="*/ 1286540 h 1520456"/>
                <a:gd name="connsiteX83" fmla="*/ 4550734 w 4912241"/>
                <a:gd name="connsiteY83" fmla="*/ 1360968 h 1520456"/>
                <a:gd name="connsiteX84" fmla="*/ 4572000 w 4912241"/>
                <a:gd name="connsiteY84" fmla="*/ 1382233 h 1520456"/>
                <a:gd name="connsiteX85" fmla="*/ 4795283 w 4912241"/>
                <a:gd name="connsiteY85" fmla="*/ 1403498 h 1520456"/>
                <a:gd name="connsiteX86" fmla="*/ 4848446 w 4912241"/>
                <a:gd name="connsiteY86" fmla="*/ 1414130 h 1520456"/>
                <a:gd name="connsiteX87" fmla="*/ 4912241 w 4912241"/>
                <a:gd name="connsiteY87" fmla="*/ 1435395 h 1520456"/>
                <a:gd name="connsiteX0" fmla="*/ 0 w 4912241"/>
                <a:gd name="connsiteY0" fmla="*/ 1520456 h 1520456"/>
                <a:gd name="connsiteX1" fmla="*/ 329609 w 4912241"/>
                <a:gd name="connsiteY1" fmla="*/ 1414130 h 1520456"/>
                <a:gd name="connsiteX2" fmla="*/ 680483 w 4912241"/>
                <a:gd name="connsiteY2" fmla="*/ 1392865 h 1520456"/>
                <a:gd name="connsiteX3" fmla="*/ 723014 w 4912241"/>
                <a:gd name="connsiteY3" fmla="*/ 1446028 h 1520456"/>
                <a:gd name="connsiteX4" fmla="*/ 999460 w 4912241"/>
                <a:gd name="connsiteY4" fmla="*/ 1307805 h 1520456"/>
                <a:gd name="connsiteX5" fmla="*/ 1031358 w 4912241"/>
                <a:gd name="connsiteY5" fmla="*/ 1286540 h 1520456"/>
                <a:gd name="connsiteX6" fmla="*/ 1073888 w 4912241"/>
                <a:gd name="connsiteY6" fmla="*/ 1190847 h 1520456"/>
                <a:gd name="connsiteX7" fmla="*/ 1116418 w 4912241"/>
                <a:gd name="connsiteY7" fmla="*/ 1180214 h 1520456"/>
                <a:gd name="connsiteX8" fmla="*/ 1148316 w 4912241"/>
                <a:gd name="connsiteY8" fmla="*/ 1169581 h 1520456"/>
                <a:gd name="connsiteX9" fmla="*/ 1244009 w 4912241"/>
                <a:gd name="connsiteY9" fmla="*/ 1180214 h 1520456"/>
                <a:gd name="connsiteX10" fmla="*/ 1286539 w 4912241"/>
                <a:gd name="connsiteY10" fmla="*/ 1297172 h 1520456"/>
                <a:gd name="connsiteX11" fmla="*/ 1424762 w 4912241"/>
                <a:gd name="connsiteY11" fmla="*/ 1371600 h 1520456"/>
                <a:gd name="connsiteX12" fmla="*/ 1446028 w 4912241"/>
                <a:gd name="connsiteY12" fmla="*/ 1392865 h 1520456"/>
                <a:gd name="connsiteX13" fmla="*/ 1509823 w 4912241"/>
                <a:gd name="connsiteY13" fmla="*/ 1414130 h 1520456"/>
                <a:gd name="connsiteX14" fmla="*/ 1573618 w 4912241"/>
                <a:gd name="connsiteY14" fmla="*/ 1403498 h 1520456"/>
                <a:gd name="connsiteX15" fmla="*/ 1658679 w 4912241"/>
                <a:gd name="connsiteY15" fmla="*/ 1307805 h 1520456"/>
                <a:gd name="connsiteX16" fmla="*/ 1701209 w 4912241"/>
                <a:gd name="connsiteY16" fmla="*/ 1275907 h 1520456"/>
                <a:gd name="connsiteX17" fmla="*/ 1765004 w 4912241"/>
                <a:gd name="connsiteY17" fmla="*/ 1212112 h 1520456"/>
                <a:gd name="connsiteX18" fmla="*/ 1818167 w 4912241"/>
                <a:gd name="connsiteY18" fmla="*/ 1127051 h 1520456"/>
                <a:gd name="connsiteX19" fmla="*/ 1839432 w 4912241"/>
                <a:gd name="connsiteY19" fmla="*/ 1095154 h 1520456"/>
                <a:gd name="connsiteX20" fmla="*/ 1871330 w 4912241"/>
                <a:gd name="connsiteY20" fmla="*/ 1063256 h 1520456"/>
                <a:gd name="connsiteX21" fmla="*/ 1913860 w 4912241"/>
                <a:gd name="connsiteY21" fmla="*/ 1010093 h 1520456"/>
                <a:gd name="connsiteX22" fmla="*/ 1956390 w 4912241"/>
                <a:gd name="connsiteY22" fmla="*/ 978195 h 1520456"/>
                <a:gd name="connsiteX23" fmla="*/ 2094614 w 4912241"/>
                <a:gd name="connsiteY23" fmla="*/ 765544 h 1520456"/>
                <a:gd name="connsiteX24" fmla="*/ 2158409 w 4912241"/>
                <a:gd name="connsiteY24" fmla="*/ 659219 h 1520456"/>
                <a:gd name="connsiteX25" fmla="*/ 2222204 w 4912241"/>
                <a:gd name="connsiteY25" fmla="*/ 510363 h 1520456"/>
                <a:gd name="connsiteX26" fmla="*/ 2243469 w 4912241"/>
                <a:gd name="connsiteY26" fmla="*/ 414670 h 1520456"/>
                <a:gd name="connsiteX27" fmla="*/ 2328530 w 4912241"/>
                <a:gd name="connsiteY27" fmla="*/ 350875 h 1520456"/>
                <a:gd name="connsiteX28" fmla="*/ 2413590 w 4912241"/>
                <a:gd name="connsiteY28" fmla="*/ 276447 h 1520456"/>
                <a:gd name="connsiteX29" fmla="*/ 2445488 w 4912241"/>
                <a:gd name="connsiteY29" fmla="*/ 265814 h 1520456"/>
                <a:gd name="connsiteX30" fmla="*/ 2530548 w 4912241"/>
                <a:gd name="connsiteY30" fmla="*/ 223284 h 1520456"/>
                <a:gd name="connsiteX31" fmla="*/ 2604976 w 4912241"/>
                <a:gd name="connsiteY31" fmla="*/ 148856 h 1520456"/>
                <a:gd name="connsiteX32" fmla="*/ 2636874 w 4912241"/>
                <a:gd name="connsiteY32" fmla="*/ 127591 h 1520456"/>
                <a:gd name="connsiteX33" fmla="*/ 2700669 w 4912241"/>
                <a:gd name="connsiteY33" fmla="*/ 85061 h 1520456"/>
                <a:gd name="connsiteX34" fmla="*/ 2785730 w 4912241"/>
                <a:gd name="connsiteY34" fmla="*/ 10633 h 1520456"/>
                <a:gd name="connsiteX35" fmla="*/ 2817628 w 4912241"/>
                <a:gd name="connsiteY35" fmla="*/ 0 h 1520456"/>
                <a:gd name="connsiteX36" fmla="*/ 2860158 w 4912241"/>
                <a:gd name="connsiteY36" fmla="*/ 10633 h 1520456"/>
                <a:gd name="connsiteX37" fmla="*/ 2892055 w 4912241"/>
                <a:gd name="connsiteY37" fmla="*/ 74428 h 1520456"/>
                <a:gd name="connsiteX38" fmla="*/ 2849525 w 4912241"/>
                <a:gd name="connsiteY38" fmla="*/ 138223 h 1520456"/>
                <a:gd name="connsiteX39" fmla="*/ 2860158 w 4912241"/>
                <a:gd name="connsiteY39" fmla="*/ 170121 h 1520456"/>
                <a:gd name="connsiteX40" fmla="*/ 2870790 w 4912241"/>
                <a:gd name="connsiteY40" fmla="*/ 223284 h 1520456"/>
                <a:gd name="connsiteX41" fmla="*/ 2934586 w 4912241"/>
                <a:gd name="connsiteY41" fmla="*/ 287079 h 1520456"/>
                <a:gd name="connsiteX42" fmla="*/ 2966483 w 4912241"/>
                <a:gd name="connsiteY42" fmla="*/ 297712 h 1520456"/>
                <a:gd name="connsiteX43" fmla="*/ 2998381 w 4912241"/>
                <a:gd name="connsiteY43" fmla="*/ 329609 h 1520456"/>
                <a:gd name="connsiteX44" fmla="*/ 3030279 w 4912241"/>
                <a:gd name="connsiteY44" fmla="*/ 340242 h 1520456"/>
                <a:gd name="connsiteX45" fmla="*/ 3051544 w 4912241"/>
                <a:gd name="connsiteY45" fmla="*/ 382772 h 1520456"/>
                <a:gd name="connsiteX46" fmla="*/ 3083441 w 4912241"/>
                <a:gd name="connsiteY46" fmla="*/ 414670 h 1520456"/>
                <a:gd name="connsiteX47" fmla="*/ 3115339 w 4912241"/>
                <a:gd name="connsiteY47" fmla="*/ 531628 h 1520456"/>
                <a:gd name="connsiteX48" fmla="*/ 3157869 w 4912241"/>
                <a:gd name="connsiteY48" fmla="*/ 606056 h 1520456"/>
                <a:gd name="connsiteX49" fmla="*/ 3200400 w 4912241"/>
                <a:gd name="connsiteY49" fmla="*/ 616688 h 1520456"/>
                <a:gd name="connsiteX50" fmla="*/ 3232297 w 4912241"/>
                <a:gd name="connsiteY50" fmla="*/ 637954 h 1520456"/>
                <a:gd name="connsiteX51" fmla="*/ 3264195 w 4912241"/>
                <a:gd name="connsiteY51" fmla="*/ 648586 h 1520456"/>
                <a:gd name="connsiteX52" fmla="*/ 3274828 w 4912241"/>
                <a:gd name="connsiteY52" fmla="*/ 680484 h 1520456"/>
                <a:gd name="connsiteX53" fmla="*/ 3296093 w 4912241"/>
                <a:gd name="connsiteY53" fmla="*/ 712381 h 1520456"/>
                <a:gd name="connsiteX54" fmla="*/ 3306725 w 4912241"/>
                <a:gd name="connsiteY54" fmla="*/ 882502 h 1520456"/>
                <a:gd name="connsiteX55" fmla="*/ 3327990 w 4912241"/>
                <a:gd name="connsiteY55" fmla="*/ 914400 h 1520456"/>
                <a:gd name="connsiteX56" fmla="*/ 3391786 w 4912241"/>
                <a:gd name="connsiteY56" fmla="*/ 978195 h 1520456"/>
                <a:gd name="connsiteX57" fmla="*/ 3455581 w 4912241"/>
                <a:gd name="connsiteY57" fmla="*/ 1052623 h 1520456"/>
                <a:gd name="connsiteX58" fmla="*/ 3476846 w 4912241"/>
                <a:gd name="connsiteY58" fmla="*/ 1137684 h 1520456"/>
                <a:gd name="connsiteX59" fmla="*/ 3487479 w 4912241"/>
                <a:gd name="connsiteY59" fmla="*/ 1180214 h 1520456"/>
                <a:gd name="connsiteX60" fmla="*/ 3551274 w 4912241"/>
                <a:gd name="connsiteY60" fmla="*/ 1233377 h 1520456"/>
                <a:gd name="connsiteX61" fmla="*/ 3583172 w 4912241"/>
                <a:gd name="connsiteY61" fmla="*/ 1244009 h 1520456"/>
                <a:gd name="connsiteX62" fmla="*/ 3625702 w 4912241"/>
                <a:gd name="connsiteY62" fmla="*/ 1265275 h 1520456"/>
                <a:gd name="connsiteX63" fmla="*/ 3710762 w 4912241"/>
                <a:gd name="connsiteY63" fmla="*/ 1307805 h 1520456"/>
                <a:gd name="connsiteX64" fmla="*/ 3753293 w 4912241"/>
                <a:gd name="connsiteY64" fmla="*/ 1360968 h 1520456"/>
                <a:gd name="connsiteX65" fmla="*/ 3763925 w 4912241"/>
                <a:gd name="connsiteY65" fmla="*/ 1392865 h 1520456"/>
                <a:gd name="connsiteX66" fmla="*/ 3827721 w 4912241"/>
                <a:gd name="connsiteY66" fmla="*/ 1414130 h 1520456"/>
                <a:gd name="connsiteX67" fmla="*/ 3859618 w 4912241"/>
                <a:gd name="connsiteY67" fmla="*/ 1435395 h 1520456"/>
                <a:gd name="connsiteX68" fmla="*/ 3923414 w 4912241"/>
                <a:gd name="connsiteY68" fmla="*/ 1382233 h 1520456"/>
                <a:gd name="connsiteX69" fmla="*/ 3944679 w 4912241"/>
                <a:gd name="connsiteY69" fmla="*/ 1339702 h 1520456"/>
                <a:gd name="connsiteX70" fmla="*/ 4008474 w 4912241"/>
                <a:gd name="connsiteY70" fmla="*/ 1297172 h 1520456"/>
                <a:gd name="connsiteX71" fmla="*/ 4072269 w 4912241"/>
                <a:gd name="connsiteY71" fmla="*/ 1265275 h 1520456"/>
                <a:gd name="connsiteX72" fmla="*/ 4093534 w 4912241"/>
                <a:gd name="connsiteY72" fmla="*/ 1244009 h 1520456"/>
                <a:gd name="connsiteX73" fmla="*/ 4157330 w 4912241"/>
                <a:gd name="connsiteY73" fmla="*/ 1201479 h 1520456"/>
                <a:gd name="connsiteX74" fmla="*/ 4199860 w 4912241"/>
                <a:gd name="connsiteY74" fmla="*/ 1137684 h 1520456"/>
                <a:gd name="connsiteX75" fmla="*/ 4231758 w 4912241"/>
                <a:gd name="connsiteY75" fmla="*/ 1095154 h 1520456"/>
                <a:gd name="connsiteX76" fmla="*/ 4295553 w 4912241"/>
                <a:gd name="connsiteY76" fmla="*/ 1073888 h 1520456"/>
                <a:gd name="connsiteX77" fmla="*/ 4380614 w 4912241"/>
                <a:gd name="connsiteY77" fmla="*/ 1116419 h 1520456"/>
                <a:gd name="connsiteX78" fmla="*/ 4433776 w 4912241"/>
                <a:gd name="connsiteY78" fmla="*/ 1222744 h 1520456"/>
                <a:gd name="connsiteX79" fmla="*/ 4476307 w 4912241"/>
                <a:gd name="connsiteY79" fmla="*/ 1233377 h 1520456"/>
                <a:gd name="connsiteX80" fmla="*/ 4540102 w 4912241"/>
                <a:gd name="connsiteY80" fmla="*/ 1254642 h 1520456"/>
                <a:gd name="connsiteX81" fmla="*/ 4550734 w 4912241"/>
                <a:gd name="connsiteY81" fmla="*/ 1286540 h 1520456"/>
                <a:gd name="connsiteX82" fmla="*/ 4550734 w 4912241"/>
                <a:gd name="connsiteY82" fmla="*/ 1360968 h 1520456"/>
                <a:gd name="connsiteX83" fmla="*/ 4572000 w 4912241"/>
                <a:gd name="connsiteY83" fmla="*/ 1382233 h 1520456"/>
                <a:gd name="connsiteX84" fmla="*/ 4795283 w 4912241"/>
                <a:gd name="connsiteY84" fmla="*/ 1403498 h 1520456"/>
                <a:gd name="connsiteX85" fmla="*/ 4848446 w 4912241"/>
                <a:gd name="connsiteY85" fmla="*/ 1414130 h 1520456"/>
                <a:gd name="connsiteX86" fmla="*/ 4912241 w 4912241"/>
                <a:gd name="connsiteY86" fmla="*/ 1435395 h 1520456"/>
                <a:gd name="connsiteX0" fmla="*/ 0 w 4912241"/>
                <a:gd name="connsiteY0" fmla="*/ 1520456 h 1520456"/>
                <a:gd name="connsiteX1" fmla="*/ 329609 w 4912241"/>
                <a:gd name="connsiteY1" fmla="*/ 1414130 h 1520456"/>
                <a:gd name="connsiteX2" fmla="*/ 723014 w 4912241"/>
                <a:gd name="connsiteY2" fmla="*/ 1446028 h 1520456"/>
                <a:gd name="connsiteX3" fmla="*/ 999460 w 4912241"/>
                <a:gd name="connsiteY3" fmla="*/ 1307805 h 1520456"/>
                <a:gd name="connsiteX4" fmla="*/ 1031358 w 4912241"/>
                <a:gd name="connsiteY4" fmla="*/ 1286540 h 1520456"/>
                <a:gd name="connsiteX5" fmla="*/ 1073888 w 4912241"/>
                <a:gd name="connsiteY5" fmla="*/ 1190847 h 1520456"/>
                <a:gd name="connsiteX6" fmla="*/ 1116418 w 4912241"/>
                <a:gd name="connsiteY6" fmla="*/ 1180214 h 1520456"/>
                <a:gd name="connsiteX7" fmla="*/ 1148316 w 4912241"/>
                <a:gd name="connsiteY7" fmla="*/ 1169581 h 1520456"/>
                <a:gd name="connsiteX8" fmla="*/ 1244009 w 4912241"/>
                <a:gd name="connsiteY8" fmla="*/ 1180214 h 1520456"/>
                <a:gd name="connsiteX9" fmla="*/ 1286539 w 4912241"/>
                <a:gd name="connsiteY9" fmla="*/ 1297172 h 1520456"/>
                <a:gd name="connsiteX10" fmla="*/ 1424762 w 4912241"/>
                <a:gd name="connsiteY10" fmla="*/ 1371600 h 1520456"/>
                <a:gd name="connsiteX11" fmla="*/ 1446028 w 4912241"/>
                <a:gd name="connsiteY11" fmla="*/ 1392865 h 1520456"/>
                <a:gd name="connsiteX12" fmla="*/ 1509823 w 4912241"/>
                <a:gd name="connsiteY12" fmla="*/ 1414130 h 1520456"/>
                <a:gd name="connsiteX13" fmla="*/ 1573618 w 4912241"/>
                <a:gd name="connsiteY13" fmla="*/ 1403498 h 1520456"/>
                <a:gd name="connsiteX14" fmla="*/ 1658679 w 4912241"/>
                <a:gd name="connsiteY14" fmla="*/ 1307805 h 1520456"/>
                <a:gd name="connsiteX15" fmla="*/ 1701209 w 4912241"/>
                <a:gd name="connsiteY15" fmla="*/ 1275907 h 1520456"/>
                <a:gd name="connsiteX16" fmla="*/ 1765004 w 4912241"/>
                <a:gd name="connsiteY16" fmla="*/ 1212112 h 1520456"/>
                <a:gd name="connsiteX17" fmla="*/ 1818167 w 4912241"/>
                <a:gd name="connsiteY17" fmla="*/ 1127051 h 1520456"/>
                <a:gd name="connsiteX18" fmla="*/ 1839432 w 4912241"/>
                <a:gd name="connsiteY18" fmla="*/ 1095154 h 1520456"/>
                <a:gd name="connsiteX19" fmla="*/ 1871330 w 4912241"/>
                <a:gd name="connsiteY19" fmla="*/ 1063256 h 1520456"/>
                <a:gd name="connsiteX20" fmla="*/ 1913860 w 4912241"/>
                <a:gd name="connsiteY20" fmla="*/ 1010093 h 1520456"/>
                <a:gd name="connsiteX21" fmla="*/ 1956390 w 4912241"/>
                <a:gd name="connsiteY21" fmla="*/ 978195 h 1520456"/>
                <a:gd name="connsiteX22" fmla="*/ 2094614 w 4912241"/>
                <a:gd name="connsiteY22" fmla="*/ 765544 h 1520456"/>
                <a:gd name="connsiteX23" fmla="*/ 2158409 w 4912241"/>
                <a:gd name="connsiteY23" fmla="*/ 659219 h 1520456"/>
                <a:gd name="connsiteX24" fmla="*/ 2222204 w 4912241"/>
                <a:gd name="connsiteY24" fmla="*/ 510363 h 1520456"/>
                <a:gd name="connsiteX25" fmla="*/ 2243469 w 4912241"/>
                <a:gd name="connsiteY25" fmla="*/ 414670 h 1520456"/>
                <a:gd name="connsiteX26" fmla="*/ 2328530 w 4912241"/>
                <a:gd name="connsiteY26" fmla="*/ 350875 h 1520456"/>
                <a:gd name="connsiteX27" fmla="*/ 2413590 w 4912241"/>
                <a:gd name="connsiteY27" fmla="*/ 276447 h 1520456"/>
                <a:gd name="connsiteX28" fmla="*/ 2445488 w 4912241"/>
                <a:gd name="connsiteY28" fmla="*/ 265814 h 1520456"/>
                <a:gd name="connsiteX29" fmla="*/ 2530548 w 4912241"/>
                <a:gd name="connsiteY29" fmla="*/ 223284 h 1520456"/>
                <a:gd name="connsiteX30" fmla="*/ 2604976 w 4912241"/>
                <a:gd name="connsiteY30" fmla="*/ 148856 h 1520456"/>
                <a:gd name="connsiteX31" fmla="*/ 2636874 w 4912241"/>
                <a:gd name="connsiteY31" fmla="*/ 127591 h 1520456"/>
                <a:gd name="connsiteX32" fmla="*/ 2700669 w 4912241"/>
                <a:gd name="connsiteY32" fmla="*/ 85061 h 1520456"/>
                <a:gd name="connsiteX33" fmla="*/ 2785730 w 4912241"/>
                <a:gd name="connsiteY33" fmla="*/ 10633 h 1520456"/>
                <a:gd name="connsiteX34" fmla="*/ 2817628 w 4912241"/>
                <a:gd name="connsiteY34" fmla="*/ 0 h 1520456"/>
                <a:gd name="connsiteX35" fmla="*/ 2860158 w 4912241"/>
                <a:gd name="connsiteY35" fmla="*/ 10633 h 1520456"/>
                <a:gd name="connsiteX36" fmla="*/ 2892055 w 4912241"/>
                <a:gd name="connsiteY36" fmla="*/ 74428 h 1520456"/>
                <a:gd name="connsiteX37" fmla="*/ 2849525 w 4912241"/>
                <a:gd name="connsiteY37" fmla="*/ 138223 h 1520456"/>
                <a:gd name="connsiteX38" fmla="*/ 2860158 w 4912241"/>
                <a:gd name="connsiteY38" fmla="*/ 170121 h 1520456"/>
                <a:gd name="connsiteX39" fmla="*/ 2870790 w 4912241"/>
                <a:gd name="connsiteY39" fmla="*/ 223284 h 1520456"/>
                <a:gd name="connsiteX40" fmla="*/ 2934586 w 4912241"/>
                <a:gd name="connsiteY40" fmla="*/ 287079 h 1520456"/>
                <a:gd name="connsiteX41" fmla="*/ 2966483 w 4912241"/>
                <a:gd name="connsiteY41" fmla="*/ 297712 h 1520456"/>
                <a:gd name="connsiteX42" fmla="*/ 2998381 w 4912241"/>
                <a:gd name="connsiteY42" fmla="*/ 329609 h 1520456"/>
                <a:gd name="connsiteX43" fmla="*/ 3030279 w 4912241"/>
                <a:gd name="connsiteY43" fmla="*/ 340242 h 1520456"/>
                <a:gd name="connsiteX44" fmla="*/ 3051544 w 4912241"/>
                <a:gd name="connsiteY44" fmla="*/ 382772 h 1520456"/>
                <a:gd name="connsiteX45" fmla="*/ 3083441 w 4912241"/>
                <a:gd name="connsiteY45" fmla="*/ 414670 h 1520456"/>
                <a:gd name="connsiteX46" fmla="*/ 3115339 w 4912241"/>
                <a:gd name="connsiteY46" fmla="*/ 531628 h 1520456"/>
                <a:gd name="connsiteX47" fmla="*/ 3157869 w 4912241"/>
                <a:gd name="connsiteY47" fmla="*/ 606056 h 1520456"/>
                <a:gd name="connsiteX48" fmla="*/ 3200400 w 4912241"/>
                <a:gd name="connsiteY48" fmla="*/ 616688 h 1520456"/>
                <a:gd name="connsiteX49" fmla="*/ 3232297 w 4912241"/>
                <a:gd name="connsiteY49" fmla="*/ 637954 h 1520456"/>
                <a:gd name="connsiteX50" fmla="*/ 3264195 w 4912241"/>
                <a:gd name="connsiteY50" fmla="*/ 648586 h 1520456"/>
                <a:gd name="connsiteX51" fmla="*/ 3274828 w 4912241"/>
                <a:gd name="connsiteY51" fmla="*/ 680484 h 1520456"/>
                <a:gd name="connsiteX52" fmla="*/ 3296093 w 4912241"/>
                <a:gd name="connsiteY52" fmla="*/ 712381 h 1520456"/>
                <a:gd name="connsiteX53" fmla="*/ 3306725 w 4912241"/>
                <a:gd name="connsiteY53" fmla="*/ 882502 h 1520456"/>
                <a:gd name="connsiteX54" fmla="*/ 3327990 w 4912241"/>
                <a:gd name="connsiteY54" fmla="*/ 914400 h 1520456"/>
                <a:gd name="connsiteX55" fmla="*/ 3391786 w 4912241"/>
                <a:gd name="connsiteY55" fmla="*/ 978195 h 1520456"/>
                <a:gd name="connsiteX56" fmla="*/ 3455581 w 4912241"/>
                <a:gd name="connsiteY56" fmla="*/ 1052623 h 1520456"/>
                <a:gd name="connsiteX57" fmla="*/ 3476846 w 4912241"/>
                <a:gd name="connsiteY57" fmla="*/ 1137684 h 1520456"/>
                <a:gd name="connsiteX58" fmla="*/ 3487479 w 4912241"/>
                <a:gd name="connsiteY58" fmla="*/ 1180214 h 1520456"/>
                <a:gd name="connsiteX59" fmla="*/ 3551274 w 4912241"/>
                <a:gd name="connsiteY59" fmla="*/ 1233377 h 1520456"/>
                <a:gd name="connsiteX60" fmla="*/ 3583172 w 4912241"/>
                <a:gd name="connsiteY60" fmla="*/ 1244009 h 1520456"/>
                <a:gd name="connsiteX61" fmla="*/ 3625702 w 4912241"/>
                <a:gd name="connsiteY61" fmla="*/ 1265275 h 1520456"/>
                <a:gd name="connsiteX62" fmla="*/ 3710762 w 4912241"/>
                <a:gd name="connsiteY62" fmla="*/ 1307805 h 1520456"/>
                <a:gd name="connsiteX63" fmla="*/ 3753293 w 4912241"/>
                <a:gd name="connsiteY63" fmla="*/ 1360968 h 1520456"/>
                <a:gd name="connsiteX64" fmla="*/ 3763925 w 4912241"/>
                <a:gd name="connsiteY64" fmla="*/ 1392865 h 1520456"/>
                <a:gd name="connsiteX65" fmla="*/ 3827721 w 4912241"/>
                <a:gd name="connsiteY65" fmla="*/ 1414130 h 1520456"/>
                <a:gd name="connsiteX66" fmla="*/ 3859618 w 4912241"/>
                <a:gd name="connsiteY66" fmla="*/ 1435395 h 1520456"/>
                <a:gd name="connsiteX67" fmla="*/ 3923414 w 4912241"/>
                <a:gd name="connsiteY67" fmla="*/ 1382233 h 1520456"/>
                <a:gd name="connsiteX68" fmla="*/ 3944679 w 4912241"/>
                <a:gd name="connsiteY68" fmla="*/ 1339702 h 1520456"/>
                <a:gd name="connsiteX69" fmla="*/ 4008474 w 4912241"/>
                <a:gd name="connsiteY69" fmla="*/ 1297172 h 1520456"/>
                <a:gd name="connsiteX70" fmla="*/ 4072269 w 4912241"/>
                <a:gd name="connsiteY70" fmla="*/ 1265275 h 1520456"/>
                <a:gd name="connsiteX71" fmla="*/ 4093534 w 4912241"/>
                <a:gd name="connsiteY71" fmla="*/ 1244009 h 1520456"/>
                <a:gd name="connsiteX72" fmla="*/ 4157330 w 4912241"/>
                <a:gd name="connsiteY72" fmla="*/ 1201479 h 1520456"/>
                <a:gd name="connsiteX73" fmla="*/ 4199860 w 4912241"/>
                <a:gd name="connsiteY73" fmla="*/ 1137684 h 1520456"/>
                <a:gd name="connsiteX74" fmla="*/ 4231758 w 4912241"/>
                <a:gd name="connsiteY74" fmla="*/ 1095154 h 1520456"/>
                <a:gd name="connsiteX75" fmla="*/ 4295553 w 4912241"/>
                <a:gd name="connsiteY75" fmla="*/ 1073888 h 1520456"/>
                <a:gd name="connsiteX76" fmla="*/ 4380614 w 4912241"/>
                <a:gd name="connsiteY76" fmla="*/ 1116419 h 1520456"/>
                <a:gd name="connsiteX77" fmla="*/ 4433776 w 4912241"/>
                <a:gd name="connsiteY77" fmla="*/ 1222744 h 1520456"/>
                <a:gd name="connsiteX78" fmla="*/ 4476307 w 4912241"/>
                <a:gd name="connsiteY78" fmla="*/ 1233377 h 1520456"/>
                <a:gd name="connsiteX79" fmla="*/ 4540102 w 4912241"/>
                <a:gd name="connsiteY79" fmla="*/ 1254642 h 1520456"/>
                <a:gd name="connsiteX80" fmla="*/ 4550734 w 4912241"/>
                <a:gd name="connsiteY80" fmla="*/ 1286540 h 1520456"/>
                <a:gd name="connsiteX81" fmla="*/ 4550734 w 4912241"/>
                <a:gd name="connsiteY81" fmla="*/ 1360968 h 1520456"/>
                <a:gd name="connsiteX82" fmla="*/ 4572000 w 4912241"/>
                <a:gd name="connsiteY82" fmla="*/ 1382233 h 1520456"/>
                <a:gd name="connsiteX83" fmla="*/ 4795283 w 4912241"/>
                <a:gd name="connsiteY83" fmla="*/ 1403498 h 1520456"/>
                <a:gd name="connsiteX84" fmla="*/ 4848446 w 4912241"/>
                <a:gd name="connsiteY84" fmla="*/ 1414130 h 1520456"/>
                <a:gd name="connsiteX85" fmla="*/ 4912241 w 4912241"/>
                <a:gd name="connsiteY85" fmla="*/ 1435395 h 1520456"/>
                <a:gd name="connsiteX0" fmla="*/ 0 w 4912241"/>
                <a:gd name="connsiteY0" fmla="*/ 1520456 h 1520456"/>
                <a:gd name="connsiteX1" fmla="*/ 723014 w 4912241"/>
                <a:gd name="connsiteY1" fmla="*/ 1446028 h 1520456"/>
                <a:gd name="connsiteX2" fmla="*/ 999460 w 4912241"/>
                <a:gd name="connsiteY2" fmla="*/ 1307805 h 1520456"/>
                <a:gd name="connsiteX3" fmla="*/ 1031358 w 4912241"/>
                <a:gd name="connsiteY3" fmla="*/ 1286540 h 1520456"/>
                <a:gd name="connsiteX4" fmla="*/ 1073888 w 4912241"/>
                <a:gd name="connsiteY4" fmla="*/ 1190847 h 1520456"/>
                <a:gd name="connsiteX5" fmla="*/ 1116418 w 4912241"/>
                <a:gd name="connsiteY5" fmla="*/ 1180214 h 1520456"/>
                <a:gd name="connsiteX6" fmla="*/ 1148316 w 4912241"/>
                <a:gd name="connsiteY6" fmla="*/ 1169581 h 1520456"/>
                <a:gd name="connsiteX7" fmla="*/ 1244009 w 4912241"/>
                <a:gd name="connsiteY7" fmla="*/ 1180214 h 1520456"/>
                <a:gd name="connsiteX8" fmla="*/ 1286539 w 4912241"/>
                <a:gd name="connsiteY8" fmla="*/ 1297172 h 1520456"/>
                <a:gd name="connsiteX9" fmla="*/ 1424762 w 4912241"/>
                <a:gd name="connsiteY9" fmla="*/ 1371600 h 1520456"/>
                <a:gd name="connsiteX10" fmla="*/ 1446028 w 4912241"/>
                <a:gd name="connsiteY10" fmla="*/ 1392865 h 1520456"/>
                <a:gd name="connsiteX11" fmla="*/ 1509823 w 4912241"/>
                <a:gd name="connsiteY11" fmla="*/ 1414130 h 1520456"/>
                <a:gd name="connsiteX12" fmla="*/ 1573618 w 4912241"/>
                <a:gd name="connsiteY12" fmla="*/ 1403498 h 1520456"/>
                <a:gd name="connsiteX13" fmla="*/ 1658679 w 4912241"/>
                <a:gd name="connsiteY13" fmla="*/ 1307805 h 1520456"/>
                <a:gd name="connsiteX14" fmla="*/ 1701209 w 4912241"/>
                <a:gd name="connsiteY14" fmla="*/ 1275907 h 1520456"/>
                <a:gd name="connsiteX15" fmla="*/ 1765004 w 4912241"/>
                <a:gd name="connsiteY15" fmla="*/ 1212112 h 1520456"/>
                <a:gd name="connsiteX16" fmla="*/ 1818167 w 4912241"/>
                <a:gd name="connsiteY16" fmla="*/ 1127051 h 1520456"/>
                <a:gd name="connsiteX17" fmla="*/ 1839432 w 4912241"/>
                <a:gd name="connsiteY17" fmla="*/ 1095154 h 1520456"/>
                <a:gd name="connsiteX18" fmla="*/ 1871330 w 4912241"/>
                <a:gd name="connsiteY18" fmla="*/ 1063256 h 1520456"/>
                <a:gd name="connsiteX19" fmla="*/ 1913860 w 4912241"/>
                <a:gd name="connsiteY19" fmla="*/ 1010093 h 1520456"/>
                <a:gd name="connsiteX20" fmla="*/ 1956390 w 4912241"/>
                <a:gd name="connsiteY20" fmla="*/ 978195 h 1520456"/>
                <a:gd name="connsiteX21" fmla="*/ 2094614 w 4912241"/>
                <a:gd name="connsiteY21" fmla="*/ 765544 h 1520456"/>
                <a:gd name="connsiteX22" fmla="*/ 2158409 w 4912241"/>
                <a:gd name="connsiteY22" fmla="*/ 659219 h 1520456"/>
                <a:gd name="connsiteX23" fmla="*/ 2222204 w 4912241"/>
                <a:gd name="connsiteY23" fmla="*/ 510363 h 1520456"/>
                <a:gd name="connsiteX24" fmla="*/ 2243469 w 4912241"/>
                <a:gd name="connsiteY24" fmla="*/ 414670 h 1520456"/>
                <a:gd name="connsiteX25" fmla="*/ 2328530 w 4912241"/>
                <a:gd name="connsiteY25" fmla="*/ 350875 h 1520456"/>
                <a:gd name="connsiteX26" fmla="*/ 2413590 w 4912241"/>
                <a:gd name="connsiteY26" fmla="*/ 276447 h 1520456"/>
                <a:gd name="connsiteX27" fmla="*/ 2445488 w 4912241"/>
                <a:gd name="connsiteY27" fmla="*/ 265814 h 1520456"/>
                <a:gd name="connsiteX28" fmla="*/ 2530548 w 4912241"/>
                <a:gd name="connsiteY28" fmla="*/ 223284 h 1520456"/>
                <a:gd name="connsiteX29" fmla="*/ 2604976 w 4912241"/>
                <a:gd name="connsiteY29" fmla="*/ 148856 h 1520456"/>
                <a:gd name="connsiteX30" fmla="*/ 2636874 w 4912241"/>
                <a:gd name="connsiteY30" fmla="*/ 127591 h 1520456"/>
                <a:gd name="connsiteX31" fmla="*/ 2700669 w 4912241"/>
                <a:gd name="connsiteY31" fmla="*/ 85061 h 1520456"/>
                <a:gd name="connsiteX32" fmla="*/ 2785730 w 4912241"/>
                <a:gd name="connsiteY32" fmla="*/ 10633 h 1520456"/>
                <a:gd name="connsiteX33" fmla="*/ 2817628 w 4912241"/>
                <a:gd name="connsiteY33" fmla="*/ 0 h 1520456"/>
                <a:gd name="connsiteX34" fmla="*/ 2860158 w 4912241"/>
                <a:gd name="connsiteY34" fmla="*/ 10633 h 1520456"/>
                <a:gd name="connsiteX35" fmla="*/ 2892055 w 4912241"/>
                <a:gd name="connsiteY35" fmla="*/ 74428 h 1520456"/>
                <a:gd name="connsiteX36" fmla="*/ 2849525 w 4912241"/>
                <a:gd name="connsiteY36" fmla="*/ 138223 h 1520456"/>
                <a:gd name="connsiteX37" fmla="*/ 2860158 w 4912241"/>
                <a:gd name="connsiteY37" fmla="*/ 170121 h 1520456"/>
                <a:gd name="connsiteX38" fmla="*/ 2870790 w 4912241"/>
                <a:gd name="connsiteY38" fmla="*/ 223284 h 1520456"/>
                <a:gd name="connsiteX39" fmla="*/ 2934586 w 4912241"/>
                <a:gd name="connsiteY39" fmla="*/ 287079 h 1520456"/>
                <a:gd name="connsiteX40" fmla="*/ 2966483 w 4912241"/>
                <a:gd name="connsiteY40" fmla="*/ 297712 h 1520456"/>
                <a:gd name="connsiteX41" fmla="*/ 2998381 w 4912241"/>
                <a:gd name="connsiteY41" fmla="*/ 329609 h 1520456"/>
                <a:gd name="connsiteX42" fmla="*/ 3030279 w 4912241"/>
                <a:gd name="connsiteY42" fmla="*/ 340242 h 1520456"/>
                <a:gd name="connsiteX43" fmla="*/ 3051544 w 4912241"/>
                <a:gd name="connsiteY43" fmla="*/ 382772 h 1520456"/>
                <a:gd name="connsiteX44" fmla="*/ 3083441 w 4912241"/>
                <a:gd name="connsiteY44" fmla="*/ 414670 h 1520456"/>
                <a:gd name="connsiteX45" fmla="*/ 3115339 w 4912241"/>
                <a:gd name="connsiteY45" fmla="*/ 531628 h 1520456"/>
                <a:gd name="connsiteX46" fmla="*/ 3157869 w 4912241"/>
                <a:gd name="connsiteY46" fmla="*/ 606056 h 1520456"/>
                <a:gd name="connsiteX47" fmla="*/ 3200400 w 4912241"/>
                <a:gd name="connsiteY47" fmla="*/ 616688 h 1520456"/>
                <a:gd name="connsiteX48" fmla="*/ 3232297 w 4912241"/>
                <a:gd name="connsiteY48" fmla="*/ 637954 h 1520456"/>
                <a:gd name="connsiteX49" fmla="*/ 3264195 w 4912241"/>
                <a:gd name="connsiteY49" fmla="*/ 648586 h 1520456"/>
                <a:gd name="connsiteX50" fmla="*/ 3274828 w 4912241"/>
                <a:gd name="connsiteY50" fmla="*/ 680484 h 1520456"/>
                <a:gd name="connsiteX51" fmla="*/ 3296093 w 4912241"/>
                <a:gd name="connsiteY51" fmla="*/ 712381 h 1520456"/>
                <a:gd name="connsiteX52" fmla="*/ 3306725 w 4912241"/>
                <a:gd name="connsiteY52" fmla="*/ 882502 h 1520456"/>
                <a:gd name="connsiteX53" fmla="*/ 3327990 w 4912241"/>
                <a:gd name="connsiteY53" fmla="*/ 914400 h 1520456"/>
                <a:gd name="connsiteX54" fmla="*/ 3391786 w 4912241"/>
                <a:gd name="connsiteY54" fmla="*/ 978195 h 1520456"/>
                <a:gd name="connsiteX55" fmla="*/ 3455581 w 4912241"/>
                <a:gd name="connsiteY55" fmla="*/ 1052623 h 1520456"/>
                <a:gd name="connsiteX56" fmla="*/ 3476846 w 4912241"/>
                <a:gd name="connsiteY56" fmla="*/ 1137684 h 1520456"/>
                <a:gd name="connsiteX57" fmla="*/ 3487479 w 4912241"/>
                <a:gd name="connsiteY57" fmla="*/ 1180214 h 1520456"/>
                <a:gd name="connsiteX58" fmla="*/ 3551274 w 4912241"/>
                <a:gd name="connsiteY58" fmla="*/ 1233377 h 1520456"/>
                <a:gd name="connsiteX59" fmla="*/ 3583172 w 4912241"/>
                <a:gd name="connsiteY59" fmla="*/ 1244009 h 1520456"/>
                <a:gd name="connsiteX60" fmla="*/ 3625702 w 4912241"/>
                <a:gd name="connsiteY60" fmla="*/ 1265275 h 1520456"/>
                <a:gd name="connsiteX61" fmla="*/ 3710762 w 4912241"/>
                <a:gd name="connsiteY61" fmla="*/ 1307805 h 1520456"/>
                <a:gd name="connsiteX62" fmla="*/ 3753293 w 4912241"/>
                <a:gd name="connsiteY62" fmla="*/ 1360968 h 1520456"/>
                <a:gd name="connsiteX63" fmla="*/ 3763925 w 4912241"/>
                <a:gd name="connsiteY63" fmla="*/ 1392865 h 1520456"/>
                <a:gd name="connsiteX64" fmla="*/ 3827721 w 4912241"/>
                <a:gd name="connsiteY64" fmla="*/ 1414130 h 1520456"/>
                <a:gd name="connsiteX65" fmla="*/ 3859618 w 4912241"/>
                <a:gd name="connsiteY65" fmla="*/ 1435395 h 1520456"/>
                <a:gd name="connsiteX66" fmla="*/ 3923414 w 4912241"/>
                <a:gd name="connsiteY66" fmla="*/ 1382233 h 1520456"/>
                <a:gd name="connsiteX67" fmla="*/ 3944679 w 4912241"/>
                <a:gd name="connsiteY67" fmla="*/ 1339702 h 1520456"/>
                <a:gd name="connsiteX68" fmla="*/ 4008474 w 4912241"/>
                <a:gd name="connsiteY68" fmla="*/ 1297172 h 1520456"/>
                <a:gd name="connsiteX69" fmla="*/ 4072269 w 4912241"/>
                <a:gd name="connsiteY69" fmla="*/ 1265275 h 1520456"/>
                <a:gd name="connsiteX70" fmla="*/ 4093534 w 4912241"/>
                <a:gd name="connsiteY70" fmla="*/ 1244009 h 1520456"/>
                <a:gd name="connsiteX71" fmla="*/ 4157330 w 4912241"/>
                <a:gd name="connsiteY71" fmla="*/ 1201479 h 1520456"/>
                <a:gd name="connsiteX72" fmla="*/ 4199860 w 4912241"/>
                <a:gd name="connsiteY72" fmla="*/ 1137684 h 1520456"/>
                <a:gd name="connsiteX73" fmla="*/ 4231758 w 4912241"/>
                <a:gd name="connsiteY73" fmla="*/ 1095154 h 1520456"/>
                <a:gd name="connsiteX74" fmla="*/ 4295553 w 4912241"/>
                <a:gd name="connsiteY74" fmla="*/ 1073888 h 1520456"/>
                <a:gd name="connsiteX75" fmla="*/ 4380614 w 4912241"/>
                <a:gd name="connsiteY75" fmla="*/ 1116419 h 1520456"/>
                <a:gd name="connsiteX76" fmla="*/ 4433776 w 4912241"/>
                <a:gd name="connsiteY76" fmla="*/ 1222744 h 1520456"/>
                <a:gd name="connsiteX77" fmla="*/ 4476307 w 4912241"/>
                <a:gd name="connsiteY77" fmla="*/ 1233377 h 1520456"/>
                <a:gd name="connsiteX78" fmla="*/ 4540102 w 4912241"/>
                <a:gd name="connsiteY78" fmla="*/ 1254642 h 1520456"/>
                <a:gd name="connsiteX79" fmla="*/ 4550734 w 4912241"/>
                <a:gd name="connsiteY79" fmla="*/ 1286540 h 1520456"/>
                <a:gd name="connsiteX80" fmla="*/ 4550734 w 4912241"/>
                <a:gd name="connsiteY80" fmla="*/ 1360968 h 1520456"/>
                <a:gd name="connsiteX81" fmla="*/ 4572000 w 4912241"/>
                <a:gd name="connsiteY81" fmla="*/ 1382233 h 1520456"/>
                <a:gd name="connsiteX82" fmla="*/ 4795283 w 4912241"/>
                <a:gd name="connsiteY82" fmla="*/ 1403498 h 1520456"/>
                <a:gd name="connsiteX83" fmla="*/ 4848446 w 4912241"/>
                <a:gd name="connsiteY83" fmla="*/ 1414130 h 1520456"/>
                <a:gd name="connsiteX84" fmla="*/ 4912241 w 4912241"/>
                <a:gd name="connsiteY84" fmla="*/ 1435395 h 1520456"/>
                <a:gd name="connsiteX0" fmla="*/ 0 w 4189227"/>
                <a:gd name="connsiteY0" fmla="*/ 1446028 h 1446028"/>
                <a:gd name="connsiteX1" fmla="*/ 276446 w 4189227"/>
                <a:gd name="connsiteY1" fmla="*/ 1307805 h 1446028"/>
                <a:gd name="connsiteX2" fmla="*/ 308344 w 4189227"/>
                <a:gd name="connsiteY2" fmla="*/ 1286540 h 1446028"/>
                <a:gd name="connsiteX3" fmla="*/ 350874 w 4189227"/>
                <a:gd name="connsiteY3" fmla="*/ 1190847 h 1446028"/>
                <a:gd name="connsiteX4" fmla="*/ 393404 w 4189227"/>
                <a:gd name="connsiteY4" fmla="*/ 1180214 h 1446028"/>
                <a:gd name="connsiteX5" fmla="*/ 425302 w 4189227"/>
                <a:gd name="connsiteY5" fmla="*/ 1169581 h 1446028"/>
                <a:gd name="connsiteX6" fmla="*/ 520995 w 4189227"/>
                <a:gd name="connsiteY6" fmla="*/ 1180214 h 1446028"/>
                <a:gd name="connsiteX7" fmla="*/ 563525 w 4189227"/>
                <a:gd name="connsiteY7" fmla="*/ 1297172 h 1446028"/>
                <a:gd name="connsiteX8" fmla="*/ 701748 w 4189227"/>
                <a:gd name="connsiteY8" fmla="*/ 1371600 h 1446028"/>
                <a:gd name="connsiteX9" fmla="*/ 723014 w 4189227"/>
                <a:gd name="connsiteY9" fmla="*/ 1392865 h 1446028"/>
                <a:gd name="connsiteX10" fmla="*/ 786809 w 4189227"/>
                <a:gd name="connsiteY10" fmla="*/ 1414130 h 1446028"/>
                <a:gd name="connsiteX11" fmla="*/ 850604 w 4189227"/>
                <a:gd name="connsiteY11" fmla="*/ 1403498 h 1446028"/>
                <a:gd name="connsiteX12" fmla="*/ 935665 w 4189227"/>
                <a:gd name="connsiteY12" fmla="*/ 1307805 h 1446028"/>
                <a:gd name="connsiteX13" fmla="*/ 978195 w 4189227"/>
                <a:gd name="connsiteY13" fmla="*/ 1275907 h 1446028"/>
                <a:gd name="connsiteX14" fmla="*/ 1041990 w 4189227"/>
                <a:gd name="connsiteY14" fmla="*/ 1212112 h 1446028"/>
                <a:gd name="connsiteX15" fmla="*/ 1095153 w 4189227"/>
                <a:gd name="connsiteY15" fmla="*/ 1127051 h 1446028"/>
                <a:gd name="connsiteX16" fmla="*/ 1116418 w 4189227"/>
                <a:gd name="connsiteY16" fmla="*/ 1095154 h 1446028"/>
                <a:gd name="connsiteX17" fmla="*/ 1148316 w 4189227"/>
                <a:gd name="connsiteY17" fmla="*/ 1063256 h 1446028"/>
                <a:gd name="connsiteX18" fmla="*/ 1190846 w 4189227"/>
                <a:gd name="connsiteY18" fmla="*/ 1010093 h 1446028"/>
                <a:gd name="connsiteX19" fmla="*/ 1233376 w 4189227"/>
                <a:gd name="connsiteY19" fmla="*/ 978195 h 1446028"/>
                <a:gd name="connsiteX20" fmla="*/ 1371600 w 4189227"/>
                <a:gd name="connsiteY20" fmla="*/ 765544 h 1446028"/>
                <a:gd name="connsiteX21" fmla="*/ 1435395 w 4189227"/>
                <a:gd name="connsiteY21" fmla="*/ 659219 h 1446028"/>
                <a:gd name="connsiteX22" fmla="*/ 1499190 w 4189227"/>
                <a:gd name="connsiteY22" fmla="*/ 510363 h 1446028"/>
                <a:gd name="connsiteX23" fmla="*/ 1520455 w 4189227"/>
                <a:gd name="connsiteY23" fmla="*/ 414670 h 1446028"/>
                <a:gd name="connsiteX24" fmla="*/ 1605516 w 4189227"/>
                <a:gd name="connsiteY24" fmla="*/ 350875 h 1446028"/>
                <a:gd name="connsiteX25" fmla="*/ 1690576 w 4189227"/>
                <a:gd name="connsiteY25" fmla="*/ 276447 h 1446028"/>
                <a:gd name="connsiteX26" fmla="*/ 1722474 w 4189227"/>
                <a:gd name="connsiteY26" fmla="*/ 265814 h 1446028"/>
                <a:gd name="connsiteX27" fmla="*/ 1807534 w 4189227"/>
                <a:gd name="connsiteY27" fmla="*/ 223284 h 1446028"/>
                <a:gd name="connsiteX28" fmla="*/ 1881962 w 4189227"/>
                <a:gd name="connsiteY28" fmla="*/ 148856 h 1446028"/>
                <a:gd name="connsiteX29" fmla="*/ 1913860 w 4189227"/>
                <a:gd name="connsiteY29" fmla="*/ 127591 h 1446028"/>
                <a:gd name="connsiteX30" fmla="*/ 1977655 w 4189227"/>
                <a:gd name="connsiteY30" fmla="*/ 85061 h 1446028"/>
                <a:gd name="connsiteX31" fmla="*/ 2062716 w 4189227"/>
                <a:gd name="connsiteY31" fmla="*/ 10633 h 1446028"/>
                <a:gd name="connsiteX32" fmla="*/ 2094614 w 4189227"/>
                <a:gd name="connsiteY32" fmla="*/ 0 h 1446028"/>
                <a:gd name="connsiteX33" fmla="*/ 2137144 w 4189227"/>
                <a:gd name="connsiteY33" fmla="*/ 10633 h 1446028"/>
                <a:gd name="connsiteX34" fmla="*/ 2169041 w 4189227"/>
                <a:gd name="connsiteY34" fmla="*/ 74428 h 1446028"/>
                <a:gd name="connsiteX35" fmla="*/ 2126511 w 4189227"/>
                <a:gd name="connsiteY35" fmla="*/ 138223 h 1446028"/>
                <a:gd name="connsiteX36" fmla="*/ 2137144 w 4189227"/>
                <a:gd name="connsiteY36" fmla="*/ 170121 h 1446028"/>
                <a:gd name="connsiteX37" fmla="*/ 2147776 w 4189227"/>
                <a:gd name="connsiteY37" fmla="*/ 223284 h 1446028"/>
                <a:gd name="connsiteX38" fmla="*/ 2211572 w 4189227"/>
                <a:gd name="connsiteY38" fmla="*/ 287079 h 1446028"/>
                <a:gd name="connsiteX39" fmla="*/ 2243469 w 4189227"/>
                <a:gd name="connsiteY39" fmla="*/ 297712 h 1446028"/>
                <a:gd name="connsiteX40" fmla="*/ 2275367 w 4189227"/>
                <a:gd name="connsiteY40" fmla="*/ 329609 h 1446028"/>
                <a:gd name="connsiteX41" fmla="*/ 2307265 w 4189227"/>
                <a:gd name="connsiteY41" fmla="*/ 340242 h 1446028"/>
                <a:gd name="connsiteX42" fmla="*/ 2328530 w 4189227"/>
                <a:gd name="connsiteY42" fmla="*/ 382772 h 1446028"/>
                <a:gd name="connsiteX43" fmla="*/ 2360427 w 4189227"/>
                <a:gd name="connsiteY43" fmla="*/ 414670 h 1446028"/>
                <a:gd name="connsiteX44" fmla="*/ 2392325 w 4189227"/>
                <a:gd name="connsiteY44" fmla="*/ 531628 h 1446028"/>
                <a:gd name="connsiteX45" fmla="*/ 2434855 w 4189227"/>
                <a:gd name="connsiteY45" fmla="*/ 606056 h 1446028"/>
                <a:gd name="connsiteX46" fmla="*/ 2477386 w 4189227"/>
                <a:gd name="connsiteY46" fmla="*/ 616688 h 1446028"/>
                <a:gd name="connsiteX47" fmla="*/ 2509283 w 4189227"/>
                <a:gd name="connsiteY47" fmla="*/ 637954 h 1446028"/>
                <a:gd name="connsiteX48" fmla="*/ 2541181 w 4189227"/>
                <a:gd name="connsiteY48" fmla="*/ 648586 h 1446028"/>
                <a:gd name="connsiteX49" fmla="*/ 2551814 w 4189227"/>
                <a:gd name="connsiteY49" fmla="*/ 680484 h 1446028"/>
                <a:gd name="connsiteX50" fmla="*/ 2573079 w 4189227"/>
                <a:gd name="connsiteY50" fmla="*/ 712381 h 1446028"/>
                <a:gd name="connsiteX51" fmla="*/ 2583711 w 4189227"/>
                <a:gd name="connsiteY51" fmla="*/ 882502 h 1446028"/>
                <a:gd name="connsiteX52" fmla="*/ 2604976 w 4189227"/>
                <a:gd name="connsiteY52" fmla="*/ 914400 h 1446028"/>
                <a:gd name="connsiteX53" fmla="*/ 2668772 w 4189227"/>
                <a:gd name="connsiteY53" fmla="*/ 978195 h 1446028"/>
                <a:gd name="connsiteX54" fmla="*/ 2732567 w 4189227"/>
                <a:gd name="connsiteY54" fmla="*/ 1052623 h 1446028"/>
                <a:gd name="connsiteX55" fmla="*/ 2753832 w 4189227"/>
                <a:gd name="connsiteY55" fmla="*/ 1137684 h 1446028"/>
                <a:gd name="connsiteX56" fmla="*/ 2764465 w 4189227"/>
                <a:gd name="connsiteY56" fmla="*/ 1180214 h 1446028"/>
                <a:gd name="connsiteX57" fmla="*/ 2828260 w 4189227"/>
                <a:gd name="connsiteY57" fmla="*/ 1233377 h 1446028"/>
                <a:gd name="connsiteX58" fmla="*/ 2860158 w 4189227"/>
                <a:gd name="connsiteY58" fmla="*/ 1244009 h 1446028"/>
                <a:gd name="connsiteX59" fmla="*/ 2902688 w 4189227"/>
                <a:gd name="connsiteY59" fmla="*/ 1265275 h 1446028"/>
                <a:gd name="connsiteX60" fmla="*/ 2987748 w 4189227"/>
                <a:gd name="connsiteY60" fmla="*/ 1307805 h 1446028"/>
                <a:gd name="connsiteX61" fmla="*/ 3030279 w 4189227"/>
                <a:gd name="connsiteY61" fmla="*/ 1360968 h 1446028"/>
                <a:gd name="connsiteX62" fmla="*/ 3040911 w 4189227"/>
                <a:gd name="connsiteY62" fmla="*/ 1392865 h 1446028"/>
                <a:gd name="connsiteX63" fmla="*/ 3104707 w 4189227"/>
                <a:gd name="connsiteY63" fmla="*/ 1414130 h 1446028"/>
                <a:gd name="connsiteX64" fmla="*/ 3136604 w 4189227"/>
                <a:gd name="connsiteY64" fmla="*/ 1435395 h 1446028"/>
                <a:gd name="connsiteX65" fmla="*/ 3200400 w 4189227"/>
                <a:gd name="connsiteY65" fmla="*/ 1382233 h 1446028"/>
                <a:gd name="connsiteX66" fmla="*/ 3221665 w 4189227"/>
                <a:gd name="connsiteY66" fmla="*/ 1339702 h 1446028"/>
                <a:gd name="connsiteX67" fmla="*/ 3285460 w 4189227"/>
                <a:gd name="connsiteY67" fmla="*/ 1297172 h 1446028"/>
                <a:gd name="connsiteX68" fmla="*/ 3349255 w 4189227"/>
                <a:gd name="connsiteY68" fmla="*/ 1265275 h 1446028"/>
                <a:gd name="connsiteX69" fmla="*/ 3370520 w 4189227"/>
                <a:gd name="connsiteY69" fmla="*/ 1244009 h 1446028"/>
                <a:gd name="connsiteX70" fmla="*/ 3434316 w 4189227"/>
                <a:gd name="connsiteY70" fmla="*/ 1201479 h 1446028"/>
                <a:gd name="connsiteX71" fmla="*/ 3476846 w 4189227"/>
                <a:gd name="connsiteY71" fmla="*/ 1137684 h 1446028"/>
                <a:gd name="connsiteX72" fmla="*/ 3508744 w 4189227"/>
                <a:gd name="connsiteY72" fmla="*/ 1095154 h 1446028"/>
                <a:gd name="connsiteX73" fmla="*/ 3572539 w 4189227"/>
                <a:gd name="connsiteY73" fmla="*/ 1073888 h 1446028"/>
                <a:gd name="connsiteX74" fmla="*/ 3657600 w 4189227"/>
                <a:gd name="connsiteY74" fmla="*/ 1116419 h 1446028"/>
                <a:gd name="connsiteX75" fmla="*/ 3710762 w 4189227"/>
                <a:gd name="connsiteY75" fmla="*/ 1222744 h 1446028"/>
                <a:gd name="connsiteX76" fmla="*/ 3753293 w 4189227"/>
                <a:gd name="connsiteY76" fmla="*/ 1233377 h 1446028"/>
                <a:gd name="connsiteX77" fmla="*/ 3817088 w 4189227"/>
                <a:gd name="connsiteY77" fmla="*/ 1254642 h 1446028"/>
                <a:gd name="connsiteX78" fmla="*/ 3827720 w 4189227"/>
                <a:gd name="connsiteY78" fmla="*/ 1286540 h 1446028"/>
                <a:gd name="connsiteX79" fmla="*/ 3827720 w 4189227"/>
                <a:gd name="connsiteY79" fmla="*/ 1360968 h 1446028"/>
                <a:gd name="connsiteX80" fmla="*/ 3848986 w 4189227"/>
                <a:gd name="connsiteY80" fmla="*/ 1382233 h 1446028"/>
                <a:gd name="connsiteX81" fmla="*/ 4072269 w 4189227"/>
                <a:gd name="connsiteY81" fmla="*/ 1403498 h 1446028"/>
                <a:gd name="connsiteX82" fmla="*/ 4125432 w 4189227"/>
                <a:gd name="connsiteY82" fmla="*/ 1414130 h 1446028"/>
                <a:gd name="connsiteX83" fmla="*/ 4189227 w 4189227"/>
                <a:gd name="connsiteY83" fmla="*/ 1435395 h 1446028"/>
                <a:gd name="connsiteX0" fmla="*/ 0 w 3912781"/>
                <a:gd name="connsiteY0" fmla="*/ 1307805 h 1437202"/>
                <a:gd name="connsiteX1" fmla="*/ 31898 w 3912781"/>
                <a:gd name="connsiteY1" fmla="*/ 1286540 h 1437202"/>
                <a:gd name="connsiteX2" fmla="*/ 74428 w 3912781"/>
                <a:gd name="connsiteY2" fmla="*/ 1190847 h 1437202"/>
                <a:gd name="connsiteX3" fmla="*/ 116958 w 3912781"/>
                <a:gd name="connsiteY3" fmla="*/ 1180214 h 1437202"/>
                <a:gd name="connsiteX4" fmla="*/ 148856 w 3912781"/>
                <a:gd name="connsiteY4" fmla="*/ 1169581 h 1437202"/>
                <a:gd name="connsiteX5" fmla="*/ 244549 w 3912781"/>
                <a:gd name="connsiteY5" fmla="*/ 1180214 h 1437202"/>
                <a:gd name="connsiteX6" fmla="*/ 287079 w 3912781"/>
                <a:gd name="connsiteY6" fmla="*/ 1297172 h 1437202"/>
                <a:gd name="connsiteX7" fmla="*/ 425302 w 3912781"/>
                <a:gd name="connsiteY7" fmla="*/ 1371600 h 1437202"/>
                <a:gd name="connsiteX8" fmla="*/ 446568 w 3912781"/>
                <a:gd name="connsiteY8" fmla="*/ 1392865 h 1437202"/>
                <a:gd name="connsiteX9" fmla="*/ 510363 w 3912781"/>
                <a:gd name="connsiteY9" fmla="*/ 1414130 h 1437202"/>
                <a:gd name="connsiteX10" fmla="*/ 574158 w 3912781"/>
                <a:gd name="connsiteY10" fmla="*/ 1403498 h 1437202"/>
                <a:gd name="connsiteX11" fmla="*/ 659219 w 3912781"/>
                <a:gd name="connsiteY11" fmla="*/ 1307805 h 1437202"/>
                <a:gd name="connsiteX12" fmla="*/ 701749 w 3912781"/>
                <a:gd name="connsiteY12" fmla="*/ 1275907 h 1437202"/>
                <a:gd name="connsiteX13" fmla="*/ 765544 w 3912781"/>
                <a:gd name="connsiteY13" fmla="*/ 1212112 h 1437202"/>
                <a:gd name="connsiteX14" fmla="*/ 818707 w 3912781"/>
                <a:gd name="connsiteY14" fmla="*/ 1127051 h 1437202"/>
                <a:gd name="connsiteX15" fmla="*/ 839972 w 3912781"/>
                <a:gd name="connsiteY15" fmla="*/ 1095154 h 1437202"/>
                <a:gd name="connsiteX16" fmla="*/ 871870 w 3912781"/>
                <a:gd name="connsiteY16" fmla="*/ 1063256 h 1437202"/>
                <a:gd name="connsiteX17" fmla="*/ 914400 w 3912781"/>
                <a:gd name="connsiteY17" fmla="*/ 1010093 h 1437202"/>
                <a:gd name="connsiteX18" fmla="*/ 956930 w 3912781"/>
                <a:gd name="connsiteY18" fmla="*/ 978195 h 1437202"/>
                <a:gd name="connsiteX19" fmla="*/ 1095154 w 3912781"/>
                <a:gd name="connsiteY19" fmla="*/ 765544 h 1437202"/>
                <a:gd name="connsiteX20" fmla="*/ 1158949 w 3912781"/>
                <a:gd name="connsiteY20" fmla="*/ 659219 h 1437202"/>
                <a:gd name="connsiteX21" fmla="*/ 1222744 w 3912781"/>
                <a:gd name="connsiteY21" fmla="*/ 510363 h 1437202"/>
                <a:gd name="connsiteX22" fmla="*/ 1244009 w 3912781"/>
                <a:gd name="connsiteY22" fmla="*/ 414670 h 1437202"/>
                <a:gd name="connsiteX23" fmla="*/ 1329070 w 3912781"/>
                <a:gd name="connsiteY23" fmla="*/ 350875 h 1437202"/>
                <a:gd name="connsiteX24" fmla="*/ 1414130 w 3912781"/>
                <a:gd name="connsiteY24" fmla="*/ 276447 h 1437202"/>
                <a:gd name="connsiteX25" fmla="*/ 1446028 w 3912781"/>
                <a:gd name="connsiteY25" fmla="*/ 265814 h 1437202"/>
                <a:gd name="connsiteX26" fmla="*/ 1531088 w 3912781"/>
                <a:gd name="connsiteY26" fmla="*/ 223284 h 1437202"/>
                <a:gd name="connsiteX27" fmla="*/ 1605516 w 3912781"/>
                <a:gd name="connsiteY27" fmla="*/ 148856 h 1437202"/>
                <a:gd name="connsiteX28" fmla="*/ 1637414 w 3912781"/>
                <a:gd name="connsiteY28" fmla="*/ 127591 h 1437202"/>
                <a:gd name="connsiteX29" fmla="*/ 1701209 w 3912781"/>
                <a:gd name="connsiteY29" fmla="*/ 85061 h 1437202"/>
                <a:gd name="connsiteX30" fmla="*/ 1786270 w 3912781"/>
                <a:gd name="connsiteY30" fmla="*/ 10633 h 1437202"/>
                <a:gd name="connsiteX31" fmla="*/ 1818168 w 3912781"/>
                <a:gd name="connsiteY31" fmla="*/ 0 h 1437202"/>
                <a:gd name="connsiteX32" fmla="*/ 1860698 w 3912781"/>
                <a:gd name="connsiteY32" fmla="*/ 10633 h 1437202"/>
                <a:gd name="connsiteX33" fmla="*/ 1892595 w 3912781"/>
                <a:gd name="connsiteY33" fmla="*/ 74428 h 1437202"/>
                <a:gd name="connsiteX34" fmla="*/ 1850065 w 3912781"/>
                <a:gd name="connsiteY34" fmla="*/ 138223 h 1437202"/>
                <a:gd name="connsiteX35" fmla="*/ 1860698 w 3912781"/>
                <a:gd name="connsiteY35" fmla="*/ 170121 h 1437202"/>
                <a:gd name="connsiteX36" fmla="*/ 1871330 w 3912781"/>
                <a:gd name="connsiteY36" fmla="*/ 223284 h 1437202"/>
                <a:gd name="connsiteX37" fmla="*/ 1935126 w 3912781"/>
                <a:gd name="connsiteY37" fmla="*/ 287079 h 1437202"/>
                <a:gd name="connsiteX38" fmla="*/ 1967023 w 3912781"/>
                <a:gd name="connsiteY38" fmla="*/ 297712 h 1437202"/>
                <a:gd name="connsiteX39" fmla="*/ 1998921 w 3912781"/>
                <a:gd name="connsiteY39" fmla="*/ 329609 h 1437202"/>
                <a:gd name="connsiteX40" fmla="*/ 2030819 w 3912781"/>
                <a:gd name="connsiteY40" fmla="*/ 340242 h 1437202"/>
                <a:gd name="connsiteX41" fmla="*/ 2052084 w 3912781"/>
                <a:gd name="connsiteY41" fmla="*/ 382772 h 1437202"/>
                <a:gd name="connsiteX42" fmla="*/ 2083981 w 3912781"/>
                <a:gd name="connsiteY42" fmla="*/ 414670 h 1437202"/>
                <a:gd name="connsiteX43" fmla="*/ 2115879 w 3912781"/>
                <a:gd name="connsiteY43" fmla="*/ 531628 h 1437202"/>
                <a:gd name="connsiteX44" fmla="*/ 2158409 w 3912781"/>
                <a:gd name="connsiteY44" fmla="*/ 606056 h 1437202"/>
                <a:gd name="connsiteX45" fmla="*/ 2200940 w 3912781"/>
                <a:gd name="connsiteY45" fmla="*/ 616688 h 1437202"/>
                <a:gd name="connsiteX46" fmla="*/ 2232837 w 3912781"/>
                <a:gd name="connsiteY46" fmla="*/ 637954 h 1437202"/>
                <a:gd name="connsiteX47" fmla="*/ 2264735 w 3912781"/>
                <a:gd name="connsiteY47" fmla="*/ 648586 h 1437202"/>
                <a:gd name="connsiteX48" fmla="*/ 2275368 w 3912781"/>
                <a:gd name="connsiteY48" fmla="*/ 680484 h 1437202"/>
                <a:gd name="connsiteX49" fmla="*/ 2296633 w 3912781"/>
                <a:gd name="connsiteY49" fmla="*/ 712381 h 1437202"/>
                <a:gd name="connsiteX50" fmla="*/ 2307265 w 3912781"/>
                <a:gd name="connsiteY50" fmla="*/ 882502 h 1437202"/>
                <a:gd name="connsiteX51" fmla="*/ 2328530 w 3912781"/>
                <a:gd name="connsiteY51" fmla="*/ 914400 h 1437202"/>
                <a:gd name="connsiteX52" fmla="*/ 2392326 w 3912781"/>
                <a:gd name="connsiteY52" fmla="*/ 978195 h 1437202"/>
                <a:gd name="connsiteX53" fmla="*/ 2456121 w 3912781"/>
                <a:gd name="connsiteY53" fmla="*/ 1052623 h 1437202"/>
                <a:gd name="connsiteX54" fmla="*/ 2477386 w 3912781"/>
                <a:gd name="connsiteY54" fmla="*/ 1137684 h 1437202"/>
                <a:gd name="connsiteX55" fmla="*/ 2488019 w 3912781"/>
                <a:gd name="connsiteY55" fmla="*/ 1180214 h 1437202"/>
                <a:gd name="connsiteX56" fmla="*/ 2551814 w 3912781"/>
                <a:gd name="connsiteY56" fmla="*/ 1233377 h 1437202"/>
                <a:gd name="connsiteX57" fmla="*/ 2583712 w 3912781"/>
                <a:gd name="connsiteY57" fmla="*/ 1244009 h 1437202"/>
                <a:gd name="connsiteX58" fmla="*/ 2626242 w 3912781"/>
                <a:gd name="connsiteY58" fmla="*/ 1265275 h 1437202"/>
                <a:gd name="connsiteX59" fmla="*/ 2711302 w 3912781"/>
                <a:gd name="connsiteY59" fmla="*/ 1307805 h 1437202"/>
                <a:gd name="connsiteX60" fmla="*/ 2753833 w 3912781"/>
                <a:gd name="connsiteY60" fmla="*/ 1360968 h 1437202"/>
                <a:gd name="connsiteX61" fmla="*/ 2764465 w 3912781"/>
                <a:gd name="connsiteY61" fmla="*/ 1392865 h 1437202"/>
                <a:gd name="connsiteX62" fmla="*/ 2828261 w 3912781"/>
                <a:gd name="connsiteY62" fmla="*/ 1414130 h 1437202"/>
                <a:gd name="connsiteX63" fmla="*/ 2860158 w 3912781"/>
                <a:gd name="connsiteY63" fmla="*/ 1435395 h 1437202"/>
                <a:gd name="connsiteX64" fmla="*/ 2923954 w 3912781"/>
                <a:gd name="connsiteY64" fmla="*/ 1382233 h 1437202"/>
                <a:gd name="connsiteX65" fmla="*/ 2945219 w 3912781"/>
                <a:gd name="connsiteY65" fmla="*/ 1339702 h 1437202"/>
                <a:gd name="connsiteX66" fmla="*/ 3009014 w 3912781"/>
                <a:gd name="connsiteY66" fmla="*/ 1297172 h 1437202"/>
                <a:gd name="connsiteX67" fmla="*/ 3072809 w 3912781"/>
                <a:gd name="connsiteY67" fmla="*/ 1265275 h 1437202"/>
                <a:gd name="connsiteX68" fmla="*/ 3094074 w 3912781"/>
                <a:gd name="connsiteY68" fmla="*/ 1244009 h 1437202"/>
                <a:gd name="connsiteX69" fmla="*/ 3157870 w 3912781"/>
                <a:gd name="connsiteY69" fmla="*/ 1201479 h 1437202"/>
                <a:gd name="connsiteX70" fmla="*/ 3200400 w 3912781"/>
                <a:gd name="connsiteY70" fmla="*/ 1137684 h 1437202"/>
                <a:gd name="connsiteX71" fmla="*/ 3232298 w 3912781"/>
                <a:gd name="connsiteY71" fmla="*/ 1095154 h 1437202"/>
                <a:gd name="connsiteX72" fmla="*/ 3296093 w 3912781"/>
                <a:gd name="connsiteY72" fmla="*/ 1073888 h 1437202"/>
                <a:gd name="connsiteX73" fmla="*/ 3381154 w 3912781"/>
                <a:gd name="connsiteY73" fmla="*/ 1116419 h 1437202"/>
                <a:gd name="connsiteX74" fmla="*/ 3434316 w 3912781"/>
                <a:gd name="connsiteY74" fmla="*/ 1222744 h 1437202"/>
                <a:gd name="connsiteX75" fmla="*/ 3476847 w 3912781"/>
                <a:gd name="connsiteY75" fmla="*/ 1233377 h 1437202"/>
                <a:gd name="connsiteX76" fmla="*/ 3540642 w 3912781"/>
                <a:gd name="connsiteY76" fmla="*/ 1254642 h 1437202"/>
                <a:gd name="connsiteX77" fmla="*/ 3551274 w 3912781"/>
                <a:gd name="connsiteY77" fmla="*/ 1286540 h 1437202"/>
                <a:gd name="connsiteX78" fmla="*/ 3551274 w 3912781"/>
                <a:gd name="connsiteY78" fmla="*/ 1360968 h 1437202"/>
                <a:gd name="connsiteX79" fmla="*/ 3572540 w 3912781"/>
                <a:gd name="connsiteY79" fmla="*/ 1382233 h 1437202"/>
                <a:gd name="connsiteX80" fmla="*/ 3795823 w 3912781"/>
                <a:gd name="connsiteY80" fmla="*/ 1403498 h 1437202"/>
                <a:gd name="connsiteX81" fmla="*/ 3848986 w 3912781"/>
                <a:gd name="connsiteY81" fmla="*/ 1414130 h 1437202"/>
                <a:gd name="connsiteX82" fmla="*/ 3912781 w 3912781"/>
                <a:gd name="connsiteY82" fmla="*/ 1435395 h 1437202"/>
                <a:gd name="connsiteX0" fmla="*/ 0 w 3912781"/>
                <a:gd name="connsiteY0" fmla="*/ 1307805 h 1437202"/>
                <a:gd name="connsiteX1" fmla="*/ 74428 w 3912781"/>
                <a:gd name="connsiteY1" fmla="*/ 1190847 h 1437202"/>
                <a:gd name="connsiteX2" fmla="*/ 116958 w 3912781"/>
                <a:gd name="connsiteY2" fmla="*/ 1180214 h 1437202"/>
                <a:gd name="connsiteX3" fmla="*/ 148856 w 3912781"/>
                <a:gd name="connsiteY3" fmla="*/ 1169581 h 1437202"/>
                <a:gd name="connsiteX4" fmla="*/ 244549 w 3912781"/>
                <a:gd name="connsiteY4" fmla="*/ 1180214 h 1437202"/>
                <a:gd name="connsiteX5" fmla="*/ 287079 w 3912781"/>
                <a:gd name="connsiteY5" fmla="*/ 1297172 h 1437202"/>
                <a:gd name="connsiteX6" fmla="*/ 425302 w 3912781"/>
                <a:gd name="connsiteY6" fmla="*/ 1371600 h 1437202"/>
                <a:gd name="connsiteX7" fmla="*/ 446568 w 3912781"/>
                <a:gd name="connsiteY7" fmla="*/ 1392865 h 1437202"/>
                <a:gd name="connsiteX8" fmla="*/ 510363 w 3912781"/>
                <a:gd name="connsiteY8" fmla="*/ 1414130 h 1437202"/>
                <a:gd name="connsiteX9" fmla="*/ 574158 w 3912781"/>
                <a:gd name="connsiteY9" fmla="*/ 1403498 h 1437202"/>
                <a:gd name="connsiteX10" fmla="*/ 659219 w 3912781"/>
                <a:gd name="connsiteY10" fmla="*/ 1307805 h 1437202"/>
                <a:gd name="connsiteX11" fmla="*/ 701749 w 3912781"/>
                <a:gd name="connsiteY11" fmla="*/ 1275907 h 1437202"/>
                <a:gd name="connsiteX12" fmla="*/ 765544 w 3912781"/>
                <a:gd name="connsiteY12" fmla="*/ 1212112 h 1437202"/>
                <a:gd name="connsiteX13" fmla="*/ 818707 w 3912781"/>
                <a:gd name="connsiteY13" fmla="*/ 1127051 h 1437202"/>
                <a:gd name="connsiteX14" fmla="*/ 839972 w 3912781"/>
                <a:gd name="connsiteY14" fmla="*/ 1095154 h 1437202"/>
                <a:gd name="connsiteX15" fmla="*/ 871870 w 3912781"/>
                <a:gd name="connsiteY15" fmla="*/ 1063256 h 1437202"/>
                <a:gd name="connsiteX16" fmla="*/ 914400 w 3912781"/>
                <a:gd name="connsiteY16" fmla="*/ 1010093 h 1437202"/>
                <a:gd name="connsiteX17" fmla="*/ 956930 w 3912781"/>
                <a:gd name="connsiteY17" fmla="*/ 978195 h 1437202"/>
                <a:gd name="connsiteX18" fmla="*/ 1095154 w 3912781"/>
                <a:gd name="connsiteY18" fmla="*/ 765544 h 1437202"/>
                <a:gd name="connsiteX19" fmla="*/ 1158949 w 3912781"/>
                <a:gd name="connsiteY19" fmla="*/ 659219 h 1437202"/>
                <a:gd name="connsiteX20" fmla="*/ 1222744 w 3912781"/>
                <a:gd name="connsiteY20" fmla="*/ 510363 h 1437202"/>
                <a:gd name="connsiteX21" fmla="*/ 1244009 w 3912781"/>
                <a:gd name="connsiteY21" fmla="*/ 414670 h 1437202"/>
                <a:gd name="connsiteX22" fmla="*/ 1329070 w 3912781"/>
                <a:gd name="connsiteY22" fmla="*/ 350875 h 1437202"/>
                <a:gd name="connsiteX23" fmla="*/ 1414130 w 3912781"/>
                <a:gd name="connsiteY23" fmla="*/ 276447 h 1437202"/>
                <a:gd name="connsiteX24" fmla="*/ 1446028 w 3912781"/>
                <a:gd name="connsiteY24" fmla="*/ 265814 h 1437202"/>
                <a:gd name="connsiteX25" fmla="*/ 1531088 w 3912781"/>
                <a:gd name="connsiteY25" fmla="*/ 223284 h 1437202"/>
                <a:gd name="connsiteX26" fmla="*/ 1605516 w 3912781"/>
                <a:gd name="connsiteY26" fmla="*/ 148856 h 1437202"/>
                <a:gd name="connsiteX27" fmla="*/ 1637414 w 3912781"/>
                <a:gd name="connsiteY27" fmla="*/ 127591 h 1437202"/>
                <a:gd name="connsiteX28" fmla="*/ 1701209 w 3912781"/>
                <a:gd name="connsiteY28" fmla="*/ 85061 h 1437202"/>
                <a:gd name="connsiteX29" fmla="*/ 1786270 w 3912781"/>
                <a:gd name="connsiteY29" fmla="*/ 10633 h 1437202"/>
                <a:gd name="connsiteX30" fmla="*/ 1818168 w 3912781"/>
                <a:gd name="connsiteY30" fmla="*/ 0 h 1437202"/>
                <a:gd name="connsiteX31" fmla="*/ 1860698 w 3912781"/>
                <a:gd name="connsiteY31" fmla="*/ 10633 h 1437202"/>
                <a:gd name="connsiteX32" fmla="*/ 1892595 w 3912781"/>
                <a:gd name="connsiteY32" fmla="*/ 74428 h 1437202"/>
                <a:gd name="connsiteX33" fmla="*/ 1850065 w 3912781"/>
                <a:gd name="connsiteY33" fmla="*/ 138223 h 1437202"/>
                <a:gd name="connsiteX34" fmla="*/ 1860698 w 3912781"/>
                <a:gd name="connsiteY34" fmla="*/ 170121 h 1437202"/>
                <a:gd name="connsiteX35" fmla="*/ 1871330 w 3912781"/>
                <a:gd name="connsiteY35" fmla="*/ 223284 h 1437202"/>
                <a:gd name="connsiteX36" fmla="*/ 1935126 w 3912781"/>
                <a:gd name="connsiteY36" fmla="*/ 287079 h 1437202"/>
                <a:gd name="connsiteX37" fmla="*/ 1967023 w 3912781"/>
                <a:gd name="connsiteY37" fmla="*/ 297712 h 1437202"/>
                <a:gd name="connsiteX38" fmla="*/ 1998921 w 3912781"/>
                <a:gd name="connsiteY38" fmla="*/ 329609 h 1437202"/>
                <a:gd name="connsiteX39" fmla="*/ 2030819 w 3912781"/>
                <a:gd name="connsiteY39" fmla="*/ 340242 h 1437202"/>
                <a:gd name="connsiteX40" fmla="*/ 2052084 w 3912781"/>
                <a:gd name="connsiteY40" fmla="*/ 382772 h 1437202"/>
                <a:gd name="connsiteX41" fmla="*/ 2083981 w 3912781"/>
                <a:gd name="connsiteY41" fmla="*/ 414670 h 1437202"/>
                <a:gd name="connsiteX42" fmla="*/ 2115879 w 3912781"/>
                <a:gd name="connsiteY42" fmla="*/ 531628 h 1437202"/>
                <a:gd name="connsiteX43" fmla="*/ 2158409 w 3912781"/>
                <a:gd name="connsiteY43" fmla="*/ 606056 h 1437202"/>
                <a:gd name="connsiteX44" fmla="*/ 2200940 w 3912781"/>
                <a:gd name="connsiteY44" fmla="*/ 616688 h 1437202"/>
                <a:gd name="connsiteX45" fmla="*/ 2232837 w 3912781"/>
                <a:gd name="connsiteY45" fmla="*/ 637954 h 1437202"/>
                <a:gd name="connsiteX46" fmla="*/ 2264735 w 3912781"/>
                <a:gd name="connsiteY46" fmla="*/ 648586 h 1437202"/>
                <a:gd name="connsiteX47" fmla="*/ 2275368 w 3912781"/>
                <a:gd name="connsiteY47" fmla="*/ 680484 h 1437202"/>
                <a:gd name="connsiteX48" fmla="*/ 2296633 w 3912781"/>
                <a:gd name="connsiteY48" fmla="*/ 712381 h 1437202"/>
                <a:gd name="connsiteX49" fmla="*/ 2307265 w 3912781"/>
                <a:gd name="connsiteY49" fmla="*/ 882502 h 1437202"/>
                <a:gd name="connsiteX50" fmla="*/ 2328530 w 3912781"/>
                <a:gd name="connsiteY50" fmla="*/ 914400 h 1437202"/>
                <a:gd name="connsiteX51" fmla="*/ 2392326 w 3912781"/>
                <a:gd name="connsiteY51" fmla="*/ 978195 h 1437202"/>
                <a:gd name="connsiteX52" fmla="*/ 2456121 w 3912781"/>
                <a:gd name="connsiteY52" fmla="*/ 1052623 h 1437202"/>
                <a:gd name="connsiteX53" fmla="*/ 2477386 w 3912781"/>
                <a:gd name="connsiteY53" fmla="*/ 1137684 h 1437202"/>
                <a:gd name="connsiteX54" fmla="*/ 2488019 w 3912781"/>
                <a:gd name="connsiteY54" fmla="*/ 1180214 h 1437202"/>
                <a:gd name="connsiteX55" fmla="*/ 2551814 w 3912781"/>
                <a:gd name="connsiteY55" fmla="*/ 1233377 h 1437202"/>
                <a:gd name="connsiteX56" fmla="*/ 2583712 w 3912781"/>
                <a:gd name="connsiteY56" fmla="*/ 1244009 h 1437202"/>
                <a:gd name="connsiteX57" fmla="*/ 2626242 w 3912781"/>
                <a:gd name="connsiteY57" fmla="*/ 1265275 h 1437202"/>
                <a:gd name="connsiteX58" fmla="*/ 2711302 w 3912781"/>
                <a:gd name="connsiteY58" fmla="*/ 1307805 h 1437202"/>
                <a:gd name="connsiteX59" fmla="*/ 2753833 w 3912781"/>
                <a:gd name="connsiteY59" fmla="*/ 1360968 h 1437202"/>
                <a:gd name="connsiteX60" fmla="*/ 2764465 w 3912781"/>
                <a:gd name="connsiteY60" fmla="*/ 1392865 h 1437202"/>
                <a:gd name="connsiteX61" fmla="*/ 2828261 w 3912781"/>
                <a:gd name="connsiteY61" fmla="*/ 1414130 h 1437202"/>
                <a:gd name="connsiteX62" fmla="*/ 2860158 w 3912781"/>
                <a:gd name="connsiteY62" fmla="*/ 1435395 h 1437202"/>
                <a:gd name="connsiteX63" fmla="*/ 2923954 w 3912781"/>
                <a:gd name="connsiteY63" fmla="*/ 1382233 h 1437202"/>
                <a:gd name="connsiteX64" fmla="*/ 2945219 w 3912781"/>
                <a:gd name="connsiteY64" fmla="*/ 1339702 h 1437202"/>
                <a:gd name="connsiteX65" fmla="*/ 3009014 w 3912781"/>
                <a:gd name="connsiteY65" fmla="*/ 1297172 h 1437202"/>
                <a:gd name="connsiteX66" fmla="*/ 3072809 w 3912781"/>
                <a:gd name="connsiteY66" fmla="*/ 1265275 h 1437202"/>
                <a:gd name="connsiteX67" fmla="*/ 3094074 w 3912781"/>
                <a:gd name="connsiteY67" fmla="*/ 1244009 h 1437202"/>
                <a:gd name="connsiteX68" fmla="*/ 3157870 w 3912781"/>
                <a:gd name="connsiteY68" fmla="*/ 1201479 h 1437202"/>
                <a:gd name="connsiteX69" fmla="*/ 3200400 w 3912781"/>
                <a:gd name="connsiteY69" fmla="*/ 1137684 h 1437202"/>
                <a:gd name="connsiteX70" fmla="*/ 3232298 w 3912781"/>
                <a:gd name="connsiteY70" fmla="*/ 1095154 h 1437202"/>
                <a:gd name="connsiteX71" fmla="*/ 3296093 w 3912781"/>
                <a:gd name="connsiteY71" fmla="*/ 1073888 h 1437202"/>
                <a:gd name="connsiteX72" fmla="*/ 3381154 w 3912781"/>
                <a:gd name="connsiteY72" fmla="*/ 1116419 h 1437202"/>
                <a:gd name="connsiteX73" fmla="*/ 3434316 w 3912781"/>
                <a:gd name="connsiteY73" fmla="*/ 1222744 h 1437202"/>
                <a:gd name="connsiteX74" fmla="*/ 3476847 w 3912781"/>
                <a:gd name="connsiteY74" fmla="*/ 1233377 h 1437202"/>
                <a:gd name="connsiteX75" fmla="*/ 3540642 w 3912781"/>
                <a:gd name="connsiteY75" fmla="*/ 1254642 h 1437202"/>
                <a:gd name="connsiteX76" fmla="*/ 3551274 w 3912781"/>
                <a:gd name="connsiteY76" fmla="*/ 1286540 h 1437202"/>
                <a:gd name="connsiteX77" fmla="*/ 3551274 w 3912781"/>
                <a:gd name="connsiteY77" fmla="*/ 1360968 h 1437202"/>
                <a:gd name="connsiteX78" fmla="*/ 3572540 w 3912781"/>
                <a:gd name="connsiteY78" fmla="*/ 1382233 h 1437202"/>
                <a:gd name="connsiteX79" fmla="*/ 3795823 w 3912781"/>
                <a:gd name="connsiteY79" fmla="*/ 1403498 h 1437202"/>
                <a:gd name="connsiteX80" fmla="*/ 3848986 w 3912781"/>
                <a:gd name="connsiteY80" fmla="*/ 1414130 h 1437202"/>
                <a:gd name="connsiteX81" fmla="*/ 3912781 w 3912781"/>
                <a:gd name="connsiteY81" fmla="*/ 1435395 h 1437202"/>
                <a:gd name="connsiteX0" fmla="*/ 0 w 3912781"/>
                <a:gd name="connsiteY0" fmla="*/ 1307805 h 1437202"/>
                <a:gd name="connsiteX1" fmla="*/ 74428 w 3912781"/>
                <a:gd name="connsiteY1" fmla="*/ 1190847 h 1437202"/>
                <a:gd name="connsiteX2" fmla="*/ 116958 w 3912781"/>
                <a:gd name="connsiteY2" fmla="*/ 1180214 h 1437202"/>
                <a:gd name="connsiteX3" fmla="*/ 244549 w 3912781"/>
                <a:gd name="connsiteY3" fmla="*/ 1180214 h 1437202"/>
                <a:gd name="connsiteX4" fmla="*/ 287079 w 3912781"/>
                <a:gd name="connsiteY4" fmla="*/ 1297172 h 1437202"/>
                <a:gd name="connsiteX5" fmla="*/ 425302 w 3912781"/>
                <a:gd name="connsiteY5" fmla="*/ 1371600 h 1437202"/>
                <a:gd name="connsiteX6" fmla="*/ 446568 w 3912781"/>
                <a:gd name="connsiteY6" fmla="*/ 1392865 h 1437202"/>
                <a:gd name="connsiteX7" fmla="*/ 510363 w 3912781"/>
                <a:gd name="connsiteY7" fmla="*/ 1414130 h 1437202"/>
                <a:gd name="connsiteX8" fmla="*/ 574158 w 3912781"/>
                <a:gd name="connsiteY8" fmla="*/ 1403498 h 1437202"/>
                <a:gd name="connsiteX9" fmla="*/ 659219 w 3912781"/>
                <a:gd name="connsiteY9" fmla="*/ 1307805 h 1437202"/>
                <a:gd name="connsiteX10" fmla="*/ 701749 w 3912781"/>
                <a:gd name="connsiteY10" fmla="*/ 1275907 h 1437202"/>
                <a:gd name="connsiteX11" fmla="*/ 765544 w 3912781"/>
                <a:gd name="connsiteY11" fmla="*/ 1212112 h 1437202"/>
                <a:gd name="connsiteX12" fmla="*/ 818707 w 3912781"/>
                <a:gd name="connsiteY12" fmla="*/ 1127051 h 1437202"/>
                <a:gd name="connsiteX13" fmla="*/ 839972 w 3912781"/>
                <a:gd name="connsiteY13" fmla="*/ 1095154 h 1437202"/>
                <a:gd name="connsiteX14" fmla="*/ 871870 w 3912781"/>
                <a:gd name="connsiteY14" fmla="*/ 1063256 h 1437202"/>
                <a:gd name="connsiteX15" fmla="*/ 914400 w 3912781"/>
                <a:gd name="connsiteY15" fmla="*/ 1010093 h 1437202"/>
                <a:gd name="connsiteX16" fmla="*/ 956930 w 3912781"/>
                <a:gd name="connsiteY16" fmla="*/ 978195 h 1437202"/>
                <a:gd name="connsiteX17" fmla="*/ 1095154 w 3912781"/>
                <a:gd name="connsiteY17" fmla="*/ 765544 h 1437202"/>
                <a:gd name="connsiteX18" fmla="*/ 1158949 w 3912781"/>
                <a:gd name="connsiteY18" fmla="*/ 659219 h 1437202"/>
                <a:gd name="connsiteX19" fmla="*/ 1222744 w 3912781"/>
                <a:gd name="connsiteY19" fmla="*/ 510363 h 1437202"/>
                <a:gd name="connsiteX20" fmla="*/ 1244009 w 3912781"/>
                <a:gd name="connsiteY20" fmla="*/ 414670 h 1437202"/>
                <a:gd name="connsiteX21" fmla="*/ 1329070 w 3912781"/>
                <a:gd name="connsiteY21" fmla="*/ 350875 h 1437202"/>
                <a:gd name="connsiteX22" fmla="*/ 1414130 w 3912781"/>
                <a:gd name="connsiteY22" fmla="*/ 276447 h 1437202"/>
                <a:gd name="connsiteX23" fmla="*/ 1446028 w 3912781"/>
                <a:gd name="connsiteY23" fmla="*/ 265814 h 1437202"/>
                <a:gd name="connsiteX24" fmla="*/ 1531088 w 3912781"/>
                <a:gd name="connsiteY24" fmla="*/ 223284 h 1437202"/>
                <a:gd name="connsiteX25" fmla="*/ 1605516 w 3912781"/>
                <a:gd name="connsiteY25" fmla="*/ 148856 h 1437202"/>
                <a:gd name="connsiteX26" fmla="*/ 1637414 w 3912781"/>
                <a:gd name="connsiteY26" fmla="*/ 127591 h 1437202"/>
                <a:gd name="connsiteX27" fmla="*/ 1701209 w 3912781"/>
                <a:gd name="connsiteY27" fmla="*/ 85061 h 1437202"/>
                <a:gd name="connsiteX28" fmla="*/ 1786270 w 3912781"/>
                <a:gd name="connsiteY28" fmla="*/ 10633 h 1437202"/>
                <a:gd name="connsiteX29" fmla="*/ 1818168 w 3912781"/>
                <a:gd name="connsiteY29" fmla="*/ 0 h 1437202"/>
                <a:gd name="connsiteX30" fmla="*/ 1860698 w 3912781"/>
                <a:gd name="connsiteY30" fmla="*/ 10633 h 1437202"/>
                <a:gd name="connsiteX31" fmla="*/ 1892595 w 3912781"/>
                <a:gd name="connsiteY31" fmla="*/ 74428 h 1437202"/>
                <a:gd name="connsiteX32" fmla="*/ 1850065 w 3912781"/>
                <a:gd name="connsiteY32" fmla="*/ 138223 h 1437202"/>
                <a:gd name="connsiteX33" fmla="*/ 1860698 w 3912781"/>
                <a:gd name="connsiteY33" fmla="*/ 170121 h 1437202"/>
                <a:gd name="connsiteX34" fmla="*/ 1871330 w 3912781"/>
                <a:gd name="connsiteY34" fmla="*/ 223284 h 1437202"/>
                <a:gd name="connsiteX35" fmla="*/ 1935126 w 3912781"/>
                <a:gd name="connsiteY35" fmla="*/ 287079 h 1437202"/>
                <a:gd name="connsiteX36" fmla="*/ 1967023 w 3912781"/>
                <a:gd name="connsiteY36" fmla="*/ 297712 h 1437202"/>
                <a:gd name="connsiteX37" fmla="*/ 1998921 w 3912781"/>
                <a:gd name="connsiteY37" fmla="*/ 329609 h 1437202"/>
                <a:gd name="connsiteX38" fmla="*/ 2030819 w 3912781"/>
                <a:gd name="connsiteY38" fmla="*/ 340242 h 1437202"/>
                <a:gd name="connsiteX39" fmla="*/ 2052084 w 3912781"/>
                <a:gd name="connsiteY39" fmla="*/ 382772 h 1437202"/>
                <a:gd name="connsiteX40" fmla="*/ 2083981 w 3912781"/>
                <a:gd name="connsiteY40" fmla="*/ 414670 h 1437202"/>
                <a:gd name="connsiteX41" fmla="*/ 2115879 w 3912781"/>
                <a:gd name="connsiteY41" fmla="*/ 531628 h 1437202"/>
                <a:gd name="connsiteX42" fmla="*/ 2158409 w 3912781"/>
                <a:gd name="connsiteY42" fmla="*/ 606056 h 1437202"/>
                <a:gd name="connsiteX43" fmla="*/ 2200940 w 3912781"/>
                <a:gd name="connsiteY43" fmla="*/ 616688 h 1437202"/>
                <a:gd name="connsiteX44" fmla="*/ 2232837 w 3912781"/>
                <a:gd name="connsiteY44" fmla="*/ 637954 h 1437202"/>
                <a:gd name="connsiteX45" fmla="*/ 2264735 w 3912781"/>
                <a:gd name="connsiteY45" fmla="*/ 648586 h 1437202"/>
                <a:gd name="connsiteX46" fmla="*/ 2275368 w 3912781"/>
                <a:gd name="connsiteY46" fmla="*/ 680484 h 1437202"/>
                <a:gd name="connsiteX47" fmla="*/ 2296633 w 3912781"/>
                <a:gd name="connsiteY47" fmla="*/ 712381 h 1437202"/>
                <a:gd name="connsiteX48" fmla="*/ 2307265 w 3912781"/>
                <a:gd name="connsiteY48" fmla="*/ 882502 h 1437202"/>
                <a:gd name="connsiteX49" fmla="*/ 2328530 w 3912781"/>
                <a:gd name="connsiteY49" fmla="*/ 914400 h 1437202"/>
                <a:gd name="connsiteX50" fmla="*/ 2392326 w 3912781"/>
                <a:gd name="connsiteY50" fmla="*/ 978195 h 1437202"/>
                <a:gd name="connsiteX51" fmla="*/ 2456121 w 3912781"/>
                <a:gd name="connsiteY51" fmla="*/ 1052623 h 1437202"/>
                <a:gd name="connsiteX52" fmla="*/ 2477386 w 3912781"/>
                <a:gd name="connsiteY52" fmla="*/ 1137684 h 1437202"/>
                <a:gd name="connsiteX53" fmla="*/ 2488019 w 3912781"/>
                <a:gd name="connsiteY53" fmla="*/ 1180214 h 1437202"/>
                <a:gd name="connsiteX54" fmla="*/ 2551814 w 3912781"/>
                <a:gd name="connsiteY54" fmla="*/ 1233377 h 1437202"/>
                <a:gd name="connsiteX55" fmla="*/ 2583712 w 3912781"/>
                <a:gd name="connsiteY55" fmla="*/ 1244009 h 1437202"/>
                <a:gd name="connsiteX56" fmla="*/ 2626242 w 3912781"/>
                <a:gd name="connsiteY56" fmla="*/ 1265275 h 1437202"/>
                <a:gd name="connsiteX57" fmla="*/ 2711302 w 3912781"/>
                <a:gd name="connsiteY57" fmla="*/ 1307805 h 1437202"/>
                <a:gd name="connsiteX58" fmla="*/ 2753833 w 3912781"/>
                <a:gd name="connsiteY58" fmla="*/ 1360968 h 1437202"/>
                <a:gd name="connsiteX59" fmla="*/ 2764465 w 3912781"/>
                <a:gd name="connsiteY59" fmla="*/ 1392865 h 1437202"/>
                <a:gd name="connsiteX60" fmla="*/ 2828261 w 3912781"/>
                <a:gd name="connsiteY60" fmla="*/ 1414130 h 1437202"/>
                <a:gd name="connsiteX61" fmla="*/ 2860158 w 3912781"/>
                <a:gd name="connsiteY61" fmla="*/ 1435395 h 1437202"/>
                <a:gd name="connsiteX62" fmla="*/ 2923954 w 3912781"/>
                <a:gd name="connsiteY62" fmla="*/ 1382233 h 1437202"/>
                <a:gd name="connsiteX63" fmla="*/ 2945219 w 3912781"/>
                <a:gd name="connsiteY63" fmla="*/ 1339702 h 1437202"/>
                <a:gd name="connsiteX64" fmla="*/ 3009014 w 3912781"/>
                <a:gd name="connsiteY64" fmla="*/ 1297172 h 1437202"/>
                <a:gd name="connsiteX65" fmla="*/ 3072809 w 3912781"/>
                <a:gd name="connsiteY65" fmla="*/ 1265275 h 1437202"/>
                <a:gd name="connsiteX66" fmla="*/ 3094074 w 3912781"/>
                <a:gd name="connsiteY66" fmla="*/ 1244009 h 1437202"/>
                <a:gd name="connsiteX67" fmla="*/ 3157870 w 3912781"/>
                <a:gd name="connsiteY67" fmla="*/ 1201479 h 1437202"/>
                <a:gd name="connsiteX68" fmla="*/ 3200400 w 3912781"/>
                <a:gd name="connsiteY68" fmla="*/ 1137684 h 1437202"/>
                <a:gd name="connsiteX69" fmla="*/ 3232298 w 3912781"/>
                <a:gd name="connsiteY69" fmla="*/ 1095154 h 1437202"/>
                <a:gd name="connsiteX70" fmla="*/ 3296093 w 3912781"/>
                <a:gd name="connsiteY70" fmla="*/ 1073888 h 1437202"/>
                <a:gd name="connsiteX71" fmla="*/ 3381154 w 3912781"/>
                <a:gd name="connsiteY71" fmla="*/ 1116419 h 1437202"/>
                <a:gd name="connsiteX72" fmla="*/ 3434316 w 3912781"/>
                <a:gd name="connsiteY72" fmla="*/ 1222744 h 1437202"/>
                <a:gd name="connsiteX73" fmla="*/ 3476847 w 3912781"/>
                <a:gd name="connsiteY73" fmla="*/ 1233377 h 1437202"/>
                <a:gd name="connsiteX74" fmla="*/ 3540642 w 3912781"/>
                <a:gd name="connsiteY74" fmla="*/ 1254642 h 1437202"/>
                <a:gd name="connsiteX75" fmla="*/ 3551274 w 3912781"/>
                <a:gd name="connsiteY75" fmla="*/ 1286540 h 1437202"/>
                <a:gd name="connsiteX76" fmla="*/ 3551274 w 3912781"/>
                <a:gd name="connsiteY76" fmla="*/ 1360968 h 1437202"/>
                <a:gd name="connsiteX77" fmla="*/ 3572540 w 3912781"/>
                <a:gd name="connsiteY77" fmla="*/ 1382233 h 1437202"/>
                <a:gd name="connsiteX78" fmla="*/ 3795823 w 3912781"/>
                <a:gd name="connsiteY78" fmla="*/ 1403498 h 1437202"/>
                <a:gd name="connsiteX79" fmla="*/ 3848986 w 3912781"/>
                <a:gd name="connsiteY79" fmla="*/ 1414130 h 1437202"/>
                <a:gd name="connsiteX80" fmla="*/ 3912781 w 3912781"/>
                <a:gd name="connsiteY80" fmla="*/ 1435395 h 1437202"/>
                <a:gd name="connsiteX0" fmla="*/ 0 w 3912781"/>
                <a:gd name="connsiteY0" fmla="*/ 1307805 h 1437202"/>
                <a:gd name="connsiteX1" fmla="*/ 74428 w 3912781"/>
                <a:gd name="connsiteY1" fmla="*/ 1190847 h 1437202"/>
                <a:gd name="connsiteX2" fmla="*/ 116958 w 3912781"/>
                <a:gd name="connsiteY2" fmla="*/ 1180214 h 1437202"/>
                <a:gd name="connsiteX3" fmla="*/ 287079 w 3912781"/>
                <a:gd name="connsiteY3" fmla="*/ 1297172 h 1437202"/>
                <a:gd name="connsiteX4" fmla="*/ 425302 w 3912781"/>
                <a:gd name="connsiteY4" fmla="*/ 1371600 h 1437202"/>
                <a:gd name="connsiteX5" fmla="*/ 446568 w 3912781"/>
                <a:gd name="connsiteY5" fmla="*/ 1392865 h 1437202"/>
                <a:gd name="connsiteX6" fmla="*/ 510363 w 3912781"/>
                <a:gd name="connsiteY6" fmla="*/ 1414130 h 1437202"/>
                <a:gd name="connsiteX7" fmla="*/ 574158 w 3912781"/>
                <a:gd name="connsiteY7" fmla="*/ 1403498 h 1437202"/>
                <a:gd name="connsiteX8" fmla="*/ 659219 w 3912781"/>
                <a:gd name="connsiteY8" fmla="*/ 1307805 h 1437202"/>
                <a:gd name="connsiteX9" fmla="*/ 701749 w 3912781"/>
                <a:gd name="connsiteY9" fmla="*/ 1275907 h 1437202"/>
                <a:gd name="connsiteX10" fmla="*/ 765544 w 3912781"/>
                <a:gd name="connsiteY10" fmla="*/ 1212112 h 1437202"/>
                <a:gd name="connsiteX11" fmla="*/ 818707 w 3912781"/>
                <a:gd name="connsiteY11" fmla="*/ 1127051 h 1437202"/>
                <a:gd name="connsiteX12" fmla="*/ 839972 w 3912781"/>
                <a:gd name="connsiteY12" fmla="*/ 1095154 h 1437202"/>
                <a:gd name="connsiteX13" fmla="*/ 871870 w 3912781"/>
                <a:gd name="connsiteY13" fmla="*/ 1063256 h 1437202"/>
                <a:gd name="connsiteX14" fmla="*/ 914400 w 3912781"/>
                <a:gd name="connsiteY14" fmla="*/ 1010093 h 1437202"/>
                <a:gd name="connsiteX15" fmla="*/ 956930 w 3912781"/>
                <a:gd name="connsiteY15" fmla="*/ 978195 h 1437202"/>
                <a:gd name="connsiteX16" fmla="*/ 1095154 w 3912781"/>
                <a:gd name="connsiteY16" fmla="*/ 765544 h 1437202"/>
                <a:gd name="connsiteX17" fmla="*/ 1158949 w 3912781"/>
                <a:gd name="connsiteY17" fmla="*/ 659219 h 1437202"/>
                <a:gd name="connsiteX18" fmla="*/ 1222744 w 3912781"/>
                <a:gd name="connsiteY18" fmla="*/ 510363 h 1437202"/>
                <a:gd name="connsiteX19" fmla="*/ 1244009 w 3912781"/>
                <a:gd name="connsiteY19" fmla="*/ 414670 h 1437202"/>
                <a:gd name="connsiteX20" fmla="*/ 1329070 w 3912781"/>
                <a:gd name="connsiteY20" fmla="*/ 350875 h 1437202"/>
                <a:gd name="connsiteX21" fmla="*/ 1414130 w 3912781"/>
                <a:gd name="connsiteY21" fmla="*/ 276447 h 1437202"/>
                <a:gd name="connsiteX22" fmla="*/ 1446028 w 3912781"/>
                <a:gd name="connsiteY22" fmla="*/ 265814 h 1437202"/>
                <a:gd name="connsiteX23" fmla="*/ 1531088 w 3912781"/>
                <a:gd name="connsiteY23" fmla="*/ 223284 h 1437202"/>
                <a:gd name="connsiteX24" fmla="*/ 1605516 w 3912781"/>
                <a:gd name="connsiteY24" fmla="*/ 148856 h 1437202"/>
                <a:gd name="connsiteX25" fmla="*/ 1637414 w 3912781"/>
                <a:gd name="connsiteY25" fmla="*/ 127591 h 1437202"/>
                <a:gd name="connsiteX26" fmla="*/ 1701209 w 3912781"/>
                <a:gd name="connsiteY26" fmla="*/ 85061 h 1437202"/>
                <a:gd name="connsiteX27" fmla="*/ 1786270 w 3912781"/>
                <a:gd name="connsiteY27" fmla="*/ 10633 h 1437202"/>
                <a:gd name="connsiteX28" fmla="*/ 1818168 w 3912781"/>
                <a:gd name="connsiteY28" fmla="*/ 0 h 1437202"/>
                <a:gd name="connsiteX29" fmla="*/ 1860698 w 3912781"/>
                <a:gd name="connsiteY29" fmla="*/ 10633 h 1437202"/>
                <a:gd name="connsiteX30" fmla="*/ 1892595 w 3912781"/>
                <a:gd name="connsiteY30" fmla="*/ 74428 h 1437202"/>
                <a:gd name="connsiteX31" fmla="*/ 1850065 w 3912781"/>
                <a:gd name="connsiteY31" fmla="*/ 138223 h 1437202"/>
                <a:gd name="connsiteX32" fmla="*/ 1860698 w 3912781"/>
                <a:gd name="connsiteY32" fmla="*/ 170121 h 1437202"/>
                <a:gd name="connsiteX33" fmla="*/ 1871330 w 3912781"/>
                <a:gd name="connsiteY33" fmla="*/ 223284 h 1437202"/>
                <a:gd name="connsiteX34" fmla="*/ 1935126 w 3912781"/>
                <a:gd name="connsiteY34" fmla="*/ 287079 h 1437202"/>
                <a:gd name="connsiteX35" fmla="*/ 1967023 w 3912781"/>
                <a:gd name="connsiteY35" fmla="*/ 297712 h 1437202"/>
                <a:gd name="connsiteX36" fmla="*/ 1998921 w 3912781"/>
                <a:gd name="connsiteY36" fmla="*/ 329609 h 1437202"/>
                <a:gd name="connsiteX37" fmla="*/ 2030819 w 3912781"/>
                <a:gd name="connsiteY37" fmla="*/ 340242 h 1437202"/>
                <a:gd name="connsiteX38" fmla="*/ 2052084 w 3912781"/>
                <a:gd name="connsiteY38" fmla="*/ 382772 h 1437202"/>
                <a:gd name="connsiteX39" fmla="*/ 2083981 w 3912781"/>
                <a:gd name="connsiteY39" fmla="*/ 414670 h 1437202"/>
                <a:gd name="connsiteX40" fmla="*/ 2115879 w 3912781"/>
                <a:gd name="connsiteY40" fmla="*/ 531628 h 1437202"/>
                <a:gd name="connsiteX41" fmla="*/ 2158409 w 3912781"/>
                <a:gd name="connsiteY41" fmla="*/ 606056 h 1437202"/>
                <a:gd name="connsiteX42" fmla="*/ 2200940 w 3912781"/>
                <a:gd name="connsiteY42" fmla="*/ 616688 h 1437202"/>
                <a:gd name="connsiteX43" fmla="*/ 2232837 w 3912781"/>
                <a:gd name="connsiteY43" fmla="*/ 637954 h 1437202"/>
                <a:gd name="connsiteX44" fmla="*/ 2264735 w 3912781"/>
                <a:gd name="connsiteY44" fmla="*/ 648586 h 1437202"/>
                <a:gd name="connsiteX45" fmla="*/ 2275368 w 3912781"/>
                <a:gd name="connsiteY45" fmla="*/ 680484 h 1437202"/>
                <a:gd name="connsiteX46" fmla="*/ 2296633 w 3912781"/>
                <a:gd name="connsiteY46" fmla="*/ 712381 h 1437202"/>
                <a:gd name="connsiteX47" fmla="*/ 2307265 w 3912781"/>
                <a:gd name="connsiteY47" fmla="*/ 882502 h 1437202"/>
                <a:gd name="connsiteX48" fmla="*/ 2328530 w 3912781"/>
                <a:gd name="connsiteY48" fmla="*/ 914400 h 1437202"/>
                <a:gd name="connsiteX49" fmla="*/ 2392326 w 3912781"/>
                <a:gd name="connsiteY49" fmla="*/ 978195 h 1437202"/>
                <a:gd name="connsiteX50" fmla="*/ 2456121 w 3912781"/>
                <a:gd name="connsiteY50" fmla="*/ 1052623 h 1437202"/>
                <a:gd name="connsiteX51" fmla="*/ 2477386 w 3912781"/>
                <a:gd name="connsiteY51" fmla="*/ 1137684 h 1437202"/>
                <a:gd name="connsiteX52" fmla="*/ 2488019 w 3912781"/>
                <a:gd name="connsiteY52" fmla="*/ 1180214 h 1437202"/>
                <a:gd name="connsiteX53" fmla="*/ 2551814 w 3912781"/>
                <a:gd name="connsiteY53" fmla="*/ 1233377 h 1437202"/>
                <a:gd name="connsiteX54" fmla="*/ 2583712 w 3912781"/>
                <a:gd name="connsiteY54" fmla="*/ 1244009 h 1437202"/>
                <a:gd name="connsiteX55" fmla="*/ 2626242 w 3912781"/>
                <a:gd name="connsiteY55" fmla="*/ 1265275 h 1437202"/>
                <a:gd name="connsiteX56" fmla="*/ 2711302 w 3912781"/>
                <a:gd name="connsiteY56" fmla="*/ 1307805 h 1437202"/>
                <a:gd name="connsiteX57" fmla="*/ 2753833 w 3912781"/>
                <a:gd name="connsiteY57" fmla="*/ 1360968 h 1437202"/>
                <a:gd name="connsiteX58" fmla="*/ 2764465 w 3912781"/>
                <a:gd name="connsiteY58" fmla="*/ 1392865 h 1437202"/>
                <a:gd name="connsiteX59" fmla="*/ 2828261 w 3912781"/>
                <a:gd name="connsiteY59" fmla="*/ 1414130 h 1437202"/>
                <a:gd name="connsiteX60" fmla="*/ 2860158 w 3912781"/>
                <a:gd name="connsiteY60" fmla="*/ 1435395 h 1437202"/>
                <a:gd name="connsiteX61" fmla="*/ 2923954 w 3912781"/>
                <a:gd name="connsiteY61" fmla="*/ 1382233 h 1437202"/>
                <a:gd name="connsiteX62" fmla="*/ 2945219 w 3912781"/>
                <a:gd name="connsiteY62" fmla="*/ 1339702 h 1437202"/>
                <a:gd name="connsiteX63" fmla="*/ 3009014 w 3912781"/>
                <a:gd name="connsiteY63" fmla="*/ 1297172 h 1437202"/>
                <a:gd name="connsiteX64" fmla="*/ 3072809 w 3912781"/>
                <a:gd name="connsiteY64" fmla="*/ 1265275 h 1437202"/>
                <a:gd name="connsiteX65" fmla="*/ 3094074 w 3912781"/>
                <a:gd name="connsiteY65" fmla="*/ 1244009 h 1437202"/>
                <a:gd name="connsiteX66" fmla="*/ 3157870 w 3912781"/>
                <a:gd name="connsiteY66" fmla="*/ 1201479 h 1437202"/>
                <a:gd name="connsiteX67" fmla="*/ 3200400 w 3912781"/>
                <a:gd name="connsiteY67" fmla="*/ 1137684 h 1437202"/>
                <a:gd name="connsiteX68" fmla="*/ 3232298 w 3912781"/>
                <a:gd name="connsiteY68" fmla="*/ 1095154 h 1437202"/>
                <a:gd name="connsiteX69" fmla="*/ 3296093 w 3912781"/>
                <a:gd name="connsiteY69" fmla="*/ 1073888 h 1437202"/>
                <a:gd name="connsiteX70" fmla="*/ 3381154 w 3912781"/>
                <a:gd name="connsiteY70" fmla="*/ 1116419 h 1437202"/>
                <a:gd name="connsiteX71" fmla="*/ 3434316 w 3912781"/>
                <a:gd name="connsiteY71" fmla="*/ 1222744 h 1437202"/>
                <a:gd name="connsiteX72" fmla="*/ 3476847 w 3912781"/>
                <a:gd name="connsiteY72" fmla="*/ 1233377 h 1437202"/>
                <a:gd name="connsiteX73" fmla="*/ 3540642 w 3912781"/>
                <a:gd name="connsiteY73" fmla="*/ 1254642 h 1437202"/>
                <a:gd name="connsiteX74" fmla="*/ 3551274 w 3912781"/>
                <a:gd name="connsiteY74" fmla="*/ 1286540 h 1437202"/>
                <a:gd name="connsiteX75" fmla="*/ 3551274 w 3912781"/>
                <a:gd name="connsiteY75" fmla="*/ 1360968 h 1437202"/>
                <a:gd name="connsiteX76" fmla="*/ 3572540 w 3912781"/>
                <a:gd name="connsiteY76" fmla="*/ 1382233 h 1437202"/>
                <a:gd name="connsiteX77" fmla="*/ 3795823 w 3912781"/>
                <a:gd name="connsiteY77" fmla="*/ 1403498 h 1437202"/>
                <a:gd name="connsiteX78" fmla="*/ 3848986 w 3912781"/>
                <a:gd name="connsiteY78" fmla="*/ 1414130 h 1437202"/>
                <a:gd name="connsiteX79" fmla="*/ 3912781 w 3912781"/>
                <a:gd name="connsiteY79" fmla="*/ 1435395 h 1437202"/>
                <a:gd name="connsiteX0" fmla="*/ 0 w 3912781"/>
                <a:gd name="connsiteY0" fmla="*/ 1307805 h 1437202"/>
                <a:gd name="connsiteX1" fmla="*/ 116958 w 3912781"/>
                <a:gd name="connsiteY1" fmla="*/ 1180214 h 1437202"/>
                <a:gd name="connsiteX2" fmla="*/ 287079 w 3912781"/>
                <a:gd name="connsiteY2" fmla="*/ 1297172 h 1437202"/>
                <a:gd name="connsiteX3" fmla="*/ 425302 w 3912781"/>
                <a:gd name="connsiteY3" fmla="*/ 1371600 h 1437202"/>
                <a:gd name="connsiteX4" fmla="*/ 446568 w 3912781"/>
                <a:gd name="connsiteY4" fmla="*/ 1392865 h 1437202"/>
                <a:gd name="connsiteX5" fmla="*/ 510363 w 3912781"/>
                <a:gd name="connsiteY5" fmla="*/ 1414130 h 1437202"/>
                <a:gd name="connsiteX6" fmla="*/ 574158 w 3912781"/>
                <a:gd name="connsiteY6" fmla="*/ 1403498 h 1437202"/>
                <a:gd name="connsiteX7" fmla="*/ 659219 w 3912781"/>
                <a:gd name="connsiteY7" fmla="*/ 1307805 h 1437202"/>
                <a:gd name="connsiteX8" fmla="*/ 701749 w 3912781"/>
                <a:gd name="connsiteY8" fmla="*/ 1275907 h 1437202"/>
                <a:gd name="connsiteX9" fmla="*/ 765544 w 3912781"/>
                <a:gd name="connsiteY9" fmla="*/ 1212112 h 1437202"/>
                <a:gd name="connsiteX10" fmla="*/ 818707 w 3912781"/>
                <a:gd name="connsiteY10" fmla="*/ 1127051 h 1437202"/>
                <a:gd name="connsiteX11" fmla="*/ 839972 w 3912781"/>
                <a:gd name="connsiteY11" fmla="*/ 1095154 h 1437202"/>
                <a:gd name="connsiteX12" fmla="*/ 871870 w 3912781"/>
                <a:gd name="connsiteY12" fmla="*/ 1063256 h 1437202"/>
                <a:gd name="connsiteX13" fmla="*/ 914400 w 3912781"/>
                <a:gd name="connsiteY13" fmla="*/ 1010093 h 1437202"/>
                <a:gd name="connsiteX14" fmla="*/ 956930 w 3912781"/>
                <a:gd name="connsiteY14" fmla="*/ 978195 h 1437202"/>
                <a:gd name="connsiteX15" fmla="*/ 1095154 w 3912781"/>
                <a:gd name="connsiteY15" fmla="*/ 765544 h 1437202"/>
                <a:gd name="connsiteX16" fmla="*/ 1158949 w 3912781"/>
                <a:gd name="connsiteY16" fmla="*/ 659219 h 1437202"/>
                <a:gd name="connsiteX17" fmla="*/ 1222744 w 3912781"/>
                <a:gd name="connsiteY17" fmla="*/ 510363 h 1437202"/>
                <a:gd name="connsiteX18" fmla="*/ 1244009 w 3912781"/>
                <a:gd name="connsiteY18" fmla="*/ 414670 h 1437202"/>
                <a:gd name="connsiteX19" fmla="*/ 1329070 w 3912781"/>
                <a:gd name="connsiteY19" fmla="*/ 350875 h 1437202"/>
                <a:gd name="connsiteX20" fmla="*/ 1414130 w 3912781"/>
                <a:gd name="connsiteY20" fmla="*/ 276447 h 1437202"/>
                <a:gd name="connsiteX21" fmla="*/ 1446028 w 3912781"/>
                <a:gd name="connsiteY21" fmla="*/ 265814 h 1437202"/>
                <a:gd name="connsiteX22" fmla="*/ 1531088 w 3912781"/>
                <a:gd name="connsiteY22" fmla="*/ 223284 h 1437202"/>
                <a:gd name="connsiteX23" fmla="*/ 1605516 w 3912781"/>
                <a:gd name="connsiteY23" fmla="*/ 148856 h 1437202"/>
                <a:gd name="connsiteX24" fmla="*/ 1637414 w 3912781"/>
                <a:gd name="connsiteY24" fmla="*/ 127591 h 1437202"/>
                <a:gd name="connsiteX25" fmla="*/ 1701209 w 3912781"/>
                <a:gd name="connsiteY25" fmla="*/ 85061 h 1437202"/>
                <a:gd name="connsiteX26" fmla="*/ 1786270 w 3912781"/>
                <a:gd name="connsiteY26" fmla="*/ 10633 h 1437202"/>
                <a:gd name="connsiteX27" fmla="*/ 1818168 w 3912781"/>
                <a:gd name="connsiteY27" fmla="*/ 0 h 1437202"/>
                <a:gd name="connsiteX28" fmla="*/ 1860698 w 3912781"/>
                <a:gd name="connsiteY28" fmla="*/ 10633 h 1437202"/>
                <a:gd name="connsiteX29" fmla="*/ 1892595 w 3912781"/>
                <a:gd name="connsiteY29" fmla="*/ 74428 h 1437202"/>
                <a:gd name="connsiteX30" fmla="*/ 1850065 w 3912781"/>
                <a:gd name="connsiteY30" fmla="*/ 138223 h 1437202"/>
                <a:gd name="connsiteX31" fmla="*/ 1860698 w 3912781"/>
                <a:gd name="connsiteY31" fmla="*/ 170121 h 1437202"/>
                <a:gd name="connsiteX32" fmla="*/ 1871330 w 3912781"/>
                <a:gd name="connsiteY32" fmla="*/ 223284 h 1437202"/>
                <a:gd name="connsiteX33" fmla="*/ 1935126 w 3912781"/>
                <a:gd name="connsiteY33" fmla="*/ 287079 h 1437202"/>
                <a:gd name="connsiteX34" fmla="*/ 1967023 w 3912781"/>
                <a:gd name="connsiteY34" fmla="*/ 297712 h 1437202"/>
                <a:gd name="connsiteX35" fmla="*/ 1998921 w 3912781"/>
                <a:gd name="connsiteY35" fmla="*/ 329609 h 1437202"/>
                <a:gd name="connsiteX36" fmla="*/ 2030819 w 3912781"/>
                <a:gd name="connsiteY36" fmla="*/ 340242 h 1437202"/>
                <a:gd name="connsiteX37" fmla="*/ 2052084 w 3912781"/>
                <a:gd name="connsiteY37" fmla="*/ 382772 h 1437202"/>
                <a:gd name="connsiteX38" fmla="*/ 2083981 w 3912781"/>
                <a:gd name="connsiteY38" fmla="*/ 414670 h 1437202"/>
                <a:gd name="connsiteX39" fmla="*/ 2115879 w 3912781"/>
                <a:gd name="connsiteY39" fmla="*/ 531628 h 1437202"/>
                <a:gd name="connsiteX40" fmla="*/ 2158409 w 3912781"/>
                <a:gd name="connsiteY40" fmla="*/ 606056 h 1437202"/>
                <a:gd name="connsiteX41" fmla="*/ 2200940 w 3912781"/>
                <a:gd name="connsiteY41" fmla="*/ 616688 h 1437202"/>
                <a:gd name="connsiteX42" fmla="*/ 2232837 w 3912781"/>
                <a:gd name="connsiteY42" fmla="*/ 637954 h 1437202"/>
                <a:gd name="connsiteX43" fmla="*/ 2264735 w 3912781"/>
                <a:gd name="connsiteY43" fmla="*/ 648586 h 1437202"/>
                <a:gd name="connsiteX44" fmla="*/ 2275368 w 3912781"/>
                <a:gd name="connsiteY44" fmla="*/ 680484 h 1437202"/>
                <a:gd name="connsiteX45" fmla="*/ 2296633 w 3912781"/>
                <a:gd name="connsiteY45" fmla="*/ 712381 h 1437202"/>
                <a:gd name="connsiteX46" fmla="*/ 2307265 w 3912781"/>
                <a:gd name="connsiteY46" fmla="*/ 882502 h 1437202"/>
                <a:gd name="connsiteX47" fmla="*/ 2328530 w 3912781"/>
                <a:gd name="connsiteY47" fmla="*/ 914400 h 1437202"/>
                <a:gd name="connsiteX48" fmla="*/ 2392326 w 3912781"/>
                <a:gd name="connsiteY48" fmla="*/ 978195 h 1437202"/>
                <a:gd name="connsiteX49" fmla="*/ 2456121 w 3912781"/>
                <a:gd name="connsiteY49" fmla="*/ 1052623 h 1437202"/>
                <a:gd name="connsiteX50" fmla="*/ 2477386 w 3912781"/>
                <a:gd name="connsiteY50" fmla="*/ 1137684 h 1437202"/>
                <a:gd name="connsiteX51" fmla="*/ 2488019 w 3912781"/>
                <a:gd name="connsiteY51" fmla="*/ 1180214 h 1437202"/>
                <a:gd name="connsiteX52" fmla="*/ 2551814 w 3912781"/>
                <a:gd name="connsiteY52" fmla="*/ 1233377 h 1437202"/>
                <a:gd name="connsiteX53" fmla="*/ 2583712 w 3912781"/>
                <a:gd name="connsiteY53" fmla="*/ 1244009 h 1437202"/>
                <a:gd name="connsiteX54" fmla="*/ 2626242 w 3912781"/>
                <a:gd name="connsiteY54" fmla="*/ 1265275 h 1437202"/>
                <a:gd name="connsiteX55" fmla="*/ 2711302 w 3912781"/>
                <a:gd name="connsiteY55" fmla="*/ 1307805 h 1437202"/>
                <a:gd name="connsiteX56" fmla="*/ 2753833 w 3912781"/>
                <a:gd name="connsiteY56" fmla="*/ 1360968 h 1437202"/>
                <a:gd name="connsiteX57" fmla="*/ 2764465 w 3912781"/>
                <a:gd name="connsiteY57" fmla="*/ 1392865 h 1437202"/>
                <a:gd name="connsiteX58" fmla="*/ 2828261 w 3912781"/>
                <a:gd name="connsiteY58" fmla="*/ 1414130 h 1437202"/>
                <a:gd name="connsiteX59" fmla="*/ 2860158 w 3912781"/>
                <a:gd name="connsiteY59" fmla="*/ 1435395 h 1437202"/>
                <a:gd name="connsiteX60" fmla="*/ 2923954 w 3912781"/>
                <a:gd name="connsiteY60" fmla="*/ 1382233 h 1437202"/>
                <a:gd name="connsiteX61" fmla="*/ 2945219 w 3912781"/>
                <a:gd name="connsiteY61" fmla="*/ 1339702 h 1437202"/>
                <a:gd name="connsiteX62" fmla="*/ 3009014 w 3912781"/>
                <a:gd name="connsiteY62" fmla="*/ 1297172 h 1437202"/>
                <a:gd name="connsiteX63" fmla="*/ 3072809 w 3912781"/>
                <a:gd name="connsiteY63" fmla="*/ 1265275 h 1437202"/>
                <a:gd name="connsiteX64" fmla="*/ 3094074 w 3912781"/>
                <a:gd name="connsiteY64" fmla="*/ 1244009 h 1437202"/>
                <a:gd name="connsiteX65" fmla="*/ 3157870 w 3912781"/>
                <a:gd name="connsiteY65" fmla="*/ 1201479 h 1437202"/>
                <a:gd name="connsiteX66" fmla="*/ 3200400 w 3912781"/>
                <a:gd name="connsiteY66" fmla="*/ 1137684 h 1437202"/>
                <a:gd name="connsiteX67" fmla="*/ 3232298 w 3912781"/>
                <a:gd name="connsiteY67" fmla="*/ 1095154 h 1437202"/>
                <a:gd name="connsiteX68" fmla="*/ 3296093 w 3912781"/>
                <a:gd name="connsiteY68" fmla="*/ 1073888 h 1437202"/>
                <a:gd name="connsiteX69" fmla="*/ 3381154 w 3912781"/>
                <a:gd name="connsiteY69" fmla="*/ 1116419 h 1437202"/>
                <a:gd name="connsiteX70" fmla="*/ 3434316 w 3912781"/>
                <a:gd name="connsiteY70" fmla="*/ 1222744 h 1437202"/>
                <a:gd name="connsiteX71" fmla="*/ 3476847 w 3912781"/>
                <a:gd name="connsiteY71" fmla="*/ 1233377 h 1437202"/>
                <a:gd name="connsiteX72" fmla="*/ 3540642 w 3912781"/>
                <a:gd name="connsiteY72" fmla="*/ 1254642 h 1437202"/>
                <a:gd name="connsiteX73" fmla="*/ 3551274 w 3912781"/>
                <a:gd name="connsiteY73" fmla="*/ 1286540 h 1437202"/>
                <a:gd name="connsiteX74" fmla="*/ 3551274 w 3912781"/>
                <a:gd name="connsiteY74" fmla="*/ 1360968 h 1437202"/>
                <a:gd name="connsiteX75" fmla="*/ 3572540 w 3912781"/>
                <a:gd name="connsiteY75" fmla="*/ 1382233 h 1437202"/>
                <a:gd name="connsiteX76" fmla="*/ 3795823 w 3912781"/>
                <a:gd name="connsiteY76" fmla="*/ 1403498 h 1437202"/>
                <a:gd name="connsiteX77" fmla="*/ 3848986 w 3912781"/>
                <a:gd name="connsiteY77" fmla="*/ 1414130 h 1437202"/>
                <a:gd name="connsiteX78" fmla="*/ 3912781 w 3912781"/>
                <a:gd name="connsiteY78" fmla="*/ 1435395 h 1437202"/>
                <a:gd name="connsiteX0" fmla="*/ 0 w 3912781"/>
                <a:gd name="connsiteY0" fmla="*/ 1307805 h 1437202"/>
                <a:gd name="connsiteX1" fmla="*/ 287079 w 3912781"/>
                <a:gd name="connsiteY1" fmla="*/ 1297172 h 1437202"/>
                <a:gd name="connsiteX2" fmla="*/ 425302 w 3912781"/>
                <a:gd name="connsiteY2" fmla="*/ 1371600 h 1437202"/>
                <a:gd name="connsiteX3" fmla="*/ 446568 w 3912781"/>
                <a:gd name="connsiteY3" fmla="*/ 1392865 h 1437202"/>
                <a:gd name="connsiteX4" fmla="*/ 510363 w 3912781"/>
                <a:gd name="connsiteY4" fmla="*/ 1414130 h 1437202"/>
                <a:gd name="connsiteX5" fmla="*/ 574158 w 3912781"/>
                <a:gd name="connsiteY5" fmla="*/ 1403498 h 1437202"/>
                <a:gd name="connsiteX6" fmla="*/ 659219 w 3912781"/>
                <a:gd name="connsiteY6" fmla="*/ 1307805 h 1437202"/>
                <a:gd name="connsiteX7" fmla="*/ 701749 w 3912781"/>
                <a:gd name="connsiteY7" fmla="*/ 1275907 h 1437202"/>
                <a:gd name="connsiteX8" fmla="*/ 765544 w 3912781"/>
                <a:gd name="connsiteY8" fmla="*/ 1212112 h 1437202"/>
                <a:gd name="connsiteX9" fmla="*/ 818707 w 3912781"/>
                <a:gd name="connsiteY9" fmla="*/ 1127051 h 1437202"/>
                <a:gd name="connsiteX10" fmla="*/ 839972 w 3912781"/>
                <a:gd name="connsiteY10" fmla="*/ 1095154 h 1437202"/>
                <a:gd name="connsiteX11" fmla="*/ 871870 w 3912781"/>
                <a:gd name="connsiteY11" fmla="*/ 1063256 h 1437202"/>
                <a:gd name="connsiteX12" fmla="*/ 914400 w 3912781"/>
                <a:gd name="connsiteY12" fmla="*/ 1010093 h 1437202"/>
                <a:gd name="connsiteX13" fmla="*/ 956930 w 3912781"/>
                <a:gd name="connsiteY13" fmla="*/ 978195 h 1437202"/>
                <a:gd name="connsiteX14" fmla="*/ 1095154 w 3912781"/>
                <a:gd name="connsiteY14" fmla="*/ 765544 h 1437202"/>
                <a:gd name="connsiteX15" fmla="*/ 1158949 w 3912781"/>
                <a:gd name="connsiteY15" fmla="*/ 659219 h 1437202"/>
                <a:gd name="connsiteX16" fmla="*/ 1222744 w 3912781"/>
                <a:gd name="connsiteY16" fmla="*/ 510363 h 1437202"/>
                <a:gd name="connsiteX17" fmla="*/ 1244009 w 3912781"/>
                <a:gd name="connsiteY17" fmla="*/ 414670 h 1437202"/>
                <a:gd name="connsiteX18" fmla="*/ 1329070 w 3912781"/>
                <a:gd name="connsiteY18" fmla="*/ 350875 h 1437202"/>
                <a:gd name="connsiteX19" fmla="*/ 1414130 w 3912781"/>
                <a:gd name="connsiteY19" fmla="*/ 276447 h 1437202"/>
                <a:gd name="connsiteX20" fmla="*/ 1446028 w 3912781"/>
                <a:gd name="connsiteY20" fmla="*/ 265814 h 1437202"/>
                <a:gd name="connsiteX21" fmla="*/ 1531088 w 3912781"/>
                <a:gd name="connsiteY21" fmla="*/ 223284 h 1437202"/>
                <a:gd name="connsiteX22" fmla="*/ 1605516 w 3912781"/>
                <a:gd name="connsiteY22" fmla="*/ 148856 h 1437202"/>
                <a:gd name="connsiteX23" fmla="*/ 1637414 w 3912781"/>
                <a:gd name="connsiteY23" fmla="*/ 127591 h 1437202"/>
                <a:gd name="connsiteX24" fmla="*/ 1701209 w 3912781"/>
                <a:gd name="connsiteY24" fmla="*/ 85061 h 1437202"/>
                <a:gd name="connsiteX25" fmla="*/ 1786270 w 3912781"/>
                <a:gd name="connsiteY25" fmla="*/ 10633 h 1437202"/>
                <a:gd name="connsiteX26" fmla="*/ 1818168 w 3912781"/>
                <a:gd name="connsiteY26" fmla="*/ 0 h 1437202"/>
                <a:gd name="connsiteX27" fmla="*/ 1860698 w 3912781"/>
                <a:gd name="connsiteY27" fmla="*/ 10633 h 1437202"/>
                <a:gd name="connsiteX28" fmla="*/ 1892595 w 3912781"/>
                <a:gd name="connsiteY28" fmla="*/ 74428 h 1437202"/>
                <a:gd name="connsiteX29" fmla="*/ 1850065 w 3912781"/>
                <a:gd name="connsiteY29" fmla="*/ 138223 h 1437202"/>
                <a:gd name="connsiteX30" fmla="*/ 1860698 w 3912781"/>
                <a:gd name="connsiteY30" fmla="*/ 170121 h 1437202"/>
                <a:gd name="connsiteX31" fmla="*/ 1871330 w 3912781"/>
                <a:gd name="connsiteY31" fmla="*/ 223284 h 1437202"/>
                <a:gd name="connsiteX32" fmla="*/ 1935126 w 3912781"/>
                <a:gd name="connsiteY32" fmla="*/ 287079 h 1437202"/>
                <a:gd name="connsiteX33" fmla="*/ 1967023 w 3912781"/>
                <a:gd name="connsiteY33" fmla="*/ 297712 h 1437202"/>
                <a:gd name="connsiteX34" fmla="*/ 1998921 w 3912781"/>
                <a:gd name="connsiteY34" fmla="*/ 329609 h 1437202"/>
                <a:gd name="connsiteX35" fmla="*/ 2030819 w 3912781"/>
                <a:gd name="connsiteY35" fmla="*/ 340242 h 1437202"/>
                <a:gd name="connsiteX36" fmla="*/ 2052084 w 3912781"/>
                <a:gd name="connsiteY36" fmla="*/ 382772 h 1437202"/>
                <a:gd name="connsiteX37" fmla="*/ 2083981 w 3912781"/>
                <a:gd name="connsiteY37" fmla="*/ 414670 h 1437202"/>
                <a:gd name="connsiteX38" fmla="*/ 2115879 w 3912781"/>
                <a:gd name="connsiteY38" fmla="*/ 531628 h 1437202"/>
                <a:gd name="connsiteX39" fmla="*/ 2158409 w 3912781"/>
                <a:gd name="connsiteY39" fmla="*/ 606056 h 1437202"/>
                <a:gd name="connsiteX40" fmla="*/ 2200940 w 3912781"/>
                <a:gd name="connsiteY40" fmla="*/ 616688 h 1437202"/>
                <a:gd name="connsiteX41" fmla="*/ 2232837 w 3912781"/>
                <a:gd name="connsiteY41" fmla="*/ 637954 h 1437202"/>
                <a:gd name="connsiteX42" fmla="*/ 2264735 w 3912781"/>
                <a:gd name="connsiteY42" fmla="*/ 648586 h 1437202"/>
                <a:gd name="connsiteX43" fmla="*/ 2275368 w 3912781"/>
                <a:gd name="connsiteY43" fmla="*/ 680484 h 1437202"/>
                <a:gd name="connsiteX44" fmla="*/ 2296633 w 3912781"/>
                <a:gd name="connsiteY44" fmla="*/ 712381 h 1437202"/>
                <a:gd name="connsiteX45" fmla="*/ 2307265 w 3912781"/>
                <a:gd name="connsiteY45" fmla="*/ 882502 h 1437202"/>
                <a:gd name="connsiteX46" fmla="*/ 2328530 w 3912781"/>
                <a:gd name="connsiteY46" fmla="*/ 914400 h 1437202"/>
                <a:gd name="connsiteX47" fmla="*/ 2392326 w 3912781"/>
                <a:gd name="connsiteY47" fmla="*/ 978195 h 1437202"/>
                <a:gd name="connsiteX48" fmla="*/ 2456121 w 3912781"/>
                <a:gd name="connsiteY48" fmla="*/ 1052623 h 1437202"/>
                <a:gd name="connsiteX49" fmla="*/ 2477386 w 3912781"/>
                <a:gd name="connsiteY49" fmla="*/ 1137684 h 1437202"/>
                <a:gd name="connsiteX50" fmla="*/ 2488019 w 3912781"/>
                <a:gd name="connsiteY50" fmla="*/ 1180214 h 1437202"/>
                <a:gd name="connsiteX51" fmla="*/ 2551814 w 3912781"/>
                <a:gd name="connsiteY51" fmla="*/ 1233377 h 1437202"/>
                <a:gd name="connsiteX52" fmla="*/ 2583712 w 3912781"/>
                <a:gd name="connsiteY52" fmla="*/ 1244009 h 1437202"/>
                <a:gd name="connsiteX53" fmla="*/ 2626242 w 3912781"/>
                <a:gd name="connsiteY53" fmla="*/ 1265275 h 1437202"/>
                <a:gd name="connsiteX54" fmla="*/ 2711302 w 3912781"/>
                <a:gd name="connsiteY54" fmla="*/ 1307805 h 1437202"/>
                <a:gd name="connsiteX55" fmla="*/ 2753833 w 3912781"/>
                <a:gd name="connsiteY55" fmla="*/ 1360968 h 1437202"/>
                <a:gd name="connsiteX56" fmla="*/ 2764465 w 3912781"/>
                <a:gd name="connsiteY56" fmla="*/ 1392865 h 1437202"/>
                <a:gd name="connsiteX57" fmla="*/ 2828261 w 3912781"/>
                <a:gd name="connsiteY57" fmla="*/ 1414130 h 1437202"/>
                <a:gd name="connsiteX58" fmla="*/ 2860158 w 3912781"/>
                <a:gd name="connsiteY58" fmla="*/ 1435395 h 1437202"/>
                <a:gd name="connsiteX59" fmla="*/ 2923954 w 3912781"/>
                <a:gd name="connsiteY59" fmla="*/ 1382233 h 1437202"/>
                <a:gd name="connsiteX60" fmla="*/ 2945219 w 3912781"/>
                <a:gd name="connsiteY60" fmla="*/ 1339702 h 1437202"/>
                <a:gd name="connsiteX61" fmla="*/ 3009014 w 3912781"/>
                <a:gd name="connsiteY61" fmla="*/ 1297172 h 1437202"/>
                <a:gd name="connsiteX62" fmla="*/ 3072809 w 3912781"/>
                <a:gd name="connsiteY62" fmla="*/ 1265275 h 1437202"/>
                <a:gd name="connsiteX63" fmla="*/ 3094074 w 3912781"/>
                <a:gd name="connsiteY63" fmla="*/ 1244009 h 1437202"/>
                <a:gd name="connsiteX64" fmla="*/ 3157870 w 3912781"/>
                <a:gd name="connsiteY64" fmla="*/ 1201479 h 1437202"/>
                <a:gd name="connsiteX65" fmla="*/ 3200400 w 3912781"/>
                <a:gd name="connsiteY65" fmla="*/ 1137684 h 1437202"/>
                <a:gd name="connsiteX66" fmla="*/ 3232298 w 3912781"/>
                <a:gd name="connsiteY66" fmla="*/ 1095154 h 1437202"/>
                <a:gd name="connsiteX67" fmla="*/ 3296093 w 3912781"/>
                <a:gd name="connsiteY67" fmla="*/ 1073888 h 1437202"/>
                <a:gd name="connsiteX68" fmla="*/ 3381154 w 3912781"/>
                <a:gd name="connsiteY68" fmla="*/ 1116419 h 1437202"/>
                <a:gd name="connsiteX69" fmla="*/ 3434316 w 3912781"/>
                <a:gd name="connsiteY69" fmla="*/ 1222744 h 1437202"/>
                <a:gd name="connsiteX70" fmla="*/ 3476847 w 3912781"/>
                <a:gd name="connsiteY70" fmla="*/ 1233377 h 1437202"/>
                <a:gd name="connsiteX71" fmla="*/ 3540642 w 3912781"/>
                <a:gd name="connsiteY71" fmla="*/ 1254642 h 1437202"/>
                <a:gd name="connsiteX72" fmla="*/ 3551274 w 3912781"/>
                <a:gd name="connsiteY72" fmla="*/ 1286540 h 1437202"/>
                <a:gd name="connsiteX73" fmla="*/ 3551274 w 3912781"/>
                <a:gd name="connsiteY73" fmla="*/ 1360968 h 1437202"/>
                <a:gd name="connsiteX74" fmla="*/ 3572540 w 3912781"/>
                <a:gd name="connsiteY74" fmla="*/ 1382233 h 1437202"/>
                <a:gd name="connsiteX75" fmla="*/ 3795823 w 3912781"/>
                <a:gd name="connsiteY75" fmla="*/ 1403498 h 1437202"/>
                <a:gd name="connsiteX76" fmla="*/ 3848986 w 3912781"/>
                <a:gd name="connsiteY76" fmla="*/ 1414130 h 1437202"/>
                <a:gd name="connsiteX77" fmla="*/ 3912781 w 3912781"/>
                <a:gd name="connsiteY77" fmla="*/ 1435395 h 1437202"/>
                <a:gd name="connsiteX0" fmla="*/ 0 w 3912781"/>
                <a:gd name="connsiteY0" fmla="*/ 1307805 h 1437202"/>
                <a:gd name="connsiteX1" fmla="*/ 425302 w 3912781"/>
                <a:gd name="connsiteY1" fmla="*/ 1371600 h 1437202"/>
                <a:gd name="connsiteX2" fmla="*/ 446568 w 3912781"/>
                <a:gd name="connsiteY2" fmla="*/ 1392865 h 1437202"/>
                <a:gd name="connsiteX3" fmla="*/ 510363 w 3912781"/>
                <a:gd name="connsiteY3" fmla="*/ 1414130 h 1437202"/>
                <a:gd name="connsiteX4" fmla="*/ 574158 w 3912781"/>
                <a:gd name="connsiteY4" fmla="*/ 1403498 h 1437202"/>
                <a:gd name="connsiteX5" fmla="*/ 659219 w 3912781"/>
                <a:gd name="connsiteY5" fmla="*/ 1307805 h 1437202"/>
                <a:gd name="connsiteX6" fmla="*/ 701749 w 3912781"/>
                <a:gd name="connsiteY6" fmla="*/ 1275907 h 1437202"/>
                <a:gd name="connsiteX7" fmla="*/ 765544 w 3912781"/>
                <a:gd name="connsiteY7" fmla="*/ 1212112 h 1437202"/>
                <a:gd name="connsiteX8" fmla="*/ 818707 w 3912781"/>
                <a:gd name="connsiteY8" fmla="*/ 1127051 h 1437202"/>
                <a:gd name="connsiteX9" fmla="*/ 839972 w 3912781"/>
                <a:gd name="connsiteY9" fmla="*/ 1095154 h 1437202"/>
                <a:gd name="connsiteX10" fmla="*/ 871870 w 3912781"/>
                <a:gd name="connsiteY10" fmla="*/ 1063256 h 1437202"/>
                <a:gd name="connsiteX11" fmla="*/ 914400 w 3912781"/>
                <a:gd name="connsiteY11" fmla="*/ 1010093 h 1437202"/>
                <a:gd name="connsiteX12" fmla="*/ 956930 w 3912781"/>
                <a:gd name="connsiteY12" fmla="*/ 978195 h 1437202"/>
                <a:gd name="connsiteX13" fmla="*/ 1095154 w 3912781"/>
                <a:gd name="connsiteY13" fmla="*/ 765544 h 1437202"/>
                <a:gd name="connsiteX14" fmla="*/ 1158949 w 3912781"/>
                <a:gd name="connsiteY14" fmla="*/ 659219 h 1437202"/>
                <a:gd name="connsiteX15" fmla="*/ 1222744 w 3912781"/>
                <a:gd name="connsiteY15" fmla="*/ 510363 h 1437202"/>
                <a:gd name="connsiteX16" fmla="*/ 1244009 w 3912781"/>
                <a:gd name="connsiteY16" fmla="*/ 414670 h 1437202"/>
                <a:gd name="connsiteX17" fmla="*/ 1329070 w 3912781"/>
                <a:gd name="connsiteY17" fmla="*/ 350875 h 1437202"/>
                <a:gd name="connsiteX18" fmla="*/ 1414130 w 3912781"/>
                <a:gd name="connsiteY18" fmla="*/ 276447 h 1437202"/>
                <a:gd name="connsiteX19" fmla="*/ 1446028 w 3912781"/>
                <a:gd name="connsiteY19" fmla="*/ 265814 h 1437202"/>
                <a:gd name="connsiteX20" fmla="*/ 1531088 w 3912781"/>
                <a:gd name="connsiteY20" fmla="*/ 223284 h 1437202"/>
                <a:gd name="connsiteX21" fmla="*/ 1605516 w 3912781"/>
                <a:gd name="connsiteY21" fmla="*/ 148856 h 1437202"/>
                <a:gd name="connsiteX22" fmla="*/ 1637414 w 3912781"/>
                <a:gd name="connsiteY22" fmla="*/ 127591 h 1437202"/>
                <a:gd name="connsiteX23" fmla="*/ 1701209 w 3912781"/>
                <a:gd name="connsiteY23" fmla="*/ 85061 h 1437202"/>
                <a:gd name="connsiteX24" fmla="*/ 1786270 w 3912781"/>
                <a:gd name="connsiteY24" fmla="*/ 10633 h 1437202"/>
                <a:gd name="connsiteX25" fmla="*/ 1818168 w 3912781"/>
                <a:gd name="connsiteY25" fmla="*/ 0 h 1437202"/>
                <a:gd name="connsiteX26" fmla="*/ 1860698 w 3912781"/>
                <a:gd name="connsiteY26" fmla="*/ 10633 h 1437202"/>
                <a:gd name="connsiteX27" fmla="*/ 1892595 w 3912781"/>
                <a:gd name="connsiteY27" fmla="*/ 74428 h 1437202"/>
                <a:gd name="connsiteX28" fmla="*/ 1850065 w 3912781"/>
                <a:gd name="connsiteY28" fmla="*/ 138223 h 1437202"/>
                <a:gd name="connsiteX29" fmla="*/ 1860698 w 3912781"/>
                <a:gd name="connsiteY29" fmla="*/ 170121 h 1437202"/>
                <a:gd name="connsiteX30" fmla="*/ 1871330 w 3912781"/>
                <a:gd name="connsiteY30" fmla="*/ 223284 h 1437202"/>
                <a:gd name="connsiteX31" fmla="*/ 1935126 w 3912781"/>
                <a:gd name="connsiteY31" fmla="*/ 287079 h 1437202"/>
                <a:gd name="connsiteX32" fmla="*/ 1967023 w 3912781"/>
                <a:gd name="connsiteY32" fmla="*/ 297712 h 1437202"/>
                <a:gd name="connsiteX33" fmla="*/ 1998921 w 3912781"/>
                <a:gd name="connsiteY33" fmla="*/ 329609 h 1437202"/>
                <a:gd name="connsiteX34" fmla="*/ 2030819 w 3912781"/>
                <a:gd name="connsiteY34" fmla="*/ 340242 h 1437202"/>
                <a:gd name="connsiteX35" fmla="*/ 2052084 w 3912781"/>
                <a:gd name="connsiteY35" fmla="*/ 382772 h 1437202"/>
                <a:gd name="connsiteX36" fmla="*/ 2083981 w 3912781"/>
                <a:gd name="connsiteY36" fmla="*/ 414670 h 1437202"/>
                <a:gd name="connsiteX37" fmla="*/ 2115879 w 3912781"/>
                <a:gd name="connsiteY37" fmla="*/ 531628 h 1437202"/>
                <a:gd name="connsiteX38" fmla="*/ 2158409 w 3912781"/>
                <a:gd name="connsiteY38" fmla="*/ 606056 h 1437202"/>
                <a:gd name="connsiteX39" fmla="*/ 2200940 w 3912781"/>
                <a:gd name="connsiteY39" fmla="*/ 616688 h 1437202"/>
                <a:gd name="connsiteX40" fmla="*/ 2232837 w 3912781"/>
                <a:gd name="connsiteY40" fmla="*/ 637954 h 1437202"/>
                <a:gd name="connsiteX41" fmla="*/ 2264735 w 3912781"/>
                <a:gd name="connsiteY41" fmla="*/ 648586 h 1437202"/>
                <a:gd name="connsiteX42" fmla="*/ 2275368 w 3912781"/>
                <a:gd name="connsiteY42" fmla="*/ 680484 h 1437202"/>
                <a:gd name="connsiteX43" fmla="*/ 2296633 w 3912781"/>
                <a:gd name="connsiteY43" fmla="*/ 712381 h 1437202"/>
                <a:gd name="connsiteX44" fmla="*/ 2307265 w 3912781"/>
                <a:gd name="connsiteY44" fmla="*/ 882502 h 1437202"/>
                <a:gd name="connsiteX45" fmla="*/ 2328530 w 3912781"/>
                <a:gd name="connsiteY45" fmla="*/ 914400 h 1437202"/>
                <a:gd name="connsiteX46" fmla="*/ 2392326 w 3912781"/>
                <a:gd name="connsiteY46" fmla="*/ 978195 h 1437202"/>
                <a:gd name="connsiteX47" fmla="*/ 2456121 w 3912781"/>
                <a:gd name="connsiteY47" fmla="*/ 1052623 h 1437202"/>
                <a:gd name="connsiteX48" fmla="*/ 2477386 w 3912781"/>
                <a:gd name="connsiteY48" fmla="*/ 1137684 h 1437202"/>
                <a:gd name="connsiteX49" fmla="*/ 2488019 w 3912781"/>
                <a:gd name="connsiteY49" fmla="*/ 1180214 h 1437202"/>
                <a:gd name="connsiteX50" fmla="*/ 2551814 w 3912781"/>
                <a:gd name="connsiteY50" fmla="*/ 1233377 h 1437202"/>
                <a:gd name="connsiteX51" fmla="*/ 2583712 w 3912781"/>
                <a:gd name="connsiteY51" fmla="*/ 1244009 h 1437202"/>
                <a:gd name="connsiteX52" fmla="*/ 2626242 w 3912781"/>
                <a:gd name="connsiteY52" fmla="*/ 1265275 h 1437202"/>
                <a:gd name="connsiteX53" fmla="*/ 2711302 w 3912781"/>
                <a:gd name="connsiteY53" fmla="*/ 1307805 h 1437202"/>
                <a:gd name="connsiteX54" fmla="*/ 2753833 w 3912781"/>
                <a:gd name="connsiteY54" fmla="*/ 1360968 h 1437202"/>
                <a:gd name="connsiteX55" fmla="*/ 2764465 w 3912781"/>
                <a:gd name="connsiteY55" fmla="*/ 1392865 h 1437202"/>
                <a:gd name="connsiteX56" fmla="*/ 2828261 w 3912781"/>
                <a:gd name="connsiteY56" fmla="*/ 1414130 h 1437202"/>
                <a:gd name="connsiteX57" fmla="*/ 2860158 w 3912781"/>
                <a:gd name="connsiteY57" fmla="*/ 1435395 h 1437202"/>
                <a:gd name="connsiteX58" fmla="*/ 2923954 w 3912781"/>
                <a:gd name="connsiteY58" fmla="*/ 1382233 h 1437202"/>
                <a:gd name="connsiteX59" fmla="*/ 2945219 w 3912781"/>
                <a:gd name="connsiteY59" fmla="*/ 1339702 h 1437202"/>
                <a:gd name="connsiteX60" fmla="*/ 3009014 w 3912781"/>
                <a:gd name="connsiteY60" fmla="*/ 1297172 h 1437202"/>
                <a:gd name="connsiteX61" fmla="*/ 3072809 w 3912781"/>
                <a:gd name="connsiteY61" fmla="*/ 1265275 h 1437202"/>
                <a:gd name="connsiteX62" fmla="*/ 3094074 w 3912781"/>
                <a:gd name="connsiteY62" fmla="*/ 1244009 h 1437202"/>
                <a:gd name="connsiteX63" fmla="*/ 3157870 w 3912781"/>
                <a:gd name="connsiteY63" fmla="*/ 1201479 h 1437202"/>
                <a:gd name="connsiteX64" fmla="*/ 3200400 w 3912781"/>
                <a:gd name="connsiteY64" fmla="*/ 1137684 h 1437202"/>
                <a:gd name="connsiteX65" fmla="*/ 3232298 w 3912781"/>
                <a:gd name="connsiteY65" fmla="*/ 1095154 h 1437202"/>
                <a:gd name="connsiteX66" fmla="*/ 3296093 w 3912781"/>
                <a:gd name="connsiteY66" fmla="*/ 1073888 h 1437202"/>
                <a:gd name="connsiteX67" fmla="*/ 3381154 w 3912781"/>
                <a:gd name="connsiteY67" fmla="*/ 1116419 h 1437202"/>
                <a:gd name="connsiteX68" fmla="*/ 3434316 w 3912781"/>
                <a:gd name="connsiteY68" fmla="*/ 1222744 h 1437202"/>
                <a:gd name="connsiteX69" fmla="*/ 3476847 w 3912781"/>
                <a:gd name="connsiteY69" fmla="*/ 1233377 h 1437202"/>
                <a:gd name="connsiteX70" fmla="*/ 3540642 w 3912781"/>
                <a:gd name="connsiteY70" fmla="*/ 1254642 h 1437202"/>
                <a:gd name="connsiteX71" fmla="*/ 3551274 w 3912781"/>
                <a:gd name="connsiteY71" fmla="*/ 1286540 h 1437202"/>
                <a:gd name="connsiteX72" fmla="*/ 3551274 w 3912781"/>
                <a:gd name="connsiteY72" fmla="*/ 1360968 h 1437202"/>
                <a:gd name="connsiteX73" fmla="*/ 3572540 w 3912781"/>
                <a:gd name="connsiteY73" fmla="*/ 1382233 h 1437202"/>
                <a:gd name="connsiteX74" fmla="*/ 3795823 w 3912781"/>
                <a:gd name="connsiteY74" fmla="*/ 1403498 h 1437202"/>
                <a:gd name="connsiteX75" fmla="*/ 3848986 w 3912781"/>
                <a:gd name="connsiteY75" fmla="*/ 1414130 h 1437202"/>
                <a:gd name="connsiteX76" fmla="*/ 3912781 w 3912781"/>
                <a:gd name="connsiteY76" fmla="*/ 1435395 h 1437202"/>
                <a:gd name="connsiteX0" fmla="*/ 0 w 3487479"/>
                <a:gd name="connsiteY0" fmla="*/ 1371600 h 1437202"/>
                <a:gd name="connsiteX1" fmla="*/ 21266 w 3487479"/>
                <a:gd name="connsiteY1" fmla="*/ 1392865 h 1437202"/>
                <a:gd name="connsiteX2" fmla="*/ 85061 w 3487479"/>
                <a:gd name="connsiteY2" fmla="*/ 1414130 h 1437202"/>
                <a:gd name="connsiteX3" fmla="*/ 148856 w 3487479"/>
                <a:gd name="connsiteY3" fmla="*/ 1403498 h 1437202"/>
                <a:gd name="connsiteX4" fmla="*/ 233917 w 3487479"/>
                <a:gd name="connsiteY4" fmla="*/ 1307805 h 1437202"/>
                <a:gd name="connsiteX5" fmla="*/ 276447 w 3487479"/>
                <a:gd name="connsiteY5" fmla="*/ 1275907 h 1437202"/>
                <a:gd name="connsiteX6" fmla="*/ 340242 w 3487479"/>
                <a:gd name="connsiteY6" fmla="*/ 1212112 h 1437202"/>
                <a:gd name="connsiteX7" fmla="*/ 393405 w 3487479"/>
                <a:gd name="connsiteY7" fmla="*/ 1127051 h 1437202"/>
                <a:gd name="connsiteX8" fmla="*/ 414670 w 3487479"/>
                <a:gd name="connsiteY8" fmla="*/ 1095154 h 1437202"/>
                <a:gd name="connsiteX9" fmla="*/ 446568 w 3487479"/>
                <a:gd name="connsiteY9" fmla="*/ 1063256 h 1437202"/>
                <a:gd name="connsiteX10" fmla="*/ 489098 w 3487479"/>
                <a:gd name="connsiteY10" fmla="*/ 1010093 h 1437202"/>
                <a:gd name="connsiteX11" fmla="*/ 531628 w 3487479"/>
                <a:gd name="connsiteY11" fmla="*/ 978195 h 1437202"/>
                <a:gd name="connsiteX12" fmla="*/ 669852 w 3487479"/>
                <a:gd name="connsiteY12" fmla="*/ 765544 h 1437202"/>
                <a:gd name="connsiteX13" fmla="*/ 733647 w 3487479"/>
                <a:gd name="connsiteY13" fmla="*/ 659219 h 1437202"/>
                <a:gd name="connsiteX14" fmla="*/ 797442 w 3487479"/>
                <a:gd name="connsiteY14" fmla="*/ 510363 h 1437202"/>
                <a:gd name="connsiteX15" fmla="*/ 818707 w 3487479"/>
                <a:gd name="connsiteY15" fmla="*/ 414670 h 1437202"/>
                <a:gd name="connsiteX16" fmla="*/ 903768 w 3487479"/>
                <a:gd name="connsiteY16" fmla="*/ 350875 h 1437202"/>
                <a:gd name="connsiteX17" fmla="*/ 988828 w 3487479"/>
                <a:gd name="connsiteY17" fmla="*/ 276447 h 1437202"/>
                <a:gd name="connsiteX18" fmla="*/ 1020726 w 3487479"/>
                <a:gd name="connsiteY18" fmla="*/ 265814 h 1437202"/>
                <a:gd name="connsiteX19" fmla="*/ 1105786 w 3487479"/>
                <a:gd name="connsiteY19" fmla="*/ 223284 h 1437202"/>
                <a:gd name="connsiteX20" fmla="*/ 1180214 w 3487479"/>
                <a:gd name="connsiteY20" fmla="*/ 148856 h 1437202"/>
                <a:gd name="connsiteX21" fmla="*/ 1212112 w 3487479"/>
                <a:gd name="connsiteY21" fmla="*/ 127591 h 1437202"/>
                <a:gd name="connsiteX22" fmla="*/ 1275907 w 3487479"/>
                <a:gd name="connsiteY22" fmla="*/ 85061 h 1437202"/>
                <a:gd name="connsiteX23" fmla="*/ 1360968 w 3487479"/>
                <a:gd name="connsiteY23" fmla="*/ 10633 h 1437202"/>
                <a:gd name="connsiteX24" fmla="*/ 1392866 w 3487479"/>
                <a:gd name="connsiteY24" fmla="*/ 0 h 1437202"/>
                <a:gd name="connsiteX25" fmla="*/ 1435396 w 3487479"/>
                <a:gd name="connsiteY25" fmla="*/ 10633 h 1437202"/>
                <a:gd name="connsiteX26" fmla="*/ 1467293 w 3487479"/>
                <a:gd name="connsiteY26" fmla="*/ 74428 h 1437202"/>
                <a:gd name="connsiteX27" fmla="*/ 1424763 w 3487479"/>
                <a:gd name="connsiteY27" fmla="*/ 138223 h 1437202"/>
                <a:gd name="connsiteX28" fmla="*/ 1435396 w 3487479"/>
                <a:gd name="connsiteY28" fmla="*/ 170121 h 1437202"/>
                <a:gd name="connsiteX29" fmla="*/ 1446028 w 3487479"/>
                <a:gd name="connsiteY29" fmla="*/ 223284 h 1437202"/>
                <a:gd name="connsiteX30" fmla="*/ 1509824 w 3487479"/>
                <a:gd name="connsiteY30" fmla="*/ 287079 h 1437202"/>
                <a:gd name="connsiteX31" fmla="*/ 1541721 w 3487479"/>
                <a:gd name="connsiteY31" fmla="*/ 297712 h 1437202"/>
                <a:gd name="connsiteX32" fmla="*/ 1573619 w 3487479"/>
                <a:gd name="connsiteY32" fmla="*/ 329609 h 1437202"/>
                <a:gd name="connsiteX33" fmla="*/ 1605517 w 3487479"/>
                <a:gd name="connsiteY33" fmla="*/ 340242 h 1437202"/>
                <a:gd name="connsiteX34" fmla="*/ 1626782 w 3487479"/>
                <a:gd name="connsiteY34" fmla="*/ 382772 h 1437202"/>
                <a:gd name="connsiteX35" fmla="*/ 1658679 w 3487479"/>
                <a:gd name="connsiteY35" fmla="*/ 414670 h 1437202"/>
                <a:gd name="connsiteX36" fmla="*/ 1690577 w 3487479"/>
                <a:gd name="connsiteY36" fmla="*/ 531628 h 1437202"/>
                <a:gd name="connsiteX37" fmla="*/ 1733107 w 3487479"/>
                <a:gd name="connsiteY37" fmla="*/ 606056 h 1437202"/>
                <a:gd name="connsiteX38" fmla="*/ 1775638 w 3487479"/>
                <a:gd name="connsiteY38" fmla="*/ 616688 h 1437202"/>
                <a:gd name="connsiteX39" fmla="*/ 1807535 w 3487479"/>
                <a:gd name="connsiteY39" fmla="*/ 637954 h 1437202"/>
                <a:gd name="connsiteX40" fmla="*/ 1839433 w 3487479"/>
                <a:gd name="connsiteY40" fmla="*/ 648586 h 1437202"/>
                <a:gd name="connsiteX41" fmla="*/ 1850066 w 3487479"/>
                <a:gd name="connsiteY41" fmla="*/ 680484 h 1437202"/>
                <a:gd name="connsiteX42" fmla="*/ 1871331 w 3487479"/>
                <a:gd name="connsiteY42" fmla="*/ 712381 h 1437202"/>
                <a:gd name="connsiteX43" fmla="*/ 1881963 w 3487479"/>
                <a:gd name="connsiteY43" fmla="*/ 882502 h 1437202"/>
                <a:gd name="connsiteX44" fmla="*/ 1903228 w 3487479"/>
                <a:gd name="connsiteY44" fmla="*/ 914400 h 1437202"/>
                <a:gd name="connsiteX45" fmla="*/ 1967024 w 3487479"/>
                <a:gd name="connsiteY45" fmla="*/ 978195 h 1437202"/>
                <a:gd name="connsiteX46" fmla="*/ 2030819 w 3487479"/>
                <a:gd name="connsiteY46" fmla="*/ 1052623 h 1437202"/>
                <a:gd name="connsiteX47" fmla="*/ 2052084 w 3487479"/>
                <a:gd name="connsiteY47" fmla="*/ 1137684 h 1437202"/>
                <a:gd name="connsiteX48" fmla="*/ 2062717 w 3487479"/>
                <a:gd name="connsiteY48" fmla="*/ 1180214 h 1437202"/>
                <a:gd name="connsiteX49" fmla="*/ 2126512 w 3487479"/>
                <a:gd name="connsiteY49" fmla="*/ 1233377 h 1437202"/>
                <a:gd name="connsiteX50" fmla="*/ 2158410 w 3487479"/>
                <a:gd name="connsiteY50" fmla="*/ 1244009 h 1437202"/>
                <a:gd name="connsiteX51" fmla="*/ 2200940 w 3487479"/>
                <a:gd name="connsiteY51" fmla="*/ 1265275 h 1437202"/>
                <a:gd name="connsiteX52" fmla="*/ 2286000 w 3487479"/>
                <a:gd name="connsiteY52" fmla="*/ 1307805 h 1437202"/>
                <a:gd name="connsiteX53" fmla="*/ 2328531 w 3487479"/>
                <a:gd name="connsiteY53" fmla="*/ 1360968 h 1437202"/>
                <a:gd name="connsiteX54" fmla="*/ 2339163 w 3487479"/>
                <a:gd name="connsiteY54" fmla="*/ 1392865 h 1437202"/>
                <a:gd name="connsiteX55" fmla="*/ 2402959 w 3487479"/>
                <a:gd name="connsiteY55" fmla="*/ 1414130 h 1437202"/>
                <a:gd name="connsiteX56" fmla="*/ 2434856 w 3487479"/>
                <a:gd name="connsiteY56" fmla="*/ 1435395 h 1437202"/>
                <a:gd name="connsiteX57" fmla="*/ 2498652 w 3487479"/>
                <a:gd name="connsiteY57" fmla="*/ 1382233 h 1437202"/>
                <a:gd name="connsiteX58" fmla="*/ 2519917 w 3487479"/>
                <a:gd name="connsiteY58" fmla="*/ 1339702 h 1437202"/>
                <a:gd name="connsiteX59" fmla="*/ 2583712 w 3487479"/>
                <a:gd name="connsiteY59" fmla="*/ 1297172 h 1437202"/>
                <a:gd name="connsiteX60" fmla="*/ 2647507 w 3487479"/>
                <a:gd name="connsiteY60" fmla="*/ 1265275 h 1437202"/>
                <a:gd name="connsiteX61" fmla="*/ 2668772 w 3487479"/>
                <a:gd name="connsiteY61" fmla="*/ 1244009 h 1437202"/>
                <a:gd name="connsiteX62" fmla="*/ 2732568 w 3487479"/>
                <a:gd name="connsiteY62" fmla="*/ 1201479 h 1437202"/>
                <a:gd name="connsiteX63" fmla="*/ 2775098 w 3487479"/>
                <a:gd name="connsiteY63" fmla="*/ 1137684 h 1437202"/>
                <a:gd name="connsiteX64" fmla="*/ 2806996 w 3487479"/>
                <a:gd name="connsiteY64" fmla="*/ 1095154 h 1437202"/>
                <a:gd name="connsiteX65" fmla="*/ 2870791 w 3487479"/>
                <a:gd name="connsiteY65" fmla="*/ 1073888 h 1437202"/>
                <a:gd name="connsiteX66" fmla="*/ 2955852 w 3487479"/>
                <a:gd name="connsiteY66" fmla="*/ 1116419 h 1437202"/>
                <a:gd name="connsiteX67" fmla="*/ 3009014 w 3487479"/>
                <a:gd name="connsiteY67" fmla="*/ 1222744 h 1437202"/>
                <a:gd name="connsiteX68" fmla="*/ 3051545 w 3487479"/>
                <a:gd name="connsiteY68" fmla="*/ 1233377 h 1437202"/>
                <a:gd name="connsiteX69" fmla="*/ 3115340 w 3487479"/>
                <a:gd name="connsiteY69" fmla="*/ 1254642 h 1437202"/>
                <a:gd name="connsiteX70" fmla="*/ 3125972 w 3487479"/>
                <a:gd name="connsiteY70" fmla="*/ 1286540 h 1437202"/>
                <a:gd name="connsiteX71" fmla="*/ 3125972 w 3487479"/>
                <a:gd name="connsiteY71" fmla="*/ 1360968 h 1437202"/>
                <a:gd name="connsiteX72" fmla="*/ 3147238 w 3487479"/>
                <a:gd name="connsiteY72" fmla="*/ 1382233 h 1437202"/>
                <a:gd name="connsiteX73" fmla="*/ 3370521 w 3487479"/>
                <a:gd name="connsiteY73" fmla="*/ 1403498 h 1437202"/>
                <a:gd name="connsiteX74" fmla="*/ 3423684 w 3487479"/>
                <a:gd name="connsiteY74" fmla="*/ 1414130 h 1437202"/>
                <a:gd name="connsiteX75" fmla="*/ 3487479 w 3487479"/>
                <a:gd name="connsiteY75" fmla="*/ 1435395 h 1437202"/>
                <a:gd name="connsiteX0" fmla="*/ 0 w 3487479"/>
                <a:gd name="connsiteY0" fmla="*/ 1371600 h 1437202"/>
                <a:gd name="connsiteX1" fmla="*/ 85061 w 3487479"/>
                <a:gd name="connsiteY1" fmla="*/ 1414130 h 1437202"/>
                <a:gd name="connsiteX2" fmla="*/ 148856 w 3487479"/>
                <a:gd name="connsiteY2" fmla="*/ 1403498 h 1437202"/>
                <a:gd name="connsiteX3" fmla="*/ 233917 w 3487479"/>
                <a:gd name="connsiteY3" fmla="*/ 1307805 h 1437202"/>
                <a:gd name="connsiteX4" fmla="*/ 276447 w 3487479"/>
                <a:gd name="connsiteY4" fmla="*/ 1275907 h 1437202"/>
                <a:gd name="connsiteX5" fmla="*/ 340242 w 3487479"/>
                <a:gd name="connsiteY5" fmla="*/ 1212112 h 1437202"/>
                <a:gd name="connsiteX6" fmla="*/ 393405 w 3487479"/>
                <a:gd name="connsiteY6" fmla="*/ 1127051 h 1437202"/>
                <a:gd name="connsiteX7" fmla="*/ 414670 w 3487479"/>
                <a:gd name="connsiteY7" fmla="*/ 1095154 h 1437202"/>
                <a:gd name="connsiteX8" fmla="*/ 446568 w 3487479"/>
                <a:gd name="connsiteY8" fmla="*/ 1063256 h 1437202"/>
                <a:gd name="connsiteX9" fmla="*/ 489098 w 3487479"/>
                <a:gd name="connsiteY9" fmla="*/ 1010093 h 1437202"/>
                <a:gd name="connsiteX10" fmla="*/ 531628 w 3487479"/>
                <a:gd name="connsiteY10" fmla="*/ 978195 h 1437202"/>
                <a:gd name="connsiteX11" fmla="*/ 669852 w 3487479"/>
                <a:gd name="connsiteY11" fmla="*/ 765544 h 1437202"/>
                <a:gd name="connsiteX12" fmla="*/ 733647 w 3487479"/>
                <a:gd name="connsiteY12" fmla="*/ 659219 h 1437202"/>
                <a:gd name="connsiteX13" fmla="*/ 797442 w 3487479"/>
                <a:gd name="connsiteY13" fmla="*/ 510363 h 1437202"/>
                <a:gd name="connsiteX14" fmla="*/ 818707 w 3487479"/>
                <a:gd name="connsiteY14" fmla="*/ 414670 h 1437202"/>
                <a:gd name="connsiteX15" fmla="*/ 903768 w 3487479"/>
                <a:gd name="connsiteY15" fmla="*/ 350875 h 1437202"/>
                <a:gd name="connsiteX16" fmla="*/ 988828 w 3487479"/>
                <a:gd name="connsiteY16" fmla="*/ 276447 h 1437202"/>
                <a:gd name="connsiteX17" fmla="*/ 1020726 w 3487479"/>
                <a:gd name="connsiteY17" fmla="*/ 265814 h 1437202"/>
                <a:gd name="connsiteX18" fmla="*/ 1105786 w 3487479"/>
                <a:gd name="connsiteY18" fmla="*/ 223284 h 1437202"/>
                <a:gd name="connsiteX19" fmla="*/ 1180214 w 3487479"/>
                <a:gd name="connsiteY19" fmla="*/ 148856 h 1437202"/>
                <a:gd name="connsiteX20" fmla="*/ 1212112 w 3487479"/>
                <a:gd name="connsiteY20" fmla="*/ 127591 h 1437202"/>
                <a:gd name="connsiteX21" fmla="*/ 1275907 w 3487479"/>
                <a:gd name="connsiteY21" fmla="*/ 85061 h 1437202"/>
                <a:gd name="connsiteX22" fmla="*/ 1360968 w 3487479"/>
                <a:gd name="connsiteY22" fmla="*/ 10633 h 1437202"/>
                <a:gd name="connsiteX23" fmla="*/ 1392866 w 3487479"/>
                <a:gd name="connsiteY23" fmla="*/ 0 h 1437202"/>
                <a:gd name="connsiteX24" fmla="*/ 1435396 w 3487479"/>
                <a:gd name="connsiteY24" fmla="*/ 10633 h 1437202"/>
                <a:gd name="connsiteX25" fmla="*/ 1467293 w 3487479"/>
                <a:gd name="connsiteY25" fmla="*/ 74428 h 1437202"/>
                <a:gd name="connsiteX26" fmla="*/ 1424763 w 3487479"/>
                <a:gd name="connsiteY26" fmla="*/ 138223 h 1437202"/>
                <a:gd name="connsiteX27" fmla="*/ 1435396 w 3487479"/>
                <a:gd name="connsiteY27" fmla="*/ 170121 h 1437202"/>
                <a:gd name="connsiteX28" fmla="*/ 1446028 w 3487479"/>
                <a:gd name="connsiteY28" fmla="*/ 223284 h 1437202"/>
                <a:gd name="connsiteX29" fmla="*/ 1509824 w 3487479"/>
                <a:gd name="connsiteY29" fmla="*/ 287079 h 1437202"/>
                <a:gd name="connsiteX30" fmla="*/ 1541721 w 3487479"/>
                <a:gd name="connsiteY30" fmla="*/ 297712 h 1437202"/>
                <a:gd name="connsiteX31" fmla="*/ 1573619 w 3487479"/>
                <a:gd name="connsiteY31" fmla="*/ 329609 h 1437202"/>
                <a:gd name="connsiteX32" fmla="*/ 1605517 w 3487479"/>
                <a:gd name="connsiteY32" fmla="*/ 340242 h 1437202"/>
                <a:gd name="connsiteX33" fmla="*/ 1626782 w 3487479"/>
                <a:gd name="connsiteY33" fmla="*/ 382772 h 1437202"/>
                <a:gd name="connsiteX34" fmla="*/ 1658679 w 3487479"/>
                <a:gd name="connsiteY34" fmla="*/ 414670 h 1437202"/>
                <a:gd name="connsiteX35" fmla="*/ 1690577 w 3487479"/>
                <a:gd name="connsiteY35" fmla="*/ 531628 h 1437202"/>
                <a:gd name="connsiteX36" fmla="*/ 1733107 w 3487479"/>
                <a:gd name="connsiteY36" fmla="*/ 606056 h 1437202"/>
                <a:gd name="connsiteX37" fmla="*/ 1775638 w 3487479"/>
                <a:gd name="connsiteY37" fmla="*/ 616688 h 1437202"/>
                <a:gd name="connsiteX38" fmla="*/ 1807535 w 3487479"/>
                <a:gd name="connsiteY38" fmla="*/ 637954 h 1437202"/>
                <a:gd name="connsiteX39" fmla="*/ 1839433 w 3487479"/>
                <a:gd name="connsiteY39" fmla="*/ 648586 h 1437202"/>
                <a:gd name="connsiteX40" fmla="*/ 1850066 w 3487479"/>
                <a:gd name="connsiteY40" fmla="*/ 680484 h 1437202"/>
                <a:gd name="connsiteX41" fmla="*/ 1871331 w 3487479"/>
                <a:gd name="connsiteY41" fmla="*/ 712381 h 1437202"/>
                <a:gd name="connsiteX42" fmla="*/ 1881963 w 3487479"/>
                <a:gd name="connsiteY42" fmla="*/ 882502 h 1437202"/>
                <a:gd name="connsiteX43" fmla="*/ 1903228 w 3487479"/>
                <a:gd name="connsiteY43" fmla="*/ 914400 h 1437202"/>
                <a:gd name="connsiteX44" fmla="*/ 1967024 w 3487479"/>
                <a:gd name="connsiteY44" fmla="*/ 978195 h 1437202"/>
                <a:gd name="connsiteX45" fmla="*/ 2030819 w 3487479"/>
                <a:gd name="connsiteY45" fmla="*/ 1052623 h 1437202"/>
                <a:gd name="connsiteX46" fmla="*/ 2052084 w 3487479"/>
                <a:gd name="connsiteY46" fmla="*/ 1137684 h 1437202"/>
                <a:gd name="connsiteX47" fmla="*/ 2062717 w 3487479"/>
                <a:gd name="connsiteY47" fmla="*/ 1180214 h 1437202"/>
                <a:gd name="connsiteX48" fmla="*/ 2126512 w 3487479"/>
                <a:gd name="connsiteY48" fmla="*/ 1233377 h 1437202"/>
                <a:gd name="connsiteX49" fmla="*/ 2158410 w 3487479"/>
                <a:gd name="connsiteY49" fmla="*/ 1244009 h 1437202"/>
                <a:gd name="connsiteX50" fmla="*/ 2200940 w 3487479"/>
                <a:gd name="connsiteY50" fmla="*/ 1265275 h 1437202"/>
                <a:gd name="connsiteX51" fmla="*/ 2286000 w 3487479"/>
                <a:gd name="connsiteY51" fmla="*/ 1307805 h 1437202"/>
                <a:gd name="connsiteX52" fmla="*/ 2328531 w 3487479"/>
                <a:gd name="connsiteY52" fmla="*/ 1360968 h 1437202"/>
                <a:gd name="connsiteX53" fmla="*/ 2339163 w 3487479"/>
                <a:gd name="connsiteY53" fmla="*/ 1392865 h 1437202"/>
                <a:gd name="connsiteX54" fmla="*/ 2402959 w 3487479"/>
                <a:gd name="connsiteY54" fmla="*/ 1414130 h 1437202"/>
                <a:gd name="connsiteX55" fmla="*/ 2434856 w 3487479"/>
                <a:gd name="connsiteY55" fmla="*/ 1435395 h 1437202"/>
                <a:gd name="connsiteX56" fmla="*/ 2498652 w 3487479"/>
                <a:gd name="connsiteY56" fmla="*/ 1382233 h 1437202"/>
                <a:gd name="connsiteX57" fmla="*/ 2519917 w 3487479"/>
                <a:gd name="connsiteY57" fmla="*/ 1339702 h 1437202"/>
                <a:gd name="connsiteX58" fmla="*/ 2583712 w 3487479"/>
                <a:gd name="connsiteY58" fmla="*/ 1297172 h 1437202"/>
                <a:gd name="connsiteX59" fmla="*/ 2647507 w 3487479"/>
                <a:gd name="connsiteY59" fmla="*/ 1265275 h 1437202"/>
                <a:gd name="connsiteX60" fmla="*/ 2668772 w 3487479"/>
                <a:gd name="connsiteY60" fmla="*/ 1244009 h 1437202"/>
                <a:gd name="connsiteX61" fmla="*/ 2732568 w 3487479"/>
                <a:gd name="connsiteY61" fmla="*/ 1201479 h 1437202"/>
                <a:gd name="connsiteX62" fmla="*/ 2775098 w 3487479"/>
                <a:gd name="connsiteY62" fmla="*/ 1137684 h 1437202"/>
                <a:gd name="connsiteX63" fmla="*/ 2806996 w 3487479"/>
                <a:gd name="connsiteY63" fmla="*/ 1095154 h 1437202"/>
                <a:gd name="connsiteX64" fmla="*/ 2870791 w 3487479"/>
                <a:gd name="connsiteY64" fmla="*/ 1073888 h 1437202"/>
                <a:gd name="connsiteX65" fmla="*/ 2955852 w 3487479"/>
                <a:gd name="connsiteY65" fmla="*/ 1116419 h 1437202"/>
                <a:gd name="connsiteX66" fmla="*/ 3009014 w 3487479"/>
                <a:gd name="connsiteY66" fmla="*/ 1222744 h 1437202"/>
                <a:gd name="connsiteX67" fmla="*/ 3051545 w 3487479"/>
                <a:gd name="connsiteY67" fmla="*/ 1233377 h 1437202"/>
                <a:gd name="connsiteX68" fmla="*/ 3115340 w 3487479"/>
                <a:gd name="connsiteY68" fmla="*/ 1254642 h 1437202"/>
                <a:gd name="connsiteX69" fmla="*/ 3125972 w 3487479"/>
                <a:gd name="connsiteY69" fmla="*/ 1286540 h 1437202"/>
                <a:gd name="connsiteX70" fmla="*/ 3125972 w 3487479"/>
                <a:gd name="connsiteY70" fmla="*/ 1360968 h 1437202"/>
                <a:gd name="connsiteX71" fmla="*/ 3147238 w 3487479"/>
                <a:gd name="connsiteY71" fmla="*/ 1382233 h 1437202"/>
                <a:gd name="connsiteX72" fmla="*/ 3370521 w 3487479"/>
                <a:gd name="connsiteY72" fmla="*/ 1403498 h 1437202"/>
                <a:gd name="connsiteX73" fmla="*/ 3423684 w 3487479"/>
                <a:gd name="connsiteY73" fmla="*/ 1414130 h 1437202"/>
                <a:gd name="connsiteX74" fmla="*/ 3487479 w 3487479"/>
                <a:gd name="connsiteY74" fmla="*/ 1435395 h 1437202"/>
                <a:gd name="connsiteX0" fmla="*/ 0 w 3402418"/>
                <a:gd name="connsiteY0" fmla="*/ 1414130 h 1437202"/>
                <a:gd name="connsiteX1" fmla="*/ 63795 w 3402418"/>
                <a:gd name="connsiteY1" fmla="*/ 1403498 h 1437202"/>
                <a:gd name="connsiteX2" fmla="*/ 148856 w 3402418"/>
                <a:gd name="connsiteY2" fmla="*/ 1307805 h 1437202"/>
                <a:gd name="connsiteX3" fmla="*/ 191386 w 3402418"/>
                <a:gd name="connsiteY3" fmla="*/ 1275907 h 1437202"/>
                <a:gd name="connsiteX4" fmla="*/ 255181 w 3402418"/>
                <a:gd name="connsiteY4" fmla="*/ 1212112 h 1437202"/>
                <a:gd name="connsiteX5" fmla="*/ 308344 w 3402418"/>
                <a:gd name="connsiteY5" fmla="*/ 1127051 h 1437202"/>
                <a:gd name="connsiteX6" fmla="*/ 329609 w 3402418"/>
                <a:gd name="connsiteY6" fmla="*/ 1095154 h 1437202"/>
                <a:gd name="connsiteX7" fmla="*/ 361507 w 3402418"/>
                <a:gd name="connsiteY7" fmla="*/ 1063256 h 1437202"/>
                <a:gd name="connsiteX8" fmla="*/ 404037 w 3402418"/>
                <a:gd name="connsiteY8" fmla="*/ 1010093 h 1437202"/>
                <a:gd name="connsiteX9" fmla="*/ 446567 w 3402418"/>
                <a:gd name="connsiteY9" fmla="*/ 978195 h 1437202"/>
                <a:gd name="connsiteX10" fmla="*/ 584791 w 3402418"/>
                <a:gd name="connsiteY10" fmla="*/ 765544 h 1437202"/>
                <a:gd name="connsiteX11" fmla="*/ 648586 w 3402418"/>
                <a:gd name="connsiteY11" fmla="*/ 659219 h 1437202"/>
                <a:gd name="connsiteX12" fmla="*/ 712381 w 3402418"/>
                <a:gd name="connsiteY12" fmla="*/ 510363 h 1437202"/>
                <a:gd name="connsiteX13" fmla="*/ 733646 w 3402418"/>
                <a:gd name="connsiteY13" fmla="*/ 414670 h 1437202"/>
                <a:gd name="connsiteX14" fmla="*/ 818707 w 3402418"/>
                <a:gd name="connsiteY14" fmla="*/ 350875 h 1437202"/>
                <a:gd name="connsiteX15" fmla="*/ 903767 w 3402418"/>
                <a:gd name="connsiteY15" fmla="*/ 276447 h 1437202"/>
                <a:gd name="connsiteX16" fmla="*/ 935665 w 3402418"/>
                <a:gd name="connsiteY16" fmla="*/ 265814 h 1437202"/>
                <a:gd name="connsiteX17" fmla="*/ 1020725 w 3402418"/>
                <a:gd name="connsiteY17" fmla="*/ 223284 h 1437202"/>
                <a:gd name="connsiteX18" fmla="*/ 1095153 w 3402418"/>
                <a:gd name="connsiteY18" fmla="*/ 148856 h 1437202"/>
                <a:gd name="connsiteX19" fmla="*/ 1127051 w 3402418"/>
                <a:gd name="connsiteY19" fmla="*/ 127591 h 1437202"/>
                <a:gd name="connsiteX20" fmla="*/ 1190846 w 3402418"/>
                <a:gd name="connsiteY20" fmla="*/ 85061 h 1437202"/>
                <a:gd name="connsiteX21" fmla="*/ 1275907 w 3402418"/>
                <a:gd name="connsiteY21" fmla="*/ 10633 h 1437202"/>
                <a:gd name="connsiteX22" fmla="*/ 1307805 w 3402418"/>
                <a:gd name="connsiteY22" fmla="*/ 0 h 1437202"/>
                <a:gd name="connsiteX23" fmla="*/ 1350335 w 3402418"/>
                <a:gd name="connsiteY23" fmla="*/ 10633 h 1437202"/>
                <a:gd name="connsiteX24" fmla="*/ 1382232 w 3402418"/>
                <a:gd name="connsiteY24" fmla="*/ 74428 h 1437202"/>
                <a:gd name="connsiteX25" fmla="*/ 1339702 w 3402418"/>
                <a:gd name="connsiteY25" fmla="*/ 138223 h 1437202"/>
                <a:gd name="connsiteX26" fmla="*/ 1350335 w 3402418"/>
                <a:gd name="connsiteY26" fmla="*/ 170121 h 1437202"/>
                <a:gd name="connsiteX27" fmla="*/ 1360967 w 3402418"/>
                <a:gd name="connsiteY27" fmla="*/ 223284 h 1437202"/>
                <a:gd name="connsiteX28" fmla="*/ 1424763 w 3402418"/>
                <a:gd name="connsiteY28" fmla="*/ 287079 h 1437202"/>
                <a:gd name="connsiteX29" fmla="*/ 1456660 w 3402418"/>
                <a:gd name="connsiteY29" fmla="*/ 297712 h 1437202"/>
                <a:gd name="connsiteX30" fmla="*/ 1488558 w 3402418"/>
                <a:gd name="connsiteY30" fmla="*/ 329609 h 1437202"/>
                <a:gd name="connsiteX31" fmla="*/ 1520456 w 3402418"/>
                <a:gd name="connsiteY31" fmla="*/ 340242 h 1437202"/>
                <a:gd name="connsiteX32" fmla="*/ 1541721 w 3402418"/>
                <a:gd name="connsiteY32" fmla="*/ 382772 h 1437202"/>
                <a:gd name="connsiteX33" fmla="*/ 1573618 w 3402418"/>
                <a:gd name="connsiteY33" fmla="*/ 414670 h 1437202"/>
                <a:gd name="connsiteX34" fmla="*/ 1605516 w 3402418"/>
                <a:gd name="connsiteY34" fmla="*/ 531628 h 1437202"/>
                <a:gd name="connsiteX35" fmla="*/ 1648046 w 3402418"/>
                <a:gd name="connsiteY35" fmla="*/ 606056 h 1437202"/>
                <a:gd name="connsiteX36" fmla="*/ 1690577 w 3402418"/>
                <a:gd name="connsiteY36" fmla="*/ 616688 h 1437202"/>
                <a:gd name="connsiteX37" fmla="*/ 1722474 w 3402418"/>
                <a:gd name="connsiteY37" fmla="*/ 637954 h 1437202"/>
                <a:gd name="connsiteX38" fmla="*/ 1754372 w 3402418"/>
                <a:gd name="connsiteY38" fmla="*/ 648586 h 1437202"/>
                <a:gd name="connsiteX39" fmla="*/ 1765005 w 3402418"/>
                <a:gd name="connsiteY39" fmla="*/ 680484 h 1437202"/>
                <a:gd name="connsiteX40" fmla="*/ 1786270 w 3402418"/>
                <a:gd name="connsiteY40" fmla="*/ 712381 h 1437202"/>
                <a:gd name="connsiteX41" fmla="*/ 1796902 w 3402418"/>
                <a:gd name="connsiteY41" fmla="*/ 882502 h 1437202"/>
                <a:gd name="connsiteX42" fmla="*/ 1818167 w 3402418"/>
                <a:gd name="connsiteY42" fmla="*/ 914400 h 1437202"/>
                <a:gd name="connsiteX43" fmla="*/ 1881963 w 3402418"/>
                <a:gd name="connsiteY43" fmla="*/ 978195 h 1437202"/>
                <a:gd name="connsiteX44" fmla="*/ 1945758 w 3402418"/>
                <a:gd name="connsiteY44" fmla="*/ 1052623 h 1437202"/>
                <a:gd name="connsiteX45" fmla="*/ 1967023 w 3402418"/>
                <a:gd name="connsiteY45" fmla="*/ 1137684 h 1437202"/>
                <a:gd name="connsiteX46" fmla="*/ 1977656 w 3402418"/>
                <a:gd name="connsiteY46" fmla="*/ 1180214 h 1437202"/>
                <a:gd name="connsiteX47" fmla="*/ 2041451 w 3402418"/>
                <a:gd name="connsiteY47" fmla="*/ 1233377 h 1437202"/>
                <a:gd name="connsiteX48" fmla="*/ 2073349 w 3402418"/>
                <a:gd name="connsiteY48" fmla="*/ 1244009 h 1437202"/>
                <a:gd name="connsiteX49" fmla="*/ 2115879 w 3402418"/>
                <a:gd name="connsiteY49" fmla="*/ 1265275 h 1437202"/>
                <a:gd name="connsiteX50" fmla="*/ 2200939 w 3402418"/>
                <a:gd name="connsiteY50" fmla="*/ 1307805 h 1437202"/>
                <a:gd name="connsiteX51" fmla="*/ 2243470 w 3402418"/>
                <a:gd name="connsiteY51" fmla="*/ 1360968 h 1437202"/>
                <a:gd name="connsiteX52" fmla="*/ 2254102 w 3402418"/>
                <a:gd name="connsiteY52" fmla="*/ 1392865 h 1437202"/>
                <a:gd name="connsiteX53" fmla="*/ 2317898 w 3402418"/>
                <a:gd name="connsiteY53" fmla="*/ 1414130 h 1437202"/>
                <a:gd name="connsiteX54" fmla="*/ 2349795 w 3402418"/>
                <a:gd name="connsiteY54" fmla="*/ 1435395 h 1437202"/>
                <a:gd name="connsiteX55" fmla="*/ 2413591 w 3402418"/>
                <a:gd name="connsiteY55" fmla="*/ 1382233 h 1437202"/>
                <a:gd name="connsiteX56" fmla="*/ 2434856 w 3402418"/>
                <a:gd name="connsiteY56" fmla="*/ 1339702 h 1437202"/>
                <a:gd name="connsiteX57" fmla="*/ 2498651 w 3402418"/>
                <a:gd name="connsiteY57" fmla="*/ 1297172 h 1437202"/>
                <a:gd name="connsiteX58" fmla="*/ 2562446 w 3402418"/>
                <a:gd name="connsiteY58" fmla="*/ 1265275 h 1437202"/>
                <a:gd name="connsiteX59" fmla="*/ 2583711 w 3402418"/>
                <a:gd name="connsiteY59" fmla="*/ 1244009 h 1437202"/>
                <a:gd name="connsiteX60" fmla="*/ 2647507 w 3402418"/>
                <a:gd name="connsiteY60" fmla="*/ 1201479 h 1437202"/>
                <a:gd name="connsiteX61" fmla="*/ 2690037 w 3402418"/>
                <a:gd name="connsiteY61" fmla="*/ 1137684 h 1437202"/>
                <a:gd name="connsiteX62" fmla="*/ 2721935 w 3402418"/>
                <a:gd name="connsiteY62" fmla="*/ 1095154 h 1437202"/>
                <a:gd name="connsiteX63" fmla="*/ 2785730 w 3402418"/>
                <a:gd name="connsiteY63" fmla="*/ 1073888 h 1437202"/>
                <a:gd name="connsiteX64" fmla="*/ 2870791 w 3402418"/>
                <a:gd name="connsiteY64" fmla="*/ 1116419 h 1437202"/>
                <a:gd name="connsiteX65" fmla="*/ 2923953 w 3402418"/>
                <a:gd name="connsiteY65" fmla="*/ 1222744 h 1437202"/>
                <a:gd name="connsiteX66" fmla="*/ 2966484 w 3402418"/>
                <a:gd name="connsiteY66" fmla="*/ 1233377 h 1437202"/>
                <a:gd name="connsiteX67" fmla="*/ 3030279 w 3402418"/>
                <a:gd name="connsiteY67" fmla="*/ 1254642 h 1437202"/>
                <a:gd name="connsiteX68" fmla="*/ 3040911 w 3402418"/>
                <a:gd name="connsiteY68" fmla="*/ 1286540 h 1437202"/>
                <a:gd name="connsiteX69" fmla="*/ 3040911 w 3402418"/>
                <a:gd name="connsiteY69" fmla="*/ 1360968 h 1437202"/>
                <a:gd name="connsiteX70" fmla="*/ 3062177 w 3402418"/>
                <a:gd name="connsiteY70" fmla="*/ 1382233 h 1437202"/>
                <a:gd name="connsiteX71" fmla="*/ 3285460 w 3402418"/>
                <a:gd name="connsiteY71" fmla="*/ 1403498 h 1437202"/>
                <a:gd name="connsiteX72" fmla="*/ 3338623 w 3402418"/>
                <a:gd name="connsiteY72" fmla="*/ 1414130 h 1437202"/>
                <a:gd name="connsiteX73" fmla="*/ 3402418 w 3402418"/>
                <a:gd name="connsiteY73" fmla="*/ 1435395 h 1437202"/>
                <a:gd name="connsiteX0" fmla="*/ 0 w 3338623"/>
                <a:gd name="connsiteY0" fmla="*/ 1403498 h 1437202"/>
                <a:gd name="connsiteX1" fmla="*/ 85061 w 3338623"/>
                <a:gd name="connsiteY1" fmla="*/ 1307805 h 1437202"/>
                <a:gd name="connsiteX2" fmla="*/ 127591 w 3338623"/>
                <a:gd name="connsiteY2" fmla="*/ 1275907 h 1437202"/>
                <a:gd name="connsiteX3" fmla="*/ 191386 w 3338623"/>
                <a:gd name="connsiteY3" fmla="*/ 1212112 h 1437202"/>
                <a:gd name="connsiteX4" fmla="*/ 244549 w 3338623"/>
                <a:gd name="connsiteY4" fmla="*/ 1127051 h 1437202"/>
                <a:gd name="connsiteX5" fmla="*/ 265814 w 3338623"/>
                <a:gd name="connsiteY5" fmla="*/ 1095154 h 1437202"/>
                <a:gd name="connsiteX6" fmla="*/ 297712 w 3338623"/>
                <a:gd name="connsiteY6" fmla="*/ 1063256 h 1437202"/>
                <a:gd name="connsiteX7" fmla="*/ 340242 w 3338623"/>
                <a:gd name="connsiteY7" fmla="*/ 1010093 h 1437202"/>
                <a:gd name="connsiteX8" fmla="*/ 382772 w 3338623"/>
                <a:gd name="connsiteY8" fmla="*/ 978195 h 1437202"/>
                <a:gd name="connsiteX9" fmla="*/ 520996 w 3338623"/>
                <a:gd name="connsiteY9" fmla="*/ 765544 h 1437202"/>
                <a:gd name="connsiteX10" fmla="*/ 584791 w 3338623"/>
                <a:gd name="connsiteY10" fmla="*/ 659219 h 1437202"/>
                <a:gd name="connsiteX11" fmla="*/ 648586 w 3338623"/>
                <a:gd name="connsiteY11" fmla="*/ 510363 h 1437202"/>
                <a:gd name="connsiteX12" fmla="*/ 669851 w 3338623"/>
                <a:gd name="connsiteY12" fmla="*/ 414670 h 1437202"/>
                <a:gd name="connsiteX13" fmla="*/ 754912 w 3338623"/>
                <a:gd name="connsiteY13" fmla="*/ 350875 h 1437202"/>
                <a:gd name="connsiteX14" fmla="*/ 839972 w 3338623"/>
                <a:gd name="connsiteY14" fmla="*/ 276447 h 1437202"/>
                <a:gd name="connsiteX15" fmla="*/ 871870 w 3338623"/>
                <a:gd name="connsiteY15" fmla="*/ 265814 h 1437202"/>
                <a:gd name="connsiteX16" fmla="*/ 956930 w 3338623"/>
                <a:gd name="connsiteY16" fmla="*/ 223284 h 1437202"/>
                <a:gd name="connsiteX17" fmla="*/ 1031358 w 3338623"/>
                <a:gd name="connsiteY17" fmla="*/ 148856 h 1437202"/>
                <a:gd name="connsiteX18" fmla="*/ 1063256 w 3338623"/>
                <a:gd name="connsiteY18" fmla="*/ 127591 h 1437202"/>
                <a:gd name="connsiteX19" fmla="*/ 1127051 w 3338623"/>
                <a:gd name="connsiteY19" fmla="*/ 85061 h 1437202"/>
                <a:gd name="connsiteX20" fmla="*/ 1212112 w 3338623"/>
                <a:gd name="connsiteY20" fmla="*/ 10633 h 1437202"/>
                <a:gd name="connsiteX21" fmla="*/ 1244010 w 3338623"/>
                <a:gd name="connsiteY21" fmla="*/ 0 h 1437202"/>
                <a:gd name="connsiteX22" fmla="*/ 1286540 w 3338623"/>
                <a:gd name="connsiteY22" fmla="*/ 10633 h 1437202"/>
                <a:gd name="connsiteX23" fmla="*/ 1318437 w 3338623"/>
                <a:gd name="connsiteY23" fmla="*/ 74428 h 1437202"/>
                <a:gd name="connsiteX24" fmla="*/ 1275907 w 3338623"/>
                <a:gd name="connsiteY24" fmla="*/ 138223 h 1437202"/>
                <a:gd name="connsiteX25" fmla="*/ 1286540 w 3338623"/>
                <a:gd name="connsiteY25" fmla="*/ 170121 h 1437202"/>
                <a:gd name="connsiteX26" fmla="*/ 1297172 w 3338623"/>
                <a:gd name="connsiteY26" fmla="*/ 223284 h 1437202"/>
                <a:gd name="connsiteX27" fmla="*/ 1360968 w 3338623"/>
                <a:gd name="connsiteY27" fmla="*/ 287079 h 1437202"/>
                <a:gd name="connsiteX28" fmla="*/ 1392865 w 3338623"/>
                <a:gd name="connsiteY28" fmla="*/ 297712 h 1437202"/>
                <a:gd name="connsiteX29" fmla="*/ 1424763 w 3338623"/>
                <a:gd name="connsiteY29" fmla="*/ 329609 h 1437202"/>
                <a:gd name="connsiteX30" fmla="*/ 1456661 w 3338623"/>
                <a:gd name="connsiteY30" fmla="*/ 340242 h 1437202"/>
                <a:gd name="connsiteX31" fmla="*/ 1477926 w 3338623"/>
                <a:gd name="connsiteY31" fmla="*/ 382772 h 1437202"/>
                <a:gd name="connsiteX32" fmla="*/ 1509823 w 3338623"/>
                <a:gd name="connsiteY32" fmla="*/ 414670 h 1437202"/>
                <a:gd name="connsiteX33" fmla="*/ 1541721 w 3338623"/>
                <a:gd name="connsiteY33" fmla="*/ 531628 h 1437202"/>
                <a:gd name="connsiteX34" fmla="*/ 1584251 w 3338623"/>
                <a:gd name="connsiteY34" fmla="*/ 606056 h 1437202"/>
                <a:gd name="connsiteX35" fmla="*/ 1626782 w 3338623"/>
                <a:gd name="connsiteY35" fmla="*/ 616688 h 1437202"/>
                <a:gd name="connsiteX36" fmla="*/ 1658679 w 3338623"/>
                <a:gd name="connsiteY36" fmla="*/ 637954 h 1437202"/>
                <a:gd name="connsiteX37" fmla="*/ 1690577 w 3338623"/>
                <a:gd name="connsiteY37" fmla="*/ 648586 h 1437202"/>
                <a:gd name="connsiteX38" fmla="*/ 1701210 w 3338623"/>
                <a:gd name="connsiteY38" fmla="*/ 680484 h 1437202"/>
                <a:gd name="connsiteX39" fmla="*/ 1722475 w 3338623"/>
                <a:gd name="connsiteY39" fmla="*/ 712381 h 1437202"/>
                <a:gd name="connsiteX40" fmla="*/ 1733107 w 3338623"/>
                <a:gd name="connsiteY40" fmla="*/ 882502 h 1437202"/>
                <a:gd name="connsiteX41" fmla="*/ 1754372 w 3338623"/>
                <a:gd name="connsiteY41" fmla="*/ 914400 h 1437202"/>
                <a:gd name="connsiteX42" fmla="*/ 1818168 w 3338623"/>
                <a:gd name="connsiteY42" fmla="*/ 978195 h 1437202"/>
                <a:gd name="connsiteX43" fmla="*/ 1881963 w 3338623"/>
                <a:gd name="connsiteY43" fmla="*/ 1052623 h 1437202"/>
                <a:gd name="connsiteX44" fmla="*/ 1903228 w 3338623"/>
                <a:gd name="connsiteY44" fmla="*/ 1137684 h 1437202"/>
                <a:gd name="connsiteX45" fmla="*/ 1913861 w 3338623"/>
                <a:gd name="connsiteY45" fmla="*/ 1180214 h 1437202"/>
                <a:gd name="connsiteX46" fmla="*/ 1977656 w 3338623"/>
                <a:gd name="connsiteY46" fmla="*/ 1233377 h 1437202"/>
                <a:gd name="connsiteX47" fmla="*/ 2009554 w 3338623"/>
                <a:gd name="connsiteY47" fmla="*/ 1244009 h 1437202"/>
                <a:gd name="connsiteX48" fmla="*/ 2052084 w 3338623"/>
                <a:gd name="connsiteY48" fmla="*/ 1265275 h 1437202"/>
                <a:gd name="connsiteX49" fmla="*/ 2137144 w 3338623"/>
                <a:gd name="connsiteY49" fmla="*/ 1307805 h 1437202"/>
                <a:gd name="connsiteX50" fmla="*/ 2179675 w 3338623"/>
                <a:gd name="connsiteY50" fmla="*/ 1360968 h 1437202"/>
                <a:gd name="connsiteX51" fmla="*/ 2190307 w 3338623"/>
                <a:gd name="connsiteY51" fmla="*/ 1392865 h 1437202"/>
                <a:gd name="connsiteX52" fmla="*/ 2254103 w 3338623"/>
                <a:gd name="connsiteY52" fmla="*/ 1414130 h 1437202"/>
                <a:gd name="connsiteX53" fmla="*/ 2286000 w 3338623"/>
                <a:gd name="connsiteY53" fmla="*/ 1435395 h 1437202"/>
                <a:gd name="connsiteX54" fmla="*/ 2349796 w 3338623"/>
                <a:gd name="connsiteY54" fmla="*/ 1382233 h 1437202"/>
                <a:gd name="connsiteX55" fmla="*/ 2371061 w 3338623"/>
                <a:gd name="connsiteY55" fmla="*/ 1339702 h 1437202"/>
                <a:gd name="connsiteX56" fmla="*/ 2434856 w 3338623"/>
                <a:gd name="connsiteY56" fmla="*/ 1297172 h 1437202"/>
                <a:gd name="connsiteX57" fmla="*/ 2498651 w 3338623"/>
                <a:gd name="connsiteY57" fmla="*/ 1265275 h 1437202"/>
                <a:gd name="connsiteX58" fmla="*/ 2519916 w 3338623"/>
                <a:gd name="connsiteY58" fmla="*/ 1244009 h 1437202"/>
                <a:gd name="connsiteX59" fmla="*/ 2583712 w 3338623"/>
                <a:gd name="connsiteY59" fmla="*/ 1201479 h 1437202"/>
                <a:gd name="connsiteX60" fmla="*/ 2626242 w 3338623"/>
                <a:gd name="connsiteY60" fmla="*/ 1137684 h 1437202"/>
                <a:gd name="connsiteX61" fmla="*/ 2658140 w 3338623"/>
                <a:gd name="connsiteY61" fmla="*/ 1095154 h 1437202"/>
                <a:gd name="connsiteX62" fmla="*/ 2721935 w 3338623"/>
                <a:gd name="connsiteY62" fmla="*/ 1073888 h 1437202"/>
                <a:gd name="connsiteX63" fmla="*/ 2806996 w 3338623"/>
                <a:gd name="connsiteY63" fmla="*/ 1116419 h 1437202"/>
                <a:gd name="connsiteX64" fmla="*/ 2860158 w 3338623"/>
                <a:gd name="connsiteY64" fmla="*/ 1222744 h 1437202"/>
                <a:gd name="connsiteX65" fmla="*/ 2902689 w 3338623"/>
                <a:gd name="connsiteY65" fmla="*/ 1233377 h 1437202"/>
                <a:gd name="connsiteX66" fmla="*/ 2966484 w 3338623"/>
                <a:gd name="connsiteY66" fmla="*/ 1254642 h 1437202"/>
                <a:gd name="connsiteX67" fmla="*/ 2977116 w 3338623"/>
                <a:gd name="connsiteY67" fmla="*/ 1286540 h 1437202"/>
                <a:gd name="connsiteX68" fmla="*/ 2977116 w 3338623"/>
                <a:gd name="connsiteY68" fmla="*/ 1360968 h 1437202"/>
                <a:gd name="connsiteX69" fmla="*/ 2998382 w 3338623"/>
                <a:gd name="connsiteY69" fmla="*/ 1382233 h 1437202"/>
                <a:gd name="connsiteX70" fmla="*/ 3221665 w 3338623"/>
                <a:gd name="connsiteY70" fmla="*/ 1403498 h 1437202"/>
                <a:gd name="connsiteX71" fmla="*/ 3274828 w 3338623"/>
                <a:gd name="connsiteY71" fmla="*/ 1414130 h 1437202"/>
                <a:gd name="connsiteX72" fmla="*/ 3338623 w 3338623"/>
                <a:gd name="connsiteY72" fmla="*/ 1435395 h 143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38623" h="1437202">
                  <a:moveTo>
                    <a:pt x="0" y="1403498"/>
                  </a:moveTo>
                  <a:cubicBezTo>
                    <a:pt x="107163" y="1340986"/>
                    <a:pt x="32526" y="1360340"/>
                    <a:pt x="85061" y="1307805"/>
                  </a:cubicBezTo>
                  <a:cubicBezTo>
                    <a:pt x="97592" y="1295274"/>
                    <a:pt x="115060" y="1288438"/>
                    <a:pt x="127591" y="1275907"/>
                  </a:cubicBezTo>
                  <a:cubicBezTo>
                    <a:pt x="206720" y="1196778"/>
                    <a:pt x="116215" y="1262227"/>
                    <a:pt x="191386" y="1212112"/>
                  </a:cubicBezTo>
                  <a:cubicBezTo>
                    <a:pt x="209107" y="1183758"/>
                    <a:pt x="226598" y="1155260"/>
                    <a:pt x="244549" y="1127051"/>
                  </a:cubicBezTo>
                  <a:cubicBezTo>
                    <a:pt x="251409" y="1116270"/>
                    <a:pt x="256778" y="1104190"/>
                    <a:pt x="265814" y="1095154"/>
                  </a:cubicBezTo>
                  <a:cubicBezTo>
                    <a:pt x="276447" y="1084521"/>
                    <a:pt x="287810" y="1074572"/>
                    <a:pt x="297712" y="1063256"/>
                  </a:cubicBezTo>
                  <a:cubicBezTo>
                    <a:pt x="312656" y="1046177"/>
                    <a:pt x="324195" y="1026140"/>
                    <a:pt x="340242" y="1010093"/>
                  </a:cubicBezTo>
                  <a:cubicBezTo>
                    <a:pt x="352773" y="997562"/>
                    <a:pt x="371597" y="991948"/>
                    <a:pt x="382772" y="978195"/>
                  </a:cubicBezTo>
                  <a:cubicBezTo>
                    <a:pt x="477779" y="861263"/>
                    <a:pt x="459305" y="865791"/>
                    <a:pt x="520996" y="765544"/>
                  </a:cubicBezTo>
                  <a:cubicBezTo>
                    <a:pt x="556565" y="707745"/>
                    <a:pt x="561866" y="712711"/>
                    <a:pt x="584791" y="659219"/>
                  </a:cubicBezTo>
                  <a:cubicBezTo>
                    <a:pt x="657416" y="489760"/>
                    <a:pt x="600198" y="607139"/>
                    <a:pt x="648586" y="510363"/>
                  </a:cubicBezTo>
                  <a:cubicBezTo>
                    <a:pt x="648976" y="508415"/>
                    <a:pt x="665436" y="421733"/>
                    <a:pt x="669851" y="414670"/>
                  </a:cubicBezTo>
                  <a:cubicBezTo>
                    <a:pt x="694277" y="375589"/>
                    <a:pt x="717623" y="369519"/>
                    <a:pt x="754912" y="350875"/>
                  </a:cubicBezTo>
                  <a:cubicBezTo>
                    <a:pt x="782365" y="323421"/>
                    <a:pt x="805804" y="295971"/>
                    <a:pt x="839972" y="276447"/>
                  </a:cubicBezTo>
                  <a:cubicBezTo>
                    <a:pt x="849703" y="270886"/>
                    <a:pt x="861376" y="269749"/>
                    <a:pt x="871870" y="265814"/>
                  </a:cubicBezTo>
                  <a:cubicBezTo>
                    <a:pt x="902087" y="254483"/>
                    <a:pt x="932459" y="245308"/>
                    <a:pt x="956930" y="223284"/>
                  </a:cubicBezTo>
                  <a:cubicBezTo>
                    <a:pt x="983009" y="199813"/>
                    <a:pt x="1002165" y="168318"/>
                    <a:pt x="1031358" y="148856"/>
                  </a:cubicBezTo>
                  <a:cubicBezTo>
                    <a:pt x="1041991" y="141768"/>
                    <a:pt x="1053439" y="135772"/>
                    <a:pt x="1063256" y="127591"/>
                  </a:cubicBezTo>
                  <a:cubicBezTo>
                    <a:pt x="1116353" y="83343"/>
                    <a:pt x="1070995" y="103746"/>
                    <a:pt x="1127051" y="85061"/>
                  </a:cubicBezTo>
                  <a:cubicBezTo>
                    <a:pt x="1154503" y="57609"/>
                    <a:pt x="1177945" y="30157"/>
                    <a:pt x="1212112" y="10633"/>
                  </a:cubicBezTo>
                  <a:cubicBezTo>
                    <a:pt x="1221843" y="5072"/>
                    <a:pt x="1233377" y="3544"/>
                    <a:pt x="1244010" y="0"/>
                  </a:cubicBezTo>
                  <a:cubicBezTo>
                    <a:pt x="1258187" y="3544"/>
                    <a:pt x="1274381" y="2527"/>
                    <a:pt x="1286540" y="10633"/>
                  </a:cubicBezTo>
                  <a:cubicBezTo>
                    <a:pt x="1304208" y="22412"/>
                    <a:pt x="1312372" y="56231"/>
                    <a:pt x="1318437" y="74428"/>
                  </a:cubicBezTo>
                  <a:lnTo>
                    <a:pt x="1275907" y="138223"/>
                  </a:lnTo>
                  <a:cubicBezTo>
                    <a:pt x="1269690" y="147548"/>
                    <a:pt x="1283822" y="159248"/>
                    <a:pt x="1286540" y="170121"/>
                  </a:cubicBezTo>
                  <a:cubicBezTo>
                    <a:pt x="1290923" y="187653"/>
                    <a:pt x="1289832" y="206770"/>
                    <a:pt x="1297172" y="223284"/>
                  </a:cubicBezTo>
                  <a:cubicBezTo>
                    <a:pt x="1309852" y="251815"/>
                    <a:pt x="1333712" y="273451"/>
                    <a:pt x="1360968" y="287079"/>
                  </a:cubicBezTo>
                  <a:cubicBezTo>
                    <a:pt x="1370992" y="292091"/>
                    <a:pt x="1382233" y="294168"/>
                    <a:pt x="1392865" y="297712"/>
                  </a:cubicBezTo>
                  <a:cubicBezTo>
                    <a:pt x="1403498" y="308344"/>
                    <a:pt x="1412252" y="321268"/>
                    <a:pt x="1424763" y="329609"/>
                  </a:cubicBezTo>
                  <a:cubicBezTo>
                    <a:pt x="1434089" y="335826"/>
                    <a:pt x="1448736" y="332317"/>
                    <a:pt x="1456661" y="340242"/>
                  </a:cubicBezTo>
                  <a:cubicBezTo>
                    <a:pt x="1467869" y="351450"/>
                    <a:pt x="1468713" y="369874"/>
                    <a:pt x="1477926" y="382772"/>
                  </a:cubicBezTo>
                  <a:cubicBezTo>
                    <a:pt x="1486666" y="395008"/>
                    <a:pt x="1499191" y="404037"/>
                    <a:pt x="1509823" y="414670"/>
                  </a:cubicBezTo>
                  <a:cubicBezTo>
                    <a:pt x="1524852" y="489811"/>
                    <a:pt x="1514742" y="450691"/>
                    <a:pt x="1541721" y="531628"/>
                  </a:cubicBezTo>
                  <a:cubicBezTo>
                    <a:pt x="1551341" y="560489"/>
                    <a:pt x="1556091" y="585942"/>
                    <a:pt x="1584251" y="606056"/>
                  </a:cubicBezTo>
                  <a:cubicBezTo>
                    <a:pt x="1596142" y="614550"/>
                    <a:pt x="1612605" y="613144"/>
                    <a:pt x="1626782" y="616688"/>
                  </a:cubicBezTo>
                  <a:cubicBezTo>
                    <a:pt x="1637414" y="623777"/>
                    <a:pt x="1647249" y="632239"/>
                    <a:pt x="1658679" y="637954"/>
                  </a:cubicBezTo>
                  <a:cubicBezTo>
                    <a:pt x="1668703" y="642966"/>
                    <a:pt x="1682652" y="640661"/>
                    <a:pt x="1690577" y="648586"/>
                  </a:cubicBezTo>
                  <a:cubicBezTo>
                    <a:pt x="1698502" y="656511"/>
                    <a:pt x="1696198" y="670459"/>
                    <a:pt x="1701210" y="680484"/>
                  </a:cubicBezTo>
                  <a:cubicBezTo>
                    <a:pt x="1706925" y="691913"/>
                    <a:pt x="1715387" y="701749"/>
                    <a:pt x="1722475" y="712381"/>
                  </a:cubicBezTo>
                  <a:cubicBezTo>
                    <a:pt x="1726019" y="769088"/>
                    <a:pt x="1724246" y="826380"/>
                    <a:pt x="1733107" y="882502"/>
                  </a:cubicBezTo>
                  <a:cubicBezTo>
                    <a:pt x="1735100" y="895124"/>
                    <a:pt x="1746944" y="904001"/>
                    <a:pt x="1754372" y="914400"/>
                  </a:cubicBezTo>
                  <a:cubicBezTo>
                    <a:pt x="1808308" y="989910"/>
                    <a:pt x="1761163" y="930690"/>
                    <a:pt x="1818168" y="978195"/>
                  </a:cubicBezTo>
                  <a:cubicBezTo>
                    <a:pt x="1847783" y="1002875"/>
                    <a:pt x="1858499" y="1021338"/>
                    <a:pt x="1881963" y="1052623"/>
                  </a:cubicBezTo>
                  <a:lnTo>
                    <a:pt x="1903228" y="1137684"/>
                  </a:lnTo>
                  <a:cubicBezTo>
                    <a:pt x="1906772" y="1151861"/>
                    <a:pt x="1903528" y="1169881"/>
                    <a:pt x="1913861" y="1180214"/>
                  </a:cubicBezTo>
                  <a:cubicBezTo>
                    <a:pt x="1937376" y="1203730"/>
                    <a:pt x="1948049" y="1218574"/>
                    <a:pt x="1977656" y="1233377"/>
                  </a:cubicBezTo>
                  <a:cubicBezTo>
                    <a:pt x="1987681" y="1238389"/>
                    <a:pt x="1999252" y="1239594"/>
                    <a:pt x="2009554" y="1244009"/>
                  </a:cubicBezTo>
                  <a:cubicBezTo>
                    <a:pt x="2024123" y="1250253"/>
                    <a:pt x="2037600" y="1258838"/>
                    <a:pt x="2052084" y="1265275"/>
                  </a:cubicBezTo>
                  <a:cubicBezTo>
                    <a:pt x="2098485" y="1285898"/>
                    <a:pt x="2101838" y="1279560"/>
                    <a:pt x="2137144" y="1307805"/>
                  </a:cubicBezTo>
                  <a:cubicBezTo>
                    <a:pt x="2158791" y="1325122"/>
                    <a:pt x="2163883" y="1337280"/>
                    <a:pt x="2179675" y="1360968"/>
                  </a:cubicBezTo>
                  <a:cubicBezTo>
                    <a:pt x="2183219" y="1371600"/>
                    <a:pt x="2181187" y="1386351"/>
                    <a:pt x="2190307" y="1392865"/>
                  </a:cubicBezTo>
                  <a:cubicBezTo>
                    <a:pt x="2208547" y="1405894"/>
                    <a:pt x="2254103" y="1414130"/>
                    <a:pt x="2254103" y="1414130"/>
                  </a:cubicBezTo>
                  <a:cubicBezTo>
                    <a:pt x="2264735" y="1421218"/>
                    <a:pt x="2273350" y="1437202"/>
                    <a:pt x="2286000" y="1435395"/>
                  </a:cubicBezTo>
                  <a:cubicBezTo>
                    <a:pt x="2300742" y="1433289"/>
                    <a:pt x="2336256" y="1395773"/>
                    <a:pt x="2349796" y="1382233"/>
                  </a:cubicBezTo>
                  <a:cubicBezTo>
                    <a:pt x="2356884" y="1368056"/>
                    <a:pt x="2359853" y="1350910"/>
                    <a:pt x="2371061" y="1339702"/>
                  </a:cubicBezTo>
                  <a:cubicBezTo>
                    <a:pt x="2389133" y="1321630"/>
                    <a:pt x="2413591" y="1311349"/>
                    <a:pt x="2434856" y="1297172"/>
                  </a:cubicBezTo>
                  <a:cubicBezTo>
                    <a:pt x="2476078" y="1269691"/>
                    <a:pt x="2454632" y="1279948"/>
                    <a:pt x="2498651" y="1265275"/>
                  </a:cubicBezTo>
                  <a:cubicBezTo>
                    <a:pt x="2505739" y="1258186"/>
                    <a:pt x="2511320" y="1249167"/>
                    <a:pt x="2519916" y="1244009"/>
                  </a:cubicBezTo>
                  <a:cubicBezTo>
                    <a:pt x="2571666" y="1212959"/>
                    <a:pt x="2536394" y="1262317"/>
                    <a:pt x="2583712" y="1201479"/>
                  </a:cubicBezTo>
                  <a:cubicBezTo>
                    <a:pt x="2599403" y="1181305"/>
                    <a:pt x="2610907" y="1158130"/>
                    <a:pt x="2626242" y="1137684"/>
                  </a:cubicBezTo>
                  <a:cubicBezTo>
                    <a:pt x="2636875" y="1123507"/>
                    <a:pt x="2643395" y="1104984"/>
                    <a:pt x="2658140" y="1095154"/>
                  </a:cubicBezTo>
                  <a:cubicBezTo>
                    <a:pt x="2676791" y="1082720"/>
                    <a:pt x="2721935" y="1073888"/>
                    <a:pt x="2721935" y="1073888"/>
                  </a:cubicBezTo>
                  <a:cubicBezTo>
                    <a:pt x="2763861" y="1082274"/>
                    <a:pt x="2783937" y="1076066"/>
                    <a:pt x="2806996" y="1116419"/>
                  </a:cubicBezTo>
                  <a:cubicBezTo>
                    <a:pt x="2824947" y="1147834"/>
                    <a:pt x="2807562" y="1209595"/>
                    <a:pt x="2860158" y="1222744"/>
                  </a:cubicBezTo>
                  <a:cubicBezTo>
                    <a:pt x="2874335" y="1226288"/>
                    <a:pt x="2888692" y="1229178"/>
                    <a:pt x="2902689" y="1233377"/>
                  </a:cubicBezTo>
                  <a:cubicBezTo>
                    <a:pt x="2924159" y="1239818"/>
                    <a:pt x="2966484" y="1254642"/>
                    <a:pt x="2966484" y="1254642"/>
                  </a:cubicBezTo>
                  <a:cubicBezTo>
                    <a:pt x="2970028" y="1265275"/>
                    <a:pt x="2977116" y="1275332"/>
                    <a:pt x="2977116" y="1286540"/>
                  </a:cubicBezTo>
                  <a:cubicBezTo>
                    <a:pt x="2977116" y="1335673"/>
                    <a:pt x="2951624" y="1318482"/>
                    <a:pt x="2977116" y="1360968"/>
                  </a:cubicBezTo>
                  <a:cubicBezTo>
                    <a:pt x="2982274" y="1369564"/>
                    <a:pt x="2988711" y="1379595"/>
                    <a:pt x="2998382" y="1382233"/>
                  </a:cubicBezTo>
                  <a:cubicBezTo>
                    <a:pt x="3018632" y="1387756"/>
                    <a:pt x="3218817" y="1403261"/>
                    <a:pt x="3221665" y="1403498"/>
                  </a:cubicBezTo>
                  <a:cubicBezTo>
                    <a:pt x="3239386" y="1407042"/>
                    <a:pt x="3257393" y="1409375"/>
                    <a:pt x="3274828" y="1414130"/>
                  </a:cubicBezTo>
                  <a:cubicBezTo>
                    <a:pt x="3296453" y="1420028"/>
                    <a:pt x="3338623" y="1435395"/>
                    <a:pt x="3338623" y="143539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p:cNvSpPr txBox="1"/>
            <p:nvPr/>
          </p:nvSpPr>
          <p:spPr>
            <a:xfrm>
              <a:off x="3306734" y="7253572"/>
              <a:ext cx="1678566" cy="470204"/>
            </a:xfrm>
            <a:prstGeom prst="rect">
              <a:avLst/>
            </a:prstGeom>
            <a:noFill/>
          </p:spPr>
          <p:txBody>
            <a:bodyPr wrap="square" rtlCol="0">
              <a:spAutoFit/>
            </a:bodyPr>
            <a:lstStyle/>
            <a:p>
              <a:pPr algn="ctr"/>
              <a:r>
                <a:rPr lang="en-US" sz="2000" dirty="0" smtClean="0">
                  <a:solidFill>
                    <a:schemeClr val="bg1"/>
                  </a:solidFill>
                  <a:latin typeface="Calibri" pitchFamily="34" charset="0"/>
                  <a:cs typeface="Calibri" pitchFamily="34" charset="0"/>
                </a:rPr>
                <a:t>Time</a:t>
              </a:r>
              <a:endParaRPr lang="en-US" sz="2000" dirty="0">
                <a:solidFill>
                  <a:schemeClr val="bg1"/>
                </a:solidFill>
                <a:latin typeface="Calibri" pitchFamily="34" charset="0"/>
                <a:cs typeface="Calibri" pitchFamily="34" charset="0"/>
              </a:endParaRPr>
            </a:p>
          </p:txBody>
        </p:sp>
        <p:sp>
          <p:nvSpPr>
            <p:cNvPr id="10" name="TextBox 9"/>
            <p:cNvSpPr txBox="1"/>
            <p:nvPr/>
          </p:nvSpPr>
          <p:spPr>
            <a:xfrm rot="16200000">
              <a:off x="880496" y="6241966"/>
              <a:ext cx="1351744" cy="396447"/>
            </a:xfrm>
            <a:prstGeom prst="rect">
              <a:avLst/>
            </a:prstGeom>
            <a:noFill/>
          </p:spPr>
          <p:txBody>
            <a:bodyPr wrap="square" rtlCol="0">
              <a:spAutoFit/>
            </a:bodyPr>
            <a:lstStyle/>
            <a:p>
              <a:pPr algn="ctr"/>
              <a:r>
                <a:rPr lang="en-US" sz="2000" dirty="0" smtClean="0">
                  <a:solidFill>
                    <a:schemeClr val="bg1"/>
                  </a:solidFill>
                  <a:latin typeface="Calibri" pitchFamily="34" charset="0"/>
                  <a:cs typeface="Calibri" pitchFamily="34" charset="0"/>
                </a:rPr>
                <a:t>Demand</a:t>
              </a:r>
              <a:endParaRPr lang="en-US" sz="2000" dirty="0">
                <a:solidFill>
                  <a:schemeClr val="bg1"/>
                </a:solidFill>
                <a:latin typeface="Calibri" pitchFamily="34" charset="0"/>
                <a:cs typeface="Calibri" pitchFamily="34" charset="0"/>
              </a:endParaRPr>
            </a:p>
          </p:txBody>
        </p:sp>
        <p:sp>
          <p:nvSpPr>
            <p:cNvPr id="11" name="TextBox 10"/>
            <p:cNvSpPr txBox="1"/>
            <p:nvPr/>
          </p:nvSpPr>
          <p:spPr>
            <a:xfrm>
              <a:off x="4442638" y="6021719"/>
              <a:ext cx="1219200" cy="1015663"/>
            </a:xfrm>
            <a:prstGeom prst="rect">
              <a:avLst/>
            </a:prstGeom>
            <a:noFill/>
          </p:spPr>
          <p:txBody>
            <a:bodyPr wrap="square" rtlCol="0">
              <a:spAutoFit/>
            </a:bodyPr>
            <a:lstStyle/>
            <a:p>
              <a:pPr algn="ctr"/>
              <a:r>
                <a:rPr lang="en-US" sz="6000" dirty="0" smtClean="0">
                  <a:solidFill>
                    <a:srgbClr val="FF0000"/>
                  </a:solidFill>
                  <a:latin typeface="Calibri" pitchFamily="34" charset="0"/>
                  <a:cs typeface="Calibri" pitchFamily="34" charset="0"/>
                </a:rPr>
                <a:t>?</a:t>
              </a:r>
              <a:endParaRPr lang="en-US" sz="6000" dirty="0">
                <a:solidFill>
                  <a:srgbClr val="FF0000"/>
                </a:solidFill>
                <a:latin typeface="Calibri" pitchFamily="34" charset="0"/>
                <a:cs typeface="Calibri" pitchFamily="34" charset="0"/>
              </a:endParaRPr>
            </a:p>
          </p:txBody>
        </p:sp>
        <p:sp>
          <p:nvSpPr>
            <p:cNvPr id="12" name="Multiply 11"/>
            <p:cNvSpPr/>
            <p:nvPr/>
          </p:nvSpPr>
          <p:spPr>
            <a:xfrm>
              <a:off x="1788169" y="6481683"/>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1956897" y="6209541"/>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ultiply 13"/>
            <p:cNvSpPr/>
            <p:nvPr/>
          </p:nvSpPr>
          <p:spPr>
            <a:xfrm>
              <a:off x="2109298" y="5888411"/>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ultiply 14"/>
            <p:cNvSpPr/>
            <p:nvPr/>
          </p:nvSpPr>
          <p:spPr>
            <a:xfrm>
              <a:off x="2359668" y="5616269"/>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ultiply 15"/>
            <p:cNvSpPr/>
            <p:nvPr/>
          </p:nvSpPr>
          <p:spPr>
            <a:xfrm>
              <a:off x="2740669" y="5491083"/>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ultiply 17"/>
            <p:cNvSpPr/>
            <p:nvPr/>
          </p:nvSpPr>
          <p:spPr>
            <a:xfrm>
              <a:off x="2925726" y="5806769"/>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ultiply 18"/>
            <p:cNvSpPr/>
            <p:nvPr/>
          </p:nvSpPr>
          <p:spPr>
            <a:xfrm>
              <a:off x="3127112" y="6122454"/>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ultiply 19"/>
            <p:cNvSpPr/>
            <p:nvPr/>
          </p:nvSpPr>
          <p:spPr>
            <a:xfrm>
              <a:off x="3279512" y="6421812"/>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ultiply 20"/>
            <p:cNvSpPr/>
            <p:nvPr/>
          </p:nvSpPr>
          <p:spPr>
            <a:xfrm>
              <a:off x="3704055" y="6405484"/>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ultiply 21"/>
            <p:cNvSpPr/>
            <p:nvPr/>
          </p:nvSpPr>
          <p:spPr>
            <a:xfrm>
              <a:off x="3448240" y="6655855"/>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Multiply 22"/>
            <p:cNvSpPr/>
            <p:nvPr/>
          </p:nvSpPr>
          <p:spPr>
            <a:xfrm>
              <a:off x="4275554" y="6699397"/>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Multiply 23"/>
            <p:cNvSpPr/>
            <p:nvPr/>
          </p:nvSpPr>
          <p:spPr>
            <a:xfrm>
              <a:off x="3970754" y="6574212"/>
              <a:ext cx="310243" cy="326571"/>
            </a:xfrm>
            <a:prstGeom prst="mathMultiply">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Slide Number Placeholder 3"/>
          <p:cNvSpPr txBox="1">
            <a:spLocks/>
          </p:cNvSpPr>
          <p:nvPr/>
        </p:nvSpPr>
        <p:spPr>
          <a:xfrm>
            <a:off x="5612857" y="8599819"/>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tx1">
                  <a:tint val="75000"/>
                </a:schemeClr>
              </a:solidFill>
              <a:effectLst/>
              <a:uLnTx/>
              <a:uFillTx/>
              <a:latin typeface="Calibri" pitchFamily="34" charset="0"/>
              <a:ea typeface="+mn-ea"/>
              <a:cs typeface="Calibri" pitchFamily="34" charset="0"/>
            </a:endParaRPr>
          </a:p>
        </p:txBody>
      </p:sp>
      <p:sp>
        <p:nvSpPr>
          <p:cNvPr id="57" name="Rectangle 56"/>
          <p:cNvSpPr/>
          <p:nvPr/>
        </p:nvSpPr>
        <p:spPr>
          <a:xfrm>
            <a:off x="4572000" y="4190448"/>
            <a:ext cx="4572000" cy="2123658"/>
          </a:xfrm>
          <a:prstGeom prst="rect">
            <a:avLst/>
          </a:prstGeom>
        </p:spPr>
        <p:txBody>
          <a:bodyPr>
            <a:spAutoFit/>
          </a:bodyPr>
          <a:lstStyle/>
          <a:p>
            <a:r>
              <a:rPr lang="en-US" sz="2400" dirty="0" smtClean="0">
                <a:solidFill>
                  <a:schemeClr val="bg2"/>
                </a:solidFill>
              </a:rPr>
              <a:t>       </a:t>
            </a:r>
          </a:p>
          <a:p>
            <a:r>
              <a:rPr lang="en-US" dirty="0" smtClean="0">
                <a:solidFill>
                  <a:schemeClr val="bg2"/>
                </a:solidFill>
              </a:rPr>
              <a:t>       </a:t>
            </a:r>
            <a:r>
              <a:rPr lang="en-US" dirty="0" smtClean="0">
                <a:solidFill>
                  <a:schemeClr val="bg1"/>
                </a:solidFill>
              </a:rPr>
              <a:t>-- Arrivals: NOT Poisson </a:t>
            </a:r>
          </a:p>
          <a:p>
            <a:r>
              <a:rPr lang="en-US" dirty="0" smtClean="0">
                <a:solidFill>
                  <a:schemeClr val="bg1"/>
                </a:solidFill>
              </a:rPr>
              <a:t>           Very unpredictable!</a:t>
            </a:r>
          </a:p>
          <a:p>
            <a:r>
              <a:rPr lang="en-US" dirty="0" smtClean="0">
                <a:solidFill>
                  <a:schemeClr val="bg1"/>
                </a:solidFill>
              </a:rPr>
              <a:t>       -- Servers are time-sharing</a:t>
            </a:r>
          </a:p>
          <a:p>
            <a:r>
              <a:rPr lang="en-US" dirty="0" smtClean="0">
                <a:solidFill>
                  <a:schemeClr val="bg1"/>
                </a:solidFill>
              </a:rPr>
              <a:t>       -- Job sizes highly variable</a:t>
            </a:r>
          </a:p>
          <a:p>
            <a:r>
              <a:rPr lang="en-US" dirty="0" smtClean="0">
                <a:solidFill>
                  <a:schemeClr val="bg1"/>
                </a:solidFill>
              </a:rPr>
              <a:t>       -- Metric: T</a:t>
            </a:r>
            <a:r>
              <a:rPr lang="en-US" baseline="-25000" dirty="0" smtClean="0">
                <a:solidFill>
                  <a:schemeClr val="bg1"/>
                </a:solidFill>
              </a:rPr>
              <a:t>95 </a:t>
            </a:r>
            <a:r>
              <a:rPr lang="en-US" dirty="0" smtClean="0">
                <a:solidFill>
                  <a:schemeClr val="bg1"/>
                </a:solidFill>
              </a:rPr>
              <a:t>&lt; 500 ms</a:t>
            </a:r>
            <a:endParaRPr lang="en-US" baseline="-25000" dirty="0" smtClean="0">
              <a:solidFill>
                <a:schemeClr val="bg1"/>
              </a:solidFill>
            </a:endParaRPr>
          </a:p>
          <a:p>
            <a:r>
              <a:rPr lang="en-US" baseline="-25000" dirty="0" smtClean="0">
                <a:solidFill>
                  <a:schemeClr val="bg1"/>
                </a:solidFill>
              </a:rPr>
              <a:t>          </a:t>
            </a:r>
            <a:r>
              <a:rPr lang="en-US" dirty="0" smtClean="0">
                <a:solidFill>
                  <a:schemeClr val="bg1"/>
                </a:solidFill>
              </a:rPr>
              <a:t>-- Setup time = 260 s</a:t>
            </a:r>
            <a:endParaRPr lang="en-US" baseline="-25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le 275"/>
          <p:cNvSpPr/>
          <p:nvPr/>
        </p:nvSpPr>
        <p:spPr>
          <a:xfrm>
            <a:off x="4343400" y="1383209"/>
            <a:ext cx="988828" cy="418922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a:xfrm>
            <a:off x="6553200" y="6356350"/>
            <a:ext cx="2133600" cy="365125"/>
          </a:xfrm>
          <a:ln>
            <a:noFill/>
          </a:ln>
        </p:spPr>
        <p:txBody>
          <a:bodyPr/>
          <a:lstStyle/>
          <a:p>
            <a:fld id="{B6F15528-21DE-4FAA-801E-634DDDAF4B2B}" type="slidenum">
              <a:rPr lang="en-US" smtClean="0">
                <a:solidFill>
                  <a:schemeClr val="bg1"/>
                </a:solidFill>
              </a:rPr>
              <a:pPr/>
              <a:t>15</a:t>
            </a:fld>
            <a:endParaRPr lang="en-US" dirty="0">
              <a:solidFill>
                <a:schemeClr val="bg1"/>
              </a:solidFill>
            </a:endParaRPr>
          </a:p>
        </p:txBody>
      </p:sp>
      <p:grpSp>
        <p:nvGrpSpPr>
          <p:cNvPr id="103" name="Group 102"/>
          <p:cNvGrpSpPr/>
          <p:nvPr/>
        </p:nvGrpSpPr>
        <p:grpSpPr>
          <a:xfrm>
            <a:off x="1415902" y="2486984"/>
            <a:ext cx="1949320" cy="1798320"/>
            <a:chOff x="1415902" y="2486984"/>
            <a:chExt cx="1949320" cy="1798320"/>
          </a:xfrm>
        </p:grpSpPr>
        <p:sp>
          <p:nvSpPr>
            <p:cNvPr id="43" name="Rectangle 42"/>
            <p:cNvSpPr/>
            <p:nvPr/>
          </p:nvSpPr>
          <p:spPr>
            <a:xfrm>
              <a:off x="1871702" y="2486984"/>
              <a:ext cx="1493520" cy="1798320"/>
            </a:xfrm>
            <a:prstGeom prst="rect">
              <a:avLst/>
            </a:prstGeom>
            <a:noFill/>
            <a:ln w="5715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Load</a:t>
              </a:r>
            </a:p>
            <a:p>
              <a:pPr algn="ctr"/>
              <a:r>
                <a:rPr lang="en-US" sz="2000" b="1" dirty="0" smtClean="0">
                  <a:solidFill>
                    <a:srgbClr val="FF0000"/>
                  </a:solidFill>
                </a:rPr>
                <a:t>Balancer</a:t>
              </a:r>
            </a:p>
          </p:txBody>
        </p:sp>
        <p:sp>
          <p:nvSpPr>
            <p:cNvPr id="48" name="Left Arrow 47"/>
            <p:cNvSpPr/>
            <p:nvPr/>
          </p:nvSpPr>
          <p:spPr>
            <a:xfrm rot="10800000">
              <a:off x="1415902" y="3253562"/>
              <a:ext cx="402265" cy="307679"/>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248150" y="1370369"/>
            <a:ext cx="1729961" cy="4943337"/>
            <a:chOff x="4248150" y="1370369"/>
            <a:chExt cx="1729961" cy="4943337"/>
          </a:xfrm>
        </p:grpSpPr>
        <p:grpSp>
          <p:nvGrpSpPr>
            <p:cNvPr id="6" name="Group 104"/>
            <p:cNvGrpSpPr/>
            <p:nvPr/>
          </p:nvGrpSpPr>
          <p:grpSpPr>
            <a:xfrm>
              <a:off x="4340266" y="1370369"/>
              <a:ext cx="1016635" cy="4200526"/>
              <a:chOff x="4352142" y="1322868"/>
              <a:chExt cx="1016635" cy="4200526"/>
            </a:xfrm>
          </p:grpSpPr>
          <p:grpSp>
            <p:nvGrpSpPr>
              <p:cNvPr id="7" name="Group 29"/>
              <p:cNvGrpSpPr/>
              <p:nvPr/>
            </p:nvGrpSpPr>
            <p:grpSpPr>
              <a:xfrm>
                <a:off x="4352142" y="3423131"/>
                <a:ext cx="1016635" cy="2100263"/>
                <a:chOff x="309563" y="1655763"/>
                <a:chExt cx="2212975" cy="3744912"/>
              </a:xfrm>
            </p:grpSpPr>
            <p:pic>
              <p:nvPicPr>
                <p:cNvPr id="14" name="Picture 12" descr="blade.jpg"/>
                <p:cNvPicPr>
                  <a:picLocks noChangeAspect="1"/>
                </p:cNvPicPr>
                <p:nvPr/>
              </p:nvPicPr>
              <p:blipFill>
                <a:blip r:embed="rId3" cstate="print"/>
                <a:srcRect/>
                <a:stretch>
                  <a:fillRect/>
                </a:stretch>
              </p:blipFill>
              <p:spPr bwMode="auto">
                <a:xfrm>
                  <a:off x="342900" y="1884363"/>
                  <a:ext cx="2159000" cy="471487"/>
                </a:xfrm>
                <a:prstGeom prst="rect">
                  <a:avLst/>
                </a:prstGeom>
                <a:noFill/>
                <a:ln w="9525">
                  <a:solidFill>
                    <a:schemeClr val="bg2"/>
                  </a:solidFill>
                  <a:miter lim="800000"/>
                  <a:headEnd/>
                  <a:tailEnd/>
                </a:ln>
              </p:spPr>
            </p:pic>
            <p:pic>
              <p:nvPicPr>
                <p:cNvPr id="15" name="Picture 14" descr="blade.jpg"/>
                <p:cNvPicPr>
                  <a:picLocks noChangeAspect="1"/>
                </p:cNvPicPr>
                <p:nvPr/>
              </p:nvPicPr>
              <p:blipFill>
                <a:blip r:embed="rId3" cstate="print"/>
                <a:srcRect/>
                <a:stretch>
                  <a:fillRect/>
                </a:stretch>
              </p:blipFill>
              <p:spPr bwMode="auto">
                <a:xfrm>
                  <a:off x="358775" y="2825750"/>
                  <a:ext cx="2159000" cy="473075"/>
                </a:xfrm>
                <a:prstGeom prst="rect">
                  <a:avLst/>
                </a:prstGeom>
                <a:noFill/>
                <a:ln w="9525">
                  <a:solidFill>
                    <a:schemeClr val="bg2"/>
                  </a:solidFill>
                  <a:miter lim="800000"/>
                  <a:headEnd/>
                  <a:tailEnd/>
                </a:ln>
              </p:spPr>
            </p:pic>
            <p:pic>
              <p:nvPicPr>
                <p:cNvPr id="16" name="Picture 15" descr="blade.jpg"/>
                <p:cNvPicPr>
                  <a:picLocks noChangeAspect="1"/>
                </p:cNvPicPr>
                <p:nvPr/>
              </p:nvPicPr>
              <p:blipFill>
                <a:blip r:embed="rId3" cstate="print"/>
                <a:srcRect/>
                <a:stretch>
                  <a:fillRect/>
                </a:stretch>
              </p:blipFill>
              <p:spPr bwMode="auto">
                <a:xfrm>
                  <a:off x="355600" y="3797300"/>
                  <a:ext cx="2159000" cy="471488"/>
                </a:xfrm>
                <a:prstGeom prst="rect">
                  <a:avLst/>
                </a:prstGeom>
                <a:noFill/>
                <a:ln w="9525">
                  <a:solidFill>
                    <a:schemeClr val="bg2"/>
                  </a:solidFill>
                  <a:miter lim="800000"/>
                  <a:headEnd/>
                  <a:tailEnd/>
                </a:ln>
              </p:spPr>
            </p:pic>
            <p:pic>
              <p:nvPicPr>
                <p:cNvPr id="17" name="Picture 16" descr="blade.jpg"/>
                <p:cNvPicPr>
                  <a:picLocks noChangeAspect="1"/>
                </p:cNvPicPr>
                <p:nvPr/>
              </p:nvPicPr>
              <p:blipFill>
                <a:blip r:embed="rId3" cstate="print"/>
                <a:srcRect/>
                <a:stretch>
                  <a:fillRect/>
                </a:stretch>
              </p:blipFill>
              <p:spPr bwMode="auto">
                <a:xfrm>
                  <a:off x="363538" y="4756150"/>
                  <a:ext cx="2159000" cy="471488"/>
                </a:xfrm>
                <a:prstGeom prst="rect">
                  <a:avLst/>
                </a:prstGeom>
                <a:noFill/>
                <a:ln w="9525">
                  <a:solidFill>
                    <a:schemeClr val="bg2"/>
                  </a:solidFill>
                  <a:miter lim="800000"/>
                  <a:headEnd/>
                  <a:tailEnd/>
                </a:ln>
              </p:spPr>
            </p:pic>
            <p:sp>
              <p:nvSpPr>
                <p:cNvPr id="18" name="Rectangle 17"/>
                <p:cNvSpPr/>
                <p:nvPr/>
              </p:nvSpPr>
              <p:spPr>
                <a:xfrm>
                  <a:off x="309563" y="1655763"/>
                  <a:ext cx="2198687" cy="374491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09563" y="2520950"/>
                  <a:ext cx="2185987"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2738" y="3513138"/>
                  <a:ext cx="2187575" cy="158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738" y="4525963"/>
                  <a:ext cx="2187575" cy="158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29"/>
              <p:cNvGrpSpPr/>
              <p:nvPr/>
            </p:nvGrpSpPr>
            <p:grpSpPr>
              <a:xfrm>
                <a:off x="4352142" y="1322868"/>
                <a:ext cx="1016635" cy="2100263"/>
                <a:chOff x="309563" y="1655763"/>
                <a:chExt cx="2212975" cy="3744912"/>
              </a:xfrm>
            </p:grpSpPr>
            <p:pic>
              <p:nvPicPr>
                <p:cNvPr id="68" name="Picture 12" descr="blade.jpg"/>
                <p:cNvPicPr>
                  <a:picLocks noChangeAspect="1"/>
                </p:cNvPicPr>
                <p:nvPr/>
              </p:nvPicPr>
              <p:blipFill>
                <a:blip r:embed="rId3" cstate="print"/>
                <a:srcRect/>
                <a:stretch>
                  <a:fillRect/>
                </a:stretch>
              </p:blipFill>
              <p:spPr bwMode="auto">
                <a:xfrm>
                  <a:off x="342900" y="1884363"/>
                  <a:ext cx="2159000" cy="471487"/>
                </a:xfrm>
                <a:prstGeom prst="rect">
                  <a:avLst/>
                </a:prstGeom>
                <a:noFill/>
                <a:ln w="9525">
                  <a:solidFill>
                    <a:schemeClr val="bg2"/>
                  </a:solidFill>
                  <a:miter lim="800000"/>
                  <a:headEnd/>
                  <a:tailEnd/>
                </a:ln>
              </p:spPr>
            </p:pic>
            <p:pic>
              <p:nvPicPr>
                <p:cNvPr id="69" name="Picture 68" descr="blade.jpg"/>
                <p:cNvPicPr>
                  <a:picLocks noChangeAspect="1"/>
                </p:cNvPicPr>
                <p:nvPr/>
              </p:nvPicPr>
              <p:blipFill>
                <a:blip r:embed="rId3" cstate="print"/>
                <a:srcRect/>
                <a:stretch>
                  <a:fillRect/>
                </a:stretch>
              </p:blipFill>
              <p:spPr bwMode="auto">
                <a:xfrm>
                  <a:off x="358775" y="2825750"/>
                  <a:ext cx="2159000" cy="473075"/>
                </a:xfrm>
                <a:prstGeom prst="rect">
                  <a:avLst/>
                </a:prstGeom>
                <a:noFill/>
                <a:ln w="9525">
                  <a:solidFill>
                    <a:schemeClr val="bg2"/>
                  </a:solidFill>
                  <a:miter lim="800000"/>
                  <a:headEnd/>
                  <a:tailEnd/>
                </a:ln>
              </p:spPr>
            </p:pic>
            <p:pic>
              <p:nvPicPr>
                <p:cNvPr id="70" name="Picture 69" descr="blade.jpg"/>
                <p:cNvPicPr>
                  <a:picLocks noChangeAspect="1"/>
                </p:cNvPicPr>
                <p:nvPr/>
              </p:nvPicPr>
              <p:blipFill>
                <a:blip r:embed="rId3" cstate="print"/>
                <a:srcRect/>
                <a:stretch>
                  <a:fillRect/>
                </a:stretch>
              </p:blipFill>
              <p:spPr bwMode="auto">
                <a:xfrm>
                  <a:off x="355600" y="3797300"/>
                  <a:ext cx="2159000" cy="471488"/>
                </a:xfrm>
                <a:prstGeom prst="rect">
                  <a:avLst/>
                </a:prstGeom>
                <a:noFill/>
                <a:ln w="9525">
                  <a:solidFill>
                    <a:schemeClr val="bg2"/>
                  </a:solidFill>
                  <a:miter lim="800000"/>
                  <a:headEnd/>
                  <a:tailEnd/>
                </a:ln>
              </p:spPr>
            </p:pic>
            <p:pic>
              <p:nvPicPr>
                <p:cNvPr id="71" name="Picture 70" descr="blade.jpg"/>
                <p:cNvPicPr>
                  <a:picLocks noChangeAspect="1"/>
                </p:cNvPicPr>
                <p:nvPr/>
              </p:nvPicPr>
              <p:blipFill>
                <a:blip r:embed="rId3" cstate="print"/>
                <a:srcRect/>
                <a:stretch>
                  <a:fillRect/>
                </a:stretch>
              </p:blipFill>
              <p:spPr bwMode="auto">
                <a:xfrm>
                  <a:off x="363538" y="4756150"/>
                  <a:ext cx="2159000" cy="471488"/>
                </a:xfrm>
                <a:prstGeom prst="rect">
                  <a:avLst/>
                </a:prstGeom>
                <a:noFill/>
                <a:ln w="9525">
                  <a:solidFill>
                    <a:schemeClr val="bg2"/>
                  </a:solidFill>
                  <a:miter lim="800000"/>
                  <a:headEnd/>
                  <a:tailEnd/>
                </a:ln>
              </p:spPr>
            </p:pic>
            <p:sp>
              <p:nvSpPr>
                <p:cNvPr id="72" name="Rectangle 71"/>
                <p:cNvSpPr/>
                <p:nvPr/>
              </p:nvSpPr>
              <p:spPr>
                <a:xfrm>
                  <a:off x="309563" y="1655763"/>
                  <a:ext cx="2198687" cy="374491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09563" y="2520950"/>
                  <a:ext cx="2185987"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2738" y="3513138"/>
                  <a:ext cx="2187575" cy="158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12738" y="4525963"/>
                  <a:ext cx="2187575" cy="158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56" name="TextBox 155"/>
            <p:cNvSpPr txBox="1"/>
            <p:nvPr/>
          </p:nvSpPr>
          <p:spPr>
            <a:xfrm>
              <a:off x="4248150" y="5667375"/>
              <a:ext cx="1729961" cy="646331"/>
            </a:xfrm>
            <a:prstGeom prst="rect">
              <a:avLst/>
            </a:prstGeom>
            <a:noFill/>
            <a:ln>
              <a:noFill/>
            </a:ln>
          </p:spPr>
          <p:txBody>
            <a:bodyPr wrap="none" rtlCol="0">
              <a:spAutoFit/>
            </a:bodyPr>
            <a:lstStyle/>
            <a:p>
              <a:r>
                <a:rPr lang="en-US" dirty="0" smtClean="0">
                  <a:solidFill>
                    <a:schemeClr val="bg1"/>
                  </a:solidFill>
                </a:rPr>
                <a:t>28 Application</a:t>
              </a:r>
            </a:p>
            <a:p>
              <a:r>
                <a:rPr lang="en-US" dirty="0" smtClean="0">
                  <a:solidFill>
                    <a:schemeClr val="bg1"/>
                  </a:solidFill>
                </a:rPr>
                <a:t>servers</a:t>
              </a:r>
              <a:endParaRPr lang="en-US" dirty="0">
                <a:solidFill>
                  <a:schemeClr val="bg1"/>
                </a:solidFill>
              </a:endParaRPr>
            </a:p>
          </p:txBody>
        </p:sp>
      </p:grpSp>
      <p:grpSp>
        <p:nvGrpSpPr>
          <p:cNvPr id="102" name="Group 101"/>
          <p:cNvGrpSpPr/>
          <p:nvPr/>
        </p:nvGrpSpPr>
        <p:grpSpPr>
          <a:xfrm>
            <a:off x="8181975" y="3133725"/>
            <a:ext cx="714375" cy="790575"/>
            <a:chOff x="8181975" y="3133725"/>
            <a:chExt cx="714375" cy="790575"/>
          </a:xfrm>
        </p:grpSpPr>
        <p:sp>
          <p:nvSpPr>
            <p:cNvPr id="172" name="Oval 171"/>
            <p:cNvSpPr/>
            <p:nvPr/>
          </p:nvSpPr>
          <p:spPr>
            <a:xfrm>
              <a:off x="8181975" y="3133725"/>
              <a:ext cx="685800" cy="2190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p:nvPr/>
          </p:nvCxnSpPr>
          <p:spPr>
            <a:xfrm rot="10800000" flipV="1">
              <a:off x="8181975" y="3224212"/>
              <a:ext cx="1588" cy="56673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0800000" flipV="1">
              <a:off x="8865560" y="3244370"/>
              <a:ext cx="1588" cy="56673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8191500" y="3228975"/>
              <a:ext cx="685800" cy="2190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01025" y="3324225"/>
              <a:ext cx="685800" cy="2190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8210550" y="3419475"/>
              <a:ext cx="685800" cy="2190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201025" y="3514725"/>
              <a:ext cx="685800" cy="2190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8191500" y="3609975"/>
              <a:ext cx="685800" cy="2190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8181975" y="3705225"/>
              <a:ext cx="685800" cy="2190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extBox 185"/>
          <p:cNvSpPr txBox="1"/>
          <p:nvPr/>
        </p:nvSpPr>
        <p:spPr>
          <a:xfrm>
            <a:off x="8010603" y="3983530"/>
            <a:ext cx="979755" cy="646331"/>
          </a:xfrm>
          <a:prstGeom prst="rect">
            <a:avLst/>
          </a:prstGeom>
          <a:noFill/>
          <a:ln>
            <a:noFill/>
          </a:ln>
        </p:spPr>
        <p:txBody>
          <a:bodyPr wrap="none" rtlCol="0">
            <a:spAutoFit/>
          </a:bodyPr>
          <a:lstStyle/>
          <a:p>
            <a:pPr algn="ctr"/>
            <a:r>
              <a:rPr lang="en-US" dirty="0" smtClean="0">
                <a:solidFill>
                  <a:schemeClr val="bg1"/>
                </a:solidFill>
              </a:rPr>
              <a:t>500 GB</a:t>
            </a:r>
          </a:p>
          <a:p>
            <a:pPr algn="ctr"/>
            <a:r>
              <a:rPr lang="en-US" dirty="0" smtClean="0">
                <a:solidFill>
                  <a:schemeClr val="bg1"/>
                </a:solidFill>
              </a:rPr>
              <a:t>DB</a:t>
            </a:r>
            <a:endParaRPr lang="en-US" dirty="0">
              <a:solidFill>
                <a:schemeClr val="bg1"/>
              </a:solidFill>
            </a:endParaRPr>
          </a:p>
        </p:txBody>
      </p:sp>
      <p:sp>
        <p:nvSpPr>
          <p:cNvPr id="171" name="TextBox 170"/>
          <p:cNvSpPr txBox="1"/>
          <p:nvPr/>
        </p:nvSpPr>
        <p:spPr>
          <a:xfrm>
            <a:off x="6412663" y="4662820"/>
            <a:ext cx="1656223" cy="369332"/>
          </a:xfrm>
          <a:prstGeom prst="rect">
            <a:avLst/>
          </a:prstGeom>
          <a:noFill/>
          <a:ln>
            <a:solidFill>
              <a:schemeClr val="tx1"/>
            </a:solidFill>
          </a:ln>
        </p:spPr>
        <p:txBody>
          <a:bodyPr wrap="none" rtlCol="0">
            <a:spAutoFit/>
          </a:bodyPr>
          <a:lstStyle/>
          <a:p>
            <a:r>
              <a:rPr lang="en-US" dirty="0" smtClean="0">
                <a:solidFill>
                  <a:schemeClr val="bg1"/>
                </a:solidFill>
              </a:rPr>
              <a:t>7 </a:t>
            </a:r>
            <a:r>
              <a:rPr lang="en-US" dirty="0" err="1" smtClean="0">
                <a:solidFill>
                  <a:schemeClr val="bg1"/>
                </a:solidFill>
              </a:rPr>
              <a:t>Memcached</a:t>
            </a:r>
            <a:endParaRPr lang="en-US" dirty="0">
              <a:solidFill>
                <a:schemeClr val="bg1"/>
              </a:solidFill>
            </a:endParaRPr>
          </a:p>
        </p:txBody>
      </p:sp>
      <p:grpSp>
        <p:nvGrpSpPr>
          <p:cNvPr id="101" name="Group 100"/>
          <p:cNvGrpSpPr/>
          <p:nvPr/>
        </p:nvGrpSpPr>
        <p:grpSpPr>
          <a:xfrm>
            <a:off x="6753772" y="2434856"/>
            <a:ext cx="828128" cy="2099044"/>
            <a:chOff x="6753772" y="2434856"/>
            <a:chExt cx="828128" cy="2099044"/>
          </a:xfrm>
        </p:grpSpPr>
        <p:pic>
          <p:nvPicPr>
            <p:cNvPr id="149" name="Picture 148" descr="blade.jpg"/>
            <p:cNvPicPr>
              <a:picLocks noChangeAspect="1"/>
            </p:cNvPicPr>
            <p:nvPr/>
          </p:nvPicPr>
          <p:blipFill>
            <a:blip r:embed="rId4" cstate="print"/>
            <a:srcRect/>
            <a:stretch>
              <a:fillRect/>
            </a:stretch>
          </p:blipFill>
          <p:spPr bwMode="auto">
            <a:xfrm>
              <a:off x="6771932" y="2588250"/>
              <a:ext cx="796693" cy="264713"/>
            </a:xfrm>
            <a:prstGeom prst="rect">
              <a:avLst/>
            </a:prstGeom>
            <a:solidFill>
              <a:schemeClr val="bg2"/>
            </a:solidFill>
            <a:ln w="9525">
              <a:solidFill>
                <a:schemeClr val="bg1">
                  <a:lumMod val="85000"/>
                </a:schemeClr>
              </a:solidFill>
              <a:miter lim="800000"/>
              <a:headEnd/>
              <a:tailEnd/>
            </a:ln>
          </p:spPr>
        </p:pic>
        <p:pic>
          <p:nvPicPr>
            <p:cNvPr id="150" name="Picture 149" descr="blade.jpg"/>
            <p:cNvPicPr>
              <a:picLocks noChangeAspect="1"/>
            </p:cNvPicPr>
            <p:nvPr/>
          </p:nvPicPr>
          <p:blipFill>
            <a:blip r:embed="rId5" cstate="print"/>
            <a:srcRect/>
            <a:stretch>
              <a:fillRect/>
            </a:stretch>
          </p:blipFill>
          <p:spPr bwMode="auto">
            <a:xfrm>
              <a:off x="6770760" y="3131889"/>
              <a:ext cx="796693" cy="263825"/>
            </a:xfrm>
            <a:prstGeom prst="rect">
              <a:avLst/>
            </a:prstGeom>
            <a:solidFill>
              <a:schemeClr val="bg2"/>
            </a:solidFill>
            <a:ln w="9525">
              <a:solidFill>
                <a:schemeClr val="bg1">
                  <a:lumMod val="85000"/>
                </a:schemeClr>
              </a:solidFill>
              <a:miter lim="800000"/>
              <a:headEnd/>
              <a:tailEnd/>
            </a:ln>
          </p:spPr>
        </p:pic>
        <p:pic>
          <p:nvPicPr>
            <p:cNvPr id="151" name="Picture 150" descr="blade.jpg"/>
            <p:cNvPicPr>
              <a:picLocks noChangeAspect="1"/>
            </p:cNvPicPr>
            <p:nvPr/>
          </p:nvPicPr>
          <p:blipFill>
            <a:blip r:embed="rId5" cstate="print"/>
            <a:srcRect/>
            <a:stretch>
              <a:fillRect/>
            </a:stretch>
          </p:blipFill>
          <p:spPr bwMode="auto">
            <a:xfrm>
              <a:off x="6773689" y="3668421"/>
              <a:ext cx="796693" cy="263825"/>
            </a:xfrm>
            <a:prstGeom prst="rect">
              <a:avLst/>
            </a:prstGeom>
            <a:noFill/>
            <a:ln w="9525">
              <a:solidFill>
                <a:schemeClr val="bg1">
                  <a:lumMod val="85000"/>
                </a:schemeClr>
              </a:solidFill>
              <a:miter lim="800000"/>
              <a:headEnd/>
              <a:tailEnd/>
            </a:ln>
          </p:spPr>
        </p:pic>
        <p:sp>
          <p:nvSpPr>
            <p:cNvPr id="152" name="Rectangle 151"/>
            <p:cNvSpPr/>
            <p:nvPr/>
          </p:nvSpPr>
          <p:spPr>
            <a:xfrm>
              <a:off x="6753772" y="2434856"/>
              <a:ext cx="828128" cy="2099044"/>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4" name="Straight Connector 153"/>
            <p:cNvCxnSpPr/>
            <p:nvPr/>
          </p:nvCxnSpPr>
          <p:spPr>
            <a:xfrm>
              <a:off x="6754944" y="2972884"/>
              <a:ext cx="807237" cy="8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754944" y="3539618"/>
              <a:ext cx="807237" cy="8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0" name="Picture 189" descr="blade.jpg"/>
            <p:cNvPicPr>
              <a:picLocks noChangeAspect="1"/>
            </p:cNvPicPr>
            <p:nvPr/>
          </p:nvPicPr>
          <p:blipFill>
            <a:blip r:embed="rId5" cstate="print"/>
            <a:srcRect/>
            <a:stretch>
              <a:fillRect/>
            </a:stretch>
          </p:blipFill>
          <p:spPr bwMode="auto">
            <a:xfrm>
              <a:off x="6770760" y="4126567"/>
              <a:ext cx="796693" cy="262626"/>
            </a:xfrm>
            <a:prstGeom prst="rect">
              <a:avLst/>
            </a:prstGeom>
            <a:noFill/>
            <a:ln w="9525">
              <a:solidFill>
                <a:schemeClr val="bg1">
                  <a:lumMod val="85000"/>
                </a:schemeClr>
              </a:solidFill>
              <a:miter lim="800000"/>
              <a:headEnd/>
              <a:tailEnd/>
            </a:ln>
          </p:spPr>
        </p:pic>
        <p:cxnSp>
          <p:nvCxnSpPr>
            <p:cNvPr id="195" name="Straight Connector 194"/>
            <p:cNvCxnSpPr/>
            <p:nvPr/>
          </p:nvCxnSpPr>
          <p:spPr>
            <a:xfrm>
              <a:off x="6754944" y="4046668"/>
              <a:ext cx="807237" cy="8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46418" y="2604977"/>
            <a:ext cx="1364734" cy="1164710"/>
            <a:chOff x="146418" y="2604977"/>
            <a:chExt cx="1364734" cy="1164710"/>
          </a:xfrm>
        </p:grpSpPr>
        <p:cxnSp>
          <p:nvCxnSpPr>
            <p:cNvPr id="50" name="Straight Arrow Connector 49"/>
            <p:cNvCxnSpPr/>
            <p:nvPr/>
          </p:nvCxnSpPr>
          <p:spPr>
            <a:xfrm flipV="1">
              <a:off x="146418" y="3741875"/>
              <a:ext cx="1364734" cy="27812"/>
            </a:xfrm>
            <a:prstGeom prst="straightConnector1">
              <a:avLst/>
            </a:prstGeom>
            <a:ln w="38100">
              <a:solidFill>
                <a:schemeClr val="bg1">
                  <a:lumMod val="9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224001" y="3371526"/>
              <a:ext cx="752479" cy="7964"/>
            </a:xfrm>
            <a:prstGeom prst="straightConnector1">
              <a:avLst/>
            </a:prstGeom>
            <a:ln w="38100">
              <a:solidFill>
                <a:schemeClr val="bg1">
                  <a:lumMod val="9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154994" y="3076423"/>
              <a:ext cx="1224478" cy="622942"/>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1" name="TextBox 110"/>
            <p:cNvSpPr txBox="1"/>
            <p:nvPr/>
          </p:nvSpPr>
          <p:spPr>
            <a:xfrm>
              <a:off x="191386" y="2604977"/>
              <a:ext cx="1120820" cy="369332"/>
            </a:xfrm>
            <a:prstGeom prst="rect">
              <a:avLst/>
            </a:prstGeom>
            <a:noFill/>
          </p:spPr>
          <p:txBody>
            <a:bodyPr wrap="none" rtlCol="0">
              <a:spAutoFit/>
            </a:bodyPr>
            <a:lstStyle/>
            <a:p>
              <a:r>
                <a:rPr lang="en-US" dirty="0" smtClean="0">
                  <a:solidFill>
                    <a:schemeClr val="bg1"/>
                  </a:solidFill>
                </a:rPr>
                <a:t>Unknown</a:t>
              </a:r>
            </a:p>
          </p:txBody>
        </p:sp>
      </p:grpSp>
      <p:grpSp>
        <p:nvGrpSpPr>
          <p:cNvPr id="23" name="Group 109"/>
          <p:cNvGrpSpPr/>
          <p:nvPr/>
        </p:nvGrpSpPr>
        <p:grpSpPr>
          <a:xfrm>
            <a:off x="3430525" y="1552353"/>
            <a:ext cx="928824" cy="3689500"/>
            <a:chOff x="3430525" y="1552353"/>
            <a:chExt cx="928824" cy="3689500"/>
          </a:xfrm>
        </p:grpSpPr>
        <p:cxnSp>
          <p:nvCxnSpPr>
            <p:cNvPr id="29" name="Shape 23"/>
            <p:cNvCxnSpPr/>
            <p:nvPr/>
          </p:nvCxnSpPr>
          <p:spPr>
            <a:xfrm>
              <a:off x="3430525" y="3401486"/>
              <a:ext cx="907559" cy="74521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hape 25"/>
            <p:cNvCxnSpPr/>
            <p:nvPr/>
          </p:nvCxnSpPr>
          <p:spPr>
            <a:xfrm>
              <a:off x="3430525" y="3401487"/>
              <a:ext cx="896926" cy="12852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hape 27"/>
            <p:cNvCxnSpPr/>
            <p:nvPr/>
          </p:nvCxnSpPr>
          <p:spPr>
            <a:xfrm rot="16200000" flipH="1">
              <a:off x="3213063" y="3618948"/>
              <a:ext cx="1345804" cy="910879"/>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Curved Connector 19"/>
            <p:cNvCxnSpPr/>
            <p:nvPr/>
          </p:nvCxnSpPr>
          <p:spPr>
            <a:xfrm rot="5400000" flipH="1" flipV="1">
              <a:off x="3188337" y="2276551"/>
              <a:ext cx="1384846" cy="89338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5" name="Curved Connector 19"/>
            <p:cNvCxnSpPr/>
            <p:nvPr/>
          </p:nvCxnSpPr>
          <p:spPr>
            <a:xfrm rot="5400000" flipH="1" flipV="1">
              <a:off x="2960548" y="2038756"/>
              <a:ext cx="1842674" cy="869868"/>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4" name="Curved Connector 19"/>
            <p:cNvCxnSpPr/>
            <p:nvPr/>
          </p:nvCxnSpPr>
          <p:spPr>
            <a:xfrm flipV="1">
              <a:off x="3453078" y="2658140"/>
              <a:ext cx="885006" cy="72237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6" name="Curved Connector 19"/>
            <p:cNvCxnSpPr/>
            <p:nvPr/>
          </p:nvCxnSpPr>
          <p:spPr>
            <a:xfrm flipV="1">
              <a:off x="3456510" y="3104707"/>
              <a:ext cx="902839" cy="278505"/>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Shape 27"/>
            <p:cNvCxnSpPr/>
            <p:nvPr/>
          </p:nvCxnSpPr>
          <p:spPr>
            <a:xfrm rot="16200000" flipH="1">
              <a:off x="2972983" y="3876749"/>
              <a:ext cx="1826191" cy="904018"/>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Group 111"/>
          <p:cNvGrpSpPr/>
          <p:nvPr/>
        </p:nvGrpSpPr>
        <p:grpSpPr>
          <a:xfrm>
            <a:off x="5312735" y="1601970"/>
            <a:ext cx="1461570" cy="3640114"/>
            <a:chOff x="5312735" y="1601970"/>
            <a:chExt cx="1461570" cy="3640114"/>
          </a:xfrm>
        </p:grpSpPr>
        <p:cxnSp>
          <p:nvCxnSpPr>
            <p:cNvPr id="139" name="Shape 27"/>
            <p:cNvCxnSpPr/>
            <p:nvPr/>
          </p:nvCxnSpPr>
          <p:spPr>
            <a:xfrm>
              <a:off x="5372985" y="1609060"/>
              <a:ext cx="1378689" cy="110224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5" name="Shape 27"/>
            <p:cNvCxnSpPr/>
            <p:nvPr/>
          </p:nvCxnSpPr>
          <p:spPr>
            <a:xfrm rot="16200000" flipH="1">
              <a:off x="5217041" y="1740194"/>
              <a:ext cx="1672857" cy="1396410"/>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7" name="Shape 27"/>
            <p:cNvCxnSpPr/>
            <p:nvPr/>
          </p:nvCxnSpPr>
          <p:spPr>
            <a:xfrm rot="16200000" flipH="1">
              <a:off x="4960089" y="2014869"/>
              <a:ext cx="2211573" cy="1392864"/>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8" name="Shape 27"/>
            <p:cNvCxnSpPr>
              <a:endCxn id="190" idx="1"/>
            </p:cNvCxnSpPr>
            <p:nvPr/>
          </p:nvCxnSpPr>
          <p:spPr>
            <a:xfrm rot="16200000" flipH="1">
              <a:off x="4752781" y="2239901"/>
              <a:ext cx="2643504" cy="1392453"/>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4" name="Shape 27"/>
            <p:cNvCxnSpPr/>
            <p:nvPr/>
          </p:nvCxnSpPr>
          <p:spPr>
            <a:xfrm>
              <a:off x="5312735" y="2080436"/>
              <a:ext cx="1449572" cy="63086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6" name="Shape 27"/>
            <p:cNvCxnSpPr/>
            <p:nvPr/>
          </p:nvCxnSpPr>
          <p:spPr>
            <a:xfrm>
              <a:off x="5316280" y="2094612"/>
              <a:ext cx="1446027" cy="1148318"/>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8" name="Shape 27"/>
            <p:cNvCxnSpPr/>
            <p:nvPr/>
          </p:nvCxnSpPr>
          <p:spPr>
            <a:xfrm rot="16200000" flipH="1">
              <a:off x="5218813" y="2273593"/>
              <a:ext cx="1676403" cy="1410585"/>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0" name="Shape 27"/>
            <p:cNvCxnSpPr>
              <a:endCxn id="190" idx="1"/>
            </p:cNvCxnSpPr>
            <p:nvPr/>
          </p:nvCxnSpPr>
          <p:spPr>
            <a:xfrm rot="16200000" flipH="1">
              <a:off x="4984921" y="2472040"/>
              <a:ext cx="2140233" cy="1431445"/>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8" name="Shape 27"/>
            <p:cNvCxnSpPr/>
            <p:nvPr/>
          </p:nvCxnSpPr>
          <p:spPr>
            <a:xfrm>
              <a:off x="5429693" y="2608523"/>
              <a:ext cx="1311349" cy="81514"/>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2" name="Shape 27"/>
            <p:cNvCxnSpPr>
              <a:endCxn id="150" idx="1"/>
            </p:cNvCxnSpPr>
            <p:nvPr/>
          </p:nvCxnSpPr>
          <p:spPr>
            <a:xfrm>
              <a:off x="5390708" y="2612069"/>
              <a:ext cx="1380052" cy="651733"/>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6" name="Shape 27"/>
            <p:cNvCxnSpPr/>
            <p:nvPr/>
          </p:nvCxnSpPr>
          <p:spPr>
            <a:xfrm>
              <a:off x="5351723" y="2615615"/>
              <a:ext cx="1410584" cy="116957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0" name="Shape 27"/>
            <p:cNvCxnSpPr>
              <a:endCxn id="190" idx="1"/>
            </p:cNvCxnSpPr>
            <p:nvPr/>
          </p:nvCxnSpPr>
          <p:spPr>
            <a:xfrm rot="16200000" flipH="1">
              <a:off x="5222390" y="2709509"/>
              <a:ext cx="1638719" cy="145802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6" name="Shape 27"/>
            <p:cNvCxnSpPr/>
            <p:nvPr/>
          </p:nvCxnSpPr>
          <p:spPr>
            <a:xfrm flipV="1">
              <a:off x="5339583" y="2679405"/>
              <a:ext cx="1412091" cy="529609"/>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9" name="Shape 27"/>
            <p:cNvCxnSpPr/>
            <p:nvPr/>
          </p:nvCxnSpPr>
          <p:spPr>
            <a:xfrm>
              <a:off x="5343127" y="3198380"/>
              <a:ext cx="1355385" cy="44550"/>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1" name="Shape 27"/>
            <p:cNvCxnSpPr/>
            <p:nvPr/>
          </p:nvCxnSpPr>
          <p:spPr>
            <a:xfrm>
              <a:off x="5357303" y="3175094"/>
              <a:ext cx="1383739" cy="63136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3" name="Shape 27"/>
            <p:cNvCxnSpPr>
              <a:endCxn id="190" idx="1"/>
            </p:cNvCxnSpPr>
            <p:nvPr/>
          </p:nvCxnSpPr>
          <p:spPr>
            <a:xfrm>
              <a:off x="5371479" y="3151808"/>
              <a:ext cx="1399281" cy="110607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0" name="Shape 27"/>
            <p:cNvCxnSpPr/>
            <p:nvPr/>
          </p:nvCxnSpPr>
          <p:spPr>
            <a:xfrm flipV="1">
              <a:off x="5376529" y="4132753"/>
              <a:ext cx="1378689" cy="110224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1" name="Shape 27"/>
            <p:cNvCxnSpPr/>
            <p:nvPr/>
          </p:nvCxnSpPr>
          <p:spPr>
            <a:xfrm rot="5400000" flipH="1" flipV="1">
              <a:off x="5220585" y="3707451"/>
              <a:ext cx="1672857" cy="1396410"/>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2" name="Shape 27"/>
            <p:cNvCxnSpPr/>
            <p:nvPr/>
          </p:nvCxnSpPr>
          <p:spPr>
            <a:xfrm rot="5400000" flipH="1" flipV="1">
              <a:off x="4963633" y="3436322"/>
              <a:ext cx="2211573" cy="1392864"/>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3" name="Shape 27"/>
            <p:cNvCxnSpPr/>
            <p:nvPr/>
          </p:nvCxnSpPr>
          <p:spPr>
            <a:xfrm rot="5400000" flipH="1" flipV="1">
              <a:off x="4756325" y="3211701"/>
              <a:ext cx="2643504" cy="1392453"/>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6" name="Shape 27"/>
            <p:cNvCxnSpPr/>
            <p:nvPr/>
          </p:nvCxnSpPr>
          <p:spPr>
            <a:xfrm flipV="1">
              <a:off x="5316279" y="4132753"/>
              <a:ext cx="1449572" cy="63086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7" name="Shape 27"/>
            <p:cNvCxnSpPr/>
            <p:nvPr/>
          </p:nvCxnSpPr>
          <p:spPr>
            <a:xfrm flipV="1">
              <a:off x="5319824" y="3601125"/>
              <a:ext cx="1446027" cy="1148318"/>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8" name="Shape 27"/>
            <p:cNvCxnSpPr/>
            <p:nvPr/>
          </p:nvCxnSpPr>
          <p:spPr>
            <a:xfrm rot="5400000" flipH="1" flipV="1">
              <a:off x="5222357" y="3159877"/>
              <a:ext cx="1676403" cy="1410585"/>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9" name="Shape 27"/>
            <p:cNvCxnSpPr/>
            <p:nvPr/>
          </p:nvCxnSpPr>
          <p:spPr>
            <a:xfrm rot="5400000" flipH="1" flipV="1">
              <a:off x="4988465" y="2940570"/>
              <a:ext cx="2140233" cy="1431445"/>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2" name="Shape 27"/>
            <p:cNvCxnSpPr/>
            <p:nvPr/>
          </p:nvCxnSpPr>
          <p:spPr>
            <a:xfrm flipV="1">
              <a:off x="5433237" y="4154018"/>
              <a:ext cx="1311349" cy="81514"/>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3" name="Shape 27"/>
            <p:cNvCxnSpPr/>
            <p:nvPr/>
          </p:nvCxnSpPr>
          <p:spPr>
            <a:xfrm flipV="1">
              <a:off x="5394252" y="3580253"/>
              <a:ext cx="1380052" cy="651733"/>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4" name="Shape 27"/>
            <p:cNvCxnSpPr/>
            <p:nvPr/>
          </p:nvCxnSpPr>
          <p:spPr>
            <a:xfrm flipV="1">
              <a:off x="5355267" y="3058864"/>
              <a:ext cx="1410584" cy="116957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5" name="Shape 27"/>
            <p:cNvCxnSpPr/>
            <p:nvPr/>
          </p:nvCxnSpPr>
          <p:spPr>
            <a:xfrm rot="5400000" flipH="1" flipV="1">
              <a:off x="5225934" y="2676524"/>
              <a:ext cx="1638719" cy="145802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8" name="Shape 27"/>
            <p:cNvCxnSpPr/>
            <p:nvPr/>
          </p:nvCxnSpPr>
          <p:spPr>
            <a:xfrm>
              <a:off x="5343127" y="3635041"/>
              <a:ext cx="1412091" cy="529609"/>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0" name="Shape 27"/>
            <p:cNvCxnSpPr/>
            <p:nvPr/>
          </p:nvCxnSpPr>
          <p:spPr>
            <a:xfrm flipV="1">
              <a:off x="5346671" y="3601125"/>
              <a:ext cx="1355385" cy="44550"/>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2" name="Shape 27"/>
            <p:cNvCxnSpPr/>
            <p:nvPr/>
          </p:nvCxnSpPr>
          <p:spPr>
            <a:xfrm flipV="1">
              <a:off x="5360847" y="3037599"/>
              <a:ext cx="1383739" cy="63136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5" name="Shape 27"/>
            <p:cNvCxnSpPr/>
            <p:nvPr/>
          </p:nvCxnSpPr>
          <p:spPr>
            <a:xfrm flipV="1">
              <a:off x="5375023" y="2586175"/>
              <a:ext cx="1399281" cy="110607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5" name="Group 106"/>
          <p:cNvGrpSpPr/>
          <p:nvPr/>
        </p:nvGrpSpPr>
        <p:grpSpPr>
          <a:xfrm>
            <a:off x="7566839" y="2665229"/>
            <a:ext cx="643712" cy="1640241"/>
            <a:chOff x="7566839" y="2665229"/>
            <a:chExt cx="643712" cy="1640241"/>
          </a:xfrm>
        </p:grpSpPr>
        <p:cxnSp>
          <p:nvCxnSpPr>
            <p:cNvPr id="257" name="Shape 27"/>
            <p:cNvCxnSpPr>
              <a:endCxn id="180" idx="2"/>
            </p:cNvCxnSpPr>
            <p:nvPr/>
          </p:nvCxnSpPr>
          <p:spPr>
            <a:xfrm rot="16200000" flipH="1">
              <a:off x="7456803" y="2775265"/>
              <a:ext cx="863783" cy="643712"/>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8" name="Shape 27"/>
            <p:cNvCxnSpPr>
              <a:endCxn id="180" idx="2"/>
            </p:cNvCxnSpPr>
            <p:nvPr/>
          </p:nvCxnSpPr>
          <p:spPr>
            <a:xfrm>
              <a:off x="7570384" y="3264197"/>
              <a:ext cx="640166" cy="264816"/>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0" name="Shape 27"/>
            <p:cNvCxnSpPr>
              <a:endCxn id="179" idx="2"/>
            </p:cNvCxnSpPr>
            <p:nvPr/>
          </p:nvCxnSpPr>
          <p:spPr>
            <a:xfrm flipV="1">
              <a:off x="7577640" y="3433763"/>
              <a:ext cx="623385" cy="372529"/>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2" name="Shape 27"/>
            <p:cNvCxnSpPr>
              <a:endCxn id="179" idx="2"/>
            </p:cNvCxnSpPr>
            <p:nvPr/>
          </p:nvCxnSpPr>
          <p:spPr>
            <a:xfrm rot="5400000" flipH="1" flipV="1">
              <a:off x="7457107" y="3561552"/>
              <a:ext cx="871706" cy="616129"/>
            </a:xfrm>
            <a:prstGeom prst="straightConnector1">
              <a:avLst/>
            </a:pr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79" name="TextBox 278"/>
          <p:cNvSpPr txBox="1"/>
          <p:nvPr/>
        </p:nvSpPr>
        <p:spPr>
          <a:xfrm>
            <a:off x="0" y="4728451"/>
            <a:ext cx="3827523" cy="1754326"/>
          </a:xfrm>
          <a:prstGeom prst="rect">
            <a:avLst/>
          </a:prstGeom>
          <a:noFill/>
        </p:spPr>
        <p:txBody>
          <a:bodyPr wrap="square" rtlCol="0">
            <a:spAutoFit/>
          </a:bodyPr>
          <a:lstStyle/>
          <a:p>
            <a:pPr>
              <a:buFont typeface="Wingdings" pitchFamily="2" charset="2"/>
              <a:buChar char="q"/>
            </a:pPr>
            <a:r>
              <a:rPr lang="en-US" dirty="0" smtClean="0">
                <a:solidFill>
                  <a:schemeClr val="bg1"/>
                </a:solidFill>
              </a:rPr>
              <a:t>  key-value workload</a:t>
            </a:r>
          </a:p>
          <a:p>
            <a:r>
              <a:rPr lang="en-US" dirty="0" smtClean="0">
                <a:solidFill>
                  <a:schemeClr val="bg1"/>
                </a:solidFill>
              </a:rPr>
              <a:t>      mix of CPU &amp; I/O</a:t>
            </a:r>
          </a:p>
          <a:p>
            <a:pPr>
              <a:buFont typeface="Wingdings" pitchFamily="2" charset="2"/>
              <a:buChar char="q"/>
            </a:pPr>
            <a:r>
              <a:rPr lang="en-US" dirty="0" smtClean="0">
                <a:solidFill>
                  <a:schemeClr val="bg1"/>
                </a:solidFill>
              </a:rPr>
              <a:t>  1 Request = </a:t>
            </a:r>
            <a:r>
              <a:rPr lang="en-US" dirty="0" smtClean="0">
                <a:solidFill>
                  <a:schemeClr val="bg1"/>
                </a:solidFill>
                <a:latin typeface="Calibri" pitchFamily="34" charset="0"/>
                <a:cs typeface="Calibri" pitchFamily="34" charset="0"/>
              </a:rPr>
              <a:t>120ms, 3000 KV pairs</a:t>
            </a:r>
          </a:p>
          <a:p>
            <a:pPr>
              <a:buFont typeface="Wingdings" pitchFamily="2" charset="2"/>
              <a:buChar char="q"/>
            </a:pPr>
            <a:r>
              <a:rPr lang="en-US" dirty="0" smtClean="0">
                <a:solidFill>
                  <a:schemeClr val="bg1"/>
                </a:solidFill>
                <a:latin typeface="Calibri" pitchFamily="34" charset="0"/>
                <a:cs typeface="Calibri" pitchFamily="34" charset="0"/>
              </a:rPr>
              <a:t>   Provision capacity to meet SLA</a:t>
            </a:r>
          </a:p>
          <a:p>
            <a:pPr>
              <a:buFont typeface="Wingdings" pitchFamily="2" charset="2"/>
              <a:buChar char="q"/>
            </a:pPr>
            <a:r>
              <a:rPr lang="en-US" dirty="0" smtClean="0">
                <a:solidFill>
                  <a:schemeClr val="bg1"/>
                </a:solidFill>
                <a:latin typeface="Calibri" pitchFamily="34" charset="0"/>
                <a:cs typeface="Calibri" pitchFamily="34" charset="0"/>
              </a:rPr>
              <a:t>  SLA:  T</a:t>
            </a:r>
            <a:r>
              <a:rPr lang="en-US" baseline="-25000" dirty="0" smtClean="0">
                <a:solidFill>
                  <a:schemeClr val="bg1"/>
                </a:solidFill>
                <a:latin typeface="Calibri" pitchFamily="34" charset="0"/>
                <a:cs typeface="Calibri" pitchFamily="34" charset="0"/>
              </a:rPr>
              <a:t>95</a:t>
            </a:r>
            <a:r>
              <a:rPr lang="en-US" dirty="0" smtClean="0">
                <a:solidFill>
                  <a:schemeClr val="bg1"/>
                </a:solidFill>
                <a:latin typeface="Calibri" pitchFamily="34" charset="0"/>
                <a:cs typeface="Calibri" pitchFamily="34" charset="0"/>
              </a:rPr>
              <a:t> &lt; 500 ms</a:t>
            </a:r>
          </a:p>
          <a:p>
            <a:pPr>
              <a:buFont typeface="Wingdings" pitchFamily="2" charset="2"/>
              <a:buChar char="q"/>
            </a:pPr>
            <a:r>
              <a:rPr lang="en-US" dirty="0" smtClean="0">
                <a:solidFill>
                  <a:schemeClr val="bg1"/>
                </a:solidFill>
                <a:latin typeface="Calibri" pitchFamily="34" charset="0"/>
                <a:cs typeface="Calibri" pitchFamily="34" charset="0"/>
              </a:rPr>
              <a:t>   </a:t>
            </a:r>
            <a:r>
              <a:rPr lang="en-US" dirty="0" smtClean="0">
                <a:solidFill>
                  <a:srgbClr val="00FF00"/>
                </a:solidFill>
                <a:latin typeface="Calibri" pitchFamily="34" charset="0"/>
                <a:cs typeface="Calibri" pitchFamily="34" charset="0"/>
              </a:rPr>
              <a:t>Setup time: 260 s</a:t>
            </a:r>
            <a:endParaRPr lang="en-US" sz="2000" dirty="0" smtClean="0">
              <a:solidFill>
                <a:srgbClr val="00FF00"/>
              </a:solidFill>
            </a:endParaRPr>
          </a:p>
        </p:txBody>
      </p:sp>
      <p:sp>
        <p:nvSpPr>
          <p:cNvPr id="99" name="Rectangle 98"/>
          <p:cNvSpPr/>
          <p:nvPr/>
        </p:nvSpPr>
        <p:spPr>
          <a:xfrm>
            <a:off x="1893495" y="2476500"/>
            <a:ext cx="1455347" cy="1792997"/>
          </a:xfrm>
          <a:prstGeom prst="rect">
            <a:avLst/>
          </a:prstGeom>
          <a:solidFill>
            <a:srgbClr val="00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Power</a:t>
            </a:r>
          </a:p>
          <a:p>
            <a:pPr algn="ctr"/>
            <a:r>
              <a:rPr lang="en-US" sz="2400" dirty="0" smtClean="0">
                <a:solidFill>
                  <a:srgbClr val="FF0000"/>
                </a:solidFill>
              </a:rPr>
              <a:t>Aware</a:t>
            </a:r>
          </a:p>
          <a:p>
            <a:pPr algn="ctr"/>
            <a:r>
              <a:rPr lang="en-US" sz="2400" dirty="0" smtClean="0">
                <a:solidFill>
                  <a:srgbClr val="FF0000"/>
                </a:solidFill>
              </a:rPr>
              <a:t>Load</a:t>
            </a:r>
          </a:p>
          <a:p>
            <a:pPr algn="ctr"/>
            <a:r>
              <a:rPr lang="en-US" sz="2400" dirty="0" smtClean="0">
                <a:solidFill>
                  <a:srgbClr val="FF0000"/>
                </a:solidFill>
              </a:rPr>
              <a:t>Balancer</a:t>
            </a:r>
            <a:endParaRPr lang="en-US" sz="2400" dirty="0">
              <a:solidFill>
                <a:srgbClr val="FF0000"/>
              </a:solidFill>
            </a:endParaRPr>
          </a:p>
        </p:txBody>
      </p:sp>
      <p:sp>
        <p:nvSpPr>
          <p:cNvPr id="108"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Our</a:t>
            </a:r>
            <a:r>
              <a:rPr kumimoji="0" lang="en-US" sz="3600" b="0" i="0" u="none" strike="noStrike" kern="1200" cap="none" spc="0" normalizeH="0" noProof="0" dirty="0" smtClean="0">
                <a:ln>
                  <a:noFill/>
                </a:ln>
                <a:solidFill>
                  <a:schemeClr val="tx2"/>
                </a:solidFill>
                <a:effectLst/>
                <a:uLnTx/>
                <a:uFillTx/>
                <a:latin typeface="+mj-lt"/>
                <a:ea typeface="+mj-ea"/>
                <a:cs typeface="+mj-cs"/>
              </a:rPr>
              <a:t> Data Center</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186" grpId="0"/>
      <p:bldP spid="171" grpId="0" animBg="1"/>
      <p:bldP spid="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a:ln>
            <a:noFill/>
          </a:ln>
        </p:spPr>
        <p:txBody>
          <a:bodyPr/>
          <a:lstStyle/>
          <a:p>
            <a:fld id="{B6F15528-21DE-4FAA-801E-634DDDAF4B2B}" type="slidenum">
              <a:rPr lang="en-US" smtClean="0">
                <a:solidFill>
                  <a:schemeClr val="bg1"/>
                </a:solidFill>
              </a:rPr>
              <a:pPr/>
              <a:t>16</a:t>
            </a:fld>
            <a:endParaRPr lang="en-US" dirty="0">
              <a:solidFill>
                <a:schemeClr val="bg1"/>
              </a:solidFill>
            </a:endParaRPr>
          </a:p>
        </p:txBody>
      </p:sp>
      <p:sp>
        <p:nvSpPr>
          <p:cNvPr id="108"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Provisioning</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95" name="Group 94"/>
          <p:cNvGrpSpPr/>
          <p:nvPr/>
        </p:nvGrpSpPr>
        <p:grpSpPr>
          <a:xfrm>
            <a:off x="2692434" y="950026"/>
            <a:ext cx="2960221" cy="2220685"/>
            <a:chOff x="2692434" y="950026"/>
            <a:chExt cx="2960221" cy="2220685"/>
          </a:xfrm>
        </p:grpSpPr>
        <p:graphicFrame>
          <p:nvGraphicFramePr>
            <p:cNvPr id="103" name="Chart 102"/>
            <p:cNvGraphicFramePr/>
            <p:nvPr/>
          </p:nvGraphicFramePr>
          <p:xfrm>
            <a:off x="2692434" y="1378440"/>
            <a:ext cx="2960221" cy="1792271"/>
          </p:xfrm>
          <a:graphic>
            <a:graphicData uri="http://schemas.openxmlformats.org/drawingml/2006/chart">
              <c:chart xmlns:c="http://schemas.openxmlformats.org/drawingml/2006/chart" xmlns:r="http://schemas.openxmlformats.org/officeDocument/2006/relationships" r:id="rId4"/>
            </a:graphicData>
          </a:graphic>
        </p:graphicFrame>
        <p:sp>
          <p:nvSpPr>
            <p:cNvPr id="104" name="TextBox 103"/>
            <p:cNvSpPr txBox="1"/>
            <p:nvPr/>
          </p:nvSpPr>
          <p:spPr>
            <a:xfrm>
              <a:off x="4011365" y="2833337"/>
              <a:ext cx="1405290" cy="263186"/>
            </a:xfrm>
            <a:prstGeom prst="rect">
              <a:avLst/>
            </a:prstGeom>
            <a:noFill/>
          </p:spPr>
          <p:txBody>
            <a:bodyPr wrap="none" rtlCol="0">
              <a:spAutoFit/>
            </a:bodyPr>
            <a:lstStyle/>
            <a:p>
              <a:r>
                <a:rPr lang="en-US" b="1" dirty="0" smtClean="0">
                  <a:solidFill>
                    <a:schemeClr val="accent1"/>
                  </a:solidFill>
                </a:rPr>
                <a:t>arrival rate </a:t>
              </a:r>
              <a:endParaRPr lang="en-US" b="1" dirty="0">
                <a:solidFill>
                  <a:schemeClr val="accent1"/>
                </a:solidFill>
              </a:endParaRPr>
            </a:p>
          </p:txBody>
        </p:sp>
        <p:sp>
          <p:nvSpPr>
            <p:cNvPr id="105" name="TextBox 104"/>
            <p:cNvSpPr txBox="1"/>
            <p:nvPr/>
          </p:nvSpPr>
          <p:spPr>
            <a:xfrm rot="16200000">
              <a:off x="2874264" y="1520257"/>
              <a:ext cx="557673" cy="411221"/>
            </a:xfrm>
            <a:prstGeom prst="rect">
              <a:avLst/>
            </a:prstGeom>
            <a:noFill/>
          </p:spPr>
          <p:txBody>
            <a:bodyPr wrap="none" rtlCol="0">
              <a:spAutoFit/>
            </a:bodyPr>
            <a:lstStyle/>
            <a:p>
              <a:r>
                <a:rPr lang="en-US" sz="2400" b="1" dirty="0" smtClean="0">
                  <a:solidFill>
                    <a:schemeClr val="accent1"/>
                  </a:solidFill>
                </a:rPr>
                <a:t>T</a:t>
              </a:r>
              <a:r>
                <a:rPr lang="en-US" sz="2400" b="1" baseline="-25000" dirty="0" smtClean="0">
                  <a:solidFill>
                    <a:schemeClr val="accent1"/>
                  </a:solidFill>
                </a:rPr>
                <a:t>95</a:t>
              </a:r>
              <a:r>
                <a:rPr lang="en-US" sz="2400" b="1" dirty="0" smtClean="0">
                  <a:solidFill>
                    <a:schemeClr val="accent1"/>
                  </a:solidFill>
                </a:rPr>
                <a:t> </a:t>
              </a:r>
              <a:endParaRPr lang="en-US" sz="2400" b="1" dirty="0">
                <a:solidFill>
                  <a:schemeClr val="accent1"/>
                </a:solidFill>
              </a:endParaRPr>
            </a:p>
          </p:txBody>
        </p:sp>
        <p:sp>
          <p:nvSpPr>
            <p:cNvPr id="114" name="TextBox 113"/>
            <p:cNvSpPr txBox="1"/>
            <p:nvPr/>
          </p:nvSpPr>
          <p:spPr>
            <a:xfrm>
              <a:off x="3268966" y="950026"/>
              <a:ext cx="1969289" cy="285119"/>
            </a:xfrm>
            <a:prstGeom prst="rect">
              <a:avLst/>
            </a:prstGeom>
            <a:noFill/>
          </p:spPr>
          <p:txBody>
            <a:bodyPr wrap="none" rtlCol="0">
              <a:spAutoFit/>
            </a:bodyPr>
            <a:lstStyle/>
            <a:p>
              <a:r>
                <a:rPr lang="en-US" sz="2000" u="sng" dirty="0" smtClean="0">
                  <a:solidFill>
                    <a:schemeClr val="accent1"/>
                  </a:solidFill>
                </a:rPr>
                <a:t>At Single Server</a:t>
              </a:r>
              <a:endParaRPr lang="en-US" sz="2000" u="sng" dirty="0">
                <a:solidFill>
                  <a:schemeClr val="accent1"/>
                </a:solidFill>
              </a:endParaRPr>
            </a:p>
          </p:txBody>
        </p:sp>
      </p:grpSp>
      <p:grpSp>
        <p:nvGrpSpPr>
          <p:cNvPr id="94" name="Group 93"/>
          <p:cNvGrpSpPr/>
          <p:nvPr/>
        </p:nvGrpSpPr>
        <p:grpSpPr>
          <a:xfrm>
            <a:off x="2208810" y="2072855"/>
            <a:ext cx="2515719" cy="1383017"/>
            <a:chOff x="2196935" y="2072856"/>
            <a:chExt cx="2515719" cy="1383017"/>
          </a:xfrm>
        </p:grpSpPr>
        <p:cxnSp>
          <p:nvCxnSpPr>
            <p:cNvPr id="107" name="Straight Connector 106"/>
            <p:cNvCxnSpPr/>
            <p:nvPr/>
          </p:nvCxnSpPr>
          <p:spPr>
            <a:xfrm flipH="1">
              <a:off x="4235924" y="2214692"/>
              <a:ext cx="18496" cy="11294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672113" y="3177902"/>
              <a:ext cx="1040541" cy="277971"/>
            </a:xfrm>
            <a:prstGeom prst="rect">
              <a:avLst/>
            </a:prstGeom>
            <a:solidFill>
              <a:schemeClr val="bg1"/>
            </a:solidFill>
            <a:ln>
              <a:solidFill>
                <a:schemeClr val="tx2"/>
              </a:solidFill>
            </a:ln>
          </p:spPr>
          <p:txBody>
            <a:bodyPr wrap="none" rtlCol="0">
              <a:spAutoFit/>
            </a:bodyPr>
            <a:lstStyle/>
            <a:p>
              <a:r>
                <a:rPr lang="en-US" dirty="0" smtClean="0">
                  <a:solidFill>
                    <a:schemeClr val="tx2"/>
                  </a:solidFill>
                </a:rPr>
                <a:t>60 </a:t>
              </a:r>
              <a:r>
                <a:rPr lang="en-US" dirty="0" err="1" smtClean="0">
                  <a:solidFill>
                    <a:schemeClr val="tx2"/>
                  </a:solidFill>
                </a:rPr>
                <a:t>req</a:t>
              </a:r>
              <a:r>
                <a:rPr lang="en-US" dirty="0" smtClean="0">
                  <a:solidFill>
                    <a:schemeClr val="tx2"/>
                  </a:solidFill>
                </a:rPr>
                <a:t>/s</a:t>
              </a:r>
              <a:endParaRPr lang="en-US" sz="2000" dirty="0">
                <a:solidFill>
                  <a:schemeClr val="tx2"/>
                </a:solidFill>
              </a:endParaRPr>
            </a:p>
          </p:txBody>
        </p:sp>
        <p:cxnSp>
          <p:nvCxnSpPr>
            <p:cNvPr id="112" name="Straight Connector 111"/>
            <p:cNvCxnSpPr/>
            <p:nvPr/>
          </p:nvCxnSpPr>
          <p:spPr>
            <a:xfrm>
              <a:off x="2909455" y="2208810"/>
              <a:ext cx="1352326" cy="88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196935" y="2072856"/>
              <a:ext cx="960407" cy="277971"/>
            </a:xfrm>
            <a:prstGeom prst="rect">
              <a:avLst/>
            </a:prstGeom>
            <a:solidFill>
              <a:schemeClr val="bg1"/>
            </a:solidFill>
            <a:ln>
              <a:solidFill>
                <a:schemeClr val="tx2"/>
              </a:solidFill>
            </a:ln>
          </p:spPr>
          <p:txBody>
            <a:bodyPr wrap="none" rtlCol="0">
              <a:spAutoFit/>
            </a:bodyPr>
            <a:lstStyle/>
            <a:p>
              <a:r>
                <a:rPr lang="en-US" dirty="0" smtClean="0">
                  <a:solidFill>
                    <a:schemeClr val="tx2"/>
                  </a:solidFill>
                </a:rPr>
                <a:t>450 ms </a:t>
              </a:r>
              <a:endParaRPr lang="en-US" dirty="0">
                <a:solidFill>
                  <a:schemeClr val="tx2"/>
                </a:solidFill>
              </a:endParaRPr>
            </a:p>
          </p:txBody>
        </p:sp>
      </p:grpSp>
      <p:sp>
        <p:nvSpPr>
          <p:cNvPr id="24" name="Subtitle 2"/>
          <p:cNvSpPr txBox="1">
            <a:spLocks/>
          </p:cNvSpPr>
          <p:nvPr/>
        </p:nvSpPr>
        <p:spPr>
          <a:xfrm>
            <a:off x="6248271" y="-615305"/>
            <a:ext cx="8334627" cy="217239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grpSp>
        <p:nvGrpSpPr>
          <p:cNvPr id="92" name="Group 91"/>
          <p:cNvGrpSpPr/>
          <p:nvPr/>
        </p:nvGrpSpPr>
        <p:grpSpPr>
          <a:xfrm>
            <a:off x="5332022" y="3366654"/>
            <a:ext cx="3811978" cy="3155785"/>
            <a:chOff x="5189518" y="4661064"/>
            <a:chExt cx="3811978" cy="3155785"/>
          </a:xfrm>
        </p:grpSpPr>
        <p:sp>
          <p:nvSpPr>
            <p:cNvPr id="118" name="Title 5"/>
            <p:cNvSpPr txBox="1">
              <a:spLocks/>
            </p:cNvSpPr>
            <p:nvPr/>
          </p:nvSpPr>
          <p:spPr>
            <a:xfrm>
              <a:off x="6755217" y="4661064"/>
              <a:ext cx="1469380" cy="426597"/>
            </a:xfrm>
            <a:prstGeom prst="rect">
              <a:avLst/>
            </a:prstGeom>
            <a:solidFill>
              <a:srgbClr val="00FF00"/>
            </a:solidFill>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ON/OFF</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20" name="Object 19"/>
            <p:cNvGraphicFramePr>
              <a:graphicFrameLocks noChangeAspect="1"/>
            </p:cNvGraphicFramePr>
            <p:nvPr/>
          </p:nvGraphicFramePr>
          <p:xfrm>
            <a:off x="6198178" y="6824662"/>
            <a:ext cx="1900238" cy="992187"/>
          </p:xfrm>
          <a:graphic>
            <a:graphicData uri="http://schemas.openxmlformats.org/presentationml/2006/ole">
              <p:oleObj spid="_x0000_s641027" name="Equation" r:id="rId5" imgW="825480" imgH="431640" progId="Equation.DSMT4">
                <p:embed/>
              </p:oleObj>
            </a:graphicData>
          </a:graphic>
        </p:graphicFrame>
        <p:grpSp>
          <p:nvGrpSpPr>
            <p:cNvPr id="49" name="Group 48"/>
            <p:cNvGrpSpPr/>
            <p:nvPr/>
          </p:nvGrpSpPr>
          <p:grpSpPr>
            <a:xfrm>
              <a:off x="5189518" y="4993575"/>
              <a:ext cx="3811978" cy="1864425"/>
              <a:chOff x="4322618" y="1773351"/>
              <a:chExt cx="4370549" cy="2213307"/>
            </a:xfrm>
          </p:grpSpPr>
          <p:grpSp>
            <p:nvGrpSpPr>
              <p:cNvPr id="25" name="Group 24"/>
              <p:cNvGrpSpPr/>
              <p:nvPr/>
            </p:nvGrpSpPr>
            <p:grpSpPr>
              <a:xfrm>
                <a:off x="4963457" y="1773351"/>
                <a:ext cx="3729710" cy="1694597"/>
                <a:chOff x="2504365" y="3994037"/>
                <a:chExt cx="3729710" cy="1694597"/>
              </a:xfrm>
            </p:grpSpPr>
            <p:cxnSp>
              <p:nvCxnSpPr>
                <p:cNvPr id="26" name="Straight Arrow Connector 25"/>
                <p:cNvCxnSpPr/>
                <p:nvPr/>
              </p:nvCxnSpPr>
              <p:spPr>
                <a:xfrm flipV="1">
                  <a:off x="2648777" y="5674925"/>
                  <a:ext cx="3301648" cy="13709"/>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647668" y="4345930"/>
                  <a:ext cx="12910" cy="1330652"/>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659103" y="4494653"/>
                  <a:ext cx="2854594" cy="1146749"/>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578126" y="4519703"/>
                  <a:ext cx="655949" cy="1107996"/>
                </a:xfrm>
                <a:prstGeom prst="rect">
                  <a:avLst/>
                </a:prstGeom>
                <a:noFill/>
              </p:spPr>
              <p:txBody>
                <a:bodyPr wrap="none" rtlCol="0">
                  <a:spAutoFit/>
                </a:bodyPr>
                <a:lstStyle/>
                <a:p>
                  <a:r>
                    <a:rPr lang="en-US" sz="6600" dirty="0" smtClean="0">
                      <a:solidFill>
                        <a:srgbClr val="FF0000"/>
                      </a:solidFill>
                      <a:latin typeface="Arial" pitchFamily="34" charset="0"/>
                      <a:cs typeface="Arial" pitchFamily="34" charset="0"/>
                    </a:rPr>
                    <a:t>?</a:t>
                  </a:r>
                  <a:endParaRPr lang="en-US" sz="6600" dirty="0">
                    <a:solidFill>
                      <a:srgbClr val="FF0000"/>
                    </a:solidFill>
                    <a:latin typeface="Arial" pitchFamily="34" charset="0"/>
                    <a:cs typeface="Arial" pitchFamily="34" charset="0"/>
                  </a:endParaRPr>
                </a:p>
              </p:txBody>
            </p:sp>
            <p:sp>
              <p:nvSpPr>
                <p:cNvPr id="30" name="TextBox 29"/>
                <p:cNvSpPr txBox="1"/>
                <p:nvPr/>
              </p:nvSpPr>
              <p:spPr>
                <a:xfrm>
                  <a:off x="3041865" y="5063852"/>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1" name="TextBox 30"/>
                <p:cNvSpPr txBox="1"/>
                <p:nvPr/>
              </p:nvSpPr>
              <p:spPr>
                <a:xfrm>
                  <a:off x="3755409" y="4981225"/>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2" name="TextBox 31"/>
                <p:cNvSpPr txBox="1"/>
                <p:nvPr/>
              </p:nvSpPr>
              <p:spPr>
                <a:xfrm>
                  <a:off x="3552968" y="4924360"/>
                  <a:ext cx="396262" cy="541417"/>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33" name="TextBox 32"/>
                <p:cNvSpPr txBox="1"/>
                <p:nvPr/>
              </p:nvSpPr>
              <p:spPr>
                <a:xfrm>
                  <a:off x="3910083" y="4671876"/>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4" name="TextBox 33"/>
                <p:cNvSpPr txBox="1"/>
                <p:nvPr/>
              </p:nvSpPr>
              <p:spPr>
                <a:xfrm>
                  <a:off x="4048837" y="4319309"/>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5" name="TextBox 34"/>
                <p:cNvSpPr txBox="1"/>
                <p:nvPr/>
              </p:nvSpPr>
              <p:spPr>
                <a:xfrm>
                  <a:off x="4337714" y="3994037"/>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6" name="TextBox 35"/>
                <p:cNvSpPr txBox="1"/>
                <p:nvPr/>
              </p:nvSpPr>
              <p:spPr>
                <a:xfrm>
                  <a:off x="4558353" y="4310211"/>
                  <a:ext cx="396262" cy="523220"/>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37" name="TextBox 36"/>
                <p:cNvSpPr txBox="1"/>
                <p:nvPr/>
              </p:nvSpPr>
              <p:spPr>
                <a:xfrm>
                  <a:off x="5256663" y="5008521"/>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8" name="TextBox 37"/>
                <p:cNvSpPr txBox="1"/>
                <p:nvPr/>
              </p:nvSpPr>
              <p:spPr>
                <a:xfrm>
                  <a:off x="5013278" y="4778784"/>
                  <a:ext cx="396262" cy="523220"/>
                </a:xfrm>
                <a:prstGeom prst="rect">
                  <a:avLst/>
                </a:prstGeom>
                <a:noFill/>
                <a:ln>
                  <a:noFill/>
                </a:ln>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9" name="TextBox 38"/>
                <p:cNvSpPr txBox="1"/>
                <p:nvPr/>
              </p:nvSpPr>
              <p:spPr>
                <a:xfrm>
                  <a:off x="4824484" y="4999423"/>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0" name="TextBox 39"/>
                <p:cNvSpPr txBox="1"/>
                <p:nvPr/>
              </p:nvSpPr>
              <p:spPr>
                <a:xfrm>
                  <a:off x="4717576" y="4660504"/>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1" name="TextBox 40"/>
                <p:cNvSpPr txBox="1"/>
                <p:nvPr/>
              </p:nvSpPr>
              <p:spPr>
                <a:xfrm>
                  <a:off x="2950192" y="4774234"/>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2" name="TextBox 41"/>
                <p:cNvSpPr txBox="1"/>
                <p:nvPr/>
              </p:nvSpPr>
              <p:spPr>
                <a:xfrm>
                  <a:off x="2720455" y="4462610"/>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3" name="TextBox 42"/>
                <p:cNvSpPr txBox="1"/>
                <p:nvPr/>
              </p:nvSpPr>
              <p:spPr>
                <a:xfrm>
                  <a:off x="2504365" y="4492180"/>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5" name="TextBox 44"/>
                <p:cNvSpPr txBox="1"/>
                <p:nvPr/>
              </p:nvSpPr>
              <p:spPr>
                <a:xfrm>
                  <a:off x="3326246" y="5037509"/>
                  <a:ext cx="396262" cy="523220"/>
                </a:xfrm>
                <a:prstGeom prst="rect">
                  <a:avLst/>
                </a:prstGeom>
                <a:noFill/>
                <a:ln>
                  <a:noFill/>
                </a:ln>
              </p:spPr>
              <p:txBody>
                <a:bodyPr wrap="none" rtlCol="0">
                  <a:spAutoFit/>
                </a:bodyPr>
                <a:lstStyle/>
                <a:p>
                  <a:r>
                    <a:rPr lang="en-US" sz="2800" b="1" dirty="0" smtClean="0">
                      <a:solidFill>
                        <a:srgbClr val="00FF00"/>
                      </a:solidFill>
                    </a:rPr>
                    <a:t>x</a:t>
                  </a:r>
                  <a:endParaRPr lang="en-US" sz="2800" b="1" dirty="0">
                    <a:solidFill>
                      <a:srgbClr val="00FF00"/>
                    </a:solidFill>
                  </a:endParaRPr>
                </a:p>
              </p:txBody>
            </p:sp>
          </p:grpSp>
          <p:sp>
            <p:nvSpPr>
              <p:cNvPr id="47" name="TextBox 46"/>
              <p:cNvSpPr txBox="1"/>
              <p:nvPr/>
            </p:nvSpPr>
            <p:spPr>
              <a:xfrm>
                <a:off x="4322618" y="2066307"/>
                <a:ext cx="700833" cy="461665"/>
              </a:xfrm>
              <a:prstGeom prst="rect">
                <a:avLst/>
              </a:prstGeom>
              <a:noFill/>
            </p:spPr>
            <p:txBody>
              <a:bodyPr wrap="none" rtlCol="0">
                <a:spAutoFit/>
              </a:bodyPr>
              <a:lstStyle/>
              <a:p>
                <a:r>
                  <a:rPr lang="en-US" sz="2400" dirty="0" smtClean="0">
                    <a:solidFill>
                      <a:schemeClr val="bg1"/>
                    </a:solidFill>
                  </a:rPr>
                  <a:t>r(t)</a:t>
                </a:r>
                <a:endParaRPr lang="en-US" sz="2400" dirty="0">
                  <a:solidFill>
                    <a:schemeClr val="bg1"/>
                  </a:solidFill>
                </a:endParaRPr>
              </a:p>
            </p:txBody>
          </p:sp>
          <p:sp>
            <p:nvSpPr>
              <p:cNvPr id="48" name="TextBox 47"/>
              <p:cNvSpPr txBox="1"/>
              <p:nvPr/>
            </p:nvSpPr>
            <p:spPr>
              <a:xfrm>
                <a:off x="8013865" y="3524993"/>
                <a:ext cx="328936" cy="461665"/>
              </a:xfrm>
              <a:prstGeom prst="rect">
                <a:avLst/>
              </a:prstGeom>
              <a:noFill/>
            </p:spPr>
            <p:txBody>
              <a:bodyPr wrap="none" rtlCol="0">
                <a:spAutoFit/>
              </a:bodyPr>
              <a:lstStyle/>
              <a:p>
                <a:r>
                  <a:rPr lang="en-US" sz="2400" dirty="0" smtClean="0">
                    <a:solidFill>
                      <a:schemeClr val="bg1"/>
                    </a:solidFill>
                  </a:rPr>
                  <a:t>t</a:t>
                </a:r>
                <a:endParaRPr lang="en-US" sz="2400" dirty="0">
                  <a:solidFill>
                    <a:schemeClr val="bg1"/>
                  </a:solidFill>
                </a:endParaRPr>
              </a:p>
            </p:txBody>
          </p:sp>
        </p:grpSp>
      </p:grpSp>
      <p:grpSp>
        <p:nvGrpSpPr>
          <p:cNvPr id="91" name="Group 90"/>
          <p:cNvGrpSpPr/>
          <p:nvPr/>
        </p:nvGrpSpPr>
        <p:grpSpPr>
          <a:xfrm>
            <a:off x="261257" y="3378528"/>
            <a:ext cx="3621975" cy="3108408"/>
            <a:chOff x="261257" y="4708564"/>
            <a:chExt cx="3621975" cy="3108408"/>
          </a:xfrm>
        </p:grpSpPr>
        <p:graphicFrame>
          <p:nvGraphicFramePr>
            <p:cNvPr id="101" name="Object 100"/>
            <p:cNvGraphicFramePr>
              <a:graphicFrameLocks noChangeAspect="1"/>
            </p:cNvGraphicFramePr>
            <p:nvPr/>
          </p:nvGraphicFramePr>
          <p:xfrm>
            <a:off x="1500868" y="6825761"/>
            <a:ext cx="1515465" cy="991211"/>
          </p:xfrm>
          <a:graphic>
            <a:graphicData uri="http://schemas.openxmlformats.org/presentationml/2006/ole">
              <p:oleObj spid="_x0000_s641026" name="Equation" r:id="rId6" imgW="660240" imgH="431640" progId="Equation.DSMT4">
                <p:embed/>
              </p:oleObj>
            </a:graphicData>
          </a:graphic>
        </p:graphicFrame>
        <p:sp>
          <p:nvSpPr>
            <p:cNvPr id="117" name="Title 5"/>
            <p:cNvSpPr txBox="1">
              <a:spLocks/>
            </p:cNvSpPr>
            <p:nvPr/>
          </p:nvSpPr>
          <p:spPr>
            <a:xfrm>
              <a:off x="938287" y="4708564"/>
              <a:ext cx="1514901" cy="440452"/>
            </a:xfrm>
            <a:prstGeom prst="rect">
              <a:avLst/>
            </a:prstGeom>
            <a:solidFill>
              <a:srgbClr val="FF7C80"/>
            </a:solid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2"/>
                  </a:solidFill>
                  <a:effectLst/>
                  <a:uLnTx/>
                  <a:uFillTx/>
                  <a:latin typeface="+mj-lt"/>
                  <a:ea typeface="+mj-ea"/>
                  <a:cs typeface="+mj-cs"/>
                </a:rPr>
                <a:t>AlwaysOn</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55" name="Straight Arrow Connector 54"/>
            <p:cNvCxnSpPr/>
            <p:nvPr/>
          </p:nvCxnSpPr>
          <p:spPr>
            <a:xfrm flipV="1">
              <a:off x="946151" y="6419401"/>
              <a:ext cx="2879686" cy="11548"/>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945183" y="5299894"/>
              <a:ext cx="11260" cy="1120902"/>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955157" y="5425174"/>
              <a:ext cx="2489767" cy="965988"/>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3370491" y="5385459"/>
              <a:ext cx="512741" cy="923330"/>
            </a:xfrm>
            <a:prstGeom prst="rect">
              <a:avLst/>
            </a:prstGeom>
            <a:noFill/>
          </p:spPr>
          <p:txBody>
            <a:bodyPr wrap="square" rtlCol="0">
              <a:spAutoFit/>
            </a:bodyPr>
            <a:lstStyle/>
            <a:p>
              <a:r>
                <a:rPr lang="en-US" sz="5400" dirty="0" smtClean="0">
                  <a:solidFill>
                    <a:srgbClr val="FF0000"/>
                  </a:solidFill>
                  <a:latin typeface="Arial" pitchFamily="34" charset="0"/>
                  <a:cs typeface="Arial" pitchFamily="34" charset="0"/>
                </a:rPr>
                <a:t>?</a:t>
              </a:r>
              <a:endParaRPr lang="en-US" sz="5400" dirty="0">
                <a:solidFill>
                  <a:srgbClr val="FF0000"/>
                </a:solidFill>
                <a:latin typeface="Arial" pitchFamily="34" charset="0"/>
                <a:cs typeface="Arial" pitchFamily="34" charset="0"/>
              </a:endParaRPr>
            </a:p>
          </p:txBody>
        </p:sp>
        <p:sp>
          <p:nvSpPr>
            <p:cNvPr id="53" name="TextBox 52"/>
            <p:cNvSpPr txBox="1"/>
            <p:nvPr/>
          </p:nvSpPr>
          <p:spPr>
            <a:xfrm>
              <a:off x="261257" y="5250248"/>
              <a:ext cx="611264" cy="388893"/>
            </a:xfrm>
            <a:prstGeom prst="rect">
              <a:avLst/>
            </a:prstGeom>
            <a:noFill/>
          </p:spPr>
          <p:txBody>
            <a:bodyPr wrap="none" rtlCol="0">
              <a:spAutoFit/>
            </a:bodyPr>
            <a:lstStyle/>
            <a:p>
              <a:r>
                <a:rPr lang="en-US" sz="2400" dirty="0" smtClean="0">
                  <a:solidFill>
                    <a:schemeClr val="bg1"/>
                  </a:solidFill>
                </a:rPr>
                <a:t>r(t)</a:t>
              </a:r>
              <a:endParaRPr lang="en-US" sz="2400" dirty="0">
                <a:solidFill>
                  <a:schemeClr val="bg1"/>
                </a:solidFill>
              </a:endParaRPr>
            </a:p>
          </p:txBody>
        </p:sp>
        <p:sp>
          <p:nvSpPr>
            <p:cNvPr id="54" name="TextBox 53"/>
            <p:cNvSpPr txBox="1"/>
            <p:nvPr/>
          </p:nvSpPr>
          <p:spPr>
            <a:xfrm>
              <a:off x="3480750" y="6479002"/>
              <a:ext cx="286897" cy="388893"/>
            </a:xfrm>
            <a:prstGeom prst="rect">
              <a:avLst/>
            </a:prstGeom>
            <a:noFill/>
          </p:spPr>
          <p:txBody>
            <a:bodyPr wrap="none" rtlCol="0">
              <a:spAutoFit/>
            </a:bodyPr>
            <a:lstStyle/>
            <a:p>
              <a:r>
                <a:rPr lang="en-US" sz="2400" dirty="0" smtClean="0">
                  <a:solidFill>
                    <a:schemeClr val="bg1"/>
                  </a:solidFill>
                </a:rPr>
                <a:t>t</a:t>
              </a:r>
              <a:endParaRPr lang="en-US" sz="2400" dirty="0">
                <a:solidFill>
                  <a:schemeClr val="bg1"/>
                </a:solidFill>
              </a:endParaRPr>
            </a:p>
          </p:txBody>
        </p:sp>
        <p:cxnSp>
          <p:nvCxnSpPr>
            <p:cNvPr id="76" name="Straight Connector 75"/>
            <p:cNvCxnSpPr/>
            <p:nvPr/>
          </p:nvCxnSpPr>
          <p:spPr>
            <a:xfrm flipV="1">
              <a:off x="997527" y="5361709"/>
              <a:ext cx="2861953" cy="17813"/>
            </a:xfrm>
            <a:prstGeom prst="line">
              <a:avLst/>
            </a:prstGeom>
            <a:ln w="76200">
              <a:solidFill>
                <a:srgbClr val="FF7C80"/>
              </a:solidFill>
              <a:prstDash val="sysDot"/>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2192630" y="948047"/>
            <a:ext cx="3443845" cy="2505846"/>
            <a:chOff x="7180265" y="-275111"/>
            <a:chExt cx="3443845" cy="2505846"/>
          </a:xfrm>
        </p:grpSpPr>
        <p:grpSp>
          <p:nvGrpSpPr>
            <p:cNvPr id="96" name="Group 95"/>
            <p:cNvGrpSpPr/>
            <p:nvPr/>
          </p:nvGrpSpPr>
          <p:grpSpPr>
            <a:xfrm>
              <a:off x="7663889" y="-275111"/>
              <a:ext cx="2960221" cy="2220685"/>
              <a:chOff x="2692434" y="950026"/>
              <a:chExt cx="2960221" cy="2220685"/>
            </a:xfrm>
          </p:grpSpPr>
          <p:graphicFrame>
            <p:nvGraphicFramePr>
              <p:cNvPr id="97" name="Chart 96"/>
              <p:cNvGraphicFramePr/>
              <p:nvPr/>
            </p:nvGraphicFramePr>
            <p:xfrm>
              <a:off x="2692434" y="1378440"/>
              <a:ext cx="2960221" cy="1792271"/>
            </p:xfrm>
            <a:graphic>
              <a:graphicData uri="http://schemas.openxmlformats.org/drawingml/2006/chart">
                <c:chart xmlns:c="http://schemas.openxmlformats.org/drawingml/2006/chart" xmlns:r="http://schemas.openxmlformats.org/officeDocument/2006/relationships" r:id="rId7"/>
              </a:graphicData>
            </a:graphic>
          </p:graphicFrame>
          <p:sp>
            <p:nvSpPr>
              <p:cNvPr id="98" name="TextBox 97"/>
              <p:cNvSpPr txBox="1"/>
              <p:nvPr/>
            </p:nvSpPr>
            <p:spPr>
              <a:xfrm>
                <a:off x="4011365" y="2833337"/>
                <a:ext cx="1405290" cy="263186"/>
              </a:xfrm>
              <a:prstGeom prst="rect">
                <a:avLst/>
              </a:prstGeom>
              <a:noFill/>
            </p:spPr>
            <p:txBody>
              <a:bodyPr wrap="none" rtlCol="0">
                <a:spAutoFit/>
              </a:bodyPr>
              <a:lstStyle/>
              <a:p>
                <a:r>
                  <a:rPr lang="en-US" b="1" dirty="0" smtClean="0">
                    <a:solidFill>
                      <a:schemeClr val="accent1"/>
                    </a:solidFill>
                  </a:rPr>
                  <a:t>arrival rate </a:t>
                </a:r>
                <a:endParaRPr lang="en-US" b="1" dirty="0">
                  <a:solidFill>
                    <a:schemeClr val="accent1"/>
                  </a:solidFill>
                </a:endParaRPr>
              </a:p>
            </p:txBody>
          </p:sp>
          <p:sp>
            <p:nvSpPr>
              <p:cNvPr id="99" name="TextBox 98"/>
              <p:cNvSpPr txBox="1"/>
              <p:nvPr/>
            </p:nvSpPr>
            <p:spPr>
              <a:xfrm rot="16200000">
                <a:off x="2874264" y="1520257"/>
                <a:ext cx="557673" cy="411221"/>
              </a:xfrm>
              <a:prstGeom prst="rect">
                <a:avLst/>
              </a:prstGeom>
              <a:noFill/>
            </p:spPr>
            <p:txBody>
              <a:bodyPr wrap="none" rtlCol="0">
                <a:spAutoFit/>
              </a:bodyPr>
              <a:lstStyle/>
              <a:p>
                <a:r>
                  <a:rPr lang="en-US" sz="2400" b="1" dirty="0" smtClean="0">
                    <a:solidFill>
                      <a:schemeClr val="accent1"/>
                    </a:solidFill>
                  </a:rPr>
                  <a:t>T</a:t>
                </a:r>
                <a:r>
                  <a:rPr lang="en-US" sz="2400" b="1" baseline="-25000" dirty="0" smtClean="0">
                    <a:solidFill>
                      <a:schemeClr val="accent1"/>
                    </a:solidFill>
                  </a:rPr>
                  <a:t>95</a:t>
                </a:r>
                <a:r>
                  <a:rPr lang="en-US" sz="2400" b="1" dirty="0" smtClean="0">
                    <a:solidFill>
                      <a:schemeClr val="accent1"/>
                    </a:solidFill>
                  </a:rPr>
                  <a:t> </a:t>
                </a:r>
                <a:endParaRPr lang="en-US" sz="2400" b="1" dirty="0">
                  <a:solidFill>
                    <a:schemeClr val="accent1"/>
                  </a:solidFill>
                </a:endParaRPr>
              </a:p>
            </p:txBody>
          </p:sp>
          <p:sp>
            <p:nvSpPr>
              <p:cNvPr id="100" name="TextBox 99"/>
              <p:cNvSpPr txBox="1"/>
              <p:nvPr/>
            </p:nvSpPr>
            <p:spPr>
              <a:xfrm>
                <a:off x="3268966" y="950026"/>
                <a:ext cx="1969289" cy="285119"/>
              </a:xfrm>
              <a:prstGeom prst="rect">
                <a:avLst/>
              </a:prstGeom>
              <a:noFill/>
            </p:spPr>
            <p:txBody>
              <a:bodyPr wrap="none" rtlCol="0">
                <a:spAutoFit/>
              </a:bodyPr>
              <a:lstStyle/>
              <a:p>
                <a:r>
                  <a:rPr lang="en-US" sz="2000" u="sng" dirty="0" smtClean="0">
                    <a:solidFill>
                      <a:schemeClr val="accent1"/>
                    </a:solidFill>
                  </a:rPr>
                  <a:t>At Single Server</a:t>
                </a:r>
                <a:endParaRPr lang="en-US" sz="2000" u="sng" dirty="0">
                  <a:solidFill>
                    <a:schemeClr val="accent1"/>
                  </a:solidFill>
                </a:endParaRPr>
              </a:p>
            </p:txBody>
          </p:sp>
        </p:grpSp>
        <p:grpSp>
          <p:nvGrpSpPr>
            <p:cNvPr id="102" name="Group 101"/>
            <p:cNvGrpSpPr/>
            <p:nvPr/>
          </p:nvGrpSpPr>
          <p:grpSpPr>
            <a:xfrm>
              <a:off x="7180265" y="847718"/>
              <a:ext cx="2515719" cy="1383017"/>
              <a:chOff x="2196935" y="2072856"/>
              <a:chExt cx="2515719" cy="1383017"/>
            </a:xfrm>
          </p:grpSpPr>
          <p:cxnSp>
            <p:nvCxnSpPr>
              <p:cNvPr id="106" name="Straight Connector 105"/>
              <p:cNvCxnSpPr/>
              <p:nvPr/>
            </p:nvCxnSpPr>
            <p:spPr>
              <a:xfrm flipH="1">
                <a:off x="4235924" y="2214692"/>
                <a:ext cx="18496" cy="11294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672113" y="3177902"/>
                <a:ext cx="1040541" cy="277971"/>
              </a:xfrm>
              <a:prstGeom prst="rect">
                <a:avLst/>
              </a:prstGeom>
              <a:solidFill>
                <a:schemeClr val="bg1"/>
              </a:solidFill>
              <a:ln>
                <a:solidFill>
                  <a:schemeClr val="tx2"/>
                </a:solidFill>
              </a:ln>
            </p:spPr>
            <p:txBody>
              <a:bodyPr wrap="none" rtlCol="0">
                <a:spAutoFit/>
              </a:bodyPr>
              <a:lstStyle/>
              <a:p>
                <a:r>
                  <a:rPr lang="en-US" dirty="0" smtClean="0">
                    <a:solidFill>
                      <a:schemeClr val="tx2"/>
                    </a:solidFill>
                  </a:rPr>
                  <a:t>60 </a:t>
                </a:r>
                <a:r>
                  <a:rPr lang="en-US" dirty="0" err="1" smtClean="0">
                    <a:solidFill>
                      <a:schemeClr val="tx2"/>
                    </a:solidFill>
                  </a:rPr>
                  <a:t>req</a:t>
                </a:r>
                <a:r>
                  <a:rPr lang="en-US" dirty="0" smtClean="0">
                    <a:solidFill>
                      <a:schemeClr val="tx2"/>
                    </a:solidFill>
                  </a:rPr>
                  <a:t>/s</a:t>
                </a:r>
                <a:endParaRPr lang="en-US" sz="2000" dirty="0">
                  <a:solidFill>
                    <a:schemeClr val="tx2"/>
                  </a:solidFill>
                </a:endParaRPr>
              </a:p>
            </p:txBody>
          </p:sp>
          <p:cxnSp>
            <p:nvCxnSpPr>
              <p:cNvPr id="113" name="Straight Connector 112"/>
              <p:cNvCxnSpPr/>
              <p:nvPr/>
            </p:nvCxnSpPr>
            <p:spPr>
              <a:xfrm>
                <a:off x="2909455" y="2208810"/>
                <a:ext cx="1352326" cy="88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196935" y="2072856"/>
                <a:ext cx="960407" cy="277971"/>
              </a:xfrm>
              <a:prstGeom prst="rect">
                <a:avLst/>
              </a:prstGeom>
              <a:solidFill>
                <a:schemeClr val="bg1"/>
              </a:solidFill>
              <a:ln>
                <a:solidFill>
                  <a:schemeClr val="tx2"/>
                </a:solidFill>
              </a:ln>
            </p:spPr>
            <p:txBody>
              <a:bodyPr wrap="none" rtlCol="0">
                <a:spAutoFit/>
              </a:bodyPr>
              <a:lstStyle/>
              <a:p>
                <a:r>
                  <a:rPr lang="en-US" dirty="0" smtClean="0">
                    <a:solidFill>
                      <a:schemeClr val="tx2"/>
                    </a:solidFill>
                  </a:rPr>
                  <a:t>450 ms </a:t>
                </a:r>
                <a:endParaRPr lang="en-US" dirty="0">
                  <a:solidFill>
                    <a:schemeClr val="tx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56" presetClass="path" presetSubtype="0" accel="50000" decel="50000" fill="hold" nodeType="withEffect">
                                  <p:stCondLst>
                                    <p:cond delay="0"/>
                                  </p:stCondLst>
                                  <p:childTnLst>
                                    <p:animMotion origin="layout" path="M 5E-6 3.45976E-6 L 0.36563 -0.13599 " pathEditMode="relative" rAng="0" ptsTypes="AA">
                                      <p:cBhvr>
                                        <p:cTn id="20" dur="2000" fill="hold"/>
                                        <p:tgtEl>
                                          <p:spTgt spid="116"/>
                                        </p:tgtEl>
                                        <p:attrNameLst>
                                          <p:attrName>ppt_x</p:attrName>
                                          <p:attrName>ppt_y</p:attrName>
                                        </p:attrNameLst>
                                      </p:cBhvr>
                                      <p:rCtr x="183" y="-68"/>
                                    </p:animMotion>
                                  </p:childTnLst>
                                </p:cTn>
                              </p:par>
                              <p:par>
                                <p:cTn id="21" presetID="10" presetClass="exit" presetSubtype="0" fill="hold" grpId="0" nodeType="withEffect">
                                  <p:stCondLst>
                                    <p:cond delay="0"/>
                                  </p:stCondLst>
                                  <p:childTnLst>
                                    <p:animEffect transition="out" filter="fade">
                                      <p:cBhvr>
                                        <p:cTn id="22" dur="2000"/>
                                        <p:tgtEl>
                                          <p:spTgt spid="108"/>
                                        </p:tgtEl>
                                      </p:cBhvr>
                                    </p:animEffect>
                                    <p:set>
                                      <p:cBhvr>
                                        <p:cTn id="23" dur="1" fill="hold">
                                          <p:stCondLst>
                                            <p:cond delay="1999"/>
                                          </p:stCondLst>
                                        </p:cTn>
                                        <p:tgtEl>
                                          <p:spTgt spid="10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406429" y="225631"/>
            <a:ext cx="1978038" cy="511703"/>
          </a:xfrm>
          <a:prstGeom prst="rect">
            <a:avLst/>
          </a:prstGeom>
          <a:solidFill>
            <a:srgbClr val="FF7C8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2"/>
                </a:solidFill>
                <a:effectLst/>
                <a:uLnTx/>
                <a:uFillTx/>
                <a:latin typeface="+mj-lt"/>
                <a:ea typeface="+mj-ea"/>
                <a:cs typeface="+mj-cs"/>
              </a:rPr>
              <a:t>AlwaysOn</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icture 4" descr="C:\Documents and Settings\anshulg\Desktop\mor_technion\t4_alwayson.png"/>
          <p:cNvPicPr>
            <a:picLocks noChangeAspect="1" noChangeArrowheads="1"/>
          </p:cNvPicPr>
          <p:nvPr/>
        </p:nvPicPr>
        <p:blipFill>
          <a:blip r:embed="rId3" cstate="print"/>
          <a:srcRect l="4386" t="1116" r="292" b="6616"/>
          <a:stretch>
            <a:fillRect/>
          </a:stretch>
        </p:blipFill>
        <p:spPr bwMode="auto">
          <a:xfrm>
            <a:off x="368133" y="1009402"/>
            <a:ext cx="4082817" cy="2945081"/>
          </a:xfrm>
          <a:prstGeom prst="rect">
            <a:avLst/>
          </a:prstGeom>
          <a:solidFill>
            <a:schemeClr val="bg1"/>
          </a:solidFill>
        </p:spPr>
      </p:pic>
      <p:sp>
        <p:nvSpPr>
          <p:cNvPr id="12" name="TextBox 11"/>
          <p:cNvSpPr txBox="1"/>
          <p:nvPr/>
        </p:nvSpPr>
        <p:spPr>
          <a:xfrm rot="16200000">
            <a:off x="-766075" y="1882602"/>
            <a:ext cx="1901483" cy="369332"/>
          </a:xfrm>
          <a:prstGeom prst="rect">
            <a:avLst/>
          </a:prstGeom>
          <a:noFill/>
        </p:spPr>
        <p:txBody>
          <a:bodyPr wrap="non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14" name="TextBox 13"/>
          <p:cNvSpPr txBox="1"/>
          <p:nvPr/>
        </p:nvSpPr>
        <p:spPr>
          <a:xfrm>
            <a:off x="2700999" y="3949134"/>
            <a:ext cx="1609736" cy="369332"/>
          </a:xfrm>
          <a:prstGeom prst="rect">
            <a:avLst/>
          </a:prstGeom>
          <a:noFill/>
        </p:spPr>
        <p:txBody>
          <a:bodyPr wrap="non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sp>
        <p:nvSpPr>
          <p:cNvPr id="15" name="TextBox 14"/>
          <p:cNvSpPr txBox="1"/>
          <p:nvPr/>
        </p:nvSpPr>
        <p:spPr>
          <a:xfrm>
            <a:off x="2721402" y="1009929"/>
            <a:ext cx="1733263" cy="923330"/>
          </a:xfrm>
          <a:prstGeom prst="rect">
            <a:avLst/>
          </a:prstGeom>
          <a:solidFill>
            <a:schemeClr val="bg1"/>
          </a:solidFill>
          <a:ln>
            <a:solidFill>
              <a:schemeClr val="tx1"/>
            </a:solidFill>
          </a:ln>
        </p:spPr>
        <p:txBody>
          <a:bodyPr wrap="square" rtlCol="0">
            <a:spAutoFit/>
          </a:bodyPr>
          <a:lstStyle/>
          <a:p>
            <a:r>
              <a:rPr lang="en-US" b="1" dirty="0" smtClean="0">
                <a:latin typeface="Mathematica4" pitchFamily="2" charset="2"/>
              </a:rPr>
              <a:t>______  </a:t>
            </a:r>
            <a:r>
              <a:rPr lang="en-US" dirty="0" smtClean="0"/>
              <a:t>load</a:t>
            </a:r>
          </a:p>
          <a:p>
            <a:r>
              <a:rPr lang="en-US" b="1" dirty="0" smtClean="0">
                <a:solidFill>
                  <a:schemeClr val="tx2"/>
                </a:solidFill>
              </a:rPr>
              <a:t>o</a:t>
            </a:r>
            <a:r>
              <a:rPr lang="en-US" dirty="0" smtClean="0"/>
              <a:t>  </a:t>
            </a:r>
            <a:r>
              <a:rPr lang="en-US" dirty="0" err="1" smtClean="0"/>
              <a:t>k</a:t>
            </a:r>
            <a:r>
              <a:rPr lang="en-US" baseline="-25000" dirty="0" err="1" smtClean="0"/>
              <a:t>busy+idle</a:t>
            </a:r>
            <a:endParaRPr lang="en-US" baseline="-25000" dirty="0" smtClean="0"/>
          </a:p>
          <a:p>
            <a:r>
              <a:rPr lang="en-US" b="1" dirty="0" smtClean="0">
                <a:solidFill>
                  <a:srgbClr val="FF0000"/>
                </a:solidFill>
              </a:rPr>
              <a:t>x</a:t>
            </a:r>
            <a:r>
              <a:rPr lang="en-US" dirty="0" smtClean="0"/>
              <a:t>  </a:t>
            </a:r>
            <a:r>
              <a:rPr lang="en-US" dirty="0" err="1" smtClean="0"/>
              <a:t>k</a:t>
            </a:r>
            <a:r>
              <a:rPr lang="en-US" baseline="-25000" dirty="0" err="1" smtClean="0"/>
              <a:t>busy+idle+setup</a:t>
            </a:r>
            <a:endParaRPr lang="en-US" baseline="-25000" dirty="0"/>
          </a:p>
        </p:txBody>
      </p:sp>
      <p:pic>
        <p:nvPicPr>
          <p:cNvPr id="21" name="Picture 3" descr="C:\Documents and Settings\anshulg\Desktop\mor_technion\t4_reactive.png"/>
          <p:cNvPicPr>
            <a:picLocks noChangeAspect="1" noChangeArrowheads="1"/>
          </p:cNvPicPr>
          <p:nvPr/>
        </p:nvPicPr>
        <p:blipFill>
          <a:blip r:embed="rId4" cstate="print"/>
          <a:srcRect l="5047" t="1125" b="5631"/>
          <a:stretch>
            <a:fillRect/>
          </a:stretch>
        </p:blipFill>
        <p:spPr bwMode="auto">
          <a:xfrm>
            <a:off x="5070765" y="973777"/>
            <a:ext cx="4073236" cy="2953905"/>
          </a:xfrm>
          <a:prstGeom prst="rect">
            <a:avLst/>
          </a:prstGeom>
          <a:solidFill>
            <a:schemeClr val="bg1"/>
          </a:solidFill>
        </p:spPr>
      </p:pic>
      <p:sp>
        <p:nvSpPr>
          <p:cNvPr id="9" name="TextBox 8"/>
          <p:cNvSpPr txBox="1"/>
          <p:nvPr/>
        </p:nvSpPr>
        <p:spPr>
          <a:xfrm>
            <a:off x="7489961" y="3945086"/>
            <a:ext cx="1654040" cy="369332"/>
          </a:xfrm>
          <a:prstGeom prst="rect">
            <a:avLst/>
          </a:prstGeom>
          <a:noFill/>
        </p:spPr>
        <p:txBody>
          <a:bodyPr wrap="squar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sp>
        <p:nvSpPr>
          <p:cNvPr id="13" name="TextBox 12"/>
          <p:cNvSpPr txBox="1"/>
          <p:nvPr/>
        </p:nvSpPr>
        <p:spPr>
          <a:xfrm rot="16200000">
            <a:off x="3814246" y="1835885"/>
            <a:ext cx="2020326" cy="379495"/>
          </a:xfrm>
          <a:prstGeom prst="rect">
            <a:avLst/>
          </a:prstGeom>
          <a:noFill/>
        </p:spPr>
        <p:txBody>
          <a:bodyPr wrap="squar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16" name="TextBox 15"/>
          <p:cNvSpPr txBox="1"/>
          <p:nvPr/>
        </p:nvSpPr>
        <p:spPr>
          <a:xfrm>
            <a:off x="7363034" y="961900"/>
            <a:ext cx="1780967" cy="923330"/>
          </a:xfrm>
          <a:prstGeom prst="rect">
            <a:avLst/>
          </a:prstGeom>
          <a:solidFill>
            <a:schemeClr val="bg1"/>
          </a:solidFill>
          <a:ln>
            <a:solidFill>
              <a:schemeClr val="tx1"/>
            </a:solidFill>
          </a:ln>
        </p:spPr>
        <p:txBody>
          <a:bodyPr wrap="square" rtlCol="0">
            <a:spAutoFit/>
          </a:bodyPr>
          <a:lstStyle/>
          <a:p>
            <a:r>
              <a:rPr lang="en-US" b="1" dirty="0" smtClean="0">
                <a:latin typeface="Mathematica4" pitchFamily="2" charset="2"/>
              </a:rPr>
              <a:t>______  </a:t>
            </a:r>
            <a:r>
              <a:rPr lang="en-US" dirty="0" smtClean="0"/>
              <a:t>load</a:t>
            </a:r>
          </a:p>
          <a:p>
            <a:r>
              <a:rPr lang="en-US" b="1" dirty="0" smtClean="0">
                <a:solidFill>
                  <a:schemeClr val="tx2"/>
                </a:solidFill>
              </a:rPr>
              <a:t>o</a:t>
            </a:r>
            <a:r>
              <a:rPr lang="en-US" dirty="0" smtClean="0"/>
              <a:t>  </a:t>
            </a:r>
            <a:r>
              <a:rPr lang="en-US" dirty="0" err="1" smtClean="0"/>
              <a:t>k</a:t>
            </a:r>
            <a:r>
              <a:rPr lang="en-US" baseline="-25000" dirty="0" err="1" smtClean="0"/>
              <a:t>busy+idle</a:t>
            </a:r>
            <a:endParaRPr lang="en-US" baseline="-25000" dirty="0" smtClean="0"/>
          </a:p>
          <a:p>
            <a:r>
              <a:rPr lang="en-US" b="1" dirty="0" smtClean="0">
                <a:solidFill>
                  <a:srgbClr val="FF0000"/>
                </a:solidFill>
              </a:rPr>
              <a:t>x</a:t>
            </a:r>
            <a:r>
              <a:rPr lang="en-US" dirty="0" smtClean="0"/>
              <a:t>  </a:t>
            </a:r>
            <a:r>
              <a:rPr lang="en-US" dirty="0" err="1" smtClean="0"/>
              <a:t>k</a:t>
            </a:r>
            <a:r>
              <a:rPr lang="en-US" baseline="-25000" dirty="0" err="1" smtClean="0"/>
              <a:t>busy+idle+setup</a:t>
            </a:r>
            <a:endParaRPr lang="en-US" baseline="-25000" dirty="0"/>
          </a:p>
        </p:txBody>
      </p:sp>
      <p:sp>
        <p:nvSpPr>
          <p:cNvPr id="20" name="Title 5"/>
          <p:cNvSpPr txBox="1">
            <a:spLocks/>
          </p:cNvSpPr>
          <p:nvPr/>
        </p:nvSpPr>
        <p:spPr>
          <a:xfrm>
            <a:off x="6035826" y="235527"/>
            <a:ext cx="1978038" cy="511703"/>
          </a:xfrm>
          <a:prstGeom prst="rect">
            <a:avLst/>
          </a:prstGeom>
          <a:solidFill>
            <a:srgbClr val="00FF0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ON/OFF</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2" name="TextBox 21"/>
          <p:cNvSpPr txBox="1"/>
          <p:nvPr/>
        </p:nvSpPr>
        <p:spPr>
          <a:xfrm>
            <a:off x="415638" y="4304434"/>
            <a:ext cx="4049483" cy="369332"/>
          </a:xfrm>
          <a:prstGeom prst="rect">
            <a:avLst/>
          </a:prstGeom>
          <a:solidFill>
            <a:srgbClr val="FF7C80"/>
          </a:solidFill>
        </p:spPr>
        <p:txBody>
          <a:bodyPr wrap="square" rtlCol="0">
            <a:spAutoFit/>
          </a:bodyPr>
          <a:lstStyle/>
          <a:p>
            <a:pPr algn="ctr"/>
            <a:r>
              <a:rPr lang="en-US" b="1" dirty="0" smtClean="0"/>
              <a:t>T</a:t>
            </a:r>
            <a:r>
              <a:rPr lang="en-US" b="1" baseline="-25000" dirty="0" smtClean="0"/>
              <a:t>95</a:t>
            </a:r>
            <a:r>
              <a:rPr lang="en-US" b="1" dirty="0" smtClean="0"/>
              <a:t>=291ms,    </a:t>
            </a:r>
            <a:r>
              <a:rPr lang="en-US" b="1" dirty="0" err="1" smtClean="0"/>
              <a:t>P</a:t>
            </a:r>
            <a:r>
              <a:rPr lang="en-US" b="1" baseline="-25000" dirty="0" err="1" smtClean="0"/>
              <a:t>avg</a:t>
            </a:r>
            <a:r>
              <a:rPr lang="en-US" b="1" dirty="0" smtClean="0"/>
              <a:t>=2,323W</a:t>
            </a:r>
          </a:p>
        </p:txBody>
      </p:sp>
      <p:pic>
        <p:nvPicPr>
          <p:cNvPr id="197634" name="Picture 2" descr="C:\Documents and Settings\harchol\My Documents\My Pictures\I'mlate.jpg"/>
          <p:cNvPicPr>
            <a:picLocks noChangeAspect="1" noChangeArrowheads="1"/>
          </p:cNvPicPr>
          <p:nvPr/>
        </p:nvPicPr>
        <p:blipFill>
          <a:blip r:embed="rId5" cstate="print"/>
          <a:srcRect/>
          <a:stretch>
            <a:fillRect/>
          </a:stretch>
        </p:blipFill>
        <p:spPr bwMode="auto">
          <a:xfrm>
            <a:off x="5570106" y="5062077"/>
            <a:ext cx="1721344" cy="1617793"/>
          </a:xfrm>
          <a:prstGeom prst="rect">
            <a:avLst/>
          </a:prstGeom>
          <a:noFill/>
        </p:spPr>
      </p:pic>
      <p:sp>
        <p:nvSpPr>
          <p:cNvPr id="24" name="Oval Callout 23"/>
          <p:cNvSpPr/>
          <p:nvPr/>
        </p:nvSpPr>
        <p:spPr>
          <a:xfrm>
            <a:off x="7445829" y="4963886"/>
            <a:ext cx="1698172" cy="878773"/>
          </a:xfrm>
          <a:prstGeom prst="wedgeEllipseCallout">
            <a:avLst>
              <a:gd name="adj1" fmla="val -54426"/>
              <a:gd name="adj2" fmla="val 59559"/>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I’m late,</a:t>
            </a:r>
          </a:p>
          <a:p>
            <a:pPr algn="ctr"/>
            <a:r>
              <a:rPr lang="en-US" sz="2000" dirty="0" smtClean="0">
                <a:solidFill>
                  <a:schemeClr val="tx1"/>
                </a:solidFill>
              </a:rPr>
              <a:t>I’m late</a:t>
            </a:r>
            <a:r>
              <a:rPr lang="en-US" dirty="0" smtClean="0">
                <a:solidFill>
                  <a:schemeClr val="tx1"/>
                </a:solidFill>
              </a:rPr>
              <a:t>!</a:t>
            </a:r>
            <a:endParaRPr lang="en-US" dirty="0">
              <a:solidFill>
                <a:schemeClr val="tx1"/>
              </a:solidFill>
            </a:endParaRPr>
          </a:p>
        </p:txBody>
      </p:sp>
      <p:sp>
        <p:nvSpPr>
          <p:cNvPr id="26" name="TextBox 25"/>
          <p:cNvSpPr txBox="1"/>
          <p:nvPr/>
        </p:nvSpPr>
        <p:spPr>
          <a:xfrm>
            <a:off x="5056912" y="4302454"/>
            <a:ext cx="4087088" cy="369332"/>
          </a:xfrm>
          <a:prstGeom prst="rect">
            <a:avLst/>
          </a:prstGeom>
          <a:solidFill>
            <a:srgbClr val="00FF00"/>
          </a:solidFill>
        </p:spPr>
        <p:txBody>
          <a:bodyPr wrap="square" rtlCol="0">
            <a:spAutoFit/>
          </a:bodyPr>
          <a:lstStyle/>
          <a:p>
            <a:pPr algn="ctr"/>
            <a:r>
              <a:rPr lang="en-US" b="1" dirty="0" smtClean="0"/>
              <a:t>T</a:t>
            </a:r>
            <a:r>
              <a:rPr lang="en-US" b="1" baseline="-25000" dirty="0" smtClean="0"/>
              <a:t>95</a:t>
            </a:r>
            <a:r>
              <a:rPr lang="en-US" b="1" dirty="0" smtClean="0"/>
              <a:t>=11,003ms,    </a:t>
            </a:r>
            <a:r>
              <a:rPr lang="en-US" b="1" dirty="0" err="1" smtClean="0"/>
              <a:t>P</a:t>
            </a:r>
            <a:r>
              <a:rPr lang="en-US" b="1" baseline="-25000" dirty="0" err="1" smtClean="0"/>
              <a:t>avg</a:t>
            </a:r>
            <a:r>
              <a:rPr lang="en-US" b="1" dirty="0" smtClean="0"/>
              <a:t>=1,281W</a:t>
            </a:r>
          </a:p>
        </p:txBody>
      </p:sp>
      <p:sp>
        <p:nvSpPr>
          <p:cNvPr id="17" name="Rectangle 16"/>
          <p:cNvSpPr/>
          <p:nvPr/>
        </p:nvSpPr>
        <p:spPr>
          <a:xfrm>
            <a:off x="8677206" y="6488668"/>
            <a:ext cx="373820" cy="276999"/>
          </a:xfrm>
          <a:prstGeom prst="rect">
            <a:avLst/>
          </a:prstGeom>
        </p:spPr>
        <p:txBody>
          <a:bodyPr wrap="none">
            <a:spAutoFit/>
          </a:bodyPr>
          <a:lstStyle/>
          <a:p>
            <a:fld id="{B6F15528-21DE-4FAA-801E-634DDDAF4B2B}" type="slidenum">
              <a:rPr lang="en-US" sz="1200" smtClean="0">
                <a:solidFill>
                  <a:schemeClr val="bg1"/>
                </a:solidFill>
              </a:rPr>
              <a:pPr/>
              <a:t>17</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76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4" grpId="0"/>
      <p:bldP spid="15" grpId="0" animBg="1"/>
      <p:bldP spid="9" grpId="0"/>
      <p:bldP spid="13" grpId="0"/>
      <p:bldP spid="16" grpId="0" animBg="1"/>
      <p:bldP spid="20" grpId="0" animBg="1"/>
      <p:bldP spid="22"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p:spPr>
        <p:txBody>
          <a:bodyPr/>
          <a:lstStyle/>
          <a:p>
            <a:fld id="{B6F15528-21DE-4FAA-801E-634DDDAF4B2B}" type="slidenum">
              <a:rPr lang="en-US" smtClean="0"/>
              <a:pPr/>
              <a:t>18</a:t>
            </a:fld>
            <a:endParaRPr lang="en-US" dirty="0"/>
          </a:p>
        </p:txBody>
      </p:sp>
      <p:grpSp>
        <p:nvGrpSpPr>
          <p:cNvPr id="3" name="Group 23"/>
          <p:cNvGrpSpPr/>
          <p:nvPr/>
        </p:nvGrpSpPr>
        <p:grpSpPr>
          <a:xfrm>
            <a:off x="0" y="1211282"/>
            <a:ext cx="9143999" cy="3515097"/>
            <a:chOff x="0" y="1211282"/>
            <a:chExt cx="9143999" cy="3515097"/>
          </a:xfrm>
        </p:grpSpPr>
        <p:sp>
          <p:nvSpPr>
            <p:cNvPr id="25" name="Oval 24"/>
            <p:cNvSpPr/>
            <p:nvPr/>
          </p:nvSpPr>
          <p:spPr>
            <a:xfrm>
              <a:off x="0" y="1223157"/>
              <a:ext cx="5759532" cy="3491345"/>
            </a:xfrm>
            <a:prstGeom prst="ellipse">
              <a:avLst/>
            </a:prstGeom>
            <a:solidFill>
              <a:srgbClr val="CCFF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7152" y="1477373"/>
              <a:ext cx="2860078" cy="830997"/>
            </a:xfrm>
            <a:prstGeom prst="rect">
              <a:avLst/>
            </a:prstGeom>
            <a:noFill/>
          </p:spPr>
          <p:txBody>
            <a:bodyPr wrap="none" rtlCol="0">
              <a:spAutoFit/>
            </a:bodyPr>
            <a:lstStyle/>
            <a:p>
              <a:pPr algn="ctr"/>
              <a:r>
                <a:rPr lang="en-US" sz="2400" b="1" dirty="0" smtClean="0"/>
                <a:t>Reactive</a:t>
              </a:r>
            </a:p>
            <a:p>
              <a:pPr algn="ctr"/>
              <a:r>
                <a:rPr lang="en-US" sz="2400" b="1" dirty="0" smtClean="0"/>
                <a:t>Control-Theoretic</a:t>
              </a:r>
              <a:endParaRPr lang="en-US" sz="2400" b="1" dirty="0"/>
            </a:p>
          </p:txBody>
        </p:sp>
        <p:sp>
          <p:nvSpPr>
            <p:cNvPr id="21" name="TextBox 20"/>
            <p:cNvSpPr txBox="1"/>
            <p:nvPr/>
          </p:nvSpPr>
          <p:spPr>
            <a:xfrm>
              <a:off x="285006" y="2568661"/>
              <a:ext cx="4081166" cy="1754326"/>
            </a:xfrm>
            <a:prstGeom prst="rect">
              <a:avLst/>
            </a:prstGeom>
            <a:noFill/>
          </p:spPr>
          <p:txBody>
            <a:bodyPr wrap="square" rtlCol="0">
              <a:spAutoFit/>
            </a:bodyPr>
            <a:lstStyle/>
            <a:p>
              <a:r>
                <a:rPr lang="en-US" dirty="0" smtClean="0"/>
                <a:t>[</a:t>
              </a:r>
              <a:r>
                <a:rPr lang="en-US" dirty="0" err="1" smtClean="0"/>
                <a:t>Leite</a:t>
              </a:r>
              <a:r>
                <a:rPr lang="en-US" dirty="0" smtClean="0"/>
                <a:t>, </a:t>
              </a:r>
              <a:r>
                <a:rPr lang="en-US" dirty="0" err="1" smtClean="0"/>
                <a:t>Kusic</a:t>
              </a:r>
              <a:r>
                <a:rPr lang="en-US" dirty="0" smtClean="0"/>
                <a:t>, </a:t>
              </a:r>
              <a:r>
                <a:rPr lang="en-US" dirty="0" err="1" smtClean="0"/>
                <a:t>Mosse</a:t>
              </a:r>
              <a:r>
                <a:rPr lang="en-US" dirty="0" smtClean="0"/>
                <a:t> ‘10]</a:t>
              </a:r>
            </a:p>
            <a:p>
              <a:r>
                <a:rPr lang="en-US" dirty="0" smtClean="0"/>
                <a:t>[</a:t>
              </a:r>
              <a:r>
                <a:rPr lang="en-US" dirty="0" err="1" smtClean="0"/>
                <a:t>Nathuji</a:t>
              </a:r>
              <a:r>
                <a:rPr lang="en-US" dirty="0" smtClean="0"/>
                <a:t>, </a:t>
              </a:r>
              <a:r>
                <a:rPr lang="en-US" dirty="0" err="1" smtClean="0"/>
                <a:t>Kansal</a:t>
              </a:r>
              <a:r>
                <a:rPr lang="en-US" dirty="0" smtClean="0"/>
                <a:t>, </a:t>
              </a:r>
              <a:r>
                <a:rPr lang="en-US" dirty="0" err="1" smtClean="0"/>
                <a:t>Ghaffarkhah</a:t>
              </a:r>
              <a:r>
                <a:rPr lang="en-US" dirty="0" smtClean="0"/>
                <a:t> ‘10]</a:t>
              </a:r>
            </a:p>
            <a:p>
              <a:r>
                <a:rPr lang="en-US" dirty="0" smtClean="0"/>
                <a:t>[Fan, Weber, </a:t>
              </a:r>
              <a:r>
                <a:rPr lang="en-US" dirty="0" err="1" smtClean="0"/>
                <a:t>Barroso</a:t>
              </a:r>
              <a:r>
                <a:rPr lang="en-US" dirty="0" smtClean="0"/>
                <a:t> ‘07]</a:t>
              </a:r>
            </a:p>
            <a:p>
              <a:r>
                <a:rPr lang="en-US" dirty="0" smtClean="0"/>
                <a:t>  [Wang, Chen ‘08]</a:t>
              </a:r>
            </a:p>
            <a:p>
              <a:r>
                <a:rPr lang="en-US" dirty="0" smtClean="0"/>
                <a:t>   [Wood, </a:t>
              </a:r>
              <a:r>
                <a:rPr lang="en-US" dirty="0" err="1" smtClean="0"/>
                <a:t>Shenoy</a:t>
              </a:r>
              <a:r>
                <a:rPr lang="en-US" dirty="0" smtClean="0"/>
                <a:t>, … ‘07]</a:t>
              </a:r>
            </a:p>
            <a:p>
              <a:endParaRPr lang="en-US" dirty="0"/>
            </a:p>
          </p:txBody>
        </p:sp>
        <p:sp>
          <p:nvSpPr>
            <p:cNvPr id="19" name="Oval 18"/>
            <p:cNvSpPr/>
            <p:nvPr/>
          </p:nvSpPr>
          <p:spPr>
            <a:xfrm>
              <a:off x="3148939" y="1211282"/>
              <a:ext cx="5995060" cy="3325091"/>
            </a:xfrm>
            <a:prstGeom prst="ellipse">
              <a:avLst/>
            </a:prstGeom>
            <a:solidFill>
              <a:srgbClr val="CCFF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0" y="1223158"/>
              <a:ext cx="5747656" cy="350322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232479" y="2265287"/>
              <a:ext cx="2579552" cy="1077218"/>
            </a:xfrm>
            <a:prstGeom prst="rect">
              <a:avLst/>
            </a:prstGeom>
            <a:noFill/>
          </p:spPr>
          <p:txBody>
            <a:bodyPr wrap="none" rtlCol="0">
              <a:spAutoFit/>
            </a:bodyPr>
            <a:lstStyle/>
            <a:p>
              <a:r>
                <a:rPr lang="en-US" sz="1600" dirty="0" smtClean="0"/>
                <a:t>[Horvath, </a:t>
              </a:r>
              <a:r>
                <a:rPr lang="en-US" sz="1600" dirty="0" err="1" smtClean="0"/>
                <a:t>Skadron</a:t>
              </a:r>
              <a:r>
                <a:rPr lang="en-US" sz="1600" dirty="0" smtClean="0"/>
                <a:t> ’08]</a:t>
              </a:r>
            </a:p>
            <a:p>
              <a:r>
                <a:rPr lang="en-US" sz="1600" dirty="0" smtClean="0"/>
                <a:t>[</a:t>
              </a:r>
              <a:r>
                <a:rPr lang="en-US" sz="1600" dirty="0" err="1" smtClean="0"/>
                <a:t>Urgaonkar</a:t>
              </a:r>
              <a:r>
                <a:rPr lang="en-US" sz="1600" dirty="0" smtClean="0"/>
                <a:t>, Chandra ‘05]</a:t>
              </a:r>
            </a:p>
            <a:p>
              <a:r>
                <a:rPr lang="en-US" sz="1600" dirty="0" smtClean="0"/>
                <a:t>[</a:t>
              </a:r>
              <a:r>
                <a:rPr lang="en-US" sz="1600" dirty="0" err="1" smtClean="0"/>
                <a:t>Bennani</a:t>
              </a:r>
              <a:r>
                <a:rPr lang="en-US" sz="1600" dirty="0" smtClean="0"/>
                <a:t>, </a:t>
              </a:r>
              <a:r>
                <a:rPr lang="en-US" sz="1600" dirty="0" err="1" smtClean="0"/>
                <a:t>Menasce</a:t>
              </a:r>
              <a:r>
                <a:rPr lang="en-US" sz="1600" dirty="0" smtClean="0"/>
                <a:t> ‘05]</a:t>
              </a:r>
            </a:p>
            <a:p>
              <a:r>
                <a:rPr lang="en-US" sz="1600" dirty="0" smtClean="0"/>
                <a:t>[</a:t>
              </a:r>
              <a:r>
                <a:rPr lang="en-US" sz="1600" dirty="0" err="1" smtClean="0"/>
                <a:t>Gmach</a:t>
              </a:r>
              <a:r>
                <a:rPr lang="en-US" sz="1600" dirty="0" smtClean="0"/>
                <a:t> et al. ‘08]</a:t>
              </a:r>
              <a:endParaRPr lang="en-US" sz="1600" dirty="0"/>
            </a:p>
          </p:txBody>
        </p:sp>
        <p:sp>
          <p:nvSpPr>
            <p:cNvPr id="36" name="TextBox 35"/>
            <p:cNvSpPr txBox="1"/>
            <p:nvPr/>
          </p:nvSpPr>
          <p:spPr>
            <a:xfrm>
              <a:off x="5786719" y="1487271"/>
              <a:ext cx="1882247" cy="523220"/>
            </a:xfrm>
            <a:prstGeom prst="rect">
              <a:avLst/>
            </a:prstGeom>
            <a:noFill/>
          </p:spPr>
          <p:txBody>
            <a:bodyPr wrap="none" rtlCol="0">
              <a:spAutoFit/>
            </a:bodyPr>
            <a:lstStyle/>
            <a:p>
              <a:pPr algn="ctr"/>
              <a:r>
                <a:rPr lang="en-US" sz="2800" b="1" dirty="0" smtClean="0"/>
                <a:t>Predictive</a:t>
              </a:r>
              <a:endParaRPr lang="en-US" sz="2800" b="1" dirty="0"/>
            </a:p>
          </p:txBody>
        </p:sp>
        <p:sp>
          <p:nvSpPr>
            <p:cNvPr id="22" name="TextBox 21"/>
            <p:cNvSpPr txBox="1"/>
            <p:nvPr/>
          </p:nvSpPr>
          <p:spPr>
            <a:xfrm>
              <a:off x="5694676" y="2004723"/>
              <a:ext cx="3299301" cy="646331"/>
            </a:xfrm>
            <a:prstGeom prst="rect">
              <a:avLst/>
            </a:prstGeom>
            <a:noFill/>
          </p:spPr>
          <p:txBody>
            <a:bodyPr wrap="none" rtlCol="0">
              <a:spAutoFit/>
            </a:bodyPr>
            <a:lstStyle/>
            <a:p>
              <a:r>
                <a:rPr lang="en-US" dirty="0" smtClean="0"/>
                <a:t>[</a:t>
              </a:r>
              <a:r>
                <a:rPr lang="en-US" dirty="0" err="1" smtClean="0"/>
                <a:t>Krioukov</a:t>
              </a:r>
              <a:r>
                <a:rPr lang="en-US" dirty="0" smtClean="0"/>
                <a:t>, …, Culler, Katz ‘10]</a:t>
              </a:r>
            </a:p>
            <a:p>
              <a:r>
                <a:rPr lang="en-US" dirty="0" smtClean="0"/>
                <a:t>[</a:t>
              </a:r>
              <a:r>
                <a:rPr lang="en-US" dirty="0" err="1" smtClean="0"/>
                <a:t>Castellanos</a:t>
              </a:r>
              <a:r>
                <a:rPr lang="en-US" dirty="0" smtClean="0"/>
                <a:t> et al. ‘05]</a:t>
              </a:r>
              <a:endParaRPr lang="en-US" dirty="0"/>
            </a:p>
          </p:txBody>
        </p:sp>
        <p:sp>
          <p:nvSpPr>
            <p:cNvPr id="27" name="TextBox 26"/>
            <p:cNvSpPr txBox="1"/>
            <p:nvPr/>
          </p:nvSpPr>
          <p:spPr>
            <a:xfrm>
              <a:off x="5551986" y="2940892"/>
              <a:ext cx="3249608" cy="923330"/>
            </a:xfrm>
            <a:prstGeom prst="rect">
              <a:avLst/>
            </a:prstGeom>
            <a:noFill/>
          </p:spPr>
          <p:txBody>
            <a:bodyPr wrap="none" rtlCol="0">
              <a:spAutoFit/>
            </a:bodyPr>
            <a:lstStyle/>
            <a:p>
              <a:r>
                <a:rPr lang="en-US" dirty="0" smtClean="0"/>
                <a:t>   [Chen, He, …, Zhao ’08]</a:t>
              </a:r>
            </a:p>
            <a:p>
              <a:r>
                <a:rPr lang="en-US" dirty="0" smtClean="0"/>
                <a:t>  [Chen, Das, …, </a:t>
              </a:r>
              <a:r>
                <a:rPr lang="en-US" dirty="0" err="1" smtClean="0"/>
                <a:t>Gautam</a:t>
              </a:r>
              <a:r>
                <a:rPr lang="en-US" dirty="0" smtClean="0"/>
                <a:t> ’05]</a:t>
              </a:r>
            </a:p>
            <a:p>
              <a:r>
                <a:rPr lang="en-US" dirty="0" smtClean="0"/>
                <a:t>[</a:t>
              </a:r>
              <a:r>
                <a:rPr lang="en-US" dirty="0" err="1" smtClean="0"/>
                <a:t>Bobroff</a:t>
              </a:r>
              <a:r>
                <a:rPr lang="en-US" dirty="0" smtClean="0"/>
                <a:t>, </a:t>
              </a:r>
              <a:r>
                <a:rPr lang="en-US" dirty="0" err="1" smtClean="0"/>
                <a:t>Kuchut</a:t>
              </a:r>
              <a:r>
                <a:rPr lang="en-US" dirty="0" smtClean="0"/>
                <a:t>, </a:t>
              </a:r>
              <a:r>
                <a:rPr lang="en-US" dirty="0" err="1" smtClean="0"/>
                <a:t>Beaty</a:t>
              </a:r>
              <a:r>
                <a:rPr lang="en-US" dirty="0" smtClean="0"/>
                <a:t> ‘07]</a:t>
              </a:r>
            </a:p>
          </p:txBody>
        </p:sp>
      </p:grpSp>
      <p:sp>
        <p:nvSpPr>
          <p:cNvPr id="37" name="TextBox 36"/>
          <p:cNvSpPr txBox="1"/>
          <p:nvPr/>
        </p:nvSpPr>
        <p:spPr>
          <a:xfrm>
            <a:off x="2529443" y="4857008"/>
            <a:ext cx="4570482" cy="1015663"/>
          </a:xfrm>
          <a:prstGeom prst="rect">
            <a:avLst/>
          </a:prstGeom>
          <a:noFill/>
        </p:spPr>
        <p:txBody>
          <a:bodyPr wrap="none" rtlCol="0">
            <a:spAutoFit/>
          </a:bodyPr>
          <a:lstStyle/>
          <a:p>
            <a:r>
              <a:rPr lang="en-US" sz="2000" dirty="0" smtClean="0"/>
              <a:t>-- All suffer from setup lag.</a:t>
            </a:r>
          </a:p>
          <a:p>
            <a:r>
              <a:rPr lang="en-US" sz="2000" dirty="0" smtClean="0"/>
              <a:t>-- All too quick to shut servers off.</a:t>
            </a:r>
          </a:p>
          <a:p>
            <a:r>
              <a:rPr lang="en-US" sz="2000" dirty="0" smtClean="0"/>
              <a:t>-- All provision based on arrival rate</a:t>
            </a:r>
            <a:r>
              <a:rPr lang="en-US" dirty="0" smtClean="0"/>
              <a:t>.</a:t>
            </a:r>
            <a:endParaRPr lang="en-US" dirty="0"/>
          </a:p>
        </p:txBody>
      </p:sp>
      <p:grpSp>
        <p:nvGrpSpPr>
          <p:cNvPr id="5" name="Group 37"/>
          <p:cNvGrpSpPr/>
          <p:nvPr/>
        </p:nvGrpSpPr>
        <p:grpSpPr>
          <a:xfrm>
            <a:off x="154379" y="5966255"/>
            <a:ext cx="8989621" cy="891745"/>
            <a:chOff x="225630" y="1685201"/>
            <a:chExt cx="9274630" cy="713615"/>
          </a:xfrm>
        </p:grpSpPr>
        <p:pic>
          <p:nvPicPr>
            <p:cNvPr id="39" name="Picture 2" descr="C:\work\submissions\socc\figs\arrival_wc.png"/>
            <p:cNvPicPr>
              <a:picLocks noChangeAspect="1" noChangeArrowheads="1"/>
            </p:cNvPicPr>
            <p:nvPr/>
          </p:nvPicPr>
          <p:blipFill>
            <a:blip r:embed="rId3" cstate="print"/>
            <a:srcRect l="6991" r="10668"/>
            <a:stretch>
              <a:fillRect/>
            </a:stretch>
          </p:blipFill>
          <p:spPr bwMode="auto">
            <a:xfrm>
              <a:off x="1805049" y="1685201"/>
              <a:ext cx="1365663" cy="699370"/>
            </a:xfrm>
            <a:prstGeom prst="rect">
              <a:avLst/>
            </a:prstGeom>
            <a:noFill/>
            <a:ln w="19050">
              <a:solidFill>
                <a:schemeClr val="tx1"/>
              </a:solidFill>
            </a:ln>
          </p:spPr>
        </p:pic>
        <p:pic>
          <p:nvPicPr>
            <p:cNvPr id="40" name="Picture 3" descr="C:\work\submissions\socc\figs\arrival_hp.png"/>
            <p:cNvPicPr>
              <a:picLocks noChangeAspect="1" noChangeArrowheads="1"/>
            </p:cNvPicPr>
            <p:nvPr/>
          </p:nvPicPr>
          <p:blipFill>
            <a:blip r:embed="rId4" cstate="print"/>
            <a:srcRect l="7473" r="10977"/>
            <a:stretch>
              <a:fillRect/>
            </a:stretch>
          </p:blipFill>
          <p:spPr bwMode="auto">
            <a:xfrm>
              <a:off x="5011386" y="1687572"/>
              <a:ext cx="1339896" cy="699370"/>
            </a:xfrm>
            <a:prstGeom prst="rect">
              <a:avLst/>
            </a:prstGeom>
            <a:noFill/>
            <a:ln w="19050">
              <a:solidFill>
                <a:schemeClr val="tx1"/>
              </a:solidFill>
            </a:ln>
          </p:spPr>
        </p:pic>
        <p:pic>
          <p:nvPicPr>
            <p:cNvPr id="41" name="Picture 4" descr="C:\work\submissions\socc\figs\arrival_jagged.png"/>
            <p:cNvPicPr>
              <a:picLocks noChangeAspect="1" noChangeArrowheads="1"/>
            </p:cNvPicPr>
            <p:nvPr/>
          </p:nvPicPr>
          <p:blipFill>
            <a:blip r:embed="rId5" cstate="print"/>
            <a:srcRect l="7563" r="11824"/>
            <a:stretch>
              <a:fillRect/>
            </a:stretch>
          </p:blipFill>
          <p:spPr bwMode="auto">
            <a:xfrm>
              <a:off x="6590806" y="1697077"/>
              <a:ext cx="1327012" cy="699370"/>
            </a:xfrm>
            <a:prstGeom prst="rect">
              <a:avLst/>
            </a:prstGeom>
            <a:noFill/>
            <a:ln w="19050">
              <a:solidFill>
                <a:schemeClr val="tx1"/>
              </a:solidFill>
            </a:ln>
          </p:spPr>
        </p:pic>
        <p:pic>
          <p:nvPicPr>
            <p:cNvPr id="42" name="Picture 5" descr="C:\work\submissions\socc\figs\arrival_t2.png"/>
            <p:cNvPicPr>
              <a:picLocks noChangeAspect="1" noChangeArrowheads="1"/>
            </p:cNvPicPr>
            <p:nvPr/>
          </p:nvPicPr>
          <p:blipFill>
            <a:blip r:embed="rId6" cstate="print"/>
            <a:srcRect l="6865" r="10174"/>
            <a:stretch>
              <a:fillRect/>
            </a:stretch>
          </p:blipFill>
          <p:spPr bwMode="auto">
            <a:xfrm>
              <a:off x="8134597" y="1685201"/>
              <a:ext cx="1365663" cy="699370"/>
            </a:xfrm>
            <a:prstGeom prst="rect">
              <a:avLst/>
            </a:prstGeom>
            <a:noFill/>
            <a:ln w="19050">
              <a:solidFill>
                <a:schemeClr val="tx1"/>
              </a:solidFill>
            </a:ln>
          </p:spPr>
        </p:pic>
        <p:pic>
          <p:nvPicPr>
            <p:cNvPr id="44" name="Picture 6" descr="C:\work\submissions\socc\figs\arrival_t4.png"/>
            <p:cNvPicPr>
              <a:picLocks noChangeAspect="1" noChangeArrowheads="1"/>
            </p:cNvPicPr>
            <p:nvPr/>
          </p:nvPicPr>
          <p:blipFill>
            <a:blip r:embed="rId7" cstate="print"/>
            <a:srcRect l="7435" r="10387"/>
            <a:stretch>
              <a:fillRect/>
            </a:stretch>
          </p:blipFill>
          <p:spPr bwMode="auto">
            <a:xfrm>
              <a:off x="225630" y="1687571"/>
              <a:ext cx="1352779" cy="699370"/>
            </a:xfrm>
            <a:prstGeom prst="rect">
              <a:avLst/>
            </a:prstGeom>
            <a:noFill/>
            <a:ln w="19050">
              <a:solidFill>
                <a:schemeClr val="tx1"/>
              </a:solidFill>
            </a:ln>
          </p:spPr>
        </p:pic>
        <p:pic>
          <p:nvPicPr>
            <p:cNvPr id="45" name="Picture 7" descr="C:\work\submissions\socc\figs\arrival_t5.png"/>
            <p:cNvPicPr>
              <a:picLocks noChangeAspect="1" noChangeArrowheads="1"/>
            </p:cNvPicPr>
            <p:nvPr/>
          </p:nvPicPr>
          <p:blipFill>
            <a:blip r:embed="rId8" cstate="print"/>
            <a:srcRect l="6244" r="10247"/>
            <a:stretch>
              <a:fillRect/>
            </a:stretch>
          </p:blipFill>
          <p:spPr bwMode="auto">
            <a:xfrm>
              <a:off x="3396342" y="1699446"/>
              <a:ext cx="1372104" cy="699370"/>
            </a:xfrm>
            <a:prstGeom prst="rect">
              <a:avLst/>
            </a:prstGeom>
            <a:noFill/>
            <a:ln w="19050">
              <a:solidFill>
                <a:schemeClr val="tx1"/>
              </a:solidFill>
            </a:ln>
          </p:spPr>
        </p:pic>
      </p:grpSp>
      <p:pic>
        <p:nvPicPr>
          <p:cNvPr id="46" name="Picture 2" descr="C:\Documents and Settings\harchol\My Documents\My Pictures\I'mlate.jpg"/>
          <p:cNvPicPr>
            <a:picLocks noChangeAspect="1" noChangeArrowheads="1"/>
          </p:cNvPicPr>
          <p:nvPr/>
        </p:nvPicPr>
        <p:blipFill>
          <a:blip r:embed="rId9" cstate="print"/>
          <a:srcRect/>
          <a:stretch>
            <a:fillRect/>
          </a:stretch>
        </p:blipFill>
        <p:spPr bwMode="auto">
          <a:xfrm>
            <a:off x="7446241" y="4548249"/>
            <a:ext cx="1282497" cy="1205346"/>
          </a:xfrm>
          <a:prstGeom prst="rect">
            <a:avLst/>
          </a:prstGeom>
          <a:noFill/>
        </p:spPr>
      </p:pic>
      <p:sp>
        <p:nvSpPr>
          <p:cNvPr id="24"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ON/OFF Variants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work\submissions\nsdi\stuff\comparison\figs\t4_alwayson.png"/>
          <p:cNvPicPr>
            <a:picLocks noChangeAspect="1" noChangeArrowheads="1"/>
          </p:cNvPicPr>
          <p:nvPr/>
        </p:nvPicPr>
        <p:blipFill>
          <a:blip r:embed="rId4" cstate="print"/>
          <a:srcRect l="4087" t="1448" b="5607"/>
          <a:stretch>
            <a:fillRect/>
          </a:stretch>
        </p:blipFill>
        <p:spPr bwMode="auto">
          <a:xfrm>
            <a:off x="4963886" y="1876302"/>
            <a:ext cx="4180114" cy="2968831"/>
          </a:xfrm>
          <a:prstGeom prst="rect">
            <a:avLst/>
          </a:prstGeom>
          <a:noFill/>
        </p:spPr>
      </p:pic>
      <p:sp>
        <p:nvSpPr>
          <p:cNvPr id="10" name="Slide Number Placeholder 3"/>
          <p:cNvSpPr>
            <a:spLocks noGrp="1"/>
          </p:cNvSpPr>
          <p:nvPr>
            <p:ph type="sldNum" sz="quarter" idx="11"/>
          </p:nvPr>
        </p:nvSpPr>
        <p:spPr>
          <a:xfrm>
            <a:off x="6973824" y="6356350"/>
            <a:ext cx="2133600" cy="365125"/>
          </a:xfrm>
        </p:spPr>
        <p:txBody>
          <a:bodyPr/>
          <a:lstStyle/>
          <a:p>
            <a:fld id="{B6F15528-21DE-4FAA-801E-634DDDAF4B2B}" type="slidenum">
              <a:rPr lang="en-US" smtClean="0">
                <a:solidFill>
                  <a:schemeClr val="bg1"/>
                </a:solidFill>
                <a:latin typeface="Calibri" pitchFamily="34" charset="0"/>
                <a:cs typeface="Calibri" pitchFamily="34" charset="0"/>
              </a:rPr>
              <a:pPr/>
              <a:t>19</a:t>
            </a:fld>
            <a:endParaRPr lang="en-US" dirty="0">
              <a:solidFill>
                <a:schemeClr val="bg1"/>
              </a:solidFill>
              <a:latin typeface="Calibri" pitchFamily="34" charset="0"/>
              <a:cs typeface="Calibri" pitchFamily="34" charset="0"/>
            </a:endParaRPr>
          </a:p>
        </p:txBody>
      </p:sp>
      <p:sp>
        <p:nvSpPr>
          <p:cNvPr id="11" name="TextBox 10"/>
          <p:cNvSpPr txBox="1"/>
          <p:nvPr/>
        </p:nvSpPr>
        <p:spPr>
          <a:xfrm>
            <a:off x="5479364" y="2984733"/>
            <a:ext cx="1091558" cy="461665"/>
          </a:xfrm>
          <a:prstGeom prst="rect">
            <a:avLst/>
          </a:prstGeom>
          <a:solidFill>
            <a:srgbClr val="00FF00"/>
          </a:solidFill>
        </p:spPr>
        <p:txBody>
          <a:bodyPr wrap="square" rtlCol="0">
            <a:spAutoFit/>
          </a:bodyPr>
          <a:lstStyle/>
          <a:p>
            <a:pPr algn="ctr"/>
            <a:r>
              <a:rPr lang="en-US" sz="2400" dirty="0" smtClean="0">
                <a:latin typeface="Calibri" pitchFamily="34" charset="0"/>
                <a:cs typeface="Calibri" pitchFamily="34" charset="0"/>
              </a:rPr>
              <a:t>x</a:t>
            </a:r>
            <a:r>
              <a:rPr lang="en-US" sz="2400" i="1" dirty="0" smtClean="0">
                <a:latin typeface="Calibri" pitchFamily="34" charset="0"/>
                <a:cs typeface="Calibri" pitchFamily="34" charset="0"/>
              </a:rPr>
              <a:t> </a:t>
            </a:r>
            <a:r>
              <a:rPr lang="en-US" sz="2400" dirty="0" smtClean="0">
                <a:latin typeface="Calibri" pitchFamily="34" charset="0"/>
                <a:cs typeface="Calibri" pitchFamily="34" charset="0"/>
              </a:rPr>
              <a:t>= 100</a:t>
            </a:r>
            <a:endParaRPr lang="en-US" sz="2400" dirty="0">
              <a:latin typeface="Calibri" pitchFamily="34" charset="0"/>
              <a:cs typeface="Calibri" pitchFamily="34" charset="0"/>
            </a:endParaRPr>
          </a:p>
        </p:txBody>
      </p:sp>
      <p:pic>
        <p:nvPicPr>
          <p:cNvPr id="12" name="Picture 3" descr="C:\Documents and Settings\anshulg\Desktop\mor_technion\t4_reactive.png"/>
          <p:cNvPicPr>
            <a:picLocks noChangeAspect="1" noChangeArrowheads="1"/>
          </p:cNvPicPr>
          <p:nvPr/>
        </p:nvPicPr>
        <p:blipFill>
          <a:blip r:embed="rId5" cstate="print"/>
          <a:srcRect l="5047" t="1499" b="5631"/>
          <a:stretch>
            <a:fillRect/>
          </a:stretch>
        </p:blipFill>
        <p:spPr bwMode="auto">
          <a:xfrm>
            <a:off x="436104" y="1876301"/>
            <a:ext cx="4073236" cy="2942030"/>
          </a:xfrm>
          <a:prstGeom prst="rect">
            <a:avLst/>
          </a:prstGeom>
          <a:solidFill>
            <a:schemeClr val="bg1"/>
          </a:solidFill>
        </p:spPr>
      </p:pic>
      <p:sp>
        <p:nvSpPr>
          <p:cNvPr id="13" name="TextBox 12"/>
          <p:cNvSpPr txBox="1"/>
          <p:nvPr/>
        </p:nvSpPr>
        <p:spPr>
          <a:xfrm>
            <a:off x="2855300" y="4835735"/>
            <a:ext cx="1654040" cy="369332"/>
          </a:xfrm>
          <a:prstGeom prst="rect">
            <a:avLst/>
          </a:prstGeom>
          <a:noFill/>
        </p:spPr>
        <p:txBody>
          <a:bodyPr wrap="squar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sp>
        <p:nvSpPr>
          <p:cNvPr id="14" name="TextBox 13"/>
          <p:cNvSpPr txBox="1"/>
          <p:nvPr/>
        </p:nvSpPr>
        <p:spPr>
          <a:xfrm rot="16200000">
            <a:off x="-820415" y="2726534"/>
            <a:ext cx="2020326" cy="379495"/>
          </a:xfrm>
          <a:prstGeom prst="rect">
            <a:avLst/>
          </a:prstGeom>
          <a:noFill/>
        </p:spPr>
        <p:txBody>
          <a:bodyPr wrap="squar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15" name="TextBox 14"/>
          <p:cNvSpPr txBox="1"/>
          <p:nvPr/>
        </p:nvSpPr>
        <p:spPr>
          <a:xfrm>
            <a:off x="2728373" y="1864425"/>
            <a:ext cx="1780967" cy="923330"/>
          </a:xfrm>
          <a:prstGeom prst="rect">
            <a:avLst/>
          </a:prstGeom>
          <a:solidFill>
            <a:schemeClr val="bg1"/>
          </a:solidFill>
          <a:ln>
            <a:solidFill>
              <a:schemeClr val="tx1"/>
            </a:solidFill>
          </a:ln>
        </p:spPr>
        <p:txBody>
          <a:bodyPr wrap="square" rtlCol="0">
            <a:spAutoFit/>
          </a:bodyPr>
          <a:lstStyle/>
          <a:p>
            <a:r>
              <a:rPr lang="en-US" b="1" dirty="0" smtClean="0">
                <a:latin typeface="Mathematica4" pitchFamily="2" charset="2"/>
              </a:rPr>
              <a:t>______  </a:t>
            </a:r>
            <a:r>
              <a:rPr lang="en-US" dirty="0" smtClean="0"/>
              <a:t>load</a:t>
            </a:r>
          </a:p>
          <a:p>
            <a:r>
              <a:rPr lang="en-US" b="1" dirty="0" smtClean="0">
                <a:solidFill>
                  <a:schemeClr val="tx2"/>
                </a:solidFill>
              </a:rPr>
              <a:t>o</a:t>
            </a:r>
            <a:r>
              <a:rPr lang="en-US" dirty="0" smtClean="0"/>
              <a:t>  </a:t>
            </a:r>
            <a:r>
              <a:rPr lang="en-US" dirty="0" err="1" smtClean="0"/>
              <a:t>n</a:t>
            </a:r>
            <a:r>
              <a:rPr lang="en-US" baseline="-25000" dirty="0" err="1" smtClean="0"/>
              <a:t>busy+idle</a:t>
            </a:r>
            <a:endParaRPr lang="en-US" baseline="-25000" dirty="0" smtClean="0"/>
          </a:p>
          <a:p>
            <a:r>
              <a:rPr lang="en-US" b="1" dirty="0" smtClean="0">
                <a:solidFill>
                  <a:srgbClr val="FF0000"/>
                </a:solidFill>
              </a:rPr>
              <a:t>x</a:t>
            </a:r>
            <a:r>
              <a:rPr lang="en-US" dirty="0" smtClean="0"/>
              <a:t>  </a:t>
            </a:r>
            <a:r>
              <a:rPr lang="en-US" dirty="0" err="1" smtClean="0"/>
              <a:t>n</a:t>
            </a:r>
            <a:r>
              <a:rPr lang="en-US" baseline="-25000" dirty="0" err="1" smtClean="0"/>
              <a:t>busy+idle+setup</a:t>
            </a:r>
            <a:endParaRPr lang="en-US" baseline="-25000" dirty="0"/>
          </a:p>
        </p:txBody>
      </p:sp>
      <p:sp>
        <p:nvSpPr>
          <p:cNvPr id="16" name="Title 5"/>
          <p:cNvSpPr txBox="1">
            <a:spLocks/>
          </p:cNvSpPr>
          <p:nvPr/>
        </p:nvSpPr>
        <p:spPr>
          <a:xfrm>
            <a:off x="1626799" y="249382"/>
            <a:ext cx="1978038" cy="511703"/>
          </a:xfrm>
          <a:prstGeom prst="rect">
            <a:avLst/>
          </a:prstGeom>
          <a:solidFill>
            <a:srgbClr val="00FF0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ON/OFF</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0" name="TextBox 19"/>
          <p:cNvSpPr txBox="1"/>
          <p:nvPr/>
        </p:nvSpPr>
        <p:spPr>
          <a:xfrm>
            <a:off x="422251" y="5193103"/>
            <a:ext cx="4087088" cy="369332"/>
          </a:xfrm>
          <a:prstGeom prst="rect">
            <a:avLst/>
          </a:prstGeom>
          <a:solidFill>
            <a:srgbClr val="00FF00"/>
          </a:solidFill>
        </p:spPr>
        <p:txBody>
          <a:bodyPr wrap="square" rtlCol="0">
            <a:spAutoFit/>
          </a:bodyPr>
          <a:lstStyle/>
          <a:p>
            <a:pPr algn="ctr"/>
            <a:r>
              <a:rPr lang="en-US" b="1" dirty="0" smtClean="0"/>
              <a:t>T</a:t>
            </a:r>
            <a:r>
              <a:rPr lang="en-US" b="1" baseline="-25000" dirty="0" smtClean="0"/>
              <a:t>95</a:t>
            </a:r>
            <a:r>
              <a:rPr lang="en-US" b="1" dirty="0" smtClean="0"/>
              <a:t>=11,003ms,    </a:t>
            </a:r>
            <a:r>
              <a:rPr lang="en-US" b="1" dirty="0" err="1" smtClean="0"/>
              <a:t>P</a:t>
            </a:r>
            <a:r>
              <a:rPr lang="en-US" b="1" baseline="-25000" dirty="0" err="1" smtClean="0"/>
              <a:t>avg</a:t>
            </a:r>
            <a:r>
              <a:rPr lang="en-US" b="1" dirty="0" smtClean="0"/>
              <a:t>=1,281W</a:t>
            </a:r>
          </a:p>
        </p:txBody>
      </p:sp>
      <p:sp>
        <p:nvSpPr>
          <p:cNvPr id="21" name="TextBox 20"/>
          <p:cNvSpPr txBox="1"/>
          <p:nvPr/>
        </p:nvSpPr>
        <p:spPr>
          <a:xfrm rot="16200000">
            <a:off x="3777250" y="2669072"/>
            <a:ext cx="2060041" cy="379495"/>
          </a:xfrm>
          <a:prstGeom prst="rect">
            <a:avLst/>
          </a:prstGeom>
          <a:noFill/>
        </p:spPr>
        <p:txBody>
          <a:bodyPr wrap="squar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23" name="TextBox 22"/>
          <p:cNvSpPr txBox="1"/>
          <p:nvPr/>
        </p:nvSpPr>
        <p:spPr>
          <a:xfrm>
            <a:off x="7187814" y="4905007"/>
            <a:ext cx="1654040" cy="369332"/>
          </a:xfrm>
          <a:prstGeom prst="rect">
            <a:avLst/>
          </a:prstGeom>
          <a:noFill/>
        </p:spPr>
        <p:txBody>
          <a:bodyPr wrap="squar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sp>
        <p:nvSpPr>
          <p:cNvPr id="24" name="TextBox 23"/>
          <p:cNvSpPr txBox="1"/>
          <p:nvPr/>
        </p:nvSpPr>
        <p:spPr>
          <a:xfrm>
            <a:off x="5056912" y="5226751"/>
            <a:ext cx="4087088" cy="369332"/>
          </a:xfrm>
          <a:prstGeom prst="rect">
            <a:avLst/>
          </a:prstGeom>
          <a:solidFill>
            <a:srgbClr val="00FF00"/>
          </a:solidFill>
        </p:spPr>
        <p:txBody>
          <a:bodyPr wrap="square" rtlCol="0">
            <a:spAutoFit/>
          </a:bodyPr>
          <a:lstStyle/>
          <a:p>
            <a:pPr algn="ctr"/>
            <a:r>
              <a:rPr lang="en-US" b="1" dirty="0" smtClean="0"/>
              <a:t>T</a:t>
            </a:r>
            <a:r>
              <a:rPr lang="en-US" b="1" baseline="-25000" dirty="0" smtClean="0"/>
              <a:t>95</a:t>
            </a:r>
            <a:r>
              <a:rPr lang="en-US" b="1" dirty="0" smtClean="0"/>
              <a:t>=487ms,    </a:t>
            </a:r>
            <a:r>
              <a:rPr lang="en-US" b="1" dirty="0" err="1" smtClean="0"/>
              <a:t>P</a:t>
            </a:r>
            <a:r>
              <a:rPr lang="en-US" b="1" baseline="-25000" dirty="0" err="1" smtClean="0"/>
              <a:t>avg</a:t>
            </a:r>
            <a:r>
              <a:rPr lang="en-US" b="1" dirty="0" smtClean="0"/>
              <a:t>=2,218W</a:t>
            </a:r>
          </a:p>
        </p:txBody>
      </p:sp>
      <p:sp>
        <p:nvSpPr>
          <p:cNvPr id="25" name="Rectangle 24"/>
          <p:cNvSpPr/>
          <p:nvPr/>
        </p:nvSpPr>
        <p:spPr>
          <a:xfrm>
            <a:off x="5652655" y="1923803"/>
            <a:ext cx="1543792" cy="843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8980" name="Object 2"/>
          <p:cNvGraphicFramePr>
            <a:graphicFrameLocks noChangeAspect="1"/>
          </p:cNvGraphicFramePr>
          <p:nvPr/>
        </p:nvGraphicFramePr>
        <p:xfrm>
          <a:off x="1684338" y="866775"/>
          <a:ext cx="1954212" cy="1020763"/>
        </p:xfrm>
        <a:graphic>
          <a:graphicData uri="http://schemas.openxmlformats.org/presentationml/2006/ole">
            <p:oleObj spid="_x0000_s638980" name="Equation" r:id="rId6" imgW="825480" imgH="431640" progId="Equation.DSMT4">
              <p:embed/>
            </p:oleObj>
          </a:graphicData>
        </a:graphic>
      </p:graphicFrame>
      <p:sp>
        <p:nvSpPr>
          <p:cNvPr id="29" name="Title 5"/>
          <p:cNvSpPr txBox="1">
            <a:spLocks/>
          </p:cNvSpPr>
          <p:nvPr/>
        </p:nvSpPr>
        <p:spPr>
          <a:xfrm>
            <a:off x="5460548" y="247402"/>
            <a:ext cx="3113435" cy="511703"/>
          </a:xfrm>
          <a:prstGeom prst="rect">
            <a:avLst/>
          </a:prstGeom>
          <a:solidFill>
            <a:srgbClr val="00FF0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ON/</a:t>
            </a:r>
            <a:r>
              <a:rPr kumimoji="0" lang="en-US" sz="2800" b="0" i="0" u="none" strike="noStrike" kern="1200" cap="none" spc="0" normalizeH="0" baseline="0" noProof="0" dirty="0" err="1" smtClean="0">
                <a:ln>
                  <a:noFill/>
                </a:ln>
                <a:solidFill>
                  <a:schemeClr val="tx2"/>
                </a:solidFill>
                <a:effectLst/>
                <a:uLnTx/>
                <a:uFillTx/>
                <a:latin typeface="+mj-lt"/>
                <a:ea typeface="+mj-ea"/>
                <a:cs typeface="+mj-cs"/>
              </a:rPr>
              <a:t>OFF+padding</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30" name="Object 2"/>
          <p:cNvGraphicFramePr>
            <a:graphicFrameLocks noChangeAspect="1"/>
          </p:cNvGraphicFramePr>
          <p:nvPr/>
        </p:nvGraphicFramePr>
        <p:xfrm>
          <a:off x="5414963" y="831850"/>
          <a:ext cx="3276600" cy="1020763"/>
        </p:xfrm>
        <a:graphic>
          <a:graphicData uri="http://schemas.openxmlformats.org/presentationml/2006/ole">
            <p:oleObj spid="_x0000_s638981" name="Equation" r:id="rId7" imgW="138420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89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animBg="1"/>
      <p:bldP spid="16" grpId="0" animBg="1"/>
      <p:bldP spid="20" grpId="0" animBg="1"/>
      <p:bldP spid="21" grpId="0"/>
      <p:bldP spid="23" grpId="0"/>
      <p:bldP spid="24" grpId="0" animBg="1"/>
      <p:bldP spid="2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73457"/>
          </a:xfrm>
          <a:solidFill>
            <a:schemeClr val="bg2"/>
          </a:solidFill>
          <a:effectLst>
            <a:outerShdw blurRad="50800" dist="38100" dir="5400000" algn="t" rotWithShape="0">
              <a:prstClr val="black">
                <a:alpha val="40000"/>
              </a:prstClr>
            </a:outerShdw>
          </a:effectLst>
        </p:spPr>
        <p:txBody>
          <a:bodyPr>
            <a:normAutofit/>
          </a:bodyPr>
          <a:lstStyle/>
          <a:p>
            <a:r>
              <a:rPr lang="en-US" sz="3600" dirty="0" smtClean="0"/>
              <a:t>Power is Expensive</a:t>
            </a:r>
            <a:endParaRPr lang="en-US" sz="3600" dirty="0"/>
          </a:p>
        </p:txBody>
      </p:sp>
      <p:sp>
        <p:nvSpPr>
          <p:cNvPr id="4" name="Slide Number Placeholder 3"/>
          <p:cNvSpPr>
            <a:spLocks noGrp="1"/>
          </p:cNvSpPr>
          <p:nvPr>
            <p:ph type="sldNum" sz="quarter" idx="11"/>
          </p:nvPr>
        </p:nvSpPr>
        <p:spPr>
          <a:xfrm>
            <a:off x="6553200" y="6356350"/>
            <a:ext cx="2133600" cy="365125"/>
          </a:xfrm>
        </p:spPr>
        <p:txBody>
          <a:bodyPr/>
          <a:lstStyle/>
          <a:p>
            <a:fld id="{B6F15528-21DE-4FAA-801E-634DDDAF4B2B}" type="slidenum">
              <a:rPr lang="en-US" smtClean="0">
                <a:solidFill>
                  <a:schemeClr val="bg1"/>
                </a:solidFill>
              </a:rPr>
              <a:pPr/>
              <a:t>2</a:t>
            </a:fld>
            <a:endParaRPr lang="en-US" dirty="0">
              <a:solidFill>
                <a:schemeClr val="bg1"/>
              </a:solidFill>
            </a:endParaRPr>
          </a:p>
        </p:txBody>
      </p:sp>
      <p:sp>
        <p:nvSpPr>
          <p:cNvPr id="6" name="Subtitle 2"/>
          <p:cNvSpPr txBox="1">
            <a:spLocks/>
          </p:cNvSpPr>
          <p:nvPr/>
        </p:nvSpPr>
        <p:spPr>
          <a:xfrm>
            <a:off x="935665" y="1320209"/>
            <a:ext cx="6517759" cy="412897"/>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strike="noStrike" kern="1200" cap="none" spc="0" normalizeH="0" baseline="0" noProof="0" dirty="0" smtClean="0">
                <a:ln>
                  <a:noFill/>
                </a:ln>
                <a:solidFill>
                  <a:schemeClr val="bg1"/>
                </a:solidFill>
                <a:effectLst/>
                <a:uLnTx/>
                <a:uFillTx/>
                <a:latin typeface="+mn-lt"/>
                <a:ea typeface="+mn-ea"/>
                <a:cs typeface="+mn-cs"/>
              </a:rPr>
              <a:t>Annual</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U.S. data center energy consumption</a:t>
            </a:r>
            <a:endParaRPr kumimoji="0" lang="en-US" sz="2400" b="0" i="0" u="none" strike="noStrike" kern="1200" cap="none" spc="0" normalizeH="0" noProof="0" dirty="0" smtClean="0">
              <a:ln>
                <a:noFill/>
              </a:ln>
              <a:solidFill>
                <a:schemeClr val="bg1"/>
              </a:solidFill>
              <a:effectLst/>
              <a:uLnTx/>
              <a:uFillTx/>
              <a:latin typeface="Symbol" pitchFamily="18" charset="2"/>
            </a:endParaRPr>
          </a:p>
        </p:txBody>
      </p:sp>
      <p:sp>
        <p:nvSpPr>
          <p:cNvPr id="65" name="Subtitle 2"/>
          <p:cNvSpPr txBox="1">
            <a:spLocks/>
          </p:cNvSpPr>
          <p:nvPr/>
        </p:nvSpPr>
        <p:spPr>
          <a:xfrm>
            <a:off x="1531916" y="4324709"/>
            <a:ext cx="5472177" cy="567070"/>
          </a:xfrm>
          <a:prstGeom prst="rect">
            <a:avLst/>
          </a:prstGeom>
          <a:solidFill>
            <a:schemeClr val="bg2"/>
          </a:solidFill>
        </p:spPr>
        <p:txBody>
          <a:bodyPr vert="horz" lIns="91440" tIns="45720" rIns="91440" bIns="45720" rtlCol="0">
            <a:normAutofit/>
          </a:bodyPr>
          <a:lstStyle/>
          <a:p>
            <a:pPr>
              <a:spcBef>
                <a:spcPct val="20000"/>
              </a:spcBef>
              <a:defRPr/>
            </a:pPr>
            <a:r>
              <a:rPr lang="en-US" sz="2400" dirty="0" smtClean="0">
                <a:solidFill>
                  <a:schemeClr val="tx2"/>
                </a:solidFill>
              </a:rPr>
              <a:t>Sadly, m</a:t>
            </a:r>
            <a:r>
              <a:rPr kumimoji="0" lang="en-US" sz="2400" b="0" i="0" u="none" strike="noStrike" kern="1200" cap="none" spc="0" normalizeH="0" baseline="0" noProof="0" dirty="0" err="1" smtClean="0">
                <a:ln>
                  <a:noFill/>
                </a:ln>
                <a:solidFill>
                  <a:schemeClr val="tx2"/>
                </a:solidFill>
                <a:effectLst/>
                <a:uLnTx/>
                <a:uFillTx/>
                <a:latin typeface="+mn-lt"/>
                <a:ea typeface="+mn-ea"/>
                <a:cs typeface="+mn-cs"/>
              </a:rPr>
              <a:t>ost</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of this energy is wasted</a:t>
            </a:r>
          </a:p>
        </p:txBody>
      </p:sp>
      <p:sp>
        <p:nvSpPr>
          <p:cNvPr id="69" name="TextBox 68"/>
          <p:cNvSpPr txBox="1"/>
          <p:nvPr/>
        </p:nvSpPr>
        <p:spPr>
          <a:xfrm flipH="1">
            <a:off x="0" y="6334289"/>
            <a:ext cx="5430385" cy="369332"/>
          </a:xfrm>
          <a:prstGeom prst="rect">
            <a:avLst/>
          </a:prstGeom>
          <a:noFill/>
        </p:spPr>
        <p:txBody>
          <a:bodyPr wrap="square" rtlCol="0">
            <a:spAutoFit/>
          </a:bodyPr>
          <a:lstStyle/>
          <a:p>
            <a:r>
              <a:rPr lang="en-US" i="1" dirty="0" smtClean="0">
                <a:solidFill>
                  <a:schemeClr val="bg1">
                    <a:lumMod val="95000"/>
                  </a:schemeClr>
                </a:solidFill>
                <a:latin typeface="Calibri" pitchFamily="34" charset="0"/>
              </a:rPr>
              <a:t>[energystar.gov], [McKinsey &amp; Co.], [Gartner]</a:t>
            </a:r>
            <a:endParaRPr lang="en-US" i="1" dirty="0">
              <a:solidFill>
                <a:schemeClr val="bg1">
                  <a:lumMod val="95000"/>
                </a:schemeClr>
              </a:solidFill>
              <a:latin typeface="Calibri" pitchFamily="34" charset="0"/>
            </a:endParaRPr>
          </a:p>
        </p:txBody>
      </p:sp>
      <p:sp>
        <p:nvSpPr>
          <p:cNvPr id="43" name="Subtitle 2"/>
          <p:cNvSpPr txBox="1">
            <a:spLocks/>
          </p:cNvSpPr>
          <p:nvPr/>
        </p:nvSpPr>
        <p:spPr>
          <a:xfrm>
            <a:off x="1722316" y="2081681"/>
            <a:ext cx="5411972" cy="412897"/>
          </a:xfrm>
          <a:prstGeom prst="rect">
            <a:avLst/>
          </a:prstGeom>
          <a:ln>
            <a:no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100 Billion kWh  </a:t>
            </a:r>
            <a:r>
              <a:rPr lang="en-US" sz="2000" dirty="0" smtClean="0">
                <a:solidFill>
                  <a:schemeClr val="bg1"/>
                </a:solidFill>
              </a:rPr>
              <a:t>or</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7.4 Billion dollars </a:t>
            </a:r>
            <a:endParaRPr kumimoji="0" lang="en-US" sz="2000" b="0" i="0" u="none" strike="noStrike" kern="1200" cap="none" spc="0" normalizeH="0" noProof="0" dirty="0" smtClean="0">
              <a:ln>
                <a:noFill/>
              </a:ln>
              <a:solidFill>
                <a:schemeClr val="bg1"/>
              </a:solidFill>
              <a:effectLst/>
              <a:uLnTx/>
              <a:uFillTx/>
              <a:latin typeface="Symbol" pitchFamily="18" charset="2"/>
            </a:endParaRPr>
          </a:p>
        </p:txBody>
      </p:sp>
      <p:sp>
        <p:nvSpPr>
          <p:cNvPr id="45" name="Subtitle 2"/>
          <p:cNvSpPr txBox="1">
            <a:spLocks/>
          </p:cNvSpPr>
          <p:nvPr/>
        </p:nvSpPr>
        <p:spPr>
          <a:xfrm>
            <a:off x="1789815" y="2752062"/>
            <a:ext cx="4770473" cy="512134"/>
          </a:xfrm>
          <a:prstGeom prst="rect">
            <a:avLst/>
          </a:prstGeom>
          <a:ln>
            <a:noFill/>
          </a:ln>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Electricity consumed by 9 million homes</a:t>
            </a:r>
            <a:endParaRPr kumimoji="0" lang="en-US" sz="2000" b="0" i="0" u="none" strike="noStrike" kern="1200" cap="none" spc="0" normalizeH="0" noProof="0" dirty="0" smtClean="0">
              <a:ln>
                <a:noFill/>
              </a:ln>
              <a:solidFill>
                <a:schemeClr val="bg1"/>
              </a:solidFill>
              <a:effectLst/>
              <a:uLnTx/>
              <a:uFillTx/>
              <a:latin typeface="Symbol" pitchFamily="18" charset="2"/>
            </a:endParaRPr>
          </a:p>
        </p:txBody>
      </p:sp>
      <p:sp>
        <p:nvSpPr>
          <p:cNvPr id="63" name="Subtitle 2"/>
          <p:cNvSpPr txBox="1">
            <a:spLocks/>
          </p:cNvSpPr>
          <p:nvPr/>
        </p:nvSpPr>
        <p:spPr>
          <a:xfrm>
            <a:off x="2034104" y="3455984"/>
            <a:ext cx="4607440" cy="412899"/>
          </a:xfrm>
          <a:prstGeom prst="rect">
            <a:avLst/>
          </a:prstGeom>
          <a:ln>
            <a:noFill/>
          </a:ln>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solidFill>
              </a:rPr>
              <a:t>As much CO</a:t>
            </a:r>
            <a:r>
              <a:rPr lang="en-US" sz="2000" baseline="-25000" dirty="0" smtClean="0">
                <a:solidFill>
                  <a:schemeClr val="bg1"/>
                </a:solidFill>
              </a:rPr>
              <a:t>2</a:t>
            </a:r>
            <a:r>
              <a:rPr lang="en-US" sz="2000" dirty="0" smtClean="0">
                <a:solidFill>
                  <a:schemeClr val="bg1"/>
                </a:solidFill>
              </a:rPr>
              <a:t> as all of Argentina</a:t>
            </a:r>
            <a:endParaRPr kumimoji="0" lang="en-US" sz="2000" b="0" i="0" u="none" strike="noStrike" kern="1200" cap="none" spc="0" normalizeH="0" noProof="0" dirty="0" smtClean="0">
              <a:ln>
                <a:noFill/>
              </a:ln>
              <a:solidFill>
                <a:schemeClr val="bg1"/>
              </a:solidFill>
              <a:effectLst/>
              <a:uLnTx/>
              <a:uFillTx/>
              <a:latin typeface="Symbol" pitchFamily="18" charset="2"/>
            </a:endParaRPr>
          </a:p>
        </p:txBody>
      </p:sp>
      <p:grpSp>
        <p:nvGrpSpPr>
          <p:cNvPr id="81" name="Group 80"/>
          <p:cNvGrpSpPr/>
          <p:nvPr/>
        </p:nvGrpSpPr>
        <p:grpSpPr>
          <a:xfrm rot="5400000">
            <a:off x="3987210" y="2573080"/>
            <a:ext cx="297712" cy="100824"/>
            <a:chOff x="7432158" y="2551814"/>
            <a:chExt cx="435935" cy="111458"/>
          </a:xfrm>
        </p:grpSpPr>
        <p:cxnSp>
          <p:nvCxnSpPr>
            <p:cNvPr id="78" name="Straight Connector 77"/>
            <p:cNvCxnSpPr/>
            <p:nvPr/>
          </p:nvCxnSpPr>
          <p:spPr>
            <a:xfrm>
              <a:off x="7432158" y="255181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32158" y="266168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rot="5400000">
            <a:off x="4002925" y="3217719"/>
            <a:ext cx="297712" cy="100824"/>
            <a:chOff x="7432158" y="2551814"/>
            <a:chExt cx="435935" cy="111458"/>
          </a:xfrm>
        </p:grpSpPr>
        <p:cxnSp>
          <p:nvCxnSpPr>
            <p:cNvPr id="86" name="Straight Connector 85"/>
            <p:cNvCxnSpPr/>
            <p:nvPr/>
          </p:nvCxnSpPr>
          <p:spPr>
            <a:xfrm>
              <a:off x="7432158" y="255181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32158" y="266168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5400000">
            <a:off x="3976578" y="1885171"/>
            <a:ext cx="297712" cy="100824"/>
            <a:chOff x="7432158" y="2551814"/>
            <a:chExt cx="435935" cy="111458"/>
          </a:xfrm>
        </p:grpSpPr>
        <p:cxnSp>
          <p:nvCxnSpPr>
            <p:cNvPr id="89" name="Straight Connector 88"/>
            <p:cNvCxnSpPr/>
            <p:nvPr/>
          </p:nvCxnSpPr>
          <p:spPr>
            <a:xfrm>
              <a:off x="7432158" y="255181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32158" y="2661684"/>
              <a:ext cx="43593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662048" y="2562306"/>
            <a:ext cx="2326729" cy="1162393"/>
            <a:chOff x="6662048" y="2562306"/>
            <a:chExt cx="2326729" cy="1162393"/>
          </a:xfrm>
        </p:grpSpPr>
        <p:grpSp>
          <p:nvGrpSpPr>
            <p:cNvPr id="50" name="Group 49"/>
            <p:cNvGrpSpPr/>
            <p:nvPr/>
          </p:nvGrpSpPr>
          <p:grpSpPr>
            <a:xfrm>
              <a:off x="6662048" y="2562306"/>
              <a:ext cx="1717129" cy="552793"/>
              <a:chOff x="6364337" y="2700528"/>
              <a:chExt cx="1717129" cy="552793"/>
            </a:xfrm>
          </p:grpSpPr>
          <p:grpSp>
            <p:nvGrpSpPr>
              <p:cNvPr id="32" name="Group 31"/>
              <p:cNvGrpSpPr/>
              <p:nvPr/>
            </p:nvGrpSpPr>
            <p:grpSpPr>
              <a:xfrm>
                <a:off x="6364337" y="2700528"/>
                <a:ext cx="1711033" cy="400393"/>
                <a:chOff x="3657713" y="4009948"/>
                <a:chExt cx="1711033" cy="400393"/>
              </a:xfrm>
            </p:grpSpPr>
            <p:pic>
              <p:nvPicPr>
                <p:cNvPr id="30822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2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2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2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30"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31"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nvGrpSpPr>
              <p:cNvPr id="33" name="Group 32"/>
              <p:cNvGrpSpPr/>
              <p:nvPr/>
            </p:nvGrpSpPr>
            <p:grpSpPr>
              <a:xfrm>
                <a:off x="6370433" y="2852928"/>
                <a:ext cx="1711033" cy="400393"/>
                <a:chOff x="3657713" y="4009948"/>
                <a:chExt cx="1711033" cy="400393"/>
              </a:xfrm>
            </p:grpSpPr>
            <p:pic>
              <p:nvPicPr>
                <p:cNvPr id="3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35"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3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3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3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3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grpSp>
          <p:nvGrpSpPr>
            <p:cNvPr id="52" name="Group 51"/>
            <p:cNvGrpSpPr/>
            <p:nvPr/>
          </p:nvGrpSpPr>
          <p:grpSpPr>
            <a:xfrm>
              <a:off x="6814448" y="2714706"/>
              <a:ext cx="1717129" cy="552793"/>
              <a:chOff x="6364337" y="2700528"/>
              <a:chExt cx="1717129" cy="552793"/>
            </a:xfrm>
          </p:grpSpPr>
          <p:grpSp>
            <p:nvGrpSpPr>
              <p:cNvPr id="53" name="Group 52"/>
              <p:cNvGrpSpPr/>
              <p:nvPr/>
            </p:nvGrpSpPr>
            <p:grpSpPr>
              <a:xfrm>
                <a:off x="6364337" y="2700528"/>
                <a:ext cx="1711033" cy="400393"/>
                <a:chOff x="3657713" y="4009948"/>
                <a:chExt cx="1711033" cy="400393"/>
              </a:xfrm>
            </p:grpSpPr>
            <p:pic>
              <p:nvPicPr>
                <p:cNvPr id="61"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6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6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6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6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6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nvGrpSpPr>
              <p:cNvPr id="54" name="Group 53"/>
              <p:cNvGrpSpPr/>
              <p:nvPr/>
            </p:nvGrpSpPr>
            <p:grpSpPr>
              <a:xfrm>
                <a:off x="6370433" y="2852928"/>
                <a:ext cx="1711033" cy="400393"/>
                <a:chOff x="3657713" y="4009948"/>
                <a:chExt cx="1711033" cy="400393"/>
              </a:xfrm>
            </p:grpSpPr>
            <p:pic>
              <p:nvPicPr>
                <p:cNvPr id="55"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5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5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5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5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60"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grpSp>
          <p:nvGrpSpPr>
            <p:cNvPr id="70" name="Group 69"/>
            <p:cNvGrpSpPr/>
            <p:nvPr/>
          </p:nvGrpSpPr>
          <p:grpSpPr>
            <a:xfrm>
              <a:off x="6966848" y="2867106"/>
              <a:ext cx="1717129" cy="552793"/>
              <a:chOff x="6364337" y="2700528"/>
              <a:chExt cx="1717129" cy="552793"/>
            </a:xfrm>
          </p:grpSpPr>
          <p:grpSp>
            <p:nvGrpSpPr>
              <p:cNvPr id="71" name="Group 70"/>
              <p:cNvGrpSpPr/>
              <p:nvPr/>
            </p:nvGrpSpPr>
            <p:grpSpPr>
              <a:xfrm>
                <a:off x="6364337" y="2700528"/>
                <a:ext cx="1711033" cy="400393"/>
                <a:chOff x="3657713" y="4009948"/>
                <a:chExt cx="1711033" cy="400393"/>
              </a:xfrm>
            </p:grpSpPr>
            <p:pic>
              <p:nvPicPr>
                <p:cNvPr id="8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8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8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91"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9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9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nvGrpSpPr>
              <p:cNvPr id="72" name="Group 71"/>
              <p:cNvGrpSpPr/>
              <p:nvPr/>
            </p:nvGrpSpPr>
            <p:grpSpPr>
              <a:xfrm>
                <a:off x="6370433" y="2852928"/>
                <a:ext cx="1711033" cy="400393"/>
                <a:chOff x="3657713" y="4009948"/>
                <a:chExt cx="1711033" cy="400393"/>
              </a:xfrm>
            </p:grpSpPr>
            <p:pic>
              <p:nvPicPr>
                <p:cNvPr id="7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7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75"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7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7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7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grpSp>
          <p:nvGrpSpPr>
            <p:cNvPr id="94" name="Group 93"/>
            <p:cNvGrpSpPr/>
            <p:nvPr/>
          </p:nvGrpSpPr>
          <p:grpSpPr>
            <a:xfrm>
              <a:off x="7119248" y="3019506"/>
              <a:ext cx="1717129" cy="552793"/>
              <a:chOff x="6364337" y="2700528"/>
              <a:chExt cx="1717129" cy="552793"/>
            </a:xfrm>
          </p:grpSpPr>
          <p:grpSp>
            <p:nvGrpSpPr>
              <p:cNvPr id="95" name="Group 94"/>
              <p:cNvGrpSpPr/>
              <p:nvPr/>
            </p:nvGrpSpPr>
            <p:grpSpPr>
              <a:xfrm>
                <a:off x="6364337" y="2700528"/>
                <a:ext cx="1711033" cy="400393"/>
                <a:chOff x="3657713" y="4009948"/>
                <a:chExt cx="1711033" cy="400393"/>
              </a:xfrm>
            </p:grpSpPr>
            <p:pic>
              <p:nvPicPr>
                <p:cNvPr id="10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10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105"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10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10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10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nvGrpSpPr>
              <p:cNvPr id="96" name="Group 95"/>
              <p:cNvGrpSpPr/>
              <p:nvPr/>
            </p:nvGrpSpPr>
            <p:grpSpPr>
              <a:xfrm>
                <a:off x="6370433" y="2852928"/>
                <a:ext cx="1711033" cy="400393"/>
                <a:chOff x="3657713" y="4009948"/>
                <a:chExt cx="1711033" cy="400393"/>
              </a:xfrm>
            </p:grpSpPr>
            <p:pic>
              <p:nvPicPr>
                <p:cNvPr id="9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9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9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100"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101"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10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grpSp>
          <p:nvGrpSpPr>
            <p:cNvPr id="109" name="Group 108"/>
            <p:cNvGrpSpPr/>
            <p:nvPr/>
          </p:nvGrpSpPr>
          <p:grpSpPr>
            <a:xfrm>
              <a:off x="7271648" y="3171906"/>
              <a:ext cx="1717129" cy="552793"/>
              <a:chOff x="6364337" y="2700528"/>
              <a:chExt cx="1717129" cy="552793"/>
            </a:xfrm>
          </p:grpSpPr>
          <p:grpSp>
            <p:nvGrpSpPr>
              <p:cNvPr id="110" name="Group 109"/>
              <p:cNvGrpSpPr/>
              <p:nvPr/>
            </p:nvGrpSpPr>
            <p:grpSpPr>
              <a:xfrm>
                <a:off x="6364337" y="2700528"/>
                <a:ext cx="1711033" cy="400393"/>
                <a:chOff x="3657713" y="4009948"/>
                <a:chExt cx="1711033" cy="400393"/>
              </a:xfrm>
            </p:grpSpPr>
            <p:pic>
              <p:nvPicPr>
                <p:cNvPr id="118"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119"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120"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121"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12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12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nvGrpSpPr>
              <p:cNvPr id="111" name="Group 110"/>
              <p:cNvGrpSpPr/>
              <p:nvPr/>
            </p:nvGrpSpPr>
            <p:grpSpPr>
              <a:xfrm>
                <a:off x="6370433" y="2852928"/>
                <a:ext cx="1711033" cy="400393"/>
                <a:chOff x="3657713" y="4009948"/>
                <a:chExt cx="1711033" cy="400393"/>
              </a:xfrm>
            </p:grpSpPr>
            <p:pic>
              <p:nvPicPr>
                <p:cNvPr id="112"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657713" y="4009948"/>
                  <a:ext cx="400393" cy="400393"/>
                </a:xfrm>
                <a:prstGeom prst="rect">
                  <a:avLst/>
                </a:prstGeom>
                <a:noFill/>
              </p:spPr>
            </p:pic>
            <p:pic>
              <p:nvPicPr>
                <p:cNvPr id="113"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3919841" y="4009948"/>
                  <a:ext cx="400393" cy="400393"/>
                </a:xfrm>
                <a:prstGeom prst="rect">
                  <a:avLst/>
                </a:prstGeom>
                <a:noFill/>
              </p:spPr>
            </p:pic>
            <p:pic>
              <p:nvPicPr>
                <p:cNvPr id="114"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181969" y="4009948"/>
                  <a:ext cx="400393" cy="400393"/>
                </a:xfrm>
                <a:prstGeom prst="rect">
                  <a:avLst/>
                </a:prstGeom>
                <a:noFill/>
              </p:spPr>
            </p:pic>
            <p:pic>
              <p:nvPicPr>
                <p:cNvPr id="115"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444097" y="4009948"/>
                  <a:ext cx="400393" cy="400393"/>
                </a:xfrm>
                <a:prstGeom prst="rect">
                  <a:avLst/>
                </a:prstGeom>
                <a:noFill/>
              </p:spPr>
            </p:pic>
            <p:pic>
              <p:nvPicPr>
                <p:cNvPr id="116"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706225" y="4009948"/>
                  <a:ext cx="400393" cy="400393"/>
                </a:xfrm>
                <a:prstGeom prst="rect">
                  <a:avLst/>
                </a:prstGeom>
                <a:noFill/>
              </p:spPr>
            </p:pic>
            <p:pic>
              <p:nvPicPr>
                <p:cNvPr id="117" name="Picture 3" descr="C:\Documents and Settings\harchol\Local Settings\Temporary Internet Files\Content.IE5\Y6TKXHGK\MC900433839[1].png"/>
                <p:cNvPicPr>
                  <a:picLocks noChangeAspect="1" noChangeArrowheads="1"/>
                </p:cNvPicPr>
                <p:nvPr/>
              </p:nvPicPr>
              <p:blipFill>
                <a:blip r:embed="rId3" cstate="print"/>
                <a:srcRect/>
                <a:stretch>
                  <a:fillRect/>
                </a:stretch>
              </p:blipFill>
              <p:spPr bwMode="auto">
                <a:xfrm>
                  <a:off x="4968353" y="4009948"/>
                  <a:ext cx="400393" cy="400393"/>
                </a:xfrm>
                <a:prstGeom prst="rect">
                  <a:avLst/>
                </a:prstGeom>
                <a:noFill/>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5" grpId="0" animBg="1"/>
      <p:bldP spid="69" grpId="0"/>
      <p:bldP spid="43" grpId="0"/>
      <p:bldP spid="45"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p:spPr>
        <p:txBody>
          <a:bodyPr/>
          <a:lstStyle/>
          <a:p>
            <a:fld id="{B6F15528-21DE-4FAA-801E-634DDDAF4B2B}" type="slidenum">
              <a:rPr lang="en-US" smtClean="0">
                <a:solidFill>
                  <a:schemeClr val="bg1"/>
                </a:solidFill>
              </a:rPr>
              <a:pPr/>
              <a:t>20</a:t>
            </a:fld>
            <a:endParaRPr lang="en-US" dirty="0">
              <a:solidFill>
                <a:schemeClr val="bg1"/>
              </a:solidFill>
            </a:endParaRPr>
          </a:p>
        </p:txBody>
      </p:sp>
      <p:sp>
        <p:nvSpPr>
          <p:cNvPr id="28" name="TextBox 27"/>
          <p:cNvSpPr txBox="1"/>
          <p:nvPr/>
        </p:nvSpPr>
        <p:spPr>
          <a:xfrm>
            <a:off x="213755" y="2375065"/>
            <a:ext cx="3736920" cy="1323439"/>
          </a:xfrm>
          <a:prstGeom prst="rect">
            <a:avLst/>
          </a:prstGeom>
          <a:noFill/>
        </p:spPr>
        <p:txBody>
          <a:bodyPr wrap="none" rtlCol="0">
            <a:spAutoFit/>
          </a:bodyPr>
          <a:lstStyle/>
          <a:p>
            <a:r>
              <a:rPr lang="en-US" sz="2000" dirty="0" smtClean="0">
                <a:solidFill>
                  <a:schemeClr val="bg1"/>
                </a:solidFill>
              </a:rPr>
              <a:t>    Existing ON/OFF policies</a:t>
            </a:r>
          </a:p>
          <a:p>
            <a:r>
              <a:rPr lang="en-US" sz="2000" dirty="0" smtClean="0">
                <a:solidFill>
                  <a:schemeClr val="bg1"/>
                </a:solidFill>
              </a:rPr>
              <a:t>    are too quick to turn </a:t>
            </a:r>
          </a:p>
          <a:p>
            <a:r>
              <a:rPr lang="en-US" sz="2000" dirty="0" smtClean="0">
                <a:solidFill>
                  <a:schemeClr val="bg1"/>
                </a:solidFill>
              </a:rPr>
              <a:t>    servers off …</a:t>
            </a:r>
          </a:p>
          <a:p>
            <a:r>
              <a:rPr lang="en-US" sz="2000" dirty="0" smtClean="0">
                <a:solidFill>
                  <a:schemeClr val="bg1"/>
                </a:solidFill>
              </a:rPr>
              <a:t>    then suffer huge setup lag</a:t>
            </a:r>
            <a:r>
              <a:rPr lang="en-US" dirty="0" smtClean="0">
                <a:solidFill>
                  <a:schemeClr val="bg1"/>
                </a:solidFill>
              </a:rPr>
              <a:t>.</a:t>
            </a:r>
            <a:endParaRPr lang="en-US" dirty="0">
              <a:solidFill>
                <a:schemeClr val="bg1"/>
              </a:solidFill>
            </a:endParaRPr>
          </a:p>
        </p:txBody>
      </p:sp>
      <p:sp>
        <p:nvSpPr>
          <p:cNvPr id="70" name="Right Arrow 69"/>
          <p:cNvSpPr/>
          <p:nvPr/>
        </p:nvSpPr>
        <p:spPr>
          <a:xfrm>
            <a:off x="4168238" y="2980707"/>
            <a:ext cx="914400" cy="36813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A Better</a:t>
            </a:r>
            <a:r>
              <a:rPr kumimoji="0" lang="en-US" sz="3600" b="0" i="0" u="none" strike="noStrike" kern="1200" cap="none" spc="0" normalizeH="0" noProof="0" dirty="0" smtClean="0">
                <a:ln>
                  <a:noFill/>
                </a:ln>
                <a:solidFill>
                  <a:schemeClr val="tx2"/>
                </a:solidFill>
                <a:effectLst/>
                <a:uLnTx/>
                <a:uFillTx/>
                <a:latin typeface="+mj-lt"/>
                <a:ea typeface="+mj-ea"/>
                <a:cs typeface="+mj-cs"/>
              </a:rPr>
              <a:t> Idea:  </a:t>
            </a:r>
            <a:r>
              <a:rPr kumimoji="0" lang="en-US" sz="3600" b="0" i="0" u="none" strike="noStrike" kern="1200" cap="none" spc="0" normalizeH="0" noProof="0" dirty="0" err="1" smtClean="0">
                <a:ln>
                  <a:noFill/>
                </a:ln>
                <a:solidFill>
                  <a:schemeClr val="tx2"/>
                </a:solidFill>
                <a:effectLst/>
                <a:uLnTx/>
                <a:uFillTx/>
                <a:latin typeface="+mj-lt"/>
                <a:ea typeface="+mj-ea"/>
                <a:cs typeface="+mj-cs"/>
              </a:rPr>
              <a:t>AutoScale</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22" name="TextBox 21"/>
          <p:cNvSpPr txBox="1"/>
          <p:nvPr/>
        </p:nvSpPr>
        <p:spPr>
          <a:xfrm>
            <a:off x="6638150" y="1869762"/>
            <a:ext cx="2505850" cy="1323439"/>
          </a:xfrm>
          <a:prstGeom prst="rect">
            <a:avLst/>
          </a:prstGeom>
          <a:solidFill>
            <a:schemeClr val="accent2">
              <a:lumMod val="20000"/>
              <a:lumOff val="80000"/>
            </a:schemeClr>
          </a:solidFill>
        </p:spPr>
        <p:txBody>
          <a:bodyPr wrap="square" rtlCol="0">
            <a:spAutoFit/>
          </a:bodyPr>
          <a:lstStyle/>
          <a:p>
            <a:pPr algn="ctr"/>
            <a:r>
              <a:rPr lang="en-US" sz="2000" dirty="0" smtClean="0">
                <a:latin typeface="+mj-lt"/>
                <a:cs typeface="Calibri" pitchFamily="34" charset="0"/>
              </a:rPr>
              <a:t>Wait some time (t</a:t>
            </a:r>
            <a:r>
              <a:rPr lang="en-US" sz="2000" baseline="-25000" dirty="0" smtClean="0">
                <a:latin typeface="+mj-lt"/>
                <a:cs typeface="Calibri" pitchFamily="34" charset="0"/>
              </a:rPr>
              <a:t>wait</a:t>
            </a:r>
            <a:r>
              <a:rPr lang="en-US" sz="2000" dirty="0" smtClean="0">
                <a:latin typeface="+mj-lt"/>
                <a:cs typeface="Calibri" pitchFamily="34" charset="0"/>
              </a:rPr>
              <a:t>) </a:t>
            </a:r>
          </a:p>
          <a:p>
            <a:pPr algn="ctr"/>
            <a:r>
              <a:rPr lang="en-US" sz="2000" dirty="0" smtClean="0">
                <a:latin typeface="+mj-lt"/>
                <a:cs typeface="Calibri" pitchFamily="34" charset="0"/>
              </a:rPr>
              <a:t>before turning </a:t>
            </a:r>
          </a:p>
          <a:p>
            <a:pPr algn="ctr"/>
            <a:r>
              <a:rPr lang="en-US" sz="2000" dirty="0" smtClean="0">
                <a:latin typeface="+mj-lt"/>
                <a:cs typeface="Calibri" pitchFamily="34" charset="0"/>
              </a:rPr>
              <a:t>idle server off</a:t>
            </a:r>
            <a:endParaRPr lang="en-US" sz="2000" dirty="0">
              <a:latin typeface="+mj-lt"/>
              <a:cs typeface="Calibri" pitchFamily="34" charset="0"/>
            </a:endParaRPr>
          </a:p>
        </p:txBody>
      </p:sp>
      <p:sp>
        <p:nvSpPr>
          <p:cNvPr id="23" name="Litebulb"/>
          <p:cNvSpPr>
            <a:spLocks noEditPoints="1" noChangeArrowheads="1"/>
          </p:cNvSpPr>
          <p:nvPr/>
        </p:nvSpPr>
        <p:spPr bwMode="auto">
          <a:xfrm>
            <a:off x="5916074" y="2009451"/>
            <a:ext cx="391166" cy="51524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2"/>
          </a:solidFill>
          <a:ln w="2857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662057" y="3524609"/>
            <a:ext cx="2481943" cy="1631216"/>
          </a:xfrm>
          <a:prstGeom prst="rect">
            <a:avLst/>
          </a:prstGeom>
          <a:solidFill>
            <a:schemeClr val="accent2">
              <a:lumMod val="20000"/>
              <a:lumOff val="80000"/>
            </a:schemeClr>
          </a:solidFill>
        </p:spPr>
        <p:txBody>
          <a:bodyPr wrap="square" rtlCol="0">
            <a:spAutoFit/>
          </a:bodyPr>
          <a:lstStyle/>
          <a:p>
            <a:pPr algn="ctr"/>
            <a:r>
              <a:rPr lang="en-US" sz="2000" dirty="0" smtClean="0">
                <a:latin typeface="+mj-lt"/>
                <a:cs typeface="Calibri" pitchFamily="34" charset="0"/>
              </a:rPr>
              <a:t>“Un-balance” load: Pack jobs onto </a:t>
            </a:r>
          </a:p>
          <a:p>
            <a:pPr algn="ctr"/>
            <a:r>
              <a:rPr lang="en-US" sz="2000" dirty="0" smtClean="0">
                <a:latin typeface="+mj-lt"/>
                <a:cs typeface="Calibri" pitchFamily="34" charset="0"/>
              </a:rPr>
              <a:t>as few servers </a:t>
            </a:r>
          </a:p>
          <a:p>
            <a:pPr algn="ctr"/>
            <a:r>
              <a:rPr lang="en-US" sz="2000" dirty="0" smtClean="0">
                <a:latin typeface="+mj-lt"/>
                <a:cs typeface="Calibri" pitchFamily="34" charset="0"/>
              </a:rPr>
              <a:t>as possible </a:t>
            </a:r>
          </a:p>
          <a:p>
            <a:pPr algn="ctr"/>
            <a:r>
              <a:rPr lang="en-US" sz="2000" dirty="0" smtClean="0">
                <a:latin typeface="+mj-lt"/>
                <a:cs typeface="Calibri" pitchFamily="34" charset="0"/>
              </a:rPr>
              <a:t>w/o violating SLAs</a:t>
            </a:r>
          </a:p>
        </p:txBody>
      </p:sp>
      <p:sp>
        <p:nvSpPr>
          <p:cNvPr id="27" name="Litebulb"/>
          <p:cNvSpPr>
            <a:spLocks noEditPoints="1" noChangeArrowheads="1"/>
          </p:cNvSpPr>
          <p:nvPr/>
        </p:nvSpPr>
        <p:spPr bwMode="auto">
          <a:xfrm>
            <a:off x="5885570" y="3897086"/>
            <a:ext cx="391166" cy="51524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2"/>
          </a:solidFill>
          <a:ln w="2857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5878286" y="1151906"/>
            <a:ext cx="2576346" cy="523220"/>
          </a:xfrm>
          <a:prstGeom prst="rect">
            <a:avLst/>
          </a:prstGeom>
          <a:noFill/>
        </p:spPr>
        <p:txBody>
          <a:bodyPr wrap="none" rtlCol="0">
            <a:spAutoFit/>
          </a:bodyPr>
          <a:lstStyle/>
          <a:p>
            <a:r>
              <a:rPr lang="en-US" sz="2800" u="sng" dirty="0" smtClean="0">
                <a:solidFill>
                  <a:schemeClr val="bg1"/>
                </a:solidFill>
              </a:rPr>
              <a:t>Two new ideas</a:t>
            </a:r>
            <a:endParaRPr lang="en-US" dirty="0"/>
          </a:p>
        </p:txBody>
      </p:sp>
      <p:sp>
        <p:nvSpPr>
          <p:cNvPr id="35" name="Left Brace 34"/>
          <p:cNvSpPr/>
          <p:nvPr/>
        </p:nvSpPr>
        <p:spPr>
          <a:xfrm>
            <a:off x="5284520" y="1769423"/>
            <a:ext cx="344384" cy="2766951"/>
          </a:xfrm>
          <a:prstGeom prst="leftBrace">
            <a:avLst/>
          </a:prstGeom>
          <a:noFill/>
          <a:ln>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181512" y="6346164"/>
            <a:ext cx="4581960" cy="400110"/>
          </a:xfrm>
          <a:prstGeom prst="rect">
            <a:avLst/>
          </a:prstGeom>
          <a:noFill/>
        </p:spPr>
        <p:txBody>
          <a:bodyPr wrap="none" rtlCol="0">
            <a:spAutoFit/>
          </a:bodyPr>
          <a:lstStyle/>
          <a:p>
            <a:r>
              <a:rPr lang="en-US" sz="2000" i="1" dirty="0" smtClean="0">
                <a:solidFill>
                  <a:schemeClr val="bg2"/>
                </a:solidFill>
                <a:latin typeface="Calibri" pitchFamily="34" charset="0"/>
              </a:rPr>
              <a:t>[Transactions on Computer Systems  2012]</a:t>
            </a:r>
            <a:endParaRPr lang="en-US" sz="2000" i="1" dirty="0">
              <a:solidFill>
                <a:schemeClr val="bg2"/>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0" grpId="0" animBg="1"/>
      <p:bldP spid="22" grpId="0" animBg="1"/>
      <p:bldP spid="23" grpId="0" animBg="1"/>
      <p:bldP spid="25" grpId="0" animBg="1"/>
      <p:bldP spid="27" grpId="0" animBg="1"/>
      <p:bldP spid="3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p:spPr>
        <p:txBody>
          <a:bodyPr/>
          <a:lstStyle/>
          <a:p>
            <a:fld id="{B6F15528-21DE-4FAA-801E-634DDDAF4B2B}" type="slidenum">
              <a:rPr lang="en-US" smtClean="0">
                <a:solidFill>
                  <a:schemeClr val="bg1"/>
                </a:solidFill>
              </a:rPr>
              <a:pPr/>
              <a:t>21</a:t>
            </a:fld>
            <a:endParaRPr lang="en-US" dirty="0">
              <a:solidFill>
                <a:schemeClr val="bg1"/>
              </a:solidFill>
            </a:endParaRPr>
          </a:p>
        </p:txBody>
      </p:sp>
      <p:sp>
        <p:nvSpPr>
          <p:cNvPr id="19"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solidFill>
                  <a:schemeClr val="tx2"/>
                </a:solidFill>
                <a:latin typeface="+mj-lt"/>
                <a:ea typeface="+mj-ea"/>
                <a:cs typeface="+mj-cs"/>
              </a:rPr>
              <a:t>Scaling Up via </a:t>
            </a:r>
            <a:r>
              <a:rPr lang="en-US" sz="3600" noProof="0" dirty="0" err="1" smtClean="0">
                <a:solidFill>
                  <a:schemeClr val="tx2"/>
                </a:solidFill>
                <a:latin typeface="+mj-lt"/>
                <a:ea typeface="+mj-ea"/>
                <a:cs typeface="+mj-cs"/>
              </a:rPr>
              <a:t>AutoScale</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5" name="Group 24"/>
          <p:cNvGrpSpPr/>
          <p:nvPr/>
        </p:nvGrpSpPr>
        <p:grpSpPr>
          <a:xfrm>
            <a:off x="990391" y="1063850"/>
            <a:ext cx="7032175" cy="707886"/>
            <a:chOff x="990391" y="1063850"/>
            <a:chExt cx="7032175" cy="707886"/>
          </a:xfrm>
        </p:grpSpPr>
        <p:sp>
          <p:nvSpPr>
            <p:cNvPr id="28" name="TextBox 27"/>
            <p:cNvSpPr txBox="1"/>
            <p:nvPr/>
          </p:nvSpPr>
          <p:spPr>
            <a:xfrm>
              <a:off x="1766509" y="1063850"/>
              <a:ext cx="6256057" cy="707886"/>
            </a:xfrm>
            <a:prstGeom prst="rect">
              <a:avLst/>
            </a:prstGeom>
            <a:noFill/>
          </p:spPr>
          <p:txBody>
            <a:bodyPr wrap="square" rtlCol="0">
              <a:spAutoFit/>
            </a:bodyPr>
            <a:lstStyle/>
            <a:p>
              <a:r>
                <a:rPr lang="en-US" sz="2000" dirty="0" smtClean="0">
                  <a:solidFill>
                    <a:schemeClr val="bg1"/>
                  </a:solidFill>
                </a:rPr>
                <a:t>When scaling up capacity,  # jobs/server is a</a:t>
              </a:r>
            </a:p>
            <a:p>
              <a:r>
                <a:rPr lang="en-US" sz="2000" dirty="0" smtClean="0">
                  <a:solidFill>
                    <a:schemeClr val="bg1"/>
                  </a:solidFill>
                </a:rPr>
                <a:t>more robust indicator than current request rate.</a:t>
              </a:r>
              <a:endParaRPr lang="en-US" dirty="0">
                <a:solidFill>
                  <a:schemeClr val="bg1"/>
                </a:solidFill>
              </a:endParaRPr>
            </a:p>
          </p:txBody>
        </p:sp>
        <p:sp>
          <p:nvSpPr>
            <p:cNvPr id="23" name="Litebulb"/>
            <p:cNvSpPr>
              <a:spLocks noEditPoints="1" noChangeArrowheads="1"/>
            </p:cNvSpPr>
            <p:nvPr/>
          </p:nvSpPr>
          <p:spPr bwMode="auto">
            <a:xfrm>
              <a:off x="990391" y="1095051"/>
              <a:ext cx="391166" cy="51524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2"/>
            </a:solidFill>
            <a:ln w="2857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181512" y="6346164"/>
            <a:ext cx="4581960" cy="400110"/>
          </a:xfrm>
          <a:prstGeom prst="rect">
            <a:avLst/>
          </a:prstGeom>
          <a:noFill/>
        </p:spPr>
        <p:txBody>
          <a:bodyPr wrap="none" rtlCol="0">
            <a:spAutoFit/>
          </a:bodyPr>
          <a:lstStyle/>
          <a:p>
            <a:r>
              <a:rPr lang="en-US" sz="2000" i="1" dirty="0" smtClean="0">
                <a:solidFill>
                  <a:schemeClr val="bg2"/>
                </a:solidFill>
                <a:latin typeface="Calibri" pitchFamily="34" charset="0"/>
              </a:rPr>
              <a:t>[Transactions on Computer Systems  2012]</a:t>
            </a:r>
            <a:endParaRPr lang="en-US" sz="2000" i="1" dirty="0">
              <a:solidFill>
                <a:schemeClr val="bg2"/>
              </a:solidFill>
              <a:latin typeface="Calibri" pitchFamily="34" charset="0"/>
            </a:endParaRPr>
          </a:p>
        </p:txBody>
      </p:sp>
      <p:sp>
        <p:nvSpPr>
          <p:cNvPr id="14" name="Slide Number Placeholder 3"/>
          <p:cNvSpPr txBox="1">
            <a:spLocks/>
          </p:cNvSpPr>
          <p:nvPr/>
        </p:nvSpPr>
        <p:spPr>
          <a:xfrm>
            <a:off x="3163019" y="740014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7" name="Picture 3" descr="C:\work\talks\sdi_2011\rr_vs_n_annotated.png"/>
          <p:cNvPicPr>
            <a:picLocks noChangeAspect="1" noChangeArrowheads="1"/>
          </p:cNvPicPr>
          <p:nvPr/>
        </p:nvPicPr>
        <p:blipFill>
          <a:blip r:embed="rId3" cstate="print"/>
          <a:srcRect/>
          <a:stretch>
            <a:fillRect/>
          </a:stretch>
        </p:blipFill>
        <p:spPr bwMode="auto">
          <a:xfrm>
            <a:off x="576072" y="3254056"/>
            <a:ext cx="3740001" cy="2800000"/>
          </a:xfrm>
          <a:prstGeom prst="rect">
            <a:avLst/>
          </a:prstGeom>
          <a:noFill/>
        </p:spPr>
      </p:pic>
      <p:grpSp>
        <p:nvGrpSpPr>
          <p:cNvPr id="27" name="Group 26"/>
          <p:cNvGrpSpPr/>
          <p:nvPr/>
        </p:nvGrpSpPr>
        <p:grpSpPr>
          <a:xfrm>
            <a:off x="987515" y="2044384"/>
            <a:ext cx="7049429" cy="546448"/>
            <a:chOff x="987515" y="2044384"/>
            <a:chExt cx="7049429" cy="546448"/>
          </a:xfrm>
        </p:grpSpPr>
        <p:sp>
          <p:nvSpPr>
            <p:cNvPr id="18" name="TextBox 17"/>
            <p:cNvSpPr txBox="1"/>
            <p:nvPr/>
          </p:nvSpPr>
          <p:spPr>
            <a:xfrm>
              <a:off x="1780887" y="2044384"/>
              <a:ext cx="6256057" cy="400110"/>
            </a:xfrm>
            <a:prstGeom prst="rect">
              <a:avLst/>
            </a:prstGeom>
            <a:noFill/>
          </p:spPr>
          <p:txBody>
            <a:bodyPr wrap="square" rtlCol="0">
              <a:spAutoFit/>
            </a:bodyPr>
            <a:lstStyle/>
            <a:p>
              <a:r>
                <a:rPr lang="en-US" sz="2000" dirty="0" smtClean="0">
                  <a:solidFill>
                    <a:schemeClr val="bg1"/>
                  </a:solidFill>
                </a:rPr>
                <a:t>But not so obvious how to use # jobs/server … </a:t>
              </a:r>
            </a:p>
          </p:txBody>
        </p:sp>
        <p:sp>
          <p:nvSpPr>
            <p:cNvPr id="20" name="Litebulb"/>
            <p:cNvSpPr>
              <a:spLocks noEditPoints="1" noChangeArrowheads="1"/>
            </p:cNvSpPr>
            <p:nvPr/>
          </p:nvSpPr>
          <p:spPr bwMode="auto">
            <a:xfrm>
              <a:off x="987515" y="2075587"/>
              <a:ext cx="391166" cy="51524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2"/>
            </a:solidFill>
            <a:ln w="2857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grpSp>
      <p:pic>
        <p:nvPicPr>
          <p:cNvPr id="21" name="Picture 2" descr="C:\work\submissions\nsdi\stuff\comparison\figs\rho_vs_n.png"/>
          <p:cNvPicPr>
            <a:picLocks noChangeAspect="1" noChangeArrowheads="1"/>
          </p:cNvPicPr>
          <p:nvPr/>
        </p:nvPicPr>
        <p:blipFill>
          <a:blip r:embed="rId4" cstate="print"/>
          <a:stretch>
            <a:fillRect/>
          </a:stretch>
        </p:blipFill>
        <p:spPr bwMode="auto">
          <a:xfrm>
            <a:off x="5096862" y="3219678"/>
            <a:ext cx="3613188" cy="2812211"/>
          </a:xfrm>
          <a:prstGeom prst="rect">
            <a:avLst/>
          </a:prstGeom>
          <a:noFill/>
        </p:spPr>
      </p:pic>
      <p:sp>
        <p:nvSpPr>
          <p:cNvPr id="15" name="Rectangle 14"/>
          <p:cNvSpPr/>
          <p:nvPr/>
        </p:nvSpPr>
        <p:spPr>
          <a:xfrm>
            <a:off x="2588821" y="2446317"/>
            <a:ext cx="3408219"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10 jobs/server </a:t>
            </a:r>
            <a:r>
              <a:rPr lang="en-US" dirty="0" smtClean="0">
                <a:solidFill>
                  <a:schemeClr val="bg1"/>
                </a:solidFill>
                <a:sym typeface="Wingdings" pitchFamily="2" charset="2"/>
              </a:rPr>
              <a:t> 60 </a:t>
            </a:r>
            <a:r>
              <a:rPr lang="en-US" dirty="0" err="1" smtClean="0">
                <a:solidFill>
                  <a:schemeClr val="bg1"/>
                </a:solidFill>
                <a:sym typeface="Wingdings" pitchFamily="2" charset="2"/>
              </a:rPr>
              <a:t>req</a:t>
            </a:r>
            <a:r>
              <a:rPr lang="en-US" dirty="0" smtClean="0">
                <a:solidFill>
                  <a:schemeClr val="bg1"/>
                </a:solidFill>
                <a:sym typeface="Wingdings" pitchFamily="2" charset="2"/>
              </a:rPr>
              <a:t>/s</a:t>
            </a:r>
          </a:p>
          <a:p>
            <a:r>
              <a:rPr lang="en-US" dirty="0" smtClean="0">
                <a:solidFill>
                  <a:schemeClr val="bg1"/>
                </a:solidFill>
                <a:sym typeface="Wingdings" pitchFamily="2" charset="2"/>
              </a:rPr>
              <a:t>30 jobs/server  120 </a:t>
            </a:r>
            <a:r>
              <a:rPr lang="en-US" dirty="0" err="1" smtClean="0">
                <a:solidFill>
                  <a:schemeClr val="bg1"/>
                </a:solidFill>
                <a:sym typeface="Wingdings" pitchFamily="2" charset="2"/>
              </a:rPr>
              <a:t>req</a:t>
            </a:r>
            <a:r>
              <a:rPr lang="en-US" dirty="0" smtClean="0">
                <a:solidFill>
                  <a:schemeClr val="bg1"/>
                </a:solidFill>
                <a:sym typeface="Wingdings" pitchFamily="2" charset="2"/>
              </a:rPr>
              <a:t>/s</a:t>
            </a:r>
            <a:endParaRPr lang="en-US" dirty="0">
              <a:solidFill>
                <a:schemeClr val="bg1"/>
              </a:solidFill>
            </a:endParaRPr>
          </a:p>
        </p:txBody>
      </p:sp>
      <p:sp>
        <p:nvSpPr>
          <p:cNvPr id="24" name="Rectangle 23"/>
          <p:cNvSpPr/>
          <p:nvPr/>
        </p:nvSpPr>
        <p:spPr>
          <a:xfrm>
            <a:off x="2586841" y="2444338"/>
            <a:ext cx="3408219"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10 jobs/server </a:t>
            </a:r>
            <a:r>
              <a:rPr lang="en-US" dirty="0" smtClean="0">
                <a:solidFill>
                  <a:schemeClr val="bg1"/>
                </a:solidFill>
                <a:sym typeface="Wingdings" pitchFamily="2" charset="2"/>
              </a:rPr>
              <a:t> </a:t>
            </a:r>
            <a:r>
              <a:rPr lang="en-US" dirty="0" smtClean="0">
                <a:solidFill>
                  <a:schemeClr val="bg1"/>
                </a:solidFill>
                <a:sym typeface="Wingdings" pitchFamily="2" charset="2"/>
              </a:rPr>
              <a:t>load </a:t>
            </a:r>
            <a:r>
              <a:rPr lang="en-US" dirty="0" smtClean="0">
                <a:solidFill>
                  <a:schemeClr val="bg1"/>
                </a:solidFill>
                <a:latin typeface="Symbol" pitchFamily="18" charset="2"/>
                <a:sym typeface="Wingdings" pitchFamily="2" charset="2"/>
              </a:rPr>
              <a:t>r</a:t>
            </a:r>
            <a:endParaRPr lang="en-US" dirty="0" smtClean="0">
              <a:solidFill>
                <a:schemeClr val="bg1"/>
              </a:solidFill>
              <a:sym typeface="Wingdings" pitchFamily="2" charset="2"/>
            </a:endParaRPr>
          </a:p>
          <a:p>
            <a:r>
              <a:rPr lang="en-US" dirty="0" smtClean="0">
                <a:solidFill>
                  <a:schemeClr val="bg1"/>
                </a:solidFill>
                <a:sym typeface="Wingdings" pitchFamily="2" charset="2"/>
              </a:rPr>
              <a:t>30 jobs/server  </a:t>
            </a:r>
            <a:r>
              <a:rPr lang="en-US" dirty="0" smtClean="0">
                <a:solidFill>
                  <a:schemeClr val="bg1"/>
                </a:solidFill>
                <a:sym typeface="Wingdings" pitchFamily="2" charset="2"/>
              </a:rPr>
              <a:t>load </a:t>
            </a:r>
            <a:r>
              <a:rPr lang="en-US" dirty="0" smtClean="0">
                <a:solidFill>
                  <a:schemeClr val="bg1"/>
                </a:solidFill>
                <a:latin typeface="Symbol" pitchFamily="18" charset="2"/>
                <a:sym typeface="Wingdings" pitchFamily="2" charset="2"/>
              </a:rPr>
              <a:t>2r</a:t>
            </a:r>
            <a:endParaRPr lang="en-US" dirty="0">
              <a:solidFill>
                <a:schemeClr val="bg1"/>
              </a:solidFill>
            </a:endParaRPr>
          </a:p>
        </p:txBody>
      </p:sp>
      <p:sp>
        <p:nvSpPr>
          <p:cNvPr id="26" name="Rectangle 25"/>
          <p:cNvSpPr/>
          <p:nvPr/>
        </p:nvSpPr>
        <p:spPr>
          <a:xfrm>
            <a:off x="5379522" y="3990109"/>
            <a:ext cx="154379" cy="249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77543" y="4760025"/>
            <a:ext cx="154379" cy="2493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39067" y="3820324"/>
            <a:ext cx="512618" cy="369332"/>
          </a:xfrm>
          <a:prstGeom prst="rect">
            <a:avLst/>
          </a:prstGeom>
          <a:noFill/>
        </p:spPr>
        <p:txBody>
          <a:bodyPr wrap="square" rtlCol="0">
            <a:spAutoFit/>
          </a:bodyPr>
          <a:lstStyle/>
          <a:p>
            <a:r>
              <a:rPr lang="en-US" dirty="0" smtClean="0">
                <a:latin typeface="Symbol" pitchFamily="18" charset="2"/>
              </a:rPr>
              <a:t>2r</a:t>
            </a:r>
            <a:endParaRPr lang="en-US" dirty="0">
              <a:latin typeface="Symbol" pitchFamily="18" charset="2"/>
            </a:endParaRPr>
          </a:p>
        </p:txBody>
      </p:sp>
      <p:sp>
        <p:nvSpPr>
          <p:cNvPr id="16" name="TextBox 15"/>
          <p:cNvSpPr txBox="1"/>
          <p:nvPr/>
        </p:nvSpPr>
        <p:spPr>
          <a:xfrm>
            <a:off x="5331814" y="4667001"/>
            <a:ext cx="235897" cy="369332"/>
          </a:xfrm>
          <a:prstGeom prst="rect">
            <a:avLst/>
          </a:prstGeom>
          <a:noFill/>
        </p:spPr>
        <p:txBody>
          <a:bodyPr wrap="square" rtlCol="0">
            <a:spAutoFit/>
          </a:bodyPr>
          <a:lstStyle/>
          <a:p>
            <a:r>
              <a:rPr lang="en-US" dirty="0" smtClean="0">
                <a:latin typeface="Symbol" pitchFamily="18" charset="2"/>
              </a:rPr>
              <a:t>r</a:t>
            </a:r>
            <a:endParaRPr lang="en-US" dirty="0">
              <a:latin typeface="Symbol" pitchFamily="18" charset="2"/>
            </a:endParaRPr>
          </a:p>
        </p:txBody>
      </p:sp>
      <p:cxnSp>
        <p:nvCxnSpPr>
          <p:cNvPr id="31" name="Straight Connector 30"/>
          <p:cNvCxnSpPr/>
          <p:nvPr/>
        </p:nvCxnSpPr>
        <p:spPr>
          <a:xfrm flipV="1">
            <a:off x="6035040" y="4890052"/>
            <a:ext cx="0" cy="77922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597718" y="4882101"/>
            <a:ext cx="43732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006424" y="4047214"/>
            <a:ext cx="6626" cy="163134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5597718" y="4055165"/>
            <a:ext cx="1432561" cy="132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6" grpId="0" animBg="1"/>
      <p:bldP spid="29"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p:spPr>
        <p:txBody>
          <a:bodyPr/>
          <a:lstStyle/>
          <a:p>
            <a:fld id="{B6F15528-21DE-4FAA-801E-634DDDAF4B2B}" type="slidenum">
              <a:rPr lang="en-US" smtClean="0">
                <a:solidFill>
                  <a:schemeClr val="bg1"/>
                </a:solidFill>
              </a:rPr>
              <a:pPr/>
              <a:t>22</a:t>
            </a:fld>
            <a:endParaRPr lang="en-US" dirty="0">
              <a:solidFill>
                <a:schemeClr val="bg1"/>
              </a:solidFill>
            </a:endParaRPr>
          </a:p>
        </p:txBody>
      </p:sp>
      <p:sp>
        <p:nvSpPr>
          <p:cNvPr id="19"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Why </a:t>
            </a:r>
            <a:r>
              <a:rPr lang="en-US" sz="3600" dirty="0" err="1" smtClean="0">
                <a:solidFill>
                  <a:schemeClr val="tx2"/>
                </a:solidFill>
                <a:latin typeface="+mj-lt"/>
                <a:ea typeface="+mj-ea"/>
                <a:cs typeface="+mj-cs"/>
              </a:rPr>
              <a:t>AutoScale</a:t>
            </a:r>
            <a:r>
              <a:rPr lang="en-US" sz="3600" dirty="0" smtClean="0">
                <a:solidFill>
                  <a:schemeClr val="tx2"/>
                </a:solidFill>
                <a:latin typeface="+mj-lt"/>
                <a:ea typeface="+mj-ea"/>
                <a:cs typeface="+mj-cs"/>
              </a:rPr>
              <a:t> works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8" name="TextBox 17"/>
          <p:cNvSpPr txBox="1"/>
          <p:nvPr/>
        </p:nvSpPr>
        <p:spPr>
          <a:xfrm>
            <a:off x="489217" y="1319020"/>
            <a:ext cx="8464283" cy="830997"/>
          </a:xfrm>
          <a:prstGeom prst="rect">
            <a:avLst/>
          </a:prstGeom>
          <a:noFill/>
          <a:ln w="38100">
            <a:solidFill>
              <a:schemeClr val="tx1"/>
            </a:solidFill>
          </a:ln>
        </p:spPr>
        <p:txBody>
          <a:bodyPr wrap="square" rtlCol="0">
            <a:spAutoFit/>
          </a:bodyPr>
          <a:lstStyle/>
          <a:p>
            <a:pPr marL="1027113" indent="-1027113"/>
            <a:r>
              <a:rPr lang="en-US" sz="2400" i="1" u="dbl" dirty="0" smtClean="0">
                <a:solidFill>
                  <a:schemeClr val="bg1"/>
                </a:solidFill>
              </a:rPr>
              <a:t>Theorem</a:t>
            </a:r>
            <a:r>
              <a:rPr lang="en-US" sz="2400" dirty="0" smtClean="0">
                <a:solidFill>
                  <a:schemeClr val="bg1"/>
                </a:solidFill>
              </a:rPr>
              <a:t> </a:t>
            </a:r>
            <a:r>
              <a:rPr lang="en-US" sz="2400" i="1" dirty="0" smtClean="0">
                <a:solidFill>
                  <a:schemeClr val="bg1"/>
                </a:solidFill>
              </a:rPr>
              <a:t>(loosely): </a:t>
            </a:r>
            <a:r>
              <a:rPr lang="en-US" sz="500" i="1" dirty="0" smtClean="0">
                <a:solidFill>
                  <a:schemeClr val="bg1"/>
                </a:solidFill>
              </a:rPr>
              <a:t> </a:t>
            </a:r>
            <a:r>
              <a:rPr lang="en-US" sz="2400" i="1" dirty="0" smtClean="0">
                <a:solidFill>
                  <a:schemeClr val="bg1"/>
                </a:solidFill>
              </a:rPr>
              <a:t>As k → </a:t>
            </a:r>
            <a:r>
              <a:rPr lang="en-US" sz="2400" b="1" i="1" dirty="0" smtClean="0">
                <a:solidFill>
                  <a:schemeClr val="bg1"/>
                </a:solidFill>
              </a:rPr>
              <a:t>∞</a:t>
            </a:r>
            <a:r>
              <a:rPr lang="en-US" sz="2400" i="1" dirty="0" smtClean="0">
                <a:solidFill>
                  <a:schemeClr val="bg1"/>
                </a:solidFill>
              </a:rPr>
              <a:t>, </a:t>
            </a:r>
            <a:r>
              <a:rPr lang="en-US" sz="2400" i="1" dirty="0" err="1" smtClean="0">
                <a:solidFill>
                  <a:schemeClr val="bg1"/>
                </a:solidFill>
              </a:rPr>
              <a:t>AutoScale’s</a:t>
            </a:r>
            <a:r>
              <a:rPr lang="en-US" sz="2400" i="1" dirty="0" smtClean="0">
                <a:solidFill>
                  <a:schemeClr val="bg1"/>
                </a:solidFill>
              </a:rPr>
              <a:t> capacity      approaches square-root staffing.</a:t>
            </a:r>
          </a:p>
        </p:txBody>
      </p:sp>
      <p:graphicFrame>
        <p:nvGraphicFramePr>
          <p:cNvPr id="36" name="Object 35"/>
          <p:cNvGraphicFramePr>
            <a:graphicFrameLocks noChangeAspect="1"/>
          </p:cNvGraphicFramePr>
          <p:nvPr/>
        </p:nvGraphicFramePr>
        <p:xfrm>
          <a:off x="1666875" y="2513013"/>
          <a:ext cx="5175250" cy="677862"/>
        </p:xfrm>
        <a:graphic>
          <a:graphicData uri="http://schemas.openxmlformats.org/presentationml/2006/ole">
            <p:oleObj spid="_x0000_s818178" name="Equation" r:id="rId4" imgW="4749480" imgH="622080" progId="Equation.DSMT4">
              <p:embed/>
            </p:oleObj>
          </a:graphicData>
        </a:graphic>
      </p:graphicFrame>
      <p:sp>
        <p:nvSpPr>
          <p:cNvPr id="38" name="Rectangle 37"/>
          <p:cNvSpPr/>
          <p:nvPr/>
        </p:nvSpPr>
        <p:spPr>
          <a:xfrm>
            <a:off x="154457" y="6308167"/>
            <a:ext cx="3501471" cy="369332"/>
          </a:xfrm>
          <a:prstGeom prst="rect">
            <a:avLst/>
          </a:prstGeom>
        </p:spPr>
        <p:txBody>
          <a:bodyPr wrap="none">
            <a:spAutoFit/>
          </a:bodyPr>
          <a:lstStyle/>
          <a:p>
            <a:r>
              <a:rPr lang="en-US" i="1" dirty="0" smtClean="0">
                <a:solidFill>
                  <a:schemeClr val="bg1"/>
                </a:solidFill>
                <a:latin typeface="Calibri" pitchFamily="34" charset="0"/>
                <a:cs typeface="Calibri" pitchFamily="34" charset="0"/>
              </a:rPr>
              <a:t>[ Performance Evaluation, 2010 (b)]</a:t>
            </a:r>
          </a:p>
        </p:txBody>
      </p:sp>
      <p:sp>
        <p:nvSpPr>
          <p:cNvPr id="8" name="Rectangle 7"/>
          <p:cNvSpPr/>
          <p:nvPr/>
        </p:nvSpPr>
        <p:spPr>
          <a:xfrm>
            <a:off x="0" y="1333500"/>
            <a:ext cx="8353427" cy="461665"/>
          </a:xfrm>
          <a:prstGeom prst="rect">
            <a:avLst/>
          </a:prstGeom>
          <a:solidFill>
            <a:schemeClr val="tx1"/>
          </a:solidFill>
        </p:spPr>
        <p:txBody>
          <a:bodyPr wrap="square">
            <a:spAutoFit/>
          </a:bodyPr>
          <a:lstStyle/>
          <a:p>
            <a:r>
              <a:rPr lang="en-US" sz="2400" i="1" u="dbl" dirty="0" smtClean="0">
                <a:solidFill>
                  <a:schemeClr val="bg1"/>
                </a:solidFill>
              </a:rPr>
              <a:t>Theorem</a:t>
            </a:r>
            <a:r>
              <a:rPr lang="en-US" sz="2400" dirty="0" smtClean="0">
                <a:solidFill>
                  <a:schemeClr val="bg1"/>
                </a:solidFill>
              </a:rPr>
              <a:t> </a:t>
            </a:r>
            <a:r>
              <a:rPr lang="en-US" sz="2400" i="1" dirty="0" smtClean="0">
                <a:solidFill>
                  <a:schemeClr val="bg1"/>
                </a:solidFill>
              </a:rPr>
              <a:t>: </a:t>
            </a:r>
            <a:r>
              <a:rPr lang="en-US" sz="500" i="1" dirty="0" smtClean="0">
                <a:solidFill>
                  <a:schemeClr val="bg1"/>
                </a:solidFill>
              </a:rPr>
              <a:t> </a:t>
            </a:r>
            <a:r>
              <a:rPr lang="en-US" sz="2400" i="1" dirty="0" smtClean="0">
                <a:solidFill>
                  <a:schemeClr val="bg1"/>
                </a:solidFill>
              </a:rPr>
              <a:t>As k → </a:t>
            </a:r>
            <a:r>
              <a:rPr lang="en-US" sz="2400" b="1" i="1" dirty="0" smtClean="0">
                <a:solidFill>
                  <a:schemeClr val="bg1"/>
                </a:solidFill>
              </a:rPr>
              <a:t>∞</a:t>
            </a:r>
            <a:r>
              <a:rPr lang="en-US" sz="2400" i="1" dirty="0" smtClean="0">
                <a:solidFill>
                  <a:schemeClr val="bg1"/>
                </a:solidFill>
              </a:rPr>
              <a:t>,  M/M/k with </a:t>
            </a:r>
            <a:r>
              <a:rPr lang="en-US" sz="2400" i="1" dirty="0" err="1" smtClean="0">
                <a:solidFill>
                  <a:schemeClr val="bg1"/>
                </a:solidFill>
              </a:rPr>
              <a:t>DelayedOff</a:t>
            </a:r>
            <a:r>
              <a:rPr lang="en-US" sz="2400" i="1" dirty="0" smtClean="0">
                <a:solidFill>
                  <a:schemeClr val="bg1"/>
                </a:solidFill>
              </a:rPr>
              <a:t> + Packing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Documents and Settings\harchol\My Documents\My Pictures\I'mlate.jpg"/>
          <p:cNvPicPr>
            <a:picLocks noChangeAspect="1" noChangeArrowheads="1"/>
          </p:cNvPicPr>
          <p:nvPr/>
        </p:nvPicPr>
        <p:blipFill>
          <a:blip r:embed="rId3" cstate="print"/>
          <a:srcRect/>
          <a:stretch>
            <a:fillRect/>
          </a:stretch>
        </p:blipFill>
        <p:spPr bwMode="auto">
          <a:xfrm>
            <a:off x="935444" y="5038326"/>
            <a:ext cx="1721344" cy="1617793"/>
          </a:xfrm>
          <a:prstGeom prst="rect">
            <a:avLst/>
          </a:prstGeom>
          <a:noFill/>
        </p:spPr>
      </p:pic>
      <p:sp>
        <p:nvSpPr>
          <p:cNvPr id="35" name="Oval Callout 34"/>
          <p:cNvSpPr/>
          <p:nvPr/>
        </p:nvSpPr>
        <p:spPr>
          <a:xfrm>
            <a:off x="2811167" y="4940135"/>
            <a:ext cx="1698172" cy="878773"/>
          </a:xfrm>
          <a:prstGeom prst="wedgeEllipseCallout">
            <a:avLst>
              <a:gd name="adj1" fmla="val -54426"/>
              <a:gd name="adj2" fmla="val 59559"/>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I’m late,</a:t>
            </a:r>
          </a:p>
          <a:p>
            <a:pPr algn="ctr"/>
            <a:r>
              <a:rPr lang="en-US" sz="2000" dirty="0" smtClean="0">
                <a:solidFill>
                  <a:schemeClr val="tx1"/>
                </a:solidFill>
              </a:rPr>
              <a:t>I’m late</a:t>
            </a:r>
            <a:r>
              <a:rPr lang="en-US" dirty="0" smtClean="0">
                <a:solidFill>
                  <a:schemeClr val="tx1"/>
                </a:solidFill>
              </a:rPr>
              <a:t>!</a:t>
            </a:r>
            <a:endParaRPr lang="en-US" dirty="0">
              <a:solidFill>
                <a:schemeClr val="tx1"/>
              </a:solidFill>
            </a:endParaRPr>
          </a:p>
        </p:txBody>
      </p:sp>
      <p:grpSp>
        <p:nvGrpSpPr>
          <p:cNvPr id="21" name="Group 20"/>
          <p:cNvGrpSpPr/>
          <p:nvPr/>
        </p:nvGrpSpPr>
        <p:grpSpPr>
          <a:xfrm>
            <a:off x="-1" y="211776"/>
            <a:ext cx="4509340" cy="4436259"/>
            <a:chOff x="-1" y="211776"/>
            <a:chExt cx="4509340" cy="4436259"/>
          </a:xfrm>
        </p:grpSpPr>
        <p:pic>
          <p:nvPicPr>
            <p:cNvPr id="19" name="Picture 3" descr="C:\Documents and Settings\anshulg\Desktop\mor_technion\t4_reactive.png"/>
            <p:cNvPicPr>
              <a:picLocks noChangeAspect="1" noChangeArrowheads="1"/>
            </p:cNvPicPr>
            <p:nvPr/>
          </p:nvPicPr>
          <p:blipFill>
            <a:blip r:embed="rId4" cstate="print"/>
            <a:srcRect l="5047" t="1125" b="5631"/>
            <a:stretch>
              <a:fillRect/>
            </a:stretch>
          </p:blipFill>
          <p:spPr bwMode="auto">
            <a:xfrm>
              <a:off x="436103" y="950026"/>
              <a:ext cx="4073236" cy="2953905"/>
            </a:xfrm>
            <a:prstGeom prst="rect">
              <a:avLst/>
            </a:prstGeom>
            <a:solidFill>
              <a:schemeClr val="bg1"/>
            </a:solidFill>
          </p:spPr>
        </p:pic>
        <p:sp>
          <p:nvSpPr>
            <p:cNvPr id="22" name="TextBox 21"/>
            <p:cNvSpPr txBox="1"/>
            <p:nvPr/>
          </p:nvSpPr>
          <p:spPr>
            <a:xfrm>
              <a:off x="2855299" y="3921335"/>
              <a:ext cx="1654040" cy="369332"/>
            </a:xfrm>
            <a:prstGeom prst="rect">
              <a:avLst/>
            </a:prstGeom>
            <a:noFill/>
          </p:spPr>
          <p:txBody>
            <a:bodyPr wrap="squar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sp>
          <p:nvSpPr>
            <p:cNvPr id="24" name="TextBox 23"/>
            <p:cNvSpPr txBox="1"/>
            <p:nvPr/>
          </p:nvSpPr>
          <p:spPr>
            <a:xfrm rot="16200000">
              <a:off x="-820416" y="1812134"/>
              <a:ext cx="2020326" cy="379495"/>
            </a:xfrm>
            <a:prstGeom prst="rect">
              <a:avLst/>
            </a:prstGeom>
            <a:noFill/>
          </p:spPr>
          <p:txBody>
            <a:bodyPr wrap="squar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32" name="TextBox 31"/>
            <p:cNvSpPr txBox="1"/>
            <p:nvPr/>
          </p:nvSpPr>
          <p:spPr>
            <a:xfrm>
              <a:off x="2728372" y="938149"/>
              <a:ext cx="1780967" cy="923330"/>
            </a:xfrm>
            <a:prstGeom prst="rect">
              <a:avLst/>
            </a:prstGeom>
            <a:solidFill>
              <a:schemeClr val="bg1"/>
            </a:solidFill>
            <a:ln>
              <a:solidFill>
                <a:schemeClr val="tx1"/>
              </a:solidFill>
            </a:ln>
          </p:spPr>
          <p:txBody>
            <a:bodyPr wrap="square" rtlCol="0">
              <a:spAutoFit/>
            </a:bodyPr>
            <a:lstStyle/>
            <a:p>
              <a:r>
                <a:rPr lang="en-US" b="1" dirty="0" smtClean="0">
                  <a:latin typeface="Mathematica4" pitchFamily="2" charset="2"/>
                </a:rPr>
                <a:t>______  </a:t>
              </a:r>
              <a:r>
                <a:rPr lang="en-US" dirty="0" smtClean="0"/>
                <a:t>load</a:t>
              </a:r>
            </a:p>
            <a:p>
              <a:r>
                <a:rPr lang="en-US" b="1" dirty="0" smtClean="0">
                  <a:solidFill>
                    <a:schemeClr val="tx2"/>
                  </a:solidFill>
                </a:rPr>
                <a:t>o</a:t>
              </a:r>
              <a:r>
                <a:rPr lang="en-US" dirty="0" smtClean="0"/>
                <a:t>  </a:t>
              </a:r>
              <a:r>
                <a:rPr lang="en-US" dirty="0" err="1" smtClean="0"/>
                <a:t>k</a:t>
              </a:r>
              <a:r>
                <a:rPr lang="en-US" baseline="-25000" dirty="0" err="1" smtClean="0"/>
                <a:t>busy+idle</a:t>
              </a:r>
              <a:endParaRPr lang="en-US" baseline="-25000" dirty="0" smtClean="0"/>
            </a:p>
            <a:p>
              <a:r>
                <a:rPr lang="en-US" b="1" dirty="0" smtClean="0">
                  <a:solidFill>
                    <a:srgbClr val="FF0000"/>
                  </a:solidFill>
                </a:rPr>
                <a:t>x</a:t>
              </a:r>
              <a:r>
                <a:rPr lang="en-US" dirty="0" smtClean="0"/>
                <a:t>  </a:t>
              </a:r>
              <a:r>
                <a:rPr lang="en-US" dirty="0" err="1" smtClean="0"/>
                <a:t>k</a:t>
              </a:r>
              <a:r>
                <a:rPr lang="en-US" baseline="-25000" dirty="0" err="1" smtClean="0"/>
                <a:t>busy+idle+setup</a:t>
              </a:r>
              <a:endParaRPr lang="en-US" baseline="-25000" dirty="0"/>
            </a:p>
          </p:txBody>
        </p:sp>
        <p:sp>
          <p:nvSpPr>
            <p:cNvPr id="33" name="Title 5"/>
            <p:cNvSpPr txBox="1">
              <a:spLocks/>
            </p:cNvSpPr>
            <p:nvPr/>
          </p:nvSpPr>
          <p:spPr>
            <a:xfrm>
              <a:off x="1401164" y="211776"/>
              <a:ext cx="1978038" cy="511703"/>
            </a:xfrm>
            <a:prstGeom prst="rect">
              <a:avLst/>
            </a:prstGeom>
            <a:solidFill>
              <a:srgbClr val="00FF0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ON/OFF</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36" name="TextBox 35"/>
            <p:cNvSpPr txBox="1"/>
            <p:nvPr/>
          </p:nvSpPr>
          <p:spPr>
            <a:xfrm>
              <a:off x="422250" y="4278703"/>
              <a:ext cx="4087088" cy="369332"/>
            </a:xfrm>
            <a:prstGeom prst="rect">
              <a:avLst/>
            </a:prstGeom>
            <a:solidFill>
              <a:srgbClr val="00FF00"/>
            </a:solidFill>
          </p:spPr>
          <p:txBody>
            <a:bodyPr wrap="square" rtlCol="0">
              <a:spAutoFit/>
            </a:bodyPr>
            <a:lstStyle/>
            <a:p>
              <a:pPr algn="ctr"/>
              <a:r>
                <a:rPr lang="en-US" b="1" dirty="0" smtClean="0"/>
                <a:t>T</a:t>
              </a:r>
              <a:r>
                <a:rPr lang="en-US" b="1" baseline="-25000" dirty="0" smtClean="0"/>
                <a:t>95</a:t>
              </a:r>
              <a:r>
                <a:rPr lang="en-US" b="1" dirty="0" smtClean="0"/>
                <a:t>=11,003ms,    </a:t>
              </a:r>
              <a:r>
                <a:rPr lang="en-US" b="1" dirty="0" err="1" smtClean="0"/>
                <a:t>P</a:t>
              </a:r>
              <a:r>
                <a:rPr lang="en-US" b="1" baseline="-25000" dirty="0" err="1" smtClean="0"/>
                <a:t>avg</a:t>
              </a:r>
              <a:r>
                <a:rPr lang="en-US" b="1" dirty="0" smtClean="0"/>
                <a:t>=1,281W</a:t>
              </a:r>
            </a:p>
          </p:txBody>
        </p:sp>
      </p:grpSp>
      <p:grpSp>
        <p:nvGrpSpPr>
          <p:cNvPr id="18" name="Group 17"/>
          <p:cNvGrpSpPr/>
          <p:nvPr/>
        </p:nvGrpSpPr>
        <p:grpSpPr>
          <a:xfrm>
            <a:off x="4570019" y="199901"/>
            <a:ext cx="4573981" cy="4460012"/>
            <a:chOff x="4570019" y="199901"/>
            <a:chExt cx="4573981" cy="4460012"/>
          </a:xfrm>
        </p:grpSpPr>
        <p:sp>
          <p:nvSpPr>
            <p:cNvPr id="20" name="Title 5"/>
            <p:cNvSpPr txBox="1">
              <a:spLocks/>
            </p:cNvSpPr>
            <p:nvPr/>
          </p:nvSpPr>
          <p:spPr>
            <a:xfrm>
              <a:off x="6083328" y="199901"/>
              <a:ext cx="1978038" cy="511703"/>
            </a:xfrm>
            <a:prstGeom prst="rect">
              <a:avLst/>
            </a:prstGeom>
            <a:solidFill>
              <a:schemeClr val="bg2"/>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2"/>
                  </a:solidFill>
                  <a:effectLst/>
                  <a:uLnTx/>
                  <a:uFillTx/>
                  <a:latin typeface="+mj-lt"/>
                  <a:ea typeface="+mj-ea"/>
                  <a:cs typeface="+mj-cs"/>
                </a:rPr>
                <a:t>AutoScale</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3" name="TextBox 22"/>
            <p:cNvSpPr txBox="1"/>
            <p:nvPr/>
          </p:nvSpPr>
          <p:spPr>
            <a:xfrm>
              <a:off x="4940136" y="4290581"/>
              <a:ext cx="4203864" cy="369332"/>
            </a:xfrm>
            <a:prstGeom prst="rect">
              <a:avLst/>
            </a:prstGeom>
            <a:solidFill>
              <a:schemeClr val="bg2"/>
            </a:solidFill>
          </p:spPr>
          <p:txBody>
            <a:bodyPr wrap="square" rtlCol="0">
              <a:spAutoFit/>
            </a:bodyPr>
            <a:lstStyle/>
            <a:p>
              <a:pPr algn="ctr"/>
              <a:r>
                <a:rPr lang="en-US" b="1" dirty="0" smtClean="0"/>
                <a:t>T</a:t>
              </a:r>
              <a:r>
                <a:rPr lang="en-US" b="1" baseline="-25000" dirty="0" smtClean="0"/>
                <a:t>95</a:t>
              </a:r>
              <a:r>
                <a:rPr lang="en-US" b="1" dirty="0" smtClean="0"/>
                <a:t>=491ms,   </a:t>
              </a:r>
              <a:r>
                <a:rPr lang="en-US" b="1" dirty="0" err="1" smtClean="0"/>
                <a:t>P</a:t>
              </a:r>
              <a:r>
                <a:rPr lang="en-US" b="1" baseline="-25000" dirty="0" err="1" smtClean="0"/>
                <a:t>avg</a:t>
              </a:r>
              <a:r>
                <a:rPr lang="en-US" b="1" dirty="0" smtClean="0"/>
                <a:t>=1,297W</a:t>
              </a:r>
            </a:p>
          </p:txBody>
        </p:sp>
        <p:pic>
          <p:nvPicPr>
            <p:cNvPr id="29" name="Picture 2" descr="C:\Documents and Settings\anshulg\Desktop\mor_technion\t4_autoscale2.png"/>
            <p:cNvPicPr>
              <a:picLocks noChangeAspect="1" noChangeArrowheads="1"/>
            </p:cNvPicPr>
            <p:nvPr/>
          </p:nvPicPr>
          <p:blipFill>
            <a:blip r:embed="rId5" cstate="print"/>
            <a:srcRect l="4456" t="1151" b="6389"/>
            <a:stretch>
              <a:fillRect/>
            </a:stretch>
          </p:blipFill>
          <p:spPr bwMode="auto">
            <a:xfrm>
              <a:off x="4945013" y="961902"/>
              <a:ext cx="4198987" cy="2897580"/>
            </a:xfrm>
            <a:prstGeom prst="rect">
              <a:avLst/>
            </a:prstGeom>
            <a:noFill/>
          </p:spPr>
        </p:pic>
        <p:sp>
          <p:nvSpPr>
            <p:cNvPr id="16" name="TextBox 15"/>
            <p:cNvSpPr txBox="1"/>
            <p:nvPr/>
          </p:nvSpPr>
          <p:spPr>
            <a:xfrm>
              <a:off x="7410737" y="1008663"/>
              <a:ext cx="1733263" cy="923330"/>
            </a:xfrm>
            <a:prstGeom prst="rect">
              <a:avLst/>
            </a:prstGeom>
            <a:solidFill>
              <a:schemeClr val="bg1"/>
            </a:solidFill>
            <a:ln>
              <a:solidFill>
                <a:schemeClr val="tx1"/>
              </a:solidFill>
            </a:ln>
          </p:spPr>
          <p:txBody>
            <a:bodyPr wrap="square" rtlCol="0">
              <a:spAutoFit/>
            </a:bodyPr>
            <a:lstStyle/>
            <a:p>
              <a:r>
                <a:rPr lang="en-US" b="1" dirty="0" smtClean="0">
                  <a:latin typeface="Mathematica4" pitchFamily="2" charset="2"/>
                </a:rPr>
                <a:t>______  </a:t>
              </a:r>
              <a:r>
                <a:rPr lang="en-US" dirty="0" smtClean="0"/>
                <a:t>load</a:t>
              </a:r>
            </a:p>
            <a:p>
              <a:r>
                <a:rPr lang="en-US" b="1" dirty="0" smtClean="0">
                  <a:solidFill>
                    <a:schemeClr val="tx2"/>
                  </a:solidFill>
                </a:rPr>
                <a:t>o</a:t>
              </a:r>
              <a:r>
                <a:rPr lang="en-US" dirty="0" smtClean="0"/>
                <a:t>  </a:t>
              </a:r>
              <a:r>
                <a:rPr lang="en-US" dirty="0" err="1" smtClean="0"/>
                <a:t>n</a:t>
              </a:r>
              <a:r>
                <a:rPr lang="en-US" baseline="-25000" dirty="0" err="1" smtClean="0"/>
                <a:t>busy+idle</a:t>
              </a:r>
              <a:endParaRPr lang="en-US" baseline="-25000" dirty="0" smtClean="0"/>
            </a:p>
            <a:p>
              <a:r>
                <a:rPr lang="en-US" b="1" dirty="0" smtClean="0">
                  <a:solidFill>
                    <a:srgbClr val="FF0000"/>
                  </a:solidFill>
                </a:rPr>
                <a:t>x</a:t>
              </a:r>
              <a:r>
                <a:rPr lang="en-US" dirty="0" smtClean="0"/>
                <a:t>  </a:t>
              </a:r>
              <a:r>
                <a:rPr lang="en-US" dirty="0" err="1" smtClean="0"/>
                <a:t>n</a:t>
              </a:r>
              <a:r>
                <a:rPr lang="en-US" baseline="-25000" dirty="0" err="1" smtClean="0"/>
                <a:t>busy+idle+setup</a:t>
              </a:r>
              <a:endParaRPr lang="en-US" baseline="-25000" dirty="0"/>
            </a:p>
          </p:txBody>
        </p:sp>
        <p:sp>
          <p:nvSpPr>
            <p:cNvPr id="37" name="TextBox 36"/>
            <p:cNvSpPr txBox="1"/>
            <p:nvPr/>
          </p:nvSpPr>
          <p:spPr>
            <a:xfrm rot="16200000">
              <a:off x="3749604" y="1774528"/>
              <a:ext cx="2020326" cy="379495"/>
            </a:xfrm>
            <a:prstGeom prst="rect">
              <a:avLst/>
            </a:prstGeom>
            <a:noFill/>
          </p:spPr>
          <p:txBody>
            <a:bodyPr wrap="square" rtlCol="0">
              <a:spAutoFit/>
            </a:bodyPr>
            <a:lstStyle/>
            <a:p>
              <a:r>
                <a:rPr lang="en-US" dirty="0" smtClean="0">
                  <a:solidFill>
                    <a:schemeClr val="bg1"/>
                  </a:solidFill>
                </a:rPr>
                <a:t>Num. servers </a:t>
              </a:r>
              <a:r>
                <a:rPr lang="en-US" dirty="0" smtClean="0">
                  <a:solidFill>
                    <a:schemeClr val="bg1"/>
                  </a:solidFill>
                  <a:sym typeface="Wingdings" pitchFamily="2" charset="2"/>
                </a:rPr>
                <a:t></a:t>
              </a:r>
              <a:endParaRPr lang="en-US" dirty="0">
                <a:solidFill>
                  <a:schemeClr val="bg1"/>
                </a:solidFill>
              </a:endParaRPr>
            </a:p>
          </p:txBody>
        </p:sp>
        <p:sp>
          <p:nvSpPr>
            <p:cNvPr id="38" name="TextBox 37"/>
            <p:cNvSpPr txBox="1"/>
            <p:nvPr/>
          </p:nvSpPr>
          <p:spPr>
            <a:xfrm>
              <a:off x="7211564" y="3883730"/>
              <a:ext cx="1654040" cy="369332"/>
            </a:xfrm>
            <a:prstGeom prst="rect">
              <a:avLst/>
            </a:prstGeom>
            <a:noFill/>
          </p:spPr>
          <p:txBody>
            <a:bodyPr wrap="square" rtlCol="0">
              <a:spAutoFit/>
            </a:bodyPr>
            <a:lstStyle/>
            <a:p>
              <a:r>
                <a:rPr lang="en-US" dirty="0" smtClean="0">
                  <a:solidFill>
                    <a:schemeClr val="bg1"/>
                  </a:solidFill>
                </a:rPr>
                <a:t>Time (min) </a:t>
              </a:r>
              <a:r>
                <a:rPr lang="en-US" dirty="0" smtClean="0">
                  <a:solidFill>
                    <a:schemeClr val="bg1"/>
                  </a:solidFill>
                  <a:sym typeface="Wingdings" pitchFamily="2" charset="2"/>
                </a:rPr>
                <a:t></a:t>
              </a:r>
              <a:endParaRPr lang="en-US" dirty="0">
                <a:solidFill>
                  <a:schemeClr val="bg1"/>
                </a:solidFill>
              </a:endParaRPr>
            </a:p>
          </p:txBody>
        </p:sp>
      </p:grpSp>
      <p:sp>
        <p:nvSpPr>
          <p:cNvPr id="26" name="TextBox 25"/>
          <p:cNvSpPr txBox="1"/>
          <p:nvPr/>
        </p:nvSpPr>
        <p:spPr>
          <a:xfrm>
            <a:off x="5498275" y="4916384"/>
            <a:ext cx="3047629" cy="707886"/>
          </a:xfrm>
          <a:prstGeom prst="rect">
            <a:avLst/>
          </a:prstGeom>
          <a:noFill/>
        </p:spPr>
        <p:txBody>
          <a:bodyPr wrap="none" rtlCol="0">
            <a:spAutoFit/>
          </a:bodyPr>
          <a:lstStyle/>
          <a:p>
            <a:r>
              <a:rPr lang="en-US" sz="2000" dirty="0" smtClean="0">
                <a:solidFill>
                  <a:schemeClr val="bg2"/>
                </a:solidFill>
              </a:rPr>
              <a:t>Within 30% of OPT </a:t>
            </a:r>
          </a:p>
          <a:p>
            <a:r>
              <a:rPr lang="en-US" sz="2000" dirty="0" smtClean="0">
                <a:solidFill>
                  <a:schemeClr val="bg2"/>
                </a:solidFill>
              </a:rPr>
              <a:t>power on all our traces! </a:t>
            </a:r>
            <a:endParaRPr lang="en-US" sz="2000" dirty="0">
              <a:solidFill>
                <a:schemeClr val="bg2"/>
              </a:solidFill>
            </a:endParaRPr>
          </a:p>
        </p:txBody>
      </p:sp>
      <p:sp>
        <p:nvSpPr>
          <p:cNvPr id="25" name="Slide Number Placeholder 3"/>
          <p:cNvSpPr>
            <a:spLocks noGrp="1"/>
          </p:cNvSpPr>
          <p:nvPr>
            <p:ph type="sldNum" sz="quarter" idx="11"/>
          </p:nvPr>
        </p:nvSpPr>
        <p:spPr>
          <a:xfrm>
            <a:off x="6553200" y="6356350"/>
            <a:ext cx="2133600" cy="365125"/>
          </a:xfrm>
        </p:spPr>
        <p:txBody>
          <a:bodyPr/>
          <a:lstStyle/>
          <a:p>
            <a:fld id="{B6F15528-21DE-4FAA-801E-634DDDAF4B2B}" type="slidenum">
              <a:rPr lang="en-US" smtClean="0">
                <a:solidFill>
                  <a:schemeClr val="bg1"/>
                </a:solidFill>
              </a:rPr>
              <a:pPr/>
              <a:t>23</a:t>
            </a:fld>
            <a:endParaRPr lang="en-US" dirty="0">
              <a:solidFill>
                <a:schemeClr val="bg1"/>
              </a:solidFill>
            </a:endParaRPr>
          </a:p>
        </p:txBody>
      </p:sp>
      <p:sp>
        <p:nvSpPr>
          <p:cNvPr id="27" name="TextBox 26"/>
          <p:cNvSpPr txBox="1"/>
          <p:nvPr/>
        </p:nvSpPr>
        <p:spPr>
          <a:xfrm>
            <a:off x="4670101" y="5921021"/>
            <a:ext cx="3855543" cy="400110"/>
          </a:xfrm>
          <a:prstGeom prst="rect">
            <a:avLst/>
          </a:prstGeom>
          <a:noFill/>
        </p:spPr>
        <p:txBody>
          <a:bodyPr wrap="none" rtlCol="0">
            <a:spAutoFit/>
          </a:bodyPr>
          <a:lstStyle/>
          <a:p>
            <a:r>
              <a:rPr lang="en-US" sz="2000" dirty="0" err="1" smtClean="0">
                <a:solidFill>
                  <a:schemeClr val="bg2"/>
                </a:solidFill>
              </a:rPr>
              <a:t>Facebook</a:t>
            </a:r>
            <a:r>
              <a:rPr lang="en-US" sz="2000" dirty="0" smtClean="0">
                <a:solidFill>
                  <a:schemeClr val="bg2"/>
                </a:solidFill>
              </a:rPr>
              <a:t>  cluster-testing  AS </a:t>
            </a:r>
            <a:endParaRPr lang="en-US" sz="20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p:cNvGraphicFramePr>
            <a:graphicFrameLocks noGrp="1"/>
          </p:cNvGraphicFramePr>
          <p:nvPr/>
        </p:nvGraphicFramePr>
        <p:xfrm>
          <a:off x="181941" y="952518"/>
          <a:ext cx="8760178" cy="5376635"/>
        </p:xfrm>
        <a:graphic>
          <a:graphicData uri="http://schemas.openxmlformats.org/drawingml/2006/table">
            <a:tbl>
              <a:tblPr firstRow="1" bandRow="1">
                <a:tableStyleId>{7DF18680-E054-41AD-8BC1-D1AEF772440D}</a:tableStyleId>
              </a:tblPr>
              <a:tblGrid>
                <a:gridCol w="2513943"/>
                <a:gridCol w="1032967"/>
                <a:gridCol w="1021278"/>
                <a:gridCol w="1021278"/>
                <a:gridCol w="1104406"/>
                <a:gridCol w="1045028"/>
                <a:gridCol w="1021278"/>
              </a:tblGrid>
              <a:tr h="425837">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3200" b="1" baseline="-25000" dirty="0" err="1" smtClean="0">
                          <a:solidFill>
                            <a:schemeClr val="tx1"/>
                          </a:solidFill>
                        </a:rPr>
                        <a:t>AlwaysOn</a:t>
                      </a:r>
                      <a:endParaRPr lang="en-US" sz="3200" b="1"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hMerge="1">
                  <a:txBody>
                    <a:bodyPr/>
                    <a:lstStyle/>
                    <a:p>
                      <a:pPr algn="ct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200" baseline="-25000" dirty="0" smtClean="0">
                          <a:solidFill>
                            <a:schemeClr val="tx1"/>
                          </a:solidFill>
                        </a:rPr>
                        <a:t>ON/OFF</a:t>
                      </a:r>
                      <a:endParaRPr lang="en-US" sz="32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hMerge="1">
                  <a:txBody>
                    <a:bodyPr/>
                    <a:lstStyle/>
                    <a:p>
                      <a:pPr algn="ct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200" baseline="-25000" dirty="0" err="1" smtClean="0">
                          <a:solidFill>
                            <a:schemeClr val="tx1"/>
                          </a:solidFill>
                        </a:rPr>
                        <a:t>AutoScale</a:t>
                      </a:r>
                      <a:endParaRPr lang="en-US" sz="32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033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T</a:t>
                      </a:r>
                      <a:r>
                        <a:rPr lang="en-US" sz="2400" baseline="-25000" dirty="0" smtClean="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US" sz="2400" dirty="0" err="1" smtClean="0">
                          <a:solidFill>
                            <a:schemeClr val="tx1"/>
                          </a:solidFill>
                        </a:rPr>
                        <a:t>P</a:t>
                      </a:r>
                      <a:r>
                        <a:rPr lang="en-US" sz="2400" baseline="-25000" dirty="0" err="1" smtClean="0">
                          <a:solidFill>
                            <a:schemeClr val="tx1"/>
                          </a:solidFill>
                        </a:rPr>
                        <a:t>avg</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T</a:t>
                      </a:r>
                      <a:r>
                        <a:rPr lang="en-US" sz="2400" baseline="-25000" dirty="0" smtClean="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P</a:t>
                      </a:r>
                      <a:r>
                        <a:rPr lang="en-US" sz="2400" baseline="-25000" dirty="0" err="1" smtClean="0">
                          <a:solidFill>
                            <a:schemeClr val="tx1"/>
                          </a:solidFill>
                        </a:rPr>
                        <a:t>avg</a:t>
                      </a:r>
                      <a:endParaRPr lang="en-US" sz="2400" baseline="-25000" dirty="0" smtClean="0">
                        <a:solidFill>
                          <a:schemeClr val="tx1"/>
                        </a:solidFill>
                      </a:endParaRPr>
                    </a:p>
                    <a:p>
                      <a:pPr algn="ctr"/>
                      <a:endParaRPr lang="en-US" sz="20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r>
                        <a:rPr lang="en-US" sz="2400" dirty="0" smtClean="0">
                          <a:solidFill>
                            <a:schemeClr val="tx1"/>
                          </a:solidFill>
                        </a:rPr>
                        <a:t>T</a:t>
                      </a:r>
                      <a:r>
                        <a:rPr lang="en-US" sz="2400" baseline="-25000" dirty="0" smtClean="0">
                          <a:solidFill>
                            <a:schemeClr val="tx1"/>
                          </a:solidFill>
                        </a:rPr>
                        <a:t>95</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400" dirty="0" err="1" smtClean="0">
                          <a:solidFill>
                            <a:schemeClr val="tx1"/>
                          </a:solidFill>
                        </a:rPr>
                        <a:t>P</a:t>
                      </a:r>
                      <a:r>
                        <a:rPr lang="en-US" sz="2400" baseline="-25000" dirty="0" err="1" smtClean="0">
                          <a:solidFill>
                            <a:schemeClr val="tx1"/>
                          </a:solidFill>
                        </a:rPr>
                        <a:t>avg</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362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291 </a:t>
                      </a:r>
                    </a:p>
                    <a:p>
                      <a:pPr algn="ctr"/>
                      <a:r>
                        <a:rPr lang="en-US" sz="2400" baseline="-25000" dirty="0" smtClean="0">
                          <a:solidFill>
                            <a:schemeClr val="tx1"/>
                          </a:solidFill>
                        </a:rPr>
                        <a:t>ms</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2323</a:t>
                      </a:r>
                    </a:p>
                    <a:p>
                      <a:pPr algn="ctr"/>
                      <a:r>
                        <a:rPr lang="en-US" sz="2400" baseline="-25000" dirty="0" smtClean="0">
                          <a:solidFill>
                            <a:schemeClr val="tx1"/>
                          </a:solidFill>
                        </a:rPr>
                        <a:t>W</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11,003 ms</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1281</a:t>
                      </a:r>
                    </a:p>
                    <a:p>
                      <a:pPr algn="ctr"/>
                      <a:r>
                        <a:rPr lang="en-US" sz="2400" baseline="-25000" dirty="0" smtClean="0">
                          <a:solidFill>
                            <a:schemeClr val="tx1"/>
                          </a:solidFill>
                        </a:rPr>
                        <a:t>W</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491 </a:t>
                      </a:r>
                    </a:p>
                    <a:p>
                      <a:pPr algn="ctr"/>
                      <a:r>
                        <a:rPr lang="en-US" sz="2400" baseline="-25000" dirty="0" smtClean="0">
                          <a:solidFill>
                            <a:schemeClr val="tx1"/>
                          </a:solidFill>
                        </a:rPr>
                        <a:t>ms</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400" baseline="-25000" dirty="0" smtClean="0">
                        <a:solidFill>
                          <a:schemeClr val="tx1"/>
                        </a:solidFill>
                      </a:endParaRPr>
                    </a:p>
                    <a:p>
                      <a:pPr algn="ctr"/>
                      <a:r>
                        <a:rPr lang="en-US" sz="2400" baseline="-25000" dirty="0" smtClean="0">
                          <a:solidFill>
                            <a:schemeClr val="tx1"/>
                          </a:solidFill>
                        </a:rPr>
                        <a:t>1297</a:t>
                      </a:r>
                    </a:p>
                    <a:p>
                      <a:pPr algn="ctr"/>
                      <a:r>
                        <a:rPr lang="en-US" sz="2400" baseline="-25000" dirty="0" smtClean="0">
                          <a:solidFill>
                            <a:schemeClr val="tx1"/>
                          </a:solidFill>
                        </a:rPr>
                        <a:t>W</a:t>
                      </a:r>
                      <a:endParaRPr lang="en-US" sz="2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41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smtClean="0"/>
                    </a:p>
                    <a:p>
                      <a:r>
                        <a:rPr lang="en-US" dirty="0" smtClean="0"/>
                        <a:t>    271</a:t>
                      </a:r>
                    </a:p>
                    <a:p>
                      <a:r>
                        <a:rPr lang="en-US"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r>
                        <a:rPr lang="en-US" dirty="0" smtClean="0"/>
                        <a:t>  2205</a:t>
                      </a:r>
                    </a:p>
                    <a:p>
                      <a:r>
                        <a:rPr lang="en-US" baseline="0" dirty="0" smtClean="0"/>
                        <a:t>     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r>
                        <a:rPr lang="en-US" dirty="0" smtClean="0"/>
                        <a:t>  3,802</a:t>
                      </a:r>
                    </a:p>
                    <a:p>
                      <a:r>
                        <a:rPr lang="en-US" baseline="0"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r>
                        <a:rPr lang="en-US" dirty="0"/>
                        <a:t> </a:t>
                      </a:r>
                      <a:endParaRPr lang="en-US" dirty="0" smtClean="0"/>
                    </a:p>
                    <a:p>
                      <a:r>
                        <a:rPr lang="en-US" dirty="0" smtClean="0"/>
                        <a:t>   759</a:t>
                      </a:r>
                    </a:p>
                    <a:p>
                      <a:r>
                        <a:rPr lang="en-US" baseline="0" dirty="0" smtClean="0"/>
                        <a:t>     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smtClean="0"/>
                    </a:p>
                    <a:p>
                      <a:r>
                        <a:rPr lang="en-US" dirty="0" smtClean="0"/>
                        <a:t>    466</a:t>
                      </a:r>
                    </a:p>
                    <a:p>
                      <a:r>
                        <a:rPr lang="en-US"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600" dirty="0" smtClean="0"/>
                    </a:p>
                    <a:p>
                      <a:pPr algn="ctr"/>
                      <a:r>
                        <a:rPr lang="en-US" sz="1600" dirty="0" smtClean="0"/>
                        <a:t>1016</a:t>
                      </a:r>
                    </a:p>
                    <a:p>
                      <a:pPr algn="ctr"/>
                      <a:r>
                        <a:rPr lang="en-US" sz="1600" dirty="0" smtClean="0"/>
                        <a:t>W</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67582">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smtClean="0"/>
                    </a:p>
                    <a:p>
                      <a:r>
                        <a:rPr lang="en-US" dirty="0" smtClean="0"/>
                        <a:t>   289</a:t>
                      </a:r>
                    </a:p>
                    <a:p>
                      <a:r>
                        <a:rPr lang="en-US"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r>
                        <a:rPr lang="en-US" dirty="0" smtClean="0"/>
                        <a:t>  2363</a:t>
                      </a:r>
                    </a:p>
                    <a:p>
                      <a:r>
                        <a:rPr lang="en-US" baseline="0" dirty="0" smtClean="0"/>
                        <a:t>     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r>
                        <a:rPr lang="en-US" dirty="0" smtClean="0"/>
                        <a:t>  4,227</a:t>
                      </a:r>
                    </a:p>
                    <a:p>
                      <a:r>
                        <a:rPr lang="en-US"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smtClean="0"/>
                    </a:p>
                    <a:p>
                      <a:r>
                        <a:rPr lang="en-US" dirty="0" smtClean="0"/>
                        <a:t> 1,391</a:t>
                      </a:r>
                    </a:p>
                    <a:p>
                      <a:r>
                        <a:rPr lang="en-US" dirty="0" smtClean="0"/>
                        <a:t>     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smtClean="0"/>
                    </a:p>
                    <a:p>
                      <a:r>
                        <a:rPr lang="en-US" dirty="0" smtClean="0"/>
                        <a:t>    470</a:t>
                      </a:r>
                    </a:p>
                    <a:p>
                      <a:r>
                        <a:rPr lang="en-US" baseline="0"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dirty="0" smtClean="0"/>
                    </a:p>
                    <a:p>
                      <a:pPr algn="ctr"/>
                      <a:r>
                        <a:rPr lang="en-US" dirty="0" smtClean="0"/>
                        <a:t>1679</a:t>
                      </a:r>
                    </a:p>
                    <a:p>
                      <a:pPr algn="ctr"/>
                      <a:r>
                        <a:rPr lang="en-US" dirty="0" smtClean="0"/>
                        <a:t>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4695">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smtClean="0"/>
                    </a:p>
                    <a:p>
                      <a:pPr algn="ctr"/>
                      <a:r>
                        <a:rPr lang="en-US" dirty="0" smtClean="0"/>
                        <a:t>377</a:t>
                      </a:r>
                    </a:p>
                    <a:p>
                      <a:pPr algn="ctr"/>
                      <a:r>
                        <a:rPr lang="en-US" dirty="0" smtClean="0"/>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pPr algn="ctr"/>
                      <a:r>
                        <a:rPr lang="en-US" dirty="0" smtClean="0"/>
                        <a:t>2263</a:t>
                      </a:r>
                    </a:p>
                    <a:p>
                      <a:pPr algn="ctr"/>
                      <a:r>
                        <a:rPr lang="en-US" dirty="0" smtClean="0"/>
                        <a:t>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endParaRPr lang="en-US" dirty="0" smtClean="0"/>
                    </a:p>
                    <a:p>
                      <a:r>
                        <a:rPr lang="en-US" dirty="0" smtClean="0"/>
                        <a:t>  &gt;</a:t>
                      </a:r>
                      <a:r>
                        <a:rPr lang="en-US" baseline="0" dirty="0" smtClean="0"/>
                        <a:t> 1 min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smtClean="0"/>
                    </a:p>
                    <a:p>
                      <a:r>
                        <a:rPr lang="en-US" dirty="0" smtClean="0"/>
                        <a:t>  849</a:t>
                      </a:r>
                    </a:p>
                    <a:p>
                      <a:r>
                        <a:rPr lang="en-US" dirty="0" smtClean="0"/>
                        <a:t>    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smtClean="0"/>
                    </a:p>
                    <a:p>
                      <a:pPr algn="ctr"/>
                      <a:r>
                        <a:rPr lang="en-US" dirty="0" smtClean="0"/>
                        <a:t>   556</a:t>
                      </a:r>
                    </a:p>
                    <a:p>
                      <a:r>
                        <a:rPr lang="en-US" dirty="0" smtClean="0"/>
                        <a:t>     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dirty="0" smtClean="0"/>
                    </a:p>
                    <a:p>
                      <a:pPr algn="ctr"/>
                      <a:r>
                        <a:rPr lang="en-US" dirty="0" smtClean="0"/>
                        <a:t>1412</a:t>
                      </a:r>
                    </a:p>
                    <a:p>
                      <a:pPr algn="ctr"/>
                      <a:r>
                        <a:rPr lang="en-US" dirty="0" smtClean="0"/>
                        <a:t>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pic>
        <p:nvPicPr>
          <p:cNvPr id="15" name="Picture 6" descr="C:\work\submissions\socc\figs\arrival_t4.png"/>
          <p:cNvPicPr>
            <a:picLocks noChangeAspect="1" noChangeArrowheads="1"/>
          </p:cNvPicPr>
          <p:nvPr/>
        </p:nvPicPr>
        <p:blipFill>
          <a:blip r:embed="rId3" cstate="print"/>
          <a:srcRect l="7157" r="11635"/>
          <a:stretch>
            <a:fillRect/>
          </a:stretch>
        </p:blipFill>
        <p:spPr bwMode="auto">
          <a:xfrm>
            <a:off x="204715" y="2101755"/>
            <a:ext cx="2472647" cy="1033330"/>
          </a:xfrm>
          <a:prstGeom prst="rect">
            <a:avLst/>
          </a:prstGeom>
          <a:noFill/>
          <a:ln w="38100">
            <a:solidFill>
              <a:schemeClr val="tx1"/>
            </a:solidFill>
          </a:ln>
        </p:spPr>
      </p:pic>
      <p:pic>
        <p:nvPicPr>
          <p:cNvPr id="23" name="Picture 3" descr="C:\work\submissions\socc\figs\arrival_hp.png"/>
          <p:cNvPicPr>
            <a:picLocks noChangeAspect="1" noChangeArrowheads="1"/>
          </p:cNvPicPr>
          <p:nvPr/>
        </p:nvPicPr>
        <p:blipFill>
          <a:blip r:embed="rId4" cstate="print"/>
          <a:srcRect l="7473" r="10977"/>
          <a:stretch>
            <a:fillRect/>
          </a:stretch>
        </p:blipFill>
        <p:spPr bwMode="auto">
          <a:xfrm>
            <a:off x="197510" y="5225144"/>
            <a:ext cx="2486314" cy="1102504"/>
          </a:xfrm>
          <a:prstGeom prst="rect">
            <a:avLst/>
          </a:prstGeom>
          <a:noFill/>
          <a:ln w="38100">
            <a:solidFill>
              <a:schemeClr val="tx1"/>
            </a:solidFill>
          </a:ln>
        </p:spPr>
      </p:pic>
      <p:pic>
        <p:nvPicPr>
          <p:cNvPr id="38" name="Picture 7" descr="C:\work\submissions\socc\figs\arrival_t5.png"/>
          <p:cNvPicPr>
            <a:picLocks noChangeAspect="1" noChangeArrowheads="1"/>
          </p:cNvPicPr>
          <p:nvPr/>
        </p:nvPicPr>
        <p:blipFill>
          <a:blip r:embed="rId5" cstate="print"/>
          <a:srcRect l="6244" r="10247"/>
          <a:stretch>
            <a:fillRect/>
          </a:stretch>
        </p:blipFill>
        <p:spPr bwMode="auto">
          <a:xfrm>
            <a:off x="199445" y="4180115"/>
            <a:ext cx="2484377" cy="1050253"/>
          </a:xfrm>
          <a:prstGeom prst="rect">
            <a:avLst/>
          </a:prstGeom>
          <a:noFill/>
          <a:ln w="38100">
            <a:solidFill>
              <a:schemeClr val="tx1"/>
            </a:solidFill>
          </a:ln>
        </p:spPr>
      </p:pic>
      <p:pic>
        <p:nvPicPr>
          <p:cNvPr id="22" name="Picture 2" descr="C:\work\submissions\socc\figs\arrival_wc.png"/>
          <p:cNvPicPr>
            <a:picLocks noChangeAspect="1" noChangeArrowheads="1"/>
          </p:cNvPicPr>
          <p:nvPr/>
        </p:nvPicPr>
        <p:blipFill>
          <a:blip r:embed="rId6" cstate="print"/>
          <a:srcRect l="6991" r="10668"/>
          <a:stretch>
            <a:fillRect/>
          </a:stretch>
        </p:blipFill>
        <p:spPr bwMode="auto">
          <a:xfrm>
            <a:off x="197510" y="3134136"/>
            <a:ext cx="2493629" cy="1033153"/>
          </a:xfrm>
          <a:prstGeom prst="rect">
            <a:avLst/>
          </a:prstGeom>
          <a:noFill/>
          <a:ln w="28575">
            <a:solidFill>
              <a:schemeClr val="tx1"/>
            </a:solidFill>
          </a:ln>
        </p:spPr>
      </p:pic>
      <p:sp>
        <p:nvSpPr>
          <p:cNvPr id="9" name="Rectangle 8"/>
          <p:cNvSpPr/>
          <p:nvPr/>
        </p:nvSpPr>
        <p:spPr>
          <a:xfrm>
            <a:off x="191069" y="2074460"/>
            <a:ext cx="8761862" cy="10645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9695" y="3127612"/>
            <a:ext cx="8761862" cy="10645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79564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Results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TextBox 11"/>
          <p:cNvSpPr txBox="1"/>
          <p:nvPr/>
        </p:nvSpPr>
        <p:spPr>
          <a:xfrm>
            <a:off x="181512" y="6346164"/>
            <a:ext cx="4145109" cy="369332"/>
          </a:xfrm>
          <a:prstGeom prst="rect">
            <a:avLst/>
          </a:prstGeom>
          <a:noFill/>
        </p:spPr>
        <p:txBody>
          <a:bodyPr wrap="none" rtlCol="0">
            <a:spAutoFit/>
          </a:bodyPr>
          <a:lstStyle/>
          <a:p>
            <a:r>
              <a:rPr lang="en-US" i="1" dirty="0" smtClean="0">
                <a:solidFill>
                  <a:schemeClr val="bg1"/>
                </a:solidFill>
                <a:latin typeface="Calibri" pitchFamily="34" charset="0"/>
              </a:rPr>
              <a:t>[Transactions on Computer Systems  2012]</a:t>
            </a:r>
            <a:endParaRPr lang="en-US" i="1" dirty="0">
              <a:solidFill>
                <a:schemeClr val="bg1"/>
              </a:solidFill>
              <a:latin typeface="Calibri" pitchFamily="34" charset="0"/>
            </a:endParaRPr>
          </a:p>
        </p:txBody>
      </p:sp>
      <p:sp>
        <p:nvSpPr>
          <p:cNvPr id="13" name="Slide Number Placeholder 3"/>
          <p:cNvSpPr>
            <a:spLocks noGrp="1"/>
          </p:cNvSpPr>
          <p:nvPr>
            <p:ph type="sldNum" sz="quarter" idx="11"/>
          </p:nvPr>
        </p:nvSpPr>
        <p:spPr>
          <a:xfrm>
            <a:off x="6553200" y="6356350"/>
            <a:ext cx="2133600" cy="365125"/>
          </a:xfrm>
        </p:spPr>
        <p:txBody>
          <a:bodyPr/>
          <a:lstStyle/>
          <a:p>
            <a:fld id="{B6F15528-21DE-4FAA-801E-634DDDAF4B2B}" type="slidenum">
              <a:rPr lang="en-US" smtClean="0">
                <a:solidFill>
                  <a:schemeClr val="bg1"/>
                </a:solidFill>
              </a:rPr>
              <a:pPr/>
              <a:t>24</a:t>
            </a:fld>
            <a:endParaRPr lang="en-US" dirty="0">
              <a:solidFill>
                <a:schemeClr val="bg1"/>
              </a:solidFill>
            </a:endParaRPr>
          </a:p>
        </p:txBody>
      </p:sp>
      <p:sp>
        <p:nvSpPr>
          <p:cNvPr id="14" name="Rectangle 13"/>
          <p:cNvSpPr/>
          <p:nvPr/>
        </p:nvSpPr>
        <p:spPr>
          <a:xfrm>
            <a:off x="198745" y="5242162"/>
            <a:ext cx="8761862" cy="10645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0" grpId="2" animBg="1"/>
      <p:bldP spid="14" grpId="0" animBg="1"/>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6492875"/>
            <a:ext cx="2133600" cy="365125"/>
          </a:xfrm>
        </p:spPr>
        <p:txBody>
          <a:bodyPr/>
          <a:lstStyle/>
          <a:p>
            <a:fld id="{B6F15528-21DE-4FAA-801E-634DDDAF4B2B}" type="slidenum">
              <a:rPr lang="en-US" smtClean="0">
                <a:solidFill>
                  <a:schemeClr val="bg1"/>
                </a:solidFill>
              </a:rPr>
              <a:pPr/>
              <a:t>25</a:t>
            </a:fld>
            <a:endParaRPr lang="en-US" dirty="0">
              <a:solidFill>
                <a:schemeClr val="bg1"/>
              </a:solidFill>
            </a:endParaRPr>
          </a:p>
        </p:txBody>
      </p:sp>
      <p:sp>
        <p:nvSpPr>
          <p:cNvPr id="19"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Conclusion</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6" name="Slide Number Placeholder 3"/>
          <p:cNvSpPr txBox="1">
            <a:spLocks/>
          </p:cNvSpPr>
          <p:nvPr/>
        </p:nvSpPr>
        <p:spPr>
          <a:xfrm>
            <a:off x="6973824"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Calibri" pitchFamily="34" charset="0"/>
              <a:ea typeface="+mn-ea"/>
              <a:cs typeface="Calibri" pitchFamily="34" charset="0"/>
            </a:endParaRPr>
          </a:p>
        </p:txBody>
      </p:sp>
      <p:sp>
        <p:nvSpPr>
          <p:cNvPr id="39" name="TextBox 38"/>
          <p:cNvSpPr txBox="1"/>
          <p:nvPr/>
        </p:nvSpPr>
        <p:spPr>
          <a:xfrm>
            <a:off x="1187533" y="1282535"/>
            <a:ext cx="6843540" cy="400110"/>
          </a:xfrm>
          <a:prstGeom prst="rect">
            <a:avLst/>
          </a:prstGeom>
          <a:noFill/>
        </p:spPr>
        <p:txBody>
          <a:bodyPr wrap="none" rtlCol="0">
            <a:spAutoFit/>
          </a:bodyPr>
          <a:lstStyle/>
          <a:p>
            <a:r>
              <a:rPr lang="en-US" sz="2000" dirty="0" smtClean="0">
                <a:solidFill>
                  <a:schemeClr val="bg2"/>
                </a:solidFill>
              </a:rPr>
              <a:t>Dynamic power management </a:t>
            </a:r>
            <a:r>
              <a:rPr lang="en-US" sz="2000" dirty="0" smtClean="0">
                <a:solidFill>
                  <a:schemeClr val="bg2"/>
                </a:solidFill>
                <a:sym typeface="Wingdings" pitchFamily="2" charset="2"/>
              </a:rPr>
              <a:t> Managing the setup cost</a:t>
            </a:r>
            <a:endParaRPr lang="en-US" sz="2000" dirty="0">
              <a:solidFill>
                <a:schemeClr val="bg2"/>
              </a:solidFill>
            </a:endParaRPr>
          </a:p>
        </p:txBody>
      </p:sp>
      <p:sp>
        <p:nvSpPr>
          <p:cNvPr id="40" name="TextBox 39"/>
          <p:cNvSpPr txBox="1"/>
          <p:nvPr/>
        </p:nvSpPr>
        <p:spPr>
          <a:xfrm>
            <a:off x="451263" y="2030681"/>
            <a:ext cx="7576113" cy="1569660"/>
          </a:xfrm>
          <a:prstGeom prst="rect">
            <a:avLst/>
          </a:prstGeom>
          <a:noFill/>
        </p:spPr>
        <p:txBody>
          <a:bodyPr wrap="none" rtlCol="0">
            <a:spAutoFit/>
          </a:bodyPr>
          <a:lstStyle/>
          <a:p>
            <a:r>
              <a:rPr lang="en-US" sz="2400" dirty="0" smtClean="0">
                <a:solidFill>
                  <a:schemeClr val="bg2"/>
                </a:solidFill>
              </a:rPr>
              <a:t>Part I:  Effect of setup in M/M/k</a:t>
            </a:r>
          </a:p>
          <a:p>
            <a:pPr>
              <a:buFont typeface="Wingdings" pitchFamily="2" charset="2"/>
              <a:buChar char="q"/>
            </a:pPr>
            <a:r>
              <a:rPr lang="en-US" dirty="0" smtClean="0">
                <a:solidFill>
                  <a:schemeClr val="bg1"/>
                </a:solidFill>
              </a:rPr>
              <a:t>   First analysis of M/M/k/setup and M/M/∞</a:t>
            </a:r>
            <a:r>
              <a:rPr lang="en-US" dirty="0" smtClean="0">
                <a:solidFill>
                  <a:schemeClr val="bg1"/>
                </a:solidFill>
                <a:latin typeface="Comic Sans MS" pitchFamily="66" charset="0"/>
              </a:rPr>
              <a:t>/setup</a:t>
            </a:r>
            <a:endParaRPr lang="en-US" dirty="0" smtClean="0">
              <a:solidFill>
                <a:srgbClr val="FFDDA7"/>
              </a:solidFill>
            </a:endParaRPr>
          </a:p>
          <a:p>
            <a:pPr>
              <a:buFont typeface="Wingdings" pitchFamily="2" charset="2"/>
              <a:buChar char="q"/>
            </a:pPr>
            <a:r>
              <a:rPr lang="en-US" dirty="0" smtClean="0">
                <a:solidFill>
                  <a:srgbClr val="FFDDA7"/>
                </a:solidFill>
              </a:rPr>
              <a:t>   Introduced RRR technique for analyzing repeating Markov chains</a:t>
            </a:r>
          </a:p>
          <a:p>
            <a:pPr>
              <a:buFont typeface="Wingdings" pitchFamily="2" charset="2"/>
              <a:buChar char="q"/>
            </a:pPr>
            <a:r>
              <a:rPr lang="en-US" dirty="0" smtClean="0">
                <a:solidFill>
                  <a:schemeClr val="bg1"/>
                </a:solidFill>
              </a:rPr>
              <a:t>   Effect of setup cost is very high for small k,  </a:t>
            </a:r>
          </a:p>
          <a:p>
            <a:r>
              <a:rPr lang="en-US" dirty="0" smtClean="0">
                <a:solidFill>
                  <a:schemeClr val="bg1"/>
                </a:solidFill>
              </a:rPr>
              <a:t>      but diminishes as k increases</a:t>
            </a:r>
            <a:endParaRPr lang="en-US" dirty="0">
              <a:solidFill>
                <a:schemeClr val="bg1"/>
              </a:solidFill>
            </a:endParaRPr>
          </a:p>
        </p:txBody>
      </p:sp>
      <p:sp>
        <p:nvSpPr>
          <p:cNvPr id="41" name="TextBox 40"/>
          <p:cNvSpPr txBox="1"/>
          <p:nvPr/>
        </p:nvSpPr>
        <p:spPr>
          <a:xfrm>
            <a:off x="473033" y="4249388"/>
            <a:ext cx="8856912" cy="2123658"/>
          </a:xfrm>
          <a:prstGeom prst="rect">
            <a:avLst/>
          </a:prstGeom>
          <a:noFill/>
        </p:spPr>
        <p:txBody>
          <a:bodyPr wrap="none" rtlCol="0">
            <a:spAutoFit/>
          </a:bodyPr>
          <a:lstStyle/>
          <a:p>
            <a:r>
              <a:rPr lang="en-US" sz="2400" dirty="0" smtClean="0">
                <a:solidFill>
                  <a:schemeClr val="bg2"/>
                </a:solidFill>
              </a:rPr>
              <a:t>Part II:   Managing the setup cost in data centers</a:t>
            </a:r>
          </a:p>
          <a:p>
            <a:pPr>
              <a:buFont typeface="Wingdings" pitchFamily="2" charset="2"/>
              <a:buChar char="q"/>
            </a:pPr>
            <a:r>
              <a:rPr lang="en-US" dirty="0" smtClean="0">
                <a:solidFill>
                  <a:schemeClr val="bg1"/>
                </a:solidFill>
              </a:rPr>
              <a:t>   Non-Poisson arrival process; load unknown; unpredictable spikes</a:t>
            </a:r>
          </a:p>
          <a:p>
            <a:pPr>
              <a:buFont typeface="Wingdings" pitchFamily="2" charset="2"/>
              <a:buChar char="q"/>
            </a:pPr>
            <a:r>
              <a:rPr lang="en-US" dirty="0" smtClean="0">
                <a:solidFill>
                  <a:srgbClr val="FFDDA7"/>
                </a:solidFill>
              </a:rPr>
              <a:t>   Leaving servers </a:t>
            </a:r>
            <a:r>
              <a:rPr lang="en-US" dirty="0" err="1" smtClean="0">
                <a:solidFill>
                  <a:srgbClr val="FFDDA7"/>
                </a:solidFill>
              </a:rPr>
              <a:t>AlwaysOn</a:t>
            </a:r>
            <a:r>
              <a:rPr lang="en-US" dirty="0" smtClean="0">
                <a:solidFill>
                  <a:srgbClr val="FFDDA7"/>
                </a:solidFill>
              </a:rPr>
              <a:t> wastes power, but setup can be deadly.</a:t>
            </a:r>
          </a:p>
          <a:p>
            <a:pPr>
              <a:buFont typeface="Wingdings" pitchFamily="2" charset="2"/>
              <a:buChar char="q"/>
            </a:pPr>
            <a:r>
              <a:rPr lang="en-US" dirty="0" smtClean="0">
                <a:solidFill>
                  <a:schemeClr val="bg1"/>
                </a:solidFill>
              </a:rPr>
              <a:t>   Lesson: Don’t want to rush to turn servers off.</a:t>
            </a:r>
          </a:p>
          <a:p>
            <a:pPr>
              <a:buFont typeface="Wingdings" pitchFamily="2" charset="2"/>
              <a:buChar char="q"/>
            </a:pPr>
            <a:r>
              <a:rPr lang="en-US" dirty="0" smtClean="0">
                <a:solidFill>
                  <a:srgbClr val="FFDDA7"/>
                </a:solidFill>
              </a:rPr>
              <a:t>   Proposed </a:t>
            </a:r>
            <a:r>
              <a:rPr lang="en-US" dirty="0" err="1" smtClean="0">
                <a:solidFill>
                  <a:srgbClr val="FFDDA7"/>
                </a:solidFill>
              </a:rPr>
              <a:t>AutoScale</a:t>
            </a:r>
            <a:r>
              <a:rPr lang="en-US" dirty="0" smtClean="0">
                <a:solidFill>
                  <a:srgbClr val="FFDDA7"/>
                </a:solidFill>
              </a:rPr>
              <a:t> with </a:t>
            </a:r>
            <a:r>
              <a:rPr lang="en-US" dirty="0" err="1" smtClean="0">
                <a:solidFill>
                  <a:srgbClr val="FFDDA7"/>
                </a:solidFill>
              </a:rPr>
              <a:t>Delayedoff</a:t>
            </a:r>
            <a:r>
              <a:rPr lang="en-US" dirty="0" smtClean="0">
                <a:solidFill>
                  <a:srgbClr val="FFDDA7"/>
                </a:solidFill>
              </a:rPr>
              <a:t>, Packing routing &amp; Non-linear Scaling.</a:t>
            </a:r>
          </a:p>
          <a:p>
            <a:pPr>
              <a:buFont typeface="Wingdings" pitchFamily="2" charset="2"/>
              <a:buChar char="q"/>
            </a:pPr>
            <a:r>
              <a:rPr lang="en-US" dirty="0" smtClean="0">
                <a:solidFill>
                  <a:schemeClr val="bg1"/>
                </a:solidFill>
              </a:rPr>
              <a:t>   Demonstrated effectiveness of </a:t>
            </a:r>
            <a:r>
              <a:rPr lang="en-US" dirty="0" err="1" smtClean="0">
                <a:solidFill>
                  <a:schemeClr val="bg1"/>
                </a:solidFill>
              </a:rPr>
              <a:t>AutoScale</a:t>
            </a:r>
            <a:r>
              <a:rPr lang="en-US" dirty="0" smtClean="0">
                <a:solidFill>
                  <a:schemeClr val="bg1"/>
                </a:solidFill>
              </a:rPr>
              <a:t> in practice.</a:t>
            </a:r>
          </a:p>
          <a:p>
            <a:pPr>
              <a:buFont typeface="Wingdings" pitchFamily="2" charset="2"/>
              <a:buChar char="q"/>
            </a:pPr>
            <a:r>
              <a:rPr lang="en-US" dirty="0" smtClean="0">
                <a:solidFill>
                  <a:srgbClr val="FFDDA7"/>
                </a:solidFill>
              </a:rPr>
              <a:t>   Proved </a:t>
            </a:r>
            <a:r>
              <a:rPr lang="en-US" dirty="0" err="1" smtClean="0">
                <a:solidFill>
                  <a:srgbClr val="FFDDA7"/>
                </a:solidFill>
              </a:rPr>
              <a:t>AutoScale</a:t>
            </a:r>
            <a:r>
              <a:rPr lang="en-US" dirty="0" smtClean="0">
                <a:solidFill>
                  <a:srgbClr val="FFDDA7"/>
                </a:solidFill>
              </a:rPr>
              <a:t> has very good asymptotic behavior.</a:t>
            </a:r>
            <a:endParaRPr lang="en-US" dirty="0">
              <a:solidFill>
                <a:srgbClr val="FFDDA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lide Number Placeholder 3"/>
          <p:cNvSpPr>
            <a:spLocks noGrp="1"/>
          </p:cNvSpPr>
          <p:nvPr>
            <p:ph type="sldNum" sz="quarter" idx="11"/>
          </p:nvPr>
        </p:nvSpPr>
        <p:spPr>
          <a:xfrm>
            <a:off x="6594143" y="6315407"/>
            <a:ext cx="2133600" cy="365125"/>
          </a:xfrm>
        </p:spPr>
        <p:txBody>
          <a:bodyPr/>
          <a:lstStyle/>
          <a:p>
            <a:fld id="{B6F15528-21DE-4FAA-801E-634DDDAF4B2B}" type="slidenum">
              <a:rPr lang="en-US" smtClean="0">
                <a:solidFill>
                  <a:schemeClr val="bg1"/>
                </a:solidFill>
              </a:rPr>
              <a:pPr/>
              <a:t>26</a:t>
            </a:fld>
            <a:endParaRPr lang="en-US" dirty="0">
              <a:solidFill>
                <a:schemeClr val="bg1"/>
              </a:solidFill>
            </a:endParaRPr>
          </a:p>
        </p:txBody>
      </p:sp>
      <p:sp>
        <p:nvSpPr>
          <p:cNvPr id="130" name="Title 1"/>
          <p:cNvSpPr txBox="1">
            <a:spLocks/>
          </p:cNvSpPr>
          <p:nvPr/>
        </p:nvSpPr>
        <p:spPr>
          <a:xfrm>
            <a:off x="3154907" y="6159689"/>
            <a:ext cx="2659039" cy="698311"/>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Thank You!</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References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178131" y="889430"/>
            <a:ext cx="8811490" cy="4801314"/>
          </a:xfrm>
          <a:prstGeom prst="rect">
            <a:avLst/>
          </a:prstGeom>
        </p:spPr>
        <p:txBody>
          <a:bodyPr wrap="square">
            <a:spAutoFit/>
          </a:bodyPr>
          <a:lstStyle/>
          <a:p>
            <a:endParaRPr lang="en-US" dirty="0" smtClean="0">
              <a:solidFill>
                <a:schemeClr val="bg1"/>
              </a:solidFill>
            </a:endParaRPr>
          </a:p>
          <a:p>
            <a:r>
              <a:rPr lang="en-US" dirty="0" err="1" smtClean="0">
                <a:solidFill>
                  <a:schemeClr val="bg1"/>
                </a:solidFill>
              </a:rPr>
              <a:t>Anshul</a:t>
            </a:r>
            <a:r>
              <a:rPr lang="en-US" dirty="0" smtClean="0">
                <a:solidFill>
                  <a:schemeClr val="bg1"/>
                </a:solidFill>
              </a:rPr>
              <a:t> Gandhi, Sherwin </a:t>
            </a:r>
            <a:r>
              <a:rPr lang="en-US" dirty="0" err="1" smtClean="0">
                <a:solidFill>
                  <a:schemeClr val="bg1"/>
                </a:solidFill>
              </a:rPr>
              <a:t>Doroudi</a:t>
            </a:r>
            <a:r>
              <a:rPr lang="en-US" dirty="0" smtClean="0">
                <a:solidFill>
                  <a:schemeClr val="bg1"/>
                </a:solidFill>
              </a:rPr>
              <a:t>, </a:t>
            </a:r>
            <a:r>
              <a:rPr lang="en-US" dirty="0" err="1" smtClean="0">
                <a:solidFill>
                  <a:schemeClr val="bg1"/>
                </a:solidFill>
              </a:rPr>
              <a:t>Mor</a:t>
            </a:r>
            <a:r>
              <a:rPr lang="en-US" dirty="0" smtClean="0">
                <a:solidFill>
                  <a:schemeClr val="bg1"/>
                </a:solidFill>
              </a:rPr>
              <a:t> </a:t>
            </a:r>
            <a:r>
              <a:rPr lang="en-US" dirty="0" err="1" smtClean="0">
                <a:solidFill>
                  <a:schemeClr val="bg1"/>
                </a:solidFill>
              </a:rPr>
              <a:t>Harchol</a:t>
            </a:r>
            <a:r>
              <a:rPr lang="en-US" dirty="0" smtClean="0">
                <a:solidFill>
                  <a:schemeClr val="bg1"/>
                </a:solidFill>
              </a:rPr>
              <a:t>-Balter, Alan </a:t>
            </a:r>
            <a:r>
              <a:rPr lang="en-US" dirty="0" err="1" smtClean="0">
                <a:solidFill>
                  <a:schemeClr val="bg1"/>
                </a:solidFill>
              </a:rPr>
              <a:t>Scheller</a:t>
            </a:r>
            <a:r>
              <a:rPr lang="en-US" dirty="0" smtClean="0">
                <a:solidFill>
                  <a:schemeClr val="bg1"/>
                </a:solidFill>
              </a:rPr>
              <a:t>-Wolf.  "Exact Analysis of the M/M/k/setup Class of Markov Chains via Recursive Renewal Reward." </a:t>
            </a:r>
            <a:r>
              <a:rPr lang="en-US" i="1" dirty="0" smtClean="0">
                <a:solidFill>
                  <a:schemeClr val="bg1"/>
                </a:solidFill>
              </a:rPr>
              <a:t>Proceedings of ACM SIGMETRICS 2013 Conference, </a:t>
            </a:r>
            <a:r>
              <a:rPr lang="en-US" dirty="0" smtClean="0">
                <a:solidFill>
                  <a:schemeClr val="bg1"/>
                </a:solidFill>
              </a:rPr>
              <a:t>June 2013.</a:t>
            </a:r>
          </a:p>
          <a:p>
            <a:endParaRPr lang="en-US" dirty="0" smtClean="0">
              <a:solidFill>
                <a:schemeClr val="bg1"/>
              </a:solidFill>
            </a:endParaRPr>
          </a:p>
          <a:p>
            <a:r>
              <a:rPr lang="en-US" dirty="0" err="1" smtClean="0">
                <a:solidFill>
                  <a:srgbClr val="FFDDA7"/>
                </a:solidFill>
              </a:rPr>
              <a:t>Anshul</a:t>
            </a:r>
            <a:r>
              <a:rPr lang="en-US" dirty="0" smtClean="0">
                <a:solidFill>
                  <a:srgbClr val="FFDDA7"/>
                </a:solidFill>
              </a:rPr>
              <a:t> Gandhi, </a:t>
            </a:r>
            <a:r>
              <a:rPr lang="en-US" dirty="0" err="1" smtClean="0">
                <a:solidFill>
                  <a:srgbClr val="FFDDA7"/>
                </a:solidFill>
              </a:rPr>
              <a:t>Mor</a:t>
            </a:r>
            <a:r>
              <a:rPr lang="en-US" dirty="0" smtClean="0">
                <a:solidFill>
                  <a:srgbClr val="FFDDA7"/>
                </a:solidFill>
              </a:rPr>
              <a:t> </a:t>
            </a:r>
            <a:r>
              <a:rPr lang="en-US" dirty="0" err="1" smtClean="0">
                <a:solidFill>
                  <a:srgbClr val="FFDDA7"/>
                </a:solidFill>
              </a:rPr>
              <a:t>Harchol</a:t>
            </a:r>
            <a:r>
              <a:rPr lang="en-US" dirty="0" smtClean="0">
                <a:solidFill>
                  <a:srgbClr val="FFDDA7"/>
                </a:solidFill>
              </a:rPr>
              <a:t>-Balter, Ram </a:t>
            </a:r>
            <a:r>
              <a:rPr lang="en-US" dirty="0" err="1" smtClean="0">
                <a:solidFill>
                  <a:srgbClr val="FFDDA7"/>
                </a:solidFill>
              </a:rPr>
              <a:t>Raghunathan</a:t>
            </a:r>
            <a:r>
              <a:rPr lang="en-US" dirty="0" smtClean="0">
                <a:solidFill>
                  <a:srgbClr val="FFDDA7"/>
                </a:solidFill>
              </a:rPr>
              <a:t>, and Mike </a:t>
            </a:r>
            <a:r>
              <a:rPr lang="en-US" dirty="0" err="1" smtClean="0">
                <a:solidFill>
                  <a:srgbClr val="FFDDA7"/>
                </a:solidFill>
              </a:rPr>
              <a:t>Kozuch</a:t>
            </a:r>
            <a:r>
              <a:rPr lang="en-US" dirty="0" smtClean="0">
                <a:solidFill>
                  <a:srgbClr val="FFDDA7"/>
                </a:solidFill>
              </a:rPr>
              <a:t>. "</a:t>
            </a:r>
            <a:r>
              <a:rPr lang="en-US" dirty="0" err="1" smtClean="0">
                <a:solidFill>
                  <a:srgbClr val="FFDDA7"/>
                </a:solidFill>
              </a:rPr>
              <a:t>AutoScale</a:t>
            </a:r>
            <a:r>
              <a:rPr lang="en-US" dirty="0" smtClean="0">
                <a:solidFill>
                  <a:srgbClr val="FFDDA7"/>
                </a:solidFill>
              </a:rPr>
              <a:t>: Dynamic, Robust Capacity Management for Multi-Tier Data Centers." </a:t>
            </a:r>
            <a:r>
              <a:rPr lang="en-US" i="1" dirty="0" smtClean="0">
                <a:solidFill>
                  <a:srgbClr val="FFDDA7"/>
                </a:solidFill>
              </a:rPr>
              <a:t>ACM Transactions on Computer Systems, </a:t>
            </a:r>
            <a:r>
              <a:rPr lang="en-US" dirty="0" smtClean="0">
                <a:solidFill>
                  <a:srgbClr val="FFDDA7"/>
                </a:solidFill>
              </a:rPr>
              <a:t>vol. 30, No. 4, Article 14, 2012, pp. 1-26. </a:t>
            </a:r>
          </a:p>
          <a:p>
            <a:endParaRPr lang="en-US" dirty="0" smtClean="0">
              <a:solidFill>
                <a:schemeClr val="bg1"/>
              </a:solidFill>
            </a:endParaRPr>
          </a:p>
          <a:p>
            <a:r>
              <a:rPr lang="en-US" dirty="0" err="1" smtClean="0">
                <a:solidFill>
                  <a:schemeClr val="bg1"/>
                </a:solidFill>
              </a:rPr>
              <a:t>Anshul</a:t>
            </a:r>
            <a:r>
              <a:rPr lang="en-US" dirty="0" smtClean="0">
                <a:solidFill>
                  <a:schemeClr val="bg1"/>
                </a:solidFill>
              </a:rPr>
              <a:t> Gandhi, </a:t>
            </a:r>
            <a:r>
              <a:rPr lang="en-US" dirty="0" err="1" smtClean="0">
                <a:solidFill>
                  <a:schemeClr val="bg1"/>
                </a:solidFill>
              </a:rPr>
              <a:t>Mor</a:t>
            </a:r>
            <a:r>
              <a:rPr lang="en-US" dirty="0" smtClean="0">
                <a:solidFill>
                  <a:schemeClr val="bg1"/>
                </a:solidFill>
              </a:rPr>
              <a:t> </a:t>
            </a:r>
            <a:r>
              <a:rPr lang="en-US" dirty="0" err="1" smtClean="0">
                <a:solidFill>
                  <a:schemeClr val="bg1"/>
                </a:solidFill>
              </a:rPr>
              <a:t>Harchol</a:t>
            </a:r>
            <a:r>
              <a:rPr lang="en-US" dirty="0" smtClean="0">
                <a:solidFill>
                  <a:schemeClr val="bg1"/>
                </a:solidFill>
              </a:rPr>
              <a:t>-Balter, and </a:t>
            </a:r>
            <a:r>
              <a:rPr lang="en-US" dirty="0" err="1" smtClean="0">
                <a:solidFill>
                  <a:schemeClr val="bg1"/>
                </a:solidFill>
              </a:rPr>
              <a:t>Ivo</a:t>
            </a:r>
            <a:r>
              <a:rPr lang="en-US" dirty="0" smtClean="0">
                <a:solidFill>
                  <a:schemeClr val="bg1"/>
                </a:solidFill>
              </a:rPr>
              <a:t> </a:t>
            </a:r>
            <a:r>
              <a:rPr lang="en-US" dirty="0" err="1" smtClean="0">
                <a:solidFill>
                  <a:schemeClr val="bg1"/>
                </a:solidFill>
              </a:rPr>
              <a:t>Adan</a:t>
            </a:r>
            <a:r>
              <a:rPr lang="en-US" dirty="0" smtClean="0">
                <a:solidFill>
                  <a:schemeClr val="bg1"/>
                </a:solidFill>
              </a:rPr>
              <a:t>. "Server farms with setup costs." </a:t>
            </a:r>
            <a:r>
              <a:rPr lang="en-US" i="1" dirty="0" smtClean="0">
                <a:solidFill>
                  <a:schemeClr val="bg1"/>
                </a:solidFill>
              </a:rPr>
              <a:t>Performance Evaluation, </a:t>
            </a:r>
            <a:r>
              <a:rPr lang="en-US" dirty="0" smtClean="0">
                <a:solidFill>
                  <a:schemeClr val="bg1"/>
                </a:solidFill>
              </a:rPr>
              <a:t>vol. 67, no. 11, 2010, pp. 1123-1138.   </a:t>
            </a:r>
          </a:p>
          <a:p>
            <a:endParaRPr lang="en-US" dirty="0" smtClean="0">
              <a:solidFill>
                <a:schemeClr val="bg1"/>
              </a:solidFill>
            </a:endParaRPr>
          </a:p>
          <a:p>
            <a:r>
              <a:rPr lang="en-US" dirty="0" err="1" smtClean="0">
                <a:solidFill>
                  <a:srgbClr val="FFDDA7"/>
                </a:solidFill>
              </a:rPr>
              <a:t>Anshul</a:t>
            </a:r>
            <a:r>
              <a:rPr lang="en-US" dirty="0" smtClean="0">
                <a:solidFill>
                  <a:srgbClr val="FFDDA7"/>
                </a:solidFill>
              </a:rPr>
              <a:t> Gandhi, </a:t>
            </a:r>
            <a:r>
              <a:rPr lang="en-US" dirty="0" err="1" smtClean="0">
                <a:solidFill>
                  <a:srgbClr val="FFDDA7"/>
                </a:solidFill>
              </a:rPr>
              <a:t>Varun</a:t>
            </a:r>
            <a:r>
              <a:rPr lang="en-US" dirty="0" smtClean="0">
                <a:solidFill>
                  <a:srgbClr val="FFDDA7"/>
                </a:solidFill>
              </a:rPr>
              <a:t> Gupta, </a:t>
            </a:r>
            <a:r>
              <a:rPr lang="en-US" dirty="0" err="1" smtClean="0">
                <a:solidFill>
                  <a:srgbClr val="FFDDA7"/>
                </a:solidFill>
              </a:rPr>
              <a:t>Mor</a:t>
            </a:r>
            <a:r>
              <a:rPr lang="en-US" dirty="0" smtClean="0">
                <a:solidFill>
                  <a:srgbClr val="FFDDA7"/>
                </a:solidFill>
              </a:rPr>
              <a:t> </a:t>
            </a:r>
            <a:r>
              <a:rPr lang="en-US" dirty="0" err="1" smtClean="0">
                <a:solidFill>
                  <a:srgbClr val="FFDDA7"/>
                </a:solidFill>
              </a:rPr>
              <a:t>Harchol</a:t>
            </a:r>
            <a:r>
              <a:rPr lang="en-US" dirty="0" smtClean="0">
                <a:solidFill>
                  <a:srgbClr val="FFDDA7"/>
                </a:solidFill>
              </a:rPr>
              <a:t>-Balter, and Michael </a:t>
            </a:r>
            <a:r>
              <a:rPr lang="en-US" dirty="0" err="1" smtClean="0">
                <a:solidFill>
                  <a:srgbClr val="FFDDA7"/>
                </a:solidFill>
              </a:rPr>
              <a:t>Kozuch</a:t>
            </a:r>
            <a:r>
              <a:rPr lang="en-US" dirty="0" smtClean="0">
                <a:solidFill>
                  <a:srgbClr val="FFDDA7"/>
                </a:solidFill>
              </a:rPr>
              <a:t>. "Optimality Analysis of Energy-Performance Trade-off for Server Farm Management." </a:t>
            </a:r>
            <a:r>
              <a:rPr lang="en-US" i="1" dirty="0" smtClean="0">
                <a:solidFill>
                  <a:srgbClr val="FFDDA7"/>
                </a:solidFill>
              </a:rPr>
              <a:t>Performance Evaluation </a:t>
            </a:r>
            <a:r>
              <a:rPr lang="en-US" dirty="0" smtClean="0">
                <a:solidFill>
                  <a:srgbClr val="FFDDA7"/>
                </a:solidFill>
              </a:rPr>
              <a:t>vol. 67, no. 11, 2010, pp. 1155-1171. </a:t>
            </a:r>
            <a:endParaRPr lang="en-US" dirty="0">
              <a:solidFill>
                <a:srgbClr val="FFDDA7"/>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7557353"/>
            <a:ext cx="2133600" cy="365125"/>
          </a:xfrm>
        </p:spPr>
        <p:txBody>
          <a:bodyPr/>
          <a:lstStyle/>
          <a:p>
            <a:fld id="{B6F15528-21DE-4FAA-801E-634DDDAF4B2B}" type="slidenum">
              <a:rPr lang="en-US" smtClean="0"/>
              <a:pPr/>
              <a:t>3</a:t>
            </a:fld>
            <a:endParaRPr lang="en-US" dirty="0"/>
          </a:p>
        </p:txBody>
      </p:sp>
      <p:sp>
        <p:nvSpPr>
          <p:cNvPr id="6" name="Subtitle 2"/>
          <p:cNvSpPr txBox="1">
            <a:spLocks/>
          </p:cNvSpPr>
          <p:nvPr/>
        </p:nvSpPr>
        <p:spPr>
          <a:xfrm>
            <a:off x="685799" y="1295400"/>
            <a:ext cx="8011634" cy="1052015"/>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bg1"/>
                </a:solidFill>
                <a:effectLst/>
                <a:uLnTx/>
                <a:uFillTx/>
                <a:latin typeface="+mn-lt"/>
                <a:ea typeface="+mn-ea"/>
                <a:cs typeface="+mn-cs"/>
              </a:rPr>
              <a:t>Servers only </a:t>
            </a:r>
            <a:r>
              <a:rPr kumimoji="0" lang="en-US" sz="2600" i="0" u="sng" strike="noStrike" kern="1200" cap="none" spc="0" normalizeH="0" baseline="0" noProof="0" dirty="0" smtClean="0">
                <a:ln>
                  <a:noFill/>
                </a:ln>
                <a:solidFill>
                  <a:schemeClr val="bg1"/>
                </a:solidFill>
                <a:effectLst/>
                <a:uLnTx/>
                <a:uFillTx/>
                <a:latin typeface="+mn-lt"/>
                <a:ea typeface="+mn-ea"/>
                <a:cs typeface="+mn-cs"/>
              </a:rPr>
              <a:t>busy</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 5-30% time on average,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smtClean="0">
                <a:solidFill>
                  <a:schemeClr val="bg1"/>
                </a:solidFill>
              </a:rPr>
              <a:t>but they’re left ON, wasting power.  </a:t>
            </a:r>
            <a:r>
              <a:rPr lang="en-US" sz="1600" i="1" dirty="0" smtClean="0">
                <a:solidFill>
                  <a:schemeClr val="bg1"/>
                </a:solidFill>
              </a:rPr>
              <a:t>[Gartner Report] [</a:t>
            </a:r>
            <a:r>
              <a:rPr lang="en-US" sz="1600" i="1" dirty="0" err="1" smtClean="0">
                <a:solidFill>
                  <a:schemeClr val="bg1"/>
                </a:solidFill>
              </a:rPr>
              <a:t>NYTimes</a:t>
            </a:r>
            <a:r>
              <a:rPr lang="en-US" sz="1600" i="1" dirty="0" smtClean="0">
                <a:solidFill>
                  <a:schemeClr val="bg1"/>
                </a:solidFill>
              </a:rPr>
              <a: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tx2"/>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40" name="TextBox 39"/>
          <p:cNvSpPr txBox="1"/>
          <p:nvPr/>
        </p:nvSpPr>
        <p:spPr>
          <a:xfrm>
            <a:off x="1818167" y="2725676"/>
            <a:ext cx="4608954" cy="1200329"/>
          </a:xfrm>
          <a:prstGeom prst="rect">
            <a:avLst/>
          </a:prstGeom>
          <a:noFill/>
        </p:spPr>
        <p:txBody>
          <a:bodyPr wrap="none" rtlCol="0">
            <a:spAutoFit/>
          </a:bodyPr>
          <a:lstStyle/>
          <a:p>
            <a:pPr>
              <a:buFont typeface="Wingdings" pitchFamily="2" charset="2"/>
              <a:buChar char="q"/>
            </a:pPr>
            <a:r>
              <a:rPr lang="en-US" sz="2400" dirty="0" smtClean="0">
                <a:solidFill>
                  <a:schemeClr val="bg2"/>
                </a:solidFill>
              </a:rPr>
              <a:t>  BUSY server:     200 Watts</a:t>
            </a:r>
          </a:p>
          <a:p>
            <a:pPr>
              <a:buFont typeface="Wingdings" pitchFamily="2" charset="2"/>
              <a:buChar char="q"/>
            </a:pPr>
            <a:r>
              <a:rPr lang="en-US" sz="2400" dirty="0" smtClean="0">
                <a:solidFill>
                  <a:schemeClr val="bg2"/>
                </a:solidFill>
              </a:rPr>
              <a:t>  IDLE server:      140 Watts</a:t>
            </a:r>
          </a:p>
          <a:p>
            <a:pPr>
              <a:buFont typeface="Wingdings" pitchFamily="2" charset="2"/>
              <a:buChar char="q"/>
            </a:pPr>
            <a:r>
              <a:rPr lang="en-US" sz="2400" dirty="0" smtClean="0">
                <a:solidFill>
                  <a:schemeClr val="bg2"/>
                </a:solidFill>
              </a:rPr>
              <a:t>  OFF server:           0 Watts</a:t>
            </a:r>
            <a:endParaRPr lang="en-US" sz="2400" dirty="0">
              <a:solidFill>
                <a:schemeClr val="bg2"/>
              </a:solidFill>
            </a:endParaRPr>
          </a:p>
        </p:txBody>
      </p:sp>
      <p:sp>
        <p:nvSpPr>
          <p:cNvPr id="41" name="Subtitle 2"/>
          <p:cNvSpPr txBox="1">
            <a:spLocks/>
          </p:cNvSpPr>
          <p:nvPr/>
        </p:nvSpPr>
        <p:spPr>
          <a:xfrm>
            <a:off x="-412722" y="4146523"/>
            <a:ext cx="8220502" cy="198120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8" name="Straight Arrow Connector 7"/>
          <p:cNvCxnSpPr/>
          <p:nvPr/>
        </p:nvCxnSpPr>
        <p:spPr>
          <a:xfrm flipV="1">
            <a:off x="2162242" y="5652395"/>
            <a:ext cx="3301648" cy="13656"/>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161132" y="4328562"/>
            <a:ext cx="12910" cy="1325485"/>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172568" y="4476706"/>
            <a:ext cx="2854594" cy="1142296"/>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867415" y="2847950"/>
            <a:ext cx="2276585" cy="861774"/>
          </a:xfrm>
          <a:prstGeom prst="rect">
            <a:avLst/>
          </a:prstGeom>
          <a:solidFill>
            <a:schemeClr val="bg1"/>
          </a:solidFill>
        </p:spPr>
        <p:txBody>
          <a:bodyPr wrap="none" rtlCol="0">
            <a:spAutoFit/>
          </a:bodyPr>
          <a:lstStyle/>
          <a:p>
            <a:r>
              <a:rPr lang="en-US" sz="1600" i="1" dirty="0" smtClean="0"/>
              <a:t>Intel Xeon E5520</a:t>
            </a:r>
          </a:p>
          <a:p>
            <a:r>
              <a:rPr lang="en-US" sz="1600" i="1" dirty="0" smtClean="0"/>
              <a:t>2 quad-core 2.27 GHz</a:t>
            </a:r>
          </a:p>
          <a:p>
            <a:r>
              <a:rPr lang="en-US" sz="1600" i="1" dirty="0" smtClean="0"/>
              <a:t>16 GB memory</a:t>
            </a:r>
            <a:endParaRPr lang="en-US" sz="1600" i="1" dirty="0"/>
          </a:p>
        </p:txBody>
      </p:sp>
      <p:sp>
        <p:nvSpPr>
          <p:cNvPr id="14" name="Curved Left Arrow 13"/>
          <p:cNvSpPr/>
          <p:nvPr/>
        </p:nvSpPr>
        <p:spPr>
          <a:xfrm rot="10800000">
            <a:off x="1180214" y="2837317"/>
            <a:ext cx="552893" cy="956930"/>
          </a:xfrm>
          <a:prstGeom prst="curvedLef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5" name="TextBox 14"/>
          <p:cNvSpPr txBox="1"/>
          <p:nvPr/>
        </p:nvSpPr>
        <p:spPr>
          <a:xfrm>
            <a:off x="0" y="2709725"/>
            <a:ext cx="1105469" cy="1200329"/>
          </a:xfrm>
          <a:prstGeom prst="rect">
            <a:avLst/>
          </a:prstGeom>
          <a:solidFill>
            <a:srgbClr val="00FF00"/>
          </a:solidFill>
        </p:spPr>
        <p:txBody>
          <a:bodyPr wrap="square" rtlCol="0">
            <a:spAutoFit/>
          </a:bodyPr>
          <a:lstStyle/>
          <a:p>
            <a:pPr algn="ctr"/>
            <a:r>
              <a:rPr lang="en-US" dirty="0" smtClean="0"/>
              <a:t>Setup</a:t>
            </a:r>
          </a:p>
          <a:p>
            <a:pPr algn="ctr"/>
            <a:r>
              <a:rPr lang="en-US" dirty="0" smtClean="0"/>
              <a:t>time</a:t>
            </a:r>
          </a:p>
          <a:p>
            <a:pPr algn="ctr"/>
            <a:r>
              <a:rPr lang="en-US" dirty="0" smtClean="0"/>
              <a:t>260s</a:t>
            </a:r>
          </a:p>
          <a:p>
            <a:pPr algn="ctr"/>
            <a:r>
              <a:rPr lang="en-US" dirty="0" smtClean="0"/>
              <a:t>200W</a:t>
            </a:r>
          </a:p>
        </p:txBody>
      </p:sp>
      <p:sp>
        <p:nvSpPr>
          <p:cNvPr id="19" name="TextBox 18"/>
          <p:cNvSpPr txBox="1"/>
          <p:nvPr/>
        </p:nvSpPr>
        <p:spPr>
          <a:xfrm>
            <a:off x="2178268" y="5847401"/>
            <a:ext cx="2626398" cy="369332"/>
          </a:xfrm>
          <a:prstGeom prst="rect">
            <a:avLst/>
          </a:prstGeom>
          <a:noFill/>
        </p:spPr>
        <p:txBody>
          <a:bodyPr wrap="square" rtlCol="0">
            <a:spAutoFit/>
          </a:bodyPr>
          <a:lstStyle/>
          <a:p>
            <a:r>
              <a:rPr lang="en-US" dirty="0" smtClean="0">
                <a:solidFill>
                  <a:srgbClr val="FF0000"/>
                </a:solidFill>
              </a:rPr>
              <a:t>Don’t know future load</a:t>
            </a:r>
            <a:endParaRPr lang="en-US" dirty="0">
              <a:solidFill>
                <a:srgbClr val="FF0000"/>
              </a:solidFill>
            </a:endParaRPr>
          </a:p>
        </p:txBody>
      </p:sp>
      <p:sp>
        <p:nvSpPr>
          <p:cNvPr id="1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Most</a:t>
            </a:r>
            <a:r>
              <a:rPr kumimoji="0" lang="en-US" sz="3600" b="0" i="0" u="none" strike="noStrike" kern="1200" cap="none" spc="0" normalizeH="0" noProof="0" dirty="0" smtClean="0">
                <a:ln>
                  <a:noFill/>
                </a:ln>
                <a:solidFill>
                  <a:schemeClr val="tx2"/>
                </a:solidFill>
                <a:effectLst/>
                <a:uLnTx/>
                <a:uFillTx/>
                <a:latin typeface="+mj-lt"/>
                <a:ea typeface="+mj-ea"/>
                <a:cs typeface="+mj-cs"/>
              </a:rPr>
              <a:t> Power is Wasted</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22" name="TextBox 21"/>
          <p:cNvSpPr txBox="1"/>
          <p:nvPr/>
        </p:nvSpPr>
        <p:spPr>
          <a:xfrm>
            <a:off x="5091591" y="4502334"/>
            <a:ext cx="655949" cy="1107996"/>
          </a:xfrm>
          <a:prstGeom prst="rect">
            <a:avLst/>
          </a:prstGeom>
          <a:noFill/>
        </p:spPr>
        <p:txBody>
          <a:bodyPr wrap="none" rtlCol="0">
            <a:spAutoFit/>
          </a:bodyPr>
          <a:lstStyle/>
          <a:p>
            <a:r>
              <a:rPr lang="en-US" sz="6600" dirty="0" smtClean="0">
                <a:solidFill>
                  <a:srgbClr val="FF0000"/>
                </a:solidFill>
                <a:latin typeface="Arial" pitchFamily="34" charset="0"/>
                <a:cs typeface="Arial" pitchFamily="34" charset="0"/>
              </a:rPr>
              <a:t>?</a:t>
            </a:r>
            <a:endParaRPr lang="en-US" sz="6600" dirty="0">
              <a:solidFill>
                <a:srgbClr val="FF0000"/>
              </a:solidFill>
              <a:latin typeface="Arial" pitchFamily="34" charset="0"/>
              <a:cs typeface="Arial" pitchFamily="34" charset="0"/>
            </a:endParaRPr>
          </a:p>
        </p:txBody>
      </p:sp>
      <p:grpSp>
        <p:nvGrpSpPr>
          <p:cNvPr id="21" name="Group 20"/>
          <p:cNvGrpSpPr/>
          <p:nvPr/>
        </p:nvGrpSpPr>
        <p:grpSpPr>
          <a:xfrm>
            <a:off x="2249931" y="4151142"/>
            <a:ext cx="6168259" cy="646331"/>
            <a:chOff x="2249931" y="4151142"/>
            <a:chExt cx="6168259" cy="646331"/>
          </a:xfrm>
        </p:grpSpPr>
        <p:cxnSp>
          <p:nvCxnSpPr>
            <p:cNvPr id="30" name="Straight Connector 29"/>
            <p:cNvCxnSpPr/>
            <p:nvPr/>
          </p:nvCxnSpPr>
          <p:spPr>
            <a:xfrm flipV="1">
              <a:off x="2249931" y="4417621"/>
              <a:ext cx="3925237" cy="3828"/>
            </a:xfrm>
            <a:prstGeom prst="line">
              <a:avLst/>
            </a:prstGeom>
            <a:ln w="76200">
              <a:solidFill>
                <a:srgbClr val="FF7C8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28167" y="4151142"/>
              <a:ext cx="2190023" cy="646331"/>
            </a:xfrm>
            <a:prstGeom prst="rect">
              <a:avLst/>
            </a:prstGeom>
            <a:solidFill>
              <a:srgbClr val="FF7C80"/>
            </a:solidFill>
            <a:ln>
              <a:solidFill>
                <a:srgbClr val="FF7C80"/>
              </a:solidFill>
            </a:ln>
          </p:spPr>
          <p:txBody>
            <a:bodyPr wrap="none" rtlCol="0">
              <a:spAutoFit/>
            </a:bodyPr>
            <a:lstStyle/>
            <a:p>
              <a:r>
                <a:rPr lang="en-US" b="1" dirty="0" smtClean="0"/>
                <a:t>ALWAYS ON:  </a:t>
              </a:r>
            </a:p>
            <a:p>
              <a:r>
                <a:rPr lang="en-US" b="1" dirty="0" smtClean="0"/>
                <a:t>Provision for Peak</a:t>
              </a:r>
              <a:endParaRPr lang="en-US" b="1" dirty="0"/>
            </a:p>
          </p:txBody>
        </p:sp>
      </p:grpSp>
      <p:sp>
        <p:nvSpPr>
          <p:cNvPr id="31" name="TextBox 30"/>
          <p:cNvSpPr txBox="1"/>
          <p:nvPr/>
        </p:nvSpPr>
        <p:spPr>
          <a:xfrm>
            <a:off x="4999866" y="5684913"/>
            <a:ext cx="771365" cy="400110"/>
          </a:xfrm>
          <a:prstGeom prst="rect">
            <a:avLst/>
          </a:prstGeom>
          <a:noFill/>
        </p:spPr>
        <p:txBody>
          <a:bodyPr wrap="none" rtlCol="0">
            <a:spAutoFit/>
          </a:bodyPr>
          <a:lstStyle/>
          <a:p>
            <a:r>
              <a:rPr lang="en-US" sz="2000" dirty="0" smtClean="0">
                <a:solidFill>
                  <a:schemeClr val="bg1"/>
                </a:solidFill>
              </a:rPr>
              <a:t>Time</a:t>
            </a:r>
            <a:endParaRPr lang="en-US" sz="2000" dirty="0">
              <a:solidFill>
                <a:schemeClr val="bg1"/>
              </a:solidFill>
            </a:endParaRPr>
          </a:p>
        </p:txBody>
      </p:sp>
      <p:sp>
        <p:nvSpPr>
          <p:cNvPr id="32" name="TextBox 31"/>
          <p:cNvSpPr txBox="1"/>
          <p:nvPr/>
        </p:nvSpPr>
        <p:spPr>
          <a:xfrm rot="16200000">
            <a:off x="1549302" y="4539034"/>
            <a:ext cx="742511" cy="400110"/>
          </a:xfrm>
          <a:prstGeom prst="rect">
            <a:avLst/>
          </a:prstGeom>
          <a:noFill/>
        </p:spPr>
        <p:txBody>
          <a:bodyPr wrap="none" rtlCol="0">
            <a:spAutoFit/>
          </a:bodyPr>
          <a:lstStyle/>
          <a:p>
            <a:r>
              <a:rPr lang="en-US" sz="2000" dirty="0" smtClean="0">
                <a:solidFill>
                  <a:schemeClr val="bg1"/>
                </a:solidFill>
              </a:rPr>
              <a:t>Load</a:t>
            </a:r>
            <a:endParaRPr lang="en-US" sz="2000" dirty="0">
              <a:solidFill>
                <a:schemeClr val="bg1"/>
              </a:solidFill>
            </a:endParaRPr>
          </a:p>
        </p:txBody>
      </p:sp>
      <p:sp>
        <p:nvSpPr>
          <p:cNvPr id="2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p:bldP spid="10" grpId="0" animBg="1"/>
      <p:bldP spid="13" grpId="0" animBg="1"/>
      <p:bldP spid="14" grpId="0" animBg="1"/>
      <p:bldP spid="15" grpId="0" animBg="1"/>
      <p:bldP spid="19" grpId="0"/>
      <p:bldP spid="22"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7557353"/>
            <a:ext cx="2133600" cy="365125"/>
          </a:xfrm>
        </p:spPr>
        <p:txBody>
          <a:bodyPr/>
          <a:lstStyle/>
          <a:p>
            <a:fld id="{B6F15528-21DE-4FAA-801E-634DDDAF4B2B}" type="slidenum">
              <a:rPr lang="en-US" smtClean="0"/>
              <a:pPr/>
              <a:t>4</a:t>
            </a:fld>
            <a:endParaRPr lang="en-US" dirty="0"/>
          </a:p>
        </p:txBody>
      </p:sp>
      <p:sp>
        <p:nvSpPr>
          <p:cNvPr id="41" name="Subtitle 2"/>
          <p:cNvSpPr txBox="1">
            <a:spLocks/>
          </p:cNvSpPr>
          <p:nvPr/>
        </p:nvSpPr>
        <p:spPr>
          <a:xfrm>
            <a:off x="809373" y="3707313"/>
            <a:ext cx="8334627" cy="217239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Talk Thesis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24" name="Isosceles Triangle 23"/>
          <p:cNvSpPr/>
          <p:nvPr/>
        </p:nvSpPr>
        <p:spPr>
          <a:xfrm>
            <a:off x="3449339" y="2221809"/>
            <a:ext cx="2115402" cy="133175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1339280">
            <a:off x="1423572" y="2140931"/>
            <a:ext cx="6468534" cy="90311"/>
          </a:xfrm>
          <a:prstGeom prst="rect">
            <a:avLst/>
          </a:prstGeom>
          <a:solidFill>
            <a:srgbClr val="00FF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94133" y="1553909"/>
            <a:ext cx="1285928" cy="707886"/>
          </a:xfrm>
          <a:prstGeom prst="rect">
            <a:avLst/>
          </a:prstGeom>
          <a:solidFill>
            <a:schemeClr val="bg2"/>
          </a:solidFill>
        </p:spPr>
        <p:txBody>
          <a:bodyPr wrap="none" rtlCol="0">
            <a:spAutoFit/>
          </a:bodyPr>
          <a:lstStyle/>
          <a:p>
            <a:pPr algn="ctr"/>
            <a:r>
              <a:rPr lang="en-US" sz="2000" dirty="0" smtClean="0">
                <a:solidFill>
                  <a:schemeClr val="tx2"/>
                </a:solidFill>
              </a:rPr>
              <a:t>Response</a:t>
            </a:r>
          </a:p>
          <a:p>
            <a:pPr algn="ctr"/>
            <a:r>
              <a:rPr lang="en-US" sz="2000" dirty="0" smtClean="0">
                <a:solidFill>
                  <a:schemeClr val="tx2"/>
                </a:solidFill>
              </a:rPr>
              <a:t>Time, </a:t>
            </a:r>
            <a:r>
              <a:rPr lang="en-US" sz="2000" b="1" dirty="0" smtClean="0">
                <a:solidFill>
                  <a:schemeClr val="tx2"/>
                </a:solidFill>
              </a:rPr>
              <a:t>T</a:t>
            </a:r>
            <a:endParaRPr lang="en-US" sz="2000" b="1" dirty="0">
              <a:solidFill>
                <a:schemeClr val="tx2"/>
              </a:solidFill>
            </a:endParaRPr>
          </a:p>
        </p:txBody>
      </p:sp>
      <p:sp>
        <p:nvSpPr>
          <p:cNvPr id="28" name="TextBox 27"/>
          <p:cNvSpPr txBox="1"/>
          <p:nvPr/>
        </p:nvSpPr>
        <p:spPr>
          <a:xfrm>
            <a:off x="7209131" y="1435375"/>
            <a:ext cx="1172116" cy="400110"/>
          </a:xfrm>
          <a:prstGeom prst="rect">
            <a:avLst/>
          </a:prstGeom>
          <a:solidFill>
            <a:schemeClr val="bg2"/>
          </a:solidFill>
        </p:spPr>
        <p:txBody>
          <a:bodyPr wrap="none" rtlCol="0">
            <a:spAutoFit/>
          </a:bodyPr>
          <a:lstStyle/>
          <a:p>
            <a:pPr algn="ctr"/>
            <a:r>
              <a:rPr lang="en-US" sz="2000" dirty="0" smtClean="0">
                <a:solidFill>
                  <a:schemeClr val="tx2"/>
                </a:solidFill>
              </a:rPr>
              <a:t>Power, </a:t>
            </a:r>
            <a:r>
              <a:rPr lang="en-US" sz="2000" b="1" dirty="0" smtClean="0">
                <a:solidFill>
                  <a:schemeClr val="tx2"/>
                </a:solidFill>
              </a:rPr>
              <a:t>P</a:t>
            </a:r>
            <a:endParaRPr lang="en-US" sz="2000" b="1" dirty="0">
              <a:solidFill>
                <a:schemeClr val="tx2"/>
              </a:solidFill>
            </a:endParaRPr>
          </a:p>
        </p:txBody>
      </p:sp>
      <p:sp>
        <p:nvSpPr>
          <p:cNvPr id="29" name="TextBox 28"/>
          <p:cNvSpPr txBox="1"/>
          <p:nvPr/>
        </p:nvSpPr>
        <p:spPr>
          <a:xfrm>
            <a:off x="3974781" y="2490301"/>
            <a:ext cx="1004711" cy="1015663"/>
          </a:xfrm>
          <a:prstGeom prst="rect">
            <a:avLst/>
          </a:prstGeom>
          <a:noFill/>
          <a:ln>
            <a:noFill/>
          </a:ln>
        </p:spPr>
        <p:txBody>
          <a:bodyPr wrap="square" rtlCol="0">
            <a:spAutoFit/>
          </a:bodyPr>
          <a:lstStyle/>
          <a:p>
            <a:pPr algn="ctr"/>
            <a:r>
              <a:rPr lang="en-US" sz="2000" u="sng" dirty="0" smtClean="0">
                <a:solidFill>
                  <a:schemeClr val="tx2"/>
                </a:solidFill>
              </a:rPr>
              <a:t>Key</a:t>
            </a:r>
            <a:endParaRPr lang="en-US" sz="2000" dirty="0" smtClean="0">
              <a:solidFill>
                <a:schemeClr val="tx2"/>
              </a:solidFill>
            </a:endParaRPr>
          </a:p>
          <a:p>
            <a:pPr algn="ctr"/>
            <a:r>
              <a:rPr lang="en-US" sz="2000" dirty="0" smtClean="0">
                <a:solidFill>
                  <a:schemeClr val="tx2"/>
                </a:solidFill>
              </a:rPr>
              <a:t>Setup</a:t>
            </a:r>
          </a:p>
          <a:p>
            <a:pPr algn="ctr"/>
            <a:r>
              <a:rPr lang="en-US" sz="2000" dirty="0" smtClean="0">
                <a:solidFill>
                  <a:schemeClr val="tx2"/>
                </a:solidFill>
              </a:rPr>
              <a:t>Cost</a:t>
            </a:r>
            <a:endParaRPr lang="en-US" sz="2000" dirty="0">
              <a:solidFill>
                <a:schemeClr val="tx2"/>
              </a:solidFill>
            </a:endParaRPr>
          </a:p>
        </p:txBody>
      </p:sp>
      <p:grpSp>
        <p:nvGrpSpPr>
          <p:cNvPr id="100" name="Group 99"/>
          <p:cNvGrpSpPr/>
          <p:nvPr/>
        </p:nvGrpSpPr>
        <p:grpSpPr>
          <a:xfrm>
            <a:off x="5629228" y="3919150"/>
            <a:ext cx="3514772" cy="2938850"/>
            <a:chOff x="5629228" y="3919150"/>
            <a:chExt cx="3514772" cy="2938850"/>
          </a:xfrm>
        </p:grpSpPr>
        <p:sp>
          <p:nvSpPr>
            <p:cNvPr id="50" name="TextBox 49"/>
            <p:cNvSpPr txBox="1"/>
            <p:nvPr/>
          </p:nvSpPr>
          <p:spPr>
            <a:xfrm>
              <a:off x="6131197" y="3919150"/>
              <a:ext cx="2266967" cy="1015663"/>
            </a:xfrm>
            <a:prstGeom prst="rect">
              <a:avLst/>
            </a:prstGeom>
            <a:noFill/>
          </p:spPr>
          <p:txBody>
            <a:bodyPr wrap="none" rtlCol="0">
              <a:spAutoFit/>
            </a:bodyPr>
            <a:lstStyle/>
            <a:p>
              <a:r>
                <a:rPr lang="en-US" sz="2800" dirty="0" smtClean="0">
                  <a:solidFill>
                    <a:srgbClr val="00FF00"/>
                  </a:solidFill>
                </a:rPr>
                <a:t> ON/OFF</a:t>
              </a:r>
            </a:p>
            <a:p>
              <a:r>
                <a:rPr lang="en-US" sz="1600" b="1" dirty="0" smtClean="0">
                  <a:solidFill>
                    <a:srgbClr val="00FF00"/>
                  </a:solidFill>
                </a:rPr>
                <a:t>-</a:t>
              </a:r>
              <a:r>
                <a:rPr lang="en-US" sz="1600" dirty="0" smtClean="0">
                  <a:solidFill>
                    <a:srgbClr val="00FF00"/>
                  </a:solidFill>
                </a:rPr>
                <a:t>  High response time</a:t>
              </a:r>
            </a:p>
            <a:p>
              <a:r>
                <a:rPr lang="en-US" sz="1600" b="1" dirty="0" smtClean="0">
                  <a:solidFill>
                    <a:srgbClr val="00FF00"/>
                  </a:solidFill>
                </a:rPr>
                <a:t>+</a:t>
              </a:r>
              <a:r>
                <a:rPr lang="en-US" sz="1600" dirty="0" smtClean="0">
                  <a:solidFill>
                    <a:srgbClr val="00FF00"/>
                  </a:solidFill>
                </a:rPr>
                <a:t>  Might save power</a:t>
              </a:r>
              <a:endParaRPr lang="en-US" sz="1600" dirty="0">
                <a:solidFill>
                  <a:srgbClr val="00FF00"/>
                </a:solidFill>
              </a:endParaRPr>
            </a:p>
          </p:txBody>
        </p:sp>
        <p:grpSp>
          <p:nvGrpSpPr>
            <p:cNvPr id="65" name="Group 64"/>
            <p:cNvGrpSpPr/>
            <p:nvPr/>
          </p:nvGrpSpPr>
          <p:grpSpPr>
            <a:xfrm>
              <a:off x="5629228" y="4866198"/>
              <a:ext cx="3196720" cy="1689128"/>
              <a:chOff x="2504365" y="3994037"/>
              <a:chExt cx="3601470" cy="1694597"/>
            </a:xfrm>
          </p:grpSpPr>
          <p:cxnSp>
            <p:nvCxnSpPr>
              <p:cNvPr id="8" name="Straight Arrow Connector 7"/>
              <p:cNvCxnSpPr/>
              <p:nvPr/>
            </p:nvCxnSpPr>
            <p:spPr>
              <a:xfrm flipV="1">
                <a:off x="2648777" y="5674925"/>
                <a:ext cx="3301648" cy="13709"/>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47667" y="4345931"/>
                <a:ext cx="12910" cy="1330652"/>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659103" y="4494653"/>
                <a:ext cx="2854594" cy="1146749"/>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578126" y="4519703"/>
                <a:ext cx="527709" cy="830997"/>
              </a:xfrm>
              <a:prstGeom prst="rect">
                <a:avLst/>
              </a:prstGeom>
              <a:noFill/>
            </p:spPr>
            <p:txBody>
              <a:bodyPr wrap="none" rtlCol="0">
                <a:spAutoFit/>
              </a:bodyPr>
              <a:lstStyle/>
              <a:p>
                <a:r>
                  <a:rPr lang="en-US" sz="4800" dirty="0" smtClean="0">
                    <a:solidFill>
                      <a:srgbClr val="FF0000"/>
                    </a:solidFill>
                    <a:latin typeface="Arial" pitchFamily="34" charset="0"/>
                    <a:cs typeface="Arial" pitchFamily="34" charset="0"/>
                  </a:rPr>
                  <a:t>?</a:t>
                </a:r>
                <a:endParaRPr lang="en-US" sz="4800" dirty="0">
                  <a:solidFill>
                    <a:srgbClr val="FF0000"/>
                  </a:solidFill>
                  <a:latin typeface="Arial" pitchFamily="34" charset="0"/>
                  <a:cs typeface="Arial" pitchFamily="34" charset="0"/>
                </a:endParaRPr>
              </a:p>
            </p:txBody>
          </p:sp>
          <p:sp>
            <p:nvSpPr>
              <p:cNvPr id="31" name="TextBox 30"/>
              <p:cNvSpPr txBox="1"/>
              <p:nvPr/>
            </p:nvSpPr>
            <p:spPr>
              <a:xfrm>
                <a:off x="3041865" y="5063852"/>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5" name="TextBox 34"/>
              <p:cNvSpPr txBox="1"/>
              <p:nvPr/>
            </p:nvSpPr>
            <p:spPr>
              <a:xfrm>
                <a:off x="3755409" y="4981225"/>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6" name="TextBox 35"/>
              <p:cNvSpPr txBox="1"/>
              <p:nvPr/>
            </p:nvSpPr>
            <p:spPr>
              <a:xfrm>
                <a:off x="3552968" y="4924360"/>
                <a:ext cx="396262" cy="541417"/>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37" name="TextBox 36"/>
              <p:cNvSpPr txBox="1"/>
              <p:nvPr/>
            </p:nvSpPr>
            <p:spPr>
              <a:xfrm>
                <a:off x="3910083" y="4671876"/>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8" name="TextBox 37"/>
              <p:cNvSpPr txBox="1"/>
              <p:nvPr/>
            </p:nvSpPr>
            <p:spPr>
              <a:xfrm>
                <a:off x="4048837" y="4319309"/>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39" name="TextBox 38"/>
              <p:cNvSpPr txBox="1"/>
              <p:nvPr/>
            </p:nvSpPr>
            <p:spPr>
              <a:xfrm>
                <a:off x="4337714" y="3994037"/>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2" name="TextBox 41"/>
              <p:cNvSpPr txBox="1"/>
              <p:nvPr/>
            </p:nvSpPr>
            <p:spPr>
              <a:xfrm>
                <a:off x="4558353" y="4310211"/>
                <a:ext cx="396262" cy="523220"/>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3" name="TextBox 42"/>
              <p:cNvSpPr txBox="1"/>
              <p:nvPr/>
            </p:nvSpPr>
            <p:spPr>
              <a:xfrm>
                <a:off x="5256663" y="5008521"/>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4" name="TextBox 43"/>
              <p:cNvSpPr txBox="1"/>
              <p:nvPr/>
            </p:nvSpPr>
            <p:spPr>
              <a:xfrm>
                <a:off x="5013278" y="4778784"/>
                <a:ext cx="396262" cy="523220"/>
              </a:xfrm>
              <a:prstGeom prst="rect">
                <a:avLst/>
              </a:prstGeom>
              <a:noFill/>
              <a:ln>
                <a:noFill/>
              </a:ln>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5" name="TextBox 44"/>
              <p:cNvSpPr txBox="1"/>
              <p:nvPr/>
            </p:nvSpPr>
            <p:spPr>
              <a:xfrm>
                <a:off x="4824484" y="4999423"/>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6" name="TextBox 45"/>
              <p:cNvSpPr txBox="1"/>
              <p:nvPr/>
            </p:nvSpPr>
            <p:spPr>
              <a:xfrm>
                <a:off x="4717576" y="4660504"/>
                <a:ext cx="396262" cy="523220"/>
              </a:xfrm>
              <a:prstGeom prst="rect">
                <a:avLst/>
              </a:prstGeom>
              <a:noFill/>
            </p:spPr>
            <p:txBody>
              <a:bodyPr wrap="none" rtlCol="0">
                <a:spAutoFit/>
              </a:bodyPr>
              <a:lstStyle/>
              <a:p>
                <a:r>
                  <a:rPr lang="en-US" sz="2800" b="1" dirty="0" smtClean="0">
                    <a:solidFill>
                      <a:srgbClr val="00FF00"/>
                    </a:solidFill>
                  </a:rPr>
                  <a:t>x</a:t>
                </a:r>
                <a:endParaRPr lang="en-US" sz="2800" b="1" dirty="0">
                  <a:solidFill>
                    <a:srgbClr val="00FF00"/>
                  </a:solidFill>
                </a:endParaRPr>
              </a:p>
            </p:txBody>
          </p:sp>
          <p:sp>
            <p:nvSpPr>
              <p:cNvPr id="47" name="TextBox 46"/>
              <p:cNvSpPr txBox="1"/>
              <p:nvPr/>
            </p:nvSpPr>
            <p:spPr>
              <a:xfrm>
                <a:off x="2950192" y="4774234"/>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8" name="TextBox 47"/>
              <p:cNvSpPr txBox="1"/>
              <p:nvPr/>
            </p:nvSpPr>
            <p:spPr>
              <a:xfrm>
                <a:off x="2720455" y="4462610"/>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49" name="TextBox 48"/>
              <p:cNvSpPr txBox="1"/>
              <p:nvPr/>
            </p:nvSpPr>
            <p:spPr>
              <a:xfrm>
                <a:off x="2504365" y="4492180"/>
                <a:ext cx="396262" cy="539142"/>
              </a:xfrm>
              <a:prstGeom prst="rect">
                <a:avLst/>
              </a:prstGeom>
              <a:noFill/>
            </p:spPr>
            <p:txBody>
              <a:bodyPr wrap="square" rtlCol="0">
                <a:spAutoFit/>
              </a:bodyPr>
              <a:lstStyle/>
              <a:p>
                <a:r>
                  <a:rPr lang="en-US" sz="2800" b="1" dirty="0" smtClean="0">
                    <a:solidFill>
                      <a:srgbClr val="00FF00"/>
                    </a:solidFill>
                  </a:rPr>
                  <a:t>x</a:t>
                </a:r>
                <a:endParaRPr lang="en-US" sz="2800" b="1" dirty="0">
                  <a:solidFill>
                    <a:srgbClr val="00FF00"/>
                  </a:solidFill>
                </a:endParaRPr>
              </a:p>
            </p:txBody>
          </p:sp>
          <p:sp>
            <p:nvSpPr>
              <p:cNvPr id="51" name="TextBox 50"/>
              <p:cNvSpPr txBox="1"/>
              <p:nvPr/>
            </p:nvSpPr>
            <p:spPr>
              <a:xfrm>
                <a:off x="3326246" y="5037509"/>
                <a:ext cx="396262" cy="523220"/>
              </a:xfrm>
              <a:prstGeom prst="rect">
                <a:avLst/>
              </a:prstGeom>
              <a:noFill/>
              <a:ln>
                <a:noFill/>
              </a:ln>
            </p:spPr>
            <p:txBody>
              <a:bodyPr wrap="none" rtlCol="0">
                <a:spAutoFit/>
              </a:bodyPr>
              <a:lstStyle/>
              <a:p>
                <a:r>
                  <a:rPr lang="en-US" sz="2800" b="1" dirty="0" smtClean="0">
                    <a:solidFill>
                      <a:srgbClr val="00FF00"/>
                    </a:solidFill>
                  </a:rPr>
                  <a:t>x</a:t>
                </a:r>
                <a:endParaRPr lang="en-US" sz="2800" b="1" dirty="0">
                  <a:solidFill>
                    <a:srgbClr val="00FF00"/>
                  </a:solidFill>
                </a:endParaRPr>
              </a:p>
            </p:txBody>
          </p:sp>
        </p:grpSp>
        <p:sp>
          <p:nvSpPr>
            <p:cNvPr id="32" name="Slide Number Placeholder 3"/>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grpSp>
      <p:grpSp>
        <p:nvGrpSpPr>
          <p:cNvPr id="99" name="Group 98"/>
          <p:cNvGrpSpPr/>
          <p:nvPr/>
        </p:nvGrpSpPr>
        <p:grpSpPr>
          <a:xfrm>
            <a:off x="604013" y="3992037"/>
            <a:ext cx="3094669" cy="2501005"/>
            <a:chOff x="604013" y="3992037"/>
            <a:chExt cx="3094669" cy="2501005"/>
          </a:xfrm>
        </p:grpSpPr>
        <p:cxnSp>
          <p:nvCxnSpPr>
            <p:cNvPr id="72" name="Straight Connector 71"/>
            <p:cNvCxnSpPr/>
            <p:nvPr/>
          </p:nvCxnSpPr>
          <p:spPr>
            <a:xfrm flipV="1">
              <a:off x="604013" y="5263764"/>
              <a:ext cx="2950220" cy="8475"/>
            </a:xfrm>
            <a:prstGeom prst="line">
              <a:avLst/>
            </a:prstGeom>
            <a:ln w="76200">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30144" y="6479377"/>
              <a:ext cx="2930593" cy="13665"/>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629159" y="5154672"/>
              <a:ext cx="11459" cy="1326358"/>
            </a:xfrm>
            <a:prstGeom prst="straightConnector1">
              <a:avLst/>
            </a:prstGeom>
            <a:ln w="381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79" name="Freeform 78"/>
            <p:cNvSpPr/>
            <p:nvPr/>
          </p:nvSpPr>
          <p:spPr>
            <a:xfrm>
              <a:off x="639310" y="5302914"/>
              <a:ext cx="2533781" cy="1143048"/>
            </a:xfrm>
            <a:custGeom>
              <a:avLst/>
              <a:gdLst>
                <a:gd name="connsiteX0" fmla="*/ 0 w 6209413"/>
                <a:gd name="connsiteY0" fmla="*/ 829340 h 1594543"/>
                <a:gd name="connsiteX1" fmla="*/ 53162 w 6209413"/>
                <a:gd name="connsiteY1" fmla="*/ 765544 h 1594543"/>
                <a:gd name="connsiteX2" fmla="*/ 85060 w 6209413"/>
                <a:gd name="connsiteY2" fmla="*/ 754912 h 1594543"/>
                <a:gd name="connsiteX3" fmla="*/ 180753 w 6209413"/>
                <a:gd name="connsiteY3" fmla="*/ 701749 h 1594543"/>
                <a:gd name="connsiteX4" fmla="*/ 212651 w 6209413"/>
                <a:gd name="connsiteY4" fmla="*/ 680484 h 1594543"/>
                <a:gd name="connsiteX5" fmla="*/ 255181 w 6209413"/>
                <a:gd name="connsiteY5" fmla="*/ 616688 h 1594543"/>
                <a:gd name="connsiteX6" fmla="*/ 276446 w 6209413"/>
                <a:gd name="connsiteY6" fmla="*/ 584791 h 1594543"/>
                <a:gd name="connsiteX7" fmla="*/ 340241 w 6209413"/>
                <a:gd name="connsiteY7" fmla="*/ 552893 h 1594543"/>
                <a:gd name="connsiteX8" fmla="*/ 414669 w 6209413"/>
                <a:gd name="connsiteY8" fmla="*/ 510363 h 1594543"/>
                <a:gd name="connsiteX9" fmla="*/ 467832 w 6209413"/>
                <a:gd name="connsiteY9" fmla="*/ 467833 h 1594543"/>
                <a:gd name="connsiteX10" fmla="*/ 478465 w 6209413"/>
                <a:gd name="connsiteY10" fmla="*/ 499730 h 1594543"/>
                <a:gd name="connsiteX11" fmla="*/ 489097 w 6209413"/>
                <a:gd name="connsiteY11" fmla="*/ 574158 h 1594543"/>
                <a:gd name="connsiteX12" fmla="*/ 520995 w 6209413"/>
                <a:gd name="connsiteY12" fmla="*/ 606056 h 1594543"/>
                <a:gd name="connsiteX13" fmla="*/ 552893 w 6209413"/>
                <a:gd name="connsiteY13" fmla="*/ 648586 h 1594543"/>
                <a:gd name="connsiteX14" fmla="*/ 563525 w 6209413"/>
                <a:gd name="connsiteY14" fmla="*/ 691116 h 1594543"/>
                <a:gd name="connsiteX15" fmla="*/ 616688 w 6209413"/>
                <a:gd name="connsiteY15" fmla="*/ 776177 h 1594543"/>
                <a:gd name="connsiteX16" fmla="*/ 701748 w 6209413"/>
                <a:gd name="connsiteY16" fmla="*/ 786809 h 1594543"/>
                <a:gd name="connsiteX17" fmla="*/ 744279 w 6209413"/>
                <a:gd name="connsiteY17" fmla="*/ 871870 h 1594543"/>
                <a:gd name="connsiteX18" fmla="*/ 754911 w 6209413"/>
                <a:gd name="connsiteY18" fmla="*/ 903768 h 1594543"/>
                <a:gd name="connsiteX19" fmla="*/ 829339 w 6209413"/>
                <a:gd name="connsiteY19" fmla="*/ 946298 h 1594543"/>
                <a:gd name="connsiteX20" fmla="*/ 861237 w 6209413"/>
                <a:gd name="connsiteY20" fmla="*/ 967563 h 1594543"/>
                <a:gd name="connsiteX21" fmla="*/ 925032 w 6209413"/>
                <a:gd name="connsiteY21" fmla="*/ 1073888 h 1594543"/>
                <a:gd name="connsiteX22" fmla="*/ 946297 w 6209413"/>
                <a:gd name="connsiteY22" fmla="*/ 1105786 h 1594543"/>
                <a:gd name="connsiteX23" fmla="*/ 1010093 w 6209413"/>
                <a:gd name="connsiteY23" fmla="*/ 1137684 h 1594543"/>
                <a:gd name="connsiteX24" fmla="*/ 1041990 w 6209413"/>
                <a:gd name="connsiteY24" fmla="*/ 1169581 h 1594543"/>
                <a:gd name="connsiteX25" fmla="*/ 1063255 w 6209413"/>
                <a:gd name="connsiteY25" fmla="*/ 1233377 h 1594543"/>
                <a:gd name="connsiteX26" fmla="*/ 1084520 w 6209413"/>
                <a:gd name="connsiteY26" fmla="*/ 1275907 h 1594543"/>
                <a:gd name="connsiteX27" fmla="*/ 1105786 w 6209413"/>
                <a:gd name="connsiteY27" fmla="*/ 1307805 h 1594543"/>
                <a:gd name="connsiteX28" fmla="*/ 1212111 w 6209413"/>
                <a:gd name="connsiteY28" fmla="*/ 1350335 h 1594543"/>
                <a:gd name="connsiteX29" fmla="*/ 1244009 w 6209413"/>
                <a:gd name="connsiteY29" fmla="*/ 1371600 h 1594543"/>
                <a:gd name="connsiteX30" fmla="*/ 1254641 w 6209413"/>
                <a:gd name="connsiteY30" fmla="*/ 1403498 h 1594543"/>
                <a:gd name="connsiteX31" fmla="*/ 1265274 w 6209413"/>
                <a:gd name="connsiteY31" fmla="*/ 1488558 h 1594543"/>
                <a:gd name="connsiteX32" fmla="*/ 1297172 w 6209413"/>
                <a:gd name="connsiteY32" fmla="*/ 1520456 h 1594543"/>
                <a:gd name="connsiteX33" fmla="*/ 1360967 w 6209413"/>
                <a:gd name="connsiteY33" fmla="*/ 1541721 h 1594543"/>
                <a:gd name="connsiteX34" fmla="*/ 1382232 w 6209413"/>
                <a:gd name="connsiteY34" fmla="*/ 1573619 h 1594543"/>
                <a:gd name="connsiteX35" fmla="*/ 1467293 w 6209413"/>
                <a:gd name="connsiteY35" fmla="*/ 1573619 h 1594543"/>
                <a:gd name="connsiteX36" fmla="*/ 1509823 w 6209413"/>
                <a:gd name="connsiteY36" fmla="*/ 1552354 h 1594543"/>
                <a:gd name="connsiteX37" fmla="*/ 1541720 w 6209413"/>
                <a:gd name="connsiteY37" fmla="*/ 1541721 h 1594543"/>
                <a:gd name="connsiteX38" fmla="*/ 1584251 w 6209413"/>
                <a:gd name="connsiteY38" fmla="*/ 1520456 h 1594543"/>
                <a:gd name="connsiteX39" fmla="*/ 1626781 w 6209413"/>
                <a:gd name="connsiteY39" fmla="*/ 1414130 h 1594543"/>
                <a:gd name="connsiteX40" fmla="*/ 1637413 w 6209413"/>
                <a:gd name="connsiteY40" fmla="*/ 1382233 h 1594543"/>
                <a:gd name="connsiteX41" fmla="*/ 1701209 w 6209413"/>
                <a:gd name="connsiteY41" fmla="*/ 1339702 h 1594543"/>
                <a:gd name="connsiteX42" fmla="*/ 1722474 w 6209413"/>
                <a:gd name="connsiteY42" fmla="*/ 1307805 h 1594543"/>
                <a:gd name="connsiteX43" fmla="*/ 1733106 w 6209413"/>
                <a:gd name="connsiteY43" fmla="*/ 1275907 h 1594543"/>
                <a:gd name="connsiteX44" fmla="*/ 1754372 w 6209413"/>
                <a:gd name="connsiteY44" fmla="*/ 1254642 h 1594543"/>
                <a:gd name="connsiteX45" fmla="*/ 1796902 w 6209413"/>
                <a:gd name="connsiteY45" fmla="*/ 1297172 h 1594543"/>
                <a:gd name="connsiteX46" fmla="*/ 1913860 w 6209413"/>
                <a:gd name="connsiteY46" fmla="*/ 1350335 h 1594543"/>
                <a:gd name="connsiteX47" fmla="*/ 1977655 w 6209413"/>
                <a:gd name="connsiteY47" fmla="*/ 1392865 h 1594543"/>
                <a:gd name="connsiteX48" fmla="*/ 2009553 w 6209413"/>
                <a:gd name="connsiteY48" fmla="*/ 1414130 h 1594543"/>
                <a:gd name="connsiteX49" fmla="*/ 2020186 w 6209413"/>
                <a:gd name="connsiteY49" fmla="*/ 1446028 h 1594543"/>
                <a:gd name="connsiteX50" fmla="*/ 2062716 w 6209413"/>
                <a:gd name="connsiteY50" fmla="*/ 1435395 h 1594543"/>
                <a:gd name="connsiteX51" fmla="*/ 2179674 w 6209413"/>
                <a:gd name="connsiteY51" fmla="*/ 1360968 h 1594543"/>
                <a:gd name="connsiteX52" fmla="*/ 2211572 w 6209413"/>
                <a:gd name="connsiteY52" fmla="*/ 1329070 h 1594543"/>
                <a:gd name="connsiteX53" fmla="*/ 2264734 w 6209413"/>
                <a:gd name="connsiteY53" fmla="*/ 1318437 h 1594543"/>
                <a:gd name="connsiteX54" fmla="*/ 2296632 w 6209413"/>
                <a:gd name="connsiteY54" fmla="*/ 1307805 h 1594543"/>
                <a:gd name="connsiteX55" fmla="*/ 2328530 w 6209413"/>
                <a:gd name="connsiteY55" fmla="*/ 1286540 h 1594543"/>
                <a:gd name="connsiteX56" fmla="*/ 2371060 w 6209413"/>
                <a:gd name="connsiteY56" fmla="*/ 1190847 h 1594543"/>
                <a:gd name="connsiteX57" fmla="*/ 2413590 w 6209413"/>
                <a:gd name="connsiteY57" fmla="*/ 1180214 h 1594543"/>
                <a:gd name="connsiteX58" fmla="*/ 2445488 w 6209413"/>
                <a:gd name="connsiteY58" fmla="*/ 1169581 h 1594543"/>
                <a:gd name="connsiteX59" fmla="*/ 2541181 w 6209413"/>
                <a:gd name="connsiteY59" fmla="*/ 1180214 h 1594543"/>
                <a:gd name="connsiteX60" fmla="*/ 2583711 w 6209413"/>
                <a:gd name="connsiteY60" fmla="*/ 1297172 h 1594543"/>
                <a:gd name="connsiteX61" fmla="*/ 2658139 w 6209413"/>
                <a:gd name="connsiteY61" fmla="*/ 1329070 h 1594543"/>
                <a:gd name="connsiteX62" fmla="*/ 2721934 w 6209413"/>
                <a:gd name="connsiteY62" fmla="*/ 1371600 h 1594543"/>
                <a:gd name="connsiteX63" fmla="*/ 2743200 w 6209413"/>
                <a:gd name="connsiteY63" fmla="*/ 1392865 h 1594543"/>
                <a:gd name="connsiteX64" fmla="*/ 2806995 w 6209413"/>
                <a:gd name="connsiteY64" fmla="*/ 1414130 h 1594543"/>
                <a:gd name="connsiteX65" fmla="*/ 2870790 w 6209413"/>
                <a:gd name="connsiteY65" fmla="*/ 1403498 h 1594543"/>
                <a:gd name="connsiteX66" fmla="*/ 2955851 w 6209413"/>
                <a:gd name="connsiteY66" fmla="*/ 1307805 h 1594543"/>
                <a:gd name="connsiteX67" fmla="*/ 2998381 w 6209413"/>
                <a:gd name="connsiteY67" fmla="*/ 1275907 h 1594543"/>
                <a:gd name="connsiteX68" fmla="*/ 3062176 w 6209413"/>
                <a:gd name="connsiteY68" fmla="*/ 1212112 h 1594543"/>
                <a:gd name="connsiteX69" fmla="*/ 3115339 w 6209413"/>
                <a:gd name="connsiteY69" fmla="*/ 1127051 h 1594543"/>
                <a:gd name="connsiteX70" fmla="*/ 3136604 w 6209413"/>
                <a:gd name="connsiteY70" fmla="*/ 1095154 h 1594543"/>
                <a:gd name="connsiteX71" fmla="*/ 3168502 w 6209413"/>
                <a:gd name="connsiteY71" fmla="*/ 1063256 h 1594543"/>
                <a:gd name="connsiteX72" fmla="*/ 3211032 w 6209413"/>
                <a:gd name="connsiteY72" fmla="*/ 1010093 h 1594543"/>
                <a:gd name="connsiteX73" fmla="*/ 3253562 w 6209413"/>
                <a:gd name="connsiteY73" fmla="*/ 978195 h 1594543"/>
                <a:gd name="connsiteX74" fmla="*/ 3391786 w 6209413"/>
                <a:gd name="connsiteY74" fmla="*/ 765544 h 1594543"/>
                <a:gd name="connsiteX75" fmla="*/ 3455581 w 6209413"/>
                <a:gd name="connsiteY75" fmla="*/ 659219 h 1594543"/>
                <a:gd name="connsiteX76" fmla="*/ 3519376 w 6209413"/>
                <a:gd name="connsiteY76" fmla="*/ 510363 h 1594543"/>
                <a:gd name="connsiteX77" fmla="*/ 3540641 w 6209413"/>
                <a:gd name="connsiteY77" fmla="*/ 414670 h 1594543"/>
                <a:gd name="connsiteX78" fmla="*/ 3625702 w 6209413"/>
                <a:gd name="connsiteY78" fmla="*/ 350875 h 1594543"/>
                <a:gd name="connsiteX79" fmla="*/ 3710762 w 6209413"/>
                <a:gd name="connsiteY79" fmla="*/ 276447 h 1594543"/>
                <a:gd name="connsiteX80" fmla="*/ 3742660 w 6209413"/>
                <a:gd name="connsiteY80" fmla="*/ 265814 h 1594543"/>
                <a:gd name="connsiteX81" fmla="*/ 3827720 w 6209413"/>
                <a:gd name="connsiteY81" fmla="*/ 223284 h 1594543"/>
                <a:gd name="connsiteX82" fmla="*/ 3902148 w 6209413"/>
                <a:gd name="connsiteY82" fmla="*/ 148856 h 1594543"/>
                <a:gd name="connsiteX83" fmla="*/ 3934046 w 6209413"/>
                <a:gd name="connsiteY83" fmla="*/ 127591 h 1594543"/>
                <a:gd name="connsiteX84" fmla="*/ 3997841 w 6209413"/>
                <a:gd name="connsiteY84" fmla="*/ 85061 h 1594543"/>
                <a:gd name="connsiteX85" fmla="*/ 4082902 w 6209413"/>
                <a:gd name="connsiteY85" fmla="*/ 10633 h 1594543"/>
                <a:gd name="connsiteX86" fmla="*/ 4114800 w 6209413"/>
                <a:gd name="connsiteY86" fmla="*/ 0 h 1594543"/>
                <a:gd name="connsiteX87" fmla="*/ 4157330 w 6209413"/>
                <a:gd name="connsiteY87" fmla="*/ 10633 h 1594543"/>
                <a:gd name="connsiteX88" fmla="*/ 4189227 w 6209413"/>
                <a:gd name="connsiteY88" fmla="*/ 74428 h 1594543"/>
                <a:gd name="connsiteX89" fmla="*/ 4146697 w 6209413"/>
                <a:gd name="connsiteY89" fmla="*/ 138223 h 1594543"/>
                <a:gd name="connsiteX90" fmla="*/ 4157330 w 6209413"/>
                <a:gd name="connsiteY90" fmla="*/ 170121 h 1594543"/>
                <a:gd name="connsiteX91" fmla="*/ 4167962 w 6209413"/>
                <a:gd name="connsiteY91" fmla="*/ 223284 h 1594543"/>
                <a:gd name="connsiteX92" fmla="*/ 4231758 w 6209413"/>
                <a:gd name="connsiteY92" fmla="*/ 287079 h 1594543"/>
                <a:gd name="connsiteX93" fmla="*/ 4263655 w 6209413"/>
                <a:gd name="connsiteY93" fmla="*/ 297712 h 1594543"/>
                <a:gd name="connsiteX94" fmla="*/ 4295553 w 6209413"/>
                <a:gd name="connsiteY94" fmla="*/ 329609 h 1594543"/>
                <a:gd name="connsiteX95" fmla="*/ 4327451 w 6209413"/>
                <a:gd name="connsiteY95" fmla="*/ 340242 h 1594543"/>
                <a:gd name="connsiteX96" fmla="*/ 4348716 w 6209413"/>
                <a:gd name="connsiteY96" fmla="*/ 382772 h 1594543"/>
                <a:gd name="connsiteX97" fmla="*/ 4380613 w 6209413"/>
                <a:gd name="connsiteY97" fmla="*/ 414670 h 1594543"/>
                <a:gd name="connsiteX98" fmla="*/ 4412511 w 6209413"/>
                <a:gd name="connsiteY98" fmla="*/ 531628 h 1594543"/>
                <a:gd name="connsiteX99" fmla="*/ 4455041 w 6209413"/>
                <a:gd name="connsiteY99" fmla="*/ 606056 h 1594543"/>
                <a:gd name="connsiteX100" fmla="*/ 4497572 w 6209413"/>
                <a:gd name="connsiteY100" fmla="*/ 616688 h 1594543"/>
                <a:gd name="connsiteX101" fmla="*/ 4529469 w 6209413"/>
                <a:gd name="connsiteY101" fmla="*/ 637954 h 1594543"/>
                <a:gd name="connsiteX102" fmla="*/ 4561367 w 6209413"/>
                <a:gd name="connsiteY102" fmla="*/ 648586 h 1594543"/>
                <a:gd name="connsiteX103" fmla="*/ 4572000 w 6209413"/>
                <a:gd name="connsiteY103" fmla="*/ 680484 h 1594543"/>
                <a:gd name="connsiteX104" fmla="*/ 4593265 w 6209413"/>
                <a:gd name="connsiteY104" fmla="*/ 712381 h 1594543"/>
                <a:gd name="connsiteX105" fmla="*/ 4603897 w 6209413"/>
                <a:gd name="connsiteY105" fmla="*/ 882502 h 1594543"/>
                <a:gd name="connsiteX106" fmla="*/ 4625162 w 6209413"/>
                <a:gd name="connsiteY106" fmla="*/ 914400 h 1594543"/>
                <a:gd name="connsiteX107" fmla="*/ 4688958 w 6209413"/>
                <a:gd name="connsiteY107" fmla="*/ 978195 h 1594543"/>
                <a:gd name="connsiteX108" fmla="*/ 4752753 w 6209413"/>
                <a:gd name="connsiteY108" fmla="*/ 1052623 h 1594543"/>
                <a:gd name="connsiteX109" fmla="*/ 4774018 w 6209413"/>
                <a:gd name="connsiteY109" fmla="*/ 1137684 h 1594543"/>
                <a:gd name="connsiteX110" fmla="*/ 4784651 w 6209413"/>
                <a:gd name="connsiteY110" fmla="*/ 1180214 h 1594543"/>
                <a:gd name="connsiteX111" fmla="*/ 4848446 w 6209413"/>
                <a:gd name="connsiteY111" fmla="*/ 1233377 h 1594543"/>
                <a:gd name="connsiteX112" fmla="*/ 4880344 w 6209413"/>
                <a:gd name="connsiteY112" fmla="*/ 1244009 h 1594543"/>
                <a:gd name="connsiteX113" fmla="*/ 4922874 w 6209413"/>
                <a:gd name="connsiteY113" fmla="*/ 1265275 h 1594543"/>
                <a:gd name="connsiteX114" fmla="*/ 5007934 w 6209413"/>
                <a:gd name="connsiteY114" fmla="*/ 1307805 h 1594543"/>
                <a:gd name="connsiteX115" fmla="*/ 5050465 w 6209413"/>
                <a:gd name="connsiteY115" fmla="*/ 1360968 h 1594543"/>
                <a:gd name="connsiteX116" fmla="*/ 5061097 w 6209413"/>
                <a:gd name="connsiteY116" fmla="*/ 1392865 h 1594543"/>
                <a:gd name="connsiteX117" fmla="*/ 5124893 w 6209413"/>
                <a:gd name="connsiteY117" fmla="*/ 1414130 h 1594543"/>
                <a:gd name="connsiteX118" fmla="*/ 5156790 w 6209413"/>
                <a:gd name="connsiteY118" fmla="*/ 1435395 h 1594543"/>
                <a:gd name="connsiteX119" fmla="*/ 5220586 w 6209413"/>
                <a:gd name="connsiteY119" fmla="*/ 1382233 h 1594543"/>
                <a:gd name="connsiteX120" fmla="*/ 5241851 w 6209413"/>
                <a:gd name="connsiteY120" fmla="*/ 1339702 h 1594543"/>
                <a:gd name="connsiteX121" fmla="*/ 5305646 w 6209413"/>
                <a:gd name="connsiteY121" fmla="*/ 1297172 h 1594543"/>
                <a:gd name="connsiteX122" fmla="*/ 5369441 w 6209413"/>
                <a:gd name="connsiteY122" fmla="*/ 1265275 h 1594543"/>
                <a:gd name="connsiteX123" fmla="*/ 5390706 w 6209413"/>
                <a:gd name="connsiteY123" fmla="*/ 1244009 h 1594543"/>
                <a:gd name="connsiteX124" fmla="*/ 5454502 w 6209413"/>
                <a:gd name="connsiteY124" fmla="*/ 1201479 h 1594543"/>
                <a:gd name="connsiteX125" fmla="*/ 5497032 w 6209413"/>
                <a:gd name="connsiteY125" fmla="*/ 1137684 h 1594543"/>
                <a:gd name="connsiteX126" fmla="*/ 5528930 w 6209413"/>
                <a:gd name="connsiteY126" fmla="*/ 1095154 h 1594543"/>
                <a:gd name="connsiteX127" fmla="*/ 5592725 w 6209413"/>
                <a:gd name="connsiteY127" fmla="*/ 1073888 h 1594543"/>
                <a:gd name="connsiteX128" fmla="*/ 5677786 w 6209413"/>
                <a:gd name="connsiteY128" fmla="*/ 1116419 h 1594543"/>
                <a:gd name="connsiteX129" fmla="*/ 5730948 w 6209413"/>
                <a:gd name="connsiteY129" fmla="*/ 1222744 h 1594543"/>
                <a:gd name="connsiteX130" fmla="*/ 5773479 w 6209413"/>
                <a:gd name="connsiteY130" fmla="*/ 1233377 h 1594543"/>
                <a:gd name="connsiteX131" fmla="*/ 5837274 w 6209413"/>
                <a:gd name="connsiteY131" fmla="*/ 1254642 h 1594543"/>
                <a:gd name="connsiteX132" fmla="*/ 5847906 w 6209413"/>
                <a:gd name="connsiteY132" fmla="*/ 1286540 h 1594543"/>
                <a:gd name="connsiteX133" fmla="*/ 5847906 w 6209413"/>
                <a:gd name="connsiteY133" fmla="*/ 1360968 h 1594543"/>
                <a:gd name="connsiteX134" fmla="*/ 5869172 w 6209413"/>
                <a:gd name="connsiteY134" fmla="*/ 1382233 h 1594543"/>
                <a:gd name="connsiteX135" fmla="*/ 6092455 w 6209413"/>
                <a:gd name="connsiteY135" fmla="*/ 1403498 h 1594543"/>
                <a:gd name="connsiteX136" fmla="*/ 6145618 w 6209413"/>
                <a:gd name="connsiteY136" fmla="*/ 1414130 h 1594543"/>
                <a:gd name="connsiteX137" fmla="*/ 6209413 w 6209413"/>
                <a:gd name="connsiteY137" fmla="*/ 1435395 h 159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209413" h="1594543">
                  <a:moveTo>
                    <a:pt x="0" y="829340"/>
                  </a:moveTo>
                  <a:cubicBezTo>
                    <a:pt x="15690" y="805804"/>
                    <a:pt x="28603" y="781916"/>
                    <a:pt x="53162" y="765544"/>
                  </a:cubicBezTo>
                  <a:cubicBezTo>
                    <a:pt x="62487" y="759327"/>
                    <a:pt x="74427" y="758456"/>
                    <a:pt x="85060" y="754912"/>
                  </a:cubicBezTo>
                  <a:cubicBezTo>
                    <a:pt x="158180" y="706164"/>
                    <a:pt x="124609" y="720463"/>
                    <a:pt x="180753" y="701749"/>
                  </a:cubicBezTo>
                  <a:cubicBezTo>
                    <a:pt x="191386" y="694661"/>
                    <a:pt x="204236" y="690101"/>
                    <a:pt x="212651" y="680484"/>
                  </a:cubicBezTo>
                  <a:cubicBezTo>
                    <a:pt x="229481" y="661250"/>
                    <a:pt x="241004" y="637953"/>
                    <a:pt x="255181" y="616688"/>
                  </a:cubicBezTo>
                  <a:lnTo>
                    <a:pt x="276446" y="584791"/>
                  </a:lnTo>
                  <a:cubicBezTo>
                    <a:pt x="290067" y="564360"/>
                    <a:pt x="320429" y="561384"/>
                    <a:pt x="340241" y="552893"/>
                  </a:cubicBezTo>
                  <a:cubicBezTo>
                    <a:pt x="378017" y="536703"/>
                    <a:pt x="382632" y="531722"/>
                    <a:pt x="414669" y="510363"/>
                  </a:cubicBezTo>
                  <a:cubicBezTo>
                    <a:pt x="421239" y="500509"/>
                    <a:pt x="442152" y="454993"/>
                    <a:pt x="467832" y="467833"/>
                  </a:cubicBezTo>
                  <a:cubicBezTo>
                    <a:pt x="477856" y="472845"/>
                    <a:pt x="474921" y="489098"/>
                    <a:pt x="478465" y="499730"/>
                  </a:cubicBezTo>
                  <a:cubicBezTo>
                    <a:pt x="482009" y="524539"/>
                    <a:pt x="479790" y="550889"/>
                    <a:pt x="489097" y="574158"/>
                  </a:cubicBezTo>
                  <a:cubicBezTo>
                    <a:pt x="494682" y="588119"/>
                    <a:pt x="511209" y="594639"/>
                    <a:pt x="520995" y="606056"/>
                  </a:cubicBezTo>
                  <a:cubicBezTo>
                    <a:pt x="532528" y="619511"/>
                    <a:pt x="542260" y="634409"/>
                    <a:pt x="552893" y="648586"/>
                  </a:cubicBezTo>
                  <a:cubicBezTo>
                    <a:pt x="556437" y="662763"/>
                    <a:pt x="559326" y="677119"/>
                    <a:pt x="563525" y="691116"/>
                  </a:cubicBezTo>
                  <a:cubicBezTo>
                    <a:pt x="574662" y="728241"/>
                    <a:pt x="574216" y="764594"/>
                    <a:pt x="616688" y="776177"/>
                  </a:cubicBezTo>
                  <a:cubicBezTo>
                    <a:pt x="644255" y="783695"/>
                    <a:pt x="673395" y="783265"/>
                    <a:pt x="701748" y="786809"/>
                  </a:cubicBezTo>
                  <a:cubicBezTo>
                    <a:pt x="715925" y="815163"/>
                    <a:pt x="734255" y="841796"/>
                    <a:pt x="744279" y="871870"/>
                  </a:cubicBezTo>
                  <a:cubicBezTo>
                    <a:pt x="747823" y="882503"/>
                    <a:pt x="747736" y="895158"/>
                    <a:pt x="754911" y="903768"/>
                  </a:cubicBezTo>
                  <a:cubicBezTo>
                    <a:pt x="791637" y="947839"/>
                    <a:pt x="789972" y="926614"/>
                    <a:pt x="829339" y="946298"/>
                  </a:cubicBezTo>
                  <a:cubicBezTo>
                    <a:pt x="840769" y="952013"/>
                    <a:pt x="850604" y="960475"/>
                    <a:pt x="861237" y="967563"/>
                  </a:cubicBezTo>
                  <a:cubicBezTo>
                    <a:pt x="893932" y="1032953"/>
                    <a:pt x="873709" y="996903"/>
                    <a:pt x="925032" y="1073888"/>
                  </a:cubicBezTo>
                  <a:cubicBezTo>
                    <a:pt x="932120" y="1084521"/>
                    <a:pt x="935664" y="1098698"/>
                    <a:pt x="946297" y="1105786"/>
                  </a:cubicBezTo>
                  <a:cubicBezTo>
                    <a:pt x="987521" y="1133268"/>
                    <a:pt x="966072" y="1123010"/>
                    <a:pt x="1010093" y="1137684"/>
                  </a:cubicBezTo>
                  <a:cubicBezTo>
                    <a:pt x="1020725" y="1148316"/>
                    <a:pt x="1034688" y="1156437"/>
                    <a:pt x="1041990" y="1169581"/>
                  </a:cubicBezTo>
                  <a:cubicBezTo>
                    <a:pt x="1052876" y="1189176"/>
                    <a:pt x="1053230" y="1213328"/>
                    <a:pt x="1063255" y="1233377"/>
                  </a:cubicBezTo>
                  <a:cubicBezTo>
                    <a:pt x="1070343" y="1247554"/>
                    <a:pt x="1076656" y="1262145"/>
                    <a:pt x="1084520" y="1275907"/>
                  </a:cubicBezTo>
                  <a:cubicBezTo>
                    <a:pt x="1090860" y="1287002"/>
                    <a:pt x="1095969" y="1299624"/>
                    <a:pt x="1105786" y="1307805"/>
                  </a:cubicBezTo>
                  <a:cubicBezTo>
                    <a:pt x="1126646" y="1325188"/>
                    <a:pt x="1192279" y="1343724"/>
                    <a:pt x="1212111" y="1350335"/>
                  </a:cubicBezTo>
                  <a:cubicBezTo>
                    <a:pt x="1224234" y="1354376"/>
                    <a:pt x="1233376" y="1364512"/>
                    <a:pt x="1244009" y="1371600"/>
                  </a:cubicBezTo>
                  <a:cubicBezTo>
                    <a:pt x="1247553" y="1382233"/>
                    <a:pt x="1252636" y="1392471"/>
                    <a:pt x="1254641" y="1403498"/>
                  </a:cubicBezTo>
                  <a:cubicBezTo>
                    <a:pt x="1259752" y="1431611"/>
                    <a:pt x="1255509" y="1461704"/>
                    <a:pt x="1265274" y="1488558"/>
                  </a:cubicBezTo>
                  <a:cubicBezTo>
                    <a:pt x="1270413" y="1502690"/>
                    <a:pt x="1284027" y="1513153"/>
                    <a:pt x="1297172" y="1520456"/>
                  </a:cubicBezTo>
                  <a:cubicBezTo>
                    <a:pt x="1316766" y="1531342"/>
                    <a:pt x="1360967" y="1541721"/>
                    <a:pt x="1360967" y="1541721"/>
                  </a:cubicBezTo>
                  <a:cubicBezTo>
                    <a:pt x="1368055" y="1552354"/>
                    <a:pt x="1372253" y="1565636"/>
                    <a:pt x="1382232" y="1573619"/>
                  </a:cubicBezTo>
                  <a:cubicBezTo>
                    <a:pt x="1408387" y="1594543"/>
                    <a:pt x="1440045" y="1579068"/>
                    <a:pt x="1467293" y="1573619"/>
                  </a:cubicBezTo>
                  <a:cubicBezTo>
                    <a:pt x="1481470" y="1566531"/>
                    <a:pt x="1495255" y="1558598"/>
                    <a:pt x="1509823" y="1552354"/>
                  </a:cubicBezTo>
                  <a:cubicBezTo>
                    <a:pt x="1520124" y="1547939"/>
                    <a:pt x="1531419" y="1546136"/>
                    <a:pt x="1541720" y="1541721"/>
                  </a:cubicBezTo>
                  <a:cubicBezTo>
                    <a:pt x="1556289" y="1535477"/>
                    <a:pt x="1570074" y="1527544"/>
                    <a:pt x="1584251" y="1520456"/>
                  </a:cubicBezTo>
                  <a:cubicBezTo>
                    <a:pt x="1604527" y="1378517"/>
                    <a:pt x="1572652" y="1495324"/>
                    <a:pt x="1626781" y="1414130"/>
                  </a:cubicBezTo>
                  <a:cubicBezTo>
                    <a:pt x="1632998" y="1404805"/>
                    <a:pt x="1631196" y="1391558"/>
                    <a:pt x="1637413" y="1382233"/>
                  </a:cubicBezTo>
                  <a:cubicBezTo>
                    <a:pt x="1660169" y="1348099"/>
                    <a:pt x="1667767" y="1350850"/>
                    <a:pt x="1701209" y="1339702"/>
                  </a:cubicBezTo>
                  <a:cubicBezTo>
                    <a:pt x="1708297" y="1329070"/>
                    <a:pt x="1716759" y="1319235"/>
                    <a:pt x="1722474" y="1307805"/>
                  </a:cubicBezTo>
                  <a:cubicBezTo>
                    <a:pt x="1727486" y="1297780"/>
                    <a:pt x="1727340" y="1285518"/>
                    <a:pt x="1733106" y="1275907"/>
                  </a:cubicBezTo>
                  <a:cubicBezTo>
                    <a:pt x="1738264" y="1267311"/>
                    <a:pt x="1747283" y="1261730"/>
                    <a:pt x="1754372" y="1254642"/>
                  </a:cubicBezTo>
                  <a:cubicBezTo>
                    <a:pt x="1839432" y="1282997"/>
                    <a:pt x="1740194" y="1240465"/>
                    <a:pt x="1796902" y="1297172"/>
                  </a:cubicBezTo>
                  <a:cubicBezTo>
                    <a:pt x="1859321" y="1359590"/>
                    <a:pt x="1841267" y="1301940"/>
                    <a:pt x="1913860" y="1350335"/>
                  </a:cubicBezTo>
                  <a:lnTo>
                    <a:pt x="1977655" y="1392865"/>
                  </a:lnTo>
                  <a:lnTo>
                    <a:pt x="2009553" y="1414130"/>
                  </a:lnTo>
                  <a:cubicBezTo>
                    <a:pt x="2013097" y="1424763"/>
                    <a:pt x="2009780" y="1441866"/>
                    <a:pt x="2020186" y="1446028"/>
                  </a:cubicBezTo>
                  <a:cubicBezTo>
                    <a:pt x="2033754" y="1451455"/>
                    <a:pt x="2049362" y="1441330"/>
                    <a:pt x="2062716" y="1435395"/>
                  </a:cubicBezTo>
                  <a:cubicBezTo>
                    <a:pt x="2077481" y="1428833"/>
                    <a:pt x="2173273" y="1367369"/>
                    <a:pt x="2179674" y="1360968"/>
                  </a:cubicBezTo>
                  <a:cubicBezTo>
                    <a:pt x="2190307" y="1350335"/>
                    <a:pt x="2198123" y="1335795"/>
                    <a:pt x="2211572" y="1329070"/>
                  </a:cubicBezTo>
                  <a:cubicBezTo>
                    <a:pt x="2227736" y="1320988"/>
                    <a:pt x="2247202" y="1322820"/>
                    <a:pt x="2264734" y="1318437"/>
                  </a:cubicBezTo>
                  <a:cubicBezTo>
                    <a:pt x="2275607" y="1315719"/>
                    <a:pt x="2285999" y="1311349"/>
                    <a:pt x="2296632" y="1307805"/>
                  </a:cubicBezTo>
                  <a:cubicBezTo>
                    <a:pt x="2307265" y="1300717"/>
                    <a:pt x="2321757" y="1297376"/>
                    <a:pt x="2328530" y="1286540"/>
                  </a:cubicBezTo>
                  <a:cubicBezTo>
                    <a:pt x="2339017" y="1269760"/>
                    <a:pt x="2345809" y="1207681"/>
                    <a:pt x="2371060" y="1190847"/>
                  </a:cubicBezTo>
                  <a:cubicBezTo>
                    <a:pt x="2383219" y="1182741"/>
                    <a:pt x="2399539" y="1184229"/>
                    <a:pt x="2413590" y="1180214"/>
                  </a:cubicBezTo>
                  <a:cubicBezTo>
                    <a:pt x="2424367" y="1177135"/>
                    <a:pt x="2434855" y="1173125"/>
                    <a:pt x="2445488" y="1169581"/>
                  </a:cubicBezTo>
                  <a:cubicBezTo>
                    <a:pt x="2477386" y="1173125"/>
                    <a:pt x="2510734" y="1170065"/>
                    <a:pt x="2541181" y="1180214"/>
                  </a:cubicBezTo>
                  <a:cubicBezTo>
                    <a:pt x="2593948" y="1197803"/>
                    <a:pt x="2569953" y="1262776"/>
                    <a:pt x="2583711" y="1297172"/>
                  </a:cubicBezTo>
                  <a:cubicBezTo>
                    <a:pt x="2591869" y="1317568"/>
                    <a:pt x="2644263" y="1325601"/>
                    <a:pt x="2658139" y="1329070"/>
                  </a:cubicBezTo>
                  <a:cubicBezTo>
                    <a:pt x="2679404" y="1343247"/>
                    <a:pt x="2703862" y="1353529"/>
                    <a:pt x="2721934" y="1371600"/>
                  </a:cubicBezTo>
                  <a:cubicBezTo>
                    <a:pt x="2729023" y="1378688"/>
                    <a:pt x="2734234" y="1388382"/>
                    <a:pt x="2743200" y="1392865"/>
                  </a:cubicBezTo>
                  <a:cubicBezTo>
                    <a:pt x="2763249" y="1402889"/>
                    <a:pt x="2806995" y="1414130"/>
                    <a:pt x="2806995" y="1414130"/>
                  </a:cubicBezTo>
                  <a:cubicBezTo>
                    <a:pt x="2828260" y="1410586"/>
                    <a:pt x="2852168" y="1414361"/>
                    <a:pt x="2870790" y="1403498"/>
                  </a:cubicBezTo>
                  <a:cubicBezTo>
                    <a:pt x="2977953" y="1340986"/>
                    <a:pt x="2903316" y="1360340"/>
                    <a:pt x="2955851" y="1307805"/>
                  </a:cubicBezTo>
                  <a:cubicBezTo>
                    <a:pt x="2968382" y="1295274"/>
                    <a:pt x="2985850" y="1288438"/>
                    <a:pt x="2998381" y="1275907"/>
                  </a:cubicBezTo>
                  <a:cubicBezTo>
                    <a:pt x="3077510" y="1196778"/>
                    <a:pt x="2987005" y="1262227"/>
                    <a:pt x="3062176" y="1212112"/>
                  </a:cubicBezTo>
                  <a:cubicBezTo>
                    <a:pt x="3079897" y="1183758"/>
                    <a:pt x="3097388" y="1155260"/>
                    <a:pt x="3115339" y="1127051"/>
                  </a:cubicBezTo>
                  <a:cubicBezTo>
                    <a:pt x="3122199" y="1116270"/>
                    <a:pt x="3127568" y="1104190"/>
                    <a:pt x="3136604" y="1095154"/>
                  </a:cubicBezTo>
                  <a:cubicBezTo>
                    <a:pt x="3147237" y="1084521"/>
                    <a:pt x="3158600" y="1074572"/>
                    <a:pt x="3168502" y="1063256"/>
                  </a:cubicBezTo>
                  <a:cubicBezTo>
                    <a:pt x="3183446" y="1046177"/>
                    <a:pt x="3194985" y="1026140"/>
                    <a:pt x="3211032" y="1010093"/>
                  </a:cubicBezTo>
                  <a:cubicBezTo>
                    <a:pt x="3223563" y="997562"/>
                    <a:pt x="3242387" y="991948"/>
                    <a:pt x="3253562" y="978195"/>
                  </a:cubicBezTo>
                  <a:cubicBezTo>
                    <a:pt x="3348569" y="861263"/>
                    <a:pt x="3330095" y="865791"/>
                    <a:pt x="3391786" y="765544"/>
                  </a:cubicBezTo>
                  <a:cubicBezTo>
                    <a:pt x="3427355" y="707745"/>
                    <a:pt x="3432656" y="712711"/>
                    <a:pt x="3455581" y="659219"/>
                  </a:cubicBezTo>
                  <a:cubicBezTo>
                    <a:pt x="3528206" y="489760"/>
                    <a:pt x="3470988" y="607139"/>
                    <a:pt x="3519376" y="510363"/>
                  </a:cubicBezTo>
                  <a:cubicBezTo>
                    <a:pt x="3519766" y="508415"/>
                    <a:pt x="3536226" y="421733"/>
                    <a:pt x="3540641" y="414670"/>
                  </a:cubicBezTo>
                  <a:cubicBezTo>
                    <a:pt x="3565067" y="375589"/>
                    <a:pt x="3588413" y="369519"/>
                    <a:pt x="3625702" y="350875"/>
                  </a:cubicBezTo>
                  <a:cubicBezTo>
                    <a:pt x="3653155" y="323421"/>
                    <a:pt x="3676594" y="295971"/>
                    <a:pt x="3710762" y="276447"/>
                  </a:cubicBezTo>
                  <a:cubicBezTo>
                    <a:pt x="3720493" y="270886"/>
                    <a:pt x="3732166" y="269749"/>
                    <a:pt x="3742660" y="265814"/>
                  </a:cubicBezTo>
                  <a:cubicBezTo>
                    <a:pt x="3772877" y="254483"/>
                    <a:pt x="3803249" y="245308"/>
                    <a:pt x="3827720" y="223284"/>
                  </a:cubicBezTo>
                  <a:cubicBezTo>
                    <a:pt x="3853799" y="199813"/>
                    <a:pt x="3872955" y="168318"/>
                    <a:pt x="3902148" y="148856"/>
                  </a:cubicBezTo>
                  <a:cubicBezTo>
                    <a:pt x="3912781" y="141768"/>
                    <a:pt x="3924229" y="135772"/>
                    <a:pt x="3934046" y="127591"/>
                  </a:cubicBezTo>
                  <a:cubicBezTo>
                    <a:pt x="3987143" y="83343"/>
                    <a:pt x="3941785" y="103746"/>
                    <a:pt x="3997841" y="85061"/>
                  </a:cubicBezTo>
                  <a:cubicBezTo>
                    <a:pt x="4025293" y="57609"/>
                    <a:pt x="4048735" y="30157"/>
                    <a:pt x="4082902" y="10633"/>
                  </a:cubicBezTo>
                  <a:cubicBezTo>
                    <a:pt x="4092633" y="5072"/>
                    <a:pt x="4104167" y="3544"/>
                    <a:pt x="4114800" y="0"/>
                  </a:cubicBezTo>
                  <a:cubicBezTo>
                    <a:pt x="4128977" y="3544"/>
                    <a:pt x="4145171" y="2527"/>
                    <a:pt x="4157330" y="10633"/>
                  </a:cubicBezTo>
                  <a:cubicBezTo>
                    <a:pt x="4174998" y="22412"/>
                    <a:pt x="4183162" y="56231"/>
                    <a:pt x="4189227" y="74428"/>
                  </a:cubicBezTo>
                  <a:lnTo>
                    <a:pt x="4146697" y="138223"/>
                  </a:lnTo>
                  <a:cubicBezTo>
                    <a:pt x="4140480" y="147548"/>
                    <a:pt x="4154612" y="159248"/>
                    <a:pt x="4157330" y="170121"/>
                  </a:cubicBezTo>
                  <a:cubicBezTo>
                    <a:pt x="4161713" y="187653"/>
                    <a:pt x="4160622" y="206770"/>
                    <a:pt x="4167962" y="223284"/>
                  </a:cubicBezTo>
                  <a:cubicBezTo>
                    <a:pt x="4180642" y="251815"/>
                    <a:pt x="4204502" y="273451"/>
                    <a:pt x="4231758" y="287079"/>
                  </a:cubicBezTo>
                  <a:cubicBezTo>
                    <a:pt x="4241782" y="292091"/>
                    <a:pt x="4253023" y="294168"/>
                    <a:pt x="4263655" y="297712"/>
                  </a:cubicBezTo>
                  <a:cubicBezTo>
                    <a:pt x="4274288" y="308344"/>
                    <a:pt x="4283042" y="321268"/>
                    <a:pt x="4295553" y="329609"/>
                  </a:cubicBezTo>
                  <a:cubicBezTo>
                    <a:pt x="4304879" y="335826"/>
                    <a:pt x="4319526" y="332317"/>
                    <a:pt x="4327451" y="340242"/>
                  </a:cubicBezTo>
                  <a:cubicBezTo>
                    <a:pt x="4338659" y="351450"/>
                    <a:pt x="4339503" y="369874"/>
                    <a:pt x="4348716" y="382772"/>
                  </a:cubicBezTo>
                  <a:cubicBezTo>
                    <a:pt x="4357456" y="395008"/>
                    <a:pt x="4369981" y="404037"/>
                    <a:pt x="4380613" y="414670"/>
                  </a:cubicBezTo>
                  <a:cubicBezTo>
                    <a:pt x="4395642" y="489811"/>
                    <a:pt x="4385532" y="450691"/>
                    <a:pt x="4412511" y="531628"/>
                  </a:cubicBezTo>
                  <a:cubicBezTo>
                    <a:pt x="4422131" y="560489"/>
                    <a:pt x="4426881" y="585942"/>
                    <a:pt x="4455041" y="606056"/>
                  </a:cubicBezTo>
                  <a:cubicBezTo>
                    <a:pt x="4466932" y="614550"/>
                    <a:pt x="4483395" y="613144"/>
                    <a:pt x="4497572" y="616688"/>
                  </a:cubicBezTo>
                  <a:cubicBezTo>
                    <a:pt x="4508204" y="623777"/>
                    <a:pt x="4518039" y="632239"/>
                    <a:pt x="4529469" y="637954"/>
                  </a:cubicBezTo>
                  <a:cubicBezTo>
                    <a:pt x="4539493" y="642966"/>
                    <a:pt x="4553442" y="640661"/>
                    <a:pt x="4561367" y="648586"/>
                  </a:cubicBezTo>
                  <a:cubicBezTo>
                    <a:pt x="4569292" y="656511"/>
                    <a:pt x="4566988" y="670459"/>
                    <a:pt x="4572000" y="680484"/>
                  </a:cubicBezTo>
                  <a:cubicBezTo>
                    <a:pt x="4577715" y="691913"/>
                    <a:pt x="4586177" y="701749"/>
                    <a:pt x="4593265" y="712381"/>
                  </a:cubicBezTo>
                  <a:cubicBezTo>
                    <a:pt x="4596809" y="769088"/>
                    <a:pt x="4595036" y="826380"/>
                    <a:pt x="4603897" y="882502"/>
                  </a:cubicBezTo>
                  <a:cubicBezTo>
                    <a:pt x="4605890" y="895124"/>
                    <a:pt x="4617734" y="904001"/>
                    <a:pt x="4625162" y="914400"/>
                  </a:cubicBezTo>
                  <a:cubicBezTo>
                    <a:pt x="4679098" y="989910"/>
                    <a:pt x="4631953" y="930690"/>
                    <a:pt x="4688958" y="978195"/>
                  </a:cubicBezTo>
                  <a:cubicBezTo>
                    <a:pt x="4718573" y="1002875"/>
                    <a:pt x="4729289" y="1021338"/>
                    <a:pt x="4752753" y="1052623"/>
                  </a:cubicBezTo>
                  <a:lnTo>
                    <a:pt x="4774018" y="1137684"/>
                  </a:lnTo>
                  <a:cubicBezTo>
                    <a:pt x="4777562" y="1151861"/>
                    <a:pt x="4774318" y="1169881"/>
                    <a:pt x="4784651" y="1180214"/>
                  </a:cubicBezTo>
                  <a:cubicBezTo>
                    <a:pt x="4808166" y="1203730"/>
                    <a:pt x="4818839" y="1218574"/>
                    <a:pt x="4848446" y="1233377"/>
                  </a:cubicBezTo>
                  <a:cubicBezTo>
                    <a:pt x="4858471" y="1238389"/>
                    <a:pt x="4870042" y="1239594"/>
                    <a:pt x="4880344" y="1244009"/>
                  </a:cubicBezTo>
                  <a:cubicBezTo>
                    <a:pt x="4894913" y="1250253"/>
                    <a:pt x="4908390" y="1258838"/>
                    <a:pt x="4922874" y="1265275"/>
                  </a:cubicBezTo>
                  <a:cubicBezTo>
                    <a:pt x="4969275" y="1285898"/>
                    <a:pt x="4972628" y="1279560"/>
                    <a:pt x="5007934" y="1307805"/>
                  </a:cubicBezTo>
                  <a:cubicBezTo>
                    <a:pt x="5029581" y="1325122"/>
                    <a:pt x="5034673" y="1337280"/>
                    <a:pt x="5050465" y="1360968"/>
                  </a:cubicBezTo>
                  <a:cubicBezTo>
                    <a:pt x="5054009" y="1371600"/>
                    <a:pt x="5051977" y="1386351"/>
                    <a:pt x="5061097" y="1392865"/>
                  </a:cubicBezTo>
                  <a:cubicBezTo>
                    <a:pt x="5079337" y="1405894"/>
                    <a:pt x="5124893" y="1414130"/>
                    <a:pt x="5124893" y="1414130"/>
                  </a:cubicBezTo>
                  <a:cubicBezTo>
                    <a:pt x="5135525" y="1421218"/>
                    <a:pt x="5144140" y="1437202"/>
                    <a:pt x="5156790" y="1435395"/>
                  </a:cubicBezTo>
                  <a:cubicBezTo>
                    <a:pt x="5171532" y="1433289"/>
                    <a:pt x="5207046" y="1395773"/>
                    <a:pt x="5220586" y="1382233"/>
                  </a:cubicBezTo>
                  <a:cubicBezTo>
                    <a:pt x="5227674" y="1368056"/>
                    <a:pt x="5230643" y="1350910"/>
                    <a:pt x="5241851" y="1339702"/>
                  </a:cubicBezTo>
                  <a:cubicBezTo>
                    <a:pt x="5259923" y="1321630"/>
                    <a:pt x="5284381" y="1311349"/>
                    <a:pt x="5305646" y="1297172"/>
                  </a:cubicBezTo>
                  <a:cubicBezTo>
                    <a:pt x="5346868" y="1269691"/>
                    <a:pt x="5325422" y="1279948"/>
                    <a:pt x="5369441" y="1265275"/>
                  </a:cubicBezTo>
                  <a:cubicBezTo>
                    <a:pt x="5376529" y="1258186"/>
                    <a:pt x="5382110" y="1249167"/>
                    <a:pt x="5390706" y="1244009"/>
                  </a:cubicBezTo>
                  <a:cubicBezTo>
                    <a:pt x="5442456" y="1212959"/>
                    <a:pt x="5407184" y="1262317"/>
                    <a:pt x="5454502" y="1201479"/>
                  </a:cubicBezTo>
                  <a:cubicBezTo>
                    <a:pt x="5470193" y="1181305"/>
                    <a:pt x="5481697" y="1158130"/>
                    <a:pt x="5497032" y="1137684"/>
                  </a:cubicBezTo>
                  <a:cubicBezTo>
                    <a:pt x="5507665" y="1123507"/>
                    <a:pt x="5514185" y="1104984"/>
                    <a:pt x="5528930" y="1095154"/>
                  </a:cubicBezTo>
                  <a:cubicBezTo>
                    <a:pt x="5547581" y="1082720"/>
                    <a:pt x="5592725" y="1073888"/>
                    <a:pt x="5592725" y="1073888"/>
                  </a:cubicBezTo>
                  <a:cubicBezTo>
                    <a:pt x="5634651" y="1082274"/>
                    <a:pt x="5654727" y="1076066"/>
                    <a:pt x="5677786" y="1116419"/>
                  </a:cubicBezTo>
                  <a:cubicBezTo>
                    <a:pt x="5695737" y="1147834"/>
                    <a:pt x="5678352" y="1209595"/>
                    <a:pt x="5730948" y="1222744"/>
                  </a:cubicBezTo>
                  <a:cubicBezTo>
                    <a:pt x="5745125" y="1226288"/>
                    <a:pt x="5759482" y="1229178"/>
                    <a:pt x="5773479" y="1233377"/>
                  </a:cubicBezTo>
                  <a:cubicBezTo>
                    <a:pt x="5794949" y="1239818"/>
                    <a:pt x="5837274" y="1254642"/>
                    <a:pt x="5837274" y="1254642"/>
                  </a:cubicBezTo>
                  <a:cubicBezTo>
                    <a:pt x="5840818" y="1265275"/>
                    <a:pt x="5847906" y="1275332"/>
                    <a:pt x="5847906" y="1286540"/>
                  </a:cubicBezTo>
                  <a:cubicBezTo>
                    <a:pt x="5847906" y="1335673"/>
                    <a:pt x="5822414" y="1318482"/>
                    <a:pt x="5847906" y="1360968"/>
                  </a:cubicBezTo>
                  <a:cubicBezTo>
                    <a:pt x="5853064" y="1369564"/>
                    <a:pt x="5859501" y="1379595"/>
                    <a:pt x="5869172" y="1382233"/>
                  </a:cubicBezTo>
                  <a:cubicBezTo>
                    <a:pt x="5889422" y="1387756"/>
                    <a:pt x="6089607" y="1403261"/>
                    <a:pt x="6092455" y="1403498"/>
                  </a:cubicBezTo>
                  <a:cubicBezTo>
                    <a:pt x="6110176" y="1407042"/>
                    <a:pt x="6128183" y="1409375"/>
                    <a:pt x="6145618" y="1414130"/>
                  </a:cubicBezTo>
                  <a:cubicBezTo>
                    <a:pt x="6167243" y="1420028"/>
                    <a:pt x="6209413" y="1435395"/>
                    <a:pt x="6209413" y="143539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3230279" y="5327884"/>
              <a:ext cx="468403" cy="828315"/>
            </a:xfrm>
            <a:prstGeom prst="rect">
              <a:avLst/>
            </a:prstGeom>
            <a:noFill/>
          </p:spPr>
          <p:txBody>
            <a:bodyPr wrap="none" rtlCol="0">
              <a:spAutoFit/>
            </a:bodyPr>
            <a:lstStyle/>
            <a:p>
              <a:r>
                <a:rPr lang="en-US" sz="4800" dirty="0" smtClean="0">
                  <a:solidFill>
                    <a:srgbClr val="FF0000"/>
                  </a:solidFill>
                  <a:latin typeface="Arial" pitchFamily="34" charset="0"/>
                  <a:cs typeface="Arial" pitchFamily="34" charset="0"/>
                </a:rPr>
                <a:t>?</a:t>
              </a:r>
              <a:endParaRPr lang="en-US" sz="4800" dirty="0">
                <a:solidFill>
                  <a:srgbClr val="FF0000"/>
                </a:solidFill>
                <a:latin typeface="Arial" pitchFamily="34" charset="0"/>
                <a:cs typeface="Arial" pitchFamily="34" charset="0"/>
              </a:endParaRPr>
            </a:p>
          </p:txBody>
        </p:sp>
        <p:sp>
          <p:nvSpPr>
            <p:cNvPr id="98" name="TextBox 97"/>
            <p:cNvSpPr txBox="1"/>
            <p:nvPr/>
          </p:nvSpPr>
          <p:spPr>
            <a:xfrm>
              <a:off x="789246" y="3992037"/>
              <a:ext cx="2545890" cy="1015663"/>
            </a:xfrm>
            <a:prstGeom prst="rect">
              <a:avLst/>
            </a:prstGeom>
            <a:noFill/>
          </p:spPr>
          <p:txBody>
            <a:bodyPr wrap="none" rtlCol="0">
              <a:spAutoFit/>
            </a:bodyPr>
            <a:lstStyle/>
            <a:p>
              <a:r>
                <a:rPr lang="en-US" sz="2800" dirty="0" smtClean="0">
                  <a:solidFill>
                    <a:srgbClr val="00FF00"/>
                  </a:solidFill>
                </a:rPr>
                <a:t> </a:t>
              </a:r>
              <a:r>
                <a:rPr lang="en-US" sz="2800" dirty="0" smtClean="0">
                  <a:solidFill>
                    <a:srgbClr val="FF7C80"/>
                  </a:solidFill>
                </a:rPr>
                <a:t>ALWAYS ON</a:t>
              </a:r>
            </a:p>
            <a:p>
              <a:r>
                <a:rPr lang="en-US" sz="1600" b="1" dirty="0" smtClean="0">
                  <a:solidFill>
                    <a:srgbClr val="FF7C80"/>
                  </a:solidFill>
                </a:rPr>
                <a:t>+</a:t>
              </a:r>
              <a:r>
                <a:rPr lang="en-US" sz="1600" dirty="0" smtClean="0">
                  <a:solidFill>
                    <a:srgbClr val="FF7C80"/>
                  </a:solidFill>
                </a:rPr>
                <a:t>  Low response time</a:t>
              </a:r>
            </a:p>
            <a:p>
              <a:r>
                <a:rPr lang="en-US" sz="1600" b="1" dirty="0" smtClean="0">
                  <a:solidFill>
                    <a:srgbClr val="FF7C80"/>
                  </a:solidFill>
                </a:rPr>
                <a:t>-</a:t>
              </a:r>
              <a:r>
                <a:rPr lang="en-US" sz="1600" dirty="0" smtClean="0">
                  <a:solidFill>
                    <a:srgbClr val="FF7C80"/>
                  </a:solidFill>
                </a:rPr>
                <a:t>  Wastes power</a:t>
              </a:r>
              <a:endParaRPr lang="en-US" sz="1600" dirty="0">
                <a:solidFill>
                  <a:srgbClr val="FF7C8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010400" y="7557353"/>
            <a:ext cx="2133600" cy="365125"/>
          </a:xfrm>
        </p:spPr>
        <p:txBody>
          <a:bodyPr/>
          <a:lstStyle/>
          <a:p>
            <a:fld id="{B6F15528-21DE-4FAA-801E-634DDDAF4B2B}" type="slidenum">
              <a:rPr lang="en-US" smtClean="0"/>
              <a:pPr/>
              <a:t>5</a:t>
            </a:fld>
            <a:endParaRPr lang="en-US" dirty="0"/>
          </a:p>
        </p:txBody>
      </p:sp>
      <p:sp>
        <p:nvSpPr>
          <p:cNvPr id="1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Outline</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32" name="TextBox 31"/>
          <p:cNvSpPr txBox="1"/>
          <p:nvPr/>
        </p:nvSpPr>
        <p:spPr>
          <a:xfrm>
            <a:off x="163773" y="1856094"/>
            <a:ext cx="8236550" cy="1446550"/>
          </a:xfrm>
          <a:prstGeom prst="rect">
            <a:avLst/>
          </a:prstGeom>
          <a:noFill/>
        </p:spPr>
        <p:txBody>
          <a:bodyPr wrap="none" rtlCol="0">
            <a:spAutoFit/>
          </a:bodyPr>
          <a:lstStyle/>
          <a:p>
            <a:pPr>
              <a:buFont typeface="Wingdings" pitchFamily="2" charset="2"/>
              <a:buChar char="q"/>
            </a:pPr>
            <a:r>
              <a:rPr lang="en-US" sz="2800" dirty="0" smtClean="0">
                <a:solidFill>
                  <a:schemeClr val="bg2"/>
                </a:solidFill>
              </a:rPr>
              <a:t>   Part I:   </a:t>
            </a:r>
            <a:r>
              <a:rPr lang="en-US" sz="3200" dirty="0" smtClean="0">
                <a:solidFill>
                  <a:schemeClr val="bg2"/>
                </a:solidFill>
              </a:rPr>
              <a:t>Theory</a:t>
            </a:r>
            <a:r>
              <a:rPr lang="en-US" sz="2800" dirty="0" smtClean="0">
                <a:solidFill>
                  <a:schemeClr val="bg2"/>
                </a:solidFill>
              </a:rPr>
              <a:t> – M/M/k</a:t>
            </a:r>
          </a:p>
          <a:p>
            <a:r>
              <a:rPr lang="en-US" sz="2800" dirty="0" smtClean="0">
                <a:solidFill>
                  <a:schemeClr val="bg2"/>
                </a:solidFill>
              </a:rPr>
              <a:t>                   Understanding the challenges:</a:t>
            </a:r>
          </a:p>
          <a:p>
            <a:r>
              <a:rPr lang="en-US" sz="2800" dirty="0" smtClean="0">
                <a:solidFill>
                  <a:schemeClr val="bg2"/>
                </a:solidFill>
              </a:rPr>
              <a:t>                   	</a:t>
            </a:r>
            <a:r>
              <a:rPr lang="en-US" sz="2400" dirty="0" smtClean="0">
                <a:solidFill>
                  <a:schemeClr val="bg2"/>
                </a:solidFill>
              </a:rPr>
              <a:t>-- What is the effect of setup time?</a:t>
            </a:r>
            <a:endParaRPr lang="en-US" sz="2000" dirty="0" smtClean="0">
              <a:solidFill>
                <a:schemeClr val="bg2"/>
              </a:solidFill>
            </a:endParaRPr>
          </a:p>
        </p:txBody>
      </p:sp>
      <p:sp>
        <p:nvSpPr>
          <p:cNvPr id="33" name="TextBox 32"/>
          <p:cNvSpPr txBox="1"/>
          <p:nvPr/>
        </p:nvSpPr>
        <p:spPr>
          <a:xfrm>
            <a:off x="120376" y="3837294"/>
            <a:ext cx="8981946" cy="1015663"/>
          </a:xfrm>
          <a:prstGeom prst="rect">
            <a:avLst/>
          </a:prstGeom>
          <a:noFill/>
        </p:spPr>
        <p:txBody>
          <a:bodyPr wrap="none" rtlCol="0">
            <a:spAutoFit/>
          </a:bodyPr>
          <a:lstStyle/>
          <a:p>
            <a:pPr>
              <a:buFont typeface="Wingdings" pitchFamily="2" charset="2"/>
              <a:buChar char="q"/>
            </a:pPr>
            <a:r>
              <a:rPr lang="en-US" sz="2800" dirty="0" smtClean="0">
                <a:solidFill>
                  <a:schemeClr val="bg2"/>
                </a:solidFill>
              </a:rPr>
              <a:t>   Part II:  </a:t>
            </a:r>
            <a:r>
              <a:rPr lang="en-US" sz="3200" dirty="0" smtClean="0">
                <a:solidFill>
                  <a:schemeClr val="bg2"/>
                </a:solidFill>
              </a:rPr>
              <a:t>Systems Implementation</a:t>
            </a:r>
            <a:endParaRPr lang="en-US" sz="2800" dirty="0" smtClean="0">
              <a:solidFill>
                <a:schemeClr val="bg2"/>
              </a:solidFill>
            </a:endParaRPr>
          </a:p>
          <a:p>
            <a:r>
              <a:rPr lang="en-US" sz="2800" dirty="0" smtClean="0">
                <a:solidFill>
                  <a:schemeClr val="bg2"/>
                </a:solidFill>
              </a:rPr>
              <a:t>                     Dynamic power management in practice</a:t>
            </a: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7006442"/>
            <a:ext cx="9144000" cy="1116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0" y="0"/>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M/M/1</a:t>
            </a:r>
            <a:r>
              <a:rPr lang="en-US" sz="3600" dirty="0" smtClean="0">
                <a:solidFill>
                  <a:schemeClr val="tx2"/>
                </a:solidFill>
                <a:latin typeface="+mj-lt"/>
                <a:ea typeface="+mj-ea"/>
                <a:cs typeface="+mj-cs"/>
              </a:rPr>
              <a:t>/Setup   </a:t>
            </a:r>
            <a:endParaRPr kumimoji="0" lang="en-US" sz="2000" b="0" i="1"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7010400" y="7474226"/>
            <a:ext cx="2133600" cy="365125"/>
          </a:xfrm>
        </p:spPr>
        <p:txBody>
          <a:bodyPr/>
          <a:lstStyle/>
          <a:p>
            <a:fld id="{B6F15528-21DE-4FAA-801E-634DDDAF4B2B}" type="slidenum">
              <a:rPr lang="en-US" smtClean="0"/>
              <a:pPr/>
              <a:t>6</a:t>
            </a:fld>
            <a:endParaRPr lang="en-US" dirty="0"/>
          </a:p>
        </p:txBody>
      </p:sp>
      <p:sp>
        <p:nvSpPr>
          <p:cNvPr id="7" name="Rectangle 6"/>
          <p:cNvSpPr/>
          <p:nvPr/>
        </p:nvSpPr>
        <p:spPr>
          <a:xfrm>
            <a:off x="1092530" y="3099408"/>
            <a:ext cx="6804561" cy="23751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8"/>
          <p:cNvGrpSpPr/>
          <p:nvPr/>
        </p:nvGrpSpPr>
        <p:grpSpPr>
          <a:xfrm>
            <a:off x="1213510" y="3076449"/>
            <a:ext cx="6332896" cy="2234489"/>
            <a:chOff x="953849" y="1256582"/>
            <a:chExt cx="6332896" cy="2234489"/>
          </a:xfrm>
        </p:grpSpPr>
        <p:cxnSp>
          <p:nvCxnSpPr>
            <p:cNvPr id="10" name="Straight Arrow Connector 9"/>
            <p:cNvCxnSpPr/>
            <p:nvPr/>
          </p:nvCxnSpPr>
          <p:spPr>
            <a:xfrm>
              <a:off x="1388853" y="1699404"/>
              <a:ext cx="8884" cy="1672108"/>
            </a:xfrm>
            <a:prstGeom prst="straightConnector1">
              <a:avLst/>
            </a:prstGeom>
            <a:ln w="381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371600" y="1673525"/>
              <a:ext cx="5822829" cy="345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30253" y="2398144"/>
              <a:ext cx="1816523" cy="369332"/>
            </a:xfrm>
            <a:prstGeom prst="rect">
              <a:avLst/>
            </a:prstGeom>
            <a:noFill/>
          </p:spPr>
          <p:txBody>
            <a:bodyPr wrap="none" rtlCol="0">
              <a:spAutoFit/>
            </a:bodyPr>
            <a:lstStyle/>
            <a:p>
              <a:r>
                <a:rPr lang="en-US" dirty="0" smtClean="0">
                  <a:solidFill>
                    <a:schemeClr val="tx2"/>
                  </a:solidFill>
                </a:rPr>
                <a:t># busy servers</a:t>
              </a:r>
              <a:endParaRPr lang="en-US" dirty="0">
                <a:solidFill>
                  <a:schemeClr val="tx2"/>
                </a:solidFill>
              </a:endParaRPr>
            </a:p>
          </p:txBody>
        </p:sp>
        <p:sp>
          <p:nvSpPr>
            <p:cNvPr id="13" name="TextBox 12"/>
            <p:cNvSpPr txBox="1"/>
            <p:nvPr/>
          </p:nvSpPr>
          <p:spPr>
            <a:xfrm>
              <a:off x="4836543" y="1256582"/>
              <a:ext cx="1992853" cy="369332"/>
            </a:xfrm>
            <a:prstGeom prst="rect">
              <a:avLst/>
            </a:prstGeom>
            <a:noFill/>
          </p:spPr>
          <p:txBody>
            <a:bodyPr wrap="none" rtlCol="0">
              <a:spAutoFit/>
            </a:bodyPr>
            <a:lstStyle/>
            <a:p>
              <a:r>
                <a:rPr lang="en-US" dirty="0" smtClean="0">
                  <a:solidFill>
                    <a:srgbClr val="FF0000"/>
                  </a:solidFill>
                </a:rPr>
                <a:t># jobs in system</a:t>
              </a:r>
              <a:endParaRPr lang="en-US" dirty="0">
                <a:solidFill>
                  <a:srgbClr val="FF0000"/>
                </a:solidFill>
              </a:endParaRPr>
            </a:p>
          </p:txBody>
        </p:sp>
        <p:sp>
          <p:nvSpPr>
            <p:cNvPr id="14" name="Oval 13"/>
            <p:cNvSpPr/>
            <p:nvPr/>
          </p:nvSpPr>
          <p:spPr>
            <a:xfrm>
              <a:off x="1619608" y="1948312"/>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0</a:t>
              </a:r>
              <a:endParaRPr lang="en-US" dirty="0">
                <a:solidFill>
                  <a:srgbClr val="FF0000"/>
                </a:solidFill>
              </a:endParaRPr>
            </a:p>
          </p:txBody>
        </p:sp>
        <p:sp>
          <p:nvSpPr>
            <p:cNvPr id="15" name="Oval 14"/>
            <p:cNvSpPr/>
            <p:nvPr/>
          </p:nvSpPr>
          <p:spPr>
            <a:xfrm>
              <a:off x="3058783" y="19224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16" name="Oval 15"/>
            <p:cNvSpPr/>
            <p:nvPr/>
          </p:nvSpPr>
          <p:spPr>
            <a:xfrm>
              <a:off x="4506583" y="19224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18" name="Oval 17"/>
            <p:cNvSpPr/>
            <p:nvPr/>
          </p:nvSpPr>
          <p:spPr>
            <a:xfrm>
              <a:off x="5954383" y="19224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9" name="Oval 18"/>
            <p:cNvSpPr/>
            <p:nvPr/>
          </p:nvSpPr>
          <p:spPr>
            <a:xfrm>
              <a:off x="3049258" y="28368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21" name="Oval 20"/>
            <p:cNvSpPr/>
            <p:nvPr/>
          </p:nvSpPr>
          <p:spPr>
            <a:xfrm>
              <a:off x="4497058" y="28368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22" name="Oval 21"/>
            <p:cNvSpPr/>
            <p:nvPr/>
          </p:nvSpPr>
          <p:spPr>
            <a:xfrm>
              <a:off x="5944858" y="2836833"/>
              <a:ext cx="800100" cy="5048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23" name="Freeform 22"/>
            <p:cNvSpPr/>
            <p:nvPr/>
          </p:nvSpPr>
          <p:spPr>
            <a:xfrm>
              <a:off x="5306683" y="2030383"/>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849358" y="2039908"/>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392033" y="2049433"/>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849358" y="2963833"/>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287349" y="2954308"/>
              <a:ext cx="676559" cy="62363"/>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rot="10800000">
              <a:off x="3858883" y="3135283"/>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10800000">
              <a:off x="5297158" y="3116233"/>
              <a:ext cx="647700" cy="73025"/>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a:stCxn id="19" idx="2"/>
            </p:cNvCxnSpPr>
            <p:nvPr/>
          </p:nvCxnSpPr>
          <p:spPr>
            <a:xfrm flipH="1" flipV="1">
              <a:off x="2192008" y="2427258"/>
              <a:ext cx="857250" cy="66198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4"/>
            </p:cNvCxnSpPr>
            <p:nvPr/>
          </p:nvCxnSpPr>
          <p:spPr>
            <a:xfrm>
              <a:off x="3458833" y="2427258"/>
              <a:ext cx="0" cy="4095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06633" y="2417733"/>
              <a:ext cx="0" cy="4095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54433" y="2436783"/>
              <a:ext cx="0" cy="4095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72"/>
            <p:cNvGrpSpPr/>
            <p:nvPr/>
          </p:nvGrpSpPr>
          <p:grpSpPr>
            <a:xfrm>
              <a:off x="6893234" y="2132978"/>
              <a:ext cx="393511" cy="88711"/>
              <a:chOff x="6578220" y="2378122"/>
              <a:chExt cx="393511" cy="88711"/>
            </a:xfrm>
          </p:grpSpPr>
          <p:sp>
            <p:nvSpPr>
              <p:cNvPr id="52" name="Oval 51"/>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1"/>
            <p:cNvGrpSpPr/>
            <p:nvPr/>
          </p:nvGrpSpPr>
          <p:grpSpPr>
            <a:xfrm>
              <a:off x="6893234" y="3036004"/>
              <a:ext cx="393511" cy="88711"/>
              <a:chOff x="6730620" y="2530522"/>
              <a:chExt cx="393511" cy="88711"/>
            </a:xfrm>
          </p:grpSpPr>
          <p:sp>
            <p:nvSpPr>
              <p:cNvPr id="49" name="Oval 48"/>
              <p:cNvSpPr/>
              <p:nvPr/>
            </p:nvSpPr>
            <p:spPr>
              <a:xfrm>
                <a:off x="6730620" y="25305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83020" y="25305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035420" y="25305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3472196" y="2416169"/>
              <a:ext cx="330540" cy="369332"/>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39" name="TextBox 38"/>
            <p:cNvSpPr txBox="1"/>
            <p:nvPr/>
          </p:nvSpPr>
          <p:spPr>
            <a:xfrm>
              <a:off x="5485241" y="1713310"/>
              <a:ext cx="311304" cy="369332"/>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40" name="TextBox 39"/>
            <p:cNvSpPr txBox="1"/>
            <p:nvPr/>
          </p:nvSpPr>
          <p:spPr>
            <a:xfrm>
              <a:off x="4900660" y="2402520"/>
              <a:ext cx="330540"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41" name="TextBox 40"/>
            <p:cNvSpPr txBox="1"/>
            <p:nvPr/>
          </p:nvSpPr>
          <p:spPr>
            <a:xfrm>
              <a:off x="6315478" y="2411618"/>
              <a:ext cx="330540"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42" name="TextBox 41"/>
            <p:cNvSpPr txBox="1"/>
            <p:nvPr/>
          </p:nvSpPr>
          <p:spPr>
            <a:xfrm>
              <a:off x="5467044" y="2636807"/>
              <a:ext cx="311304" cy="369332"/>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43" name="TextBox 42"/>
            <p:cNvSpPr txBox="1"/>
            <p:nvPr/>
          </p:nvSpPr>
          <p:spPr>
            <a:xfrm>
              <a:off x="3993086" y="1729231"/>
              <a:ext cx="311304" cy="369332"/>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44" name="TextBox 43"/>
            <p:cNvSpPr txBox="1"/>
            <p:nvPr/>
          </p:nvSpPr>
          <p:spPr>
            <a:xfrm>
              <a:off x="3981713" y="2673201"/>
              <a:ext cx="311304" cy="369332"/>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45" name="TextBox 44"/>
            <p:cNvSpPr txBox="1"/>
            <p:nvPr/>
          </p:nvSpPr>
          <p:spPr>
            <a:xfrm>
              <a:off x="2530501" y="1733780"/>
              <a:ext cx="311304" cy="369332"/>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46" name="TextBox 45"/>
            <p:cNvSpPr txBox="1"/>
            <p:nvPr/>
          </p:nvSpPr>
          <p:spPr>
            <a:xfrm>
              <a:off x="5467044" y="3080360"/>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47" name="TextBox 46"/>
            <p:cNvSpPr txBox="1"/>
            <p:nvPr/>
          </p:nvSpPr>
          <p:spPr>
            <a:xfrm>
              <a:off x="4015832" y="3096281"/>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48" name="TextBox 47"/>
            <p:cNvSpPr txBox="1"/>
            <p:nvPr/>
          </p:nvSpPr>
          <p:spPr>
            <a:xfrm>
              <a:off x="2523676" y="2757360"/>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grpSp>
      <p:sp>
        <p:nvSpPr>
          <p:cNvPr id="76" name="TextBox 75"/>
          <p:cNvSpPr txBox="1"/>
          <p:nvPr/>
        </p:nvSpPr>
        <p:spPr>
          <a:xfrm>
            <a:off x="5612756" y="1237547"/>
            <a:ext cx="2002471" cy="1508105"/>
          </a:xfrm>
          <a:prstGeom prst="rect">
            <a:avLst/>
          </a:prstGeom>
          <a:noFill/>
          <a:ln>
            <a:noFill/>
          </a:ln>
        </p:spPr>
        <p:txBody>
          <a:bodyPr wrap="none" rtlCol="0">
            <a:spAutoFit/>
          </a:bodyPr>
          <a:lstStyle/>
          <a:p>
            <a:pPr algn="ctr"/>
            <a:r>
              <a:rPr lang="en-US" dirty="0" smtClean="0">
                <a:solidFill>
                  <a:schemeClr val="bg1"/>
                </a:solidFill>
              </a:rPr>
              <a:t>Server</a:t>
            </a:r>
          </a:p>
          <a:p>
            <a:pPr algn="ctr"/>
            <a:r>
              <a:rPr lang="en-US" dirty="0" smtClean="0">
                <a:solidFill>
                  <a:schemeClr val="bg1"/>
                </a:solidFill>
              </a:rPr>
              <a:t>turns off</a:t>
            </a:r>
          </a:p>
          <a:p>
            <a:pPr algn="ctr"/>
            <a:r>
              <a:rPr lang="en-US" dirty="0" smtClean="0">
                <a:solidFill>
                  <a:schemeClr val="bg1"/>
                </a:solidFill>
              </a:rPr>
              <a:t>when idle.</a:t>
            </a:r>
          </a:p>
          <a:p>
            <a:pPr algn="ctr"/>
            <a:endParaRPr lang="en-US" dirty="0" smtClean="0">
              <a:solidFill>
                <a:schemeClr val="bg1"/>
              </a:solidFill>
            </a:endParaRPr>
          </a:p>
          <a:p>
            <a:pPr algn="ctr"/>
            <a:r>
              <a:rPr lang="en-US" sz="2000" dirty="0" smtClean="0">
                <a:solidFill>
                  <a:schemeClr val="bg1"/>
                </a:solidFill>
              </a:rPr>
              <a:t>Setup ~ Exp(</a:t>
            </a:r>
            <a:r>
              <a:rPr lang="en-US" sz="2000" dirty="0" smtClean="0">
                <a:solidFill>
                  <a:schemeClr val="bg1"/>
                </a:solidFill>
                <a:latin typeface="Symbol" pitchFamily="18" charset="2"/>
              </a:rPr>
              <a:t>a</a:t>
            </a:r>
            <a:r>
              <a:rPr lang="en-US" sz="2000" dirty="0" smtClean="0">
                <a:solidFill>
                  <a:schemeClr val="bg1"/>
                </a:solidFill>
              </a:rPr>
              <a:t>)</a:t>
            </a:r>
          </a:p>
        </p:txBody>
      </p:sp>
      <p:graphicFrame>
        <p:nvGraphicFramePr>
          <p:cNvPr id="79" name="Object 78"/>
          <p:cNvGraphicFramePr>
            <a:graphicFrameLocks noChangeAspect="1"/>
          </p:cNvGraphicFramePr>
          <p:nvPr/>
        </p:nvGraphicFramePr>
        <p:xfrm>
          <a:off x="2363567" y="5816120"/>
          <a:ext cx="5540375" cy="534987"/>
        </p:xfrm>
        <a:graphic>
          <a:graphicData uri="http://schemas.openxmlformats.org/presentationml/2006/ole">
            <p:oleObj spid="_x0000_s540675" name="Equation" r:id="rId4" imgW="2361960" imgH="228600" progId="Equation.DSMT4">
              <p:embed/>
            </p:oleObj>
          </a:graphicData>
        </a:graphic>
      </p:graphicFrame>
      <p:grpSp>
        <p:nvGrpSpPr>
          <p:cNvPr id="70" name="Group 69"/>
          <p:cNvGrpSpPr/>
          <p:nvPr/>
        </p:nvGrpSpPr>
        <p:grpSpPr>
          <a:xfrm>
            <a:off x="1376618" y="1566730"/>
            <a:ext cx="4023361" cy="811988"/>
            <a:chOff x="1376618" y="1566730"/>
            <a:chExt cx="4023361" cy="811988"/>
          </a:xfrm>
        </p:grpSpPr>
        <p:cxnSp>
          <p:nvCxnSpPr>
            <p:cNvPr id="60" name="Straight Connector 59"/>
            <p:cNvCxnSpPr/>
            <p:nvPr/>
          </p:nvCxnSpPr>
          <p:spPr>
            <a:xfrm flipV="1">
              <a:off x="2818587" y="1640647"/>
              <a:ext cx="1351128" cy="136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04266" y="2325310"/>
              <a:ext cx="1351128" cy="136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69715" y="1654295"/>
              <a:ext cx="0" cy="682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46627" y="1653076"/>
              <a:ext cx="0" cy="682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23539" y="1651857"/>
              <a:ext cx="0" cy="682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00451" y="1650638"/>
              <a:ext cx="0" cy="682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4178340" y="1566730"/>
              <a:ext cx="841248" cy="8119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stCxn id="69" idx="6"/>
            </p:cNvCxnSpPr>
            <p:nvPr/>
          </p:nvCxnSpPr>
          <p:spPr>
            <a:xfrm>
              <a:off x="5019588" y="1972724"/>
              <a:ext cx="380391" cy="365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2342225" y="1888600"/>
              <a:ext cx="446227" cy="241401"/>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376618" y="1683774"/>
              <a:ext cx="915635" cy="677108"/>
            </a:xfrm>
            <a:prstGeom prst="rect">
              <a:avLst/>
            </a:prstGeom>
            <a:noFill/>
            <a:ln w="28575">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a:p>
              <a:pPr algn="ctr"/>
              <a:r>
                <a:rPr lang="en-US" sz="1400" dirty="0" smtClean="0">
                  <a:solidFill>
                    <a:schemeClr val="bg1"/>
                  </a:solidFill>
                </a:rPr>
                <a:t>jobs/sec</a:t>
              </a:r>
              <a:endParaRPr lang="en-US" sz="1400" dirty="0">
                <a:solidFill>
                  <a:schemeClr val="bg1"/>
                </a:solidFill>
              </a:endParaRPr>
            </a:p>
          </p:txBody>
        </p:sp>
        <p:sp>
          <p:nvSpPr>
            <p:cNvPr id="75" name="TextBox 74"/>
            <p:cNvSpPr txBox="1"/>
            <p:nvPr/>
          </p:nvSpPr>
          <p:spPr>
            <a:xfrm>
              <a:off x="4177121" y="1616718"/>
              <a:ext cx="915635" cy="677108"/>
            </a:xfrm>
            <a:prstGeom prst="rect">
              <a:avLst/>
            </a:prstGeom>
            <a:noFill/>
            <a:ln w="28575">
              <a:noFill/>
            </a:ln>
          </p:spPr>
          <p:txBody>
            <a:bodyPr wrap="none" rtlCol="0">
              <a:spAutoFit/>
            </a:bodyPr>
            <a:lstStyle/>
            <a:p>
              <a:pPr algn="ctr"/>
              <a:r>
                <a:rPr lang="en-US" sz="2400" dirty="0" smtClean="0">
                  <a:solidFill>
                    <a:schemeClr val="bg1"/>
                  </a:solidFill>
                  <a:latin typeface="Symbol" pitchFamily="18" charset="2"/>
                </a:rPr>
                <a:t>m</a:t>
              </a:r>
              <a:r>
                <a:rPr lang="en-US" dirty="0" smtClean="0">
                  <a:solidFill>
                    <a:schemeClr val="bg1"/>
                  </a:solidFill>
                </a:rPr>
                <a:t> </a:t>
              </a:r>
            </a:p>
            <a:p>
              <a:pPr algn="ctr"/>
              <a:r>
                <a:rPr lang="en-US" sz="1400" dirty="0" smtClean="0">
                  <a:solidFill>
                    <a:schemeClr val="bg1"/>
                  </a:solidFill>
                </a:rPr>
                <a:t>jobs/sec</a:t>
              </a:r>
              <a:endParaRPr lang="en-US" sz="1400" dirty="0">
                <a:solidFill>
                  <a:schemeClr val="bg1"/>
                </a:solidFill>
              </a:endParaRPr>
            </a:p>
          </p:txBody>
        </p:sp>
        <p:sp>
          <p:nvSpPr>
            <p:cNvPr id="82" name="Rectangle 81"/>
            <p:cNvSpPr/>
            <p:nvPr/>
          </p:nvSpPr>
          <p:spPr>
            <a:xfrm>
              <a:off x="3655620" y="1888177"/>
              <a:ext cx="85107" cy="330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338944" y="1775637"/>
              <a:ext cx="84740" cy="470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972294" y="1923802"/>
              <a:ext cx="77192" cy="314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992579" y="2090057"/>
              <a:ext cx="89067" cy="160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40676" name="Object 3"/>
          <p:cNvGraphicFramePr>
            <a:graphicFrameLocks noChangeAspect="1"/>
          </p:cNvGraphicFramePr>
          <p:nvPr/>
        </p:nvGraphicFramePr>
        <p:xfrm>
          <a:off x="486887" y="7065818"/>
          <a:ext cx="7588333" cy="1028700"/>
        </p:xfrm>
        <a:graphic>
          <a:graphicData uri="http://schemas.openxmlformats.org/presentationml/2006/ole">
            <p:oleObj spid="_x0000_s540676" name="Equation" r:id="rId5" imgW="3035160" imgH="444240" progId="Equation.DSMT4">
              <p:embed/>
            </p:oleObj>
          </a:graphicData>
        </a:graphic>
      </p:graphicFrame>
      <p:sp>
        <p:nvSpPr>
          <p:cNvPr id="72"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77" name="TextBox 76"/>
          <p:cNvSpPr txBox="1"/>
          <p:nvPr/>
        </p:nvSpPr>
        <p:spPr>
          <a:xfrm>
            <a:off x="255182" y="5847907"/>
            <a:ext cx="1848583" cy="461665"/>
          </a:xfrm>
          <a:prstGeom prst="rect">
            <a:avLst/>
          </a:prstGeom>
          <a:noFill/>
        </p:spPr>
        <p:txBody>
          <a:bodyPr wrap="none" rtlCol="0">
            <a:spAutoFit/>
          </a:bodyPr>
          <a:lstStyle/>
          <a:p>
            <a:r>
              <a:rPr lang="en-US" sz="2400" i="1" dirty="0" smtClean="0">
                <a:solidFill>
                  <a:schemeClr val="bg1"/>
                </a:solidFill>
              </a:rPr>
              <a:t>[Welch ’64]</a:t>
            </a:r>
            <a:endParaRPr lang="en-US" sz="24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M/M/k/Setup    (k=4)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6699302" y="6339156"/>
            <a:ext cx="2133600" cy="365125"/>
          </a:xfrm>
        </p:spPr>
        <p:txBody>
          <a:bodyPr/>
          <a:lstStyle/>
          <a:p>
            <a:fld id="{B6F15528-21DE-4FAA-801E-634DDDAF4B2B}" type="slidenum">
              <a:rPr lang="en-US" smtClean="0">
                <a:solidFill>
                  <a:schemeClr val="bg1"/>
                </a:solidFill>
              </a:rPr>
              <a:pPr/>
              <a:t>7</a:t>
            </a:fld>
            <a:endParaRPr lang="en-US" dirty="0">
              <a:solidFill>
                <a:schemeClr val="bg1"/>
              </a:solidFill>
            </a:endParaRPr>
          </a:p>
        </p:txBody>
      </p:sp>
      <p:grpSp>
        <p:nvGrpSpPr>
          <p:cNvPr id="189" name="Group 188"/>
          <p:cNvGrpSpPr/>
          <p:nvPr/>
        </p:nvGrpSpPr>
        <p:grpSpPr>
          <a:xfrm>
            <a:off x="0" y="1153392"/>
            <a:ext cx="9144000" cy="5247408"/>
            <a:chOff x="0" y="1153392"/>
            <a:chExt cx="9144000" cy="5247408"/>
          </a:xfrm>
        </p:grpSpPr>
        <p:sp>
          <p:nvSpPr>
            <p:cNvPr id="188" name="Rectangle 187"/>
            <p:cNvSpPr/>
            <p:nvPr/>
          </p:nvSpPr>
          <p:spPr>
            <a:xfrm>
              <a:off x="0" y="1153392"/>
              <a:ext cx="9144000" cy="5247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p:nvPr/>
          </p:nvCxnSpPr>
          <p:spPr>
            <a:xfrm flipV="1">
              <a:off x="541478" y="1705970"/>
              <a:ext cx="8111203" cy="16401"/>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20995" y="1715888"/>
              <a:ext cx="8964" cy="3781148"/>
            </a:xfrm>
            <a:prstGeom prst="straightConnector1">
              <a:avLst/>
            </a:prstGeom>
            <a:ln w="38100">
              <a:solidFill>
                <a:schemeClr val="tx2"/>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68541" y="208659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0</a:t>
              </a:r>
              <a:endParaRPr lang="en-US" dirty="0">
                <a:solidFill>
                  <a:srgbClr val="FF0000"/>
                </a:solidFill>
              </a:endParaRPr>
            </a:p>
          </p:txBody>
        </p:sp>
        <p:sp>
          <p:nvSpPr>
            <p:cNvPr id="72" name="Oval 71"/>
            <p:cNvSpPr/>
            <p:nvPr/>
          </p:nvSpPr>
          <p:spPr>
            <a:xfrm>
              <a:off x="2189485"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3" name="Oval 72"/>
            <p:cNvSpPr/>
            <p:nvPr/>
          </p:nvSpPr>
          <p:spPr>
            <a:xfrm>
              <a:off x="3618946"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4" name="Oval 73"/>
            <p:cNvSpPr/>
            <p:nvPr/>
          </p:nvSpPr>
          <p:spPr>
            <a:xfrm>
              <a:off x="5048407"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5" name="Oval 74"/>
            <p:cNvSpPr/>
            <p:nvPr/>
          </p:nvSpPr>
          <p:spPr>
            <a:xfrm>
              <a:off x="2180081"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6" name="Oval 75"/>
            <p:cNvSpPr/>
            <p:nvPr/>
          </p:nvSpPr>
          <p:spPr>
            <a:xfrm>
              <a:off x="360954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7" name="Oval 76"/>
            <p:cNvSpPr/>
            <p:nvPr/>
          </p:nvSpPr>
          <p:spPr>
            <a:xfrm>
              <a:off x="503900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8" name="Freeform 77"/>
            <p:cNvSpPr/>
            <p:nvPr/>
          </p:nvSpPr>
          <p:spPr>
            <a:xfrm>
              <a:off x="4408911" y="215566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970046" y="216368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531181" y="217169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70046" y="294124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389822" y="2933233"/>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0800000">
              <a:off x="2979450" y="308554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0800000">
              <a:off x="4399507" y="306950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Arrow Connector 84"/>
            <p:cNvCxnSpPr/>
            <p:nvPr/>
          </p:nvCxnSpPr>
          <p:spPr>
            <a:xfrm flipH="1" flipV="1">
              <a:off x="1333690" y="2489671"/>
              <a:ext cx="825276" cy="512732"/>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2" idx="4"/>
            </p:cNvCxnSpPr>
            <p:nvPr/>
          </p:nvCxnSpPr>
          <p:spPr>
            <a:xfrm>
              <a:off x="2584468" y="2489671"/>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13929" y="248165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443389" y="249768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87029" y="2427177"/>
              <a:ext cx="326353" cy="310827"/>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91" name="TextBox 90"/>
            <p:cNvSpPr txBox="1"/>
            <p:nvPr/>
          </p:nvSpPr>
          <p:spPr>
            <a:xfrm>
              <a:off x="4585207" y="18250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92" name="TextBox 91"/>
            <p:cNvSpPr txBox="1"/>
            <p:nvPr/>
          </p:nvSpPr>
          <p:spPr>
            <a:xfrm>
              <a:off x="4008030" y="2468852"/>
              <a:ext cx="442046" cy="310827"/>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sp>
          <p:nvSpPr>
            <p:cNvPr id="104" name="TextBox 103"/>
            <p:cNvSpPr txBox="1"/>
            <p:nvPr/>
          </p:nvSpPr>
          <p:spPr>
            <a:xfrm>
              <a:off x="5447458" y="247650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sp>
          <p:nvSpPr>
            <p:cNvPr id="105" name="TextBox 104"/>
            <p:cNvSpPr txBox="1"/>
            <p:nvPr/>
          </p:nvSpPr>
          <p:spPr>
            <a:xfrm>
              <a:off x="4577874" y="2602230"/>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6" name="TextBox 105"/>
            <p:cNvSpPr txBox="1"/>
            <p:nvPr/>
          </p:nvSpPr>
          <p:spPr>
            <a:xfrm>
              <a:off x="3133219" y="182778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7" name="TextBox 106"/>
            <p:cNvSpPr txBox="1"/>
            <p:nvPr/>
          </p:nvSpPr>
          <p:spPr>
            <a:xfrm>
              <a:off x="3153888" y="264349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8" name="TextBox 107"/>
            <p:cNvSpPr txBox="1"/>
            <p:nvPr/>
          </p:nvSpPr>
          <p:spPr>
            <a:xfrm>
              <a:off x="1721057" y="182098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9" name="TextBox 108"/>
            <p:cNvSpPr txBox="1"/>
            <p:nvPr/>
          </p:nvSpPr>
          <p:spPr>
            <a:xfrm>
              <a:off x="4567241" y="3039317"/>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0" name="TextBox 109"/>
            <p:cNvSpPr txBox="1"/>
            <p:nvPr/>
          </p:nvSpPr>
          <p:spPr>
            <a:xfrm>
              <a:off x="3134411" y="3052716"/>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1" name="TextBox 110"/>
            <p:cNvSpPr txBox="1"/>
            <p:nvPr/>
          </p:nvSpPr>
          <p:spPr>
            <a:xfrm>
              <a:off x="1661157" y="2767483"/>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5" name="Freeform 114"/>
            <p:cNvSpPr/>
            <p:nvPr/>
          </p:nvSpPr>
          <p:spPr>
            <a:xfrm>
              <a:off x="5813945" y="215399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6000873" y="181272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0" name="TextBox 119"/>
            <p:cNvSpPr txBox="1"/>
            <p:nvPr/>
          </p:nvSpPr>
          <p:spPr>
            <a:xfrm>
              <a:off x="6001104" y="257189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3" name="Freeform 122"/>
            <p:cNvSpPr/>
            <p:nvPr/>
          </p:nvSpPr>
          <p:spPr>
            <a:xfrm rot="10800000">
              <a:off x="5804541" y="30178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007551" y="2984465"/>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25" name="Oval 124"/>
            <p:cNvSpPr/>
            <p:nvPr/>
          </p:nvSpPr>
          <p:spPr>
            <a:xfrm>
              <a:off x="3626551"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126" name="Oval 125"/>
            <p:cNvSpPr/>
            <p:nvPr/>
          </p:nvSpPr>
          <p:spPr>
            <a:xfrm>
              <a:off x="5056012"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27" name="Freeform 126"/>
            <p:cNvSpPr/>
            <p:nvPr/>
          </p:nvSpPr>
          <p:spPr>
            <a:xfrm>
              <a:off x="4406832" y="3703900"/>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10800000">
              <a:off x="4416516" y="384017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p:cNvSpPr txBox="1"/>
            <p:nvPr/>
          </p:nvSpPr>
          <p:spPr>
            <a:xfrm>
              <a:off x="4594882" y="338353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30" name="TextBox 129"/>
            <p:cNvSpPr txBox="1"/>
            <p:nvPr/>
          </p:nvSpPr>
          <p:spPr>
            <a:xfrm>
              <a:off x="4562985" y="3863148"/>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33" name="Freeform 132"/>
            <p:cNvSpPr/>
            <p:nvPr/>
          </p:nvSpPr>
          <p:spPr>
            <a:xfrm>
              <a:off x="5805552" y="36625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0800000">
              <a:off x="5821550" y="37885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5952192" y="380881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cxnSp>
          <p:nvCxnSpPr>
            <p:cNvPr id="136" name="Straight Arrow Connector 135"/>
            <p:cNvCxnSpPr/>
            <p:nvPr/>
          </p:nvCxnSpPr>
          <p:spPr>
            <a:xfrm>
              <a:off x="4019646" y="327016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91818" y="3195825"/>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161" name="Straight Arrow Connector 160"/>
            <p:cNvCxnSpPr/>
            <p:nvPr/>
          </p:nvCxnSpPr>
          <p:spPr>
            <a:xfrm>
              <a:off x="5426209" y="32645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409013" y="3200882"/>
              <a:ext cx="480780"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165" name="Straight Arrow Connector 164"/>
            <p:cNvCxnSpPr>
              <a:stCxn id="125" idx="2"/>
            </p:cNvCxnSpPr>
            <p:nvPr/>
          </p:nvCxnSpPr>
          <p:spPr>
            <a:xfrm flipH="1" flipV="1">
              <a:off x="2722092" y="326527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037818" y="357846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67" name="TextBox 166"/>
            <p:cNvSpPr txBox="1"/>
            <p:nvPr/>
          </p:nvSpPr>
          <p:spPr>
            <a:xfrm>
              <a:off x="6002497" y="33283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0" name="Oval 169"/>
            <p:cNvSpPr/>
            <p:nvPr/>
          </p:nvSpPr>
          <p:spPr>
            <a:xfrm>
              <a:off x="5059592" y="43617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73" name="Freeform 172"/>
            <p:cNvSpPr/>
            <p:nvPr/>
          </p:nvSpPr>
          <p:spPr>
            <a:xfrm>
              <a:off x="5822780" y="44192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rot="10800000">
              <a:off x="5838778" y="45452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TextBox 174"/>
            <p:cNvSpPr txBox="1"/>
            <p:nvPr/>
          </p:nvSpPr>
          <p:spPr>
            <a:xfrm>
              <a:off x="5969420" y="4565511"/>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cxnSp>
          <p:nvCxnSpPr>
            <p:cNvPr id="176" name="Straight Arrow Connector 175"/>
            <p:cNvCxnSpPr/>
            <p:nvPr/>
          </p:nvCxnSpPr>
          <p:spPr>
            <a:xfrm>
              <a:off x="5443437" y="40212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426241" y="3957582"/>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80" name="TextBox 179"/>
            <p:cNvSpPr txBox="1"/>
            <p:nvPr/>
          </p:nvSpPr>
          <p:spPr>
            <a:xfrm>
              <a:off x="6019725" y="40850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cxnSp>
          <p:nvCxnSpPr>
            <p:cNvPr id="181" name="Straight Arrow Connector 180"/>
            <p:cNvCxnSpPr/>
            <p:nvPr/>
          </p:nvCxnSpPr>
          <p:spPr>
            <a:xfrm flipH="1" flipV="1">
              <a:off x="4162604" y="402992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303520" y="4209007"/>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119" name="Freeform 118"/>
            <p:cNvSpPr/>
            <p:nvPr/>
          </p:nvSpPr>
          <p:spPr>
            <a:xfrm>
              <a:off x="5794810" y="2892053"/>
              <a:ext cx="661440" cy="60059"/>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6484426" y="5119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00" name="Oval 199"/>
            <p:cNvSpPr/>
            <p:nvPr/>
          </p:nvSpPr>
          <p:spPr>
            <a:xfrm>
              <a:off x="7873461" y="5086463"/>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02" name="Freeform 201"/>
            <p:cNvSpPr/>
            <p:nvPr/>
          </p:nvSpPr>
          <p:spPr>
            <a:xfrm>
              <a:off x="7233966" y="5177313"/>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7249964" y="530328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TextBox 203"/>
            <p:cNvSpPr txBox="1"/>
            <p:nvPr/>
          </p:nvSpPr>
          <p:spPr>
            <a:xfrm>
              <a:off x="7380606" y="5323553"/>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05" name="Straight Arrow Connector 204"/>
            <p:cNvCxnSpPr/>
            <p:nvPr/>
          </p:nvCxnSpPr>
          <p:spPr>
            <a:xfrm flipH="1" flipV="1">
              <a:off x="5573789" y="4764211"/>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6434946" y="2042088"/>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207" name="Group 72"/>
            <p:cNvGrpSpPr/>
            <p:nvPr/>
          </p:nvGrpSpPr>
          <p:grpSpPr>
            <a:xfrm>
              <a:off x="8686944" y="2167646"/>
              <a:ext cx="388526" cy="74659"/>
              <a:chOff x="6578220" y="2378122"/>
              <a:chExt cx="393511" cy="88711"/>
            </a:xfrm>
          </p:grpSpPr>
          <p:sp>
            <p:nvSpPr>
              <p:cNvPr id="208" name="Oval 207"/>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7823981" y="2008775"/>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12" name="Freeform 211"/>
            <p:cNvSpPr/>
            <p:nvPr/>
          </p:nvSpPr>
          <p:spPr>
            <a:xfrm>
              <a:off x="7184486" y="215278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6468593" y="2800130"/>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0" name="Oval 219"/>
            <p:cNvSpPr/>
            <p:nvPr/>
          </p:nvSpPr>
          <p:spPr>
            <a:xfrm>
              <a:off x="7857628" y="276681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21" name="Freeform 220"/>
            <p:cNvSpPr/>
            <p:nvPr/>
          </p:nvSpPr>
          <p:spPr>
            <a:xfrm>
              <a:off x="7218133" y="285766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rot="10800000">
              <a:off x="7234131" y="298363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TextBox 222"/>
            <p:cNvSpPr txBox="1"/>
            <p:nvPr/>
          </p:nvSpPr>
          <p:spPr>
            <a:xfrm>
              <a:off x="7364773" y="3003907"/>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224" name="Oval 223"/>
            <p:cNvSpPr/>
            <p:nvPr/>
          </p:nvSpPr>
          <p:spPr>
            <a:xfrm>
              <a:off x="6454739" y="355817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9" name="Oval 228"/>
            <p:cNvSpPr/>
            <p:nvPr/>
          </p:nvSpPr>
          <p:spPr>
            <a:xfrm>
              <a:off x="7843774" y="352485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0" name="Freeform 229"/>
            <p:cNvSpPr/>
            <p:nvPr/>
          </p:nvSpPr>
          <p:spPr>
            <a:xfrm>
              <a:off x="7204279" y="361570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rot="10800000">
              <a:off x="7220277" y="374167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TextBox 231"/>
            <p:cNvSpPr txBox="1"/>
            <p:nvPr/>
          </p:nvSpPr>
          <p:spPr>
            <a:xfrm>
              <a:off x="7350919" y="3761949"/>
              <a:ext cx="433132" cy="369332"/>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233" name="Oval 232"/>
            <p:cNvSpPr/>
            <p:nvPr/>
          </p:nvSpPr>
          <p:spPr>
            <a:xfrm>
              <a:off x="6476510" y="432808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263" name="Group 262"/>
            <p:cNvGrpSpPr/>
            <p:nvPr/>
          </p:nvGrpSpPr>
          <p:grpSpPr>
            <a:xfrm>
              <a:off x="8666579" y="2911056"/>
              <a:ext cx="418213" cy="2382430"/>
              <a:chOff x="8725787" y="3483474"/>
              <a:chExt cx="418213" cy="2382430"/>
            </a:xfrm>
          </p:grpSpPr>
          <p:grpSp>
            <p:nvGrpSpPr>
              <p:cNvPr id="169" name="Group 72"/>
              <p:cNvGrpSpPr/>
              <p:nvPr/>
            </p:nvGrpSpPr>
            <p:grpSpPr>
              <a:xfrm>
                <a:off x="8755474" y="5791245"/>
                <a:ext cx="388526" cy="74659"/>
                <a:chOff x="6578220" y="2378122"/>
                <a:chExt cx="393511" cy="88711"/>
              </a:xfrm>
            </p:grpSpPr>
            <p:sp>
              <p:nvSpPr>
                <p:cNvPr id="183" name="Oval 18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72"/>
              <p:cNvGrpSpPr/>
              <p:nvPr/>
            </p:nvGrpSpPr>
            <p:grpSpPr>
              <a:xfrm>
                <a:off x="8755474" y="3483474"/>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72"/>
              <p:cNvGrpSpPr/>
              <p:nvPr/>
            </p:nvGrpSpPr>
            <p:grpSpPr>
              <a:xfrm>
                <a:off x="8725787" y="4229641"/>
                <a:ext cx="388526" cy="74659"/>
                <a:chOff x="6578220" y="2378122"/>
                <a:chExt cx="393511" cy="88711"/>
              </a:xfrm>
            </p:grpSpPr>
            <p:sp>
              <p:nvSpPr>
                <p:cNvPr id="226" name="Oval 225"/>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72"/>
              <p:cNvGrpSpPr/>
              <p:nvPr/>
            </p:nvGrpSpPr>
            <p:grpSpPr>
              <a:xfrm>
                <a:off x="8747558" y="4999558"/>
                <a:ext cx="388526" cy="74659"/>
                <a:chOff x="6578220" y="2378122"/>
                <a:chExt cx="393511" cy="88711"/>
              </a:xfrm>
            </p:grpSpPr>
            <p:sp>
              <p:nvSpPr>
                <p:cNvPr id="235" name="Oval 234"/>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Oval 237"/>
            <p:cNvSpPr/>
            <p:nvPr/>
          </p:nvSpPr>
          <p:spPr>
            <a:xfrm>
              <a:off x="7865545" y="4294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9" name="Freeform 238"/>
            <p:cNvSpPr/>
            <p:nvPr/>
          </p:nvSpPr>
          <p:spPr>
            <a:xfrm>
              <a:off x="7226050" y="438562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rot="10800000">
              <a:off x="7242048" y="451159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7372690" y="4531866"/>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242" name="TextBox 241"/>
            <p:cNvSpPr txBox="1"/>
            <p:nvPr/>
          </p:nvSpPr>
          <p:spPr>
            <a:xfrm>
              <a:off x="5752385" y="4958776"/>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43" name="Straight Arrow Connector 242"/>
            <p:cNvCxnSpPr/>
            <p:nvPr/>
          </p:nvCxnSpPr>
          <p:spPr>
            <a:xfrm>
              <a:off x="6842699" y="2483833"/>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6846768" y="2415152"/>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5" name="Straight Arrow Connector 244"/>
            <p:cNvCxnSpPr/>
            <p:nvPr/>
          </p:nvCxnSpPr>
          <p:spPr>
            <a:xfrm>
              <a:off x="8230134" y="242247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8234203" y="2401296"/>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9" name="Straight Arrow Connector 248"/>
            <p:cNvCxnSpPr/>
            <p:nvPr/>
          </p:nvCxnSpPr>
          <p:spPr>
            <a:xfrm>
              <a:off x="6852595" y="324187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6856664" y="3173194"/>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1" name="Straight Arrow Connector 250"/>
            <p:cNvCxnSpPr/>
            <p:nvPr/>
          </p:nvCxnSpPr>
          <p:spPr>
            <a:xfrm>
              <a:off x="8240030" y="318051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8244099" y="315933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3" name="Straight Arrow Connector 252"/>
            <p:cNvCxnSpPr/>
            <p:nvPr/>
          </p:nvCxnSpPr>
          <p:spPr>
            <a:xfrm>
              <a:off x="6862491" y="3999917"/>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866560" y="3931236"/>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5" name="Straight Arrow Connector 254"/>
            <p:cNvCxnSpPr/>
            <p:nvPr/>
          </p:nvCxnSpPr>
          <p:spPr>
            <a:xfrm>
              <a:off x="8249926" y="393856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8253995" y="3917380"/>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7" name="Straight Arrow Connector 256"/>
            <p:cNvCxnSpPr/>
            <p:nvPr/>
          </p:nvCxnSpPr>
          <p:spPr>
            <a:xfrm>
              <a:off x="6872387" y="4757959"/>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6876456" y="4689278"/>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259" name="Straight Arrow Connector 258"/>
            <p:cNvCxnSpPr/>
            <p:nvPr/>
          </p:nvCxnSpPr>
          <p:spPr>
            <a:xfrm>
              <a:off x="8247947" y="473222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8228264" y="4699172"/>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72" name="TextBox 171"/>
            <p:cNvSpPr txBox="1"/>
            <p:nvPr/>
          </p:nvSpPr>
          <p:spPr>
            <a:xfrm>
              <a:off x="7344119" y="1816267"/>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8" name="TextBox 177"/>
            <p:cNvSpPr txBox="1"/>
            <p:nvPr/>
          </p:nvSpPr>
          <p:spPr>
            <a:xfrm>
              <a:off x="7368929" y="25747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9" name="TextBox 178"/>
            <p:cNvSpPr txBox="1"/>
            <p:nvPr/>
          </p:nvSpPr>
          <p:spPr>
            <a:xfrm>
              <a:off x="7393739" y="333317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4" name="TextBox 183"/>
            <p:cNvSpPr txBox="1"/>
            <p:nvPr/>
          </p:nvSpPr>
          <p:spPr>
            <a:xfrm>
              <a:off x="7418549" y="409163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5" name="TextBox 184"/>
            <p:cNvSpPr txBox="1"/>
            <p:nvPr/>
          </p:nvSpPr>
          <p:spPr>
            <a:xfrm>
              <a:off x="7443359" y="4850091"/>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6" name="Rectangle 185"/>
            <p:cNvSpPr/>
            <p:nvPr/>
          </p:nvSpPr>
          <p:spPr>
            <a:xfrm>
              <a:off x="6297508" y="1234780"/>
              <a:ext cx="2198038" cy="400110"/>
            </a:xfrm>
            <a:prstGeom prst="rect">
              <a:avLst/>
            </a:prstGeom>
            <a:ln>
              <a:noFill/>
            </a:ln>
          </p:spPr>
          <p:txBody>
            <a:bodyPr wrap="none">
              <a:spAutoFit/>
            </a:bodyPr>
            <a:lstStyle/>
            <a:p>
              <a:r>
                <a:rPr lang="en-US" sz="2000" dirty="0" smtClean="0">
                  <a:solidFill>
                    <a:srgbClr val="FF0000"/>
                  </a:solidFill>
                </a:rPr>
                <a:t># jobs in system</a:t>
              </a:r>
              <a:endParaRPr lang="en-US" sz="2000" dirty="0">
                <a:solidFill>
                  <a:srgbClr val="FF0000"/>
                </a:solidFill>
              </a:endParaRPr>
            </a:p>
          </p:txBody>
        </p:sp>
        <p:sp>
          <p:nvSpPr>
            <p:cNvPr id="187" name="Rectangle 186"/>
            <p:cNvSpPr/>
            <p:nvPr/>
          </p:nvSpPr>
          <p:spPr>
            <a:xfrm rot="16200000">
              <a:off x="-801179" y="4273702"/>
              <a:ext cx="2002471" cy="400110"/>
            </a:xfrm>
            <a:prstGeom prst="rect">
              <a:avLst/>
            </a:prstGeom>
          </p:spPr>
          <p:txBody>
            <a:bodyPr wrap="none">
              <a:spAutoFit/>
            </a:bodyPr>
            <a:lstStyle/>
            <a:p>
              <a:r>
                <a:rPr lang="en-US" sz="2000" dirty="0" smtClean="0">
                  <a:solidFill>
                    <a:schemeClr val="tx2"/>
                  </a:solidFill>
                </a:rPr>
                <a:t># busy servers</a:t>
              </a:r>
              <a:endParaRPr lang="en-US" sz="2000" dirty="0">
                <a:solidFill>
                  <a:schemeClr val="tx2"/>
                </a:solidFill>
              </a:endParaRPr>
            </a:p>
          </p:txBody>
        </p:sp>
      </p:grpSp>
      <p:grpSp>
        <p:nvGrpSpPr>
          <p:cNvPr id="334" name="Group 333"/>
          <p:cNvGrpSpPr/>
          <p:nvPr/>
        </p:nvGrpSpPr>
        <p:grpSpPr>
          <a:xfrm>
            <a:off x="749734" y="4294587"/>
            <a:ext cx="3438525" cy="2147776"/>
            <a:chOff x="755396" y="4136066"/>
            <a:chExt cx="3438525" cy="2147776"/>
          </a:xfrm>
        </p:grpSpPr>
        <p:sp>
          <p:nvSpPr>
            <p:cNvPr id="93" name="Rectangle 92"/>
            <p:cNvSpPr/>
            <p:nvPr/>
          </p:nvSpPr>
          <p:spPr>
            <a:xfrm>
              <a:off x="755396" y="4136066"/>
              <a:ext cx="3438525" cy="2147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963238" y="5683579"/>
              <a:ext cx="2034531" cy="461665"/>
            </a:xfrm>
            <a:prstGeom prst="rect">
              <a:avLst/>
            </a:prstGeom>
            <a:noFill/>
            <a:ln>
              <a:noFill/>
            </a:ln>
          </p:spPr>
          <p:txBody>
            <a:bodyPr wrap="none" rtlCol="0">
              <a:spAutoFit/>
            </a:bodyPr>
            <a:lstStyle/>
            <a:p>
              <a:r>
                <a:rPr lang="en-US" sz="2000" dirty="0" smtClean="0">
                  <a:solidFill>
                    <a:schemeClr val="bg1"/>
                  </a:solidFill>
                  <a:latin typeface="+mj-lt"/>
                </a:rPr>
                <a:t>Setup ~ Exp(</a:t>
              </a:r>
              <a:r>
                <a:rPr lang="en-US" sz="2400" dirty="0" smtClean="0">
                  <a:solidFill>
                    <a:schemeClr val="bg1"/>
                  </a:solidFill>
                  <a:latin typeface="Symbol" pitchFamily="18" charset="2"/>
                </a:rPr>
                <a:t>a</a:t>
              </a:r>
              <a:r>
                <a:rPr lang="en-US" sz="2000" dirty="0" smtClean="0">
                  <a:solidFill>
                    <a:schemeClr val="bg1"/>
                  </a:solidFill>
                  <a:latin typeface="+mj-lt"/>
                </a:rPr>
                <a:t>)</a:t>
              </a:r>
              <a:endParaRPr lang="en-US" sz="2000" dirty="0">
                <a:solidFill>
                  <a:schemeClr val="bg1"/>
                </a:solidFill>
                <a:latin typeface="+mj-lt"/>
              </a:endParaRPr>
            </a:p>
          </p:txBody>
        </p:sp>
        <p:cxnSp>
          <p:nvCxnSpPr>
            <p:cNvPr id="191" name="Straight Connector 190"/>
            <p:cNvCxnSpPr/>
            <p:nvPr/>
          </p:nvCxnSpPr>
          <p:spPr>
            <a:xfrm flipV="1">
              <a:off x="1881369" y="4799672"/>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56735" y="5294900"/>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804062" y="4796524"/>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79908" y="4795619"/>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355755" y="4794713"/>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131602" y="4793808"/>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Right Arrow 247"/>
            <p:cNvSpPr/>
            <p:nvPr/>
          </p:nvSpPr>
          <p:spPr>
            <a:xfrm>
              <a:off x="1536179" y="4970547"/>
              <a:ext cx="309585" cy="179293"/>
            </a:xfrm>
            <a:prstGeom prst="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p:cNvSpPr txBox="1"/>
            <p:nvPr/>
          </p:nvSpPr>
          <p:spPr>
            <a:xfrm>
              <a:off x="972927" y="4818419"/>
              <a:ext cx="421910" cy="461665"/>
            </a:xfrm>
            <a:prstGeom prst="rect">
              <a:avLst/>
            </a:prstGeom>
            <a:noFill/>
            <a:ln w="19050">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p:txBody>
        </p:sp>
        <p:sp>
          <p:nvSpPr>
            <p:cNvPr id="264" name="Rectangle 263"/>
            <p:cNvSpPr/>
            <p:nvPr/>
          </p:nvSpPr>
          <p:spPr>
            <a:xfrm>
              <a:off x="2447391" y="4970233"/>
              <a:ext cx="59046" cy="2454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227685" y="4902576"/>
              <a:ext cx="74609" cy="33372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67094" y="4996692"/>
              <a:ext cx="53555" cy="23373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987384" y="5120173"/>
              <a:ext cx="61793" cy="11907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p:cNvGrpSpPr/>
            <p:nvPr/>
          </p:nvGrpSpPr>
          <p:grpSpPr>
            <a:xfrm>
              <a:off x="3182107" y="5614734"/>
              <a:ext cx="604109" cy="369332"/>
              <a:chOff x="3148493" y="4061364"/>
              <a:chExt cx="604109" cy="369332"/>
            </a:xfrm>
          </p:grpSpPr>
          <p:sp>
            <p:nvSpPr>
              <p:cNvPr id="300" name="Oval 299"/>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Arrow Connector 300"/>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03" name="Straight Arrow Connector 302"/>
            <p:cNvCxnSpPr/>
            <p:nvPr/>
          </p:nvCxnSpPr>
          <p:spPr>
            <a:xfrm flipV="1">
              <a:off x="2813779" y="4568342"/>
              <a:ext cx="353703" cy="46666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endCxn id="302" idx="1"/>
            </p:cNvCxnSpPr>
            <p:nvPr/>
          </p:nvCxnSpPr>
          <p:spPr>
            <a:xfrm>
              <a:off x="2820010" y="5208422"/>
              <a:ext cx="362174" cy="59097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11" name="Group 310"/>
            <p:cNvGrpSpPr/>
            <p:nvPr/>
          </p:nvGrpSpPr>
          <p:grpSpPr>
            <a:xfrm>
              <a:off x="3176930" y="5182900"/>
              <a:ext cx="604109" cy="369332"/>
              <a:chOff x="3148493" y="4061364"/>
              <a:chExt cx="604109" cy="369332"/>
            </a:xfrm>
          </p:grpSpPr>
          <p:sp>
            <p:nvSpPr>
              <p:cNvPr id="312" name="Oval 31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Arrow Connector 31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321" name="Group 320"/>
            <p:cNvGrpSpPr/>
            <p:nvPr/>
          </p:nvGrpSpPr>
          <p:grpSpPr>
            <a:xfrm>
              <a:off x="3177231" y="4322382"/>
              <a:ext cx="604109" cy="369332"/>
              <a:chOff x="3148493" y="4061364"/>
              <a:chExt cx="604109" cy="369332"/>
            </a:xfrm>
          </p:grpSpPr>
          <p:sp>
            <p:nvSpPr>
              <p:cNvPr id="322" name="Oval 32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Arrow Connector 32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326" name="Group 325"/>
            <p:cNvGrpSpPr/>
            <p:nvPr/>
          </p:nvGrpSpPr>
          <p:grpSpPr>
            <a:xfrm>
              <a:off x="3179669" y="4767390"/>
              <a:ext cx="604109" cy="369332"/>
              <a:chOff x="3148493" y="4061364"/>
              <a:chExt cx="604109" cy="369332"/>
            </a:xfrm>
          </p:grpSpPr>
          <p:sp>
            <p:nvSpPr>
              <p:cNvPr id="327" name="Oval 326"/>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Arrow Connector 327"/>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30" name="Straight Arrow Connector 329"/>
            <p:cNvCxnSpPr>
              <a:endCxn id="329" idx="1"/>
            </p:cNvCxnSpPr>
            <p:nvPr/>
          </p:nvCxnSpPr>
          <p:spPr>
            <a:xfrm flipV="1">
              <a:off x="2812560" y="4952056"/>
              <a:ext cx="367186" cy="1585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endCxn id="314" idx="1"/>
            </p:cNvCxnSpPr>
            <p:nvPr/>
          </p:nvCxnSpPr>
          <p:spPr>
            <a:xfrm>
              <a:off x="2807683" y="5161471"/>
              <a:ext cx="369324" cy="20609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6" name="Oval 55"/>
          <p:cNvSpPr/>
          <p:nvPr/>
        </p:nvSpPr>
        <p:spPr>
          <a:xfrm>
            <a:off x="5019630" y="2830817"/>
            <a:ext cx="803082" cy="428062"/>
          </a:xfrm>
          <a:prstGeom prst="ellipse">
            <a:avLst/>
          </a:prstGeom>
          <a:solidFill>
            <a:schemeClr val="tx1">
              <a:lumMod val="85000"/>
              <a:lumOff val="1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5802639" y="2901577"/>
            <a:ext cx="699922" cy="45719"/>
          </a:xfrm>
          <a:custGeom>
            <a:avLst/>
            <a:gdLst>
              <a:gd name="connsiteX0" fmla="*/ 0 w 843148"/>
              <a:gd name="connsiteY0" fmla="*/ 174171 h 174171"/>
              <a:gd name="connsiteX1" fmla="*/ 261257 w 843148"/>
              <a:gd name="connsiteY1" fmla="*/ 43543 h 174171"/>
              <a:gd name="connsiteX2" fmla="*/ 498764 w 843148"/>
              <a:gd name="connsiteY2" fmla="*/ 7917 h 174171"/>
              <a:gd name="connsiteX3" fmla="*/ 760021 w 843148"/>
              <a:gd name="connsiteY3" fmla="*/ 91044 h 174171"/>
              <a:gd name="connsiteX4" fmla="*/ 843148 w 843148"/>
              <a:gd name="connsiteY4" fmla="*/ 138545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148" h="174171">
                <a:moveTo>
                  <a:pt x="0" y="174171"/>
                </a:moveTo>
                <a:cubicBezTo>
                  <a:pt x="89065" y="122711"/>
                  <a:pt x="178130" y="71252"/>
                  <a:pt x="261257" y="43543"/>
                </a:cubicBezTo>
                <a:cubicBezTo>
                  <a:pt x="344384" y="15834"/>
                  <a:pt x="415637" y="0"/>
                  <a:pt x="498764" y="7917"/>
                </a:cubicBezTo>
                <a:cubicBezTo>
                  <a:pt x="581891" y="15834"/>
                  <a:pt x="702624" y="69273"/>
                  <a:pt x="760021" y="91044"/>
                </a:cubicBezTo>
                <a:cubicBezTo>
                  <a:pt x="817418" y="112815"/>
                  <a:pt x="830283" y="125680"/>
                  <a:pt x="843148" y="138545"/>
                </a:cubicBezTo>
              </a:path>
            </a:pathLst>
          </a:custGeom>
          <a:ln w="5715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1" name="Straight Arrow Connector 200"/>
          <p:cNvCxnSpPr/>
          <p:nvPr/>
        </p:nvCxnSpPr>
        <p:spPr>
          <a:xfrm>
            <a:off x="5404336" y="3271922"/>
            <a:ext cx="15734" cy="347398"/>
          </a:xfrm>
          <a:prstGeom prst="straightConnector1">
            <a:avLst/>
          </a:prstGeom>
          <a:ln w="57150">
            <a:solidFill>
              <a:schemeClr val="tx1">
                <a:lumMod val="65000"/>
                <a:lumOff val="3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96" name="Freeform 195"/>
          <p:cNvSpPr/>
          <p:nvPr/>
        </p:nvSpPr>
        <p:spPr>
          <a:xfrm rot="10800000">
            <a:off x="4350149" y="3071153"/>
            <a:ext cx="699922" cy="45719"/>
          </a:xfrm>
          <a:custGeom>
            <a:avLst/>
            <a:gdLst>
              <a:gd name="connsiteX0" fmla="*/ 0 w 843148"/>
              <a:gd name="connsiteY0" fmla="*/ 174171 h 174171"/>
              <a:gd name="connsiteX1" fmla="*/ 261257 w 843148"/>
              <a:gd name="connsiteY1" fmla="*/ 43543 h 174171"/>
              <a:gd name="connsiteX2" fmla="*/ 498764 w 843148"/>
              <a:gd name="connsiteY2" fmla="*/ 7917 h 174171"/>
              <a:gd name="connsiteX3" fmla="*/ 760021 w 843148"/>
              <a:gd name="connsiteY3" fmla="*/ 91044 h 174171"/>
              <a:gd name="connsiteX4" fmla="*/ 843148 w 843148"/>
              <a:gd name="connsiteY4" fmla="*/ 138545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148" h="174171">
                <a:moveTo>
                  <a:pt x="0" y="174171"/>
                </a:moveTo>
                <a:cubicBezTo>
                  <a:pt x="89065" y="122711"/>
                  <a:pt x="178130" y="71252"/>
                  <a:pt x="261257" y="43543"/>
                </a:cubicBezTo>
                <a:cubicBezTo>
                  <a:pt x="344384" y="15834"/>
                  <a:pt x="415637" y="0"/>
                  <a:pt x="498764" y="7917"/>
                </a:cubicBezTo>
                <a:cubicBezTo>
                  <a:pt x="581891" y="15834"/>
                  <a:pt x="702624" y="69273"/>
                  <a:pt x="760021" y="91044"/>
                </a:cubicBezTo>
                <a:cubicBezTo>
                  <a:pt x="817418" y="112815"/>
                  <a:pt x="830283" y="125680"/>
                  <a:pt x="843148" y="138545"/>
                </a:cubicBezTo>
              </a:path>
            </a:pathLst>
          </a:custGeom>
          <a:ln w="5715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98" grpId="0" animBg="1"/>
      <p:bldP spid="1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M/M/k/Setup    (k=4)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6699302" y="6339156"/>
            <a:ext cx="2133600" cy="365125"/>
          </a:xfrm>
        </p:spPr>
        <p:txBody>
          <a:bodyPr/>
          <a:lstStyle/>
          <a:p>
            <a:fld id="{B6F15528-21DE-4FAA-801E-634DDDAF4B2B}" type="slidenum">
              <a:rPr lang="en-US" smtClean="0">
                <a:solidFill>
                  <a:schemeClr val="bg1"/>
                </a:solidFill>
              </a:rPr>
              <a:pPr/>
              <a:t>8</a:t>
            </a:fld>
            <a:endParaRPr lang="en-US" dirty="0">
              <a:solidFill>
                <a:schemeClr val="bg1"/>
              </a:solidFill>
            </a:endParaRPr>
          </a:p>
        </p:txBody>
      </p:sp>
      <p:grpSp>
        <p:nvGrpSpPr>
          <p:cNvPr id="2" name="Group 188"/>
          <p:cNvGrpSpPr/>
          <p:nvPr/>
        </p:nvGrpSpPr>
        <p:grpSpPr>
          <a:xfrm>
            <a:off x="0" y="1153392"/>
            <a:ext cx="9144000" cy="5247408"/>
            <a:chOff x="0" y="1153392"/>
            <a:chExt cx="9144000" cy="5247408"/>
          </a:xfrm>
        </p:grpSpPr>
        <p:sp>
          <p:nvSpPr>
            <p:cNvPr id="188" name="Rectangle 187"/>
            <p:cNvSpPr/>
            <p:nvPr/>
          </p:nvSpPr>
          <p:spPr>
            <a:xfrm>
              <a:off x="0" y="1153392"/>
              <a:ext cx="9144000" cy="5247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p:nvPr/>
          </p:nvCxnSpPr>
          <p:spPr>
            <a:xfrm flipV="1">
              <a:off x="541478" y="1705970"/>
              <a:ext cx="8111203" cy="16401"/>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20995" y="1715888"/>
              <a:ext cx="8964" cy="3781148"/>
            </a:xfrm>
            <a:prstGeom prst="straightConnector1">
              <a:avLst/>
            </a:prstGeom>
            <a:ln w="38100">
              <a:solidFill>
                <a:schemeClr val="tx2"/>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68541" y="208659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0</a:t>
              </a:r>
              <a:endParaRPr lang="en-US" dirty="0">
                <a:solidFill>
                  <a:srgbClr val="FF0000"/>
                </a:solidFill>
              </a:endParaRPr>
            </a:p>
          </p:txBody>
        </p:sp>
        <p:sp>
          <p:nvSpPr>
            <p:cNvPr id="72" name="Oval 71"/>
            <p:cNvSpPr/>
            <p:nvPr/>
          </p:nvSpPr>
          <p:spPr>
            <a:xfrm>
              <a:off x="2189485"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3" name="Oval 72"/>
            <p:cNvSpPr/>
            <p:nvPr/>
          </p:nvSpPr>
          <p:spPr>
            <a:xfrm>
              <a:off x="3618946"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4" name="Oval 73"/>
            <p:cNvSpPr/>
            <p:nvPr/>
          </p:nvSpPr>
          <p:spPr>
            <a:xfrm>
              <a:off x="5048407"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5" name="Oval 74"/>
            <p:cNvSpPr/>
            <p:nvPr/>
          </p:nvSpPr>
          <p:spPr>
            <a:xfrm>
              <a:off x="2180081"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6" name="Oval 75"/>
            <p:cNvSpPr/>
            <p:nvPr/>
          </p:nvSpPr>
          <p:spPr>
            <a:xfrm>
              <a:off x="360954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7" name="Oval 76"/>
            <p:cNvSpPr/>
            <p:nvPr/>
          </p:nvSpPr>
          <p:spPr>
            <a:xfrm>
              <a:off x="503900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8" name="Freeform 77"/>
            <p:cNvSpPr/>
            <p:nvPr/>
          </p:nvSpPr>
          <p:spPr>
            <a:xfrm>
              <a:off x="4408911" y="215566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970046" y="216368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531181" y="217169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70046" y="294124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389822" y="2933233"/>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0800000">
              <a:off x="2979450" y="308554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0800000">
              <a:off x="4399507" y="306950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Arrow Connector 84"/>
            <p:cNvCxnSpPr/>
            <p:nvPr/>
          </p:nvCxnSpPr>
          <p:spPr>
            <a:xfrm flipH="1" flipV="1">
              <a:off x="1333690" y="2489671"/>
              <a:ext cx="825276" cy="512732"/>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2" idx="4"/>
            </p:cNvCxnSpPr>
            <p:nvPr/>
          </p:nvCxnSpPr>
          <p:spPr>
            <a:xfrm>
              <a:off x="2584468" y="2489671"/>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13929" y="248165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443389" y="249768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87029" y="2427177"/>
              <a:ext cx="326353" cy="310827"/>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91" name="TextBox 90"/>
            <p:cNvSpPr txBox="1"/>
            <p:nvPr/>
          </p:nvSpPr>
          <p:spPr>
            <a:xfrm>
              <a:off x="4585207" y="18250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92" name="TextBox 91"/>
            <p:cNvSpPr txBox="1"/>
            <p:nvPr/>
          </p:nvSpPr>
          <p:spPr>
            <a:xfrm>
              <a:off x="4008030" y="2468852"/>
              <a:ext cx="442046" cy="310827"/>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sp>
          <p:nvSpPr>
            <p:cNvPr id="104" name="TextBox 103"/>
            <p:cNvSpPr txBox="1"/>
            <p:nvPr/>
          </p:nvSpPr>
          <p:spPr>
            <a:xfrm>
              <a:off x="5447458" y="247650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sp>
          <p:nvSpPr>
            <p:cNvPr id="105" name="TextBox 104"/>
            <p:cNvSpPr txBox="1"/>
            <p:nvPr/>
          </p:nvSpPr>
          <p:spPr>
            <a:xfrm>
              <a:off x="4577874" y="2602230"/>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6" name="TextBox 105"/>
            <p:cNvSpPr txBox="1"/>
            <p:nvPr/>
          </p:nvSpPr>
          <p:spPr>
            <a:xfrm>
              <a:off x="3133219" y="182778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7" name="TextBox 106"/>
            <p:cNvSpPr txBox="1"/>
            <p:nvPr/>
          </p:nvSpPr>
          <p:spPr>
            <a:xfrm>
              <a:off x="3153888" y="264349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8" name="TextBox 107"/>
            <p:cNvSpPr txBox="1"/>
            <p:nvPr/>
          </p:nvSpPr>
          <p:spPr>
            <a:xfrm>
              <a:off x="1721057" y="182098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9" name="TextBox 108"/>
            <p:cNvSpPr txBox="1"/>
            <p:nvPr/>
          </p:nvSpPr>
          <p:spPr>
            <a:xfrm>
              <a:off x="4567241" y="3039317"/>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0" name="TextBox 109"/>
            <p:cNvSpPr txBox="1"/>
            <p:nvPr/>
          </p:nvSpPr>
          <p:spPr>
            <a:xfrm>
              <a:off x="3134411" y="3052716"/>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1" name="TextBox 110"/>
            <p:cNvSpPr txBox="1"/>
            <p:nvPr/>
          </p:nvSpPr>
          <p:spPr>
            <a:xfrm>
              <a:off x="1661157" y="2767483"/>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5" name="Freeform 114"/>
            <p:cNvSpPr/>
            <p:nvPr/>
          </p:nvSpPr>
          <p:spPr>
            <a:xfrm>
              <a:off x="5813945" y="215399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6000873" y="181272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0" name="TextBox 119"/>
            <p:cNvSpPr txBox="1"/>
            <p:nvPr/>
          </p:nvSpPr>
          <p:spPr>
            <a:xfrm>
              <a:off x="6001104" y="257189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3" name="Freeform 122"/>
            <p:cNvSpPr/>
            <p:nvPr/>
          </p:nvSpPr>
          <p:spPr>
            <a:xfrm rot="10800000">
              <a:off x="5804541" y="30178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007551" y="2984465"/>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25" name="Oval 124"/>
            <p:cNvSpPr/>
            <p:nvPr/>
          </p:nvSpPr>
          <p:spPr>
            <a:xfrm>
              <a:off x="3626551"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126" name="Oval 125"/>
            <p:cNvSpPr/>
            <p:nvPr/>
          </p:nvSpPr>
          <p:spPr>
            <a:xfrm>
              <a:off x="5056012"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27" name="Freeform 126"/>
            <p:cNvSpPr/>
            <p:nvPr/>
          </p:nvSpPr>
          <p:spPr>
            <a:xfrm>
              <a:off x="4406832" y="3703900"/>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10800000">
              <a:off x="4416516" y="384017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p:cNvSpPr txBox="1"/>
            <p:nvPr/>
          </p:nvSpPr>
          <p:spPr>
            <a:xfrm>
              <a:off x="4594882" y="338353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30" name="TextBox 129"/>
            <p:cNvSpPr txBox="1"/>
            <p:nvPr/>
          </p:nvSpPr>
          <p:spPr>
            <a:xfrm>
              <a:off x="4562985" y="3863148"/>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33" name="Freeform 132"/>
            <p:cNvSpPr/>
            <p:nvPr/>
          </p:nvSpPr>
          <p:spPr>
            <a:xfrm>
              <a:off x="5805552" y="36625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0800000">
              <a:off x="5821550" y="37885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5952192" y="380881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cxnSp>
          <p:nvCxnSpPr>
            <p:cNvPr id="136" name="Straight Arrow Connector 135"/>
            <p:cNvCxnSpPr/>
            <p:nvPr/>
          </p:nvCxnSpPr>
          <p:spPr>
            <a:xfrm>
              <a:off x="4019646" y="327016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91818" y="3195825"/>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161" name="Straight Arrow Connector 160"/>
            <p:cNvCxnSpPr/>
            <p:nvPr/>
          </p:nvCxnSpPr>
          <p:spPr>
            <a:xfrm>
              <a:off x="5426209" y="32645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409013" y="3200882"/>
              <a:ext cx="480780"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165" name="Straight Arrow Connector 164"/>
            <p:cNvCxnSpPr>
              <a:stCxn id="125" idx="2"/>
            </p:cNvCxnSpPr>
            <p:nvPr/>
          </p:nvCxnSpPr>
          <p:spPr>
            <a:xfrm flipH="1" flipV="1">
              <a:off x="2722092" y="326527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037818" y="357846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67" name="TextBox 166"/>
            <p:cNvSpPr txBox="1"/>
            <p:nvPr/>
          </p:nvSpPr>
          <p:spPr>
            <a:xfrm>
              <a:off x="6002497" y="33283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0" name="Oval 169"/>
            <p:cNvSpPr/>
            <p:nvPr/>
          </p:nvSpPr>
          <p:spPr>
            <a:xfrm>
              <a:off x="5059592" y="43617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73" name="Freeform 172"/>
            <p:cNvSpPr/>
            <p:nvPr/>
          </p:nvSpPr>
          <p:spPr>
            <a:xfrm>
              <a:off x="5822780" y="44192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rot="10800000">
              <a:off x="5838778" y="45452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TextBox 174"/>
            <p:cNvSpPr txBox="1"/>
            <p:nvPr/>
          </p:nvSpPr>
          <p:spPr>
            <a:xfrm>
              <a:off x="5969420" y="4565511"/>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cxnSp>
          <p:nvCxnSpPr>
            <p:cNvPr id="176" name="Straight Arrow Connector 175"/>
            <p:cNvCxnSpPr/>
            <p:nvPr/>
          </p:nvCxnSpPr>
          <p:spPr>
            <a:xfrm>
              <a:off x="5443437" y="40212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426241" y="3957582"/>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80" name="TextBox 179"/>
            <p:cNvSpPr txBox="1"/>
            <p:nvPr/>
          </p:nvSpPr>
          <p:spPr>
            <a:xfrm>
              <a:off x="6019725" y="40850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cxnSp>
          <p:nvCxnSpPr>
            <p:cNvPr id="181" name="Straight Arrow Connector 180"/>
            <p:cNvCxnSpPr/>
            <p:nvPr/>
          </p:nvCxnSpPr>
          <p:spPr>
            <a:xfrm flipH="1" flipV="1">
              <a:off x="4162604" y="402992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303520" y="4209007"/>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119" name="Freeform 118"/>
            <p:cNvSpPr/>
            <p:nvPr/>
          </p:nvSpPr>
          <p:spPr>
            <a:xfrm>
              <a:off x="5794810" y="2892053"/>
              <a:ext cx="661440" cy="60059"/>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6484426" y="5119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00" name="Oval 199"/>
            <p:cNvSpPr/>
            <p:nvPr/>
          </p:nvSpPr>
          <p:spPr>
            <a:xfrm>
              <a:off x="7873461" y="5086463"/>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02" name="Freeform 201"/>
            <p:cNvSpPr/>
            <p:nvPr/>
          </p:nvSpPr>
          <p:spPr>
            <a:xfrm>
              <a:off x="7233966" y="5177313"/>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7249964" y="530328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TextBox 203"/>
            <p:cNvSpPr txBox="1"/>
            <p:nvPr/>
          </p:nvSpPr>
          <p:spPr>
            <a:xfrm>
              <a:off x="7380606" y="5323553"/>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05" name="Straight Arrow Connector 204"/>
            <p:cNvCxnSpPr/>
            <p:nvPr/>
          </p:nvCxnSpPr>
          <p:spPr>
            <a:xfrm flipH="1" flipV="1">
              <a:off x="5573789" y="4764211"/>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6434946" y="2042088"/>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3" name="Group 72"/>
            <p:cNvGrpSpPr/>
            <p:nvPr/>
          </p:nvGrpSpPr>
          <p:grpSpPr>
            <a:xfrm>
              <a:off x="8686944" y="2167646"/>
              <a:ext cx="388526" cy="74659"/>
              <a:chOff x="6578220" y="2378122"/>
              <a:chExt cx="393511" cy="88711"/>
            </a:xfrm>
          </p:grpSpPr>
          <p:sp>
            <p:nvSpPr>
              <p:cNvPr id="208" name="Oval 207"/>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7823981" y="2008775"/>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12" name="Freeform 211"/>
            <p:cNvSpPr/>
            <p:nvPr/>
          </p:nvSpPr>
          <p:spPr>
            <a:xfrm>
              <a:off x="7184486" y="215278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6468593" y="2800130"/>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0" name="Oval 219"/>
            <p:cNvSpPr/>
            <p:nvPr/>
          </p:nvSpPr>
          <p:spPr>
            <a:xfrm>
              <a:off x="7857628" y="276681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21" name="Freeform 220"/>
            <p:cNvSpPr/>
            <p:nvPr/>
          </p:nvSpPr>
          <p:spPr>
            <a:xfrm>
              <a:off x="7218133" y="285766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rot="10800000">
              <a:off x="7234131" y="298363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TextBox 222"/>
            <p:cNvSpPr txBox="1"/>
            <p:nvPr/>
          </p:nvSpPr>
          <p:spPr>
            <a:xfrm>
              <a:off x="7364773" y="3003907"/>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224" name="Oval 223"/>
            <p:cNvSpPr/>
            <p:nvPr/>
          </p:nvSpPr>
          <p:spPr>
            <a:xfrm>
              <a:off x="6454739" y="355817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9" name="Oval 228"/>
            <p:cNvSpPr/>
            <p:nvPr/>
          </p:nvSpPr>
          <p:spPr>
            <a:xfrm>
              <a:off x="7843774" y="352485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0" name="Freeform 229"/>
            <p:cNvSpPr/>
            <p:nvPr/>
          </p:nvSpPr>
          <p:spPr>
            <a:xfrm>
              <a:off x="7204279" y="361570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rot="10800000">
              <a:off x="7220277" y="374167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TextBox 231"/>
            <p:cNvSpPr txBox="1"/>
            <p:nvPr/>
          </p:nvSpPr>
          <p:spPr>
            <a:xfrm>
              <a:off x="7350919" y="3761949"/>
              <a:ext cx="433132" cy="369332"/>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233" name="Oval 232"/>
            <p:cNvSpPr/>
            <p:nvPr/>
          </p:nvSpPr>
          <p:spPr>
            <a:xfrm>
              <a:off x="6476510" y="432808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5" name="Group 262"/>
            <p:cNvGrpSpPr/>
            <p:nvPr/>
          </p:nvGrpSpPr>
          <p:grpSpPr>
            <a:xfrm>
              <a:off x="8666579" y="2911056"/>
              <a:ext cx="418213" cy="2382430"/>
              <a:chOff x="8725787" y="3483474"/>
              <a:chExt cx="418213" cy="2382430"/>
            </a:xfrm>
          </p:grpSpPr>
          <p:grpSp>
            <p:nvGrpSpPr>
              <p:cNvPr id="6" name="Group 72"/>
              <p:cNvGrpSpPr/>
              <p:nvPr/>
            </p:nvGrpSpPr>
            <p:grpSpPr>
              <a:xfrm>
                <a:off x="8755474" y="5791245"/>
                <a:ext cx="388526" cy="74659"/>
                <a:chOff x="6578220" y="2378122"/>
                <a:chExt cx="393511" cy="88711"/>
              </a:xfrm>
            </p:grpSpPr>
            <p:sp>
              <p:nvSpPr>
                <p:cNvPr id="183" name="Oval 18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2"/>
              <p:cNvGrpSpPr/>
              <p:nvPr/>
            </p:nvGrpSpPr>
            <p:grpSpPr>
              <a:xfrm>
                <a:off x="8755474" y="3483474"/>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2"/>
              <p:cNvGrpSpPr/>
              <p:nvPr/>
            </p:nvGrpSpPr>
            <p:grpSpPr>
              <a:xfrm>
                <a:off x="8725787" y="4229641"/>
                <a:ext cx="388526" cy="74659"/>
                <a:chOff x="6578220" y="2378122"/>
                <a:chExt cx="393511" cy="88711"/>
              </a:xfrm>
            </p:grpSpPr>
            <p:sp>
              <p:nvSpPr>
                <p:cNvPr id="226" name="Oval 225"/>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2"/>
              <p:cNvGrpSpPr/>
              <p:nvPr/>
            </p:nvGrpSpPr>
            <p:grpSpPr>
              <a:xfrm>
                <a:off x="8747558" y="4999558"/>
                <a:ext cx="388526" cy="74659"/>
                <a:chOff x="6578220" y="2378122"/>
                <a:chExt cx="393511" cy="88711"/>
              </a:xfrm>
            </p:grpSpPr>
            <p:sp>
              <p:nvSpPr>
                <p:cNvPr id="235" name="Oval 234"/>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Oval 237"/>
            <p:cNvSpPr/>
            <p:nvPr/>
          </p:nvSpPr>
          <p:spPr>
            <a:xfrm>
              <a:off x="7865545" y="4294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9" name="Freeform 238"/>
            <p:cNvSpPr/>
            <p:nvPr/>
          </p:nvSpPr>
          <p:spPr>
            <a:xfrm>
              <a:off x="7226050" y="438562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rot="10800000">
              <a:off x="7242048" y="451159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7372690" y="4531866"/>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242" name="TextBox 241"/>
            <p:cNvSpPr txBox="1"/>
            <p:nvPr/>
          </p:nvSpPr>
          <p:spPr>
            <a:xfrm>
              <a:off x="5752385" y="4958776"/>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43" name="Straight Arrow Connector 242"/>
            <p:cNvCxnSpPr/>
            <p:nvPr/>
          </p:nvCxnSpPr>
          <p:spPr>
            <a:xfrm>
              <a:off x="6842699" y="2483833"/>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6846768" y="2415152"/>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5" name="Straight Arrow Connector 244"/>
            <p:cNvCxnSpPr/>
            <p:nvPr/>
          </p:nvCxnSpPr>
          <p:spPr>
            <a:xfrm>
              <a:off x="8230134" y="242247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8234203" y="2401296"/>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9" name="Straight Arrow Connector 248"/>
            <p:cNvCxnSpPr/>
            <p:nvPr/>
          </p:nvCxnSpPr>
          <p:spPr>
            <a:xfrm>
              <a:off x="6852595" y="324187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6856664" y="3173194"/>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1" name="Straight Arrow Connector 250"/>
            <p:cNvCxnSpPr/>
            <p:nvPr/>
          </p:nvCxnSpPr>
          <p:spPr>
            <a:xfrm>
              <a:off x="8240030" y="318051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8244099" y="315933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3" name="Straight Arrow Connector 252"/>
            <p:cNvCxnSpPr/>
            <p:nvPr/>
          </p:nvCxnSpPr>
          <p:spPr>
            <a:xfrm>
              <a:off x="6862491" y="3999917"/>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866560" y="3931236"/>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5" name="Straight Arrow Connector 254"/>
            <p:cNvCxnSpPr/>
            <p:nvPr/>
          </p:nvCxnSpPr>
          <p:spPr>
            <a:xfrm>
              <a:off x="8249926" y="393856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8253995" y="3917380"/>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7" name="Straight Arrow Connector 256"/>
            <p:cNvCxnSpPr/>
            <p:nvPr/>
          </p:nvCxnSpPr>
          <p:spPr>
            <a:xfrm>
              <a:off x="6872387" y="4757959"/>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6876456" y="4689278"/>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259" name="Straight Arrow Connector 258"/>
            <p:cNvCxnSpPr/>
            <p:nvPr/>
          </p:nvCxnSpPr>
          <p:spPr>
            <a:xfrm>
              <a:off x="8247947" y="473222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8228264" y="4699172"/>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72" name="TextBox 171"/>
            <p:cNvSpPr txBox="1"/>
            <p:nvPr/>
          </p:nvSpPr>
          <p:spPr>
            <a:xfrm>
              <a:off x="7344119" y="1816267"/>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8" name="TextBox 177"/>
            <p:cNvSpPr txBox="1"/>
            <p:nvPr/>
          </p:nvSpPr>
          <p:spPr>
            <a:xfrm>
              <a:off x="7368929" y="25747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9" name="TextBox 178"/>
            <p:cNvSpPr txBox="1"/>
            <p:nvPr/>
          </p:nvSpPr>
          <p:spPr>
            <a:xfrm>
              <a:off x="7393739" y="333317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4" name="TextBox 183"/>
            <p:cNvSpPr txBox="1"/>
            <p:nvPr/>
          </p:nvSpPr>
          <p:spPr>
            <a:xfrm>
              <a:off x="7418549" y="409163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5" name="TextBox 184"/>
            <p:cNvSpPr txBox="1"/>
            <p:nvPr/>
          </p:nvSpPr>
          <p:spPr>
            <a:xfrm>
              <a:off x="7443359" y="4850091"/>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6" name="Rectangle 185"/>
            <p:cNvSpPr/>
            <p:nvPr/>
          </p:nvSpPr>
          <p:spPr>
            <a:xfrm>
              <a:off x="6297508" y="1234780"/>
              <a:ext cx="2198038" cy="400110"/>
            </a:xfrm>
            <a:prstGeom prst="rect">
              <a:avLst/>
            </a:prstGeom>
            <a:ln>
              <a:noFill/>
            </a:ln>
          </p:spPr>
          <p:txBody>
            <a:bodyPr wrap="none">
              <a:spAutoFit/>
            </a:bodyPr>
            <a:lstStyle/>
            <a:p>
              <a:r>
                <a:rPr lang="en-US" sz="2000" dirty="0" smtClean="0">
                  <a:solidFill>
                    <a:srgbClr val="FF0000"/>
                  </a:solidFill>
                </a:rPr>
                <a:t># jobs in system</a:t>
              </a:r>
              <a:endParaRPr lang="en-US" sz="2000" dirty="0">
                <a:solidFill>
                  <a:srgbClr val="FF0000"/>
                </a:solidFill>
              </a:endParaRPr>
            </a:p>
          </p:txBody>
        </p:sp>
        <p:sp>
          <p:nvSpPr>
            <p:cNvPr id="187" name="Rectangle 186"/>
            <p:cNvSpPr/>
            <p:nvPr/>
          </p:nvSpPr>
          <p:spPr>
            <a:xfrm rot="16200000">
              <a:off x="-801179" y="4273702"/>
              <a:ext cx="2002471" cy="400110"/>
            </a:xfrm>
            <a:prstGeom prst="rect">
              <a:avLst/>
            </a:prstGeom>
          </p:spPr>
          <p:txBody>
            <a:bodyPr wrap="none">
              <a:spAutoFit/>
            </a:bodyPr>
            <a:lstStyle/>
            <a:p>
              <a:r>
                <a:rPr lang="en-US" sz="2000" dirty="0" smtClean="0">
                  <a:solidFill>
                    <a:schemeClr val="tx2"/>
                  </a:solidFill>
                </a:rPr>
                <a:t># busy servers</a:t>
              </a:r>
              <a:endParaRPr lang="en-US" sz="2000" dirty="0">
                <a:solidFill>
                  <a:schemeClr val="tx2"/>
                </a:solidFill>
              </a:endParaRPr>
            </a:p>
          </p:txBody>
        </p:sp>
      </p:grpSp>
      <p:grpSp>
        <p:nvGrpSpPr>
          <p:cNvPr id="10" name="Group 333"/>
          <p:cNvGrpSpPr/>
          <p:nvPr/>
        </p:nvGrpSpPr>
        <p:grpSpPr>
          <a:xfrm>
            <a:off x="749734" y="4294587"/>
            <a:ext cx="3438525" cy="2147776"/>
            <a:chOff x="755396" y="4136066"/>
            <a:chExt cx="3438525" cy="2147776"/>
          </a:xfrm>
        </p:grpSpPr>
        <p:sp>
          <p:nvSpPr>
            <p:cNvPr id="93" name="Rectangle 92"/>
            <p:cNvSpPr/>
            <p:nvPr/>
          </p:nvSpPr>
          <p:spPr>
            <a:xfrm>
              <a:off x="755396" y="4136066"/>
              <a:ext cx="3438525" cy="2147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963238" y="5683579"/>
              <a:ext cx="2034531" cy="461665"/>
            </a:xfrm>
            <a:prstGeom prst="rect">
              <a:avLst/>
            </a:prstGeom>
            <a:noFill/>
            <a:ln>
              <a:noFill/>
            </a:ln>
          </p:spPr>
          <p:txBody>
            <a:bodyPr wrap="none" rtlCol="0">
              <a:spAutoFit/>
            </a:bodyPr>
            <a:lstStyle/>
            <a:p>
              <a:r>
                <a:rPr lang="en-US" sz="2000" dirty="0" smtClean="0">
                  <a:solidFill>
                    <a:schemeClr val="bg1"/>
                  </a:solidFill>
                  <a:latin typeface="+mj-lt"/>
                </a:rPr>
                <a:t>Setup ~ Exp(</a:t>
              </a:r>
              <a:r>
                <a:rPr lang="en-US" sz="2400" dirty="0" smtClean="0">
                  <a:solidFill>
                    <a:schemeClr val="bg1"/>
                  </a:solidFill>
                  <a:latin typeface="Symbol" pitchFamily="18" charset="2"/>
                </a:rPr>
                <a:t>a</a:t>
              </a:r>
              <a:r>
                <a:rPr lang="en-US" sz="2000" dirty="0" smtClean="0">
                  <a:solidFill>
                    <a:schemeClr val="bg1"/>
                  </a:solidFill>
                  <a:latin typeface="+mj-lt"/>
                </a:rPr>
                <a:t>)</a:t>
              </a:r>
              <a:endParaRPr lang="en-US" sz="2000" dirty="0">
                <a:solidFill>
                  <a:schemeClr val="bg1"/>
                </a:solidFill>
                <a:latin typeface="+mj-lt"/>
              </a:endParaRPr>
            </a:p>
          </p:txBody>
        </p:sp>
        <p:cxnSp>
          <p:nvCxnSpPr>
            <p:cNvPr id="191" name="Straight Connector 190"/>
            <p:cNvCxnSpPr/>
            <p:nvPr/>
          </p:nvCxnSpPr>
          <p:spPr>
            <a:xfrm flipV="1">
              <a:off x="1881369" y="4799672"/>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56735" y="5294900"/>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804062" y="4796524"/>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79908" y="4795619"/>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355755" y="4794713"/>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131602" y="4793808"/>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Right Arrow 247"/>
            <p:cNvSpPr/>
            <p:nvPr/>
          </p:nvSpPr>
          <p:spPr>
            <a:xfrm>
              <a:off x="1536179" y="4970547"/>
              <a:ext cx="309585" cy="179293"/>
            </a:xfrm>
            <a:prstGeom prst="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p:cNvSpPr txBox="1"/>
            <p:nvPr/>
          </p:nvSpPr>
          <p:spPr>
            <a:xfrm>
              <a:off x="972927" y="4818419"/>
              <a:ext cx="421910" cy="461665"/>
            </a:xfrm>
            <a:prstGeom prst="rect">
              <a:avLst/>
            </a:prstGeom>
            <a:noFill/>
            <a:ln w="19050">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p:txBody>
        </p:sp>
        <p:sp>
          <p:nvSpPr>
            <p:cNvPr id="264" name="Rectangle 263"/>
            <p:cNvSpPr/>
            <p:nvPr/>
          </p:nvSpPr>
          <p:spPr>
            <a:xfrm>
              <a:off x="2447391" y="4970233"/>
              <a:ext cx="59046" cy="2454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227685" y="4902576"/>
              <a:ext cx="74609" cy="33372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67094" y="4996692"/>
              <a:ext cx="53555" cy="23373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987384" y="5120173"/>
              <a:ext cx="61793" cy="11907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98"/>
            <p:cNvGrpSpPr/>
            <p:nvPr/>
          </p:nvGrpSpPr>
          <p:grpSpPr>
            <a:xfrm>
              <a:off x="3182107" y="5614734"/>
              <a:ext cx="604109" cy="369332"/>
              <a:chOff x="3148493" y="4061364"/>
              <a:chExt cx="604109" cy="369332"/>
            </a:xfrm>
          </p:grpSpPr>
          <p:sp>
            <p:nvSpPr>
              <p:cNvPr id="300" name="Oval 299"/>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Arrow Connector 300"/>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03" name="Straight Arrow Connector 302"/>
            <p:cNvCxnSpPr/>
            <p:nvPr/>
          </p:nvCxnSpPr>
          <p:spPr>
            <a:xfrm flipV="1">
              <a:off x="2813779" y="4568342"/>
              <a:ext cx="353703" cy="46666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endCxn id="302" idx="1"/>
            </p:cNvCxnSpPr>
            <p:nvPr/>
          </p:nvCxnSpPr>
          <p:spPr>
            <a:xfrm>
              <a:off x="2820010" y="5208422"/>
              <a:ext cx="362174" cy="59097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310"/>
            <p:cNvGrpSpPr/>
            <p:nvPr/>
          </p:nvGrpSpPr>
          <p:grpSpPr>
            <a:xfrm>
              <a:off x="3176930" y="5182900"/>
              <a:ext cx="604109" cy="369332"/>
              <a:chOff x="3148493" y="4061364"/>
              <a:chExt cx="604109" cy="369332"/>
            </a:xfrm>
          </p:grpSpPr>
          <p:sp>
            <p:nvSpPr>
              <p:cNvPr id="312" name="Oval 31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Arrow Connector 31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3" name="Group 320"/>
            <p:cNvGrpSpPr/>
            <p:nvPr/>
          </p:nvGrpSpPr>
          <p:grpSpPr>
            <a:xfrm>
              <a:off x="3177231" y="4322382"/>
              <a:ext cx="604109" cy="369332"/>
              <a:chOff x="3148493" y="4061364"/>
              <a:chExt cx="604109" cy="369332"/>
            </a:xfrm>
          </p:grpSpPr>
          <p:sp>
            <p:nvSpPr>
              <p:cNvPr id="322" name="Oval 32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Arrow Connector 32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4" name="Group 325"/>
            <p:cNvGrpSpPr/>
            <p:nvPr/>
          </p:nvGrpSpPr>
          <p:grpSpPr>
            <a:xfrm>
              <a:off x="3179669" y="4767390"/>
              <a:ext cx="604109" cy="369332"/>
              <a:chOff x="3148493" y="4061364"/>
              <a:chExt cx="604109" cy="369332"/>
            </a:xfrm>
          </p:grpSpPr>
          <p:sp>
            <p:nvSpPr>
              <p:cNvPr id="327" name="Oval 326"/>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Arrow Connector 327"/>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30" name="Straight Arrow Connector 329"/>
            <p:cNvCxnSpPr>
              <a:endCxn id="329" idx="1"/>
            </p:cNvCxnSpPr>
            <p:nvPr/>
          </p:nvCxnSpPr>
          <p:spPr>
            <a:xfrm flipV="1">
              <a:off x="2812560" y="4952056"/>
              <a:ext cx="367186" cy="1585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endCxn id="314" idx="1"/>
            </p:cNvCxnSpPr>
            <p:nvPr/>
          </p:nvCxnSpPr>
          <p:spPr>
            <a:xfrm>
              <a:off x="2807683" y="5161471"/>
              <a:ext cx="369324" cy="20609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4120738" y="5771408"/>
            <a:ext cx="5023262" cy="1086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solidFill>
              </a:rPr>
              <a:t>Open for 50 years</a:t>
            </a:r>
            <a:endParaRPr lang="en-US" sz="3600"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p:cNvSpPr>
          <p:nvPr/>
        </p:nvSpPr>
        <p:spPr>
          <a:xfrm>
            <a:off x="0" y="-1"/>
            <a:ext cx="9144000" cy="873457"/>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M/M/k/Setup    (k=4)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1"/>
          </p:nvPr>
        </p:nvSpPr>
        <p:spPr>
          <a:xfrm>
            <a:off x="9144000" y="4669844"/>
            <a:ext cx="2133600" cy="365125"/>
          </a:xfrm>
        </p:spPr>
        <p:txBody>
          <a:bodyPr/>
          <a:lstStyle/>
          <a:p>
            <a:fld id="{B6F15528-21DE-4FAA-801E-634DDDAF4B2B}" type="slidenum">
              <a:rPr lang="en-US" smtClean="0">
                <a:solidFill>
                  <a:schemeClr val="bg1"/>
                </a:solidFill>
              </a:rPr>
              <a:pPr/>
              <a:t>9</a:t>
            </a:fld>
            <a:endParaRPr lang="en-US" dirty="0">
              <a:solidFill>
                <a:schemeClr val="bg1"/>
              </a:solidFill>
            </a:endParaRPr>
          </a:p>
        </p:txBody>
      </p:sp>
      <p:grpSp>
        <p:nvGrpSpPr>
          <p:cNvPr id="2" name="Group 188"/>
          <p:cNvGrpSpPr/>
          <p:nvPr/>
        </p:nvGrpSpPr>
        <p:grpSpPr>
          <a:xfrm>
            <a:off x="0" y="1153392"/>
            <a:ext cx="9144000" cy="5247408"/>
            <a:chOff x="0" y="1153392"/>
            <a:chExt cx="9144000" cy="5247408"/>
          </a:xfrm>
        </p:grpSpPr>
        <p:sp>
          <p:nvSpPr>
            <p:cNvPr id="188" name="Rectangle 187"/>
            <p:cNvSpPr/>
            <p:nvPr/>
          </p:nvSpPr>
          <p:spPr>
            <a:xfrm>
              <a:off x="0" y="1153392"/>
              <a:ext cx="9144000" cy="5247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p:nvPr/>
          </p:nvCxnSpPr>
          <p:spPr>
            <a:xfrm flipV="1">
              <a:off x="541478" y="1705970"/>
              <a:ext cx="8111203" cy="16401"/>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20995" y="1715888"/>
              <a:ext cx="8964" cy="3781148"/>
            </a:xfrm>
            <a:prstGeom prst="straightConnector1">
              <a:avLst/>
            </a:prstGeom>
            <a:ln w="38100">
              <a:solidFill>
                <a:schemeClr val="tx2"/>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68541" y="208659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0</a:t>
              </a:r>
              <a:endParaRPr lang="en-US" dirty="0">
                <a:solidFill>
                  <a:srgbClr val="FF0000"/>
                </a:solidFill>
              </a:endParaRPr>
            </a:p>
          </p:txBody>
        </p:sp>
        <p:sp>
          <p:nvSpPr>
            <p:cNvPr id="72" name="Oval 71"/>
            <p:cNvSpPr/>
            <p:nvPr/>
          </p:nvSpPr>
          <p:spPr>
            <a:xfrm>
              <a:off x="2189485"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3" name="Oval 72"/>
            <p:cNvSpPr/>
            <p:nvPr/>
          </p:nvSpPr>
          <p:spPr>
            <a:xfrm>
              <a:off x="3618946"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4" name="Oval 73"/>
            <p:cNvSpPr/>
            <p:nvPr/>
          </p:nvSpPr>
          <p:spPr>
            <a:xfrm>
              <a:off x="5048407" y="206481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5" name="Oval 74"/>
            <p:cNvSpPr/>
            <p:nvPr/>
          </p:nvSpPr>
          <p:spPr>
            <a:xfrm>
              <a:off x="2180081"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1</a:t>
              </a:r>
              <a:endParaRPr lang="en-US" dirty="0">
                <a:solidFill>
                  <a:srgbClr val="FF0000"/>
                </a:solidFill>
              </a:endParaRPr>
            </a:p>
          </p:txBody>
        </p:sp>
        <p:sp>
          <p:nvSpPr>
            <p:cNvPr id="76" name="Oval 75"/>
            <p:cNvSpPr/>
            <p:nvPr/>
          </p:nvSpPr>
          <p:spPr>
            <a:xfrm>
              <a:off x="360954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77" name="Oval 76"/>
            <p:cNvSpPr/>
            <p:nvPr/>
          </p:nvSpPr>
          <p:spPr>
            <a:xfrm>
              <a:off x="5039002" y="283436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78" name="Freeform 77"/>
            <p:cNvSpPr/>
            <p:nvPr/>
          </p:nvSpPr>
          <p:spPr>
            <a:xfrm>
              <a:off x="4408911" y="215566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970046" y="216368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531181" y="217169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970046" y="294124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389822" y="2933233"/>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0800000">
              <a:off x="2979450" y="3085540"/>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0800000">
              <a:off x="4399507" y="306950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Arrow Connector 84"/>
            <p:cNvCxnSpPr/>
            <p:nvPr/>
          </p:nvCxnSpPr>
          <p:spPr>
            <a:xfrm flipH="1" flipV="1">
              <a:off x="1333690" y="2489671"/>
              <a:ext cx="825276" cy="512732"/>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2" idx="4"/>
            </p:cNvCxnSpPr>
            <p:nvPr/>
          </p:nvCxnSpPr>
          <p:spPr>
            <a:xfrm>
              <a:off x="2584468" y="2489671"/>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13929" y="248165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443389" y="249768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87029" y="2427177"/>
              <a:ext cx="326353" cy="310827"/>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91" name="TextBox 90"/>
            <p:cNvSpPr txBox="1"/>
            <p:nvPr/>
          </p:nvSpPr>
          <p:spPr>
            <a:xfrm>
              <a:off x="4585207" y="18250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92" name="TextBox 91"/>
            <p:cNvSpPr txBox="1"/>
            <p:nvPr/>
          </p:nvSpPr>
          <p:spPr>
            <a:xfrm>
              <a:off x="4008030" y="2468852"/>
              <a:ext cx="442046" cy="310827"/>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sp>
          <p:nvSpPr>
            <p:cNvPr id="104" name="TextBox 103"/>
            <p:cNvSpPr txBox="1"/>
            <p:nvPr/>
          </p:nvSpPr>
          <p:spPr>
            <a:xfrm>
              <a:off x="5447458" y="247650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sp>
          <p:nvSpPr>
            <p:cNvPr id="105" name="TextBox 104"/>
            <p:cNvSpPr txBox="1"/>
            <p:nvPr/>
          </p:nvSpPr>
          <p:spPr>
            <a:xfrm>
              <a:off x="4577874" y="2602230"/>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6" name="TextBox 105"/>
            <p:cNvSpPr txBox="1"/>
            <p:nvPr/>
          </p:nvSpPr>
          <p:spPr>
            <a:xfrm>
              <a:off x="3133219" y="182778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7" name="TextBox 106"/>
            <p:cNvSpPr txBox="1"/>
            <p:nvPr/>
          </p:nvSpPr>
          <p:spPr>
            <a:xfrm>
              <a:off x="3153888" y="264349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8" name="TextBox 107"/>
            <p:cNvSpPr txBox="1"/>
            <p:nvPr/>
          </p:nvSpPr>
          <p:spPr>
            <a:xfrm>
              <a:off x="1721057" y="182098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09" name="TextBox 108"/>
            <p:cNvSpPr txBox="1"/>
            <p:nvPr/>
          </p:nvSpPr>
          <p:spPr>
            <a:xfrm>
              <a:off x="4567241" y="3039317"/>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0" name="TextBox 109"/>
            <p:cNvSpPr txBox="1"/>
            <p:nvPr/>
          </p:nvSpPr>
          <p:spPr>
            <a:xfrm>
              <a:off x="3134411" y="3052716"/>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1" name="TextBox 110"/>
            <p:cNvSpPr txBox="1"/>
            <p:nvPr/>
          </p:nvSpPr>
          <p:spPr>
            <a:xfrm>
              <a:off x="1661157" y="2767483"/>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15" name="Freeform 114"/>
            <p:cNvSpPr/>
            <p:nvPr/>
          </p:nvSpPr>
          <p:spPr>
            <a:xfrm>
              <a:off x="5813945" y="215399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6000873" y="181272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0" name="TextBox 119"/>
            <p:cNvSpPr txBox="1"/>
            <p:nvPr/>
          </p:nvSpPr>
          <p:spPr>
            <a:xfrm>
              <a:off x="6001104" y="2571894"/>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23" name="Freeform 122"/>
            <p:cNvSpPr/>
            <p:nvPr/>
          </p:nvSpPr>
          <p:spPr>
            <a:xfrm rot="10800000">
              <a:off x="5804541" y="30178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007551" y="2984465"/>
              <a:ext cx="313691" cy="310827"/>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125" name="Oval 124"/>
            <p:cNvSpPr/>
            <p:nvPr/>
          </p:nvSpPr>
          <p:spPr>
            <a:xfrm>
              <a:off x="3626551"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2</a:t>
              </a:r>
              <a:endParaRPr lang="en-US" dirty="0">
                <a:solidFill>
                  <a:srgbClr val="FF0000"/>
                </a:solidFill>
              </a:endParaRPr>
            </a:p>
          </p:txBody>
        </p:sp>
        <p:sp>
          <p:nvSpPr>
            <p:cNvPr id="126" name="Oval 125"/>
            <p:cNvSpPr/>
            <p:nvPr/>
          </p:nvSpPr>
          <p:spPr>
            <a:xfrm>
              <a:off x="5056012" y="36050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27" name="Freeform 126"/>
            <p:cNvSpPr/>
            <p:nvPr/>
          </p:nvSpPr>
          <p:spPr>
            <a:xfrm>
              <a:off x="4406832" y="3703900"/>
              <a:ext cx="667989" cy="52484"/>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10800000">
              <a:off x="4416516" y="384017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p:cNvSpPr txBox="1"/>
            <p:nvPr/>
          </p:nvSpPr>
          <p:spPr>
            <a:xfrm>
              <a:off x="4594882" y="3383532"/>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30" name="TextBox 129"/>
            <p:cNvSpPr txBox="1"/>
            <p:nvPr/>
          </p:nvSpPr>
          <p:spPr>
            <a:xfrm>
              <a:off x="4562985" y="3863148"/>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33" name="Freeform 132"/>
            <p:cNvSpPr/>
            <p:nvPr/>
          </p:nvSpPr>
          <p:spPr>
            <a:xfrm>
              <a:off x="5805552" y="36625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0800000">
              <a:off x="5821550" y="37885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5952192" y="380881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cxnSp>
          <p:nvCxnSpPr>
            <p:cNvPr id="136" name="Straight Arrow Connector 135"/>
            <p:cNvCxnSpPr/>
            <p:nvPr/>
          </p:nvCxnSpPr>
          <p:spPr>
            <a:xfrm>
              <a:off x="4019646" y="327016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91818" y="3195825"/>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161" name="Straight Arrow Connector 160"/>
            <p:cNvCxnSpPr/>
            <p:nvPr/>
          </p:nvCxnSpPr>
          <p:spPr>
            <a:xfrm>
              <a:off x="5426209" y="32645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409013" y="3200882"/>
              <a:ext cx="480780"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165" name="Straight Arrow Connector 164"/>
            <p:cNvCxnSpPr>
              <a:stCxn id="125" idx="2"/>
            </p:cNvCxnSpPr>
            <p:nvPr/>
          </p:nvCxnSpPr>
          <p:spPr>
            <a:xfrm flipH="1" flipV="1">
              <a:off x="2722092" y="326527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037818" y="3578461"/>
              <a:ext cx="427645" cy="310827"/>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167" name="TextBox 166"/>
            <p:cNvSpPr txBox="1"/>
            <p:nvPr/>
          </p:nvSpPr>
          <p:spPr>
            <a:xfrm>
              <a:off x="6002497" y="33283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0" name="Oval 169"/>
            <p:cNvSpPr/>
            <p:nvPr/>
          </p:nvSpPr>
          <p:spPr>
            <a:xfrm>
              <a:off x="5059592" y="4361734"/>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3</a:t>
              </a:r>
              <a:endParaRPr lang="en-US" dirty="0">
                <a:solidFill>
                  <a:srgbClr val="FF0000"/>
                </a:solidFill>
              </a:endParaRPr>
            </a:p>
          </p:txBody>
        </p:sp>
        <p:sp>
          <p:nvSpPr>
            <p:cNvPr id="173" name="Freeform 172"/>
            <p:cNvSpPr/>
            <p:nvPr/>
          </p:nvSpPr>
          <p:spPr>
            <a:xfrm>
              <a:off x="5822780" y="441927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rot="10800000">
              <a:off x="5838778" y="454523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TextBox 174"/>
            <p:cNvSpPr txBox="1"/>
            <p:nvPr/>
          </p:nvSpPr>
          <p:spPr>
            <a:xfrm>
              <a:off x="5969420" y="4565511"/>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cxnSp>
          <p:nvCxnSpPr>
            <p:cNvPr id="176" name="Straight Arrow Connector 175"/>
            <p:cNvCxnSpPr/>
            <p:nvPr/>
          </p:nvCxnSpPr>
          <p:spPr>
            <a:xfrm>
              <a:off x="5443437" y="402129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426241" y="3957582"/>
              <a:ext cx="326353" cy="310827"/>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80" name="TextBox 179"/>
            <p:cNvSpPr txBox="1"/>
            <p:nvPr/>
          </p:nvSpPr>
          <p:spPr>
            <a:xfrm>
              <a:off x="6019725" y="408509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cxnSp>
          <p:nvCxnSpPr>
            <p:cNvPr id="181" name="Straight Arrow Connector 180"/>
            <p:cNvCxnSpPr/>
            <p:nvPr/>
          </p:nvCxnSpPr>
          <p:spPr>
            <a:xfrm flipH="1" flipV="1">
              <a:off x="4162604" y="4029920"/>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303520" y="4209007"/>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119" name="Freeform 118"/>
            <p:cNvSpPr/>
            <p:nvPr/>
          </p:nvSpPr>
          <p:spPr>
            <a:xfrm>
              <a:off x="5794810" y="2892053"/>
              <a:ext cx="661440" cy="60059"/>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6484426" y="5119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00" name="Oval 199"/>
            <p:cNvSpPr/>
            <p:nvPr/>
          </p:nvSpPr>
          <p:spPr>
            <a:xfrm>
              <a:off x="7873461" y="5086463"/>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02" name="Freeform 201"/>
            <p:cNvSpPr/>
            <p:nvPr/>
          </p:nvSpPr>
          <p:spPr>
            <a:xfrm>
              <a:off x="7233966" y="5177313"/>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rot="10800000">
              <a:off x="7249964" y="5303281"/>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TextBox 203"/>
            <p:cNvSpPr txBox="1"/>
            <p:nvPr/>
          </p:nvSpPr>
          <p:spPr>
            <a:xfrm>
              <a:off x="7380606" y="5323553"/>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05" name="Straight Arrow Connector 204"/>
            <p:cNvCxnSpPr/>
            <p:nvPr/>
          </p:nvCxnSpPr>
          <p:spPr>
            <a:xfrm flipH="1" flipV="1">
              <a:off x="5573789" y="4764211"/>
              <a:ext cx="904459" cy="55219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6434946" y="2042088"/>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3" name="Group 72"/>
            <p:cNvGrpSpPr/>
            <p:nvPr/>
          </p:nvGrpSpPr>
          <p:grpSpPr>
            <a:xfrm>
              <a:off x="8686944" y="2167646"/>
              <a:ext cx="388526" cy="74659"/>
              <a:chOff x="6578220" y="2378122"/>
              <a:chExt cx="393511" cy="88711"/>
            </a:xfrm>
          </p:grpSpPr>
          <p:sp>
            <p:nvSpPr>
              <p:cNvPr id="208" name="Oval 207"/>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7823981" y="2008775"/>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0</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12" name="Freeform 211"/>
            <p:cNvSpPr/>
            <p:nvPr/>
          </p:nvSpPr>
          <p:spPr>
            <a:xfrm>
              <a:off x="7184486" y="2152788"/>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6468593" y="2800130"/>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0" name="Oval 219"/>
            <p:cNvSpPr/>
            <p:nvPr/>
          </p:nvSpPr>
          <p:spPr>
            <a:xfrm>
              <a:off x="7857628" y="2766817"/>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1</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21" name="Freeform 220"/>
            <p:cNvSpPr/>
            <p:nvPr/>
          </p:nvSpPr>
          <p:spPr>
            <a:xfrm>
              <a:off x="7218133" y="285766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rot="10800000">
              <a:off x="7234131" y="2983635"/>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TextBox 222"/>
            <p:cNvSpPr txBox="1"/>
            <p:nvPr/>
          </p:nvSpPr>
          <p:spPr>
            <a:xfrm>
              <a:off x="7364773" y="3003907"/>
              <a:ext cx="317716" cy="369332"/>
            </a:xfrm>
            <a:prstGeom prst="rect">
              <a:avLst/>
            </a:prstGeom>
            <a:noFill/>
          </p:spPr>
          <p:txBody>
            <a:bodyPr wrap="none" rtlCol="0">
              <a:spAutoFit/>
            </a:bodyPr>
            <a:lstStyle/>
            <a:p>
              <a:r>
                <a:rPr lang="en-US" dirty="0" smtClean="0">
                  <a:latin typeface="Symbol" pitchFamily="18" charset="2"/>
                </a:rPr>
                <a:t>m</a:t>
              </a:r>
              <a:endParaRPr lang="en-US" dirty="0">
                <a:latin typeface="Symbol" pitchFamily="18" charset="2"/>
              </a:endParaRPr>
            </a:p>
          </p:txBody>
        </p:sp>
        <p:sp>
          <p:nvSpPr>
            <p:cNvPr id="224" name="Oval 223"/>
            <p:cNvSpPr/>
            <p:nvPr/>
          </p:nvSpPr>
          <p:spPr>
            <a:xfrm>
              <a:off x="6454739" y="3558172"/>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4</a:t>
              </a:r>
              <a:endParaRPr lang="en-US" dirty="0">
                <a:solidFill>
                  <a:srgbClr val="FF0000"/>
                </a:solidFill>
              </a:endParaRPr>
            </a:p>
          </p:txBody>
        </p:sp>
        <p:sp>
          <p:nvSpPr>
            <p:cNvPr id="229" name="Oval 228"/>
            <p:cNvSpPr/>
            <p:nvPr/>
          </p:nvSpPr>
          <p:spPr>
            <a:xfrm>
              <a:off x="7843774" y="352485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0" name="Freeform 229"/>
            <p:cNvSpPr/>
            <p:nvPr/>
          </p:nvSpPr>
          <p:spPr>
            <a:xfrm>
              <a:off x="7204279" y="3615709"/>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rot="10800000">
              <a:off x="7220277" y="3741677"/>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TextBox 231"/>
            <p:cNvSpPr txBox="1"/>
            <p:nvPr/>
          </p:nvSpPr>
          <p:spPr>
            <a:xfrm>
              <a:off x="7350919" y="3761949"/>
              <a:ext cx="433132" cy="369332"/>
            </a:xfrm>
            <a:prstGeom prst="rect">
              <a:avLst/>
            </a:prstGeom>
            <a:noFill/>
          </p:spPr>
          <p:txBody>
            <a:bodyPr wrap="none" rtlCol="0">
              <a:spAutoFit/>
            </a:bodyPr>
            <a:lstStyle/>
            <a:p>
              <a:r>
                <a:rPr lang="en-US" dirty="0" smtClean="0">
                  <a:latin typeface="Symbol" pitchFamily="18" charset="2"/>
                </a:rPr>
                <a:t>2m</a:t>
              </a:r>
              <a:endParaRPr lang="en-US" dirty="0">
                <a:latin typeface="Symbol" pitchFamily="18" charset="2"/>
              </a:endParaRPr>
            </a:p>
          </p:txBody>
        </p:sp>
        <p:sp>
          <p:nvSpPr>
            <p:cNvPr id="233" name="Oval 232"/>
            <p:cNvSpPr/>
            <p:nvPr/>
          </p:nvSpPr>
          <p:spPr>
            <a:xfrm>
              <a:off x="6476510" y="4328089"/>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4</a:t>
              </a:r>
              <a:endParaRPr lang="en-US" dirty="0">
                <a:solidFill>
                  <a:srgbClr val="FF0000"/>
                </a:solidFill>
              </a:endParaRPr>
            </a:p>
          </p:txBody>
        </p:sp>
        <p:grpSp>
          <p:nvGrpSpPr>
            <p:cNvPr id="5" name="Group 262"/>
            <p:cNvGrpSpPr/>
            <p:nvPr/>
          </p:nvGrpSpPr>
          <p:grpSpPr>
            <a:xfrm>
              <a:off x="8666579" y="2911056"/>
              <a:ext cx="418213" cy="2382430"/>
              <a:chOff x="8725787" y="3483474"/>
              <a:chExt cx="418213" cy="2382430"/>
            </a:xfrm>
          </p:grpSpPr>
          <p:grpSp>
            <p:nvGrpSpPr>
              <p:cNvPr id="6" name="Group 72"/>
              <p:cNvGrpSpPr/>
              <p:nvPr/>
            </p:nvGrpSpPr>
            <p:grpSpPr>
              <a:xfrm>
                <a:off x="8755474" y="5791245"/>
                <a:ext cx="388526" cy="74659"/>
                <a:chOff x="6578220" y="2378122"/>
                <a:chExt cx="393511" cy="88711"/>
              </a:xfrm>
            </p:grpSpPr>
            <p:sp>
              <p:nvSpPr>
                <p:cNvPr id="183" name="Oval 182"/>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2"/>
              <p:cNvGrpSpPr/>
              <p:nvPr/>
            </p:nvGrpSpPr>
            <p:grpSpPr>
              <a:xfrm>
                <a:off x="8755474" y="3483474"/>
                <a:ext cx="388526" cy="74659"/>
                <a:chOff x="6578220" y="2378122"/>
                <a:chExt cx="393511" cy="88711"/>
              </a:xfrm>
            </p:grpSpPr>
            <p:sp>
              <p:nvSpPr>
                <p:cNvPr id="217" name="Oval 216"/>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2"/>
              <p:cNvGrpSpPr/>
              <p:nvPr/>
            </p:nvGrpSpPr>
            <p:grpSpPr>
              <a:xfrm>
                <a:off x="8725787" y="4229641"/>
                <a:ext cx="388526" cy="74659"/>
                <a:chOff x="6578220" y="2378122"/>
                <a:chExt cx="393511" cy="88711"/>
              </a:xfrm>
            </p:grpSpPr>
            <p:sp>
              <p:nvSpPr>
                <p:cNvPr id="226" name="Oval 225"/>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2"/>
              <p:cNvGrpSpPr/>
              <p:nvPr/>
            </p:nvGrpSpPr>
            <p:grpSpPr>
              <a:xfrm>
                <a:off x="8747558" y="4999558"/>
                <a:ext cx="388526" cy="74659"/>
                <a:chOff x="6578220" y="2378122"/>
                <a:chExt cx="393511" cy="88711"/>
              </a:xfrm>
            </p:grpSpPr>
            <p:sp>
              <p:nvSpPr>
                <p:cNvPr id="235" name="Oval 234"/>
                <p:cNvSpPr/>
                <p:nvPr/>
              </p:nvSpPr>
              <p:spPr>
                <a:xfrm>
                  <a:off x="65782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7306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883020" y="2378122"/>
                  <a:ext cx="88711" cy="8871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Oval 237"/>
            <p:cNvSpPr/>
            <p:nvPr/>
          </p:nvSpPr>
          <p:spPr>
            <a:xfrm>
              <a:off x="7865545" y="4294776"/>
              <a:ext cx="789965" cy="424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r>
                <a:rPr lang="en-US" dirty="0" smtClean="0">
                  <a:solidFill>
                    <a:schemeClr val="tx1"/>
                  </a:solidFill>
                </a:rPr>
                <a:t>,</a:t>
              </a:r>
              <a:r>
                <a:rPr lang="en-US" dirty="0" smtClean="0">
                  <a:solidFill>
                    <a:srgbClr val="FF0000"/>
                  </a:solidFill>
                </a:rPr>
                <a:t>5</a:t>
              </a:r>
              <a:endParaRPr lang="en-US" dirty="0">
                <a:solidFill>
                  <a:srgbClr val="FF0000"/>
                </a:solidFill>
              </a:endParaRPr>
            </a:p>
          </p:txBody>
        </p:sp>
        <p:sp>
          <p:nvSpPr>
            <p:cNvPr id="239" name="Freeform 238"/>
            <p:cNvSpPr/>
            <p:nvPr/>
          </p:nvSpPr>
          <p:spPr>
            <a:xfrm>
              <a:off x="7226050" y="4385626"/>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rot="10800000">
              <a:off x="7242048" y="4511594"/>
              <a:ext cx="639496" cy="61457"/>
            </a:xfrm>
            <a:custGeom>
              <a:avLst/>
              <a:gdLst>
                <a:gd name="connsiteX0" fmla="*/ 0 w 676275"/>
                <a:gd name="connsiteY0" fmla="*/ 101600 h 139700"/>
                <a:gd name="connsiteX1" fmla="*/ 361950 w 676275"/>
                <a:gd name="connsiteY1" fmla="*/ 6350 h 139700"/>
                <a:gd name="connsiteX2" fmla="*/ 676275 w 676275"/>
                <a:gd name="connsiteY2" fmla="*/ 139700 h 139700"/>
              </a:gdLst>
              <a:ahLst/>
              <a:cxnLst>
                <a:cxn ang="0">
                  <a:pos x="connsiteX0" y="connsiteY0"/>
                </a:cxn>
                <a:cxn ang="0">
                  <a:pos x="connsiteX1" y="connsiteY1"/>
                </a:cxn>
                <a:cxn ang="0">
                  <a:pos x="connsiteX2" y="connsiteY2"/>
                </a:cxn>
              </a:cxnLst>
              <a:rect l="l" t="t" r="r" b="b"/>
              <a:pathLst>
                <a:path w="676275" h="139700">
                  <a:moveTo>
                    <a:pt x="0" y="101600"/>
                  </a:moveTo>
                  <a:cubicBezTo>
                    <a:pt x="124619" y="50800"/>
                    <a:pt x="249238" y="0"/>
                    <a:pt x="361950" y="6350"/>
                  </a:cubicBezTo>
                  <a:cubicBezTo>
                    <a:pt x="474662" y="12700"/>
                    <a:pt x="575468" y="76200"/>
                    <a:pt x="676275" y="139700"/>
                  </a:cubicBezTo>
                </a:path>
              </a:pathLst>
            </a:cu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7372690" y="4531866"/>
              <a:ext cx="433132" cy="369332"/>
            </a:xfrm>
            <a:prstGeom prst="rect">
              <a:avLst/>
            </a:prstGeom>
            <a:noFill/>
          </p:spPr>
          <p:txBody>
            <a:bodyPr wrap="none" rtlCol="0">
              <a:spAutoFit/>
            </a:bodyPr>
            <a:lstStyle/>
            <a:p>
              <a:r>
                <a:rPr lang="en-US" dirty="0" smtClean="0">
                  <a:latin typeface="Symbol" pitchFamily="18" charset="2"/>
                </a:rPr>
                <a:t>3m</a:t>
              </a:r>
              <a:endParaRPr lang="en-US" dirty="0">
                <a:latin typeface="Symbol" pitchFamily="18" charset="2"/>
              </a:endParaRPr>
            </a:p>
          </p:txBody>
        </p:sp>
        <p:sp>
          <p:nvSpPr>
            <p:cNvPr id="242" name="TextBox 241"/>
            <p:cNvSpPr txBox="1"/>
            <p:nvPr/>
          </p:nvSpPr>
          <p:spPr>
            <a:xfrm>
              <a:off x="5752385" y="4958776"/>
              <a:ext cx="433132" cy="369332"/>
            </a:xfrm>
            <a:prstGeom prst="rect">
              <a:avLst/>
            </a:prstGeom>
            <a:noFill/>
          </p:spPr>
          <p:txBody>
            <a:bodyPr wrap="none" rtlCol="0">
              <a:spAutoFit/>
            </a:bodyPr>
            <a:lstStyle/>
            <a:p>
              <a:r>
                <a:rPr lang="en-US" dirty="0" smtClean="0">
                  <a:latin typeface="Symbol" pitchFamily="18" charset="2"/>
                </a:rPr>
                <a:t>4m</a:t>
              </a:r>
              <a:endParaRPr lang="en-US" dirty="0">
                <a:latin typeface="Symbol" pitchFamily="18" charset="2"/>
              </a:endParaRPr>
            </a:p>
          </p:txBody>
        </p:sp>
        <p:cxnSp>
          <p:nvCxnSpPr>
            <p:cNvPr id="243" name="Straight Arrow Connector 242"/>
            <p:cNvCxnSpPr/>
            <p:nvPr/>
          </p:nvCxnSpPr>
          <p:spPr>
            <a:xfrm>
              <a:off x="6842699" y="2483833"/>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6846768" y="2415152"/>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5" name="Straight Arrow Connector 244"/>
            <p:cNvCxnSpPr/>
            <p:nvPr/>
          </p:nvCxnSpPr>
          <p:spPr>
            <a:xfrm>
              <a:off x="8230134" y="2422476"/>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8234203" y="2401296"/>
              <a:ext cx="535651" cy="369332"/>
            </a:xfrm>
            <a:prstGeom prst="rect">
              <a:avLst/>
            </a:prstGeom>
            <a:noFill/>
          </p:spPr>
          <p:txBody>
            <a:bodyPr wrap="square" rtlCol="0">
              <a:spAutoFit/>
            </a:bodyPr>
            <a:lstStyle/>
            <a:p>
              <a:r>
                <a:rPr lang="en-US" dirty="0" smtClean="0">
                  <a:latin typeface="Symbol" pitchFamily="18" charset="2"/>
                </a:rPr>
                <a:t>4a</a:t>
              </a:r>
              <a:endParaRPr lang="en-US" dirty="0">
                <a:latin typeface="Symbol" pitchFamily="18" charset="2"/>
              </a:endParaRPr>
            </a:p>
          </p:txBody>
        </p:sp>
        <p:cxnSp>
          <p:nvCxnSpPr>
            <p:cNvPr id="249" name="Straight Arrow Connector 248"/>
            <p:cNvCxnSpPr/>
            <p:nvPr/>
          </p:nvCxnSpPr>
          <p:spPr>
            <a:xfrm>
              <a:off x="6852595" y="3241875"/>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6856664" y="3173194"/>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1" name="Straight Arrow Connector 250"/>
            <p:cNvCxnSpPr/>
            <p:nvPr/>
          </p:nvCxnSpPr>
          <p:spPr>
            <a:xfrm>
              <a:off x="8240030" y="318051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8244099" y="3159338"/>
              <a:ext cx="535651" cy="369332"/>
            </a:xfrm>
            <a:prstGeom prst="rect">
              <a:avLst/>
            </a:prstGeom>
            <a:noFill/>
          </p:spPr>
          <p:txBody>
            <a:bodyPr wrap="square" rtlCol="0">
              <a:spAutoFit/>
            </a:bodyPr>
            <a:lstStyle/>
            <a:p>
              <a:r>
                <a:rPr lang="en-US" dirty="0" smtClean="0">
                  <a:latin typeface="Symbol" pitchFamily="18" charset="2"/>
                </a:rPr>
                <a:t>3a</a:t>
              </a:r>
              <a:endParaRPr lang="en-US" dirty="0">
                <a:latin typeface="Symbol" pitchFamily="18" charset="2"/>
              </a:endParaRPr>
            </a:p>
          </p:txBody>
        </p:sp>
        <p:cxnSp>
          <p:nvCxnSpPr>
            <p:cNvPr id="253" name="Straight Arrow Connector 252"/>
            <p:cNvCxnSpPr/>
            <p:nvPr/>
          </p:nvCxnSpPr>
          <p:spPr>
            <a:xfrm>
              <a:off x="6862491" y="3999917"/>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6866560" y="3931236"/>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5" name="Straight Arrow Connector 254"/>
            <p:cNvCxnSpPr/>
            <p:nvPr/>
          </p:nvCxnSpPr>
          <p:spPr>
            <a:xfrm>
              <a:off x="8249926" y="3938560"/>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8253995" y="3917380"/>
              <a:ext cx="535651" cy="369332"/>
            </a:xfrm>
            <a:prstGeom prst="rect">
              <a:avLst/>
            </a:prstGeom>
            <a:noFill/>
          </p:spPr>
          <p:txBody>
            <a:bodyPr wrap="square" rtlCol="0">
              <a:spAutoFit/>
            </a:bodyPr>
            <a:lstStyle/>
            <a:p>
              <a:r>
                <a:rPr lang="en-US" dirty="0" smtClean="0">
                  <a:latin typeface="Symbol" pitchFamily="18" charset="2"/>
                </a:rPr>
                <a:t>2a</a:t>
              </a:r>
              <a:endParaRPr lang="en-US" dirty="0">
                <a:latin typeface="Symbol" pitchFamily="18" charset="2"/>
              </a:endParaRPr>
            </a:p>
          </p:txBody>
        </p:sp>
        <p:cxnSp>
          <p:nvCxnSpPr>
            <p:cNvPr id="257" name="Straight Arrow Connector 256"/>
            <p:cNvCxnSpPr/>
            <p:nvPr/>
          </p:nvCxnSpPr>
          <p:spPr>
            <a:xfrm>
              <a:off x="6872387" y="4757959"/>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6876456" y="4689278"/>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cxnSp>
          <p:nvCxnSpPr>
            <p:cNvPr id="259" name="Straight Arrow Connector 258"/>
            <p:cNvCxnSpPr/>
            <p:nvPr/>
          </p:nvCxnSpPr>
          <p:spPr>
            <a:xfrm>
              <a:off x="8247947" y="4732228"/>
              <a:ext cx="0" cy="34469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8228264" y="4699172"/>
              <a:ext cx="535651" cy="369332"/>
            </a:xfrm>
            <a:prstGeom prst="rect">
              <a:avLst/>
            </a:prstGeom>
            <a:noFill/>
          </p:spPr>
          <p:txBody>
            <a:bodyPr wrap="square" rtlCol="0">
              <a:spAutoFit/>
            </a:bodyPr>
            <a:lstStyle/>
            <a:p>
              <a:r>
                <a:rPr lang="en-US" dirty="0" smtClean="0">
                  <a:latin typeface="Symbol" pitchFamily="18" charset="2"/>
                </a:rPr>
                <a:t>a</a:t>
              </a:r>
              <a:endParaRPr lang="en-US" dirty="0">
                <a:latin typeface="Symbol" pitchFamily="18" charset="2"/>
              </a:endParaRPr>
            </a:p>
          </p:txBody>
        </p:sp>
        <p:sp>
          <p:nvSpPr>
            <p:cNvPr id="172" name="TextBox 171"/>
            <p:cNvSpPr txBox="1"/>
            <p:nvPr/>
          </p:nvSpPr>
          <p:spPr>
            <a:xfrm>
              <a:off x="7344119" y="1816267"/>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8" name="TextBox 177"/>
            <p:cNvSpPr txBox="1"/>
            <p:nvPr/>
          </p:nvSpPr>
          <p:spPr>
            <a:xfrm>
              <a:off x="7368929" y="2574723"/>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79" name="TextBox 178"/>
            <p:cNvSpPr txBox="1"/>
            <p:nvPr/>
          </p:nvSpPr>
          <p:spPr>
            <a:xfrm>
              <a:off x="7393739" y="3333179"/>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4" name="TextBox 183"/>
            <p:cNvSpPr txBox="1"/>
            <p:nvPr/>
          </p:nvSpPr>
          <p:spPr>
            <a:xfrm>
              <a:off x="7418549" y="4091635"/>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5" name="TextBox 184"/>
            <p:cNvSpPr txBox="1"/>
            <p:nvPr/>
          </p:nvSpPr>
          <p:spPr>
            <a:xfrm>
              <a:off x="7443359" y="4850091"/>
              <a:ext cx="307361" cy="310827"/>
            </a:xfrm>
            <a:prstGeom prst="rect">
              <a:avLst/>
            </a:prstGeom>
            <a:noFill/>
          </p:spPr>
          <p:txBody>
            <a:bodyPr wrap="none" rtlCol="0">
              <a:spAutoFit/>
            </a:bodyPr>
            <a:lstStyle/>
            <a:p>
              <a:r>
                <a:rPr lang="en-US" dirty="0" smtClean="0">
                  <a:latin typeface="Symbol" pitchFamily="18" charset="2"/>
                </a:rPr>
                <a:t>l</a:t>
              </a:r>
              <a:endParaRPr lang="en-US" dirty="0">
                <a:latin typeface="Symbol" pitchFamily="18" charset="2"/>
              </a:endParaRPr>
            </a:p>
          </p:txBody>
        </p:sp>
        <p:sp>
          <p:nvSpPr>
            <p:cNvPr id="186" name="Rectangle 185"/>
            <p:cNvSpPr/>
            <p:nvPr/>
          </p:nvSpPr>
          <p:spPr>
            <a:xfrm>
              <a:off x="6297508" y="1234780"/>
              <a:ext cx="2198038" cy="400110"/>
            </a:xfrm>
            <a:prstGeom prst="rect">
              <a:avLst/>
            </a:prstGeom>
            <a:ln>
              <a:noFill/>
            </a:ln>
          </p:spPr>
          <p:txBody>
            <a:bodyPr wrap="none">
              <a:spAutoFit/>
            </a:bodyPr>
            <a:lstStyle/>
            <a:p>
              <a:r>
                <a:rPr lang="en-US" sz="2000" dirty="0" smtClean="0">
                  <a:solidFill>
                    <a:srgbClr val="FF0000"/>
                  </a:solidFill>
                </a:rPr>
                <a:t># jobs in system</a:t>
              </a:r>
              <a:endParaRPr lang="en-US" sz="2000" dirty="0">
                <a:solidFill>
                  <a:srgbClr val="FF0000"/>
                </a:solidFill>
              </a:endParaRPr>
            </a:p>
          </p:txBody>
        </p:sp>
        <p:sp>
          <p:nvSpPr>
            <p:cNvPr id="187" name="Rectangle 186"/>
            <p:cNvSpPr/>
            <p:nvPr/>
          </p:nvSpPr>
          <p:spPr>
            <a:xfrm rot="16200000">
              <a:off x="-801179" y="4273702"/>
              <a:ext cx="2002471" cy="400110"/>
            </a:xfrm>
            <a:prstGeom prst="rect">
              <a:avLst/>
            </a:prstGeom>
          </p:spPr>
          <p:txBody>
            <a:bodyPr wrap="none">
              <a:spAutoFit/>
            </a:bodyPr>
            <a:lstStyle/>
            <a:p>
              <a:r>
                <a:rPr lang="en-US" sz="2000" dirty="0" smtClean="0">
                  <a:solidFill>
                    <a:schemeClr val="tx2"/>
                  </a:solidFill>
                </a:rPr>
                <a:t># busy servers</a:t>
              </a:r>
              <a:endParaRPr lang="en-US" sz="2000" dirty="0">
                <a:solidFill>
                  <a:schemeClr val="tx2"/>
                </a:solidFill>
              </a:endParaRPr>
            </a:p>
          </p:txBody>
        </p:sp>
      </p:grpSp>
      <p:grpSp>
        <p:nvGrpSpPr>
          <p:cNvPr id="10" name="Group 333"/>
          <p:cNvGrpSpPr/>
          <p:nvPr/>
        </p:nvGrpSpPr>
        <p:grpSpPr>
          <a:xfrm>
            <a:off x="749734" y="4294587"/>
            <a:ext cx="3438525" cy="2147776"/>
            <a:chOff x="755396" y="4136066"/>
            <a:chExt cx="3438525" cy="2147776"/>
          </a:xfrm>
        </p:grpSpPr>
        <p:sp>
          <p:nvSpPr>
            <p:cNvPr id="93" name="Rectangle 92"/>
            <p:cNvSpPr/>
            <p:nvPr/>
          </p:nvSpPr>
          <p:spPr>
            <a:xfrm>
              <a:off x="755396" y="4136066"/>
              <a:ext cx="3438525" cy="2147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963238" y="5683579"/>
              <a:ext cx="2034531" cy="461665"/>
            </a:xfrm>
            <a:prstGeom prst="rect">
              <a:avLst/>
            </a:prstGeom>
            <a:noFill/>
            <a:ln>
              <a:noFill/>
            </a:ln>
          </p:spPr>
          <p:txBody>
            <a:bodyPr wrap="none" rtlCol="0">
              <a:spAutoFit/>
            </a:bodyPr>
            <a:lstStyle/>
            <a:p>
              <a:r>
                <a:rPr lang="en-US" sz="2000" dirty="0" smtClean="0">
                  <a:solidFill>
                    <a:schemeClr val="bg1"/>
                  </a:solidFill>
                  <a:latin typeface="+mj-lt"/>
                </a:rPr>
                <a:t>Setup ~ Exp(</a:t>
              </a:r>
              <a:r>
                <a:rPr lang="en-US" sz="2400" dirty="0" smtClean="0">
                  <a:solidFill>
                    <a:schemeClr val="bg1"/>
                  </a:solidFill>
                  <a:latin typeface="Symbol" pitchFamily="18" charset="2"/>
                </a:rPr>
                <a:t>a</a:t>
              </a:r>
              <a:r>
                <a:rPr lang="en-US" sz="2000" dirty="0" smtClean="0">
                  <a:solidFill>
                    <a:schemeClr val="bg1"/>
                  </a:solidFill>
                  <a:latin typeface="+mj-lt"/>
                </a:rPr>
                <a:t>)</a:t>
              </a:r>
              <a:endParaRPr lang="en-US" sz="2000" dirty="0">
                <a:solidFill>
                  <a:schemeClr val="bg1"/>
                </a:solidFill>
                <a:latin typeface="+mj-lt"/>
              </a:endParaRPr>
            </a:p>
          </p:txBody>
        </p:sp>
        <p:cxnSp>
          <p:nvCxnSpPr>
            <p:cNvPr id="191" name="Straight Connector 190"/>
            <p:cNvCxnSpPr/>
            <p:nvPr/>
          </p:nvCxnSpPr>
          <p:spPr>
            <a:xfrm flipV="1">
              <a:off x="1881369" y="4799672"/>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856735" y="5294900"/>
              <a:ext cx="937391" cy="101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804062" y="4796524"/>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79908" y="4795619"/>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355755" y="4794713"/>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131602" y="4793808"/>
              <a:ext cx="0" cy="5068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Right Arrow 247"/>
            <p:cNvSpPr/>
            <p:nvPr/>
          </p:nvSpPr>
          <p:spPr>
            <a:xfrm>
              <a:off x="1536179" y="4970547"/>
              <a:ext cx="309585" cy="179293"/>
            </a:xfrm>
            <a:prstGeom prst="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p:cNvSpPr txBox="1"/>
            <p:nvPr/>
          </p:nvSpPr>
          <p:spPr>
            <a:xfrm>
              <a:off x="972927" y="4818419"/>
              <a:ext cx="421910" cy="461665"/>
            </a:xfrm>
            <a:prstGeom prst="rect">
              <a:avLst/>
            </a:prstGeom>
            <a:noFill/>
            <a:ln w="19050">
              <a:solidFill>
                <a:schemeClr val="tx1"/>
              </a:solidFill>
            </a:ln>
          </p:spPr>
          <p:txBody>
            <a:bodyPr wrap="none" rtlCol="0">
              <a:spAutoFit/>
            </a:bodyPr>
            <a:lstStyle/>
            <a:p>
              <a:pPr algn="ctr"/>
              <a:r>
                <a:rPr lang="en-US" sz="2400" dirty="0" smtClean="0">
                  <a:solidFill>
                    <a:schemeClr val="bg1"/>
                  </a:solidFill>
                  <a:latin typeface="Symbol" pitchFamily="18" charset="2"/>
                </a:rPr>
                <a:t>l</a:t>
              </a:r>
              <a:r>
                <a:rPr lang="en-US" dirty="0" smtClean="0">
                  <a:solidFill>
                    <a:schemeClr val="bg1"/>
                  </a:solidFill>
                </a:rPr>
                <a:t> </a:t>
              </a:r>
            </a:p>
          </p:txBody>
        </p:sp>
        <p:sp>
          <p:nvSpPr>
            <p:cNvPr id="264" name="Rectangle 263"/>
            <p:cNvSpPr/>
            <p:nvPr/>
          </p:nvSpPr>
          <p:spPr>
            <a:xfrm>
              <a:off x="2447391" y="4970233"/>
              <a:ext cx="59046" cy="2454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227685" y="4902576"/>
              <a:ext cx="74609" cy="33372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67094" y="4996692"/>
              <a:ext cx="53555" cy="23373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987384" y="5120173"/>
              <a:ext cx="61793" cy="11907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98"/>
            <p:cNvGrpSpPr/>
            <p:nvPr/>
          </p:nvGrpSpPr>
          <p:grpSpPr>
            <a:xfrm>
              <a:off x="3182107" y="5614734"/>
              <a:ext cx="604109" cy="369332"/>
              <a:chOff x="3148493" y="4061364"/>
              <a:chExt cx="604109" cy="369332"/>
            </a:xfrm>
          </p:grpSpPr>
          <p:sp>
            <p:nvSpPr>
              <p:cNvPr id="300" name="Oval 299"/>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Arrow Connector 300"/>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03" name="Straight Arrow Connector 302"/>
            <p:cNvCxnSpPr/>
            <p:nvPr/>
          </p:nvCxnSpPr>
          <p:spPr>
            <a:xfrm flipV="1">
              <a:off x="2813779" y="4568342"/>
              <a:ext cx="353703" cy="46666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endCxn id="302" idx="1"/>
            </p:cNvCxnSpPr>
            <p:nvPr/>
          </p:nvCxnSpPr>
          <p:spPr>
            <a:xfrm>
              <a:off x="2820010" y="5208422"/>
              <a:ext cx="362174" cy="59097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310"/>
            <p:cNvGrpSpPr/>
            <p:nvPr/>
          </p:nvGrpSpPr>
          <p:grpSpPr>
            <a:xfrm>
              <a:off x="3176930" y="5182900"/>
              <a:ext cx="604109" cy="369332"/>
              <a:chOff x="3148493" y="4061364"/>
              <a:chExt cx="604109" cy="369332"/>
            </a:xfrm>
          </p:grpSpPr>
          <p:sp>
            <p:nvSpPr>
              <p:cNvPr id="312" name="Oval 31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Arrow Connector 31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3" name="Group 320"/>
            <p:cNvGrpSpPr/>
            <p:nvPr/>
          </p:nvGrpSpPr>
          <p:grpSpPr>
            <a:xfrm>
              <a:off x="3177231" y="4322382"/>
              <a:ext cx="604109" cy="369332"/>
              <a:chOff x="3148493" y="4061364"/>
              <a:chExt cx="604109" cy="369332"/>
            </a:xfrm>
          </p:grpSpPr>
          <p:sp>
            <p:nvSpPr>
              <p:cNvPr id="322" name="Oval 321"/>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Arrow Connector 322"/>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grpSp>
          <p:nvGrpSpPr>
            <p:cNvPr id="14" name="Group 325"/>
            <p:cNvGrpSpPr/>
            <p:nvPr/>
          </p:nvGrpSpPr>
          <p:grpSpPr>
            <a:xfrm>
              <a:off x="3179669" y="4767390"/>
              <a:ext cx="604109" cy="369332"/>
              <a:chOff x="3148493" y="4061364"/>
              <a:chExt cx="604109" cy="369332"/>
            </a:xfrm>
          </p:grpSpPr>
          <p:sp>
            <p:nvSpPr>
              <p:cNvPr id="327" name="Oval 326"/>
              <p:cNvSpPr/>
              <p:nvPr/>
            </p:nvSpPr>
            <p:spPr>
              <a:xfrm>
                <a:off x="3148493" y="4120738"/>
                <a:ext cx="330977" cy="305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Arrow Connector 327"/>
              <p:cNvCxnSpPr/>
              <p:nvPr/>
            </p:nvCxnSpPr>
            <p:spPr>
              <a:xfrm>
                <a:off x="3488693" y="4255194"/>
                <a:ext cx="263909" cy="271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148570" y="4061364"/>
                <a:ext cx="348714" cy="369332"/>
              </a:xfrm>
              <a:prstGeom prst="rect">
                <a:avLst/>
              </a:prstGeom>
              <a:noFill/>
              <a:ln w="28575">
                <a:noFill/>
              </a:ln>
            </p:spPr>
            <p:txBody>
              <a:bodyPr wrap="square" rtlCol="0">
                <a:spAutoFit/>
              </a:bodyPr>
              <a:lstStyle/>
              <a:p>
                <a:pPr algn="ctr"/>
                <a:r>
                  <a:rPr lang="en-US" dirty="0" smtClean="0">
                    <a:solidFill>
                      <a:schemeClr val="bg1"/>
                    </a:solidFill>
                    <a:latin typeface="Symbol" pitchFamily="18" charset="2"/>
                  </a:rPr>
                  <a:t>m</a:t>
                </a:r>
                <a:r>
                  <a:rPr lang="en-US" dirty="0" smtClean="0">
                    <a:solidFill>
                      <a:schemeClr val="bg1"/>
                    </a:solidFill>
                  </a:rPr>
                  <a:t> </a:t>
                </a:r>
              </a:p>
            </p:txBody>
          </p:sp>
        </p:grpSp>
        <p:cxnSp>
          <p:nvCxnSpPr>
            <p:cNvPr id="330" name="Straight Arrow Connector 329"/>
            <p:cNvCxnSpPr>
              <a:endCxn id="329" idx="1"/>
            </p:cNvCxnSpPr>
            <p:nvPr/>
          </p:nvCxnSpPr>
          <p:spPr>
            <a:xfrm flipV="1">
              <a:off x="2812560" y="4952056"/>
              <a:ext cx="367186" cy="1585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endCxn id="314" idx="1"/>
            </p:cNvCxnSpPr>
            <p:nvPr/>
          </p:nvCxnSpPr>
          <p:spPr>
            <a:xfrm>
              <a:off x="2807683" y="5161471"/>
              <a:ext cx="369324" cy="20609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4120738" y="5771408"/>
            <a:ext cx="5023262" cy="1086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2"/>
              </a:solidFill>
            </a:endParaRPr>
          </a:p>
          <a:p>
            <a:pPr algn="ctr"/>
            <a:r>
              <a:rPr lang="en-US" sz="2800" dirty="0" smtClean="0">
                <a:solidFill>
                  <a:schemeClr val="bg2"/>
                </a:solidFill>
              </a:rPr>
              <a:t>Solvable only Numerically</a:t>
            </a:r>
            <a:endParaRPr lang="en-US" sz="2400" dirty="0" smtClean="0">
              <a:solidFill>
                <a:schemeClr val="bg2"/>
              </a:solidFill>
            </a:endParaRPr>
          </a:p>
          <a:p>
            <a:pPr algn="ctr"/>
            <a:r>
              <a:rPr lang="en-US" sz="2000" dirty="0" smtClean="0">
                <a:solidFill>
                  <a:schemeClr val="bg2"/>
                </a:solidFill>
              </a:rPr>
              <a:t>Matrix-Analytic (MA)</a:t>
            </a:r>
          </a:p>
          <a:p>
            <a:pPr algn="ctr"/>
            <a:endParaRPr lang="en-US" sz="2800" dirty="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B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86787</TotalTime>
  <Words>2921</Words>
  <Application>Microsoft Office PowerPoint</Application>
  <PresentationFormat>On-screen Show (4:3)</PresentationFormat>
  <Paragraphs>794</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Equation</vt:lpstr>
      <vt:lpstr>MathType 6.0 Equation</vt:lpstr>
      <vt:lpstr>Power Management in Data Centers: Theory &amp; Practice </vt:lpstr>
      <vt:lpstr>Power is Expensive</vt:lpstr>
      <vt:lpstr>Slide 3</vt:lpstr>
      <vt:lpstr>Slide 4</vt:lpstr>
      <vt:lpstr>Slide 5</vt:lpstr>
      <vt:lpstr>Slide 6</vt:lpstr>
      <vt:lpstr>Slide 7</vt:lpstr>
      <vt:lpstr>Slide 8</vt:lpstr>
      <vt:lpstr>Slide 9</vt:lpstr>
      <vt:lpstr>Slide 10</vt:lpstr>
      <vt:lpstr>Slide 11</vt:lpstr>
      <vt:lpstr>Slide 12</vt:lpstr>
      <vt:lpstr>Results of Analysis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Analytical Performance Modeling for Power Management in Data Centers</dc:title>
  <dc:creator/>
  <cp:lastModifiedBy> </cp:lastModifiedBy>
  <cp:revision>552</cp:revision>
  <dcterms:created xsi:type="dcterms:W3CDTF">2006-08-16T00:00:00Z</dcterms:created>
  <dcterms:modified xsi:type="dcterms:W3CDTF">2013-12-18T02:31:35Z</dcterms:modified>
</cp:coreProperties>
</file>