
<file path=[Content_Types].xml><?xml version="1.0" encoding="utf-8"?>
<Types xmlns="http://schemas.openxmlformats.org/package/2006/content-types">
  <Default Extension="xml" ContentType="application/xml"/>
  <Default Extension="wmf" ContentType="image/x-wmf"/>
  <Default Extension="jp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notesMasterIdLst>
    <p:notesMasterId r:id="rId61"/>
  </p:notesMasterIdLst>
  <p:handoutMasterIdLst>
    <p:handoutMasterId r:id="rId62"/>
  </p:handoutMasterIdLst>
  <p:sldIdLst>
    <p:sldId id="256" r:id="rId2"/>
    <p:sldId id="860" r:id="rId3"/>
    <p:sldId id="795" r:id="rId4"/>
    <p:sldId id="796" r:id="rId5"/>
    <p:sldId id="798" r:id="rId6"/>
    <p:sldId id="799" r:id="rId7"/>
    <p:sldId id="807" r:id="rId8"/>
    <p:sldId id="802" r:id="rId9"/>
    <p:sldId id="803" r:id="rId10"/>
    <p:sldId id="804" r:id="rId11"/>
    <p:sldId id="853" r:id="rId12"/>
    <p:sldId id="856" r:id="rId13"/>
    <p:sldId id="749" r:id="rId14"/>
    <p:sldId id="642" r:id="rId15"/>
    <p:sldId id="643" r:id="rId16"/>
    <p:sldId id="644" r:id="rId17"/>
    <p:sldId id="645" r:id="rId18"/>
    <p:sldId id="658" r:id="rId19"/>
    <p:sldId id="738" r:id="rId20"/>
    <p:sldId id="660" r:id="rId21"/>
    <p:sldId id="661" r:id="rId22"/>
    <p:sldId id="662" r:id="rId23"/>
    <p:sldId id="663" r:id="rId24"/>
    <p:sldId id="664" r:id="rId25"/>
    <p:sldId id="668" r:id="rId26"/>
    <p:sldId id="648" r:id="rId27"/>
    <p:sldId id="649" r:id="rId28"/>
    <p:sldId id="650" r:id="rId29"/>
    <p:sldId id="787" r:id="rId30"/>
    <p:sldId id="786" r:id="rId31"/>
    <p:sldId id="788" r:id="rId32"/>
    <p:sldId id="789" r:id="rId33"/>
    <p:sldId id="741" r:id="rId34"/>
    <p:sldId id="790" r:id="rId35"/>
    <p:sldId id="791" r:id="rId36"/>
    <p:sldId id="811" r:id="rId37"/>
    <p:sldId id="813" r:id="rId38"/>
    <p:sldId id="826" r:id="rId39"/>
    <p:sldId id="817" r:id="rId40"/>
    <p:sldId id="818" r:id="rId41"/>
    <p:sldId id="819" r:id="rId42"/>
    <p:sldId id="820" r:id="rId43"/>
    <p:sldId id="821" r:id="rId44"/>
    <p:sldId id="822" r:id="rId45"/>
    <p:sldId id="823" r:id="rId46"/>
    <p:sldId id="824" r:id="rId47"/>
    <p:sldId id="825" r:id="rId48"/>
    <p:sldId id="808" r:id="rId49"/>
    <p:sldId id="835" r:id="rId50"/>
    <p:sldId id="827" r:id="rId51"/>
    <p:sldId id="828" r:id="rId52"/>
    <p:sldId id="838" r:id="rId53"/>
    <p:sldId id="839" r:id="rId54"/>
    <p:sldId id="848" r:id="rId55"/>
    <p:sldId id="849" r:id="rId56"/>
    <p:sldId id="850" r:id="rId57"/>
    <p:sldId id="851" r:id="rId58"/>
    <p:sldId id="833" r:id="rId59"/>
    <p:sldId id="859" r:id="rId60"/>
  </p:sldIdLst>
  <p:sldSz cx="9144000" cy="6858000" type="screen4x3"/>
  <p:notesSz cx="7016750" cy="9302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1118"/>
    <a:srgbClr val="BB7141"/>
    <a:srgbClr val="F69444"/>
    <a:srgbClr val="1AA0FF"/>
    <a:srgbClr val="1580D2"/>
    <a:srgbClr val="15806E"/>
    <a:srgbClr val="3B95D2"/>
    <a:srgbClr val="5A96ED"/>
    <a:srgbClr val="94D0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0" autoAdjust="0"/>
    <p:restoredTop sz="87372" autoAdjust="0"/>
  </p:normalViewPr>
  <p:slideViewPr>
    <p:cSldViewPr>
      <p:cViewPr>
        <p:scale>
          <a:sx n="100" d="100"/>
          <a:sy n="100" d="100"/>
        </p:scale>
        <p:origin x="-992" y="304"/>
      </p:cViewPr>
      <p:guideLst>
        <p:guide orient="horz" pos="2160"/>
        <p:guide pos="2880"/>
      </p:guideLst>
    </p:cSldViewPr>
  </p:slideViewPr>
  <p:outlineViewPr>
    <p:cViewPr>
      <p:scale>
        <a:sx n="33" d="100"/>
        <a:sy n="33" d="100"/>
      </p:scale>
      <p:origin x="0" y="60560"/>
    </p:cViewPr>
  </p:outlineViewPr>
  <p:notesTextViewPr>
    <p:cViewPr>
      <p:scale>
        <a:sx n="210" d="100"/>
        <a:sy n="21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138"/>
          </a:xfrm>
          <a:prstGeom prst="rect">
            <a:avLst/>
          </a:prstGeom>
        </p:spPr>
        <p:txBody>
          <a:bodyPr vert="horz" lIns="93251" tIns="46625" rIns="93251" bIns="46625" rtlCol="0"/>
          <a:lstStyle>
            <a:lvl1pPr algn="l">
              <a:defRPr sz="1200"/>
            </a:lvl1pPr>
          </a:lstStyle>
          <a:p>
            <a:endParaRPr lang="en-US"/>
          </a:p>
        </p:txBody>
      </p:sp>
      <p:sp>
        <p:nvSpPr>
          <p:cNvPr id="3" name="Date Placeholder 2"/>
          <p:cNvSpPr>
            <a:spLocks noGrp="1"/>
          </p:cNvSpPr>
          <p:nvPr>
            <p:ph type="dt" sz="quarter" idx="1"/>
          </p:nvPr>
        </p:nvSpPr>
        <p:spPr>
          <a:xfrm>
            <a:off x="3974534" y="0"/>
            <a:ext cx="3040592" cy="465138"/>
          </a:xfrm>
          <a:prstGeom prst="rect">
            <a:avLst/>
          </a:prstGeom>
        </p:spPr>
        <p:txBody>
          <a:bodyPr vert="horz" lIns="93251" tIns="46625" rIns="93251" bIns="46625" rtlCol="0"/>
          <a:lstStyle>
            <a:lvl1pPr algn="r">
              <a:defRPr sz="1200"/>
            </a:lvl1pPr>
          </a:lstStyle>
          <a:p>
            <a:fld id="{900BC0F2-4CFC-4B74-A9A1-22C823B5FF91}" type="datetimeFigureOut">
              <a:rPr lang="en-US" smtClean="0"/>
              <a:pPr/>
              <a:t>1/13/14</a:t>
            </a:fld>
            <a:endParaRPr lang="en-US"/>
          </a:p>
        </p:txBody>
      </p:sp>
      <p:sp>
        <p:nvSpPr>
          <p:cNvPr id="4" name="Footer Placeholder 3"/>
          <p:cNvSpPr>
            <a:spLocks noGrp="1"/>
          </p:cNvSpPr>
          <p:nvPr>
            <p:ph type="ftr" sz="quarter" idx="2"/>
          </p:nvPr>
        </p:nvSpPr>
        <p:spPr>
          <a:xfrm>
            <a:off x="0" y="8835998"/>
            <a:ext cx="3040592" cy="465138"/>
          </a:xfrm>
          <a:prstGeom prst="rect">
            <a:avLst/>
          </a:prstGeom>
        </p:spPr>
        <p:txBody>
          <a:bodyPr vert="horz" lIns="93251" tIns="46625" rIns="93251" bIns="46625" rtlCol="0" anchor="b"/>
          <a:lstStyle>
            <a:lvl1pPr algn="l">
              <a:defRPr sz="1200"/>
            </a:lvl1pPr>
          </a:lstStyle>
          <a:p>
            <a:endParaRPr lang="en-US"/>
          </a:p>
        </p:txBody>
      </p:sp>
      <p:sp>
        <p:nvSpPr>
          <p:cNvPr id="5" name="Slide Number Placeholder 4"/>
          <p:cNvSpPr>
            <a:spLocks noGrp="1"/>
          </p:cNvSpPr>
          <p:nvPr>
            <p:ph type="sldNum" sz="quarter" idx="3"/>
          </p:nvPr>
        </p:nvSpPr>
        <p:spPr>
          <a:xfrm>
            <a:off x="3974534" y="8835998"/>
            <a:ext cx="3040592" cy="465138"/>
          </a:xfrm>
          <a:prstGeom prst="rect">
            <a:avLst/>
          </a:prstGeom>
        </p:spPr>
        <p:txBody>
          <a:bodyPr vert="horz" lIns="93251" tIns="46625" rIns="93251" bIns="46625" rtlCol="0" anchor="b"/>
          <a:lstStyle>
            <a:lvl1pPr algn="r">
              <a:defRPr sz="1200"/>
            </a:lvl1pPr>
          </a:lstStyle>
          <a:p>
            <a:fld id="{ED7B93DD-371E-4154-B1D4-5B990A061A27}" type="slidenum">
              <a:rPr lang="en-US" smtClean="0"/>
              <a:pPr/>
              <a:t>‹#›</a:t>
            </a:fld>
            <a:endParaRPr lang="en-US"/>
          </a:p>
        </p:txBody>
      </p:sp>
    </p:spTree>
    <p:extLst>
      <p:ext uri="{BB962C8B-B14F-4D97-AF65-F5344CB8AC3E}">
        <p14:creationId xmlns:p14="http://schemas.microsoft.com/office/powerpoint/2010/main" val="24411944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0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5100" y="0"/>
            <a:ext cx="3040063" cy="465138"/>
          </a:xfrm>
          <a:prstGeom prst="rect">
            <a:avLst/>
          </a:prstGeom>
        </p:spPr>
        <p:txBody>
          <a:bodyPr vert="horz" lIns="91440" tIns="45720" rIns="91440" bIns="45720" rtlCol="0"/>
          <a:lstStyle>
            <a:lvl1pPr algn="r">
              <a:defRPr sz="1200"/>
            </a:lvl1pPr>
          </a:lstStyle>
          <a:p>
            <a:fld id="{831F6387-384C-445F-B6C6-66CCD3127E6E}" type="datetimeFigureOut">
              <a:rPr lang="en-US" smtClean="0"/>
              <a:pPr/>
              <a:t>1/13/14</a:t>
            </a:fld>
            <a:endParaRPr lang="en-US"/>
          </a:p>
        </p:txBody>
      </p:sp>
      <p:sp>
        <p:nvSpPr>
          <p:cNvPr id="4" name="Slide Image Placeholder 3"/>
          <p:cNvSpPr>
            <a:spLocks noGrp="1" noRot="1" noChangeAspect="1"/>
          </p:cNvSpPr>
          <p:nvPr>
            <p:ph type="sldImg" idx="2"/>
          </p:nvPr>
        </p:nvSpPr>
        <p:spPr>
          <a:xfrm>
            <a:off x="1184275" y="698500"/>
            <a:ext cx="4648200" cy="34877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9600"/>
            <a:ext cx="5613400" cy="4186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6025"/>
            <a:ext cx="304006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5100" y="8836025"/>
            <a:ext cx="3040063" cy="465138"/>
          </a:xfrm>
          <a:prstGeom prst="rect">
            <a:avLst/>
          </a:prstGeom>
        </p:spPr>
        <p:txBody>
          <a:bodyPr vert="horz" lIns="91440" tIns="45720" rIns="91440" bIns="45720" rtlCol="0" anchor="b"/>
          <a:lstStyle>
            <a:lvl1pPr algn="r">
              <a:defRPr sz="1200"/>
            </a:lvl1pPr>
          </a:lstStyle>
          <a:p>
            <a:fld id="{371051C5-6803-4EE5-B5D0-E0D616DBC5F5}" type="slidenum">
              <a:rPr lang="en-US" smtClean="0"/>
              <a:pPr/>
              <a:t>‹#›</a:t>
            </a:fld>
            <a:endParaRPr lang="en-US"/>
          </a:p>
        </p:txBody>
      </p:sp>
    </p:spTree>
    <p:extLst>
      <p:ext uri="{BB962C8B-B14F-4D97-AF65-F5344CB8AC3E}">
        <p14:creationId xmlns:p14="http://schemas.microsoft.com/office/powerpoint/2010/main" val="21891834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Thanks for the introduction. I’m happy to present the talk to you today.</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Overview to give sense of what SNAP is</a:t>
            </a:r>
          </a:p>
          <a:p>
            <a:endParaRPr lang="en-US" dirty="0" smtClean="0"/>
          </a:p>
          <a:p>
            <a:r>
              <a:rPr lang="en-US" dirty="0" smtClean="0"/>
              <a:t>Tuning</a:t>
            </a:r>
            <a:r>
              <a:rPr lang="en-US" baseline="0" dirty="0" smtClean="0"/>
              <a:t> polling rate to reduce overhead</a:t>
            </a:r>
          </a:p>
          <a:p>
            <a:endParaRPr lang="en-US" baseline="0" dirty="0" smtClean="0"/>
          </a:p>
          <a:p>
            <a:pPr marL="342900" indent="-342900">
              <a:buFont typeface="Lucida Grande"/>
              <a:buChar char="-"/>
            </a:pPr>
            <a:r>
              <a:rPr lang="en-US" sz="2400" dirty="0" smtClean="0"/>
              <a:t>Input</a:t>
            </a:r>
          </a:p>
          <a:p>
            <a:pPr marL="800100" lvl="1" indent="-342900">
              <a:buFont typeface="Arial"/>
              <a:buChar char="•"/>
            </a:pPr>
            <a:r>
              <a:rPr lang="en-US" sz="2400" dirty="0" smtClean="0"/>
              <a:t>Topology, routing information</a:t>
            </a:r>
          </a:p>
          <a:p>
            <a:pPr marL="800100" lvl="1" indent="-342900">
              <a:buFont typeface="Arial"/>
              <a:buChar char="•"/>
            </a:pPr>
            <a:r>
              <a:rPr lang="en-US" sz="2400" dirty="0" smtClean="0"/>
              <a:t>Mapping from connections to processes/apps</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lang="en-US" sz="2400" dirty="0" smtClean="0"/>
              <a:t>Sharing the same switch/link, app code</a:t>
            </a:r>
          </a:p>
          <a:p>
            <a:pPr marL="800100" lvl="1" indent="-342900">
              <a:buFont typeface="Arial"/>
              <a:buChar char="•"/>
            </a:pPr>
            <a:endParaRPr lang="en-US" sz="2400" dirty="0" smtClean="0"/>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21</a:t>
            </a:fld>
            <a:endParaRPr lang="en-US"/>
          </a:p>
        </p:txBody>
      </p:sp>
    </p:spTree>
    <p:extLst>
      <p:ext uri="{BB962C8B-B14F-4D97-AF65-F5344CB8AC3E}">
        <p14:creationId xmlns:p14="http://schemas.microsoft.com/office/powerpoint/2010/main" val="4055454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we show a simple example on the basic data transfer stages that can help illustrate the problems that come from different stages.</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this simple example useful to explain where performance impairments happen.  make clear that this is the simple life cycle shown so you can explain the very useful taxonomy that we came up with.</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22</a:t>
            </a:fld>
            <a:endParaRPr lang="en-US"/>
          </a:p>
        </p:txBody>
      </p:sp>
    </p:spTree>
    <p:extLst>
      <p:ext uri="{BB962C8B-B14F-4D97-AF65-F5344CB8AC3E}">
        <p14:creationId xmlns:p14="http://schemas.microsoft.com/office/powerpoint/2010/main" val="3004980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Nagle and delayed </a:t>
            </a:r>
            <a:r>
              <a:rPr lang="en-US" dirty="0" err="1" smtClean="0"/>
              <a:t>ack</a:t>
            </a:r>
            <a:r>
              <a:rPr lang="en-US" dirty="0" smtClean="0"/>
              <a:t>… : small data which trigger Nagle’s </a:t>
            </a:r>
            <a:r>
              <a:rPr lang="en-US" dirty="0" err="1" smtClean="0"/>
              <a:t>algo</a:t>
            </a:r>
            <a:r>
              <a:rPr lang="en-US" dirty="0" smtClean="0"/>
              <a:t>.</a:t>
            </a:r>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23</a:t>
            </a:fld>
            <a:endParaRPr lang="en-US"/>
          </a:p>
        </p:txBody>
      </p:sp>
    </p:spTree>
    <p:extLst>
      <p:ext uri="{BB962C8B-B14F-4D97-AF65-F5344CB8AC3E}">
        <p14:creationId xmlns:p14="http://schemas.microsoft.com/office/powerpoint/2010/main" val="3004980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Nagle and delayed </a:t>
            </a:r>
            <a:r>
              <a:rPr lang="en-US" dirty="0" err="1" smtClean="0"/>
              <a:t>ack</a:t>
            </a:r>
            <a:r>
              <a:rPr lang="en-US" dirty="0" smtClean="0"/>
              <a:t>… : small data which trigger Nagle’s </a:t>
            </a:r>
            <a:r>
              <a:rPr lang="en-US" dirty="0" err="1" smtClean="0"/>
              <a:t>algo</a:t>
            </a:r>
            <a:r>
              <a:rPr lang="en-US"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is the assumptions about why send buffer is full? Maybe </a:t>
            </a:r>
            <a:r>
              <a:rPr lang="en-US" baseline="0" dirty="0" err="1" smtClean="0"/>
              <a:t>recv</a:t>
            </a:r>
            <a:r>
              <a:rPr lang="en-US" baseline="0" dirty="0" smtClean="0"/>
              <a:t> window/congestion is </a:t>
            </a:r>
            <a:r>
              <a:rPr lang="en-US" baseline="0" smtClean="0"/>
              <a:t>the cause…</a:t>
            </a:r>
            <a:endParaRPr lang="en-US" dirty="0" smtClean="0"/>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24</a:t>
            </a:fld>
            <a:endParaRPr lang="en-US"/>
          </a:p>
        </p:txBody>
      </p:sp>
    </p:spTree>
    <p:extLst>
      <p:ext uri="{BB962C8B-B14F-4D97-AF65-F5344CB8AC3E}">
        <p14:creationId xmlns:p14="http://schemas.microsoft.com/office/powerpoint/2010/main" val="3004980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Shared</a:t>
            </a:r>
            <a:r>
              <a:rPr lang="en-US" baseline="0" dirty="0" smtClean="0"/>
              <a:t> resource: host, link, or switch</a:t>
            </a:r>
            <a:endParaRPr lang="en-US" dirty="0" smtClean="0"/>
          </a:p>
          <a:p>
            <a:endParaRPr lang="en-US" dirty="0" smtClean="0"/>
          </a:p>
          <a:p>
            <a:r>
              <a:rPr lang="en-US" dirty="0" smtClean="0"/>
              <a:t>Overview to give sense of what SNAP is</a:t>
            </a:r>
          </a:p>
          <a:p>
            <a:endParaRPr lang="en-US" dirty="0" smtClean="0"/>
          </a:p>
          <a:p>
            <a:r>
              <a:rPr lang="en-US" dirty="0" smtClean="0"/>
              <a:t>Tuning</a:t>
            </a:r>
            <a:r>
              <a:rPr lang="en-US" baseline="0" dirty="0" smtClean="0"/>
              <a:t> polling rate to reduce overhead</a:t>
            </a:r>
          </a:p>
          <a:p>
            <a:endParaRPr lang="en-US" baseline="0" dirty="0" smtClean="0"/>
          </a:p>
          <a:p>
            <a:pPr marL="342900" indent="-342900">
              <a:buFont typeface="Lucida Grande"/>
              <a:buChar char="-"/>
            </a:pPr>
            <a:r>
              <a:rPr lang="en-US" sz="2400" dirty="0" smtClean="0"/>
              <a:t>Input</a:t>
            </a:r>
          </a:p>
          <a:p>
            <a:pPr marL="800100" lvl="1" indent="-342900">
              <a:buFont typeface="Arial"/>
              <a:buChar char="•"/>
            </a:pPr>
            <a:r>
              <a:rPr lang="en-US" sz="2400" dirty="0" smtClean="0"/>
              <a:t>Topology, routing information</a:t>
            </a:r>
          </a:p>
          <a:p>
            <a:pPr marL="800100" lvl="1" indent="-342900">
              <a:buFont typeface="Arial"/>
              <a:buChar char="•"/>
            </a:pPr>
            <a:r>
              <a:rPr lang="en-US" sz="2400" dirty="0" smtClean="0"/>
              <a:t>Mapping from connections to processes/apps</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lang="en-US" sz="2400" dirty="0" smtClean="0"/>
              <a:t>Sharing the same switch/link, app code</a:t>
            </a:r>
          </a:p>
          <a:p>
            <a:pPr marL="800100" lvl="1" indent="-342900">
              <a:buFont typeface="Arial"/>
              <a:buChar char="•"/>
            </a:pPr>
            <a:endParaRPr lang="en-US" sz="2400" dirty="0" smtClean="0"/>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25</a:t>
            </a:fld>
            <a:endParaRPr lang="en-US"/>
          </a:p>
        </p:txBody>
      </p:sp>
    </p:spTree>
    <p:extLst>
      <p:ext uri="{BB962C8B-B14F-4D97-AF65-F5344CB8AC3E}">
        <p14:creationId xmlns:p14="http://schemas.microsoft.com/office/powerpoint/2010/main" val="4055454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Terabytes</a:t>
            </a:r>
            <a:r>
              <a:rPr lang="en-US" baseline="0" dirty="0" smtClean="0"/>
              <a:t> , less than 1 GB per machine per day</a:t>
            </a:r>
          </a:p>
          <a:p>
            <a:r>
              <a:rPr lang="en-US" baseline="0" dirty="0" smtClean="0"/>
              <a:t>Read every 500 </a:t>
            </a:r>
            <a:r>
              <a:rPr lang="en-US" baseline="0" dirty="0" err="1" smtClean="0"/>
              <a:t>ms</a:t>
            </a:r>
            <a:endParaRPr lang="en-US" dirty="0" smtClean="0"/>
          </a:p>
          <a:p>
            <a:endParaRPr lang="en-US" dirty="0" smtClean="0"/>
          </a:p>
          <a:p>
            <a:r>
              <a:rPr lang="en-US" dirty="0" smtClean="0"/>
              <a:t>700 always running, persistent</a:t>
            </a:r>
            <a:r>
              <a:rPr lang="en-US" baseline="0" dirty="0" smtClean="0"/>
              <a:t> connection</a:t>
            </a:r>
          </a:p>
          <a:p>
            <a:endParaRPr lang="en-US" baseline="0" dirty="0" smtClean="0"/>
          </a:p>
          <a:p>
            <a:r>
              <a:rPr lang="en-US" dirty="0" smtClean="0"/>
              <a:t>&gt; - summarize that you found 15 serious performance bugs and worked with</a:t>
            </a:r>
          </a:p>
          <a:p>
            <a:pPr marL="171450" indent="-171450">
              <a:buFont typeface="Wingdings" charset="0"/>
              <a:buChar char="Ø"/>
            </a:pPr>
            <a:r>
              <a:rPr lang="en-US" dirty="0" smtClean="0"/>
              <a:t>developers to fix their code.</a:t>
            </a:r>
          </a:p>
          <a:p>
            <a:pPr marL="171450" indent="-171450">
              <a:buFont typeface="Wingdings" charset="0"/>
              <a:buChar char="Ø"/>
            </a:pPr>
            <a:endParaRPr lang="en-US" dirty="0" smtClean="0"/>
          </a:p>
          <a:p>
            <a:pPr marL="0" indent="0">
              <a:buFont typeface="Wingdings" charset="0"/>
              <a:buNone/>
            </a:pP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26</a:t>
            </a:fld>
            <a:endParaRPr lang="en-US"/>
          </a:p>
        </p:txBody>
      </p:sp>
    </p:spTree>
    <p:extLst>
      <p:ext uri="{BB962C8B-B14F-4D97-AF65-F5344CB8AC3E}">
        <p14:creationId xmlns:p14="http://schemas.microsoft.com/office/powerpoint/2010/main" val="611538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6 apps self inflicted packet loss"  "</a:t>
            </a:r>
            <a:r>
              <a:rPr lang="en-US" dirty="0" err="1" smtClean="0"/>
              <a:t>incast</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Life of transfer: be sure to talk about</a:t>
            </a:r>
            <a:r>
              <a:rPr lang="en-US" baseline="0" dirty="0" smtClean="0"/>
              <a:t> </a:t>
            </a:r>
            <a:r>
              <a:rPr lang="en-US" baseline="0" dirty="0" err="1" smtClean="0"/>
              <a:t>ack</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One connection</a:t>
            </a:r>
            <a:r>
              <a:rPr lang="en-US" baseline="0" dirty="0" smtClean="0"/>
              <a:t> is always limited by one component, it’s good for the network, if it’s limited by apps</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Nagle and delayed </a:t>
            </a:r>
            <a:r>
              <a:rPr lang="en-US" dirty="0" err="1" smtClean="0"/>
              <a:t>ack</a:t>
            </a:r>
            <a:r>
              <a:rPr lang="en-US" dirty="0" smtClean="0"/>
              <a:t>… : small data which trigger Nagle’s </a:t>
            </a:r>
            <a:r>
              <a:rPr lang="en-US" dirty="0" err="1" smtClean="0"/>
              <a:t>algo</a:t>
            </a:r>
            <a:r>
              <a:rPr lang="en-US" dirty="0" smtClean="0"/>
              <a:t>.</a:t>
            </a:r>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27</a:t>
            </a:fld>
            <a:endParaRPr lang="en-US"/>
          </a:p>
        </p:txBody>
      </p:sp>
    </p:spTree>
    <p:extLst>
      <p:ext uri="{BB962C8B-B14F-4D97-AF65-F5344CB8AC3E}">
        <p14:creationId xmlns:p14="http://schemas.microsoft.com/office/powerpoint/2010/main" val="3004980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point out 1000s </a:t>
            </a:r>
            <a:r>
              <a:rPr lang="en-US" dirty="0" err="1" smtClean="0"/>
              <a:t>txn</a:t>
            </a:r>
            <a:r>
              <a:rPr lang="en-US" dirty="0" smtClean="0"/>
              <a:t>/s versus 5, based on parity of number of packets in request.  Delayed </a:t>
            </a:r>
            <a:r>
              <a:rPr lang="en-US" dirty="0" err="1" smtClean="0"/>
              <a:t>ack</a:t>
            </a:r>
            <a:r>
              <a:rPr lang="en-US" dirty="0" smtClean="0"/>
              <a:t> disable cost (at least mention)</a:t>
            </a:r>
          </a:p>
          <a:p>
            <a:endParaRPr lang="en-US" dirty="0" smtClean="0"/>
          </a:p>
          <a:p>
            <a:r>
              <a:rPr lang="en-US" sz="1200" b="0" i="0" u="none" strike="noStrike" kern="1200" baseline="0" dirty="0" smtClean="0">
                <a:solidFill>
                  <a:schemeClr val="tx1"/>
                </a:solidFill>
                <a:latin typeface="+mn-lt"/>
                <a:ea typeface="+mn-ea"/>
                <a:cs typeface="+mn-cs"/>
              </a:rPr>
              <a:t> configuration-file distribution service</a:t>
            </a:r>
            <a:endParaRPr lang="en-US" dirty="0" smtClean="0"/>
          </a:p>
          <a:p>
            <a:endParaRPr lang="en-US" dirty="0" smtClean="0"/>
          </a:p>
          <a:p>
            <a:r>
              <a:rPr lang="en-US" dirty="0" smtClean="0"/>
              <a:t>1M</a:t>
            </a:r>
            <a:r>
              <a:rPr lang="en-US" baseline="0" dirty="0" smtClean="0"/>
              <a:t> connections…</a:t>
            </a:r>
          </a:p>
          <a:p>
            <a:endParaRPr lang="en-US" baseline="0" dirty="0" smtClean="0"/>
          </a:p>
          <a:p>
            <a:r>
              <a:rPr lang="en-US" baseline="0" dirty="0" smtClean="0"/>
              <a:t>- clarify up front that Delayed ACK is a mechanism in TCP, not something added</a:t>
            </a:r>
          </a:p>
          <a:p>
            <a:r>
              <a:rPr lang="en-US" baseline="0" dirty="0" smtClean="0"/>
              <a:t>by the developers or operators in the data center.</a:t>
            </a:r>
          </a:p>
          <a:p>
            <a:endParaRPr lang="en-US" baseline="0" dirty="0" smtClean="0"/>
          </a:p>
        </p:txBody>
      </p:sp>
      <p:sp>
        <p:nvSpPr>
          <p:cNvPr id="4" name="Slide Number Placeholder 3"/>
          <p:cNvSpPr>
            <a:spLocks noGrp="1"/>
          </p:cNvSpPr>
          <p:nvPr>
            <p:ph type="sldNum" sz="quarter" idx="10"/>
          </p:nvPr>
        </p:nvSpPr>
        <p:spPr/>
        <p:txBody>
          <a:bodyPr/>
          <a:lstStyle/>
          <a:p>
            <a:fld id="{371051C5-6803-4EE5-B5D0-E0D616DBC5F5}" type="slidenum">
              <a:rPr lang="en-US" smtClean="0"/>
              <a:pPr/>
              <a:t>28</a:t>
            </a:fld>
            <a:endParaRPr lang="en-US"/>
          </a:p>
        </p:txBody>
      </p:sp>
    </p:spTree>
    <p:extLst>
      <p:ext uri="{BB962C8B-B14F-4D97-AF65-F5344CB8AC3E}">
        <p14:creationId xmlns:p14="http://schemas.microsoft.com/office/powerpoint/2010/main" val="2610668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app if use</a:t>
            </a:r>
            <a:r>
              <a:rPr lang="en-US" baseline="0" dirty="0" smtClean="0"/>
              <a:t> zero—</a:t>
            </a:r>
          </a:p>
          <a:p>
            <a:endParaRPr lang="en-US" baseline="0" dirty="0" smtClean="0"/>
          </a:p>
          <a:p>
            <a:r>
              <a:rPr lang="en-US" baseline="0" dirty="0" smtClean="0"/>
              <a:t>Proxy collecting logs from servers</a:t>
            </a:r>
            <a:endParaRPr lang="en-US" dirty="0" smtClean="0"/>
          </a:p>
          <a:p>
            <a:endParaRPr lang="en-US" dirty="0" smtClean="0"/>
          </a:p>
          <a:p>
            <a:r>
              <a:rPr lang="en-US" dirty="0" smtClean="0"/>
              <a:t>call it zero copy send "windows, of course, supports speed optimizations like zero copy send, but ..."</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29</a:t>
            </a:fld>
            <a:endParaRPr lang="en-US"/>
          </a:p>
        </p:txBody>
      </p:sp>
    </p:spTree>
    <p:extLst>
      <p:ext uri="{BB962C8B-B14F-4D97-AF65-F5344CB8AC3E}">
        <p14:creationId xmlns:p14="http://schemas.microsoft.com/office/powerpoint/2010/main" val="34167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  </a:t>
            </a:r>
          </a:p>
          <a:p>
            <a:pPr lvl="1"/>
            <a:r>
              <a:rPr lang="en-US" dirty="0" smtClean="0"/>
              <a:t>Low-rate flows are not the cause of congestion</a:t>
            </a:r>
          </a:p>
          <a:p>
            <a:pPr lvl="1"/>
            <a:r>
              <a:rPr lang="en-US" dirty="0" smtClean="0"/>
              <a:t>But suffer more from congestion</a:t>
            </a:r>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30</a:t>
            </a:fld>
            <a:endParaRPr lang="en-US"/>
          </a:p>
        </p:txBody>
      </p:sp>
    </p:spTree>
    <p:extLst>
      <p:ext uri="{BB962C8B-B14F-4D97-AF65-F5344CB8AC3E}">
        <p14:creationId xmlns:p14="http://schemas.microsoft.com/office/powerpoint/2010/main" val="85901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Virtual machine migration</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2</a:t>
            </a:fld>
            <a:endParaRPr lang="en-US"/>
          </a:p>
        </p:txBody>
      </p:sp>
    </p:spTree>
    <p:extLst>
      <p:ext uri="{BB962C8B-B14F-4D97-AF65-F5344CB8AC3E}">
        <p14:creationId xmlns:p14="http://schemas.microsoft.com/office/powerpoint/2010/main" val="526469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any time,</a:t>
            </a:r>
            <a:r>
              <a:rPr lang="en-US" baseline="0" dirty="0" smtClean="0"/>
              <a:t> </a:t>
            </a:r>
            <a:r>
              <a:rPr lang="en-US" baseline="0" dirty="0" err="1" smtClean="0"/>
              <a:t>cwd</a:t>
            </a:r>
            <a:r>
              <a:rPr lang="en-US" baseline="0" dirty="0" smtClean="0"/>
              <a:t> is large enough …. But </a:t>
            </a:r>
            <a:r>
              <a:rPr lang="en-US" baseline="0" dirty="0" err="1" smtClean="0"/>
              <a:t>cwd</a:t>
            </a:r>
            <a:r>
              <a:rPr lang="en-US" baseline="0" dirty="0" smtClean="0"/>
              <a:t> gets reduced …</a:t>
            </a:r>
          </a:p>
          <a:p>
            <a:endParaRPr lang="en-US" baseline="0" dirty="0" smtClean="0"/>
          </a:p>
          <a:p>
            <a:r>
              <a:rPr lang="en-US" baseline="0" dirty="0" smtClean="0"/>
              <a:t>Aggregator distributing requests</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31</a:t>
            </a:fld>
            <a:endParaRPr lang="en-US"/>
          </a:p>
        </p:txBody>
      </p:sp>
    </p:spTree>
    <p:extLst>
      <p:ext uri="{BB962C8B-B14F-4D97-AF65-F5344CB8AC3E}">
        <p14:creationId xmlns:p14="http://schemas.microsoft.com/office/powerpoint/2010/main" val="2167703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these problems, while known at some level, *do* really occur in practice, and people need to find and resolve these problems efficiently.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SNAP demonstrates that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Help operators improve platform and tune network</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Help developers to pinpoint app problems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33</a:t>
            </a:fld>
            <a:endParaRPr lang="en-US"/>
          </a:p>
        </p:txBody>
      </p:sp>
    </p:spTree>
    <p:extLst>
      <p:ext uri="{BB962C8B-B14F-4D97-AF65-F5344CB8AC3E}">
        <p14:creationId xmlns:p14="http://schemas.microsoft.com/office/powerpoint/2010/main" val="2637670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bwMode="auto">
          <a:xfrm>
            <a:off x="1184275" y="698500"/>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Calibri" charset="0"/>
                <a:ea typeface="ヒラギノ角ゴ Pro W3" charset="0"/>
                <a:cs typeface="ヒラギノ角ゴ Pro W3" charset="0"/>
              </a:rPr>
              <a:t>Talk about how SNAP helps</a:t>
            </a:r>
            <a:r>
              <a:rPr lang="en-US" baseline="0" dirty="0" smtClean="0">
                <a:latin typeface="Calibri" charset="0"/>
                <a:ea typeface="ヒラギノ角ゴ Pro W3" charset="0"/>
                <a:cs typeface="ヒラギノ角ゴ Pro W3" charset="0"/>
              </a:rPr>
              <a:t> developers and auto-adaptation</a:t>
            </a:r>
          </a:p>
          <a:p>
            <a:endParaRPr lang="en-US" dirty="0">
              <a:latin typeface="Calibri" charset="0"/>
              <a:ea typeface="ヒラギノ角ゴ Pro W3" charset="0"/>
              <a:cs typeface="ヒラギノ角ゴ Pro W3"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75782F9-672D-624C-B51E-AF876C6A9034}" type="slidenum">
              <a:rPr lang="en-US" sz="1200"/>
              <a:pPr eaLnBrk="1" hangingPunct="1"/>
              <a:t>34</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Output</a:t>
            </a:r>
            <a:r>
              <a:rPr lang="en-US" baseline="0" dirty="0" smtClean="0"/>
              <a:t> buffer switch</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36</a:t>
            </a:fld>
            <a:endParaRPr lang="en-US"/>
          </a:p>
        </p:txBody>
      </p:sp>
    </p:spTree>
    <p:extLst>
      <p:ext uri="{BB962C8B-B14F-4D97-AF65-F5344CB8AC3E}">
        <p14:creationId xmlns:p14="http://schemas.microsoft.com/office/powerpoint/2010/main" val="1419448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smtClean="0"/>
              <a:t>This is especially true with Partition/Aggregate traffic patterns, when, for example, all of these 15 servers send traffic to...</a:t>
            </a:r>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38</a:t>
            </a:fld>
            <a:endParaRPr lang="en-US"/>
          </a:p>
        </p:txBody>
      </p:sp>
    </p:spTree>
    <p:extLst>
      <p:ext uri="{BB962C8B-B14F-4D97-AF65-F5344CB8AC3E}">
        <p14:creationId xmlns:p14="http://schemas.microsoft.com/office/powerpoint/2010/main" val="3412269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82688" y="696913"/>
            <a:ext cx="4652962"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701676" y="4418806"/>
            <a:ext cx="5613399" cy="4186238"/>
          </a:xfrm>
          <a:prstGeom prst="rect">
            <a:avLst/>
          </a:prstGeom>
        </p:spPr>
        <p:txBody>
          <a:bodyPr lIns="93235" tIns="93235" rIns="93235" bIns="93235" anchor="t" anchorCtr="0">
            <a:noAutofit/>
          </a:bodyPr>
          <a:lstStyle/>
          <a:p>
            <a:pPr lvl="0" rtl="0">
              <a:buNone/>
            </a:pPr>
            <a:r>
              <a:rPr lang="en" sz="800"/>
              <a:t>... this server simultaneously. When that happens, where do you imagine congestion will happen?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82688" y="696913"/>
            <a:ext cx="4652962"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701676" y="4418806"/>
            <a:ext cx="5613399" cy="4186238"/>
          </a:xfrm>
          <a:prstGeom prst="rect">
            <a:avLst/>
          </a:prstGeom>
        </p:spPr>
        <p:txBody>
          <a:bodyPr lIns="93235" tIns="93235" rIns="93235" bIns="93235" anchor="t" anchorCtr="0">
            <a:noAutofit/>
          </a:bodyPr>
          <a:lstStyle/>
          <a:p>
            <a:r>
              <a:rPr lang="en-US" sz="1200" kern="1200" dirty="0" smtClean="0">
                <a:solidFill>
                  <a:schemeClr val="tx1"/>
                </a:solidFill>
                <a:latin typeface="+mn-lt"/>
                <a:ea typeface="+mn-ea"/>
                <a:cs typeface="+mn-cs"/>
              </a:rPr>
              <a:t>When a packet experiences congestions, packet gets dropped</a:t>
            </a:r>
          </a:p>
          <a:p>
            <a:r>
              <a:rPr lang="en-US" sz="1200" kern="1200" dirty="0" smtClean="0">
                <a:solidFill>
                  <a:schemeClr val="tx1"/>
                </a:solidFill>
                <a:latin typeface="+mn-lt"/>
                <a:ea typeface="+mn-ea"/>
                <a:cs typeface="+mn-cs"/>
              </a:rPr>
              <a:t>Then the sender retransmit or reduce the congestion window/send less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nature of </a:t>
            </a:r>
            <a:r>
              <a:rPr lang="en-US" sz="1200" kern="1200" dirty="0" err="1" smtClean="0">
                <a:solidFill>
                  <a:schemeClr val="tx1"/>
                </a:solidFill>
                <a:latin typeface="+mn-lt"/>
                <a:ea typeface="+mn-ea"/>
                <a:cs typeface="+mn-cs"/>
              </a:rPr>
              <a:t>incast</a:t>
            </a:r>
            <a:r>
              <a:rPr lang="en-US" sz="1200" kern="1200" dirty="0" smtClean="0">
                <a:solidFill>
                  <a:schemeClr val="tx1"/>
                </a:solidFill>
                <a:latin typeface="+mn-lt"/>
                <a:ea typeface="+mn-ea"/>
                <a:cs typeface="+mn-cs"/>
              </a:rPr>
              <a:t> problem is that if one flow gets delayed, the whole query completion time becomes huge. Therefore, data centers often have low retransmission time, or ask the switch to send signals to the sender to reduce the congestion window to avoid such packet loss</a:t>
            </a:r>
            <a:endParaRPr lang="en-US" sz="800" dirty="0" smtClean="0"/>
          </a:p>
          <a:p>
            <a:pPr lvl="0" rtl="0">
              <a:buNone/>
            </a:pPr>
            <a:endParaRPr lang="en-US" sz="800" dirty="0" smtClean="0"/>
          </a:p>
          <a:p>
            <a:pPr lvl="0" rtl="0">
              <a:buNone/>
            </a:pPr>
            <a:endParaRPr lang="en-US" sz="800" dirty="0" smtClean="0"/>
          </a:p>
          <a:p>
            <a:pPr lvl="0" rtl="0">
              <a:buNone/>
            </a:pPr>
            <a:endParaRPr lang="en-US" sz="800" dirty="0" smtClean="0"/>
          </a:p>
          <a:p>
            <a:pPr lvl="0" rtl="0">
              <a:buNone/>
            </a:pPr>
            <a:endParaRPr lang="en-US" sz="800" dirty="0" smtClean="0"/>
          </a:p>
          <a:p>
            <a:pPr lvl="0" rtl="0">
              <a:buNone/>
            </a:pPr>
            <a:r>
              <a:rPr lang="en" sz="800" dirty="0" smtClean="0"/>
              <a:t>Congestion </a:t>
            </a:r>
            <a:r>
              <a:rPr lang="en" sz="800" dirty="0"/>
              <a:t>will happen in this pod, because it has more traffic coming in than it can send down to the server (remember that all these links are 1Gbps).</a:t>
            </a:r>
          </a:p>
          <a:p>
            <a:pPr lvl="0" rtl="0">
              <a:buNone/>
            </a:pPr>
            <a:r>
              <a:rPr lang="en" sz="800" dirty="0"/>
              <a:t>Specifically, the last edge switch will become a hotspot, and, depending on how heavy the incoming traffic is, maybe also the two aggregate switches above it.</a:t>
            </a:r>
          </a:p>
          <a:p>
            <a:endParaRPr lang="en" sz="800" dirty="0"/>
          </a:p>
          <a:p>
            <a:pPr lvl="0" rtl="0">
              <a:buNone/>
            </a:pPr>
            <a:r>
              <a:rPr lang="en" sz="800" dirty="0"/>
              <a:t>When that happens, one of those switches will drop a packet, and TCP will tell the sender of that packet to a) retransmit it and b) slow down by halving its CWND</a:t>
            </a:r>
          </a:p>
          <a:p>
            <a:endParaRPr lang="en" sz="800" dirty="0"/>
          </a:p>
          <a:p>
            <a:pPr lvl="0" rtl="0">
              <a:buNone/>
            </a:pPr>
            <a:r>
              <a:rPr lang="en" sz="800" dirty="0"/>
              <a:t>This is why that's bad:</a:t>
            </a:r>
          </a:p>
          <a:p>
            <a:pPr lvl="0" rtl="0">
              <a:buNone/>
            </a:pPr>
            <a:r>
              <a:rPr lang="en" sz="800" dirty="0"/>
              <a:t>When all of these 15 servers send to this one receiver, we have 15 small simultaneous flows sent here. The time it takes for each one of those individual flows to complete is called Flow Completion Time. This is approximately the same for all 15 flows. If one packet gets dropped here, one of those flows will have to suffer a retransmission, and will have to reduce it's sending speed. The problem is that the receiver can't do anything with its task until it has received all data from all servers. This is why in datacenters the retransmission timeout is set really low (and also the initial congestion window is large, in order to try and fit the whole short flow in one window). So what matters here is not the individual Flow Completion Times, but the overall Query Completion Time, which is the time it takes for all the flows to complete. This QCT is determined by the slowest FCT, so it takes only one delayed flow to delay the whole job.</a:t>
            </a:r>
          </a:p>
          <a:p>
            <a:endParaRPr lang="en" sz="800" dirty="0"/>
          </a:p>
          <a:p>
            <a:endParaRPr lang="en" sz="8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82688" y="696913"/>
            <a:ext cx="4652962"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01676" y="4418806"/>
            <a:ext cx="5613399" cy="4186238"/>
          </a:xfrm>
          <a:prstGeom prst="rect">
            <a:avLst/>
          </a:prstGeom>
        </p:spPr>
        <p:txBody>
          <a:bodyPr lIns="93235" tIns="93235" rIns="93235" bIns="93235" anchor="t" anchorCtr="0">
            <a:noAutofit/>
          </a:bodyPr>
          <a:lstStyle/>
          <a:p>
            <a:pPr>
              <a:buNone/>
            </a:pPr>
            <a:r>
              <a:rPr lang="en" sz="800"/>
              <a:t>Instead of dropping a packet when a buffer gets overloaded, DIBS suggests sending that packet to a neighboring switch.</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82688" y="696913"/>
            <a:ext cx="4652962"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701676" y="4418806"/>
            <a:ext cx="5613399" cy="4186238"/>
          </a:xfrm>
          <a:prstGeom prst="rect">
            <a:avLst/>
          </a:prstGeom>
        </p:spPr>
        <p:txBody>
          <a:bodyPr lIns="93235" tIns="93235" rIns="93235" bIns="93235" anchor="t" anchorCtr="0">
            <a:noAutofit/>
          </a:bodyPr>
          <a:lstStyle/>
          <a:p>
            <a:pPr lvl="0" rtl="0">
              <a:buNone/>
            </a:pPr>
            <a:r>
              <a:rPr lang="en" sz="800"/>
              <a:t>So if this switch gets overloaded...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2688" y="696913"/>
            <a:ext cx="4652962"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01676" y="4418806"/>
            <a:ext cx="5613399" cy="4186238"/>
          </a:xfrm>
          <a:prstGeom prst="rect">
            <a:avLst/>
          </a:prstGeom>
        </p:spPr>
        <p:txBody>
          <a:bodyPr lIns="93235" tIns="93235" rIns="93235" bIns="93235" anchor="t" anchorCtr="0">
            <a:noAutofit/>
          </a:bodyPr>
          <a:lstStyle/>
          <a:p>
            <a:pPr lvl="0" rtl="0">
              <a:buNone/>
            </a:pPr>
            <a:r>
              <a:rPr lang="en" sz="800"/>
              <a:t>... It can ask for help from these 2 switches.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servers typically have : over-subscription to</a:t>
            </a:r>
          </a:p>
          <a:p>
            <a:endParaRPr lang="en-US" dirty="0" smtClean="0"/>
          </a:p>
          <a:p>
            <a:r>
              <a:rPr lang="en-US" dirty="0" smtClean="0"/>
              <a:t>other servers in the same rack — that is, they can communicate at</a:t>
            </a:r>
          </a:p>
          <a:p>
            <a:endParaRPr lang="en-US" dirty="0" smtClean="0"/>
          </a:p>
          <a:p>
            <a:r>
              <a:rPr lang="en-US" dirty="0" smtClean="0"/>
              <a:t>the full rate of their interfaces (e.g.,  </a:t>
            </a:r>
            <a:r>
              <a:rPr lang="en-US" dirty="0" err="1" smtClean="0"/>
              <a:t>Gbps</a:t>
            </a:r>
            <a:r>
              <a:rPr lang="en-US" dirty="0" smtClean="0"/>
              <a:t>). We found that up-links</a:t>
            </a:r>
          </a:p>
          <a:p>
            <a:endParaRPr lang="en-US" dirty="0" smtClean="0"/>
          </a:p>
          <a:p>
            <a:r>
              <a:rPr lang="en-US" dirty="0" smtClean="0"/>
              <a:t>from </a:t>
            </a:r>
            <a:r>
              <a:rPr lang="en-US" dirty="0" err="1" smtClean="0"/>
              <a:t>ToRs</a:t>
            </a:r>
            <a:r>
              <a:rPr lang="en-US" dirty="0" smtClean="0"/>
              <a:t> are typically : to : oversubscribed (i.e.,  to  </a:t>
            </a:r>
            <a:r>
              <a:rPr lang="en-US" dirty="0" err="1" smtClean="0"/>
              <a:t>Gbps</a:t>
            </a:r>
            <a:endParaRPr lang="en-US" dirty="0" smtClean="0"/>
          </a:p>
          <a:p>
            <a:endParaRPr lang="en-US" dirty="0" smtClean="0"/>
          </a:p>
          <a:p>
            <a:r>
              <a:rPr lang="en-US" dirty="0" smtClean="0"/>
              <a:t>of up-link for  servers), and paths through the highest layer of</a:t>
            </a:r>
          </a:p>
          <a:p>
            <a:endParaRPr lang="en-US" dirty="0" smtClean="0"/>
          </a:p>
          <a:p>
            <a:r>
              <a:rPr lang="en-US" dirty="0" smtClean="0"/>
              <a:t>the tree can be : oversubscribed.</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8</a:t>
            </a:fld>
            <a:endParaRPr lang="en-US"/>
          </a:p>
        </p:txBody>
      </p:sp>
    </p:spTree>
    <p:extLst>
      <p:ext uri="{BB962C8B-B14F-4D97-AF65-F5344CB8AC3E}">
        <p14:creationId xmlns:p14="http://schemas.microsoft.com/office/powerpoint/2010/main" val="2006472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82688" y="696913"/>
            <a:ext cx="4652962"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701676" y="4418806"/>
            <a:ext cx="5613399" cy="4186238"/>
          </a:xfrm>
          <a:prstGeom prst="rect">
            <a:avLst/>
          </a:prstGeom>
        </p:spPr>
        <p:txBody>
          <a:bodyPr lIns="93235" tIns="93235" rIns="93235" bIns="93235" anchor="t" anchorCtr="0">
            <a:noAutofit/>
          </a:bodyPr>
          <a:lstStyle/>
          <a:p>
            <a:pPr lvl="0" rtl="0">
              <a:buNone/>
            </a:pPr>
            <a:r>
              <a:rPr lang="en" sz="800"/>
              <a:t>If these in turn get overloaded...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82688" y="696913"/>
            <a:ext cx="4652962"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701676" y="4418806"/>
            <a:ext cx="5613399" cy="4186238"/>
          </a:xfrm>
          <a:prstGeom prst="rect">
            <a:avLst/>
          </a:prstGeom>
        </p:spPr>
        <p:txBody>
          <a:bodyPr lIns="93235" tIns="93235" rIns="93235" bIns="93235" anchor="t" anchorCtr="0">
            <a:noAutofit/>
          </a:bodyPr>
          <a:lstStyle/>
          <a:p>
            <a:pPr lvl="0" rtl="0">
              <a:buNone/>
            </a:pPr>
            <a:r>
              <a:rPr lang="en" sz="800"/>
              <a:t>They can ask for help from these 5 switches, and so on.</a:t>
            </a:r>
          </a:p>
          <a:p>
            <a:endParaRPr lang="en" sz="800"/>
          </a:p>
          <a:p>
            <a:pPr lvl="0" rtl="0">
              <a:buNone/>
            </a:pPr>
            <a:r>
              <a:rPr lang="en" sz="800"/>
              <a:t>So as you can see what's happening here is that effectively a buffer gets extended dynamically as needed, creating a larger virtual buffer of sorts, which is as big as needed in order to absorb the bursts. </a:t>
            </a:r>
          </a:p>
          <a:p>
            <a:endParaRPr lang="en" sz="800"/>
          </a:p>
          <a:p>
            <a:pPr lvl="0" rtl="0">
              <a:buNone/>
            </a:pPr>
            <a:r>
              <a:rPr lang="en" sz="800"/>
              <a:t>In fact, a nice way to look at it is this 'buffer virtualization' view. Similar to other resources like CPU and Storage that get allocated dynamically when an applications needs them, we are saying network buffers are a similar resource, that doesn't need to be tied to specific physical devices, but a applications should be able to use network buffers from several switches if needed. </a:t>
            </a:r>
          </a:p>
          <a:p>
            <a:endParaRPr lang="en" sz="800"/>
          </a:p>
          <a:p>
            <a:pPr lvl="0" rtl="0">
              <a:buNone/>
            </a:pPr>
            <a:r>
              <a:rPr lang="en" sz="800"/>
              <a:t>This is done by temporarily claiming buffer size from a neighboring physical switch, hence DIBS.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82688" y="696913"/>
            <a:ext cx="4652962"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701676" y="4418806"/>
            <a:ext cx="5613399" cy="4186238"/>
          </a:xfrm>
          <a:prstGeom prst="rect">
            <a:avLst/>
          </a:prstGeom>
        </p:spPr>
        <p:txBody>
          <a:bodyPr lIns="93235" tIns="93235" rIns="93235" bIns="93235" anchor="t" anchorCtr="0">
            <a:noAutofit/>
          </a:bodyPr>
          <a:lstStyle/>
          <a:p>
            <a:pPr lvl="0" rtl="0">
              <a:buNone/>
            </a:pPr>
            <a:r>
              <a:rPr lang="en" sz="800"/>
              <a:t>Lets walk through an actual example to see how DIBS works. Lets focus on a packet sent by this sender to the receiver, during that congestion in Pod 3.</a:t>
            </a:r>
          </a:p>
          <a:p>
            <a:endParaRPr lang="en" sz="8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82688" y="696913"/>
            <a:ext cx="4652962"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701676" y="4418806"/>
            <a:ext cx="5613399" cy="4186238"/>
          </a:xfrm>
          <a:prstGeom prst="rect">
            <a:avLst/>
          </a:prstGeom>
        </p:spPr>
        <p:txBody>
          <a:bodyPr lIns="93235" tIns="93235" rIns="93235" bIns="93235" anchor="t" anchorCtr="0">
            <a:noAutofit/>
          </a:bodyPr>
          <a:lstStyle/>
          <a:p>
            <a:pPr lvl="0" rtl="0">
              <a:buNone/>
            </a:pPr>
            <a:r>
              <a:rPr lang="en" sz="800"/>
              <a:t>For simplicity, this figure collapses the aggr and edge switches in Pod1, as well as all the core switches, into logical representations.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buNone/>
            </a:pPr>
            <a:r>
              <a:rPr lang="en" sz="1200" dirty="0" smtClean="0"/>
              <a:t>In this simplified version of the previous picture, black arcs determine a hop of the observed packet in the forward path, and red arcs indicate detours that happen when the packet cannot be forwarded to its destination.  This is an actual trace from one of our simulations. The exact order of the hops is not shown here, but we can see how many times the packet visited each switch.</a:t>
            </a:r>
          </a:p>
          <a:p>
            <a:endParaRPr lang="en" sz="1200" dirty="0" smtClean="0"/>
          </a:p>
          <a:p>
            <a:pPr lvl="0" rtl="0">
              <a:buNone/>
            </a:pPr>
            <a:r>
              <a:rPr lang="en" sz="1200" dirty="0" smtClean="0"/>
              <a:t>We see that the packet was detoured a total of 14 times before it reached the destination. It is bouncing back and forth between neighboring switches, until the network has enough capacity to forward it downstream.</a:t>
            </a:r>
          </a:p>
          <a:p>
            <a:endParaRPr lang="en" sz="1200" dirty="0" smtClean="0"/>
          </a:p>
          <a:p>
            <a:pPr>
              <a:buNone/>
            </a:pPr>
            <a:r>
              <a:rPr lang="en" sz="1200" dirty="0" smtClean="0"/>
              <a:t>This example focuses on one sender, but we can imagine that packets arriving the other 14 senders experience a similar path. We would have excessive packets being bounced all over the place in the pod and back to the core. And  if the load is high enough all 4 switches in the receivers pod will be overloaded and detour packets.</a:t>
            </a:r>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48</a:t>
            </a:fld>
            <a:endParaRPr lang="en-US"/>
          </a:p>
        </p:txBody>
      </p:sp>
    </p:spTree>
    <p:extLst>
      <p:ext uri="{BB962C8B-B14F-4D97-AF65-F5344CB8AC3E}">
        <p14:creationId xmlns:p14="http://schemas.microsoft.com/office/powerpoint/2010/main" val="2887381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Spurious retransmission</a:t>
            </a:r>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51</a:t>
            </a:fld>
            <a:endParaRPr lang="en-US"/>
          </a:p>
        </p:txBody>
      </p:sp>
    </p:spTree>
    <p:extLst>
      <p:ext uri="{BB962C8B-B14F-4D97-AF65-F5344CB8AC3E}">
        <p14:creationId xmlns:p14="http://schemas.microsoft.com/office/powerpoint/2010/main" val="4044486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even</a:t>
            </a:r>
            <a:r>
              <a:rPr lang="en-US" baseline="0" dirty="0" smtClean="0"/>
              <a:t> with shared buffer, each port still has constraints on the low/high bound of buffer sizes</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55</a:t>
            </a:fld>
            <a:endParaRPr lang="en-US"/>
          </a:p>
        </p:txBody>
      </p:sp>
    </p:spTree>
    <p:extLst>
      <p:ext uri="{BB962C8B-B14F-4D97-AF65-F5344CB8AC3E}">
        <p14:creationId xmlns:p14="http://schemas.microsoft.com/office/powerpoint/2010/main" val="391530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bwMode="auto">
          <a:xfrm>
            <a:off x="1184275" y="698500"/>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Calibri" charset="0"/>
                <a:ea typeface="ヒラギノ角ゴ Pro W3" charset="0"/>
                <a:cs typeface="ヒラギノ角ゴ Pro W3" charset="0"/>
              </a:rPr>
              <a:t>Talk about how SNAP helps</a:t>
            </a:r>
            <a:r>
              <a:rPr lang="en-US" baseline="0" dirty="0" smtClean="0">
                <a:latin typeface="Calibri" charset="0"/>
                <a:ea typeface="ヒラギノ角ゴ Pro W3" charset="0"/>
                <a:cs typeface="ヒラギノ角ゴ Pro W3" charset="0"/>
              </a:rPr>
              <a:t> developers and auto-adaptation</a:t>
            </a:r>
          </a:p>
          <a:p>
            <a:endParaRPr lang="en-US" dirty="0">
              <a:latin typeface="Calibri" charset="0"/>
              <a:ea typeface="ヒラギノ角ゴ Pro W3" charset="0"/>
              <a:cs typeface="ヒラギノ角ゴ Pro W3"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75782F9-672D-624C-B51E-AF876C6A9034}" type="slidenum">
              <a:rPr lang="en-US" sz="1200"/>
              <a:pPr eaLnBrk="1" hangingPunct="1"/>
              <a:t>13</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A single</a:t>
            </a:r>
            <a:r>
              <a:rPr lang="en-US" baseline="0" dirty="0" smtClean="0"/>
              <a:t> application(propagated and aggregated), the same server is shared by many more apps, some are delay sensitive while others have high throughput. All these applications inside data centers are already complicated when things are right, but what if something goes wrong?</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14</a:t>
            </a:fld>
            <a:endParaRPr lang="en-US"/>
          </a:p>
        </p:txBody>
      </p:sp>
    </p:spTree>
    <p:extLst>
      <p:ext uri="{BB962C8B-B14F-4D97-AF65-F5344CB8AC3E}">
        <p14:creationId xmlns:p14="http://schemas.microsoft.com/office/powerpoint/2010/main" val="526469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a:t>
            </a:r>
            <a:r>
              <a:rPr lang="en-US" sz="1200" kern="1200" baseline="0" dirty="0" smtClean="0">
                <a:solidFill>
                  <a:schemeClr val="tx1"/>
                </a:solidFill>
                <a:latin typeface="+mn-lt"/>
                <a:ea typeface="+mn-ea"/>
                <a:cs typeface="+mn-cs"/>
              </a:rPr>
              <a:t>have many low-level protocols such as….that is a mystery to developers without a networking background, but these protocols may have significant performance impact. It could be a disaster for a database expert to work with a TCP stack</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slide 34: audience probably won't know what "Nagle's algorithm" and "delayed ACK" are.  you can finesse this out loud, and say that networking protocols have many low-level mechanisms (and view these as examples you don't expect the audience to know).</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practice, I think Microsoft doesn't</a:t>
            </a:r>
          </a:p>
          <a:p>
            <a:r>
              <a:rPr lang="en-US" sz="1200" kern="1200" dirty="0" smtClean="0">
                <a:solidFill>
                  <a:schemeClr val="tx1"/>
                </a:solidFill>
                <a:latin typeface="+mn-lt"/>
                <a:ea typeface="+mn-ea"/>
                <a:cs typeface="+mn-cs"/>
              </a:rPr>
              <a:t> really "hot swap" in the new code, but rather brings up new images for a</a:t>
            </a:r>
          </a:p>
          <a:p>
            <a:r>
              <a:rPr lang="en-US" sz="1200" kern="1200" dirty="0" smtClean="0">
                <a:solidFill>
                  <a:schemeClr val="tx1"/>
                </a:solidFill>
                <a:latin typeface="+mn-lt"/>
                <a:ea typeface="+mn-ea"/>
                <a:cs typeface="+mn-cs"/>
              </a:rPr>
              <a:t> service and gradually phase out the old ones your point is more that change</a:t>
            </a:r>
          </a:p>
          <a:p>
            <a:r>
              <a:rPr lang="en-US" sz="1200" kern="1200" dirty="0" smtClean="0">
                <a:solidFill>
                  <a:schemeClr val="tx1"/>
                </a:solidFill>
                <a:latin typeface="+mn-lt"/>
                <a:ea typeface="+mn-ea"/>
                <a:cs typeface="+mn-cs"/>
              </a:rPr>
              <a:t> in constant. </a:t>
            </a:r>
            <a:endParaRPr lang="en-US" dirty="0" smtClean="0">
              <a:sym typeface="Wingdings" pitchFamily="2" charset="2"/>
            </a:endParaRPr>
          </a:p>
          <a:p>
            <a:r>
              <a:rPr lang="en-US" sz="1200" kern="1200" dirty="0" smtClean="0">
                <a:solidFill>
                  <a:schemeClr val="tx1"/>
                </a:solidFill>
                <a:latin typeface="+mn-lt"/>
                <a:ea typeface="+mn-ea"/>
                <a:cs typeface="+mn-cs"/>
              </a:rPr>
              <a:t>Just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stress the point about constant influx of new developers out loud.</a:t>
            </a:r>
            <a:endParaRPr lang="en-US" dirty="0" smtClean="0">
              <a:sym typeface="Wingdings" pitchFamily="2" charset="2"/>
            </a:endParaRPr>
          </a:p>
          <a:p>
            <a:endParaRPr lang="en-US" dirty="0" smtClean="0">
              <a:sym typeface="Wingdings" pitchFamily="2" charset="2"/>
            </a:endParaRPr>
          </a:p>
          <a:p>
            <a:r>
              <a:rPr lang="en-US" dirty="0" smtClean="0">
                <a:sym typeface="Wingdings" pitchFamily="2" charset="2"/>
              </a:rPr>
              <a:t>silly window syndrome</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and </a:t>
            </a:r>
            <a:r>
              <a:rPr lang="en-US" dirty="0" err="1" smtClean="0"/>
              <a:t>microsoft</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100K$ a few monitoring machines monitor two racks of servers</a:t>
            </a:r>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16</a:t>
            </a:fld>
            <a:endParaRPr lang="en-US"/>
          </a:p>
        </p:txBody>
      </p:sp>
    </p:spTree>
    <p:extLst>
      <p:ext uri="{BB962C8B-B14F-4D97-AF65-F5344CB8AC3E}">
        <p14:creationId xmlns:p14="http://schemas.microsoft.com/office/powerpoint/2010/main" val="199799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Overview to give sense of what SNAP is</a:t>
            </a:r>
          </a:p>
          <a:p>
            <a:endParaRPr lang="en-US" dirty="0" smtClean="0"/>
          </a:p>
          <a:p>
            <a:r>
              <a:rPr lang="en-US" dirty="0" smtClean="0"/>
              <a:t>Tuning</a:t>
            </a:r>
            <a:r>
              <a:rPr lang="en-US" baseline="0" dirty="0" smtClean="0"/>
              <a:t> polling rate to reduce overhead</a:t>
            </a:r>
          </a:p>
          <a:p>
            <a:endParaRPr lang="en-US" baseline="0" dirty="0" smtClean="0"/>
          </a:p>
          <a:p>
            <a:pPr marL="342900" indent="-342900">
              <a:buFont typeface="Lucida Grande"/>
              <a:buChar char="-"/>
            </a:pPr>
            <a:r>
              <a:rPr lang="en-US" sz="2400" dirty="0" smtClean="0"/>
              <a:t>Input</a:t>
            </a:r>
          </a:p>
          <a:p>
            <a:pPr marL="800100" lvl="1" indent="-342900">
              <a:buFont typeface="Arial"/>
              <a:buChar char="•"/>
            </a:pPr>
            <a:r>
              <a:rPr lang="en-US" sz="2400" dirty="0" smtClean="0"/>
              <a:t>Topology, routing information</a:t>
            </a:r>
          </a:p>
          <a:p>
            <a:pPr marL="800100" lvl="1" indent="-342900">
              <a:buFont typeface="Arial"/>
              <a:buChar char="•"/>
            </a:pPr>
            <a:r>
              <a:rPr lang="en-US" sz="2400" dirty="0" smtClean="0"/>
              <a:t>Mapping from connections to processes/apps</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lang="en-US" sz="2400" dirty="0" smtClean="0"/>
              <a:t>Sharing the same switch/link, app code</a:t>
            </a:r>
          </a:p>
          <a:p>
            <a:pPr marL="800100" lvl="1" indent="-342900">
              <a:buFont typeface="Arial"/>
              <a:buChar char="•"/>
            </a:pPr>
            <a:endParaRPr lang="en-US" sz="2400" dirty="0" smtClean="0"/>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18</a:t>
            </a:fld>
            <a:endParaRPr lang="en-US"/>
          </a:p>
        </p:txBody>
      </p:sp>
    </p:spTree>
    <p:extLst>
      <p:ext uri="{BB962C8B-B14F-4D97-AF65-F5344CB8AC3E}">
        <p14:creationId xmlns:p14="http://schemas.microsoft.com/office/powerpoint/2010/main" val="405545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types: elevate the difference to the beginning of the patter.  Some are easier to deal with - cumulative, some are hard - requires being lucky enough to sample at the instant something interesting happens</a:t>
            </a:r>
          </a:p>
          <a:p>
            <a:endParaRPr lang="en-US" dirty="0" smtClean="0"/>
          </a:p>
          <a:p>
            <a:endParaRPr lang="en-US" dirty="0" smtClean="0"/>
          </a:p>
          <a:p>
            <a:endParaRPr lang="en-US" dirty="0" smtClean="0"/>
          </a:p>
          <a:p>
            <a:endParaRPr lang="en-US" dirty="0" smtClean="0"/>
          </a:p>
          <a:p>
            <a:r>
              <a:rPr lang="en-US" dirty="0" smtClean="0"/>
              <a:t>Counters will catch every</a:t>
            </a:r>
            <a:r>
              <a:rPr lang="en-US" baseline="0" dirty="0" smtClean="0"/>
              <a:t> event that happens even when the polls are too large</a:t>
            </a:r>
          </a:p>
          <a:p>
            <a:endParaRPr lang="en-US" baseline="0" dirty="0" smtClean="0"/>
          </a:p>
          <a:p>
            <a:r>
              <a:rPr lang="en-US" baseline="0" dirty="0" smtClean="0"/>
              <a:t>Sampling periodically may miss some value, so we choose Poisson  which can guarantee that we can get a statistically accurate overview of these values.</a:t>
            </a:r>
          </a:p>
          <a:p>
            <a:r>
              <a:rPr lang="en-US" baseline="0" dirty="0" smtClean="0"/>
              <a:t>Poisson sampling can make sure the distribution of sampling data is meaningful …</a:t>
            </a:r>
          </a:p>
          <a:p>
            <a:endParaRPr lang="en-US" baseline="0" dirty="0" smtClean="0"/>
          </a:p>
          <a:p>
            <a:r>
              <a:rPr lang="en-US" baseline="0" dirty="0" smtClean="0"/>
              <a:t>Example variables, there are many others…</a:t>
            </a:r>
          </a:p>
          <a:p>
            <a:endParaRPr lang="en-US" baseline="0" dirty="0" smtClean="0"/>
          </a:p>
          <a:p>
            <a:r>
              <a:rPr lang="en-US" baseline="0" dirty="0" smtClean="0"/>
              <a:t>PASTA, Independent of underlying statistical distribution</a:t>
            </a:r>
            <a:endParaRPr lang="en-US" dirty="0" smtClean="0"/>
          </a:p>
          <a:p>
            <a:r>
              <a:rPr lang="en-US" dirty="0" smtClean="0"/>
              <a:t>Data are used for classify</a:t>
            </a:r>
            <a:r>
              <a:rPr lang="en-US" baseline="0" dirty="0" smtClean="0"/>
              <a:t> and to show details for people to …</a:t>
            </a:r>
          </a:p>
          <a:p>
            <a:r>
              <a:rPr lang="en-US" baseline="0" dirty="0" smtClean="0"/>
              <a:t>Why Poisson sampling? – to get meaningful values…</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20</a:t>
            </a:fld>
            <a:endParaRPr lang="en-US"/>
          </a:p>
        </p:txBody>
      </p:sp>
    </p:spTree>
    <p:extLst>
      <p:ext uri="{BB962C8B-B14F-4D97-AF65-F5344CB8AC3E}">
        <p14:creationId xmlns:p14="http://schemas.microsoft.com/office/powerpoint/2010/main" val="2093001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023F5FD-912D-B84D-A7FD-193EB22CA0EE}" type="datetime1">
              <a:rPr lang="en-US" smtClean="0"/>
              <a:pPr/>
              <a:t>1/13/14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4677B90-C319-DA43-BABD-8553C122F122}" type="datetime1">
              <a:rPr lang="en-US" smtClean="0"/>
              <a:pPr/>
              <a:t>1/13/14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9C66578-BAED-5545-BB2A-D64257C0E8B7}" type="datetime1">
              <a:rPr lang="en-US" smtClean="0"/>
              <a:pPr/>
              <a:t>1/13/14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hasCustomPrompt="1"/>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r>
              <a:rPr lang="en-US" dirty="0" smtClean="0"/>
              <a:t>Click to edit Master </a:t>
            </a:r>
            <a:r>
              <a:rPr lang="en-US" dirty="0" err="1" smtClean="0"/>
              <a:t>itle</a:t>
            </a:r>
            <a:r>
              <a:rPr lang="en-US" dirty="0" smtClean="0"/>
              <a:t> style</a:t>
            </a:r>
            <a:endParaRPr dirty="0"/>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pPr lvl="0"/>
            <a:r>
              <a:rPr lang="en-US" smtClean="0"/>
              <a:t>Click to edit Master text styles</a:t>
            </a:r>
          </a:p>
        </p:txBody>
      </p:sp>
    </p:spTree>
    <p:extLst>
      <p:ext uri="{BB962C8B-B14F-4D97-AF65-F5344CB8AC3E}">
        <p14:creationId xmlns:p14="http://schemas.microsoft.com/office/powerpoint/2010/main" val="989820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D6CED42-8534-2E4C-8070-8AE3FCD48D4A}" type="datetime1">
              <a:rPr lang="en-US" smtClean="0"/>
              <a:pPr/>
              <a:t>1/13/14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F38A6A1-C5B5-C44C-8139-53AFC61EBEF0}" type="datetime1">
              <a:rPr lang="en-US" smtClean="0"/>
              <a:pPr/>
              <a:t>1/13/14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DB4674D-6650-1647-B868-53C53B97D800}" type="datetime1">
              <a:rPr lang="en-US" smtClean="0"/>
              <a:pPr/>
              <a:t>1/13/14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3E9A1B9-EC03-0544-88EE-FCE026CF31A7}" type="datetime1">
              <a:rPr lang="en-US" smtClean="0"/>
              <a:pPr/>
              <a:t>1/13/14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643AD2C-9E19-8545-8FDB-0C3603ED826A}" type="datetime1">
              <a:rPr lang="en-US" smtClean="0"/>
              <a:pPr/>
              <a:t>1/13/14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D26F2A1-AA05-A248-AA14-63AD585AFF9F}" type="datetime1">
              <a:rPr lang="en-US" smtClean="0"/>
              <a:pPr/>
              <a:t>1/13/14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87CBE58-3F33-AC4E-8B72-441C1418044D}" type="datetime1">
              <a:rPr lang="en-US" smtClean="0"/>
              <a:pPr/>
              <a:t>1/13/14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122CE9C-C059-F744-B32C-520147548A4F}" type="datetime1">
              <a:rPr lang="en-US" smtClean="0"/>
              <a:pPr/>
              <a:t>1/13/14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2051"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898989"/>
                </a:solidFill>
              </a:defRPr>
            </a:lvl1pPr>
          </a:lstStyle>
          <a:p>
            <a:fld id="{44C3A36D-C1F1-8541-9099-0CB645ADFF6F}" type="datetime1">
              <a:rPr lang="en-US" smtClean="0"/>
              <a:pPr/>
              <a:t>1/13/14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898989"/>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898989"/>
                </a:solidFill>
              </a:defRPr>
            </a:lvl1pPr>
          </a:lstStyle>
          <a:p>
            <a:fld id="{7876E0CC-6134-4D81-B876-3E8DBC324A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Lst>
  <p:hf hdr="0" ftr="0" dt="0"/>
  <p:txStyles>
    <p:titleStyle>
      <a:lvl1pPr algn="ctr" rtl="0" eaLnBrk="1" fontAlgn="base" hangingPunct="1">
        <a:spcBef>
          <a:spcPct val="0"/>
        </a:spcBef>
        <a:spcAft>
          <a:spcPct val="0"/>
        </a:spcAft>
        <a:defRPr sz="4400" kern="1200">
          <a:solidFill>
            <a:schemeClr val="hlink"/>
          </a:solidFill>
          <a:latin typeface="+mj-lt"/>
          <a:ea typeface="+mj-ea"/>
          <a:cs typeface="+mj-cs"/>
        </a:defRPr>
      </a:lvl1pPr>
      <a:lvl2pPr algn="ctr" rtl="0" eaLnBrk="1" fontAlgn="base" hangingPunct="1">
        <a:spcBef>
          <a:spcPct val="0"/>
        </a:spcBef>
        <a:spcAft>
          <a:spcPct val="0"/>
        </a:spcAft>
        <a:defRPr sz="4400">
          <a:solidFill>
            <a:schemeClr val="hlink"/>
          </a:solidFill>
          <a:latin typeface="Calibri" pitchFamily="34" charset="0"/>
        </a:defRPr>
      </a:lvl2pPr>
      <a:lvl3pPr algn="ctr" rtl="0" eaLnBrk="1" fontAlgn="base" hangingPunct="1">
        <a:spcBef>
          <a:spcPct val="0"/>
        </a:spcBef>
        <a:spcAft>
          <a:spcPct val="0"/>
        </a:spcAft>
        <a:defRPr sz="4400">
          <a:solidFill>
            <a:schemeClr val="hlink"/>
          </a:solidFill>
          <a:latin typeface="Calibri" pitchFamily="34" charset="0"/>
        </a:defRPr>
      </a:lvl3pPr>
      <a:lvl4pPr algn="ctr" rtl="0" eaLnBrk="1" fontAlgn="base" hangingPunct="1">
        <a:spcBef>
          <a:spcPct val="0"/>
        </a:spcBef>
        <a:spcAft>
          <a:spcPct val="0"/>
        </a:spcAft>
        <a:defRPr sz="4400">
          <a:solidFill>
            <a:schemeClr val="hlink"/>
          </a:solidFill>
          <a:latin typeface="Calibri" pitchFamily="34" charset="0"/>
        </a:defRPr>
      </a:lvl4pPr>
      <a:lvl5pPr algn="ctr" rtl="0" eaLnBrk="1" fontAlgn="base" hangingPunct="1">
        <a:spcBef>
          <a:spcPct val="0"/>
        </a:spcBef>
        <a:spcAft>
          <a:spcPct val="0"/>
        </a:spcAft>
        <a:defRPr sz="4400">
          <a:solidFill>
            <a:schemeClr val="hlink"/>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3.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95400"/>
            <a:ext cx="9144000" cy="1470025"/>
          </a:xfrm>
        </p:spPr>
        <p:txBody>
          <a:bodyPr/>
          <a:lstStyle/>
          <a:p>
            <a:r>
              <a:rPr lang="en-US" sz="3600" dirty="0" smtClean="0"/>
              <a:t>Performance Diagnosis and Improvement in Data Center Networks </a:t>
            </a:r>
            <a:endParaRPr lang="en-US" sz="3600" dirty="0"/>
          </a:p>
        </p:txBody>
      </p:sp>
      <p:sp>
        <p:nvSpPr>
          <p:cNvPr id="3" name="Subtitle 2"/>
          <p:cNvSpPr>
            <a:spLocks noGrp="1"/>
          </p:cNvSpPr>
          <p:nvPr>
            <p:ph type="subTitle" idx="1"/>
          </p:nvPr>
        </p:nvSpPr>
        <p:spPr>
          <a:xfrm>
            <a:off x="152400" y="3886200"/>
            <a:ext cx="8763000" cy="1828800"/>
          </a:xfrm>
        </p:spPr>
        <p:txBody>
          <a:bodyPr>
            <a:normAutofit/>
          </a:bodyPr>
          <a:lstStyle/>
          <a:p>
            <a:r>
              <a:rPr lang="en-US" dirty="0" smtClean="0">
                <a:solidFill>
                  <a:schemeClr val="tx1"/>
                </a:solidFill>
              </a:rPr>
              <a:t>Minlan Yu</a:t>
            </a:r>
          </a:p>
          <a:p>
            <a:r>
              <a:rPr lang="en-US" dirty="0" err="1" smtClean="0">
                <a:solidFill>
                  <a:schemeClr val="tx1"/>
                </a:solidFill>
              </a:rPr>
              <a:t>minlanyu@usc.edu</a:t>
            </a:r>
            <a:r>
              <a:rPr lang="en-US" dirty="0" smtClean="0">
                <a:solidFill>
                  <a:schemeClr val="tx1"/>
                </a:solidFill>
              </a:rPr>
              <a:t> </a:t>
            </a:r>
          </a:p>
          <a:p>
            <a:r>
              <a:rPr lang="en-US" dirty="0" smtClean="0">
                <a:solidFill>
                  <a:schemeClr val="tx1"/>
                </a:solidFill>
              </a:rPr>
              <a:t>University of Southern California</a:t>
            </a:r>
          </a:p>
          <a:p>
            <a:endParaRPr lang="en-US" dirty="0" smtClean="0">
              <a:solidFill>
                <a:schemeClr val="tx1"/>
              </a:solidFill>
            </a:endParaRPr>
          </a:p>
          <a:p>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7876E0CC-6134-4D81-B876-3E8DBC324A9F}" type="slidenum">
              <a:rPr lang="en-US" smtClean="0"/>
              <a:pPr/>
              <a:t>1</a:t>
            </a:fld>
            <a:endParaRPr lang="en-US"/>
          </a:p>
        </p:txBody>
      </p:sp>
      <p:sp>
        <p:nvSpPr>
          <p:cNvPr id="5" name="Subtitle 2"/>
          <p:cNvSpPr txBox="1">
            <a:spLocks/>
          </p:cNvSpPr>
          <p:nvPr/>
        </p:nvSpPr>
        <p:spPr bwMode="auto">
          <a:xfrm>
            <a:off x="228600" y="5562600"/>
            <a:ext cx="87630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20000"/>
              </a:spcBef>
              <a:spcAft>
                <a:spcPct val="0"/>
              </a:spcAft>
              <a:buClrTx/>
              <a:buSzTx/>
              <a:buFont typeface="Arial" pitchFamily="-65"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Arial" pitchFamily="-65"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066265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latin typeface="Helvetica" charset="0"/>
                <a:ea typeface="ＭＳ Ｐゴシック" charset="0"/>
                <a:cs typeface="ＭＳ Ｐゴシック" charset="0"/>
              </a:rPr>
              <a:t>Layer </a:t>
            </a:r>
            <a:r>
              <a:rPr lang="en-US" dirty="0">
                <a:latin typeface="Helvetica" charset="0"/>
                <a:ea typeface="ＭＳ Ｐゴシック" charset="0"/>
                <a:cs typeface="ＭＳ Ｐゴシック" charset="0"/>
              </a:rPr>
              <a:t>2 vs. Layer 3</a:t>
            </a:r>
          </a:p>
        </p:txBody>
      </p:sp>
      <p:sp>
        <p:nvSpPr>
          <p:cNvPr id="31747" name="Content Placeholder 2"/>
          <p:cNvSpPr>
            <a:spLocks noGrp="1"/>
          </p:cNvSpPr>
          <p:nvPr>
            <p:ph idx="1"/>
          </p:nvPr>
        </p:nvSpPr>
        <p:spPr>
          <a:xfrm>
            <a:off x="0" y="1524000"/>
            <a:ext cx="9144000" cy="4525963"/>
          </a:xfrm>
        </p:spPr>
        <p:txBody>
          <a:bodyPr/>
          <a:lstStyle/>
          <a:p>
            <a:r>
              <a:rPr lang="en-US" sz="2800" dirty="0" smtClean="0">
                <a:latin typeface="Arial" charset="0"/>
                <a:cs typeface="Arial" charset="0"/>
              </a:rPr>
              <a:t>Ethernet </a:t>
            </a:r>
            <a:r>
              <a:rPr lang="en-US" sz="2800" dirty="0">
                <a:latin typeface="Arial" charset="0"/>
                <a:cs typeface="Arial" charset="0"/>
              </a:rPr>
              <a:t>switching (layer 2)</a:t>
            </a:r>
          </a:p>
          <a:p>
            <a:pPr lvl="1"/>
            <a:r>
              <a:rPr lang="en-US" sz="2400" dirty="0">
                <a:latin typeface="Arial" charset="0"/>
                <a:ea typeface="Arial" charset="0"/>
                <a:cs typeface="Arial" charset="0"/>
              </a:rPr>
              <a:t>Cheaper switch equipment</a:t>
            </a:r>
          </a:p>
          <a:p>
            <a:pPr lvl="1"/>
            <a:r>
              <a:rPr lang="en-US" sz="2400" dirty="0">
                <a:latin typeface="Arial" charset="0"/>
                <a:ea typeface="Arial" charset="0"/>
                <a:cs typeface="Arial" charset="0"/>
              </a:rPr>
              <a:t>Fixed addresses and auto-configuration</a:t>
            </a:r>
          </a:p>
          <a:p>
            <a:pPr lvl="1"/>
            <a:r>
              <a:rPr lang="en-US" sz="2400" dirty="0">
                <a:latin typeface="Arial" charset="0"/>
                <a:ea typeface="Arial" charset="0"/>
                <a:cs typeface="Arial" charset="0"/>
              </a:rPr>
              <a:t>Seamless mobility, migration, and </a:t>
            </a:r>
            <a:r>
              <a:rPr lang="en-US" sz="2400" dirty="0" smtClean="0">
                <a:latin typeface="Arial" charset="0"/>
                <a:ea typeface="Arial" charset="0"/>
                <a:cs typeface="Arial" charset="0"/>
              </a:rPr>
              <a:t>failover</a:t>
            </a:r>
          </a:p>
          <a:p>
            <a:pPr lvl="1"/>
            <a:endParaRPr lang="en-US" sz="2400" dirty="0">
              <a:latin typeface="Arial" charset="0"/>
              <a:ea typeface="Arial" charset="0"/>
              <a:cs typeface="Arial" charset="0"/>
            </a:endParaRPr>
          </a:p>
          <a:p>
            <a:r>
              <a:rPr lang="en-US" sz="2800" dirty="0">
                <a:latin typeface="Arial" charset="0"/>
                <a:cs typeface="Arial" charset="0"/>
              </a:rPr>
              <a:t>IP routing (layer 3)</a:t>
            </a:r>
          </a:p>
          <a:p>
            <a:pPr lvl="1"/>
            <a:r>
              <a:rPr lang="en-US" sz="2400" dirty="0">
                <a:latin typeface="Arial" charset="0"/>
                <a:ea typeface="Arial" charset="0"/>
                <a:cs typeface="Arial" charset="0"/>
              </a:rPr>
              <a:t>Scalability through hierarchical addressing</a:t>
            </a:r>
          </a:p>
          <a:p>
            <a:pPr lvl="1"/>
            <a:r>
              <a:rPr lang="en-US" sz="2400" dirty="0">
                <a:latin typeface="Arial" charset="0"/>
                <a:ea typeface="Arial" charset="0"/>
                <a:cs typeface="Arial" charset="0"/>
              </a:rPr>
              <a:t>Efficiency through shortest-path routing</a:t>
            </a:r>
          </a:p>
          <a:p>
            <a:pPr lvl="1"/>
            <a:r>
              <a:rPr lang="en-US" sz="2400" dirty="0">
                <a:latin typeface="Arial" charset="0"/>
                <a:ea typeface="Arial" charset="0"/>
                <a:cs typeface="Arial" charset="0"/>
              </a:rPr>
              <a:t>Multipath routing through equal-cost </a:t>
            </a:r>
            <a:r>
              <a:rPr lang="en-US" sz="2400" dirty="0" smtClean="0">
                <a:latin typeface="Arial" charset="0"/>
                <a:ea typeface="Arial" charset="0"/>
                <a:cs typeface="Arial" charset="0"/>
              </a:rPr>
              <a:t>multipath</a:t>
            </a:r>
          </a:p>
        </p:txBody>
      </p:sp>
      <p:sp>
        <p:nvSpPr>
          <p:cNvPr id="31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fld id="{C9554DD2-5FD9-0643-B6A4-801ADF015CF5}" type="slidenum">
              <a:rPr lang="en-US" sz="1400" b="0">
                <a:latin typeface="Times New Roman" charset="0"/>
              </a:rPr>
              <a:pPr eaLnBrk="1" hangingPunct="1"/>
              <a:t>10</a:t>
            </a:fld>
            <a:endParaRPr lang="en-US" sz="1400" b="0">
              <a:latin typeface="Times New Roman" charset="0"/>
            </a:endParaRPr>
          </a:p>
        </p:txBody>
      </p:sp>
    </p:spTree>
    <p:extLst>
      <p:ext uri="{BB962C8B-B14F-4D97-AF65-F5344CB8AC3E}">
        <p14:creationId xmlns:p14="http://schemas.microsoft.com/office/powerpoint/2010/main" val="725177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Data Center Architecture</a:t>
            </a:r>
            <a:endParaRPr lang="en-US" dirty="0"/>
          </a:p>
        </p:txBody>
      </p:sp>
      <p:sp>
        <p:nvSpPr>
          <p:cNvPr id="3" name="Content Placeholder 2"/>
          <p:cNvSpPr>
            <a:spLocks noGrp="1"/>
          </p:cNvSpPr>
          <p:nvPr>
            <p:ph idx="1"/>
          </p:nvPr>
        </p:nvSpPr>
        <p:spPr>
          <a:xfrm>
            <a:off x="152400" y="1600201"/>
            <a:ext cx="8991600" cy="4525963"/>
          </a:xfrm>
        </p:spPr>
        <p:txBody>
          <a:bodyPr/>
          <a:lstStyle/>
          <a:p>
            <a:r>
              <a:rPr lang="en-US" dirty="0" smtClean="0"/>
              <a:t>Recent data center network (VL2, </a:t>
            </a:r>
            <a:r>
              <a:rPr lang="en-US" dirty="0" err="1" smtClean="0"/>
              <a:t>FatTree</a:t>
            </a:r>
            <a:r>
              <a:rPr lang="en-US" dirty="0" smtClean="0"/>
              <a:t>)</a:t>
            </a:r>
          </a:p>
          <a:p>
            <a:pPr lvl="1"/>
            <a:r>
              <a:rPr lang="en-US" dirty="0" smtClean="0"/>
              <a:t>Full bisectional bandwidth to avoid over-</a:t>
            </a:r>
            <a:r>
              <a:rPr lang="en-US" dirty="0" err="1" smtClean="0"/>
              <a:t>subscirption</a:t>
            </a:r>
            <a:endParaRPr lang="en-US" dirty="0" smtClean="0"/>
          </a:p>
          <a:p>
            <a:pPr lvl="1"/>
            <a:r>
              <a:rPr lang="en-US" dirty="0" smtClean="0"/>
              <a:t>Network-wide layer 2 semantics</a:t>
            </a:r>
          </a:p>
          <a:p>
            <a:pPr lvl="1"/>
            <a:r>
              <a:rPr lang="en-US" dirty="0" smtClean="0"/>
              <a:t>Better performance isolation</a:t>
            </a:r>
          </a:p>
          <a:p>
            <a:endParaRPr lang="en-US" dirty="0" smtClean="0"/>
          </a:p>
        </p:txBody>
      </p:sp>
      <p:sp>
        <p:nvSpPr>
          <p:cNvPr id="4" name="Slide Number Placeholder 3"/>
          <p:cNvSpPr>
            <a:spLocks noGrp="1"/>
          </p:cNvSpPr>
          <p:nvPr>
            <p:ph type="sldNum" sz="quarter" idx="12"/>
          </p:nvPr>
        </p:nvSpPr>
        <p:spPr/>
        <p:txBody>
          <a:bodyPr/>
          <a:lstStyle/>
          <a:p>
            <a:fld id="{7876E0CC-6134-4D81-B876-3E8DBC324A9F}" type="slidenum">
              <a:rPr lang="en-US" smtClean="0"/>
              <a:pPr/>
              <a:t>11</a:t>
            </a:fld>
            <a:endParaRPr lang="en-US"/>
          </a:p>
        </p:txBody>
      </p:sp>
      <p:pic>
        <p:nvPicPr>
          <p:cNvPr id="5" name="Picture 2"/>
          <p:cNvPicPr>
            <a:picLocks noChangeAspect="1" noChangeArrowheads="1"/>
          </p:cNvPicPr>
          <p:nvPr/>
        </p:nvPicPr>
        <p:blipFill>
          <a:blip r:embed="rId2" cstate="print"/>
          <a:srcRect/>
          <a:stretch>
            <a:fillRect/>
          </a:stretch>
        </p:blipFill>
        <p:spPr bwMode="auto">
          <a:xfrm>
            <a:off x="4648200" y="3810000"/>
            <a:ext cx="4648200" cy="286089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3886200"/>
            <a:ext cx="4848225" cy="2590800"/>
          </a:xfrm>
          <a:prstGeom prst="rect">
            <a:avLst/>
          </a:prstGeom>
          <a:noFill/>
          <a:ln w="9525">
            <a:noFill/>
            <a:miter lim="800000"/>
            <a:headEnd/>
            <a:tailEnd/>
          </a:ln>
        </p:spPr>
      </p:pic>
    </p:spTree>
    <p:extLst>
      <p:ext uri="{BB962C8B-B14F-4D97-AF65-F5344CB8AC3E}">
        <p14:creationId xmlns:p14="http://schemas.microsoft.com/office/powerpoint/2010/main" val="37045811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 of the Talk</a:t>
            </a:r>
            <a:endParaRPr lang="en-US" dirty="0"/>
          </a:p>
        </p:txBody>
      </p:sp>
      <p:sp>
        <p:nvSpPr>
          <p:cNvPr id="3" name="Content Placeholder 2"/>
          <p:cNvSpPr>
            <a:spLocks noGrp="1"/>
          </p:cNvSpPr>
          <p:nvPr>
            <p:ph idx="1"/>
          </p:nvPr>
        </p:nvSpPr>
        <p:spPr>
          <a:xfrm>
            <a:off x="0" y="1600201"/>
            <a:ext cx="9144000" cy="4525963"/>
          </a:xfrm>
        </p:spPr>
        <p:txBody>
          <a:bodyPr/>
          <a:lstStyle/>
          <a:p>
            <a:r>
              <a:rPr lang="en-US" dirty="0" smtClean="0"/>
              <a:t>Diagnose performance problems </a:t>
            </a:r>
          </a:p>
          <a:p>
            <a:pPr lvl="1"/>
            <a:r>
              <a:rPr lang="en-US" dirty="0" smtClean="0"/>
              <a:t>SNAP: scalable network-application profiler</a:t>
            </a:r>
          </a:p>
          <a:p>
            <a:pPr lvl="1"/>
            <a:r>
              <a:rPr lang="en-US" dirty="0" smtClean="0"/>
              <a:t>Experiences of deploying this tool in a production DC</a:t>
            </a:r>
          </a:p>
          <a:p>
            <a:pPr lvl="1"/>
            <a:endParaRPr lang="en-US" dirty="0" smtClean="0"/>
          </a:p>
          <a:p>
            <a:r>
              <a:rPr lang="en-US" dirty="0" smtClean="0"/>
              <a:t>Improve performance in data center networking</a:t>
            </a:r>
          </a:p>
          <a:p>
            <a:pPr lvl="1"/>
            <a:r>
              <a:rPr lang="en-US" dirty="0"/>
              <a:t>A</a:t>
            </a:r>
            <a:r>
              <a:rPr lang="en-US" dirty="0" smtClean="0"/>
              <a:t>chieving low latency for delay-sensitive applications </a:t>
            </a:r>
          </a:p>
          <a:p>
            <a:pPr lvl="1"/>
            <a:r>
              <a:rPr lang="en-US" dirty="0" smtClean="0"/>
              <a:t>Absorbing high bursts for throughput-oriented traffic</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12</a:t>
            </a:fld>
            <a:endParaRPr lang="en-US"/>
          </a:p>
        </p:txBody>
      </p:sp>
    </p:spTree>
    <p:extLst>
      <p:ext uri="{BB962C8B-B14F-4D97-AF65-F5344CB8AC3E}">
        <p14:creationId xmlns:p14="http://schemas.microsoft.com/office/powerpoint/2010/main" val="1806916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12700" y="2590800"/>
            <a:ext cx="9144000" cy="1803400"/>
          </a:xfrm>
        </p:spPr>
        <p:txBody>
          <a:bodyPr/>
          <a:lstStyle/>
          <a:p>
            <a:r>
              <a:rPr lang="en-US" sz="3600" dirty="0">
                <a:latin typeface="Calibri" charset="0"/>
                <a:ea typeface="ヒラギノ角ゴ Pro W3" charset="0"/>
                <a:cs typeface="ヒラギノ角ゴ Pro W3" charset="0"/>
              </a:rPr>
              <a:t>Profiling network performance for multi-tier data center applications</a:t>
            </a:r>
          </a:p>
        </p:txBody>
      </p:sp>
      <p:sp>
        <p:nvSpPr>
          <p:cNvPr id="6" name="Subtitle 2"/>
          <p:cNvSpPr>
            <a:spLocks noGrp="1"/>
          </p:cNvSpPr>
          <p:nvPr>
            <p:ph type="subTitle" idx="1"/>
          </p:nvPr>
        </p:nvSpPr>
        <p:spPr>
          <a:xfrm>
            <a:off x="0" y="5562600"/>
            <a:ext cx="9144000" cy="762000"/>
          </a:xfrm>
        </p:spPr>
        <p:txBody>
          <a:bodyPr/>
          <a:lstStyle/>
          <a:p>
            <a:r>
              <a:rPr lang="en-US" sz="2800" dirty="0" smtClean="0">
                <a:solidFill>
                  <a:schemeClr val="tx1">
                    <a:lumMod val="95000"/>
                    <a:lumOff val="5000"/>
                  </a:schemeClr>
                </a:solidFill>
              </a:rPr>
              <a:t>(Joint </a:t>
            </a:r>
            <a:r>
              <a:rPr lang="en-US" sz="2800" dirty="0">
                <a:solidFill>
                  <a:schemeClr val="tx1">
                    <a:lumMod val="95000"/>
                    <a:lumOff val="5000"/>
                  </a:schemeClr>
                </a:solidFill>
              </a:rPr>
              <a:t>work with Albert Greenberg, Dave </a:t>
            </a:r>
            <a:r>
              <a:rPr lang="en-US" sz="2800" dirty="0" err="1">
                <a:solidFill>
                  <a:schemeClr val="tx1">
                    <a:lumMod val="95000"/>
                    <a:lumOff val="5000"/>
                  </a:schemeClr>
                </a:solidFill>
              </a:rPr>
              <a:t>Maltz</a:t>
            </a:r>
            <a:r>
              <a:rPr lang="en-US" sz="2800" dirty="0">
                <a:solidFill>
                  <a:schemeClr val="tx1">
                    <a:lumMod val="95000"/>
                    <a:lumOff val="5000"/>
                  </a:schemeClr>
                </a:solidFill>
              </a:rPr>
              <a:t>, Jennifer Rexford, </a:t>
            </a:r>
            <a:r>
              <a:rPr lang="en-US" sz="2800" dirty="0" err="1">
                <a:solidFill>
                  <a:schemeClr val="tx1">
                    <a:lumMod val="95000"/>
                    <a:lumOff val="5000"/>
                  </a:schemeClr>
                </a:solidFill>
              </a:rPr>
              <a:t>Lihua</a:t>
            </a:r>
            <a:r>
              <a:rPr lang="en-US" sz="2800" dirty="0">
                <a:solidFill>
                  <a:schemeClr val="tx1">
                    <a:lumMod val="95000"/>
                    <a:lumOff val="5000"/>
                  </a:schemeClr>
                </a:solidFill>
              </a:rPr>
              <a:t> Yuan, </a:t>
            </a:r>
            <a:r>
              <a:rPr lang="en-US" sz="2800" dirty="0" err="1">
                <a:solidFill>
                  <a:schemeClr val="tx1">
                    <a:lumMod val="95000"/>
                    <a:lumOff val="5000"/>
                  </a:schemeClr>
                </a:solidFill>
              </a:rPr>
              <a:t>Srikanth</a:t>
            </a:r>
            <a:r>
              <a:rPr lang="en-US" sz="2800" dirty="0">
                <a:solidFill>
                  <a:schemeClr val="tx1">
                    <a:lumMod val="95000"/>
                    <a:lumOff val="5000"/>
                  </a:schemeClr>
                </a:solidFill>
              </a:rPr>
              <a:t> </a:t>
            </a:r>
            <a:r>
              <a:rPr lang="en-US" sz="2800" dirty="0" err="1">
                <a:solidFill>
                  <a:schemeClr val="tx1">
                    <a:lumMod val="95000"/>
                    <a:lumOff val="5000"/>
                  </a:schemeClr>
                </a:solidFill>
              </a:rPr>
              <a:t>Kandula</a:t>
            </a:r>
            <a:r>
              <a:rPr lang="en-US" sz="2800" dirty="0">
                <a:solidFill>
                  <a:schemeClr val="tx1">
                    <a:lumMod val="95000"/>
                    <a:lumOff val="5000"/>
                  </a:schemeClr>
                </a:solidFill>
              </a:rPr>
              <a:t>, </a:t>
            </a:r>
            <a:r>
              <a:rPr lang="en-US" sz="2800" dirty="0" err="1">
                <a:solidFill>
                  <a:schemeClr val="tx1">
                    <a:lumMod val="95000"/>
                    <a:lumOff val="5000"/>
                  </a:schemeClr>
                </a:solidFill>
              </a:rPr>
              <a:t>Changhoon</a:t>
            </a:r>
            <a:r>
              <a:rPr lang="en-US" sz="2800" dirty="0">
                <a:solidFill>
                  <a:schemeClr val="tx1">
                    <a:lumMod val="95000"/>
                    <a:lumOff val="5000"/>
                  </a:schemeClr>
                </a:solidFill>
              </a:rPr>
              <a:t> </a:t>
            </a:r>
            <a:r>
              <a:rPr lang="en-US" sz="2800" dirty="0" smtClean="0">
                <a:solidFill>
                  <a:schemeClr val="tx1">
                    <a:lumMod val="95000"/>
                    <a:lumOff val="5000"/>
                  </a:schemeClr>
                </a:solidFill>
              </a:rPr>
              <a:t>Kim)</a:t>
            </a:r>
            <a:endParaRPr lang="en-US" sz="2800" dirty="0">
              <a:solidFill>
                <a:schemeClr val="tx1">
                  <a:lumMod val="95000"/>
                  <a:lumOff val="5000"/>
                </a:schemeClr>
              </a:solidFill>
            </a:endParaRPr>
          </a:p>
        </p:txBody>
      </p:sp>
      <p:sp>
        <p:nvSpPr>
          <p:cNvPr id="542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2800CA19-E594-414F-A2D9-27EC4BD48020}" type="slidenum">
              <a:rPr lang="en-US" sz="1200">
                <a:solidFill>
                  <a:srgbClr val="898989"/>
                </a:solidFill>
              </a:rPr>
              <a:pPr eaLnBrk="1" hangingPunct="1"/>
              <a:t>13</a:t>
            </a:fld>
            <a:endParaRPr lang="en-US" sz="1200">
              <a:solidFill>
                <a:srgbClr val="898989"/>
              </a:solidFill>
            </a:endParaRPr>
          </a:p>
        </p:txBody>
      </p:sp>
      <p:pic>
        <p:nvPicPr>
          <p:cNvPr id="2" name="Picture 1"/>
          <p:cNvPicPr>
            <a:picLocks noChangeAspect="1"/>
          </p:cNvPicPr>
          <p:nvPr/>
        </p:nvPicPr>
        <p:blipFill>
          <a:blip r:embed="rId3"/>
          <a:stretch>
            <a:fillRect/>
          </a:stretch>
        </p:blipFill>
        <p:spPr>
          <a:xfrm>
            <a:off x="3352800" y="1143000"/>
            <a:ext cx="1981200" cy="1252663"/>
          </a:xfrm>
          <a:prstGeom prst="rect">
            <a:avLst/>
          </a:prstGeom>
        </p:spPr>
      </p:pic>
    </p:spTree>
    <p:extLst>
      <p:ext uri="{BB962C8B-B14F-4D97-AF65-F5344CB8AC3E}">
        <p14:creationId xmlns:p14="http://schemas.microsoft.com/office/powerpoint/2010/main" val="41578792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Applications inside Data Centers</a:t>
            </a:r>
          </a:p>
        </p:txBody>
      </p:sp>
      <p:sp>
        <p:nvSpPr>
          <p:cNvPr id="4" name="Slide Number Placeholder 3"/>
          <p:cNvSpPr>
            <a:spLocks noGrp="1"/>
          </p:cNvSpPr>
          <p:nvPr>
            <p:ph type="sldNum" sz="quarter" idx="12"/>
          </p:nvPr>
        </p:nvSpPr>
        <p:spPr/>
        <p:txBody>
          <a:bodyPr/>
          <a:lstStyle/>
          <a:p>
            <a:fld id="{7876E0CC-6134-4D81-B876-3E8DBC324A9F}" type="slidenum">
              <a:rPr lang="en-US" smtClean="0"/>
              <a:pPr/>
              <a:t>14</a:t>
            </a:fld>
            <a:endParaRPr lang="en-US"/>
          </a:p>
        </p:txBody>
      </p:sp>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1676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2629806"/>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4495800"/>
            <a:ext cx="533400" cy="685800"/>
          </a:xfrm>
          <a:prstGeom prst="rect">
            <a:avLst/>
          </a:prstGeom>
        </p:spPr>
      </p:pic>
      <p:pic>
        <p:nvPicPr>
          <p:cNvPr id="22" name="Picture 21"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495800"/>
            <a:ext cx="533400" cy="685800"/>
          </a:xfrm>
          <a:prstGeom prst="rect">
            <a:avLst/>
          </a:prstGeom>
        </p:spPr>
      </p:pic>
      <p:cxnSp>
        <p:nvCxnSpPr>
          <p:cNvPr id="37" name="Straight Arrow Connector 36"/>
          <p:cNvCxnSpPr>
            <a:stCxn id="119" idx="0"/>
            <a:endCxn id="6" idx="2"/>
          </p:cNvCxnSpPr>
          <p:nvPr/>
        </p:nvCxnSpPr>
        <p:spPr>
          <a:xfrm flipV="1">
            <a:off x="3613151" y="2094596"/>
            <a:ext cx="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8" idx="0"/>
            <a:endCxn id="6" idx="2"/>
          </p:cNvCxnSpPr>
          <p:nvPr/>
        </p:nvCxnSpPr>
        <p:spPr>
          <a:xfrm flipV="1">
            <a:off x="1403351" y="2094596"/>
            <a:ext cx="22098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12" idx="0"/>
            <a:endCxn id="8" idx="2"/>
          </p:cNvCxnSpPr>
          <p:nvPr/>
        </p:nvCxnSpPr>
        <p:spPr>
          <a:xfrm flipV="1">
            <a:off x="641351" y="3048000"/>
            <a:ext cx="7620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12" idx="2"/>
            <a:endCxn id="22" idx="0"/>
          </p:cNvCxnSpPr>
          <p:nvPr/>
        </p:nvCxnSpPr>
        <p:spPr>
          <a:xfrm>
            <a:off x="6413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20" idx="0"/>
            <a:endCxn id="12" idx="2"/>
          </p:cNvCxnSpPr>
          <p:nvPr/>
        </p:nvCxnSpPr>
        <p:spPr>
          <a:xfrm flipV="1">
            <a:off x="3429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11"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11"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4495800"/>
            <a:ext cx="533400" cy="685800"/>
          </a:xfrm>
          <a:prstGeom prst="rect">
            <a:avLst/>
          </a:prstGeom>
        </p:spPr>
      </p:pic>
      <p:pic>
        <p:nvPicPr>
          <p:cNvPr id="113" name="Picture 112"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4495800"/>
            <a:ext cx="533400" cy="685800"/>
          </a:xfrm>
          <a:prstGeom prst="rect">
            <a:avLst/>
          </a:prstGeom>
        </p:spPr>
      </p:pic>
      <p:cxnSp>
        <p:nvCxnSpPr>
          <p:cNvPr id="114" name="Straight Arrow Connector 113"/>
          <p:cNvCxnSpPr>
            <a:stCxn id="111" idx="2"/>
            <a:endCxn id="113" idx="0"/>
          </p:cNvCxnSpPr>
          <p:nvPr/>
        </p:nvCxnSpPr>
        <p:spPr>
          <a:xfrm>
            <a:off x="17081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a:stCxn id="112" idx="0"/>
            <a:endCxn id="111" idx="2"/>
          </p:cNvCxnSpPr>
          <p:nvPr/>
        </p:nvCxnSpPr>
        <p:spPr>
          <a:xfrm flipV="1">
            <a:off x="14097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stCxn id="111" idx="0"/>
            <a:endCxn id="8" idx="2"/>
          </p:cNvCxnSpPr>
          <p:nvPr/>
        </p:nvCxnSpPr>
        <p:spPr>
          <a:xfrm flipH="1" flipV="1">
            <a:off x="1403351" y="3048000"/>
            <a:ext cx="3048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2629806"/>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0"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4495800"/>
            <a:ext cx="533400" cy="685800"/>
          </a:xfrm>
          <a:prstGeom prst="rect">
            <a:avLst/>
          </a:prstGeom>
        </p:spPr>
      </p:pic>
      <p:pic>
        <p:nvPicPr>
          <p:cNvPr id="122" name="Picture 121"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4495800"/>
            <a:ext cx="533400" cy="685800"/>
          </a:xfrm>
          <a:prstGeom prst="rect">
            <a:avLst/>
          </a:prstGeom>
        </p:spPr>
      </p:pic>
      <p:cxnSp>
        <p:nvCxnSpPr>
          <p:cNvPr id="123" name="Straight Arrow Connector 122"/>
          <p:cNvCxnSpPr>
            <a:stCxn id="120" idx="0"/>
            <a:endCxn id="119" idx="2"/>
          </p:cNvCxnSpPr>
          <p:nvPr/>
        </p:nvCxnSpPr>
        <p:spPr>
          <a:xfrm flipV="1">
            <a:off x="2851151" y="3048000"/>
            <a:ext cx="7620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a:stCxn id="120" idx="2"/>
            <a:endCxn id="122" idx="0"/>
          </p:cNvCxnSpPr>
          <p:nvPr/>
        </p:nvCxnSpPr>
        <p:spPr>
          <a:xfrm>
            <a:off x="28511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a:stCxn id="121" idx="0"/>
            <a:endCxn id="120" idx="2"/>
          </p:cNvCxnSpPr>
          <p:nvPr/>
        </p:nvCxnSpPr>
        <p:spPr>
          <a:xfrm flipV="1">
            <a:off x="25527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2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126"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4495800"/>
            <a:ext cx="533400" cy="685800"/>
          </a:xfrm>
          <a:prstGeom prst="rect">
            <a:avLst/>
          </a:prstGeom>
        </p:spPr>
      </p:pic>
      <p:pic>
        <p:nvPicPr>
          <p:cNvPr id="128" name="Picture 127"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4495800"/>
            <a:ext cx="533400" cy="685800"/>
          </a:xfrm>
          <a:prstGeom prst="rect">
            <a:avLst/>
          </a:prstGeom>
        </p:spPr>
      </p:pic>
      <p:cxnSp>
        <p:nvCxnSpPr>
          <p:cNvPr id="129" name="Straight Arrow Connector 128"/>
          <p:cNvCxnSpPr>
            <a:stCxn id="126" idx="2"/>
            <a:endCxn id="128" idx="0"/>
          </p:cNvCxnSpPr>
          <p:nvPr/>
        </p:nvCxnSpPr>
        <p:spPr>
          <a:xfrm>
            <a:off x="39179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a:stCxn id="127" idx="0"/>
            <a:endCxn id="126" idx="2"/>
          </p:cNvCxnSpPr>
          <p:nvPr/>
        </p:nvCxnSpPr>
        <p:spPr>
          <a:xfrm flipV="1">
            <a:off x="36195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stCxn id="126" idx="0"/>
            <a:endCxn id="119" idx="2"/>
          </p:cNvCxnSpPr>
          <p:nvPr/>
        </p:nvCxnSpPr>
        <p:spPr>
          <a:xfrm flipH="1" flipV="1">
            <a:off x="3613151" y="3048000"/>
            <a:ext cx="3048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3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1676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2629806"/>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135"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4495800"/>
            <a:ext cx="533400" cy="685800"/>
          </a:xfrm>
          <a:prstGeom prst="rect">
            <a:avLst/>
          </a:prstGeom>
        </p:spPr>
      </p:pic>
      <p:pic>
        <p:nvPicPr>
          <p:cNvPr id="137" name="Picture 136"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4495800"/>
            <a:ext cx="533400" cy="685800"/>
          </a:xfrm>
          <a:prstGeom prst="rect">
            <a:avLst/>
          </a:prstGeom>
        </p:spPr>
      </p:pic>
      <p:cxnSp>
        <p:nvCxnSpPr>
          <p:cNvPr id="138" name="Straight Arrow Connector 137"/>
          <p:cNvCxnSpPr>
            <a:stCxn id="149" idx="0"/>
            <a:endCxn id="133" idx="2"/>
          </p:cNvCxnSpPr>
          <p:nvPr/>
        </p:nvCxnSpPr>
        <p:spPr>
          <a:xfrm flipH="1" flipV="1">
            <a:off x="5822951" y="2094596"/>
            <a:ext cx="22098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a:stCxn id="134" idx="0"/>
            <a:endCxn id="133" idx="2"/>
          </p:cNvCxnSpPr>
          <p:nvPr/>
        </p:nvCxnSpPr>
        <p:spPr>
          <a:xfrm flipV="1">
            <a:off x="5822951" y="2094596"/>
            <a:ext cx="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a:stCxn id="135" idx="0"/>
            <a:endCxn id="134" idx="2"/>
          </p:cNvCxnSpPr>
          <p:nvPr/>
        </p:nvCxnSpPr>
        <p:spPr>
          <a:xfrm flipV="1">
            <a:off x="5060951" y="3048000"/>
            <a:ext cx="7620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a:stCxn id="135" idx="2"/>
            <a:endCxn id="137" idx="0"/>
          </p:cNvCxnSpPr>
          <p:nvPr/>
        </p:nvCxnSpPr>
        <p:spPr>
          <a:xfrm>
            <a:off x="50609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a:stCxn id="136" idx="0"/>
            <a:endCxn id="135" idx="2"/>
          </p:cNvCxnSpPr>
          <p:nvPr/>
        </p:nvCxnSpPr>
        <p:spPr>
          <a:xfrm flipV="1">
            <a:off x="47625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4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143"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4495800"/>
            <a:ext cx="533400" cy="685800"/>
          </a:xfrm>
          <a:prstGeom prst="rect">
            <a:avLst/>
          </a:prstGeom>
        </p:spPr>
      </p:pic>
      <p:pic>
        <p:nvPicPr>
          <p:cNvPr id="145" name="Picture 144"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495800"/>
            <a:ext cx="533400" cy="685800"/>
          </a:xfrm>
          <a:prstGeom prst="rect">
            <a:avLst/>
          </a:prstGeom>
        </p:spPr>
      </p:pic>
      <p:cxnSp>
        <p:nvCxnSpPr>
          <p:cNvPr id="146" name="Straight Arrow Connector 145"/>
          <p:cNvCxnSpPr>
            <a:stCxn id="143" idx="2"/>
            <a:endCxn id="145" idx="0"/>
          </p:cNvCxnSpPr>
          <p:nvPr/>
        </p:nvCxnSpPr>
        <p:spPr>
          <a:xfrm>
            <a:off x="61277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a:stCxn id="144" idx="0"/>
            <a:endCxn id="143" idx="2"/>
          </p:cNvCxnSpPr>
          <p:nvPr/>
        </p:nvCxnSpPr>
        <p:spPr>
          <a:xfrm flipV="1">
            <a:off x="58293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a:stCxn id="143" idx="0"/>
            <a:endCxn id="134" idx="2"/>
          </p:cNvCxnSpPr>
          <p:nvPr/>
        </p:nvCxnSpPr>
        <p:spPr>
          <a:xfrm flipH="1" flipV="1">
            <a:off x="5822951" y="3048000"/>
            <a:ext cx="3048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4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1" y="2629806"/>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150"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4495800"/>
            <a:ext cx="533400" cy="685800"/>
          </a:xfrm>
          <a:prstGeom prst="rect">
            <a:avLst/>
          </a:prstGeom>
        </p:spPr>
      </p:pic>
      <p:pic>
        <p:nvPicPr>
          <p:cNvPr id="152" name="Picture 151"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4495800"/>
            <a:ext cx="533400" cy="685800"/>
          </a:xfrm>
          <a:prstGeom prst="rect">
            <a:avLst/>
          </a:prstGeom>
        </p:spPr>
      </p:pic>
      <p:cxnSp>
        <p:nvCxnSpPr>
          <p:cNvPr id="153" name="Straight Arrow Connector 152"/>
          <p:cNvCxnSpPr>
            <a:stCxn id="150" idx="0"/>
            <a:endCxn id="149" idx="2"/>
          </p:cNvCxnSpPr>
          <p:nvPr/>
        </p:nvCxnSpPr>
        <p:spPr>
          <a:xfrm flipV="1">
            <a:off x="7270751" y="3048000"/>
            <a:ext cx="7620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150" idx="2"/>
            <a:endCxn id="152" idx="0"/>
          </p:cNvCxnSpPr>
          <p:nvPr/>
        </p:nvCxnSpPr>
        <p:spPr>
          <a:xfrm>
            <a:off x="72707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151" idx="0"/>
            <a:endCxn id="150" idx="2"/>
          </p:cNvCxnSpPr>
          <p:nvPr/>
        </p:nvCxnSpPr>
        <p:spPr>
          <a:xfrm flipV="1">
            <a:off x="69723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5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Picture 156"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400" y="4495800"/>
            <a:ext cx="533400" cy="685800"/>
          </a:xfrm>
          <a:prstGeom prst="rect">
            <a:avLst/>
          </a:prstGeom>
        </p:spPr>
      </p:pic>
      <p:pic>
        <p:nvPicPr>
          <p:cNvPr id="158" name="Picture 157"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4495800"/>
            <a:ext cx="533400" cy="685800"/>
          </a:xfrm>
          <a:prstGeom prst="rect">
            <a:avLst/>
          </a:prstGeom>
        </p:spPr>
      </p:pic>
      <p:cxnSp>
        <p:nvCxnSpPr>
          <p:cNvPr id="159" name="Straight Arrow Connector 158"/>
          <p:cNvCxnSpPr>
            <a:stCxn id="156" idx="2"/>
            <a:endCxn id="158" idx="0"/>
          </p:cNvCxnSpPr>
          <p:nvPr/>
        </p:nvCxnSpPr>
        <p:spPr>
          <a:xfrm>
            <a:off x="83375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stCxn id="157" idx="0"/>
            <a:endCxn id="156" idx="2"/>
          </p:cNvCxnSpPr>
          <p:nvPr/>
        </p:nvCxnSpPr>
        <p:spPr>
          <a:xfrm flipV="1">
            <a:off x="80391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a:stCxn id="156" idx="0"/>
            <a:endCxn id="149" idx="2"/>
          </p:cNvCxnSpPr>
          <p:nvPr/>
        </p:nvCxnSpPr>
        <p:spPr>
          <a:xfrm flipH="1" flipV="1">
            <a:off x="8032751" y="3048000"/>
            <a:ext cx="3048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a:stCxn id="8" idx="0"/>
            <a:endCxn id="133" idx="2"/>
          </p:cNvCxnSpPr>
          <p:nvPr/>
        </p:nvCxnSpPr>
        <p:spPr>
          <a:xfrm flipV="1">
            <a:off x="1403351" y="2094596"/>
            <a:ext cx="44196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a:stCxn id="119" idx="0"/>
            <a:endCxn id="133" idx="2"/>
          </p:cNvCxnSpPr>
          <p:nvPr/>
        </p:nvCxnSpPr>
        <p:spPr>
          <a:xfrm flipV="1">
            <a:off x="3613151" y="2094596"/>
            <a:ext cx="22098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74" name="Straight Arrow Connector 173"/>
          <p:cNvCxnSpPr>
            <a:stCxn id="134" idx="0"/>
            <a:endCxn id="6" idx="2"/>
          </p:cNvCxnSpPr>
          <p:nvPr/>
        </p:nvCxnSpPr>
        <p:spPr>
          <a:xfrm flipH="1" flipV="1">
            <a:off x="3613151" y="2094596"/>
            <a:ext cx="22098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a:stCxn id="149" idx="0"/>
            <a:endCxn id="6" idx="2"/>
          </p:cNvCxnSpPr>
          <p:nvPr/>
        </p:nvCxnSpPr>
        <p:spPr>
          <a:xfrm flipH="1" flipV="1">
            <a:off x="3613151" y="2094596"/>
            <a:ext cx="44196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181" name="Rounded Rectangle 180"/>
          <p:cNvSpPr/>
          <p:nvPr/>
        </p:nvSpPr>
        <p:spPr>
          <a:xfrm>
            <a:off x="990600" y="5715000"/>
            <a:ext cx="1371600" cy="609600"/>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solidFill>
                  <a:schemeClr val="accent3">
                    <a:lumMod val="75000"/>
                  </a:schemeClr>
                </a:solidFill>
              </a:rPr>
              <a:t>Front end Server</a:t>
            </a:r>
            <a:endParaRPr lang="en-US" sz="2000" dirty="0">
              <a:solidFill>
                <a:schemeClr val="accent3">
                  <a:lumMod val="75000"/>
                </a:schemeClr>
              </a:solidFill>
            </a:endParaRPr>
          </a:p>
        </p:txBody>
      </p:sp>
      <p:cxnSp>
        <p:nvCxnSpPr>
          <p:cNvPr id="182" name="Straight Arrow Connector 181"/>
          <p:cNvCxnSpPr/>
          <p:nvPr/>
        </p:nvCxnSpPr>
        <p:spPr>
          <a:xfrm flipH="1" flipV="1">
            <a:off x="1485901" y="5257800"/>
            <a:ext cx="38100" cy="457200"/>
          </a:xfrm>
          <a:prstGeom prst="straightConnector1">
            <a:avLst/>
          </a:prstGeom>
          <a:ln w="50800">
            <a:solidFill>
              <a:schemeClr val="accent3">
                <a:lumMod val="75000"/>
              </a:schemeClr>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186" name="Rounded Rectangle 185"/>
          <p:cNvSpPr/>
          <p:nvPr/>
        </p:nvSpPr>
        <p:spPr>
          <a:xfrm>
            <a:off x="1295400" y="4800600"/>
            <a:ext cx="381000" cy="4572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95" name="Rounded Rectangle 194"/>
          <p:cNvSpPr/>
          <p:nvPr/>
        </p:nvSpPr>
        <p:spPr>
          <a:xfrm>
            <a:off x="2438400" y="4800600"/>
            <a:ext cx="381000" cy="4572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96" name="Rounded Rectangle 195"/>
          <p:cNvSpPr/>
          <p:nvPr/>
        </p:nvSpPr>
        <p:spPr>
          <a:xfrm>
            <a:off x="2209800" y="5638800"/>
            <a:ext cx="1524000" cy="609600"/>
          </a:xfrm>
          <a:prstGeom prst="round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a:solidFill>
                  <a:schemeClr val="accent5">
                    <a:lumMod val="75000"/>
                  </a:schemeClr>
                </a:solidFill>
              </a:rPr>
              <a:t>A</a:t>
            </a:r>
            <a:r>
              <a:rPr lang="en-US" sz="2000" dirty="0" smtClean="0">
                <a:solidFill>
                  <a:schemeClr val="accent5">
                    <a:lumMod val="75000"/>
                  </a:schemeClr>
                </a:solidFill>
              </a:rPr>
              <a:t>ggregator</a:t>
            </a:r>
            <a:endParaRPr lang="en-US" sz="2000" dirty="0">
              <a:solidFill>
                <a:schemeClr val="accent5">
                  <a:lumMod val="75000"/>
                </a:schemeClr>
              </a:solidFill>
            </a:endParaRPr>
          </a:p>
        </p:txBody>
      </p:sp>
      <p:cxnSp>
        <p:nvCxnSpPr>
          <p:cNvPr id="197" name="Straight Arrow Connector 196"/>
          <p:cNvCxnSpPr/>
          <p:nvPr/>
        </p:nvCxnSpPr>
        <p:spPr>
          <a:xfrm flipH="1" flipV="1">
            <a:off x="2705101" y="5257800"/>
            <a:ext cx="38100" cy="457200"/>
          </a:xfrm>
          <a:prstGeom prst="straightConnector1">
            <a:avLst/>
          </a:prstGeom>
          <a:ln w="38100">
            <a:headEnd type="none"/>
            <a:tailEnd type="none"/>
          </a:ln>
        </p:spPr>
        <p:style>
          <a:lnRef idx="1">
            <a:schemeClr val="accent5"/>
          </a:lnRef>
          <a:fillRef idx="3">
            <a:schemeClr val="accent5"/>
          </a:fillRef>
          <a:effectRef idx="2">
            <a:schemeClr val="accent5"/>
          </a:effectRef>
          <a:fontRef idx="minor">
            <a:schemeClr val="lt1"/>
          </a:fontRef>
        </p:style>
      </p:cxnSp>
      <p:sp>
        <p:nvSpPr>
          <p:cNvPr id="198" name="Rounded Rectangle 197"/>
          <p:cNvSpPr/>
          <p:nvPr/>
        </p:nvSpPr>
        <p:spPr>
          <a:xfrm>
            <a:off x="2971800" y="4800600"/>
            <a:ext cx="381000" cy="4572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99" name="Rounded Rectangle 198"/>
          <p:cNvSpPr/>
          <p:nvPr/>
        </p:nvSpPr>
        <p:spPr>
          <a:xfrm>
            <a:off x="3505200" y="4800600"/>
            <a:ext cx="381000" cy="4572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00" name="Rounded Rectangle 199"/>
          <p:cNvSpPr/>
          <p:nvPr/>
        </p:nvSpPr>
        <p:spPr>
          <a:xfrm>
            <a:off x="4038600" y="4800600"/>
            <a:ext cx="381000" cy="4572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01" name="Rounded Rectangle 200"/>
          <p:cNvSpPr/>
          <p:nvPr/>
        </p:nvSpPr>
        <p:spPr>
          <a:xfrm>
            <a:off x="4648200" y="4800600"/>
            <a:ext cx="381000" cy="457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2" name="Rounded Rectangle 201"/>
          <p:cNvSpPr/>
          <p:nvPr/>
        </p:nvSpPr>
        <p:spPr>
          <a:xfrm>
            <a:off x="5181600" y="4800600"/>
            <a:ext cx="381000" cy="457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3" name="Rounded Rectangle 202"/>
          <p:cNvSpPr/>
          <p:nvPr/>
        </p:nvSpPr>
        <p:spPr>
          <a:xfrm>
            <a:off x="5715000" y="4800600"/>
            <a:ext cx="381000" cy="457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4" name="Rounded Rectangle 203"/>
          <p:cNvSpPr/>
          <p:nvPr/>
        </p:nvSpPr>
        <p:spPr>
          <a:xfrm>
            <a:off x="6248400" y="4800600"/>
            <a:ext cx="381000" cy="457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5" name="Rounded Rectangle 204"/>
          <p:cNvSpPr/>
          <p:nvPr/>
        </p:nvSpPr>
        <p:spPr>
          <a:xfrm>
            <a:off x="6858000" y="4800600"/>
            <a:ext cx="381000" cy="457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6" name="Rounded Rectangle 205"/>
          <p:cNvSpPr/>
          <p:nvPr/>
        </p:nvSpPr>
        <p:spPr>
          <a:xfrm>
            <a:off x="7391400" y="4800600"/>
            <a:ext cx="381000" cy="457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7" name="Rounded Rectangle 206"/>
          <p:cNvSpPr/>
          <p:nvPr/>
        </p:nvSpPr>
        <p:spPr>
          <a:xfrm>
            <a:off x="7924800" y="4800600"/>
            <a:ext cx="381000" cy="457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8" name="Rounded Rectangle 207"/>
          <p:cNvSpPr/>
          <p:nvPr/>
        </p:nvSpPr>
        <p:spPr>
          <a:xfrm>
            <a:off x="8458200" y="4800600"/>
            <a:ext cx="381000" cy="457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9" name="Rounded Rectangle 208"/>
          <p:cNvSpPr/>
          <p:nvPr/>
        </p:nvSpPr>
        <p:spPr>
          <a:xfrm>
            <a:off x="4343400" y="5638800"/>
            <a:ext cx="1524000" cy="609600"/>
          </a:xfrm>
          <a:prstGeom prst="round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smtClean="0">
                <a:solidFill>
                  <a:schemeClr val="accent4">
                    <a:lumMod val="75000"/>
                  </a:schemeClr>
                </a:solidFill>
              </a:rPr>
              <a:t>Workers</a:t>
            </a:r>
            <a:endParaRPr lang="en-US" sz="2000" dirty="0">
              <a:solidFill>
                <a:schemeClr val="accent4">
                  <a:lumMod val="75000"/>
                </a:schemeClr>
              </a:solidFill>
            </a:endParaRPr>
          </a:p>
        </p:txBody>
      </p:sp>
      <p:cxnSp>
        <p:nvCxnSpPr>
          <p:cNvPr id="210" name="Straight Arrow Connector 209"/>
          <p:cNvCxnSpPr/>
          <p:nvPr/>
        </p:nvCxnSpPr>
        <p:spPr>
          <a:xfrm flipH="1" flipV="1">
            <a:off x="4838701" y="5257800"/>
            <a:ext cx="38100" cy="457200"/>
          </a:xfrm>
          <a:prstGeom prst="straightConnector1">
            <a:avLst/>
          </a:prstGeom>
          <a:ln w="38100">
            <a:solidFill>
              <a:schemeClr val="accent4">
                <a:lumMod val="75000"/>
              </a:schemeClr>
            </a:solidFill>
            <a:headEnd type="none"/>
            <a:tailEnd type="none"/>
          </a:ln>
        </p:spPr>
        <p:style>
          <a:lnRef idx="1">
            <a:schemeClr val="accent5"/>
          </a:lnRef>
          <a:fillRef idx="3">
            <a:schemeClr val="accent5"/>
          </a:fillRef>
          <a:effectRef idx="2">
            <a:schemeClr val="accent5"/>
          </a:effectRef>
          <a:fontRef idx="minor">
            <a:schemeClr val="lt1"/>
          </a:fontRef>
        </p:style>
      </p:cxnSp>
      <p:sp>
        <p:nvSpPr>
          <p:cNvPr id="211" name="Freeform 210"/>
          <p:cNvSpPr/>
          <p:nvPr/>
        </p:nvSpPr>
        <p:spPr>
          <a:xfrm>
            <a:off x="1455435" y="1971725"/>
            <a:ext cx="2310144" cy="2782087"/>
          </a:xfrm>
          <a:custGeom>
            <a:avLst/>
            <a:gdLst>
              <a:gd name="connsiteX0" fmla="*/ 1723 w 2310144"/>
              <a:gd name="connsiteY0" fmla="*/ 2782087 h 2782087"/>
              <a:gd name="connsiteX1" fmla="*/ 376039 w 2310144"/>
              <a:gd name="connsiteY1" fmla="*/ 1806192 h 2782087"/>
              <a:gd name="connsiteX2" fmla="*/ 81933 w 2310144"/>
              <a:gd name="connsiteY2" fmla="*/ 990718 h 2782087"/>
              <a:gd name="connsiteX3" fmla="*/ 2154039 w 2310144"/>
              <a:gd name="connsiteY3" fmla="*/ 1455 h 2782087"/>
              <a:gd name="connsiteX4" fmla="*/ 2073828 w 2310144"/>
              <a:gd name="connsiteY4" fmla="*/ 790192 h 2782087"/>
              <a:gd name="connsiteX5" fmla="*/ 1365302 w 2310144"/>
              <a:gd name="connsiteY5" fmla="*/ 1632402 h 2782087"/>
              <a:gd name="connsiteX6" fmla="*/ 1044460 w 2310144"/>
              <a:gd name="connsiteY6" fmla="*/ 2568192 h 2782087"/>
              <a:gd name="connsiteX7" fmla="*/ 1044460 w 2310144"/>
              <a:gd name="connsiteY7" fmla="*/ 2568192 h 2782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0144" h="2782087">
                <a:moveTo>
                  <a:pt x="1723" y="2782087"/>
                </a:moveTo>
                <a:cubicBezTo>
                  <a:pt x="182197" y="2443420"/>
                  <a:pt x="362671" y="2104753"/>
                  <a:pt x="376039" y="1806192"/>
                </a:cubicBezTo>
                <a:cubicBezTo>
                  <a:pt x="389407" y="1507631"/>
                  <a:pt x="-214400" y="1291507"/>
                  <a:pt x="81933" y="990718"/>
                </a:cubicBezTo>
                <a:cubicBezTo>
                  <a:pt x="378266" y="689929"/>
                  <a:pt x="1822057" y="34876"/>
                  <a:pt x="2154039" y="1455"/>
                </a:cubicBezTo>
                <a:cubicBezTo>
                  <a:pt x="2486021" y="-31966"/>
                  <a:pt x="2205284" y="518368"/>
                  <a:pt x="2073828" y="790192"/>
                </a:cubicBezTo>
                <a:cubicBezTo>
                  <a:pt x="1942372" y="1062016"/>
                  <a:pt x="1536863" y="1336069"/>
                  <a:pt x="1365302" y="1632402"/>
                </a:cubicBezTo>
                <a:cubicBezTo>
                  <a:pt x="1193741" y="1928735"/>
                  <a:pt x="1044460" y="2568192"/>
                  <a:pt x="1044460" y="2568192"/>
                </a:cubicBezTo>
                <a:lnTo>
                  <a:pt x="1044460" y="2568192"/>
                </a:lnTo>
              </a:path>
            </a:pathLst>
          </a:custGeom>
          <a:ln w="508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3" name="Freeform 212"/>
          <p:cNvSpPr/>
          <p:nvPr/>
        </p:nvSpPr>
        <p:spPr>
          <a:xfrm>
            <a:off x="1417905" y="1973171"/>
            <a:ext cx="4303563" cy="2687061"/>
          </a:xfrm>
          <a:custGeom>
            <a:avLst/>
            <a:gdLst>
              <a:gd name="connsiteX0" fmla="*/ 39253 w 4303562"/>
              <a:gd name="connsiteY0" fmla="*/ 2687061 h 2687061"/>
              <a:gd name="connsiteX1" fmla="*/ 159569 w 4303562"/>
              <a:gd name="connsiteY1" fmla="*/ 1884955 h 2687061"/>
              <a:gd name="connsiteX2" fmla="*/ 346727 w 4303562"/>
              <a:gd name="connsiteY2" fmla="*/ 748640 h 2687061"/>
              <a:gd name="connsiteX3" fmla="*/ 4263674 w 4303562"/>
              <a:gd name="connsiteY3" fmla="*/ 8 h 2687061"/>
              <a:gd name="connsiteX4" fmla="*/ 2378727 w 4303562"/>
              <a:gd name="connsiteY4" fmla="*/ 762008 h 2687061"/>
              <a:gd name="connsiteX5" fmla="*/ 2445569 w 4303562"/>
              <a:gd name="connsiteY5" fmla="*/ 1604218 h 2687061"/>
              <a:gd name="connsiteX6" fmla="*/ 2124727 w 4303562"/>
              <a:gd name="connsiteY6" fmla="*/ 2673692 h 268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562" h="2687061">
                <a:moveTo>
                  <a:pt x="39253" y="2687061"/>
                </a:moveTo>
                <a:cubicBezTo>
                  <a:pt x="73788" y="2447543"/>
                  <a:pt x="108323" y="2208025"/>
                  <a:pt x="159569" y="1884955"/>
                </a:cubicBezTo>
                <a:cubicBezTo>
                  <a:pt x="210815" y="1561885"/>
                  <a:pt x="-337291" y="1062798"/>
                  <a:pt x="346727" y="748640"/>
                </a:cubicBezTo>
                <a:cubicBezTo>
                  <a:pt x="1030745" y="434482"/>
                  <a:pt x="3925007" y="-2220"/>
                  <a:pt x="4263674" y="8"/>
                </a:cubicBezTo>
                <a:cubicBezTo>
                  <a:pt x="4602341" y="2236"/>
                  <a:pt x="2681745" y="494640"/>
                  <a:pt x="2378727" y="762008"/>
                </a:cubicBezTo>
                <a:cubicBezTo>
                  <a:pt x="2075710" y="1029376"/>
                  <a:pt x="2487902" y="1285604"/>
                  <a:pt x="2445569" y="1604218"/>
                </a:cubicBezTo>
                <a:cubicBezTo>
                  <a:pt x="2403236" y="1922832"/>
                  <a:pt x="2263981" y="2298262"/>
                  <a:pt x="2124727" y="2673692"/>
                </a:cubicBezTo>
              </a:path>
            </a:pathLst>
          </a:custGeom>
          <a:ln w="508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4" name="Freeform 213"/>
          <p:cNvSpPr/>
          <p:nvPr/>
        </p:nvSpPr>
        <p:spPr>
          <a:xfrm>
            <a:off x="1335587" y="1878129"/>
            <a:ext cx="4338580" cy="2822208"/>
          </a:xfrm>
          <a:custGeom>
            <a:avLst/>
            <a:gdLst>
              <a:gd name="connsiteX0" fmla="*/ 134939 w 4338580"/>
              <a:gd name="connsiteY0" fmla="*/ 2822208 h 2822208"/>
              <a:gd name="connsiteX1" fmla="*/ 522624 w 4338580"/>
              <a:gd name="connsiteY1" fmla="*/ 1899787 h 2822208"/>
              <a:gd name="connsiteX2" fmla="*/ 215150 w 4338580"/>
              <a:gd name="connsiteY2" fmla="*/ 1030839 h 2822208"/>
              <a:gd name="connsiteX3" fmla="*/ 4292518 w 4338580"/>
              <a:gd name="connsiteY3" fmla="*/ 1471 h 2822208"/>
              <a:gd name="connsiteX4" fmla="*/ 2367466 w 4338580"/>
              <a:gd name="connsiteY4" fmla="*/ 830313 h 2822208"/>
              <a:gd name="connsiteX5" fmla="*/ 1632202 w 4338580"/>
              <a:gd name="connsiteY5" fmla="*/ 1913155 h 2822208"/>
              <a:gd name="connsiteX6" fmla="*/ 1819360 w 4338580"/>
              <a:gd name="connsiteY6" fmla="*/ 2782103 h 2822208"/>
              <a:gd name="connsiteX7" fmla="*/ 1819360 w 4338580"/>
              <a:gd name="connsiteY7" fmla="*/ 2782103 h 282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8580" h="2822208">
                <a:moveTo>
                  <a:pt x="134939" y="2822208"/>
                </a:moveTo>
                <a:cubicBezTo>
                  <a:pt x="322097" y="2510278"/>
                  <a:pt x="509255" y="2198349"/>
                  <a:pt x="522624" y="1899787"/>
                </a:cubicBezTo>
                <a:cubicBezTo>
                  <a:pt x="535993" y="1601225"/>
                  <a:pt x="-413166" y="1347225"/>
                  <a:pt x="215150" y="1030839"/>
                </a:cubicBezTo>
                <a:cubicBezTo>
                  <a:pt x="843466" y="714453"/>
                  <a:pt x="3933799" y="34892"/>
                  <a:pt x="4292518" y="1471"/>
                </a:cubicBezTo>
                <a:cubicBezTo>
                  <a:pt x="4651237" y="-31950"/>
                  <a:pt x="2810852" y="511699"/>
                  <a:pt x="2367466" y="830313"/>
                </a:cubicBezTo>
                <a:cubicBezTo>
                  <a:pt x="1924080" y="1148927"/>
                  <a:pt x="1723553" y="1587857"/>
                  <a:pt x="1632202" y="1913155"/>
                </a:cubicBezTo>
                <a:cubicBezTo>
                  <a:pt x="1540851" y="2238453"/>
                  <a:pt x="1819360" y="2782103"/>
                  <a:pt x="1819360" y="2782103"/>
                </a:cubicBezTo>
                <a:lnTo>
                  <a:pt x="1819360" y="2782103"/>
                </a:lnTo>
              </a:path>
            </a:pathLst>
          </a:custGeom>
          <a:ln w="508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5" name="Freeform 214"/>
          <p:cNvSpPr/>
          <p:nvPr/>
        </p:nvSpPr>
        <p:spPr>
          <a:xfrm>
            <a:off x="1429166" y="1906013"/>
            <a:ext cx="2741783" cy="2794325"/>
          </a:xfrm>
          <a:custGeom>
            <a:avLst/>
            <a:gdLst>
              <a:gd name="connsiteX0" fmla="*/ 81468 w 2741783"/>
              <a:gd name="connsiteY0" fmla="*/ 2794325 h 2794325"/>
              <a:gd name="connsiteX1" fmla="*/ 616204 w 2741783"/>
              <a:gd name="connsiteY1" fmla="*/ 1805062 h 2794325"/>
              <a:gd name="connsiteX2" fmla="*/ 54731 w 2741783"/>
              <a:gd name="connsiteY2" fmla="*/ 1002956 h 2794325"/>
              <a:gd name="connsiteX3" fmla="*/ 2247152 w 2741783"/>
              <a:gd name="connsiteY3" fmla="*/ 325 h 2794325"/>
              <a:gd name="connsiteX4" fmla="*/ 2327362 w 2741783"/>
              <a:gd name="connsiteY4" fmla="*/ 1109904 h 2794325"/>
              <a:gd name="connsiteX5" fmla="*/ 2501152 w 2741783"/>
              <a:gd name="connsiteY5" fmla="*/ 1952114 h 2794325"/>
              <a:gd name="connsiteX6" fmla="*/ 2741783 w 2741783"/>
              <a:gd name="connsiteY6" fmla="*/ 2740851 h 279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783" h="2794325">
                <a:moveTo>
                  <a:pt x="81468" y="2794325"/>
                </a:moveTo>
                <a:cubicBezTo>
                  <a:pt x="351064" y="2448974"/>
                  <a:pt x="620660" y="2103623"/>
                  <a:pt x="616204" y="1805062"/>
                </a:cubicBezTo>
                <a:cubicBezTo>
                  <a:pt x="611748" y="1506501"/>
                  <a:pt x="-217094" y="1303745"/>
                  <a:pt x="54731" y="1002956"/>
                </a:cubicBezTo>
                <a:cubicBezTo>
                  <a:pt x="326556" y="702167"/>
                  <a:pt x="1868380" y="-17500"/>
                  <a:pt x="2247152" y="325"/>
                </a:cubicBezTo>
                <a:cubicBezTo>
                  <a:pt x="2625924" y="18150"/>
                  <a:pt x="2285029" y="784606"/>
                  <a:pt x="2327362" y="1109904"/>
                </a:cubicBezTo>
                <a:cubicBezTo>
                  <a:pt x="2369695" y="1435202"/>
                  <a:pt x="2432082" y="1680289"/>
                  <a:pt x="2501152" y="1952114"/>
                </a:cubicBezTo>
                <a:cubicBezTo>
                  <a:pt x="2570222" y="2223938"/>
                  <a:pt x="2656002" y="2482394"/>
                  <a:pt x="2741783" y="2740851"/>
                </a:cubicBezTo>
              </a:path>
            </a:pathLst>
          </a:custGeom>
          <a:ln w="508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6" name="Freeform 215"/>
          <p:cNvSpPr/>
          <p:nvPr/>
        </p:nvSpPr>
        <p:spPr>
          <a:xfrm>
            <a:off x="2553368" y="2095222"/>
            <a:ext cx="3386648" cy="2610463"/>
          </a:xfrm>
          <a:custGeom>
            <a:avLst/>
            <a:gdLst>
              <a:gd name="connsiteX0" fmla="*/ 0 w 3386648"/>
              <a:gd name="connsiteY0" fmla="*/ 2610463 h 2610463"/>
              <a:gd name="connsiteX1" fmla="*/ 294106 w 3386648"/>
              <a:gd name="connsiteY1" fmla="*/ 1808358 h 2610463"/>
              <a:gd name="connsiteX2" fmla="*/ 1122948 w 3386648"/>
              <a:gd name="connsiteY2" fmla="*/ 859200 h 2610463"/>
              <a:gd name="connsiteX3" fmla="*/ 3208421 w 3386648"/>
              <a:gd name="connsiteY3" fmla="*/ 3621 h 2610463"/>
              <a:gd name="connsiteX4" fmla="*/ 3181685 w 3386648"/>
              <a:gd name="connsiteY4" fmla="*/ 591832 h 2610463"/>
              <a:gd name="connsiteX5" fmla="*/ 2392948 w 3386648"/>
              <a:gd name="connsiteY5" fmla="*/ 1540990 h 2610463"/>
              <a:gd name="connsiteX6" fmla="*/ 2179053 w 3386648"/>
              <a:gd name="connsiteY6" fmla="*/ 2610463 h 2610463"/>
              <a:gd name="connsiteX7" fmla="*/ 2179053 w 3386648"/>
              <a:gd name="connsiteY7" fmla="*/ 2610463 h 261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648" h="2610463">
                <a:moveTo>
                  <a:pt x="0" y="2610463"/>
                </a:moveTo>
                <a:cubicBezTo>
                  <a:pt x="53474" y="2355349"/>
                  <a:pt x="106948" y="2100235"/>
                  <a:pt x="294106" y="1808358"/>
                </a:cubicBezTo>
                <a:cubicBezTo>
                  <a:pt x="481264" y="1516481"/>
                  <a:pt x="637229" y="1159989"/>
                  <a:pt x="1122948" y="859200"/>
                </a:cubicBezTo>
                <a:cubicBezTo>
                  <a:pt x="1608667" y="558411"/>
                  <a:pt x="2865298" y="48182"/>
                  <a:pt x="3208421" y="3621"/>
                </a:cubicBezTo>
                <a:cubicBezTo>
                  <a:pt x="3551544" y="-40940"/>
                  <a:pt x="3317597" y="335604"/>
                  <a:pt x="3181685" y="591832"/>
                </a:cubicBezTo>
                <a:cubicBezTo>
                  <a:pt x="3045773" y="848060"/>
                  <a:pt x="2560053" y="1204551"/>
                  <a:pt x="2392948" y="1540990"/>
                </a:cubicBezTo>
                <a:cubicBezTo>
                  <a:pt x="2225843" y="1877428"/>
                  <a:pt x="2179053" y="2610463"/>
                  <a:pt x="2179053" y="2610463"/>
                </a:cubicBezTo>
                <a:lnTo>
                  <a:pt x="2179053" y="2610463"/>
                </a:lnTo>
              </a:path>
            </a:pathLst>
          </a:custGeom>
          <a:ln w="508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8" name="Freeform 217"/>
          <p:cNvSpPr/>
          <p:nvPr/>
        </p:nvSpPr>
        <p:spPr>
          <a:xfrm>
            <a:off x="2526633" y="1908117"/>
            <a:ext cx="3163892" cy="2744095"/>
          </a:xfrm>
          <a:custGeom>
            <a:avLst/>
            <a:gdLst>
              <a:gd name="connsiteX0" fmla="*/ 0 w 3163892"/>
              <a:gd name="connsiteY0" fmla="*/ 2744095 h 2744095"/>
              <a:gd name="connsiteX1" fmla="*/ 467894 w 3163892"/>
              <a:gd name="connsiteY1" fmla="*/ 1701358 h 2744095"/>
              <a:gd name="connsiteX2" fmla="*/ 828842 w 3163892"/>
              <a:gd name="connsiteY2" fmla="*/ 966095 h 2744095"/>
              <a:gd name="connsiteX3" fmla="*/ 1029368 w 3163892"/>
              <a:gd name="connsiteY3" fmla="*/ 3568 h 2744095"/>
              <a:gd name="connsiteX4" fmla="*/ 3088105 w 3163892"/>
              <a:gd name="connsiteY4" fmla="*/ 685358 h 2744095"/>
              <a:gd name="connsiteX5" fmla="*/ 2727157 w 3163892"/>
              <a:gd name="connsiteY5" fmla="*/ 1835042 h 2744095"/>
              <a:gd name="connsiteX6" fmla="*/ 2807368 w 3163892"/>
              <a:gd name="connsiteY6" fmla="*/ 2703989 h 274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3892" h="2744095">
                <a:moveTo>
                  <a:pt x="0" y="2744095"/>
                </a:moveTo>
                <a:cubicBezTo>
                  <a:pt x="164877" y="2370893"/>
                  <a:pt x="329754" y="1997691"/>
                  <a:pt x="467894" y="1701358"/>
                </a:cubicBezTo>
                <a:cubicBezTo>
                  <a:pt x="606034" y="1405025"/>
                  <a:pt x="735263" y="1249060"/>
                  <a:pt x="828842" y="966095"/>
                </a:cubicBezTo>
                <a:cubicBezTo>
                  <a:pt x="922421" y="683130"/>
                  <a:pt x="652824" y="50357"/>
                  <a:pt x="1029368" y="3568"/>
                </a:cubicBezTo>
                <a:cubicBezTo>
                  <a:pt x="1405912" y="-43222"/>
                  <a:pt x="2805140" y="380112"/>
                  <a:pt x="3088105" y="685358"/>
                </a:cubicBezTo>
                <a:cubicBezTo>
                  <a:pt x="3371070" y="990604"/>
                  <a:pt x="2773946" y="1498604"/>
                  <a:pt x="2727157" y="1835042"/>
                </a:cubicBezTo>
                <a:cubicBezTo>
                  <a:pt x="2680368" y="2171480"/>
                  <a:pt x="2743868" y="2437734"/>
                  <a:pt x="2807368" y="2703989"/>
                </a:cubicBezTo>
              </a:path>
            </a:pathLst>
          </a:custGeom>
          <a:ln w="508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9" name="Freeform 218"/>
          <p:cNvSpPr/>
          <p:nvPr/>
        </p:nvSpPr>
        <p:spPr>
          <a:xfrm>
            <a:off x="3021996" y="1826351"/>
            <a:ext cx="4819469" cy="2799123"/>
          </a:xfrm>
          <a:custGeom>
            <a:avLst/>
            <a:gdLst>
              <a:gd name="connsiteX0" fmla="*/ 52741 w 4819469"/>
              <a:gd name="connsiteY0" fmla="*/ 2799123 h 2799123"/>
              <a:gd name="connsiteX1" fmla="*/ 52741 w 4819469"/>
              <a:gd name="connsiteY1" fmla="*/ 1970281 h 2799123"/>
              <a:gd name="connsiteX2" fmla="*/ 600846 w 4819469"/>
              <a:gd name="connsiteY2" fmla="*/ 1181544 h 2799123"/>
              <a:gd name="connsiteX3" fmla="*/ 2926951 w 4819469"/>
              <a:gd name="connsiteY3" fmla="*/ 5123 h 2799123"/>
              <a:gd name="connsiteX4" fmla="*/ 4785162 w 4819469"/>
              <a:gd name="connsiteY4" fmla="*/ 807228 h 2799123"/>
              <a:gd name="connsiteX5" fmla="*/ 4116741 w 4819469"/>
              <a:gd name="connsiteY5" fmla="*/ 2063860 h 2799123"/>
              <a:gd name="connsiteX6" fmla="*/ 3902846 w 4819469"/>
              <a:gd name="connsiteY6" fmla="*/ 2745649 h 279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469" h="2799123">
                <a:moveTo>
                  <a:pt x="52741" y="2799123"/>
                </a:moveTo>
                <a:cubicBezTo>
                  <a:pt x="7065" y="2519500"/>
                  <a:pt x="-38610" y="2239877"/>
                  <a:pt x="52741" y="1970281"/>
                </a:cubicBezTo>
                <a:cubicBezTo>
                  <a:pt x="144092" y="1700685"/>
                  <a:pt x="121811" y="1509070"/>
                  <a:pt x="600846" y="1181544"/>
                </a:cubicBezTo>
                <a:cubicBezTo>
                  <a:pt x="1079881" y="854018"/>
                  <a:pt x="2229565" y="67509"/>
                  <a:pt x="2926951" y="5123"/>
                </a:cubicBezTo>
                <a:cubicBezTo>
                  <a:pt x="3624337" y="-57263"/>
                  <a:pt x="4586864" y="464105"/>
                  <a:pt x="4785162" y="807228"/>
                </a:cubicBezTo>
                <a:cubicBezTo>
                  <a:pt x="4983460" y="1150351"/>
                  <a:pt x="4263794" y="1740790"/>
                  <a:pt x="4116741" y="2063860"/>
                </a:cubicBezTo>
                <a:cubicBezTo>
                  <a:pt x="3969688" y="2386930"/>
                  <a:pt x="3936267" y="2566289"/>
                  <a:pt x="3902846" y="2745649"/>
                </a:cubicBezTo>
              </a:path>
            </a:pathLst>
          </a:custGeom>
          <a:ln w="508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0" name="Freeform 219"/>
          <p:cNvSpPr/>
          <p:nvPr/>
        </p:nvSpPr>
        <p:spPr>
          <a:xfrm>
            <a:off x="3111625" y="1843468"/>
            <a:ext cx="5222935" cy="2875586"/>
          </a:xfrm>
          <a:custGeom>
            <a:avLst/>
            <a:gdLst>
              <a:gd name="connsiteX0" fmla="*/ 70061 w 5222935"/>
              <a:gd name="connsiteY0" fmla="*/ 2782007 h 2875586"/>
              <a:gd name="connsiteX1" fmla="*/ 29956 w 5222935"/>
              <a:gd name="connsiteY1" fmla="*/ 1859586 h 2875586"/>
              <a:gd name="connsiteX2" fmla="*/ 457745 w 5222935"/>
              <a:gd name="connsiteY2" fmla="*/ 1164428 h 2875586"/>
              <a:gd name="connsiteX3" fmla="*/ 578061 w 5222935"/>
              <a:gd name="connsiteY3" fmla="*/ 1375 h 2875586"/>
              <a:gd name="connsiteX4" fmla="*/ 5069851 w 5222935"/>
              <a:gd name="connsiteY4" fmla="*/ 950533 h 2875586"/>
              <a:gd name="connsiteX5" fmla="*/ 4200903 w 5222935"/>
              <a:gd name="connsiteY5" fmla="*/ 1913059 h 2875586"/>
              <a:gd name="connsiteX6" fmla="*/ 4454903 w 5222935"/>
              <a:gd name="connsiteY6" fmla="*/ 2875586 h 28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2935" h="2875586">
                <a:moveTo>
                  <a:pt x="70061" y="2782007"/>
                </a:moveTo>
                <a:cubicBezTo>
                  <a:pt x="17701" y="2455594"/>
                  <a:pt x="-34658" y="2129182"/>
                  <a:pt x="29956" y="1859586"/>
                </a:cubicBezTo>
                <a:cubicBezTo>
                  <a:pt x="94570" y="1589990"/>
                  <a:pt x="366394" y="1474130"/>
                  <a:pt x="457745" y="1164428"/>
                </a:cubicBezTo>
                <a:cubicBezTo>
                  <a:pt x="549096" y="854726"/>
                  <a:pt x="-190623" y="37024"/>
                  <a:pt x="578061" y="1375"/>
                </a:cubicBezTo>
                <a:cubicBezTo>
                  <a:pt x="1346745" y="-34274"/>
                  <a:pt x="4466044" y="631919"/>
                  <a:pt x="5069851" y="950533"/>
                </a:cubicBezTo>
                <a:cubicBezTo>
                  <a:pt x="5673658" y="1269147"/>
                  <a:pt x="4303394" y="1592217"/>
                  <a:pt x="4200903" y="1913059"/>
                </a:cubicBezTo>
                <a:cubicBezTo>
                  <a:pt x="4098412" y="2233901"/>
                  <a:pt x="4276657" y="2554743"/>
                  <a:pt x="4454903" y="2875586"/>
                </a:cubicBezTo>
              </a:path>
            </a:pathLst>
          </a:custGeom>
          <a:ln w="508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1" name="Freeform 220"/>
          <p:cNvSpPr/>
          <p:nvPr/>
        </p:nvSpPr>
        <p:spPr>
          <a:xfrm>
            <a:off x="3406807" y="1960843"/>
            <a:ext cx="2983299" cy="2678000"/>
          </a:xfrm>
          <a:custGeom>
            <a:avLst/>
            <a:gdLst>
              <a:gd name="connsiteX0" fmla="*/ 242773 w 2983299"/>
              <a:gd name="connsiteY0" fmla="*/ 2678000 h 2678000"/>
              <a:gd name="connsiteX1" fmla="*/ 563615 w 2983299"/>
              <a:gd name="connsiteY1" fmla="*/ 1809053 h 2678000"/>
              <a:gd name="connsiteX2" fmla="*/ 242773 w 2983299"/>
              <a:gd name="connsiteY2" fmla="*/ 1127263 h 2678000"/>
              <a:gd name="connsiteX3" fmla="*/ 149194 w 2983299"/>
              <a:gd name="connsiteY3" fmla="*/ 4316 h 2678000"/>
              <a:gd name="connsiteX4" fmla="*/ 2368352 w 2983299"/>
              <a:gd name="connsiteY4" fmla="*/ 779684 h 2678000"/>
              <a:gd name="connsiteX5" fmla="*/ 2809510 w 2983299"/>
              <a:gd name="connsiteY5" fmla="*/ 1768947 h 2678000"/>
              <a:gd name="connsiteX6" fmla="*/ 2983299 w 2983299"/>
              <a:gd name="connsiteY6" fmla="*/ 2637895 h 2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3299" h="2678000">
                <a:moveTo>
                  <a:pt x="242773" y="2678000"/>
                </a:moveTo>
                <a:cubicBezTo>
                  <a:pt x="403194" y="2372754"/>
                  <a:pt x="563615" y="2067509"/>
                  <a:pt x="563615" y="1809053"/>
                </a:cubicBezTo>
                <a:cubicBezTo>
                  <a:pt x="563615" y="1550597"/>
                  <a:pt x="311843" y="1428052"/>
                  <a:pt x="242773" y="1127263"/>
                </a:cubicBezTo>
                <a:cubicBezTo>
                  <a:pt x="173703" y="826474"/>
                  <a:pt x="-205069" y="62246"/>
                  <a:pt x="149194" y="4316"/>
                </a:cubicBezTo>
                <a:cubicBezTo>
                  <a:pt x="503457" y="-53614"/>
                  <a:pt x="1924966" y="485579"/>
                  <a:pt x="2368352" y="779684"/>
                </a:cubicBezTo>
                <a:cubicBezTo>
                  <a:pt x="2811738" y="1073789"/>
                  <a:pt x="2707019" y="1459245"/>
                  <a:pt x="2809510" y="1768947"/>
                </a:cubicBezTo>
                <a:cubicBezTo>
                  <a:pt x="2912001" y="2078649"/>
                  <a:pt x="2947650" y="2358272"/>
                  <a:pt x="2983299" y="2637895"/>
                </a:cubicBezTo>
              </a:path>
            </a:pathLst>
          </a:custGeom>
          <a:ln w="508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2" name="Freeform 221"/>
          <p:cNvSpPr/>
          <p:nvPr/>
        </p:nvSpPr>
        <p:spPr>
          <a:xfrm>
            <a:off x="3556001" y="1871396"/>
            <a:ext cx="4667729" cy="2820921"/>
          </a:xfrm>
          <a:custGeom>
            <a:avLst/>
            <a:gdLst>
              <a:gd name="connsiteX0" fmla="*/ 0 w 4667729"/>
              <a:gd name="connsiteY0" fmla="*/ 2820921 h 2820921"/>
              <a:gd name="connsiteX1" fmla="*/ 360947 w 4667729"/>
              <a:gd name="connsiteY1" fmla="*/ 1885131 h 2820921"/>
              <a:gd name="connsiteX2" fmla="*/ 213895 w 4667729"/>
              <a:gd name="connsiteY2" fmla="*/ 869131 h 2820921"/>
              <a:gd name="connsiteX3" fmla="*/ 2326105 w 4667729"/>
              <a:gd name="connsiteY3" fmla="*/ 184 h 2820921"/>
              <a:gd name="connsiteX4" fmla="*/ 4318000 w 4667729"/>
              <a:gd name="connsiteY4" fmla="*/ 802289 h 2820921"/>
              <a:gd name="connsiteX5" fmla="*/ 4665579 w 4667729"/>
              <a:gd name="connsiteY5" fmla="*/ 1898500 h 2820921"/>
              <a:gd name="connsiteX6" fmla="*/ 4438316 w 4667729"/>
              <a:gd name="connsiteY6" fmla="*/ 2780816 h 282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7729" h="2820921">
                <a:moveTo>
                  <a:pt x="0" y="2820921"/>
                </a:moveTo>
                <a:cubicBezTo>
                  <a:pt x="162649" y="2515675"/>
                  <a:pt x="325298" y="2210429"/>
                  <a:pt x="360947" y="1885131"/>
                </a:cubicBezTo>
                <a:cubicBezTo>
                  <a:pt x="396596" y="1559833"/>
                  <a:pt x="-113631" y="1183289"/>
                  <a:pt x="213895" y="869131"/>
                </a:cubicBezTo>
                <a:cubicBezTo>
                  <a:pt x="541421" y="554973"/>
                  <a:pt x="1642088" y="11324"/>
                  <a:pt x="2326105" y="184"/>
                </a:cubicBezTo>
                <a:cubicBezTo>
                  <a:pt x="3010122" y="-10956"/>
                  <a:pt x="3928088" y="485903"/>
                  <a:pt x="4318000" y="802289"/>
                </a:cubicBezTo>
                <a:cubicBezTo>
                  <a:pt x="4707912" y="1118675"/>
                  <a:pt x="4645526" y="1568746"/>
                  <a:pt x="4665579" y="1898500"/>
                </a:cubicBezTo>
                <a:cubicBezTo>
                  <a:pt x="4685632" y="2228254"/>
                  <a:pt x="4561974" y="2504535"/>
                  <a:pt x="4438316" y="2780816"/>
                </a:cubicBezTo>
              </a:path>
            </a:pathLst>
          </a:custGeom>
          <a:ln w="508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3" name="Freeform 222"/>
          <p:cNvSpPr/>
          <p:nvPr/>
        </p:nvSpPr>
        <p:spPr>
          <a:xfrm>
            <a:off x="3470669" y="1911633"/>
            <a:ext cx="2772873" cy="2780684"/>
          </a:xfrm>
          <a:custGeom>
            <a:avLst/>
            <a:gdLst>
              <a:gd name="connsiteX0" fmla="*/ 753753 w 2772873"/>
              <a:gd name="connsiteY0" fmla="*/ 2727210 h 2780684"/>
              <a:gd name="connsiteX1" fmla="*/ 526490 w 2772873"/>
              <a:gd name="connsiteY1" fmla="*/ 1751315 h 2780684"/>
              <a:gd name="connsiteX2" fmla="*/ 232385 w 2772873"/>
              <a:gd name="connsiteY2" fmla="*/ 922473 h 2780684"/>
              <a:gd name="connsiteX3" fmla="*/ 165543 w 2772873"/>
              <a:gd name="connsiteY3" fmla="*/ 52 h 2780684"/>
              <a:gd name="connsiteX4" fmla="*/ 2518385 w 2772873"/>
              <a:gd name="connsiteY4" fmla="*/ 962579 h 2780684"/>
              <a:gd name="connsiteX5" fmla="*/ 2692174 w 2772873"/>
              <a:gd name="connsiteY5" fmla="*/ 1844894 h 2780684"/>
              <a:gd name="connsiteX6" fmla="*/ 2371332 w 2772873"/>
              <a:gd name="connsiteY6" fmla="*/ 2780684 h 2780684"/>
              <a:gd name="connsiteX7" fmla="*/ 2371332 w 2772873"/>
              <a:gd name="connsiteY7" fmla="*/ 2780684 h 278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2873" h="2780684">
                <a:moveTo>
                  <a:pt x="753753" y="2727210"/>
                </a:moveTo>
                <a:cubicBezTo>
                  <a:pt x="683569" y="2389657"/>
                  <a:pt x="613385" y="2052104"/>
                  <a:pt x="526490" y="1751315"/>
                </a:cubicBezTo>
                <a:cubicBezTo>
                  <a:pt x="439595" y="1450525"/>
                  <a:pt x="292543" y="1214350"/>
                  <a:pt x="232385" y="922473"/>
                </a:cubicBezTo>
                <a:cubicBezTo>
                  <a:pt x="172227" y="630596"/>
                  <a:pt x="-215457" y="-6632"/>
                  <a:pt x="165543" y="52"/>
                </a:cubicBezTo>
                <a:cubicBezTo>
                  <a:pt x="546543" y="6736"/>
                  <a:pt x="2097280" y="655105"/>
                  <a:pt x="2518385" y="962579"/>
                </a:cubicBezTo>
                <a:cubicBezTo>
                  <a:pt x="2939490" y="1270053"/>
                  <a:pt x="2716683" y="1541877"/>
                  <a:pt x="2692174" y="1844894"/>
                </a:cubicBezTo>
                <a:cubicBezTo>
                  <a:pt x="2667665" y="2147911"/>
                  <a:pt x="2371332" y="2780684"/>
                  <a:pt x="2371332" y="2780684"/>
                </a:cubicBezTo>
                <a:lnTo>
                  <a:pt x="2371332" y="2780684"/>
                </a:lnTo>
              </a:path>
            </a:pathLst>
          </a:custGeom>
          <a:ln w="508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4" name="Freeform 223"/>
          <p:cNvSpPr/>
          <p:nvPr/>
        </p:nvSpPr>
        <p:spPr>
          <a:xfrm>
            <a:off x="3789277" y="1831345"/>
            <a:ext cx="4819987" cy="2834234"/>
          </a:xfrm>
          <a:custGeom>
            <a:avLst/>
            <a:gdLst>
              <a:gd name="connsiteX0" fmla="*/ 421776 w 4819986"/>
              <a:gd name="connsiteY0" fmla="*/ 2834234 h 2834234"/>
              <a:gd name="connsiteX1" fmla="*/ 341565 w 4819986"/>
              <a:gd name="connsiteY1" fmla="*/ 2005392 h 2834234"/>
              <a:gd name="connsiteX2" fmla="*/ 100934 w 4819986"/>
              <a:gd name="connsiteY2" fmla="*/ 1109708 h 2834234"/>
              <a:gd name="connsiteX3" fmla="*/ 2199776 w 4819986"/>
              <a:gd name="connsiteY3" fmla="*/ 129 h 2834234"/>
              <a:gd name="connsiteX4" fmla="*/ 4311986 w 4819986"/>
              <a:gd name="connsiteY4" fmla="*/ 1042866 h 2834234"/>
              <a:gd name="connsiteX5" fmla="*/ 4606091 w 4819986"/>
              <a:gd name="connsiteY5" fmla="*/ 2045497 h 2834234"/>
              <a:gd name="connsiteX6" fmla="*/ 4819986 w 4819986"/>
              <a:gd name="connsiteY6" fmla="*/ 2820866 h 283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986" h="2834234">
                <a:moveTo>
                  <a:pt x="421776" y="2834234"/>
                </a:moveTo>
                <a:cubicBezTo>
                  <a:pt x="408407" y="2563523"/>
                  <a:pt x="395039" y="2292813"/>
                  <a:pt x="341565" y="2005392"/>
                </a:cubicBezTo>
                <a:cubicBezTo>
                  <a:pt x="288091" y="1717971"/>
                  <a:pt x="-208768" y="1443918"/>
                  <a:pt x="100934" y="1109708"/>
                </a:cubicBezTo>
                <a:cubicBezTo>
                  <a:pt x="410636" y="775498"/>
                  <a:pt x="1497934" y="11269"/>
                  <a:pt x="2199776" y="129"/>
                </a:cubicBezTo>
                <a:cubicBezTo>
                  <a:pt x="2901618" y="-11011"/>
                  <a:pt x="3910934" y="701971"/>
                  <a:pt x="4311986" y="1042866"/>
                </a:cubicBezTo>
                <a:cubicBezTo>
                  <a:pt x="4713038" y="1383761"/>
                  <a:pt x="4521424" y="1749164"/>
                  <a:pt x="4606091" y="2045497"/>
                </a:cubicBezTo>
                <a:cubicBezTo>
                  <a:pt x="4690758" y="2341830"/>
                  <a:pt x="4755372" y="2581348"/>
                  <a:pt x="4819986" y="2820866"/>
                </a:cubicBezTo>
              </a:path>
            </a:pathLst>
          </a:custGeom>
          <a:ln w="508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29" name="Picture 228" descr="images (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4953000"/>
            <a:ext cx="990600" cy="874546"/>
          </a:xfrm>
          <a:prstGeom prst="rect">
            <a:avLst/>
          </a:prstGeom>
        </p:spPr>
      </p:pic>
      <p:pic>
        <p:nvPicPr>
          <p:cNvPr id="230" name="Picture 229" descr="images (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5029200"/>
            <a:ext cx="990600" cy="874546"/>
          </a:xfrm>
          <a:prstGeom prst="rect">
            <a:avLst/>
          </a:prstGeom>
        </p:spPr>
      </p:pic>
      <p:pic>
        <p:nvPicPr>
          <p:cNvPr id="232" name="Picture 231"/>
          <p:cNvPicPr>
            <a:picLocks noChangeAspect="1"/>
          </p:cNvPicPr>
          <p:nvPr/>
        </p:nvPicPr>
        <p:blipFill>
          <a:blip r:embed="rId6"/>
          <a:stretch>
            <a:fillRect/>
          </a:stretch>
        </p:blipFill>
        <p:spPr>
          <a:xfrm>
            <a:off x="2438400" y="3200401"/>
            <a:ext cx="889000" cy="663331"/>
          </a:xfrm>
          <a:prstGeom prst="rect">
            <a:avLst/>
          </a:prstGeom>
        </p:spPr>
      </p:pic>
      <p:pic>
        <p:nvPicPr>
          <p:cNvPr id="233" name="Picture 232"/>
          <p:cNvPicPr>
            <a:picLocks noChangeAspect="1"/>
          </p:cNvPicPr>
          <p:nvPr/>
        </p:nvPicPr>
        <p:blipFill>
          <a:blip r:embed="rId6"/>
          <a:stretch>
            <a:fillRect/>
          </a:stretch>
        </p:blipFill>
        <p:spPr>
          <a:xfrm>
            <a:off x="6553200" y="1752601"/>
            <a:ext cx="889000" cy="663331"/>
          </a:xfrm>
          <a:prstGeom prst="rect">
            <a:avLst/>
          </a:prstGeom>
        </p:spPr>
      </p:pic>
      <p:sp>
        <p:nvSpPr>
          <p:cNvPr id="234" name="Text Box 14"/>
          <p:cNvSpPr txBox="1">
            <a:spLocks noChangeArrowheads="1"/>
          </p:cNvSpPr>
          <p:nvPr/>
        </p:nvSpPr>
        <p:spPr bwMode="auto">
          <a:xfrm>
            <a:off x="4419600" y="1600201"/>
            <a:ext cx="762000"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400" dirty="0" smtClean="0">
                <a:solidFill>
                  <a:srgbClr val="0000FF"/>
                </a:solidFill>
                <a:latin typeface="Times New Roman" charset="0"/>
              </a:rPr>
              <a:t>….</a:t>
            </a:r>
            <a:endParaRPr lang="en-US" sz="2400" b="0" dirty="0">
              <a:solidFill>
                <a:srgbClr val="0000FF"/>
              </a:solidFill>
              <a:latin typeface="Times New Roman" charset="0"/>
            </a:endParaRPr>
          </a:p>
        </p:txBody>
      </p:sp>
      <p:sp>
        <p:nvSpPr>
          <p:cNvPr id="235" name="Text Box 14"/>
          <p:cNvSpPr txBox="1">
            <a:spLocks noChangeArrowheads="1"/>
          </p:cNvSpPr>
          <p:nvPr/>
        </p:nvSpPr>
        <p:spPr bwMode="auto">
          <a:xfrm>
            <a:off x="2209800" y="2590801"/>
            <a:ext cx="762000"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400" dirty="0" smtClean="0">
                <a:solidFill>
                  <a:srgbClr val="0000FF"/>
                </a:solidFill>
                <a:latin typeface="Times New Roman" charset="0"/>
              </a:rPr>
              <a:t>….</a:t>
            </a:r>
            <a:endParaRPr lang="en-US" sz="2400" b="0" dirty="0">
              <a:solidFill>
                <a:srgbClr val="0000FF"/>
              </a:solidFill>
              <a:latin typeface="Times New Roman" charset="0"/>
            </a:endParaRPr>
          </a:p>
        </p:txBody>
      </p:sp>
      <p:sp>
        <p:nvSpPr>
          <p:cNvPr id="236" name="Text Box 14"/>
          <p:cNvSpPr txBox="1">
            <a:spLocks noChangeArrowheads="1"/>
          </p:cNvSpPr>
          <p:nvPr/>
        </p:nvSpPr>
        <p:spPr bwMode="auto">
          <a:xfrm>
            <a:off x="4419600" y="2590801"/>
            <a:ext cx="762000"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400" dirty="0" smtClean="0">
                <a:solidFill>
                  <a:srgbClr val="0000FF"/>
                </a:solidFill>
                <a:latin typeface="Times New Roman" charset="0"/>
              </a:rPr>
              <a:t>….</a:t>
            </a:r>
            <a:endParaRPr lang="en-US" sz="2400" b="0" dirty="0">
              <a:solidFill>
                <a:srgbClr val="0000FF"/>
              </a:solidFill>
              <a:latin typeface="Times New Roman" charset="0"/>
            </a:endParaRPr>
          </a:p>
        </p:txBody>
      </p:sp>
      <p:sp>
        <p:nvSpPr>
          <p:cNvPr id="237" name="Text Box 14"/>
          <p:cNvSpPr txBox="1">
            <a:spLocks noChangeArrowheads="1"/>
          </p:cNvSpPr>
          <p:nvPr/>
        </p:nvSpPr>
        <p:spPr bwMode="auto">
          <a:xfrm>
            <a:off x="6629400" y="2590801"/>
            <a:ext cx="762000"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400" dirty="0" smtClean="0">
                <a:solidFill>
                  <a:srgbClr val="0000FF"/>
                </a:solidFill>
                <a:latin typeface="Times New Roman" charset="0"/>
              </a:rPr>
              <a:t>….</a:t>
            </a:r>
            <a:endParaRPr lang="en-US" sz="2400" b="0" dirty="0">
              <a:solidFill>
                <a:srgbClr val="0000FF"/>
              </a:solidFill>
              <a:latin typeface="Times New Roman" charset="0"/>
            </a:endParaRPr>
          </a:p>
        </p:txBody>
      </p:sp>
      <p:pic>
        <p:nvPicPr>
          <p:cNvPr id="105" name="Picture 104" descr="Untitled cop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5000" y="6019800"/>
            <a:ext cx="2261465" cy="688802"/>
          </a:xfrm>
          <a:prstGeom prst="rect">
            <a:avLst/>
          </a:prstGeom>
        </p:spPr>
      </p:pic>
      <p:pic>
        <p:nvPicPr>
          <p:cNvPr id="106" name="Picture 105" descr="Untitled copy.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24047" y="5334000"/>
            <a:ext cx="1907921" cy="920435"/>
          </a:xfrm>
          <a:prstGeom prst="rect">
            <a:avLst/>
          </a:prstGeom>
        </p:spPr>
      </p:pic>
      <p:pic>
        <p:nvPicPr>
          <p:cNvPr id="107" name="Picture 106"/>
          <p:cNvPicPr>
            <a:picLocks noChangeAspect="1"/>
          </p:cNvPicPr>
          <p:nvPr/>
        </p:nvPicPr>
        <p:blipFill>
          <a:blip r:embed="rId9"/>
          <a:stretch>
            <a:fillRect/>
          </a:stretch>
        </p:blipFill>
        <p:spPr>
          <a:xfrm>
            <a:off x="5562600" y="5410200"/>
            <a:ext cx="1536700" cy="632242"/>
          </a:xfrm>
          <a:prstGeom prst="rect">
            <a:avLst/>
          </a:prstGeom>
        </p:spPr>
      </p:pic>
    </p:spTree>
    <p:extLst>
      <p:ext uri="{BB962C8B-B14F-4D97-AF65-F5344CB8AC3E}">
        <p14:creationId xmlns:p14="http://schemas.microsoft.com/office/powerpoint/2010/main" val="2256394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1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3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3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2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P spid="186" grpId="0" animBg="1"/>
      <p:bldP spid="195" grpId="0" animBg="1"/>
      <p:bldP spid="196" grpId="0"/>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p:bldP spid="211" grpId="0" animBg="1"/>
      <p:bldP spid="213" grpId="0" animBg="1"/>
      <p:bldP spid="214" grpId="0" animBg="1"/>
      <p:bldP spid="215" grpId="0" animBg="1"/>
      <p:bldP spid="216" grpId="0" animBg="1"/>
      <p:bldP spid="218" grpId="0" animBg="1"/>
      <p:bldP spid="219" grpId="0" animBg="1"/>
      <p:bldP spid="220" grpId="0" animBg="1"/>
      <p:bldP spid="221" grpId="0" animBg="1"/>
      <p:bldP spid="222" grpId="0" animBg="1"/>
      <p:bldP spid="223" grpId="0" animBg="1"/>
      <p:bldP spid="2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dirty="0" smtClean="0"/>
              <a:t>Challenges of Datacenter Diagnosis</a:t>
            </a:r>
            <a:endParaRPr lang="en-US" dirty="0"/>
          </a:p>
        </p:txBody>
      </p:sp>
      <p:sp>
        <p:nvSpPr>
          <p:cNvPr id="3" name="Content Placeholder 2"/>
          <p:cNvSpPr>
            <a:spLocks noGrp="1"/>
          </p:cNvSpPr>
          <p:nvPr>
            <p:ph idx="1"/>
          </p:nvPr>
        </p:nvSpPr>
        <p:spPr>
          <a:xfrm>
            <a:off x="228600" y="1417638"/>
            <a:ext cx="8915400" cy="4525963"/>
          </a:xfrm>
        </p:spPr>
        <p:txBody>
          <a:bodyPr/>
          <a:lstStyle/>
          <a:p>
            <a:r>
              <a:rPr lang="en-US" dirty="0" smtClean="0"/>
              <a:t>Large complex applications</a:t>
            </a:r>
          </a:p>
          <a:p>
            <a:pPr lvl="1"/>
            <a:r>
              <a:rPr lang="en-US" dirty="0" smtClean="0"/>
              <a:t>Hundreds of application components</a:t>
            </a:r>
          </a:p>
          <a:p>
            <a:pPr lvl="1"/>
            <a:r>
              <a:rPr lang="en-US" dirty="0" smtClean="0"/>
              <a:t>Tens of thousands of servers</a:t>
            </a:r>
          </a:p>
          <a:p>
            <a:r>
              <a:rPr lang="en-US" dirty="0" smtClean="0"/>
              <a:t>New performance problems</a:t>
            </a:r>
          </a:p>
          <a:p>
            <a:pPr lvl="1"/>
            <a:r>
              <a:rPr lang="en-US" dirty="0" smtClean="0"/>
              <a:t>Update code to </a:t>
            </a:r>
            <a:r>
              <a:rPr lang="en-US" dirty="0"/>
              <a:t>add </a:t>
            </a:r>
            <a:r>
              <a:rPr lang="en-US" dirty="0" smtClean="0"/>
              <a:t>features or </a:t>
            </a:r>
            <a:r>
              <a:rPr lang="en-US" dirty="0"/>
              <a:t>ﬁx </a:t>
            </a:r>
            <a:r>
              <a:rPr lang="en-US" dirty="0" smtClean="0"/>
              <a:t>bugs</a:t>
            </a:r>
          </a:p>
          <a:p>
            <a:pPr lvl="1"/>
            <a:r>
              <a:rPr lang="en-US" dirty="0" smtClean="0">
                <a:sym typeface="Wingdings" pitchFamily="2" charset="2"/>
              </a:rPr>
              <a:t>Change components while app is still in operation</a:t>
            </a:r>
          </a:p>
          <a:p>
            <a:r>
              <a:rPr lang="en-US" dirty="0" smtClean="0">
                <a:sym typeface="Wingdings" pitchFamily="2" charset="2"/>
              </a:rPr>
              <a:t>Old performance problems</a:t>
            </a:r>
            <a:r>
              <a:rPr lang="en-US" dirty="0">
                <a:sym typeface="Wingdings" pitchFamily="2" charset="2"/>
              </a:rPr>
              <a:t> </a:t>
            </a:r>
            <a:r>
              <a:rPr lang="en-US" dirty="0" smtClean="0">
                <a:sym typeface="Wingdings" pitchFamily="2" charset="2"/>
              </a:rPr>
              <a:t>(</a:t>
            </a:r>
            <a:r>
              <a:rPr lang="en-US" dirty="0" smtClean="0">
                <a:solidFill>
                  <a:srgbClr val="FF0000"/>
                </a:solidFill>
              </a:rPr>
              <a:t>Human factors</a:t>
            </a:r>
            <a:r>
              <a:rPr lang="en-US" dirty="0" smtClean="0">
                <a:solidFill>
                  <a:srgbClr val="0000FF"/>
                </a:solidFill>
              </a:rPr>
              <a:t>)</a:t>
            </a:r>
            <a:endParaRPr lang="en-US" dirty="0" smtClean="0">
              <a:solidFill>
                <a:srgbClr val="0000FF"/>
              </a:solidFill>
              <a:sym typeface="Wingdings" pitchFamily="2" charset="2"/>
            </a:endParaRPr>
          </a:p>
          <a:p>
            <a:pPr lvl="1"/>
            <a:r>
              <a:rPr lang="en-US" dirty="0">
                <a:sym typeface="Wingdings" pitchFamily="2" charset="2"/>
              </a:rPr>
              <a:t>D</a:t>
            </a:r>
            <a:r>
              <a:rPr lang="en-US" dirty="0" smtClean="0">
                <a:sym typeface="Wingdings" pitchFamily="2" charset="2"/>
              </a:rPr>
              <a:t>evelopers may not understand network well </a:t>
            </a:r>
          </a:p>
          <a:p>
            <a:pPr lvl="1"/>
            <a:r>
              <a:rPr lang="en-US" dirty="0" smtClean="0">
                <a:sym typeface="Wingdings" pitchFamily="2" charset="2"/>
              </a:rPr>
              <a:t>Nagle’s algorithm, delayed ACK, etc.</a:t>
            </a:r>
          </a:p>
        </p:txBody>
      </p:sp>
      <p:sp>
        <p:nvSpPr>
          <p:cNvPr id="4" name="Slide Number Placeholder 3"/>
          <p:cNvSpPr>
            <a:spLocks noGrp="1"/>
          </p:cNvSpPr>
          <p:nvPr>
            <p:ph type="sldNum" sz="quarter" idx="12"/>
          </p:nvPr>
        </p:nvSpPr>
        <p:spPr/>
        <p:txBody>
          <a:bodyPr/>
          <a:lstStyle/>
          <a:p>
            <a:fld id="{7876E0CC-6134-4D81-B876-3E8DBC324A9F}" type="slidenum">
              <a:rPr lang="en-US" smtClean="0"/>
              <a:pPr/>
              <a:t>15</a:t>
            </a:fld>
            <a:endParaRPr lang="en-US"/>
          </a:p>
        </p:txBody>
      </p:sp>
    </p:spTree>
    <p:extLst>
      <p:ext uri="{BB962C8B-B14F-4D97-AF65-F5344CB8AC3E}">
        <p14:creationId xmlns:p14="http://schemas.microsoft.com/office/powerpoint/2010/main" val="26887889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4000" dirty="0" smtClean="0"/>
              <a:t>Diagnosis in Today’s Data Center</a:t>
            </a:r>
            <a:endParaRPr lang="en-US" sz="4000"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16</a:t>
            </a:fld>
            <a:endParaRPr lang="en-US"/>
          </a:p>
        </p:txBody>
      </p:sp>
      <p:sp>
        <p:nvSpPr>
          <p:cNvPr id="5" name="Rounded Rectangle 4"/>
          <p:cNvSpPr/>
          <p:nvPr/>
        </p:nvSpPr>
        <p:spPr>
          <a:xfrm>
            <a:off x="3060700" y="2133600"/>
            <a:ext cx="1981200" cy="2438400"/>
          </a:xfrm>
          <a:prstGeom prst="round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en-US" sz="2400" dirty="0" smtClean="0"/>
              <a:t>Host</a:t>
            </a:r>
            <a:endParaRPr lang="en-US" sz="2400" dirty="0"/>
          </a:p>
        </p:txBody>
      </p:sp>
      <p:sp>
        <p:nvSpPr>
          <p:cNvPr id="6" name="Rounded Rectangle 5"/>
          <p:cNvSpPr/>
          <p:nvPr/>
        </p:nvSpPr>
        <p:spPr>
          <a:xfrm>
            <a:off x="3365500" y="2895600"/>
            <a:ext cx="1447800"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App</a:t>
            </a:r>
            <a:endParaRPr lang="en-US" sz="2400" dirty="0"/>
          </a:p>
        </p:txBody>
      </p:sp>
      <p:sp>
        <p:nvSpPr>
          <p:cNvPr id="7" name="Rounded Rectangle 6"/>
          <p:cNvSpPr/>
          <p:nvPr/>
        </p:nvSpPr>
        <p:spPr>
          <a:xfrm>
            <a:off x="3365500" y="3733800"/>
            <a:ext cx="1447800"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OS</a:t>
            </a:r>
            <a:endParaRPr lang="en-US" sz="2400" dirty="0"/>
          </a:p>
        </p:txBody>
      </p:sp>
      <p:sp>
        <p:nvSpPr>
          <p:cNvPr id="8" name="Rounded Rectangle 7"/>
          <p:cNvSpPr/>
          <p:nvPr/>
        </p:nvSpPr>
        <p:spPr>
          <a:xfrm>
            <a:off x="5270500" y="3657600"/>
            <a:ext cx="1447800" cy="838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Packet sniffer</a:t>
            </a:r>
            <a:endParaRPr lang="en-US" sz="2400" dirty="0"/>
          </a:p>
        </p:txBody>
      </p:sp>
      <p:cxnSp>
        <p:nvCxnSpPr>
          <p:cNvPr id="10" name="Straight Connector 9"/>
          <p:cNvCxnSpPr>
            <a:endCxn id="8" idx="1"/>
          </p:cNvCxnSpPr>
          <p:nvPr/>
        </p:nvCxnSpPr>
        <p:spPr>
          <a:xfrm>
            <a:off x="5041900" y="4038600"/>
            <a:ext cx="228600"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8" idx="3"/>
          </p:cNvCxnSpPr>
          <p:nvPr/>
        </p:nvCxnSpPr>
        <p:spPr>
          <a:xfrm>
            <a:off x="6718300" y="4076700"/>
            <a:ext cx="838200" cy="38100"/>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38862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Callout 1 18"/>
          <p:cNvSpPr/>
          <p:nvPr/>
        </p:nvSpPr>
        <p:spPr>
          <a:xfrm>
            <a:off x="76200" y="1981200"/>
            <a:ext cx="2895600" cy="2057400"/>
          </a:xfrm>
          <a:prstGeom prst="borderCallout1">
            <a:avLst>
              <a:gd name="adj1" fmla="val 46528"/>
              <a:gd name="adj2" fmla="val 98823"/>
              <a:gd name="adj3" fmla="val 69672"/>
              <a:gd name="adj4" fmla="val 114353"/>
            </a:avLst>
          </a:prstGeom>
        </p:spPr>
        <p:style>
          <a:lnRef idx="2">
            <a:schemeClr val="accent1"/>
          </a:lnRef>
          <a:fillRef idx="1">
            <a:schemeClr val="lt1"/>
          </a:fillRef>
          <a:effectRef idx="0">
            <a:schemeClr val="accent1"/>
          </a:effectRef>
          <a:fontRef idx="minor">
            <a:schemeClr val="dk1"/>
          </a:fontRef>
        </p:style>
        <p:txBody>
          <a:bodyPr rtlCol="0" anchor="t"/>
          <a:lstStyle/>
          <a:p>
            <a:pPr algn="just"/>
            <a:r>
              <a:rPr lang="en-US" sz="2400" dirty="0" smtClean="0">
                <a:solidFill>
                  <a:srgbClr val="0000FF"/>
                </a:solidFill>
              </a:rPr>
              <a:t>App logs:</a:t>
            </a:r>
          </a:p>
          <a:p>
            <a:pPr algn="just"/>
            <a:r>
              <a:rPr lang="en-US" sz="2400" dirty="0" smtClean="0">
                <a:solidFill>
                  <a:schemeClr val="tx1"/>
                </a:solidFill>
              </a:rPr>
              <a:t>#</a:t>
            </a:r>
            <a:r>
              <a:rPr lang="en-US" sz="2400" dirty="0" err="1" smtClean="0">
                <a:solidFill>
                  <a:schemeClr val="tx1"/>
                </a:solidFill>
              </a:rPr>
              <a:t>Reqs</a:t>
            </a:r>
            <a:r>
              <a:rPr lang="en-US" sz="2400" dirty="0" smtClean="0">
                <a:solidFill>
                  <a:schemeClr val="tx1"/>
                </a:solidFill>
              </a:rPr>
              <a:t>/sec</a:t>
            </a:r>
          </a:p>
          <a:p>
            <a:pPr algn="just"/>
            <a:r>
              <a:rPr lang="en-US" sz="2400" dirty="0" smtClean="0"/>
              <a:t>Response time</a:t>
            </a:r>
          </a:p>
          <a:p>
            <a:pPr algn="just"/>
            <a:r>
              <a:rPr lang="en-US" sz="2400" dirty="0" smtClean="0"/>
              <a:t>1% req. &gt;200ms delay</a:t>
            </a:r>
          </a:p>
        </p:txBody>
      </p:sp>
      <p:sp>
        <p:nvSpPr>
          <p:cNvPr id="20" name="Line Callout 1 19"/>
          <p:cNvSpPr/>
          <p:nvPr/>
        </p:nvSpPr>
        <p:spPr>
          <a:xfrm>
            <a:off x="5562600" y="4800600"/>
            <a:ext cx="3352800" cy="1295400"/>
          </a:xfrm>
          <a:prstGeom prst="borderCallout1">
            <a:avLst>
              <a:gd name="adj1" fmla="val -3008"/>
              <a:gd name="adj2" fmla="val 50347"/>
              <a:gd name="adj3" fmla="val -55715"/>
              <a:gd name="adj4" fmla="val 58951"/>
            </a:avLst>
          </a:prstGeom>
        </p:spPr>
        <p:style>
          <a:lnRef idx="2">
            <a:schemeClr val="accent1"/>
          </a:lnRef>
          <a:fillRef idx="1">
            <a:schemeClr val="lt1"/>
          </a:fillRef>
          <a:effectRef idx="0">
            <a:schemeClr val="accent1"/>
          </a:effectRef>
          <a:fontRef idx="minor">
            <a:schemeClr val="dk1"/>
          </a:fontRef>
        </p:style>
        <p:txBody>
          <a:bodyPr rtlCol="0" anchor="t"/>
          <a:lstStyle/>
          <a:p>
            <a:r>
              <a:rPr lang="en-US" sz="2400" dirty="0" smtClean="0">
                <a:solidFill>
                  <a:srgbClr val="0000FF"/>
                </a:solidFill>
              </a:rPr>
              <a:t>Switch logs:</a:t>
            </a:r>
          </a:p>
          <a:p>
            <a:r>
              <a:rPr lang="en-US" sz="2400" dirty="0" smtClean="0"/>
              <a:t>#bytes/</a:t>
            </a:r>
            <a:r>
              <a:rPr lang="en-US" sz="2400" dirty="0" err="1" smtClean="0"/>
              <a:t>pkts</a:t>
            </a:r>
            <a:r>
              <a:rPr lang="en-US" sz="2400" dirty="0" smtClean="0"/>
              <a:t> per minute</a:t>
            </a:r>
          </a:p>
        </p:txBody>
      </p:sp>
      <p:sp>
        <p:nvSpPr>
          <p:cNvPr id="21" name="Line Callout 1 20"/>
          <p:cNvSpPr/>
          <p:nvPr/>
        </p:nvSpPr>
        <p:spPr>
          <a:xfrm>
            <a:off x="6096000" y="1828800"/>
            <a:ext cx="2743200" cy="1600200"/>
          </a:xfrm>
          <a:prstGeom prst="borderCallout1">
            <a:avLst>
              <a:gd name="adj1" fmla="val 102255"/>
              <a:gd name="adj2" fmla="val 24829"/>
              <a:gd name="adj3" fmla="val 113625"/>
              <a:gd name="adj4" fmla="val 2952"/>
            </a:avLst>
          </a:prstGeom>
        </p:spPr>
        <p:style>
          <a:lnRef idx="2">
            <a:schemeClr val="accent1"/>
          </a:lnRef>
          <a:fillRef idx="1">
            <a:schemeClr val="lt1"/>
          </a:fillRef>
          <a:effectRef idx="0">
            <a:schemeClr val="accent1"/>
          </a:effectRef>
          <a:fontRef idx="minor">
            <a:schemeClr val="dk1"/>
          </a:fontRef>
        </p:style>
        <p:txBody>
          <a:bodyPr rtlCol="0" anchor="t"/>
          <a:lstStyle/>
          <a:p>
            <a:r>
              <a:rPr lang="en-US" sz="2400" dirty="0" smtClean="0">
                <a:solidFill>
                  <a:srgbClr val="0000FF"/>
                </a:solidFill>
              </a:rPr>
              <a:t>Packet trace:</a:t>
            </a:r>
          </a:p>
          <a:p>
            <a:r>
              <a:rPr lang="en-US" sz="2400" dirty="0" smtClean="0"/>
              <a:t>Filter out trace for long delay req.</a:t>
            </a:r>
          </a:p>
        </p:txBody>
      </p:sp>
      <p:sp>
        <p:nvSpPr>
          <p:cNvPr id="14" name="Line Callout 1 13"/>
          <p:cNvSpPr/>
          <p:nvPr/>
        </p:nvSpPr>
        <p:spPr>
          <a:xfrm>
            <a:off x="152400" y="4800600"/>
            <a:ext cx="4800600" cy="1371600"/>
          </a:xfrm>
          <a:prstGeom prst="borderCallout1">
            <a:avLst>
              <a:gd name="adj1" fmla="val -3065"/>
              <a:gd name="adj2" fmla="val 50010"/>
              <a:gd name="adj3" fmla="val -38761"/>
              <a:gd name="adj4" fmla="val 66932"/>
            </a:avLst>
          </a:prstGeom>
          <a:ln/>
        </p:spPr>
        <p:style>
          <a:lnRef idx="1">
            <a:schemeClr val="accent3"/>
          </a:lnRef>
          <a:fillRef idx="2">
            <a:schemeClr val="accent3"/>
          </a:fillRef>
          <a:effectRef idx="1">
            <a:schemeClr val="accent3"/>
          </a:effectRef>
          <a:fontRef idx="minor">
            <a:schemeClr val="dk1"/>
          </a:fontRef>
        </p:style>
        <p:txBody>
          <a:bodyPr rtlCol="0" anchor="t"/>
          <a:lstStyle/>
          <a:p>
            <a:r>
              <a:rPr lang="en-US" sz="2400" dirty="0" smtClean="0">
                <a:solidFill>
                  <a:srgbClr val="0000FF"/>
                </a:solidFill>
              </a:rPr>
              <a:t>SNAP:</a:t>
            </a:r>
          </a:p>
          <a:p>
            <a:r>
              <a:rPr lang="en-US" sz="2400" dirty="0" smtClean="0">
                <a:solidFill>
                  <a:srgbClr val="0000FF"/>
                </a:solidFill>
              </a:rPr>
              <a:t>Diagnose net-app interactions</a:t>
            </a:r>
          </a:p>
        </p:txBody>
      </p:sp>
      <p:sp>
        <p:nvSpPr>
          <p:cNvPr id="3" name="Rectangle 2"/>
          <p:cNvSpPr/>
          <p:nvPr/>
        </p:nvSpPr>
        <p:spPr>
          <a:xfrm>
            <a:off x="43265" y="3505200"/>
            <a:ext cx="2623735" cy="461665"/>
          </a:xfrm>
          <a:prstGeom prst="rect">
            <a:avLst/>
          </a:prstGeom>
        </p:spPr>
        <p:txBody>
          <a:bodyPr wrap="none">
            <a:spAutoFit/>
          </a:bodyPr>
          <a:lstStyle/>
          <a:p>
            <a:r>
              <a:rPr lang="en-US" sz="2400" dirty="0">
                <a:solidFill>
                  <a:srgbClr val="FF0000"/>
                </a:solidFill>
              </a:rPr>
              <a:t>Application-specific</a:t>
            </a:r>
          </a:p>
        </p:txBody>
      </p:sp>
      <p:sp>
        <p:nvSpPr>
          <p:cNvPr id="16" name="Rectangle 15"/>
          <p:cNvSpPr/>
          <p:nvPr/>
        </p:nvSpPr>
        <p:spPr>
          <a:xfrm>
            <a:off x="6096000" y="2967335"/>
            <a:ext cx="1974970" cy="461665"/>
          </a:xfrm>
          <a:prstGeom prst="rect">
            <a:avLst/>
          </a:prstGeom>
        </p:spPr>
        <p:txBody>
          <a:bodyPr wrap="none">
            <a:spAutoFit/>
          </a:bodyPr>
          <a:lstStyle/>
          <a:p>
            <a:r>
              <a:rPr lang="en-US" sz="2400" dirty="0" smtClean="0">
                <a:solidFill>
                  <a:srgbClr val="FF0000"/>
                </a:solidFill>
              </a:rPr>
              <a:t>Too expensive</a:t>
            </a:r>
            <a:endParaRPr lang="en-US" sz="2400" dirty="0">
              <a:solidFill>
                <a:srgbClr val="FF0000"/>
              </a:solidFill>
            </a:endParaRPr>
          </a:p>
        </p:txBody>
      </p:sp>
      <p:sp>
        <p:nvSpPr>
          <p:cNvPr id="17" name="Rectangle 16"/>
          <p:cNvSpPr/>
          <p:nvPr/>
        </p:nvSpPr>
        <p:spPr>
          <a:xfrm>
            <a:off x="5562600" y="5562600"/>
            <a:ext cx="2590523" cy="461665"/>
          </a:xfrm>
          <a:prstGeom prst="rect">
            <a:avLst/>
          </a:prstGeom>
        </p:spPr>
        <p:txBody>
          <a:bodyPr wrap="none">
            <a:spAutoFit/>
          </a:bodyPr>
          <a:lstStyle/>
          <a:p>
            <a:r>
              <a:rPr lang="en-US" sz="2400" dirty="0" smtClean="0">
                <a:solidFill>
                  <a:srgbClr val="FF0000"/>
                </a:solidFill>
              </a:rPr>
              <a:t>Too coarse-grained</a:t>
            </a:r>
            <a:endParaRPr lang="en-US" sz="2400" dirty="0">
              <a:solidFill>
                <a:srgbClr val="FF0000"/>
              </a:solidFill>
            </a:endParaRPr>
          </a:p>
        </p:txBody>
      </p:sp>
      <p:sp>
        <p:nvSpPr>
          <p:cNvPr id="22" name="Rectangle 21"/>
          <p:cNvSpPr/>
          <p:nvPr/>
        </p:nvSpPr>
        <p:spPr>
          <a:xfrm>
            <a:off x="152400" y="5634335"/>
            <a:ext cx="4980751" cy="461665"/>
          </a:xfrm>
          <a:prstGeom prst="rect">
            <a:avLst/>
          </a:prstGeom>
        </p:spPr>
        <p:txBody>
          <a:bodyPr wrap="none">
            <a:spAutoFit/>
          </a:bodyPr>
          <a:lstStyle/>
          <a:p>
            <a:r>
              <a:rPr lang="en-US" sz="2400" dirty="0" smtClean="0">
                <a:solidFill>
                  <a:srgbClr val="FF0000"/>
                </a:solidFill>
              </a:rPr>
              <a:t>Generic, fine-grained, and lightweight</a:t>
            </a:r>
            <a:endParaRPr lang="en-US" sz="2400" dirty="0">
              <a:solidFill>
                <a:srgbClr val="FF0000"/>
              </a:solidFill>
            </a:endParaRPr>
          </a:p>
        </p:txBody>
      </p:sp>
    </p:spTree>
    <p:extLst>
      <p:ext uri="{BB962C8B-B14F-4D97-AF65-F5344CB8AC3E}">
        <p14:creationId xmlns:p14="http://schemas.microsoft.com/office/powerpoint/2010/main" val="39794800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14" grpId="0" animBg="1"/>
      <p:bldP spid="3" grpId="0"/>
      <p:bldP spid="16" grpId="0"/>
      <p:bldP spid="17"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8229600" cy="2514600"/>
          </a:xfrm>
        </p:spPr>
        <p:txBody>
          <a:bodyPr/>
          <a:lstStyle/>
          <a:p>
            <a:pPr algn="l"/>
            <a:r>
              <a:rPr lang="en-US" dirty="0"/>
              <a:t>SNAP: </a:t>
            </a:r>
            <a:r>
              <a:rPr lang="en-US" dirty="0" smtClean="0"/>
              <a:t>A </a:t>
            </a:r>
            <a:r>
              <a:rPr lang="en-US" dirty="0" smtClean="0">
                <a:solidFill>
                  <a:srgbClr val="FF0000"/>
                </a:solidFill>
              </a:rPr>
              <a:t>S</a:t>
            </a:r>
            <a:r>
              <a:rPr lang="en-US" dirty="0" smtClean="0"/>
              <a:t>calable </a:t>
            </a:r>
            <a:r>
              <a:rPr lang="en-US" dirty="0">
                <a:solidFill>
                  <a:srgbClr val="FF0000"/>
                </a:solidFill>
              </a:rPr>
              <a:t>N</a:t>
            </a:r>
            <a:r>
              <a:rPr lang="en-US" dirty="0"/>
              <a:t>et-</a:t>
            </a:r>
            <a:r>
              <a:rPr lang="en-US" dirty="0">
                <a:solidFill>
                  <a:srgbClr val="FF0000"/>
                </a:solidFill>
              </a:rPr>
              <a:t>A</a:t>
            </a:r>
            <a:r>
              <a:rPr lang="en-US" dirty="0"/>
              <a:t>pp </a:t>
            </a:r>
            <a:r>
              <a:rPr lang="en-US" dirty="0" smtClean="0">
                <a:solidFill>
                  <a:srgbClr val="FF0000"/>
                </a:solidFill>
              </a:rPr>
              <a:t>P</a:t>
            </a:r>
            <a:r>
              <a:rPr lang="en-US" dirty="0" smtClean="0"/>
              <a:t>rofiler</a:t>
            </a:r>
            <a:br>
              <a:rPr lang="en-US" dirty="0" smtClean="0"/>
            </a:br>
            <a:r>
              <a:rPr lang="en-US" dirty="0" smtClean="0"/>
              <a:t/>
            </a:r>
            <a:br>
              <a:rPr lang="en-US" dirty="0" smtClean="0"/>
            </a:br>
            <a:r>
              <a:rPr lang="en-US" dirty="0" smtClean="0"/>
              <a:t>	    </a:t>
            </a:r>
            <a:r>
              <a:rPr lang="en-US" sz="3600" dirty="0" smtClean="0">
                <a:solidFill>
                  <a:schemeClr val="tx1"/>
                </a:solidFill>
              </a:rPr>
              <a:t>that runs everywhere, all the time</a:t>
            </a:r>
            <a:endParaRPr lang="en-US" sz="3600" dirty="0">
              <a:solidFill>
                <a:schemeClr val="tx1"/>
              </a:solidFill>
            </a:endParaRPr>
          </a:p>
        </p:txBody>
      </p:sp>
      <p:sp>
        <p:nvSpPr>
          <p:cNvPr id="4" name="Slide Number Placeholder 3"/>
          <p:cNvSpPr>
            <a:spLocks noGrp="1"/>
          </p:cNvSpPr>
          <p:nvPr>
            <p:ph type="sldNum" sz="quarter" idx="12"/>
          </p:nvPr>
        </p:nvSpPr>
        <p:spPr/>
        <p:txBody>
          <a:bodyPr/>
          <a:lstStyle/>
          <a:p>
            <a:fld id="{7876E0CC-6134-4D81-B876-3E8DBC324A9F}" type="slidenum">
              <a:rPr lang="en-US" smtClean="0"/>
              <a:pPr/>
              <a:t>17</a:t>
            </a:fld>
            <a:endParaRPr lang="en-US"/>
          </a:p>
        </p:txBody>
      </p:sp>
    </p:spTree>
    <p:extLst>
      <p:ext uri="{BB962C8B-B14F-4D97-AF65-F5344CB8AC3E}">
        <p14:creationId xmlns:p14="http://schemas.microsoft.com/office/powerpoint/2010/main" val="23840188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SNAP Architecture</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18</a:t>
            </a:fld>
            <a:endParaRPr lang="en-US"/>
          </a:p>
        </p:txBody>
      </p:sp>
      <p:sp>
        <p:nvSpPr>
          <p:cNvPr id="5" name="Rounded Rectangle 4"/>
          <p:cNvSpPr/>
          <p:nvPr/>
        </p:nvSpPr>
        <p:spPr>
          <a:xfrm>
            <a:off x="762000" y="2545140"/>
            <a:ext cx="4724400" cy="2057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0"/>
          <a:lstStyle/>
          <a:p>
            <a:r>
              <a:rPr lang="en-US" sz="2400" dirty="0" smtClean="0">
                <a:solidFill>
                  <a:srgbClr val="0000FF"/>
                </a:solidFill>
              </a:rPr>
              <a:t>At each host for every connection </a:t>
            </a:r>
            <a:endParaRPr lang="en-US" sz="2400" dirty="0">
              <a:solidFill>
                <a:srgbClr val="0000FF"/>
              </a:solidFill>
            </a:endParaRPr>
          </a:p>
        </p:txBody>
      </p:sp>
      <p:sp>
        <p:nvSpPr>
          <p:cNvPr id="6" name="Rounded Rectangle 5"/>
          <p:cNvSpPr/>
          <p:nvPr/>
        </p:nvSpPr>
        <p:spPr>
          <a:xfrm>
            <a:off x="990600" y="3383340"/>
            <a:ext cx="1371600" cy="990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rgbClr val="0000FF"/>
                </a:solidFill>
              </a:rPr>
              <a:t>Collect data</a:t>
            </a:r>
            <a:endParaRPr lang="en-US" sz="2400" dirty="0">
              <a:solidFill>
                <a:srgbClr val="0000FF"/>
              </a:solidFill>
            </a:endParaRPr>
          </a:p>
        </p:txBody>
      </p:sp>
    </p:spTree>
    <p:extLst>
      <p:ext uri="{BB962C8B-B14F-4D97-AF65-F5344CB8AC3E}">
        <p14:creationId xmlns:p14="http://schemas.microsoft.com/office/powerpoint/2010/main" val="17274076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 Data in TCP Stack</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TCP understands net-app interactions</a:t>
            </a:r>
          </a:p>
          <a:p>
            <a:pPr lvl="1"/>
            <a:r>
              <a:rPr lang="en-US" dirty="0" smtClean="0"/>
              <a:t>Flow control: How much data </a:t>
            </a:r>
            <a:r>
              <a:rPr lang="en-US" i="1" dirty="0" smtClean="0"/>
              <a:t>apps</a:t>
            </a:r>
            <a:r>
              <a:rPr lang="en-US" dirty="0" smtClean="0"/>
              <a:t> want to read/write</a:t>
            </a:r>
          </a:p>
          <a:p>
            <a:pPr lvl="1"/>
            <a:r>
              <a:rPr lang="en-US" dirty="0" smtClean="0"/>
              <a:t>Congestion control: </a:t>
            </a:r>
            <a:r>
              <a:rPr lang="en-US" i="1" dirty="0"/>
              <a:t>N</a:t>
            </a:r>
            <a:r>
              <a:rPr lang="en-US" i="1" dirty="0" smtClean="0"/>
              <a:t>etwork</a:t>
            </a:r>
            <a:r>
              <a:rPr lang="en-US" dirty="0" smtClean="0"/>
              <a:t> delay and congestion</a:t>
            </a:r>
          </a:p>
          <a:p>
            <a:pPr lvl="1"/>
            <a:endParaRPr lang="en-US" dirty="0" smtClean="0"/>
          </a:p>
          <a:p>
            <a:r>
              <a:rPr lang="en-US" dirty="0" smtClean="0"/>
              <a:t>Collect TCP-level statistics</a:t>
            </a:r>
          </a:p>
          <a:p>
            <a:pPr lvl="1"/>
            <a:r>
              <a:rPr lang="en-US" dirty="0" smtClean="0"/>
              <a:t>Defined by RFC 4898</a:t>
            </a:r>
          </a:p>
          <a:p>
            <a:pPr lvl="1"/>
            <a:r>
              <a:rPr lang="en-US" dirty="0" smtClean="0"/>
              <a:t>Already exists in today’s </a:t>
            </a:r>
            <a:r>
              <a:rPr lang="en-US" dirty="0"/>
              <a:t>L</a:t>
            </a:r>
            <a:r>
              <a:rPr lang="en-US" dirty="0" smtClean="0"/>
              <a:t>inux and Windows </a:t>
            </a:r>
            <a:r>
              <a:rPr lang="en-US" dirty="0" err="1" smtClean="0"/>
              <a:t>OSes</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19</a:t>
            </a:fld>
            <a:endParaRPr lang="en-US"/>
          </a:p>
        </p:txBody>
      </p:sp>
    </p:spTree>
    <p:extLst>
      <p:ext uri="{BB962C8B-B14F-4D97-AF65-F5344CB8AC3E}">
        <p14:creationId xmlns:p14="http://schemas.microsoft.com/office/powerpoint/2010/main" val="4401502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Data Center Networks</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2</a:t>
            </a:fld>
            <a:endParaRPr lang="en-US"/>
          </a:p>
        </p:txBody>
      </p:sp>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1676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2629806"/>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4495800"/>
            <a:ext cx="533400" cy="685800"/>
          </a:xfrm>
          <a:prstGeom prst="rect">
            <a:avLst/>
          </a:prstGeom>
        </p:spPr>
      </p:pic>
      <p:pic>
        <p:nvPicPr>
          <p:cNvPr id="22" name="Picture 21"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495800"/>
            <a:ext cx="533400" cy="685800"/>
          </a:xfrm>
          <a:prstGeom prst="rect">
            <a:avLst/>
          </a:prstGeom>
        </p:spPr>
      </p:pic>
      <p:cxnSp>
        <p:nvCxnSpPr>
          <p:cNvPr id="37" name="Straight Arrow Connector 36"/>
          <p:cNvCxnSpPr>
            <a:stCxn id="119" idx="0"/>
            <a:endCxn id="6" idx="2"/>
          </p:cNvCxnSpPr>
          <p:nvPr/>
        </p:nvCxnSpPr>
        <p:spPr>
          <a:xfrm flipV="1">
            <a:off x="3613151" y="2094596"/>
            <a:ext cx="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8" idx="0"/>
            <a:endCxn id="6" idx="2"/>
          </p:cNvCxnSpPr>
          <p:nvPr/>
        </p:nvCxnSpPr>
        <p:spPr>
          <a:xfrm flipV="1">
            <a:off x="1403351" y="2094596"/>
            <a:ext cx="22098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12" idx="0"/>
            <a:endCxn id="8" idx="2"/>
          </p:cNvCxnSpPr>
          <p:nvPr/>
        </p:nvCxnSpPr>
        <p:spPr>
          <a:xfrm flipV="1">
            <a:off x="641351" y="3048000"/>
            <a:ext cx="7620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12" idx="2"/>
            <a:endCxn id="22" idx="0"/>
          </p:cNvCxnSpPr>
          <p:nvPr/>
        </p:nvCxnSpPr>
        <p:spPr>
          <a:xfrm>
            <a:off x="6413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20" idx="0"/>
            <a:endCxn id="12" idx="2"/>
          </p:cNvCxnSpPr>
          <p:nvPr/>
        </p:nvCxnSpPr>
        <p:spPr>
          <a:xfrm flipV="1">
            <a:off x="3429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11"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11"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4495800"/>
            <a:ext cx="533400" cy="685800"/>
          </a:xfrm>
          <a:prstGeom prst="rect">
            <a:avLst/>
          </a:prstGeom>
        </p:spPr>
      </p:pic>
      <p:pic>
        <p:nvPicPr>
          <p:cNvPr id="113" name="Picture 112"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4495800"/>
            <a:ext cx="533400" cy="685800"/>
          </a:xfrm>
          <a:prstGeom prst="rect">
            <a:avLst/>
          </a:prstGeom>
        </p:spPr>
      </p:pic>
      <p:cxnSp>
        <p:nvCxnSpPr>
          <p:cNvPr id="114" name="Straight Arrow Connector 113"/>
          <p:cNvCxnSpPr>
            <a:stCxn id="111" idx="2"/>
            <a:endCxn id="113" idx="0"/>
          </p:cNvCxnSpPr>
          <p:nvPr/>
        </p:nvCxnSpPr>
        <p:spPr>
          <a:xfrm>
            <a:off x="17081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a:stCxn id="112" idx="0"/>
            <a:endCxn id="111" idx="2"/>
          </p:cNvCxnSpPr>
          <p:nvPr/>
        </p:nvCxnSpPr>
        <p:spPr>
          <a:xfrm flipV="1">
            <a:off x="14097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stCxn id="111" idx="0"/>
            <a:endCxn id="8" idx="2"/>
          </p:cNvCxnSpPr>
          <p:nvPr/>
        </p:nvCxnSpPr>
        <p:spPr>
          <a:xfrm flipH="1" flipV="1">
            <a:off x="1403351" y="3048000"/>
            <a:ext cx="3048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2629806"/>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0"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4495800"/>
            <a:ext cx="533400" cy="685800"/>
          </a:xfrm>
          <a:prstGeom prst="rect">
            <a:avLst/>
          </a:prstGeom>
        </p:spPr>
      </p:pic>
      <p:pic>
        <p:nvPicPr>
          <p:cNvPr id="122" name="Picture 121"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4495800"/>
            <a:ext cx="533400" cy="685800"/>
          </a:xfrm>
          <a:prstGeom prst="rect">
            <a:avLst/>
          </a:prstGeom>
        </p:spPr>
      </p:pic>
      <p:cxnSp>
        <p:nvCxnSpPr>
          <p:cNvPr id="123" name="Straight Arrow Connector 122"/>
          <p:cNvCxnSpPr>
            <a:stCxn id="120" idx="0"/>
            <a:endCxn id="119" idx="2"/>
          </p:cNvCxnSpPr>
          <p:nvPr/>
        </p:nvCxnSpPr>
        <p:spPr>
          <a:xfrm flipV="1">
            <a:off x="2851151" y="3048000"/>
            <a:ext cx="7620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a:stCxn id="120" idx="2"/>
            <a:endCxn id="122" idx="0"/>
          </p:cNvCxnSpPr>
          <p:nvPr/>
        </p:nvCxnSpPr>
        <p:spPr>
          <a:xfrm>
            <a:off x="28511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a:stCxn id="121" idx="0"/>
            <a:endCxn id="120" idx="2"/>
          </p:cNvCxnSpPr>
          <p:nvPr/>
        </p:nvCxnSpPr>
        <p:spPr>
          <a:xfrm flipV="1">
            <a:off x="25527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2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126"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4495800"/>
            <a:ext cx="533400" cy="685800"/>
          </a:xfrm>
          <a:prstGeom prst="rect">
            <a:avLst/>
          </a:prstGeom>
        </p:spPr>
      </p:pic>
      <p:pic>
        <p:nvPicPr>
          <p:cNvPr id="128" name="Picture 127"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4495800"/>
            <a:ext cx="533400" cy="685800"/>
          </a:xfrm>
          <a:prstGeom prst="rect">
            <a:avLst/>
          </a:prstGeom>
        </p:spPr>
      </p:pic>
      <p:cxnSp>
        <p:nvCxnSpPr>
          <p:cNvPr id="129" name="Straight Arrow Connector 128"/>
          <p:cNvCxnSpPr>
            <a:stCxn id="126" idx="2"/>
            <a:endCxn id="128" idx="0"/>
          </p:cNvCxnSpPr>
          <p:nvPr/>
        </p:nvCxnSpPr>
        <p:spPr>
          <a:xfrm>
            <a:off x="39179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a:stCxn id="127" idx="0"/>
            <a:endCxn id="126" idx="2"/>
          </p:cNvCxnSpPr>
          <p:nvPr/>
        </p:nvCxnSpPr>
        <p:spPr>
          <a:xfrm flipV="1">
            <a:off x="36195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stCxn id="126" idx="0"/>
            <a:endCxn id="119" idx="2"/>
          </p:cNvCxnSpPr>
          <p:nvPr/>
        </p:nvCxnSpPr>
        <p:spPr>
          <a:xfrm flipH="1" flipV="1">
            <a:off x="3613151" y="3048000"/>
            <a:ext cx="3048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3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1676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2629806"/>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135"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4495800"/>
            <a:ext cx="533400" cy="685800"/>
          </a:xfrm>
          <a:prstGeom prst="rect">
            <a:avLst/>
          </a:prstGeom>
        </p:spPr>
      </p:pic>
      <p:pic>
        <p:nvPicPr>
          <p:cNvPr id="137" name="Picture 136"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4495800"/>
            <a:ext cx="533400" cy="685800"/>
          </a:xfrm>
          <a:prstGeom prst="rect">
            <a:avLst/>
          </a:prstGeom>
        </p:spPr>
      </p:pic>
      <p:cxnSp>
        <p:nvCxnSpPr>
          <p:cNvPr id="138" name="Straight Arrow Connector 137"/>
          <p:cNvCxnSpPr>
            <a:stCxn id="149" idx="0"/>
            <a:endCxn id="133" idx="2"/>
          </p:cNvCxnSpPr>
          <p:nvPr/>
        </p:nvCxnSpPr>
        <p:spPr>
          <a:xfrm flipH="1" flipV="1">
            <a:off x="5822951" y="2094596"/>
            <a:ext cx="22098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a:stCxn id="134" idx="0"/>
            <a:endCxn id="133" idx="2"/>
          </p:cNvCxnSpPr>
          <p:nvPr/>
        </p:nvCxnSpPr>
        <p:spPr>
          <a:xfrm flipV="1">
            <a:off x="5822951" y="2094596"/>
            <a:ext cx="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a:stCxn id="135" idx="0"/>
            <a:endCxn id="134" idx="2"/>
          </p:cNvCxnSpPr>
          <p:nvPr/>
        </p:nvCxnSpPr>
        <p:spPr>
          <a:xfrm flipV="1">
            <a:off x="5060951" y="3048000"/>
            <a:ext cx="7620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a:stCxn id="135" idx="2"/>
            <a:endCxn id="137" idx="0"/>
          </p:cNvCxnSpPr>
          <p:nvPr/>
        </p:nvCxnSpPr>
        <p:spPr>
          <a:xfrm>
            <a:off x="50609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a:stCxn id="136" idx="0"/>
            <a:endCxn id="135" idx="2"/>
          </p:cNvCxnSpPr>
          <p:nvPr/>
        </p:nvCxnSpPr>
        <p:spPr>
          <a:xfrm flipV="1">
            <a:off x="47625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4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143"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4495800"/>
            <a:ext cx="533400" cy="685800"/>
          </a:xfrm>
          <a:prstGeom prst="rect">
            <a:avLst/>
          </a:prstGeom>
        </p:spPr>
      </p:pic>
      <p:pic>
        <p:nvPicPr>
          <p:cNvPr id="145" name="Picture 144"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495800"/>
            <a:ext cx="533400" cy="685800"/>
          </a:xfrm>
          <a:prstGeom prst="rect">
            <a:avLst/>
          </a:prstGeom>
        </p:spPr>
      </p:pic>
      <p:cxnSp>
        <p:nvCxnSpPr>
          <p:cNvPr id="146" name="Straight Arrow Connector 145"/>
          <p:cNvCxnSpPr>
            <a:stCxn id="143" idx="2"/>
            <a:endCxn id="145" idx="0"/>
          </p:cNvCxnSpPr>
          <p:nvPr/>
        </p:nvCxnSpPr>
        <p:spPr>
          <a:xfrm>
            <a:off x="61277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a:stCxn id="144" idx="0"/>
            <a:endCxn id="143" idx="2"/>
          </p:cNvCxnSpPr>
          <p:nvPr/>
        </p:nvCxnSpPr>
        <p:spPr>
          <a:xfrm flipV="1">
            <a:off x="58293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a:stCxn id="143" idx="0"/>
            <a:endCxn id="134" idx="2"/>
          </p:cNvCxnSpPr>
          <p:nvPr/>
        </p:nvCxnSpPr>
        <p:spPr>
          <a:xfrm flipH="1" flipV="1">
            <a:off x="5822951" y="3048000"/>
            <a:ext cx="3048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4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1" y="2629806"/>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150"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4495800"/>
            <a:ext cx="533400" cy="685800"/>
          </a:xfrm>
          <a:prstGeom prst="rect">
            <a:avLst/>
          </a:prstGeom>
        </p:spPr>
      </p:pic>
      <p:pic>
        <p:nvPicPr>
          <p:cNvPr id="152" name="Picture 151"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4495800"/>
            <a:ext cx="533400" cy="685800"/>
          </a:xfrm>
          <a:prstGeom prst="rect">
            <a:avLst/>
          </a:prstGeom>
        </p:spPr>
      </p:pic>
      <p:cxnSp>
        <p:nvCxnSpPr>
          <p:cNvPr id="153" name="Straight Arrow Connector 152"/>
          <p:cNvCxnSpPr>
            <a:stCxn id="150" idx="0"/>
            <a:endCxn id="149" idx="2"/>
          </p:cNvCxnSpPr>
          <p:nvPr/>
        </p:nvCxnSpPr>
        <p:spPr>
          <a:xfrm flipV="1">
            <a:off x="7270751" y="3048000"/>
            <a:ext cx="7620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150" idx="2"/>
            <a:endCxn id="152" idx="0"/>
          </p:cNvCxnSpPr>
          <p:nvPr/>
        </p:nvCxnSpPr>
        <p:spPr>
          <a:xfrm>
            <a:off x="72707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151" idx="0"/>
            <a:endCxn id="150" idx="2"/>
          </p:cNvCxnSpPr>
          <p:nvPr/>
        </p:nvCxnSpPr>
        <p:spPr>
          <a:xfrm flipV="1">
            <a:off x="69723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5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Picture 156"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400" y="4495800"/>
            <a:ext cx="533400" cy="685800"/>
          </a:xfrm>
          <a:prstGeom prst="rect">
            <a:avLst/>
          </a:prstGeom>
        </p:spPr>
      </p:pic>
      <p:pic>
        <p:nvPicPr>
          <p:cNvPr id="158" name="Picture 157"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4495800"/>
            <a:ext cx="533400" cy="685800"/>
          </a:xfrm>
          <a:prstGeom prst="rect">
            <a:avLst/>
          </a:prstGeom>
        </p:spPr>
      </p:pic>
      <p:cxnSp>
        <p:nvCxnSpPr>
          <p:cNvPr id="159" name="Straight Arrow Connector 158"/>
          <p:cNvCxnSpPr>
            <a:stCxn id="156" idx="2"/>
            <a:endCxn id="158" idx="0"/>
          </p:cNvCxnSpPr>
          <p:nvPr/>
        </p:nvCxnSpPr>
        <p:spPr>
          <a:xfrm>
            <a:off x="83375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stCxn id="157" idx="0"/>
            <a:endCxn id="156" idx="2"/>
          </p:cNvCxnSpPr>
          <p:nvPr/>
        </p:nvCxnSpPr>
        <p:spPr>
          <a:xfrm flipV="1">
            <a:off x="80391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a:stCxn id="156" idx="0"/>
            <a:endCxn id="149" idx="2"/>
          </p:cNvCxnSpPr>
          <p:nvPr/>
        </p:nvCxnSpPr>
        <p:spPr>
          <a:xfrm flipH="1" flipV="1">
            <a:off x="8032751" y="3048000"/>
            <a:ext cx="3048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a:stCxn id="8" idx="0"/>
            <a:endCxn id="133" idx="2"/>
          </p:cNvCxnSpPr>
          <p:nvPr/>
        </p:nvCxnSpPr>
        <p:spPr>
          <a:xfrm flipV="1">
            <a:off x="1403351" y="2094596"/>
            <a:ext cx="44196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a:stCxn id="119" idx="0"/>
            <a:endCxn id="133" idx="2"/>
          </p:cNvCxnSpPr>
          <p:nvPr/>
        </p:nvCxnSpPr>
        <p:spPr>
          <a:xfrm flipV="1">
            <a:off x="3613151" y="2094596"/>
            <a:ext cx="22098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74" name="Straight Arrow Connector 173"/>
          <p:cNvCxnSpPr>
            <a:stCxn id="134" idx="0"/>
            <a:endCxn id="6" idx="2"/>
          </p:cNvCxnSpPr>
          <p:nvPr/>
        </p:nvCxnSpPr>
        <p:spPr>
          <a:xfrm flipH="1" flipV="1">
            <a:off x="3613151" y="2094596"/>
            <a:ext cx="22098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a:stCxn id="149" idx="0"/>
            <a:endCxn id="6" idx="2"/>
          </p:cNvCxnSpPr>
          <p:nvPr/>
        </p:nvCxnSpPr>
        <p:spPr>
          <a:xfrm flipH="1" flipV="1">
            <a:off x="3613151" y="2094596"/>
            <a:ext cx="44196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234" name="Text Box 14"/>
          <p:cNvSpPr txBox="1">
            <a:spLocks noChangeArrowheads="1"/>
          </p:cNvSpPr>
          <p:nvPr/>
        </p:nvSpPr>
        <p:spPr bwMode="auto">
          <a:xfrm>
            <a:off x="4419600" y="1600201"/>
            <a:ext cx="762000"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400" dirty="0" smtClean="0">
                <a:solidFill>
                  <a:srgbClr val="0000FF"/>
                </a:solidFill>
                <a:latin typeface="Times New Roman" charset="0"/>
              </a:rPr>
              <a:t>….</a:t>
            </a:r>
            <a:endParaRPr lang="en-US" sz="2400" b="0" dirty="0">
              <a:solidFill>
                <a:srgbClr val="0000FF"/>
              </a:solidFill>
              <a:latin typeface="Times New Roman" charset="0"/>
            </a:endParaRPr>
          </a:p>
        </p:txBody>
      </p:sp>
      <p:sp>
        <p:nvSpPr>
          <p:cNvPr id="235" name="Text Box 14"/>
          <p:cNvSpPr txBox="1">
            <a:spLocks noChangeArrowheads="1"/>
          </p:cNvSpPr>
          <p:nvPr/>
        </p:nvSpPr>
        <p:spPr bwMode="auto">
          <a:xfrm>
            <a:off x="2209800" y="2590801"/>
            <a:ext cx="762000"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400" dirty="0" smtClean="0">
                <a:solidFill>
                  <a:srgbClr val="0000FF"/>
                </a:solidFill>
                <a:latin typeface="Times New Roman" charset="0"/>
              </a:rPr>
              <a:t>….</a:t>
            </a:r>
            <a:endParaRPr lang="en-US" sz="2400" b="0" dirty="0">
              <a:solidFill>
                <a:srgbClr val="0000FF"/>
              </a:solidFill>
              <a:latin typeface="Times New Roman" charset="0"/>
            </a:endParaRPr>
          </a:p>
        </p:txBody>
      </p:sp>
      <p:sp>
        <p:nvSpPr>
          <p:cNvPr id="236" name="Text Box 14"/>
          <p:cNvSpPr txBox="1">
            <a:spLocks noChangeArrowheads="1"/>
          </p:cNvSpPr>
          <p:nvPr/>
        </p:nvSpPr>
        <p:spPr bwMode="auto">
          <a:xfrm>
            <a:off x="4419600" y="2590801"/>
            <a:ext cx="762000"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400" dirty="0" smtClean="0">
                <a:solidFill>
                  <a:srgbClr val="0000FF"/>
                </a:solidFill>
                <a:latin typeface="Times New Roman" charset="0"/>
              </a:rPr>
              <a:t>….</a:t>
            </a:r>
            <a:endParaRPr lang="en-US" sz="2400" b="0" dirty="0">
              <a:solidFill>
                <a:srgbClr val="0000FF"/>
              </a:solidFill>
              <a:latin typeface="Times New Roman" charset="0"/>
            </a:endParaRPr>
          </a:p>
        </p:txBody>
      </p:sp>
      <p:sp>
        <p:nvSpPr>
          <p:cNvPr id="237" name="Text Box 14"/>
          <p:cNvSpPr txBox="1">
            <a:spLocks noChangeArrowheads="1"/>
          </p:cNvSpPr>
          <p:nvPr/>
        </p:nvSpPr>
        <p:spPr bwMode="auto">
          <a:xfrm>
            <a:off x="6629400" y="2590801"/>
            <a:ext cx="762000"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400" dirty="0" smtClean="0">
                <a:solidFill>
                  <a:srgbClr val="0000FF"/>
                </a:solidFill>
                <a:latin typeface="Times New Roman" charset="0"/>
              </a:rPr>
              <a:t>….</a:t>
            </a:r>
            <a:endParaRPr lang="en-US" sz="2400" b="0" dirty="0">
              <a:solidFill>
                <a:srgbClr val="0000FF"/>
              </a:solidFill>
              <a:latin typeface="Times New Roman" charset="0"/>
            </a:endParaRPr>
          </a:p>
        </p:txBody>
      </p:sp>
      <p:sp>
        <p:nvSpPr>
          <p:cNvPr id="118" name="TextBox 117"/>
          <p:cNvSpPr txBox="1"/>
          <p:nvPr/>
        </p:nvSpPr>
        <p:spPr>
          <a:xfrm>
            <a:off x="76200" y="1524000"/>
            <a:ext cx="24384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solidFill>
                  <a:srgbClr val="0000FF"/>
                </a:solidFill>
              </a:rPr>
              <a:t>Switches/Routers</a:t>
            </a:r>
          </a:p>
          <a:p>
            <a:pPr algn="ctr"/>
            <a:r>
              <a:rPr lang="en-US" sz="2400" dirty="0" smtClean="0">
                <a:solidFill>
                  <a:srgbClr val="000000"/>
                </a:solidFill>
              </a:rPr>
              <a:t>(1K - 10K)</a:t>
            </a:r>
          </a:p>
        </p:txBody>
      </p:sp>
      <p:sp>
        <p:nvSpPr>
          <p:cNvPr id="132" name="TextBox 131"/>
          <p:cNvSpPr txBox="1"/>
          <p:nvPr/>
        </p:nvSpPr>
        <p:spPr>
          <a:xfrm>
            <a:off x="76200" y="3810000"/>
            <a:ext cx="38100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solidFill>
                  <a:srgbClr val="0000FF"/>
                </a:solidFill>
              </a:rPr>
              <a:t>Servers and Virtual Machines</a:t>
            </a:r>
          </a:p>
          <a:p>
            <a:pPr algn="ctr"/>
            <a:r>
              <a:rPr lang="en-US" sz="2400" dirty="0" smtClean="0">
                <a:solidFill>
                  <a:srgbClr val="000000"/>
                </a:solidFill>
              </a:rPr>
              <a:t>(100K – 1M)</a:t>
            </a:r>
          </a:p>
        </p:txBody>
      </p:sp>
      <p:sp>
        <p:nvSpPr>
          <p:cNvPr id="162" name="TextBox 161"/>
          <p:cNvSpPr txBox="1"/>
          <p:nvPr/>
        </p:nvSpPr>
        <p:spPr>
          <a:xfrm>
            <a:off x="76200" y="5181600"/>
            <a:ext cx="22860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solidFill>
                  <a:srgbClr val="0000FF"/>
                </a:solidFill>
              </a:rPr>
              <a:t>Applications</a:t>
            </a:r>
          </a:p>
          <a:p>
            <a:pPr algn="ctr"/>
            <a:r>
              <a:rPr lang="en-US" sz="2400" dirty="0" smtClean="0">
                <a:solidFill>
                  <a:srgbClr val="000000"/>
                </a:solidFill>
              </a:rPr>
              <a:t>(100 - 1K)</a:t>
            </a:r>
          </a:p>
        </p:txBody>
      </p:sp>
      <p:pic>
        <p:nvPicPr>
          <p:cNvPr id="5" name="Picture 4" descr="Untitled co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4876800"/>
            <a:ext cx="2261465" cy="688802"/>
          </a:xfrm>
          <a:prstGeom prst="rect">
            <a:avLst/>
          </a:prstGeom>
        </p:spPr>
      </p:pic>
      <p:pic>
        <p:nvPicPr>
          <p:cNvPr id="7" name="Picture 6" descr="Untitled cop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0" y="4953000"/>
            <a:ext cx="1907921" cy="920435"/>
          </a:xfrm>
          <a:prstGeom prst="rect">
            <a:avLst/>
          </a:prstGeom>
        </p:spPr>
      </p:pic>
      <p:pic>
        <p:nvPicPr>
          <p:cNvPr id="10" name="Picture 9"/>
          <p:cNvPicPr>
            <a:picLocks noChangeAspect="1"/>
          </p:cNvPicPr>
          <p:nvPr/>
        </p:nvPicPr>
        <p:blipFill>
          <a:blip r:embed="rId7"/>
          <a:stretch>
            <a:fillRect/>
          </a:stretch>
        </p:blipFill>
        <p:spPr>
          <a:xfrm>
            <a:off x="3048000" y="5791200"/>
            <a:ext cx="1536700" cy="632242"/>
          </a:xfrm>
          <a:prstGeom prst="rect">
            <a:avLst/>
          </a:prstGeom>
        </p:spPr>
      </p:pic>
      <p:pic>
        <p:nvPicPr>
          <p:cNvPr id="13" name="Picture 12"/>
          <p:cNvPicPr>
            <a:picLocks noChangeAspect="1"/>
          </p:cNvPicPr>
          <p:nvPr/>
        </p:nvPicPr>
        <p:blipFill>
          <a:blip r:embed="rId8"/>
          <a:stretch>
            <a:fillRect/>
          </a:stretch>
        </p:blipFill>
        <p:spPr>
          <a:xfrm>
            <a:off x="7010400" y="5181600"/>
            <a:ext cx="990600" cy="990600"/>
          </a:xfrm>
          <a:prstGeom prst="rect">
            <a:avLst/>
          </a:prstGeom>
        </p:spPr>
      </p:pic>
      <p:pic>
        <p:nvPicPr>
          <p:cNvPr id="14" name="Picture 13"/>
          <p:cNvPicPr>
            <a:picLocks noChangeAspect="1"/>
          </p:cNvPicPr>
          <p:nvPr/>
        </p:nvPicPr>
        <p:blipFill>
          <a:blip r:embed="rId9"/>
          <a:stretch>
            <a:fillRect/>
          </a:stretch>
        </p:blipFill>
        <p:spPr>
          <a:xfrm>
            <a:off x="5181600" y="5943600"/>
            <a:ext cx="1206500" cy="684223"/>
          </a:xfrm>
          <a:prstGeom prst="rect">
            <a:avLst/>
          </a:prstGeom>
        </p:spPr>
      </p:pic>
    </p:spTree>
    <p:extLst>
      <p:ext uri="{BB962C8B-B14F-4D97-AF65-F5344CB8AC3E}">
        <p14:creationId xmlns:p14="http://schemas.microsoft.com/office/powerpoint/2010/main" val="3488767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32" grpId="0" animBg="1"/>
      <p:bldP spid="16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TCP-level Statistics</a:t>
            </a:r>
            <a:endParaRPr lang="en-US" dirty="0"/>
          </a:p>
        </p:txBody>
      </p:sp>
      <p:sp>
        <p:nvSpPr>
          <p:cNvPr id="3" name="Content Placeholder 2"/>
          <p:cNvSpPr>
            <a:spLocks noGrp="1"/>
          </p:cNvSpPr>
          <p:nvPr>
            <p:ph idx="1"/>
          </p:nvPr>
        </p:nvSpPr>
        <p:spPr>
          <a:xfrm>
            <a:off x="304800" y="1295400"/>
            <a:ext cx="8610600" cy="4800600"/>
          </a:xfrm>
        </p:spPr>
        <p:txBody>
          <a:bodyPr/>
          <a:lstStyle/>
          <a:p>
            <a:r>
              <a:rPr lang="en-US" dirty="0"/>
              <a:t>Cumulative counters</a:t>
            </a:r>
          </a:p>
          <a:p>
            <a:pPr lvl="1"/>
            <a:r>
              <a:rPr lang="en-US" dirty="0" smtClean="0"/>
              <a:t>Packet loss: #</a:t>
            </a:r>
            <a:r>
              <a:rPr lang="en-US" dirty="0" err="1"/>
              <a:t>FastRetrans</a:t>
            </a:r>
            <a:r>
              <a:rPr lang="en-US" dirty="0"/>
              <a:t>, #Timeout</a:t>
            </a:r>
          </a:p>
          <a:p>
            <a:pPr lvl="1"/>
            <a:r>
              <a:rPr lang="en-US" dirty="0"/>
              <a:t>RTT estimation: #</a:t>
            </a:r>
            <a:r>
              <a:rPr lang="en-US" dirty="0" err="1"/>
              <a:t>SampleRTT</a:t>
            </a:r>
            <a:r>
              <a:rPr lang="en-US" dirty="0"/>
              <a:t>, #</a:t>
            </a:r>
            <a:r>
              <a:rPr lang="en-US" dirty="0" err="1"/>
              <a:t>SumRTT</a:t>
            </a:r>
            <a:endParaRPr lang="en-US" dirty="0"/>
          </a:p>
          <a:p>
            <a:pPr lvl="1"/>
            <a:r>
              <a:rPr lang="en-US" dirty="0" smtClean="0"/>
              <a:t>Receiver: </a:t>
            </a:r>
            <a:r>
              <a:rPr lang="en-US" dirty="0" err="1" smtClean="0"/>
              <a:t>RwinLimitTime</a:t>
            </a:r>
            <a:endParaRPr lang="en-US" dirty="0"/>
          </a:p>
          <a:p>
            <a:pPr lvl="1"/>
            <a:r>
              <a:rPr lang="en-US" dirty="0">
                <a:solidFill>
                  <a:srgbClr val="FF0000"/>
                </a:solidFill>
              </a:rPr>
              <a:t>Calculate </a:t>
            </a:r>
            <a:r>
              <a:rPr lang="en-US" dirty="0" smtClean="0">
                <a:solidFill>
                  <a:srgbClr val="FF0000"/>
                </a:solidFill>
              </a:rPr>
              <a:t>the difference </a:t>
            </a:r>
            <a:r>
              <a:rPr lang="en-US" dirty="0">
                <a:solidFill>
                  <a:srgbClr val="FF0000"/>
                </a:solidFill>
              </a:rPr>
              <a:t>between two polls</a:t>
            </a:r>
          </a:p>
          <a:p>
            <a:r>
              <a:rPr lang="en-US" dirty="0" smtClean="0"/>
              <a:t>Instantaneous snapshots</a:t>
            </a:r>
          </a:p>
          <a:p>
            <a:pPr lvl="1"/>
            <a:r>
              <a:rPr lang="en-US" dirty="0" smtClean="0"/>
              <a:t>#Bytes in the send buffer</a:t>
            </a:r>
          </a:p>
          <a:p>
            <a:pPr lvl="1"/>
            <a:r>
              <a:rPr lang="en-US" dirty="0" smtClean="0"/>
              <a:t>Congestion window size, receiver window size</a:t>
            </a:r>
          </a:p>
          <a:p>
            <a:pPr lvl="1"/>
            <a:r>
              <a:rPr lang="en-US" dirty="0">
                <a:solidFill>
                  <a:srgbClr val="FF0000"/>
                </a:solidFill>
              </a:rPr>
              <a:t>Representative snapshots </a:t>
            </a:r>
            <a:r>
              <a:rPr lang="en-US" dirty="0" smtClean="0">
                <a:solidFill>
                  <a:srgbClr val="FF0000"/>
                </a:solidFill>
              </a:rPr>
              <a:t>based on Poisson sampling</a:t>
            </a:r>
          </a:p>
          <a:p>
            <a:pPr lvl="1"/>
            <a:endParaRPr lang="en-US" dirty="0" smtClean="0"/>
          </a:p>
        </p:txBody>
      </p:sp>
      <p:sp>
        <p:nvSpPr>
          <p:cNvPr id="4" name="Slide Number Placeholder 3"/>
          <p:cNvSpPr>
            <a:spLocks noGrp="1"/>
          </p:cNvSpPr>
          <p:nvPr>
            <p:ph type="sldNum" sz="quarter" idx="12"/>
          </p:nvPr>
        </p:nvSpPr>
        <p:spPr/>
        <p:txBody>
          <a:bodyPr/>
          <a:lstStyle/>
          <a:p>
            <a:fld id="{7876E0CC-6134-4D81-B876-3E8DBC324A9F}" type="slidenum">
              <a:rPr lang="en-US" smtClean="0"/>
              <a:pPr/>
              <a:t>20</a:t>
            </a:fld>
            <a:endParaRPr lang="en-US"/>
          </a:p>
        </p:txBody>
      </p:sp>
    </p:spTree>
    <p:extLst>
      <p:ext uri="{BB962C8B-B14F-4D97-AF65-F5344CB8AC3E}">
        <p14:creationId xmlns:p14="http://schemas.microsoft.com/office/powerpoint/2010/main" val="2418263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SNAP Architecture</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21</a:t>
            </a:fld>
            <a:endParaRPr lang="en-US"/>
          </a:p>
        </p:txBody>
      </p:sp>
      <p:sp>
        <p:nvSpPr>
          <p:cNvPr id="5" name="Rounded Rectangle 4"/>
          <p:cNvSpPr/>
          <p:nvPr/>
        </p:nvSpPr>
        <p:spPr>
          <a:xfrm>
            <a:off x="762000" y="2545140"/>
            <a:ext cx="4724400" cy="2057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0"/>
          <a:lstStyle/>
          <a:p>
            <a:r>
              <a:rPr lang="en-US" sz="2400" dirty="0" smtClean="0">
                <a:solidFill>
                  <a:srgbClr val="0000FF"/>
                </a:solidFill>
              </a:rPr>
              <a:t>At each host for every connection </a:t>
            </a:r>
            <a:endParaRPr lang="en-US" sz="2400" dirty="0">
              <a:solidFill>
                <a:srgbClr val="0000FF"/>
              </a:solidFill>
            </a:endParaRPr>
          </a:p>
        </p:txBody>
      </p:sp>
      <p:sp>
        <p:nvSpPr>
          <p:cNvPr id="6" name="Rounded Rectangle 5"/>
          <p:cNvSpPr/>
          <p:nvPr/>
        </p:nvSpPr>
        <p:spPr>
          <a:xfrm>
            <a:off x="990600" y="3383340"/>
            <a:ext cx="1371600" cy="990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rgbClr val="0000FF"/>
                </a:solidFill>
              </a:rPr>
              <a:t>Collect data</a:t>
            </a:r>
            <a:endParaRPr lang="en-US" sz="2400" dirty="0">
              <a:solidFill>
                <a:srgbClr val="0000FF"/>
              </a:solidFill>
            </a:endParaRPr>
          </a:p>
        </p:txBody>
      </p:sp>
      <p:sp>
        <p:nvSpPr>
          <p:cNvPr id="7" name="Right Arrow 6"/>
          <p:cNvSpPr/>
          <p:nvPr/>
        </p:nvSpPr>
        <p:spPr>
          <a:xfrm>
            <a:off x="2362200" y="3764340"/>
            <a:ext cx="8382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ounded Rectangle 7"/>
          <p:cNvSpPr/>
          <p:nvPr/>
        </p:nvSpPr>
        <p:spPr>
          <a:xfrm>
            <a:off x="3200400" y="3383340"/>
            <a:ext cx="2133600" cy="990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rgbClr val="0000FF"/>
                </a:solidFill>
              </a:rPr>
              <a:t>Performance Classifier</a:t>
            </a:r>
            <a:endParaRPr lang="en-US" sz="2400" dirty="0">
              <a:solidFill>
                <a:srgbClr val="0000FF"/>
              </a:solidFill>
            </a:endParaRPr>
          </a:p>
        </p:txBody>
      </p:sp>
    </p:spTree>
    <p:extLst>
      <p:ext uri="{BB962C8B-B14F-4D97-AF65-F5344CB8AC3E}">
        <p14:creationId xmlns:p14="http://schemas.microsoft.com/office/powerpoint/2010/main" val="36760180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9525"/>
            <a:ext cx="8991600" cy="1143000"/>
          </a:xfrm>
        </p:spPr>
        <p:txBody>
          <a:bodyPr/>
          <a:lstStyle/>
          <a:p>
            <a:r>
              <a:rPr lang="en-US" dirty="0" smtClean="0"/>
              <a:t>Life of Data Transfer</a:t>
            </a:r>
            <a:endParaRPr lang="en-US" dirty="0"/>
          </a:p>
        </p:txBody>
      </p:sp>
      <p:sp>
        <p:nvSpPr>
          <p:cNvPr id="3" name="Content Placeholder 2"/>
          <p:cNvSpPr>
            <a:spLocks noGrp="1"/>
          </p:cNvSpPr>
          <p:nvPr>
            <p:ph idx="1"/>
          </p:nvPr>
        </p:nvSpPr>
        <p:spPr>
          <a:xfrm>
            <a:off x="1752600" y="1447800"/>
            <a:ext cx="8991600" cy="4525963"/>
          </a:xfrm>
        </p:spPr>
        <p:txBody>
          <a:bodyPr/>
          <a:lstStyle/>
          <a:p>
            <a:r>
              <a:rPr lang="en-US" dirty="0" smtClean="0"/>
              <a:t>Application generates the data</a:t>
            </a:r>
          </a:p>
          <a:p>
            <a:pPr lvl="1"/>
            <a:endParaRPr lang="en-US" dirty="0"/>
          </a:p>
          <a:p>
            <a:pPr lvl="1"/>
            <a:endParaRPr lang="en-US" dirty="0" smtClean="0"/>
          </a:p>
          <a:p>
            <a:r>
              <a:rPr lang="en-US" dirty="0" smtClean="0"/>
              <a:t>Copy data to send buffer</a:t>
            </a:r>
          </a:p>
          <a:p>
            <a:pPr lvl="3"/>
            <a:endParaRPr lang="en-US" dirty="0"/>
          </a:p>
          <a:p>
            <a:pPr lvl="3"/>
            <a:endParaRPr lang="en-US" dirty="0" smtClean="0"/>
          </a:p>
          <a:p>
            <a:r>
              <a:rPr lang="en-US" dirty="0" smtClean="0"/>
              <a:t>TCP sends data to the network	</a:t>
            </a:r>
          </a:p>
          <a:p>
            <a:endParaRPr lang="en-US" dirty="0" smtClean="0"/>
          </a:p>
          <a:p>
            <a:r>
              <a:rPr lang="en-US" dirty="0" smtClean="0"/>
              <a:t>Receiver receives the data and ACK</a:t>
            </a:r>
          </a:p>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22</a:t>
            </a:fld>
            <a:endParaRPr lang="en-US" dirty="0"/>
          </a:p>
        </p:txBody>
      </p:sp>
      <p:sp>
        <p:nvSpPr>
          <p:cNvPr id="5" name="Rounded Rectangle 4"/>
          <p:cNvSpPr/>
          <p:nvPr/>
        </p:nvSpPr>
        <p:spPr>
          <a:xfrm>
            <a:off x="76200" y="1371600"/>
            <a:ext cx="15240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Sender App</a:t>
            </a:r>
            <a:endParaRPr lang="en-US" sz="2800" dirty="0"/>
          </a:p>
        </p:txBody>
      </p:sp>
      <p:sp>
        <p:nvSpPr>
          <p:cNvPr id="6" name="Rounded Rectangle 5"/>
          <p:cNvSpPr/>
          <p:nvPr/>
        </p:nvSpPr>
        <p:spPr>
          <a:xfrm>
            <a:off x="76200" y="2971800"/>
            <a:ext cx="15240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Send Buffer</a:t>
            </a:r>
            <a:endParaRPr lang="en-US" sz="2800" dirty="0"/>
          </a:p>
        </p:txBody>
      </p:sp>
      <p:cxnSp>
        <p:nvCxnSpPr>
          <p:cNvPr id="7" name="Straight Arrow Connector 6"/>
          <p:cNvCxnSpPr>
            <a:stCxn id="5" idx="2"/>
            <a:endCxn id="6" idx="0"/>
          </p:cNvCxnSpPr>
          <p:nvPr/>
        </p:nvCxnSpPr>
        <p:spPr>
          <a:xfrm>
            <a:off x="838200" y="2286000"/>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endCxn id="10" idx="0"/>
          </p:cNvCxnSpPr>
          <p:nvPr/>
        </p:nvCxnSpPr>
        <p:spPr>
          <a:xfrm>
            <a:off x="838200" y="4876800"/>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76200" y="5562600"/>
            <a:ext cx="1524000" cy="6756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Receiver</a:t>
            </a:r>
            <a:endParaRPr lang="en-US" sz="2800" dirty="0"/>
          </a:p>
        </p:txBody>
      </p:sp>
      <p:sp>
        <p:nvSpPr>
          <p:cNvPr id="16" name="Rounded Rectangle 15"/>
          <p:cNvSpPr/>
          <p:nvPr/>
        </p:nvSpPr>
        <p:spPr>
          <a:xfrm>
            <a:off x="76200" y="4343400"/>
            <a:ext cx="1524000" cy="6756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Network</a:t>
            </a:r>
            <a:endParaRPr lang="en-US" sz="2800" dirty="0"/>
          </a:p>
        </p:txBody>
      </p:sp>
      <p:cxnSp>
        <p:nvCxnSpPr>
          <p:cNvPr id="23" name="Straight Arrow Connector 22"/>
          <p:cNvCxnSpPr>
            <a:stCxn id="6" idx="2"/>
          </p:cNvCxnSpPr>
          <p:nvPr/>
        </p:nvCxnSpPr>
        <p:spPr>
          <a:xfrm>
            <a:off x="838200" y="3886200"/>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9850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9525"/>
            <a:ext cx="8991600" cy="1143000"/>
          </a:xfrm>
        </p:spPr>
        <p:txBody>
          <a:bodyPr/>
          <a:lstStyle/>
          <a:p>
            <a:r>
              <a:rPr lang="en-US" dirty="0" smtClean="0"/>
              <a:t>Taxonomy of Network Performance</a:t>
            </a:r>
            <a:endParaRPr lang="en-US" dirty="0"/>
          </a:p>
        </p:txBody>
      </p:sp>
      <p:sp>
        <p:nvSpPr>
          <p:cNvPr id="3" name="Content Placeholder 2"/>
          <p:cNvSpPr>
            <a:spLocks noGrp="1"/>
          </p:cNvSpPr>
          <p:nvPr>
            <p:ph idx="1"/>
          </p:nvPr>
        </p:nvSpPr>
        <p:spPr>
          <a:xfrm>
            <a:off x="1524000" y="1646237"/>
            <a:ext cx="8991600" cy="4525963"/>
          </a:xfrm>
        </p:spPr>
        <p:txBody>
          <a:bodyPr/>
          <a:lstStyle/>
          <a:p>
            <a:pPr lvl="1"/>
            <a:r>
              <a:rPr lang="en-US" dirty="0" smtClean="0"/>
              <a:t>No network problem</a:t>
            </a:r>
          </a:p>
          <a:p>
            <a:pPr marL="914400" lvl="2" indent="0">
              <a:buNone/>
            </a:pPr>
            <a:endParaRPr lang="en-US" dirty="0" smtClean="0"/>
          </a:p>
          <a:p>
            <a:pPr marL="914400" lvl="2" indent="0">
              <a:buNone/>
            </a:pPr>
            <a:endParaRPr lang="en-US" dirty="0"/>
          </a:p>
          <a:p>
            <a:pPr lvl="1"/>
            <a:r>
              <a:rPr lang="en-US" dirty="0" smtClean="0"/>
              <a:t>Send buffer not large enough</a:t>
            </a:r>
          </a:p>
          <a:p>
            <a:pPr lvl="1"/>
            <a:endParaRPr lang="en-US" dirty="0" smtClean="0"/>
          </a:p>
          <a:p>
            <a:pPr lvl="1"/>
            <a:r>
              <a:rPr lang="en-US" dirty="0"/>
              <a:t>F</a:t>
            </a:r>
            <a:r>
              <a:rPr lang="en-US" dirty="0" smtClean="0"/>
              <a:t>ast retransmission </a:t>
            </a:r>
          </a:p>
          <a:p>
            <a:pPr lvl="1"/>
            <a:r>
              <a:rPr lang="en-US" dirty="0" smtClean="0"/>
              <a:t>Timeout</a:t>
            </a:r>
          </a:p>
          <a:p>
            <a:pPr marL="1828800" lvl="4" indent="0">
              <a:buNone/>
            </a:pPr>
            <a:endParaRPr lang="en-US" dirty="0" smtClean="0"/>
          </a:p>
          <a:p>
            <a:pPr lvl="1"/>
            <a:r>
              <a:rPr lang="en-US" dirty="0" smtClean="0"/>
              <a:t>Not reading fast enough (CPU, disk, etc.)</a:t>
            </a:r>
          </a:p>
          <a:p>
            <a:pPr lvl="1"/>
            <a:r>
              <a:rPr lang="en-US" dirty="0" smtClean="0"/>
              <a:t>Not </a:t>
            </a:r>
            <a:r>
              <a:rPr lang="en-US" dirty="0" err="1" smtClean="0"/>
              <a:t>ACKing</a:t>
            </a:r>
            <a:r>
              <a:rPr lang="en-US" dirty="0" smtClean="0"/>
              <a:t> fast enough (Delayed ACK)</a:t>
            </a:r>
          </a:p>
          <a:p>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23</a:t>
            </a:fld>
            <a:endParaRPr lang="en-US" dirty="0"/>
          </a:p>
        </p:txBody>
      </p:sp>
      <p:sp>
        <p:nvSpPr>
          <p:cNvPr id="5" name="Rounded Rectangle 4"/>
          <p:cNvSpPr/>
          <p:nvPr/>
        </p:nvSpPr>
        <p:spPr>
          <a:xfrm>
            <a:off x="76200" y="1371600"/>
            <a:ext cx="15240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Sender App</a:t>
            </a:r>
            <a:endParaRPr lang="en-US" sz="2800" dirty="0"/>
          </a:p>
        </p:txBody>
      </p:sp>
      <p:sp>
        <p:nvSpPr>
          <p:cNvPr id="6" name="Rounded Rectangle 5"/>
          <p:cNvSpPr/>
          <p:nvPr/>
        </p:nvSpPr>
        <p:spPr>
          <a:xfrm>
            <a:off x="76200" y="2971800"/>
            <a:ext cx="15240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Send Buffer</a:t>
            </a:r>
            <a:endParaRPr lang="en-US" sz="2800" dirty="0"/>
          </a:p>
        </p:txBody>
      </p:sp>
      <p:cxnSp>
        <p:nvCxnSpPr>
          <p:cNvPr id="7" name="Straight Arrow Connector 6"/>
          <p:cNvCxnSpPr>
            <a:stCxn id="5" idx="2"/>
            <a:endCxn id="6" idx="0"/>
          </p:cNvCxnSpPr>
          <p:nvPr/>
        </p:nvCxnSpPr>
        <p:spPr>
          <a:xfrm>
            <a:off x="838200" y="2286000"/>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endCxn id="10" idx="0"/>
          </p:cNvCxnSpPr>
          <p:nvPr/>
        </p:nvCxnSpPr>
        <p:spPr>
          <a:xfrm>
            <a:off x="838200" y="4876800"/>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76200" y="5562600"/>
            <a:ext cx="1524000" cy="6756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Receiver</a:t>
            </a:r>
            <a:endParaRPr lang="en-US" sz="2800" dirty="0"/>
          </a:p>
        </p:txBody>
      </p:sp>
      <p:sp>
        <p:nvSpPr>
          <p:cNvPr id="16" name="Rounded Rectangle 15"/>
          <p:cNvSpPr/>
          <p:nvPr/>
        </p:nvSpPr>
        <p:spPr>
          <a:xfrm>
            <a:off x="76200" y="4343400"/>
            <a:ext cx="1524000" cy="6756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Network</a:t>
            </a:r>
            <a:endParaRPr lang="en-US" sz="2800" dirty="0"/>
          </a:p>
        </p:txBody>
      </p:sp>
      <p:cxnSp>
        <p:nvCxnSpPr>
          <p:cNvPr id="23" name="Straight Arrow Connector 22"/>
          <p:cNvCxnSpPr>
            <a:stCxn id="6" idx="2"/>
          </p:cNvCxnSpPr>
          <p:nvPr/>
        </p:nvCxnSpPr>
        <p:spPr>
          <a:xfrm>
            <a:off x="838200" y="3886200"/>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46200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9525"/>
            <a:ext cx="8991600" cy="1143000"/>
          </a:xfrm>
        </p:spPr>
        <p:txBody>
          <a:bodyPr/>
          <a:lstStyle/>
          <a:p>
            <a:r>
              <a:rPr lang="en-US" dirty="0"/>
              <a:t>Identifying Performance Problems</a:t>
            </a:r>
          </a:p>
        </p:txBody>
      </p:sp>
      <p:sp>
        <p:nvSpPr>
          <p:cNvPr id="3" name="Content Placeholder 2"/>
          <p:cNvSpPr>
            <a:spLocks noGrp="1"/>
          </p:cNvSpPr>
          <p:nvPr>
            <p:ph idx="1"/>
          </p:nvPr>
        </p:nvSpPr>
        <p:spPr>
          <a:xfrm>
            <a:off x="1905000" y="1341437"/>
            <a:ext cx="7239000" cy="4525963"/>
          </a:xfrm>
        </p:spPr>
        <p:txBody>
          <a:bodyPr/>
          <a:lstStyle/>
          <a:p>
            <a:pPr lvl="1"/>
            <a:r>
              <a:rPr lang="en-US" dirty="0" smtClean="0"/>
              <a:t>Not any other problems</a:t>
            </a:r>
          </a:p>
          <a:p>
            <a:pPr lvl="1"/>
            <a:endParaRPr lang="en-US" dirty="0" smtClean="0"/>
          </a:p>
          <a:p>
            <a:pPr lvl="1"/>
            <a:r>
              <a:rPr lang="en-US" dirty="0" smtClean="0"/>
              <a:t>#bytes in send buffer</a:t>
            </a:r>
            <a:endParaRPr lang="en-US" dirty="0"/>
          </a:p>
          <a:p>
            <a:pPr marL="914400" lvl="2" indent="0">
              <a:buNone/>
            </a:pPr>
            <a:endParaRPr lang="en-US" dirty="0" smtClean="0"/>
          </a:p>
          <a:p>
            <a:pPr lvl="1"/>
            <a:r>
              <a:rPr lang="en-US" dirty="0" smtClean="0"/>
              <a:t>#Fast retransmission</a:t>
            </a:r>
            <a:endParaRPr lang="en-US" dirty="0"/>
          </a:p>
          <a:p>
            <a:pPr lvl="1"/>
            <a:r>
              <a:rPr lang="en-US" dirty="0" smtClean="0"/>
              <a:t>#Timeout</a:t>
            </a:r>
          </a:p>
          <a:p>
            <a:pPr lvl="1"/>
            <a:endParaRPr lang="en-US" dirty="0" smtClean="0"/>
          </a:p>
          <a:p>
            <a:pPr lvl="1"/>
            <a:r>
              <a:rPr lang="en-US" dirty="0" err="1" smtClean="0"/>
              <a:t>RwinLimitTime</a:t>
            </a:r>
            <a:endParaRPr lang="en-US" dirty="0" smtClean="0"/>
          </a:p>
          <a:p>
            <a:pPr lvl="1"/>
            <a:r>
              <a:rPr lang="en-US" dirty="0" smtClean="0"/>
              <a:t>Delayed ACK</a:t>
            </a:r>
          </a:p>
          <a:p>
            <a:pPr marL="457200" lvl="1" indent="0">
              <a:buNone/>
            </a:pPr>
            <a:r>
              <a:rPr lang="en-US" sz="2400" i="1" dirty="0" smtClean="0"/>
              <a:t>diff</a:t>
            </a:r>
            <a:r>
              <a:rPr lang="en-US" sz="2400" i="1" dirty="0"/>
              <a:t>(</a:t>
            </a:r>
            <a:r>
              <a:rPr lang="en-US" sz="2400" i="1" dirty="0" err="1"/>
              <a:t>SumRTT</a:t>
            </a:r>
            <a:r>
              <a:rPr lang="en-US" sz="2400" i="1" dirty="0"/>
              <a:t>) &gt; </a:t>
            </a:r>
            <a:r>
              <a:rPr lang="en-US" sz="2400" i="1" dirty="0" smtClean="0"/>
              <a:t>diff(</a:t>
            </a:r>
            <a:r>
              <a:rPr lang="en-US" sz="2400" i="1" dirty="0" err="1"/>
              <a:t>SampleRTT</a:t>
            </a:r>
            <a:r>
              <a:rPr lang="en-US" sz="2400" i="1" dirty="0" smtClean="0"/>
              <a:t>)*</a:t>
            </a:r>
            <a:r>
              <a:rPr lang="en-US" sz="2400" i="1" dirty="0" err="1" smtClean="0"/>
              <a:t>MaxQueuingDelay</a:t>
            </a:r>
            <a:endParaRPr lang="en-US" sz="2400" i="1" dirty="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24</a:t>
            </a:fld>
            <a:endParaRPr lang="en-US" dirty="0"/>
          </a:p>
        </p:txBody>
      </p:sp>
      <p:sp>
        <p:nvSpPr>
          <p:cNvPr id="5" name="Rounded Rectangle 4"/>
          <p:cNvSpPr/>
          <p:nvPr/>
        </p:nvSpPr>
        <p:spPr>
          <a:xfrm>
            <a:off x="76200" y="1371600"/>
            <a:ext cx="2209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Sender App</a:t>
            </a:r>
            <a:endParaRPr lang="en-US" sz="2800" dirty="0"/>
          </a:p>
        </p:txBody>
      </p:sp>
      <p:sp>
        <p:nvSpPr>
          <p:cNvPr id="6" name="Rounded Rectangle 5"/>
          <p:cNvSpPr/>
          <p:nvPr/>
        </p:nvSpPr>
        <p:spPr>
          <a:xfrm>
            <a:off x="76200" y="2362200"/>
            <a:ext cx="2209800" cy="609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Send Buffer</a:t>
            </a:r>
            <a:endParaRPr lang="en-US" sz="2800" dirty="0"/>
          </a:p>
        </p:txBody>
      </p:sp>
      <p:cxnSp>
        <p:nvCxnSpPr>
          <p:cNvPr id="7" name="Straight Arrow Connector 6"/>
          <p:cNvCxnSpPr>
            <a:stCxn id="5" idx="2"/>
            <a:endCxn id="6" idx="0"/>
          </p:cNvCxnSpPr>
          <p:nvPr/>
        </p:nvCxnSpPr>
        <p:spPr>
          <a:xfrm>
            <a:off x="1181100" y="1905000"/>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143000" y="4267200"/>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76200" y="4953000"/>
            <a:ext cx="2209800" cy="990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Receiver</a:t>
            </a:r>
            <a:endParaRPr lang="en-US" sz="2800" dirty="0"/>
          </a:p>
        </p:txBody>
      </p:sp>
      <p:sp>
        <p:nvSpPr>
          <p:cNvPr id="16" name="Rounded Rectangle 15"/>
          <p:cNvSpPr/>
          <p:nvPr/>
        </p:nvSpPr>
        <p:spPr>
          <a:xfrm>
            <a:off x="76200" y="3429000"/>
            <a:ext cx="2209800" cy="838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Network</a:t>
            </a:r>
            <a:endParaRPr lang="en-US" sz="2800" dirty="0"/>
          </a:p>
        </p:txBody>
      </p:sp>
      <p:cxnSp>
        <p:nvCxnSpPr>
          <p:cNvPr id="23" name="Straight Arrow Connector 22"/>
          <p:cNvCxnSpPr>
            <a:stCxn id="6" idx="2"/>
            <a:endCxn id="16" idx="0"/>
          </p:cNvCxnSpPr>
          <p:nvPr/>
        </p:nvCxnSpPr>
        <p:spPr>
          <a:xfrm>
            <a:off x="1181100" y="2971800"/>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553200" y="4114800"/>
            <a:ext cx="1524000" cy="830997"/>
          </a:xfrm>
          <a:prstGeom prst="rect">
            <a:avLst/>
          </a:prstGeom>
          <a:noFill/>
        </p:spPr>
        <p:txBody>
          <a:bodyPr wrap="square" rtlCol="0">
            <a:spAutoFit/>
          </a:bodyPr>
          <a:lstStyle/>
          <a:p>
            <a:r>
              <a:rPr lang="en-US" sz="2400" dirty="0" smtClean="0">
                <a:solidFill>
                  <a:srgbClr val="FF0000"/>
                </a:solidFill>
              </a:rPr>
              <a:t>Direct </a:t>
            </a:r>
          </a:p>
          <a:p>
            <a:r>
              <a:rPr lang="en-US" sz="2400" dirty="0" smtClean="0">
                <a:solidFill>
                  <a:srgbClr val="FF0000"/>
                </a:solidFill>
              </a:rPr>
              <a:t>measure</a:t>
            </a:r>
            <a:endParaRPr lang="en-US" sz="2400" dirty="0">
              <a:solidFill>
                <a:srgbClr val="FF0000"/>
              </a:solidFill>
            </a:endParaRPr>
          </a:p>
        </p:txBody>
      </p:sp>
      <p:cxnSp>
        <p:nvCxnSpPr>
          <p:cNvPr id="31" name="Straight Connector 30"/>
          <p:cNvCxnSpPr>
            <a:stCxn id="30" idx="1"/>
          </p:cNvCxnSpPr>
          <p:nvPr/>
        </p:nvCxnSpPr>
        <p:spPr>
          <a:xfrm flipH="1" flipV="1">
            <a:off x="5943600" y="3733802"/>
            <a:ext cx="609600" cy="79649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30" idx="1"/>
          </p:cNvCxnSpPr>
          <p:nvPr/>
        </p:nvCxnSpPr>
        <p:spPr>
          <a:xfrm flipH="1" flipV="1">
            <a:off x="4267200" y="4191002"/>
            <a:ext cx="2286000" cy="33929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30" idx="1"/>
          </p:cNvCxnSpPr>
          <p:nvPr/>
        </p:nvCxnSpPr>
        <p:spPr>
          <a:xfrm flipH="1">
            <a:off x="4953000" y="4530299"/>
            <a:ext cx="1600200" cy="5751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086600" y="2438400"/>
            <a:ext cx="1524000" cy="461665"/>
          </a:xfrm>
          <a:prstGeom prst="rect">
            <a:avLst/>
          </a:prstGeom>
          <a:noFill/>
        </p:spPr>
        <p:txBody>
          <a:bodyPr wrap="square" rtlCol="0">
            <a:spAutoFit/>
          </a:bodyPr>
          <a:lstStyle/>
          <a:p>
            <a:r>
              <a:rPr lang="en-US" sz="2400" dirty="0" smtClean="0">
                <a:solidFill>
                  <a:srgbClr val="FF0000"/>
                </a:solidFill>
              </a:rPr>
              <a:t>Sampling</a:t>
            </a:r>
            <a:endParaRPr lang="en-US" sz="2400" dirty="0">
              <a:solidFill>
                <a:srgbClr val="FF0000"/>
              </a:solidFill>
            </a:endParaRPr>
          </a:p>
        </p:txBody>
      </p:sp>
      <p:cxnSp>
        <p:nvCxnSpPr>
          <p:cNvPr id="36" name="Straight Connector 35"/>
          <p:cNvCxnSpPr/>
          <p:nvPr/>
        </p:nvCxnSpPr>
        <p:spPr>
          <a:xfrm flipH="1">
            <a:off x="6400800" y="2667000"/>
            <a:ext cx="533400"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7086600" y="5181600"/>
            <a:ext cx="1524000" cy="461665"/>
          </a:xfrm>
          <a:prstGeom prst="rect">
            <a:avLst/>
          </a:prstGeom>
          <a:noFill/>
        </p:spPr>
        <p:txBody>
          <a:bodyPr wrap="square" rtlCol="0">
            <a:spAutoFit/>
          </a:bodyPr>
          <a:lstStyle/>
          <a:p>
            <a:r>
              <a:rPr lang="en-US" sz="2400" dirty="0" smtClean="0">
                <a:solidFill>
                  <a:srgbClr val="FF0000"/>
                </a:solidFill>
              </a:rPr>
              <a:t>Inference</a:t>
            </a:r>
            <a:endParaRPr lang="en-US" sz="2400" dirty="0">
              <a:solidFill>
                <a:srgbClr val="FF0000"/>
              </a:solidFill>
            </a:endParaRPr>
          </a:p>
        </p:txBody>
      </p:sp>
      <p:cxnSp>
        <p:nvCxnSpPr>
          <p:cNvPr id="39" name="Straight Connector 38"/>
          <p:cNvCxnSpPr>
            <a:stCxn id="38" idx="1"/>
          </p:cNvCxnSpPr>
          <p:nvPr/>
        </p:nvCxnSpPr>
        <p:spPr>
          <a:xfrm flipH="1">
            <a:off x="6477000" y="5412433"/>
            <a:ext cx="609600" cy="45496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6834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5"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6477000" y="1295400"/>
            <a:ext cx="2590800" cy="480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US" sz="2400" dirty="0" smtClean="0">
                <a:solidFill>
                  <a:srgbClr val="0000FF"/>
                </a:solidFill>
              </a:rPr>
              <a:t>Management System</a:t>
            </a:r>
            <a:endParaRPr lang="en-US" sz="2400" dirty="0">
              <a:solidFill>
                <a:srgbClr val="0000FF"/>
              </a:solidFill>
            </a:endParaRPr>
          </a:p>
        </p:txBody>
      </p:sp>
      <p:sp>
        <p:nvSpPr>
          <p:cNvPr id="10" name="Rounded Rectangle 9"/>
          <p:cNvSpPr/>
          <p:nvPr/>
        </p:nvSpPr>
        <p:spPr>
          <a:xfrm>
            <a:off x="1219200" y="2545140"/>
            <a:ext cx="4724400" cy="2057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0"/>
          <a:lstStyle/>
          <a:p>
            <a:endParaRPr lang="en-US" sz="2400" dirty="0"/>
          </a:p>
        </p:txBody>
      </p:sp>
      <p:sp>
        <p:nvSpPr>
          <p:cNvPr id="9" name="Rounded Rectangle 8"/>
          <p:cNvSpPr/>
          <p:nvPr/>
        </p:nvSpPr>
        <p:spPr>
          <a:xfrm>
            <a:off x="990600" y="2773740"/>
            <a:ext cx="4724400" cy="2057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0"/>
          <a:lstStyle/>
          <a:p>
            <a:endParaRPr lang="en-US" sz="2400" dirty="0"/>
          </a:p>
        </p:txBody>
      </p:sp>
      <p:sp>
        <p:nvSpPr>
          <p:cNvPr id="2" name="Title 1"/>
          <p:cNvSpPr>
            <a:spLocks noGrp="1"/>
          </p:cNvSpPr>
          <p:nvPr>
            <p:ph type="title"/>
          </p:nvPr>
        </p:nvSpPr>
        <p:spPr>
          <a:xfrm>
            <a:off x="-457200" y="0"/>
            <a:ext cx="8229600" cy="1143000"/>
          </a:xfrm>
        </p:spPr>
        <p:txBody>
          <a:bodyPr/>
          <a:lstStyle/>
          <a:p>
            <a:r>
              <a:rPr lang="en-US" dirty="0" smtClean="0"/>
              <a:t>SNAP Architecture</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25</a:t>
            </a:fld>
            <a:endParaRPr lang="en-US"/>
          </a:p>
        </p:txBody>
      </p:sp>
      <p:sp>
        <p:nvSpPr>
          <p:cNvPr id="5" name="Rounded Rectangle 4"/>
          <p:cNvSpPr/>
          <p:nvPr/>
        </p:nvSpPr>
        <p:spPr>
          <a:xfrm>
            <a:off x="762000" y="3002340"/>
            <a:ext cx="4724400" cy="2057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0"/>
          <a:lstStyle/>
          <a:p>
            <a:r>
              <a:rPr lang="en-US" sz="2400" dirty="0" smtClean="0">
                <a:solidFill>
                  <a:srgbClr val="0000FF"/>
                </a:solidFill>
              </a:rPr>
              <a:t>At each host for every connection </a:t>
            </a:r>
            <a:endParaRPr lang="en-US" sz="2400" dirty="0">
              <a:solidFill>
                <a:srgbClr val="0000FF"/>
              </a:solidFill>
            </a:endParaRPr>
          </a:p>
        </p:txBody>
      </p:sp>
      <p:sp>
        <p:nvSpPr>
          <p:cNvPr id="6" name="Rounded Rectangle 5"/>
          <p:cNvSpPr/>
          <p:nvPr/>
        </p:nvSpPr>
        <p:spPr>
          <a:xfrm>
            <a:off x="990600" y="3840540"/>
            <a:ext cx="1371600" cy="990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rgbClr val="0000FF"/>
                </a:solidFill>
              </a:rPr>
              <a:t>Collect data</a:t>
            </a:r>
            <a:endParaRPr lang="en-US" sz="2400" dirty="0">
              <a:solidFill>
                <a:srgbClr val="0000FF"/>
              </a:solidFill>
            </a:endParaRPr>
          </a:p>
        </p:txBody>
      </p:sp>
      <p:sp>
        <p:nvSpPr>
          <p:cNvPr id="7" name="Right Arrow 6"/>
          <p:cNvSpPr/>
          <p:nvPr/>
        </p:nvSpPr>
        <p:spPr>
          <a:xfrm>
            <a:off x="2362200" y="4221540"/>
            <a:ext cx="8382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ounded Rectangle 7"/>
          <p:cNvSpPr/>
          <p:nvPr/>
        </p:nvSpPr>
        <p:spPr>
          <a:xfrm>
            <a:off x="3200400" y="3840540"/>
            <a:ext cx="2133600" cy="990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rgbClr val="0000FF"/>
                </a:solidFill>
              </a:rPr>
              <a:t>Performance Classifier</a:t>
            </a:r>
            <a:endParaRPr lang="en-US" sz="2400" dirty="0">
              <a:solidFill>
                <a:srgbClr val="0000FF"/>
              </a:solidFill>
            </a:endParaRPr>
          </a:p>
        </p:txBody>
      </p:sp>
      <p:sp>
        <p:nvSpPr>
          <p:cNvPr id="11" name="Rounded Rectangle 10"/>
          <p:cNvSpPr/>
          <p:nvPr/>
        </p:nvSpPr>
        <p:spPr>
          <a:xfrm>
            <a:off x="6858000" y="3581400"/>
            <a:ext cx="1752600" cy="1143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rgbClr val="0000FF"/>
                </a:solidFill>
              </a:rPr>
              <a:t>Cross-connection correlation</a:t>
            </a:r>
            <a:endParaRPr lang="en-US" sz="2400" dirty="0">
              <a:solidFill>
                <a:srgbClr val="0000FF"/>
              </a:solidFill>
            </a:endParaRPr>
          </a:p>
        </p:txBody>
      </p:sp>
      <p:cxnSp>
        <p:nvCxnSpPr>
          <p:cNvPr id="13" name="Straight Arrow Connector 12"/>
          <p:cNvCxnSpPr/>
          <p:nvPr/>
        </p:nvCxnSpPr>
        <p:spPr>
          <a:xfrm>
            <a:off x="5943600" y="3307140"/>
            <a:ext cx="5334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5715000" y="3764340"/>
            <a:ext cx="762000" cy="1218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5486400" y="4297740"/>
            <a:ext cx="990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6477000" y="2286000"/>
            <a:ext cx="2514600" cy="830997"/>
          </a:xfrm>
          <a:prstGeom prst="rect">
            <a:avLst/>
          </a:prstGeom>
          <a:noFill/>
        </p:spPr>
        <p:txBody>
          <a:bodyPr wrap="square" rtlCol="0">
            <a:spAutoFit/>
          </a:bodyPr>
          <a:lstStyle/>
          <a:p>
            <a:pPr algn="ctr"/>
            <a:r>
              <a:rPr lang="en-US" sz="2400" dirty="0" smtClean="0"/>
              <a:t>Topology, routing</a:t>
            </a:r>
          </a:p>
          <a:p>
            <a:pPr algn="ctr"/>
            <a:r>
              <a:rPr lang="en-US" sz="2400" dirty="0" smtClean="0"/>
              <a:t>Conn </a:t>
            </a:r>
            <a:r>
              <a:rPr lang="en-US" sz="2400" dirty="0" smtClean="0">
                <a:sym typeface="Wingdings"/>
              </a:rPr>
              <a:t> </a:t>
            </a:r>
            <a:r>
              <a:rPr lang="en-US" sz="2400" dirty="0" err="1" smtClean="0">
                <a:sym typeface="Wingdings"/>
              </a:rPr>
              <a:t>proc</a:t>
            </a:r>
            <a:r>
              <a:rPr lang="en-US" sz="2400" dirty="0" smtClean="0">
                <a:sym typeface="Wingdings"/>
              </a:rPr>
              <a:t>/app</a:t>
            </a:r>
            <a:endParaRPr lang="en-US" sz="2400" dirty="0"/>
          </a:p>
        </p:txBody>
      </p:sp>
      <p:cxnSp>
        <p:nvCxnSpPr>
          <p:cNvPr id="27" name="Straight Arrow Connector 26"/>
          <p:cNvCxnSpPr>
            <a:endCxn id="11" idx="0"/>
          </p:cNvCxnSpPr>
          <p:nvPr/>
        </p:nvCxnSpPr>
        <p:spPr>
          <a:xfrm>
            <a:off x="7696200" y="3124200"/>
            <a:ext cx="381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a:off x="7772400" y="4724400"/>
            <a:ext cx="381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6477000" y="5029200"/>
            <a:ext cx="2590800" cy="830997"/>
          </a:xfrm>
          <a:prstGeom prst="rect">
            <a:avLst/>
          </a:prstGeom>
          <a:noFill/>
        </p:spPr>
        <p:txBody>
          <a:bodyPr wrap="square" rtlCol="0">
            <a:spAutoFit/>
          </a:bodyPr>
          <a:lstStyle/>
          <a:p>
            <a:pPr algn="ctr"/>
            <a:r>
              <a:rPr lang="en-US" sz="2400" dirty="0" smtClean="0"/>
              <a:t>Offending </a:t>
            </a:r>
            <a:r>
              <a:rPr lang="en-US" sz="2400" dirty="0"/>
              <a:t>app, </a:t>
            </a:r>
          </a:p>
          <a:p>
            <a:pPr algn="ctr"/>
            <a:r>
              <a:rPr lang="en-US" sz="2400" dirty="0" smtClean="0"/>
              <a:t>host</a:t>
            </a:r>
            <a:r>
              <a:rPr lang="en-US" sz="2400" dirty="0"/>
              <a:t>, link, or switch</a:t>
            </a:r>
          </a:p>
        </p:txBody>
      </p:sp>
      <p:sp>
        <p:nvSpPr>
          <p:cNvPr id="3" name="TextBox 2"/>
          <p:cNvSpPr txBox="1"/>
          <p:nvPr/>
        </p:nvSpPr>
        <p:spPr>
          <a:xfrm>
            <a:off x="609600" y="1219200"/>
            <a:ext cx="3048000" cy="830997"/>
          </a:xfrm>
          <a:prstGeom prst="rect">
            <a:avLst/>
          </a:prstGeom>
          <a:noFill/>
        </p:spPr>
        <p:txBody>
          <a:bodyPr wrap="square" rtlCol="0">
            <a:spAutoFit/>
          </a:bodyPr>
          <a:lstStyle/>
          <a:p>
            <a:r>
              <a:rPr lang="en-US" sz="2400" dirty="0" smtClean="0">
                <a:solidFill>
                  <a:srgbClr val="FF0000"/>
                </a:solidFill>
              </a:rPr>
              <a:t>Online, lightweight processing &amp; diagnosis</a:t>
            </a:r>
            <a:endParaRPr lang="en-US" sz="2400" dirty="0">
              <a:solidFill>
                <a:srgbClr val="FF0000"/>
              </a:solidFill>
            </a:endParaRPr>
          </a:p>
        </p:txBody>
      </p:sp>
      <p:cxnSp>
        <p:nvCxnSpPr>
          <p:cNvPr id="14" name="Straight Connector 13"/>
          <p:cNvCxnSpPr/>
          <p:nvPr/>
        </p:nvCxnSpPr>
        <p:spPr>
          <a:xfrm>
            <a:off x="2209800" y="2057400"/>
            <a:ext cx="609600" cy="960060"/>
          </a:xfrm>
          <a:prstGeom prst="line">
            <a:avLst/>
          </a:prstGeom>
        </p:spPr>
        <p:style>
          <a:lnRef idx="3">
            <a:schemeClr val="accent2"/>
          </a:lnRef>
          <a:fillRef idx="0">
            <a:schemeClr val="accent2"/>
          </a:fillRef>
          <a:effectRef idx="2">
            <a:schemeClr val="accent2"/>
          </a:effectRef>
          <a:fontRef idx="minor">
            <a:schemeClr val="tx1"/>
          </a:fontRef>
        </p:style>
      </p:cxnSp>
      <p:sp>
        <p:nvSpPr>
          <p:cNvPr id="23" name="TextBox 22"/>
          <p:cNvSpPr txBox="1"/>
          <p:nvPr/>
        </p:nvSpPr>
        <p:spPr>
          <a:xfrm>
            <a:off x="4114800" y="1143000"/>
            <a:ext cx="2514600" cy="830997"/>
          </a:xfrm>
          <a:prstGeom prst="rect">
            <a:avLst/>
          </a:prstGeom>
          <a:noFill/>
        </p:spPr>
        <p:txBody>
          <a:bodyPr wrap="square" rtlCol="0">
            <a:spAutoFit/>
          </a:bodyPr>
          <a:lstStyle/>
          <a:p>
            <a:r>
              <a:rPr lang="en-US" sz="2400" dirty="0" smtClean="0">
                <a:solidFill>
                  <a:srgbClr val="FF0000"/>
                </a:solidFill>
              </a:rPr>
              <a:t>Offline, cross-conn diagnosis</a:t>
            </a:r>
            <a:endParaRPr lang="en-US" sz="2400" dirty="0">
              <a:solidFill>
                <a:srgbClr val="FF0000"/>
              </a:solidFill>
            </a:endParaRPr>
          </a:p>
        </p:txBody>
      </p:sp>
      <p:cxnSp>
        <p:nvCxnSpPr>
          <p:cNvPr id="24" name="Straight Connector 23"/>
          <p:cNvCxnSpPr>
            <a:stCxn id="23" idx="2"/>
          </p:cNvCxnSpPr>
          <p:nvPr/>
        </p:nvCxnSpPr>
        <p:spPr>
          <a:xfrm>
            <a:off x="5372100" y="1973997"/>
            <a:ext cx="1104900" cy="312003"/>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13543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SNAP in the Real World</a:t>
            </a:r>
            <a:endParaRPr lang="en-US" dirty="0"/>
          </a:p>
        </p:txBody>
      </p:sp>
      <p:sp>
        <p:nvSpPr>
          <p:cNvPr id="3" name="Content Placeholder 2"/>
          <p:cNvSpPr>
            <a:spLocks noGrp="1"/>
          </p:cNvSpPr>
          <p:nvPr>
            <p:ph idx="1"/>
          </p:nvPr>
        </p:nvSpPr>
        <p:spPr>
          <a:xfrm>
            <a:off x="0" y="1828800"/>
            <a:ext cx="9144000" cy="4525963"/>
          </a:xfrm>
        </p:spPr>
        <p:txBody>
          <a:bodyPr/>
          <a:lstStyle/>
          <a:p>
            <a:r>
              <a:rPr lang="en-US" dirty="0" smtClean="0"/>
              <a:t>Deployed in a production </a:t>
            </a:r>
            <a:r>
              <a:rPr lang="en-US" dirty="0"/>
              <a:t>d</a:t>
            </a:r>
            <a:r>
              <a:rPr lang="en-US" dirty="0" smtClean="0"/>
              <a:t>ata </a:t>
            </a:r>
            <a:r>
              <a:rPr lang="en-US" dirty="0"/>
              <a:t>c</a:t>
            </a:r>
            <a:r>
              <a:rPr lang="en-US" dirty="0" smtClean="0"/>
              <a:t>enter</a:t>
            </a:r>
          </a:p>
          <a:p>
            <a:pPr lvl="1"/>
            <a:r>
              <a:rPr lang="en-US" i="1" dirty="0" smtClean="0"/>
              <a:t>8K</a:t>
            </a:r>
            <a:r>
              <a:rPr lang="en-US" dirty="0" smtClean="0"/>
              <a:t> machines, </a:t>
            </a:r>
            <a:r>
              <a:rPr lang="en-US" i="1" dirty="0" smtClean="0"/>
              <a:t>700</a:t>
            </a:r>
            <a:r>
              <a:rPr lang="en-US" dirty="0" smtClean="0"/>
              <a:t> applications</a:t>
            </a:r>
          </a:p>
          <a:p>
            <a:pPr lvl="1"/>
            <a:r>
              <a:rPr lang="en-US" dirty="0" smtClean="0"/>
              <a:t>Ran SNAP for a week, collected terabytes of data</a:t>
            </a:r>
          </a:p>
          <a:p>
            <a:pPr lvl="1"/>
            <a:endParaRPr lang="en-US" dirty="0" smtClean="0"/>
          </a:p>
          <a:p>
            <a:r>
              <a:rPr lang="en-US" dirty="0" smtClean="0"/>
              <a:t>Diagnosis results</a:t>
            </a:r>
          </a:p>
          <a:p>
            <a:pPr lvl="1"/>
            <a:r>
              <a:rPr lang="en-US" dirty="0" smtClean="0"/>
              <a:t>Identified </a:t>
            </a:r>
            <a:r>
              <a:rPr lang="en-US" i="1" dirty="0"/>
              <a:t>15</a:t>
            </a:r>
            <a:r>
              <a:rPr lang="en-US" dirty="0"/>
              <a:t> major </a:t>
            </a:r>
            <a:r>
              <a:rPr lang="en-US" dirty="0" smtClean="0"/>
              <a:t>performance </a:t>
            </a:r>
            <a:r>
              <a:rPr lang="en-US" dirty="0"/>
              <a:t>problems</a:t>
            </a:r>
            <a:endParaRPr lang="en-US" dirty="0" smtClean="0"/>
          </a:p>
          <a:p>
            <a:pPr lvl="1"/>
            <a:r>
              <a:rPr lang="en-US" i="1" dirty="0" smtClean="0"/>
              <a:t>21% </a:t>
            </a:r>
            <a:r>
              <a:rPr lang="en-US" dirty="0" smtClean="0"/>
              <a:t>applications have network performance problems</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26</a:t>
            </a:fld>
            <a:endParaRPr lang="en-US"/>
          </a:p>
        </p:txBody>
      </p:sp>
    </p:spTree>
    <p:extLst>
      <p:ext uri="{BB962C8B-B14F-4D97-AF65-F5344CB8AC3E}">
        <p14:creationId xmlns:p14="http://schemas.microsoft.com/office/powerpoint/2010/main" val="25440828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228600"/>
            <a:ext cx="8991600" cy="1143000"/>
          </a:xfrm>
        </p:spPr>
        <p:txBody>
          <a:bodyPr/>
          <a:lstStyle/>
          <a:p>
            <a:r>
              <a:rPr lang="en-US" dirty="0" smtClean="0"/>
              <a:t>Characterizing </a:t>
            </a:r>
            <a:r>
              <a:rPr lang="en-US" dirty="0" err="1" smtClean="0"/>
              <a:t>Perf</a:t>
            </a:r>
            <a:r>
              <a:rPr lang="en-US" dirty="0" smtClean="0"/>
              <a:t>. Limitations</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27</a:t>
            </a:fld>
            <a:endParaRPr lang="en-US" dirty="0"/>
          </a:p>
        </p:txBody>
      </p:sp>
      <p:sp>
        <p:nvSpPr>
          <p:cNvPr id="6" name="Rounded Rectangle 5"/>
          <p:cNvSpPr/>
          <p:nvPr/>
        </p:nvSpPr>
        <p:spPr>
          <a:xfrm>
            <a:off x="76200" y="2464097"/>
            <a:ext cx="15240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Send Buffer</a:t>
            </a:r>
            <a:endParaRPr lang="en-US" sz="2800" dirty="0"/>
          </a:p>
        </p:txBody>
      </p:sp>
      <p:cxnSp>
        <p:nvCxnSpPr>
          <p:cNvPr id="8" name="Straight Arrow Connector 7"/>
          <p:cNvCxnSpPr>
            <a:endCxn id="10" idx="0"/>
          </p:cNvCxnSpPr>
          <p:nvPr/>
        </p:nvCxnSpPr>
        <p:spPr>
          <a:xfrm>
            <a:off x="838200" y="4369097"/>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76200" y="5054897"/>
            <a:ext cx="1524000" cy="6756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Receiver</a:t>
            </a:r>
            <a:endParaRPr lang="en-US" sz="2800" dirty="0"/>
          </a:p>
        </p:txBody>
      </p:sp>
      <p:sp>
        <p:nvSpPr>
          <p:cNvPr id="16" name="Rounded Rectangle 15"/>
          <p:cNvSpPr/>
          <p:nvPr/>
        </p:nvSpPr>
        <p:spPr>
          <a:xfrm>
            <a:off x="76200" y="3835697"/>
            <a:ext cx="1524000" cy="6756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Network</a:t>
            </a:r>
            <a:endParaRPr lang="en-US" sz="2800" dirty="0"/>
          </a:p>
        </p:txBody>
      </p:sp>
      <p:cxnSp>
        <p:nvCxnSpPr>
          <p:cNvPr id="23" name="Straight Arrow Connector 22"/>
          <p:cNvCxnSpPr>
            <a:stCxn id="6" idx="2"/>
          </p:cNvCxnSpPr>
          <p:nvPr/>
        </p:nvCxnSpPr>
        <p:spPr>
          <a:xfrm>
            <a:off x="838200" y="3378497"/>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371600" y="1447800"/>
            <a:ext cx="2971800" cy="830997"/>
          </a:xfrm>
          <a:prstGeom prst="rect">
            <a:avLst/>
          </a:prstGeom>
          <a:noFill/>
        </p:spPr>
        <p:txBody>
          <a:bodyPr wrap="square" rtlCol="0">
            <a:spAutoFit/>
          </a:bodyPr>
          <a:lstStyle/>
          <a:p>
            <a:r>
              <a:rPr lang="en-US" sz="2400" dirty="0" smtClean="0">
                <a:solidFill>
                  <a:srgbClr val="0000FF"/>
                </a:solidFill>
              </a:rPr>
              <a:t>#Apps that are limited for &gt; 50% of the time</a:t>
            </a:r>
            <a:endParaRPr lang="en-US" sz="2400" dirty="0">
              <a:solidFill>
                <a:srgbClr val="0000FF"/>
              </a:solidFill>
            </a:endParaRPr>
          </a:p>
        </p:txBody>
      </p:sp>
      <p:sp>
        <p:nvSpPr>
          <p:cNvPr id="15" name="TextBox 14"/>
          <p:cNvSpPr txBox="1"/>
          <p:nvPr/>
        </p:nvSpPr>
        <p:spPr>
          <a:xfrm>
            <a:off x="1752600" y="2662535"/>
            <a:ext cx="990600" cy="461665"/>
          </a:xfrm>
          <a:prstGeom prst="rect">
            <a:avLst/>
          </a:prstGeom>
          <a:noFill/>
        </p:spPr>
        <p:txBody>
          <a:bodyPr wrap="square" rtlCol="0">
            <a:spAutoFit/>
          </a:bodyPr>
          <a:lstStyle/>
          <a:p>
            <a:r>
              <a:rPr lang="en-US" sz="2400" dirty="0" smtClean="0">
                <a:solidFill>
                  <a:srgbClr val="0000FF"/>
                </a:solidFill>
              </a:rPr>
              <a:t>1 App</a:t>
            </a:r>
            <a:endParaRPr lang="en-US" sz="2400" dirty="0">
              <a:solidFill>
                <a:srgbClr val="0000FF"/>
              </a:solidFill>
            </a:endParaRPr>
          </a:p>
        </p:txBody>
      </p:sp>
      <p:sp>
        <p:nvSpPr>
          <p:cNvPr id="17" name="TextBox 16"/>
          <p:cNvSpPr txBox="1"/>
          <p:nvPr/>
        </p:nvSpPr>
        <p:spPr>
          <a:xfrm>
            <a:off x="1752600" y="3957935"/>
            <a:ext cx="1143000" cy="461665"/>
          </a:xfrm>
          <a:prstGeom prst="rect">
            <a:avLst/>
          </a:prstGeom>
          <a:noFill/>
        </p:spPr>
        <p:txBody>
          <a:bodyPr wrap="square" rtlCol="0">
            <a:spAutoFit/>
          </a:bodyPr>
          <a:lstStyle/>
          <a:p>
            <a:r>
              <a:rPr lang="en-US" sz="2400" dirty="0" smtClean="0">
                <a:solidFill>
                  <a:srgbClr val="0000FF"/>
                </a:solidFill>
              </a:rPr>
              <a:t>6 Apps</a:t>
            </a:r>
            <a:endParaRPr lang="en-US" sz="2400" dirty="0">
              <a:solidFill>
                <a:srgbClr val="0000FF"/>
              </a:solidFill>
            </a:endParaRPr>
          </a:p>
        </p:txBody>
      </p:sp>
      <p:sp>
        <p:nvSpPr>
          <p:cNvPr id="18" name="TextBox 17"/>
          <p:cNvSpPr txBox="1"/>
          <p:nvPr/>
        </p:nvSpPr>
        <p:spPr>
          <a:xfrm>
            <a:off x="1752600" y="5024735"/>
            <a:ext cx="1524000" cy="461665"/>
          </a:xfrm>
          <a:prstGeom prst="rect">
            <a:avLst/>
          </a:prstGeom>
          <a:noFill/>
        </p:spPr>
        <p:txBody>
          <a:bodyPr wrap="square" rtlCol="0">
            <a:spAutoFit/>
          </a:bodyPr>
          <a:lstStyle/>
          <a:p>
            <a:r>
              <a:rPr lang="en-US" sz="2400" dirty="0" smtClean="0">
                <a:solidFill>
                  <a:srgbClr val="0000FF"/>
                </a:solidFill>
              </a:rPr>
              <a:t>8</a:t>
            </a:r>
            <a:r>
              <a:rPr lang="en-US" sz="2400" dirty="0">
                <a:solidFill>
                  <a:srgbClr val="0000FF"/>
                </a:solidFill>
              </a:rPr>
              <a:t> </a:t>
            </a:r>
            <a:r>
              <a:rPr lang="en-US" sz="2400" dirty="0" smtClean="0">
                <a:solidFill>
                  <a:srgbClr val="0000FF"/>
                </a:solidFill>
              </a:rPr>
              <a:t>Apps</a:t>
            </a:r>
          </a:p>
        </p:txBody>
      </p:sp>
      <p:sp>
        <p:nvSpPr>
          <p:cNvPr id="19" name="TextBox 18"/>
          <p:cNvSpPr txBox="1"/>
          <p:nvPr/>
        </p:nvSpPr>
        <p:spPr>
          <a:xfrm>
            <a:off x="1676400" y="5481935"/>
            <a:ext cx="1524000" cy="461665"/>
          </a:xfrm>
          <a:prstGeom prst="rect">
            <a:avLst/>
          </a:prstGeom>
          <a:noFill/>
        </p:spPr>
        <p:txBody>
          <a:bodyPr wrap="square" rtlCol="0">
            <a:spAutoFit/>
          </a:bodyPr>
          <a:lstStyle/>
          <a:p>
            <a:r>
              <a:rPr lang="en-US" sz="2400" dirty="0" smtClean="0">
                <a:solidFill>
                  <a:srgbClr val="FF0000"/>
                </a:solidFill>
              </a:rPr>
              <a:t>144 Apps</a:t>
            </a:r>
          </a:p>
        </p:txBody>
      </p:sp>
      <p:sp>
        <p:nvSpPr>
          <p:cNvPr id="20" name="Content Placeholder 2"/>
          <p:cNvSpPr txBox="1">
            <a:spLocks/>
          </p:cNvSpPr>
          <p:nvPr/>
        </p:nvSpPr>
        <p:spPr bwMode="auto">
          <a:xfrm>
            <a:off x="2514600" y="2586334"/>
            <a:ext cx="6781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Send buffer not large </a:t>
            </a:r>
            <a:r>
              <a:rPr lang="en-US" dirty="0" smtClean="0"/>
              <a:t>enough</a:t>
            </a:r>
            <a:endParaRPr lang="en-US" dirty="0"/>
          </a:p>
        </p:txBody>
      </p:sp>
      <p:sp>
        <p:nvSpPr>
          <p:cNvPr id="21" name="Content Placeholder 2"/>
          <p:cNvSpPr txBox="1">
            <a:spLocks/>
          </p:cNvSpPr>
          <p:nvPr/>
        </p:nvSpPr>
        <p:spPr bwMode="auto">
          <a:xfrm>
            <a:off x="2514600" y="3653134"/>
            <a:ext cx="6781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Fast retransmission </a:t>
            </a:r>
          </a:p>
          <a:p>
            <a:pPr lvl="1"/>
            <a:r>
              <a:rPr lang="en-US" dirty="0"/>
              <a:t>Timeout</a:t>
            </a:r>
          </a:p>
        </p:txBody>
      </p:sp>
      <p:sp>
        <p:nvSpPr>
          <p:cNvPr id="22" name="Content Placeholder 2"/>
          <p:cNvSpPr txBox="1">
            <a:spLocks/>
          </p:cNvSpPr>
          <p:nvPr/>
        </p:nvSpPr>
        <p:spPr bwMode="auto">
          <a:xfrm>
            <a:off x="2514600" y="4948534"/>
            <a:ext cx="6781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Not </a:t>
            </a:r>
            <a:r>
              <a:rPr lang="en-US" dirty="0"/>
              <a:t>reading fast enough (CPU, disk, etc.)</a:t>
            </a:r>
          </a:p>
          <a:p>
            <a:pPr lvl="1"/>
            <a:r>
              <a:rPr lang="en-US" dirty="0"/>
              <a:t>Not </a:t>
            </a:r>
            <a:r>
              <a:rPr lang="en-US" dirty="0" err="1"/>
              <a:t>ACKing</a:t>
            </a:r>
            <a:r>
              <a:rPr lang="en-US" dirty="0"/>
              <a:t> fast enough (Delayed ACK)</a:t>
            </a:r>
          </a:p>
        </p:txBody>
      </p:sp>
    </p:spTree>
    <p:extLst>
      <p:ext uri="{BB962C8B-B14F-4D97-AF65-F5344CB8AC3E}">
        <p14:creationId xmlns:p14="http://schemas.microsoft.com/office/powerpoint/2010/main" val="1894896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p:bldP spid="18" grpId="0"/>
      <p:bldP spid="19" grpId="0"/>
      <p:bldP spid="20" grpId="0" build="p"/>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dirty="0" smtClean="0"/>
              <a:t>Delayed ACK Problem </a:t>
            </a:r>
            <a:endParaRPr lang="en-US" dirty="0"/>
          </a:p>
        </p:txBody>
      </p:sp>
      <p:sp>
        <p:nvSpPr>
          <p:cNvPr id="3" name="Content Placeholder 2"/>
          <p:cNvSpPr>
            <a:spLocks noGrp="1"/>
          </p:cNvSpPr>
          <p:nvPr>
            <p:ph idx="1"/>
          </p:nvPr>
        </p:nvSpPr>
        <p:spPr>
          <a:xfrm>
            <a:off x="0" y="990601"/>
            <a:ext cx="9144000" cy="2011363"/>
          </a:xfrm>
        </p:spPr>
        <p:txBody>
          <a:bodyPr/>
          <a:lstStyle/>
          <a:p>
            <a:r>
              <a:rPr lang="en-US" dirty="0" smtClean="0"/>
              <a:t>Delayed ACK affected many delay sensitive apps</a:t>
            </a:r>
          </a:p>
          <a:p>
            <a:pPr lvl="1"/>
            <a:r>
              <a:rPr lang="en-US" i="1" dirty="0" smtClean="0"/>
              <a:t>even</a:t>
            </a:r>
            <a:r>
              <a:rPr lang="en-US" dirty="0" smtClean="0"/>
              <a:t> #</a:t>
            </a:r>
            <a:r>
              <a:rPr lang="en-US" dirty="0" err="1" smtClean="0"/>
              <a:t>pkts</a:t>
            </a:r>
            <a:r>
              <a:rPr lang="en-US" dirty="0"/>
              <a:t> </a:t>
            </a:r>
            <a:r>
              <a:rPr lang="en-US" dirty="0" smtClean="0"/>
              <a:t>per record </a:t>
            </a:r>
            <a:r>
              <a:rPr lang="en-US" dirty="0" smtClean="0">
                <a:sym typeface="Wingdings"/>
              </a:rPr>
              <a:t> </a:t>
            </a:r>
            <a:r>
              <a:rPr lang="en-US" dirty="0" smtClean="0"/>
              <a:t>1,000 records/sec</a:t>
            </a:r>
          </a:p>
          <a:p>
            <a:pPr marL="457200" lvl="1" indent="0">
              <a:buNone/>
            </a:pPr>
            <a:r>
              <a:rPr lang="en-US" i="1" dirty="0" smtClean="0"/>
              <a:t>   odd</a:t>
            </a:r>
            <a:r>
              <a:rPr lang="en-US" dirty="0" smtClean="0"/>
              <a:t> </a:t>
            </a:r>
            <a:r>
              <a:rPr lang="en-US" dirty="0"/>
              <a:t>#</a:t>
            </a:r>
            <a:r>
              <a:rPr lang="en-US" dirty="0" err="1" smtClean="0"/>
              <a:t>pkts</a:t>
            </a:r>
            <a:r>
              <a:rPr lang="en-US" dirty="0"/>
              <a:t> </a:t>
            </a:r>
            <a:r>
              <a:rPr lang="en-US" dirty="0" smtClean="0"/>
              <a:t>per record </a:t>
            </a:r>
            <a:r>
              <a:rPr lang="en-US" dirty="0">
                <a:sym typeface="Wingdings"/>
              </a:rPr>
              <a:t> </a:t>
            </a:r>
            <a:r>
              <a:rPr lang="en-US" dirty="0"/>
              <a:t>5 </a:t>
            </a:r>
            <a:r>
              <a:rPr lang="en-US" dirty="0" smtClean="0"/>
              <a:t>records</a:t>
            </a:r>
            <a:r>
              <a:rPr lang="en-US" dirty="0"/>
              <a:t>/</a:t>
            </a:r>
            <a:r>
              <a:rPr lang="en-US" dirty="0" smtClean="0"/>
              <a:t>sec</a:t>
            </a:r>
          </a:p>
          <a:p>
            <a:pPr lvl="1"/>
            <a:r>
              <a:rPr lang="en-US" dirty="0" smtClean="0"/>
              <a:t>Delayed </a:t>
            </a:r>
            <a:r>
              <a:rPr lang="en-US" dirty="0"/>
              <a:t>ACK was used to </a:t>
            </a:r>
            <a:r>
              <a:rPr lang="en-US" dirty="0" smtClean="0"/>
              <a:t>reduce bandwidth usage and server interrupts</a:t>
            </a:r>
          </a:p>
        </p:txBody>
      </p:sp>
      <p:sp>
        <p:nvSpPr>
          <p:cNvPr id="4" name="Slide Number Placeholder 3"/>
          <p:cNvSpPr>
            <a:spLocks noGrp="1"/>
          </p:cNvSpPr>
          <p:nvPr>
            <p:ph type="sldNum" sz="quarter" idx="12"/>
          </p:nvPr>
        </p:nvSpPr>
        <p:spPr>
          <a:xfrm>
            <a:off x="7010400" y="6492876"/>
            <a:ext cx="2133600" cy="365125"/>
          </a:xfrm>
        </p:spPr>
        <p:txBody>
          <a:bodyPr/>
          <a:lstStyle/>
          <a:p>
            <a:fld id="{7876E0CC-6134-4D81-B876-3E8DBC324A9F}" type="slidenum">
              <a:rPr lang="en-US" smtClean="0"/>
              <a:pPr/>
              <a:t>28</a:t>
            </a:fld>
            <a:endParaRPr lang="en-US"/>
          </a:p>
        </p:txBody>
      </p:sp>
      <p:sp>
        <p:nvSpPr>
          <p:cNvPr id="5" name="Line 10"/>
          <p:cNvSpPr>
            <a:spLocks noChangeShapeType="1"/>
          </p:cNvSpPr>
          <p:nvPr/>
        </p:nvSpPr>
        <p:spPr bwMode="auto">
          <a:xfrm rot="5400000" flipV="1">
            <a:off x="5177632" y="2940841"/>
            <a:ext cx="287337" cy="1603375"/>
          </a:xfrm>
          <a:prstGeom prst="line">
            <a:avLst/>
          </a:prstGeom>
          <a:noFill/>
          <a:ln w="19050">
            <a:solidFill>
              <a:srgbClr val="0066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Line 11"/>
          <p:cNvSpPr>
            <a:spLocks noChangeShapeType="1"/>
          </p:cNvSpPr>
          <p:nvPr/>
        </p:nvSpPr>
        <p:spPr bwMode="auto">
          <a:xfrm rot="5400000">
            <a:off x="5168107" y="3401219"/>
            <a:ext cx="300037" cy="1574800"/>
          </a:xfrm>
          <a:prstGeom prst="line">
            <a:avLst/>
          </a:prstGeom>
          <a:noFill/>
          <a:ln w="19050">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Line 12"/>
          <p:cNvSpPr>
            <a:spLocks noChangeShapeType="1"/>
          </p:cNvSpPr>
          <p:nvPr/>
        </p:nvSpPr>
        <p:spPr bwMode="auto">
          <a:xfrm rot="5400000" flipV="1">
            <a:off x="5080000" y="4233858"/>
            <a:ext cx="457200" cy="1600200"/>
          </a:xfrm>
          <a:prstGeom prst="line">
            <a:avLst/>
          </a:prstGeom>
          <a:noFill/>
          <a:ln w="19050">
            <a:solidFill>
              <a:srgbClr val="0066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Text Box 14"/>
          <p:cNvSpPr txBox="1">
            <a:spLocks noChangeArrowheads="1"/>
          </p:cNvSpPr>
          <p:nvPr/>
        </p:nvSpPr>
        <p:spPr bwMode="auto">
          <a:xfrm rot="605430">
            <a:off x="5006197" y="3415780"/>
            <a:ext cx="620683"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r>
              <a:rPr lang="en-US" b="0" dirty="0" smtClean="0">
                <a:solidFill>
                  <a:srgbClr val="0000FF"/>
                </a:solidFill>
                <a:latin typeface="Times New Roman" charset="0"/>
              </a:rPr>
              <a:t>Data</a:t>
            </a:r>
            <a:endParaRPr lang="en-US" b="0" dirty="0">
              <a:solidFill>
                <a:srgbClr val="0000FF"/>
              </a:solidFill>
              <a:latin typeface="Times New Roman" charset="0"/>
            </a:endParaRPr>
          </a:p>
        </p:txBody>
      </p:sp>
      <p:sp>
        <p:nvSpPr>
          <p:cNvPr id="9" name="Text Box 15"/>
          <p:cNvSpPr txBox="1">
            <a:spLocks noChangeArrowheads="1"/>
          </p:cNvSpPr>
          <p:nvPr/>
        </p:nvSpPr>
        <p:spPr bwMode="auto">
          <a:xfrm rot="10146980" flipH="1" flipV="1">
            <a:off x="4587910" y="3863565"/>
            <a:ext cx="1409700"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r>
              <a:rPr lang="en-US" b="0" dirty="0" smtClean="0">
                <a:solidFill>
                  <a:srgbClr val="FF3300"/>
                </a:solidFill>
                <a:latin typeface="Times New Roman" charset="0"/>
              </a:rPr>
              <a:t>     ACK</a:t>
            </a:r>
            <a:endParaRPr lang="en-US" b="0" dirty="0">
              <a:solidFill>
                <a:srgbClr val="FF3300"/>
              </a:solidFill>
              <a:latin typeface="Times New Roman" charset="0"/>
            </a:endParaRPr>
          </a:p>
        </p:txBody>
      </p:sp>
      <p:sp>
        <p:nvSpPr>
          <p:cNvPr id="10" name="Text Box 16"/>
          <p:cNvSpPr txBox="1">
            <a:spLocks noChangeArrowheads="1"/>
          </p:cNvSpPr>
          <p:nvPr/>
        </p:nvSpPr>
        <p:spPr bwMode="auto">
          <a:xfrm rot="1044999">
            <a:off x="4960711" y="4676253"/>
            <a:ext cx="620683"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r>
              <a:rPr lang="en-US" b="0" dirty="0" smtClean="0">
                <a:solidFill>
                  <a:srgbClr val="0000FF"/>
                </a:solidFill>
                <a:latin typeface="Times New Roman" charset="0"/>
              </a:rPr>
              <a:t>Data</a:t>
            </a:r>
            <a:endParaRPr lang="en-US" b="0" dirty="0">
              <a:solidFill>
                <a:srgbClr val="0000FF"/>
              </a:solidFill>
              <a:latin typeface="Times New Roman" charset="0"/>
            </a:endParaRPr>
          </a:p>
        </p:txBody>
      </p:sp>
      <p:sp>
        <p:nvSpPr>
          <p:cNvPr id="11" name="Line 18"/>
          <p:cNvSpPr>
            <a:spLocks noChangeShapeType="1"/>
          </p:cNvSpPr>
          <p:nvPr/>
        </p:nvSpPr>
        <p:spPr bwMode="auto">
          <a:xfrm rot="5400000">
            <a:off x="4338391" y="5286129"/>
            <a:ext cx="3581400" cy="1954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Line 19"/>
          <p:cNvSpPr>
            <a:spLocks noChangeShapeType="1"/>
          </p:cNvSpPr>
          <p:nvPr/>
        </p:nvSpPr>
        <p:spPr bwMode="auto">
          <a:xfrm rot="5400000" flipV="1">
            <a:off x="2602461" y="5398542"/>
            <a:ext cx="3810000" cy="23321"/>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Text Box 20"/>
          <p:cNvSpPr txBox="1">
            <a:spLocks noChangeArrowheads="1"/>
          </p:cNvSpPr>
          <p:nvPr/>
        </p:nvSpPr>
        <p:spPr bwMode="auto">
          <a:xfrm>
            <a:off x="4343400" y="3083863"/>
            <a:ext cx="415498"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r>
              <a:rPr lang="en-US" sz="2400" b="0" dirty="0">
                <a:solidFill>
                  <a:srgbClr val="0000FF"/>
                </a:solidFill>
                <a:latin typeface="Times New Roman" charset="0"/>
              </a:rPr>
              <a:t>A</a:t>
            </a:r>
          </a:p>
        </p:txBody>
      </p:sp>
      <p:sp>
        <p:nvSpPr>
          <p:cNvPr id="14" name="Text Box 21"/>
          <p:cNvSpPr txBox="1">
            <a:spLocks noChangeArrowheads="1"/>
          </p:cNvSpPr>
          <p:nvPr/>
        </p:nvSpPr>
        <p:spPr bwMode="auto">
          <a:xfrm>
            <a:off x="5910262" y="3045763"/>
            <a:ext cx="389951"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r>
              <a:rPr lang="en-US" sz="2400" b="0">
                <a:solidFill>
                  <a:srgbClr val="FF3300"/>
                </a:solidFill>
                <a:latin typeface="Times New Roman" charset="0"/>
              </a:rPr>
              <a:t>B</a:t>
            </a:r>
          </a:p>
        </p:txBody>
      </p:sp>
      <p:sp>
        <p:nvSpPr>
          <p:cNvPr id="15" name="Line 25"/>
          <p:cNvSpPr>
            <a:spLocks noChangeShapeType="1"/>
          </p:cNvSpPr>
          <p:nvPr/>
        </p:nvSpPr>
        <p:spPr bwMode="auto">
          <a:xfrm rot="5400000">
            <a:off x="5176044" y="5763416"/>
            <a:ext cx="300037" cy="1574800"/>
          </a:xfrm>
          <a:prstGeom prst="line">
            <a:avLst/>
          </a:prstGeom>
          <a:noFill/>
          <a:ln w="19050">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Text Box 26"/>
          <p:cNvSpPr txBox="1">
            <a:spLocks noChangeArrowheads="1"/>
          </p:cNvSpPr>
          <p:nvPr/>
        </p:nvSpPr>
        <p:spPr bwMode="auto">
          <a:xfrm rot="10146980" flipH="1" flipV="1">
            <a:off x="4898989" y="6149565"/>
            <a:ext cx="1409700"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r>
              <a:rPr lang="en-US" b="0" dirty="0">
                <a:solidFill>
                  <a:srgbClr val="FF3300"/>
                </a:solidFill>
                <a:latin typeface="Times New Roman" charset="0"/>
              </a:rPr>
              <a:t>ACK</a:t>
            </a:r>
          </a:p>
        </p:txBody>
      </p:sp>
      <p:sp>
        <p:nvSpPr>
          <p:cNvPr id="22" name="Line 25"/>
          <p:cNvSpPr>
            <a:spLocks noChangeShapeType="1"/>
          </p:cNvSpPr>
          <p:nvPr/>
        </p:nvSpPr>
        <p:spPr bwMode="auto">
          <a:xfrm rot="5400000">
            <a:off x="5831683" y="5979319"/>
            <a:ext cx="833433" cy="0"/>
          </a:xfrm>
          <a:prstGeom prst="line">
            <a:avLst/>
          </a:prstGeom>
          <a:noFill/>
          <a:ln w="38100">
            <a:solidFill>
              <a:srgbClr val="FF3300"/>
            </a:solidFill>
            <a:round/>
            <a:headEnd type="arrow"/>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Text Box 26"/>
          <p:cNvSpPr txBox="1">
            <a:spLocks noChangeArrowheads="1"/>
          </p:cNvSpPr>
          <p:nvPr/>
        </p:nvSpPr>
        <p:spPr bwMode="auto">
          <a:xfrm rot="10800000" flipH="1" flipV="1">
            <a:off x="6324601" y="5699606"/>
            <a:ext cx="1194411" cy="40011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000" b="1" dirty="0" smtClean="0">
                <a:solidFill>
                  <a:srgbClr val="FF3300"/>
                </a:solidFill>
                <a:latin typeface="Times New Roman" charset="0"/>
              </a:rPr>
              <a:t>200 </a:t>
            </a:r>
            <a:r>
              <a:rPr lang="en-US" sz="2000" b="1" dirty="0" err="1" smtClean="0">
                <a:solidFill>
                  <a:srgbClr val="FF3300"/>
                </a:solidFill>
                <a:latin typeface="Times New Roman" charset="0"/>
              </a:rPr>
              <a:t>ms</a:t>
            </a:r>
            <a:endParaRPr lang="en-US" sz="2000" b="1" dirty="0">
              <a:solidFill>
                <a:srgbClr val="FF3300"/>
              </a:solidFill>
              <a:latin typeface="Times New Roman" charset="0"/>
            </a:endParaRPr>
          </a:p>
        </p:txBody>
      </p:sp>
      <p:sp>
        <p:nvSpPr>
          <p:cNvPr id="26" name="Text Box 14"/>
          <p:cNvSpPr txBox="1">
            <a:spLocks noChangeArrowheads="1"/>
          </p:cNvSpPr>
          <p:nvPr/>
        </p:nvSpPr>
        <p:spPr bwMode="auto">
          <a:xfrm>
            <a:off x="4953000" y="4355064"/>
            <a:ext cx="473206"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r>
              <a:rPr lang="en-US" dirty="0" smtClean="0">
                <a:solidFill>
                  <a:srgbClr val="0000FF"/>
                </a:solidFill>
                <a:latin typeface="Times New Roman" charset="0"/>
              </a:rPr>
              <a:t>….</a:t>
            </a:r>
            <a:endParaRPr lang="en-US" b="0" dirty="0">
              <a:solidFill>
                <a:srgbClr val="0000FF"/>
              </a:solidFill>
              <a:latin typeface="Times New Roman" charset="0"/>
            </a:endParaRPr>
          </a:p>
        </p:txBody>
      </p:sp>
      <p:sp>
        <p:nvSpPr>
          <p:cNvPr id="17" name="Rounded Rectangle 16"/>
          <p:cNvSpPr/>
          <p:nvPr/>
        </p:nvSpPr>
        <p:spPr>
          <a:xfrm>
            <a:off x="609600" y="4191000"/>
            <a:ext cx="2819400" cy="1905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dirty="0" smtClean="0">
                <a:solidFill>
                  <a:srgbClr val="0000FF"/>
                </a:solidFill>
              </a:rPr>
              <a:t>Proposed solutions:</a:t>
            </a:r>
          </a:p>
          <a:p>
            <a:r>
              <a:rPr lang="en-US" sz="2400" dirty="0" smtClean="0"/>
              <a:t>Delayed ACK should be disabled in data centers</a:t>
            </a:r>
            <a:endParaRPr lang="en-US" sz="2400" dirty="0"/>
          </a:p>
        </p:txBody>
      </p:sp>
      <p:sp>
        <p:nvSpPr>
          <p:cNvPr id="24" name="Text Box 26"/>
          <p:cNvSpPr txBox="1">
            <a:spLocks noChangeArrowheads="1"/>
          </p:cNvSpPr>
          <p:nvPr/>
        </p:nvSpPr>
        <p:spPr bwMode="auto">
          <a:xfrm rot="10800000" flipH="1" flipV="1">
            <a:off x="6248400" y="3657600"/>
            <a:ext cx="1905000" cy="70788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000" b="1" dirty="0" smtClean="0">
                <a:solidFill>
                  <a:srgbClr val="FF3300"/>
                </a:solidFill>
                <a:latin typeface="Times New Roman" charset="0"/>
              </a:rPr>
              <a:t>ACK every </a:t>
            </a:r>
          </a:p>
          <a:p>
            <a:pPr eaLnBrk="0" hangingPunct="0"/>
            <a:r>
              <a:rPr lang="en-US" sz="2000" b="1" dirty="0" smtClean="0">
                <a:solidFill>
                  <a:srgbClr val="FF3300"/>
                </a:solidFill>
                <a:latin typeface="Times New Roman" charset="0"/>
              </a:rPr>
              <a:t>other packet</a:t>
            </a:r>
            <a:endParaRPr lang="en-US" sz="2000" b="1" dirty="0">
              <a:solidFill>
                <a:srgbClr val="FF3300"/>
              </a:solidFill>
              <a:latin typeface="Times New Roman" charset="0"/>
            </a:endParaRPr>
          </a:p>
        </p:txBody>
      </p:sp>
      <p:sp>
        <p:nvSpPr>
          <p:cNvPr id="28" name="Line 10"/>
          <p:cNvSpPr>
            <a:spLocks noChangeShapeType="1"/>
          </p:cNvSpPr>
          <p:nvPr/>
        </p:nvSpPr>
        <p:spPr bwMode="auto">
          <a:xfrm rot="5400000" flipV="1">
            <a:off x="5153819" y="3075781"/>
            <a:ext cx="287337" cy="1603375"/>
          </a:xfrm>
          <a:prstGeom prst="line">
            <a:avLst/>
          </a:prstGeom>
          <a:noFill/>
          <a:ln w="19050">
            <a:solidFill>
              <a:srgbClr val="0066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 name="Line 12"/>
          <p:cNvSpPr>
            <a:spLocks noChangeShapeType="1"/>
          </p:cNvSpPr>
          <p:nvPr/>
        </p:nvSpPr>
        <p:spPr bwMode="auto">
          <a:xfrm rot="5400000" flipV="1">
            <a:off x="5067300" y="4386262"/>
            <a:ext cx="457200" cy="1600200"/>
          </a:xfrm>
          <a:prstGeom prst="line">
            <a:avLst/>
          </a:prstGeom>
          <a:noFill/>
          <a:ln w="19050">
            <a:solidFill>
              <a:srgbClr val="0066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Line 12"/>
          <p:cNvSpPr>
            <a:spLocks noChangeShapeType="1"/>
          </p:cNvSpPr>
          <p:nvPr/>
        </p:nvSpPr>
        <p:spPr bwMode="auto">
          <a:xfrm rot="5400000" flipV="1">
            <a:off x="5067300" y="4538662"/>
            <a:ext cx="457200" cy="1600200"/>
          </a:xfrm>
          <a:prstGeom prst="line">
            <a:avLst/>
          </a:prstGeom>
          <a:noFill/>
          <a:ln w="19050">
            <a:solidFill>
              <a:srgbClr val="0066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Line 25"/>
          <p:cNvSpPr>
            <a:spLocks noChangeShapeType="1"/>
          </p:cNvSpPr>
          <p:nvPr/>
        </p:nvSpPr>
        <p:spPr bwMode="auto">
          <a:xfrm rot="5400000">
            <a:off x="5133181" y="4777581"/>
            <a:ext cx="300037" cy="1574800"/>
          </a:xfrm>
          <a:prstGeom prst="line">
            <a:avLst/>
          </a:prstGeom>
          <a:noFill/>
          <a:ln w="19050">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879647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animBg="1"/>
      <p:bldP spid="12" grpId="0" animBg="1"/>
      <p:bldP spid="13" grpId="0"/>
      <p:bldP spid="14" grpId="0"/>
      <p:bldP spid="15" grpId="0" animBg="1"/>
      <p:bldP spid="16" grpId="0"/>
      <p:bldP spid="22" grpId="0" animBg="1"/>
      <p:bldP spid="25" grpId="0"/>
      <p:bldP spid="26" grpId="0"/>
      <p:bldP spid="17" grpId="0" animBg="1"/>
      <p:bldP spid="24" grpId="0"/>
      <p:bldP spid="28" grpId="0" animBg="1"/>
      <p:bldP spid="29" grpId="0" animBg="1"/>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6248400" y="3374886"/>
            <a:ext cx="2590800" cy="990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Receiver</a:t>
            </a:r>
          </a:p>
          <a:p>
            <a:pPr algn="ctr"/>
            <a:endParaRPr lang="en-US" sz="2000" dirty="0" smtClean="0"/>
          </a:p>
          <a:p>
            <a:pPr algn="ctr"/>
            <a:endParaRPr lang="en-US" sz="2000" dirty="0"/>
          </a:p>
        </p:txBody>
      </p:sp>
      <p:sp>
        <p:nvSpPr>
          <p:cNvPr id="11" name="Rounded Rectangle 10"/>
          <p:cNvSpPr/>
          <p:nvPr/>
        </p:nvSpPr>
        <p:spPr>
          <a:xfrm>
            <a:off x="1676400" y="3374886"/>
            <a:ext cx="2590800" cy="990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Socket send buffer</a:t>
            </a:r>
          </a:p>
          <a:p>
            <a:pPr algn="ctr"/>
            <a:endParaRPr lang="en-US" sz="2000" dirty="0" smtClean="0"/>
          </a:p>
          <a:p>
            <a:pPr algn="ctr"/>
            <a:endParaRPr lang="en-US" sz="2000" dirty="0"/>
          </a:p>
        </p:txBody>
      </p:sp>
      <p:sp>
        <p:nvSpPr>
          <p:cNvPr id="2" name="Title 1"/>
          <p:cNvSpPr>
            <a:spLocks noGrp="1"/>
          </p:cNvSpPr>
          <p:nvPr>
            <p:ph type="title"/>
          </p:nvPr>
        </p:nvSpPr>
        <p:spPr>
          <a:xfrm>
            <a:off x="0" y="-76200"/>
            <a:ext cx="9144000" cy="1143000"/>
          </a:xfrm>
        </p:spPr>
        <p:txBody>
          <a:bodyPr/>
          <a:lstStyle/>
          <a:p>
            <a:r>
              <a:rPr lang="en-US" dirty="0" smtClean="0"/>
              <a:t>Send Buffer and Delayed ACK</a:t>
            </a:r>
            <a:endParaRPr lang="en-US" dirty="0"/>
          </a:p>
        </p:txBody>
      </p:sp>
      <p:sp>
        <p:nvSpPr>
          <p:cNvPr id="27" name="Content Placeholder 2"/>
          <p:cNvSpPr>
            <a:spLocks noGrp="1"/>
          </p:cNvSpPr>
          <p:nvPr>
            <p:ph idx="1"/>
          </p:nvPr>
        </p:nvSpPr>
        <p:spPr>
          <a:xfrm>
            <a:off x="381000" y="914400"/>
            <a:ext cx="8458200" cy="685800"/>
          </a:xfrm>
        </p:spPr>
        <p:txBody>
          <a:bodyPr/>
          <a:lstStyle/>
          <a:p>
            <a:r>
              <a:rPr lang="en-US" dirty="0" smtClean="0"/>
              <a:t>SNAP diagnosis: </a:t>
            </a:r>
            <a:r>
              <a:rPr lang="en-US" sz="2800" dirty="0" smtClean="0">
                <a:solidFill>
                  <a:schemeClr val="tx1"/>
                </a:solidFill>
              </a:rPr>
              <a:t>Delayed ACK and zero-copy send</a:t>
            </a:r>
          </a:p>
          <a:p>
            <a:pPr lvl="1"/>
            <a:endParaRPr lang="en-US" dirty="0"/>
          </a:p>
        </p:txBody>
      </p:sp>
      <p:sp>
        <p:nvSpPr>
          <p:cNvPr id="25" name="Slide Number Placeholder 24"/>
          <p:cNvSpPr>
            <a:spLocks noGrp="1"/>
          </p:cNvSpPr>
          <p:nvPr>
            <p:ph type="sldNum" sz="quarter" idx="12"/>
          </p:nvPr>
        </p:nvSpPr>
        <p:spPr/>
        <p:txBody>
          <a:bodyPr/>
          <a:lstStyle/>
          <a:p>
            <a:fld id="{7876E0CC-6134-4D81-B876-3E8DBC324A9F}" type="slidenum">
              <a:rPr lang="en-US" smtClean="0"/>
              <a:pPr/>
              <a:t>29</a:t>
            </a:fld>
            <a:endParaRPr lang="en-US"/>
          </a:p>
        </p:txBody>
      </p:sp>
      <p:sp>
        <p:nvSpPr>
          <p:cNvPr id="4" name="Rounded Rectangle 3"/>
          <p:cNvSpPr/>
          <p:nvPr/>
        </p:nvSpPr>
        <p:spPr>
          <a:xfrm>
            <a:off x="1676400" y="1828800"/>
            <a:ext cx="2590800" cy="990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Application buffer</a:t>
            </a:r>
          </a:p>
          <a:p>
            <a:pPr algn="ctr"/>
            <a:endParaRPr lang="en-US" sz="2000" dirty="0" smtClean="0"/>
          </a:p>
          <a:p>
            <a:pPr algn="ctr"/>
            <a:endParaRPr lang="en-US" sz="2000" dirty="0"/>
          </a:p>
        </p:txBody>
      </p:sp>
      <p:sp>
        <p:nvSpPr>
          <p:cNvPr id="5" name="TextBox 4"/>
          <p:cNvSpPr txBox="1"/>
          <p:nvPr/>
        </p:nvSpPr>
        <p:spPr>
          <a:xfrm>
            <a:off x="228600" y="1981200"/>
            <a:ext cx="1676400" cy="400110"/>
          </a:xfrm>
          <a:prstGeom prst="rect">
            <a:avLst/>
          </a:prstGeom>
          <a:noFill/>
        </p:spPr>
        <p:txBody>
          <a:bodyPr wrap="square" rtlCol="0">
            <a:spAutoFit/>
          </a:bodyPr>
          <a:lstStyle/>
          <a:p>
            <a:r>
              <a:rPr lang="en-US" sz="2000" dirty="0" smtClean="0"/>
              <a:t>Application</a:t>
            </a:r>
            <a:endParaRPr lang="en-US" sz="2000" dirty="0"/>
          </a:p>
        </p:txBody>
      </p:sp>
      <p:sp>
        <p:nvSpPr>
          <p:cNvPr id="6" name="Wave 5"/>
          <p:cNvSpPr/>
          <p:nvPr/>
        </p:nvSpPr>
        <p:spPr>
          <a:xfrm>
            <a:off x="1981200" y="2209800"/>
            <a:ext cx="685800" cy="533400"/>
          </a:xfrm>
          <a:prstGeom prst="wav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8" name="Straight Arrow Connector 7"/>
          <p:cNvCxnSpPr/>
          <p:nvPr/>
        </p:nvCxnSpPr>
        <p:spPr>
          <a:xfrm rot="5400000" flipH="1" flipV="1">
            <a:off x="180251" y="3020943"/>
            <a:ext cx="1164292"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38200" y="2917686"/>
            <a:ext cx="2133600" cy="400110"/>
          </a:xfrm>
          <a:prstGeom prst="rect">
            <a:avLst/>
          </a:prstGeom>
          <a:noFill/>
        </p:spPr>
        <p:txBody>
          <a:bodyPr wrap="square" rtlCol="0">
            <a:spAutoFit/>
          </a:bodyPr>
          <a:lstStyle/>
          <a:p>
            <a:r>
              <a:rPr lang="en-US" sz="2000" dirty="0" smtClean="0">
                <a:solidFill>
                  <a:srgbClr val="0000FF"/>
                </a:solidFill>
              </a:rPr>
              <a:t>1. Send complete</a:t>
            </a:r>
            <a:endParaRPr lang="en-US" sz="2000" dirty="0">
              <a:solidFill>
                <a:srgbClr val="0000FF"/>
              </a:solidFill>
            </a:endParaRPr>
          </a:p>
        </p:txBody>
      </p:sp>
      <p:sp>
        <p:nvSpPr>
          <p:cNvPr id="12" name="TextBox 11"/>
          <p:cNvSpPr txBox="1"/>
          <p:nvPr/>
        </p:nvSpPr>
        <p:spPr>
          <a:xfrm>
            <a:off x="304800" y="3679686"/>
            <a:ext cx="1143000" cy="707886"/>
          </a:xfrm>
          <a:prstGeom prst="rect">
            <a:avLst/>
          </a:prstGeom>
          <a:noFill/>
        </p:spPr>
        <p:txBody>
          <a:bodyPr wrap="square" rtlCol="0">
            <a:spAutoFit/>
          </a:bodyPr>
          <a:lstStyle/>
          <a:p>
            <a:r>
              <a:rPr lang="en-US" sz="2000" dirty="0" smtClean="0"/>
              <a:t>Network</a:t>
            </a:r>
          </a:p>
          <a:p>
            <a:r>
              <a:rPr lang="en-US" sz="2000" dirty="0" smtClean="0"/>
              <a:t>Stack</a:t>
            </a:r>
            <a:endParaRPr lang="en-US" sz="2000" dirty="0"/>
          </a:p>
        </p:txBody>
      </p:sp>
      <p:cxnSp>
        <p:nvCxnSpPr>
          <p:cNvPr id="22" name="Straight Arrow Connector 21"/>
          <p:cNvCxnSpPr/>
          <p:nvPr/>
        </p:nvCxnSpPr>
        <p:spPr>
          <a:xfrm rot="10800000">
            <a:off x="4419600" y="3984486"/>
            <a:ext cx="1524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800600" y="3984486"/>
            <a:ext cx="1066800" cy="400110"/>
          </a:xfrm>
          <a:prstGeom prst="rect">
            <a:avLst/>
          </a:prstGeom>
          <a:noFill/>
        </p:spPr>
        <p:txBody>
          <a:bodyPr wrap="square" rtlCol="0">
            <a:spAutoFit/>
          </a:bodyPr>
          <a:lstStyle/>
          <a:p>
            <a:r>
              <a:rPr lang="en-US" sz="2000" dirty="0" smtClean="0">
                <a:solidFill>
                  <a:srgbClr val="0000FF"/>
                </a:solidFill>
              </a:rPr>
              <a:t>2. ACK</a:t>
            </a:r>
            <a:endParaRPr lang="en-US" sz="2000" dirty="0">
              <a:solidFill>
                <a:srgbClr val="0000FF"/>
              </a:solidFill>
            </a:endParaRPr>
          </a:p>
        </p:txBody>
      </p:sp>
      <p:sp>
        <p:nvSpPr>
          <p:cNvPr id="39" name="TextBox 38"/>
          <p:cNvSpPr txBox="1"/>
          <p:nvPr/>
        </p:nvSpPr>
        <p:spPr>
          <a:xfrm>
            <a:off x="5334000" y="2003286"/>
            <a:ext cx="3352800" cy="461665"/>
          </a:xfrm>
          <a:prstGeom prst="rect">
            <a:avLst/>
          </a:prstGeom>
          <a:noFill/>
        </p:spPr>
        <p:txBody>
          <a:bodyPr wrap="square" rtlCol="0">
            <a:spAutoFit/>
          </a:bodyPr>
          <a:lstStyle/>
          <a:p>
            <a:r>
              <a:rPr lang="en-US" sz="2400" dirty="0" smtClean="0">
                <a:solidFill>
                  <a:srgbClr val="FF0000"/>
                </a:solidFill>
              </a:rPr>
              <a:t>With Socket Send Buffer</a:t>
            </a:r>
            <a:endParaRPr lang="en-US" sz="2400" dirty="0">
              <a:solidFill>
                <a:srgbClr val="FF0000"/>
              </a:solidFill>
            </a:endParaRPr>
          </a:p>
        </p:txBody>
      </p:sp>
      <p:sp>
        <p:nvSpPr>
          <p:cNvPr id="40" name="Rounded Rectangle 39"/>
          <p:cNvSpPr/>
          <p:nvPr/>
        </p:nvSpPr>
        <p:spPr>
          <a:xfrm>
            <a:off x="6324600" y="5619690"/>
            <a:ext cx="2590800" cy="990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Receiver</a:t>
            </a:r>
          </a:p>
          <a:p>
            <a:pPr algn="ctr"/>
            <a:endParaRPr lang="en-US" sz="2000" dirty="0" smtClean="0"/>
          </a:p>
          <a:p>
            <a:pPr algn="ctr"/>
            <a:endParaRPr lang="en-US" sz="2000" dirty="0"/>
          </a:p>
        </p:txBody>
      </p:sp>
      <p:sp>
        <p:nvSpPr>
          <p:cNvPr id="42" name="Rounded Rectangle 41"/>
          <p:cNvSpPr/>
          <p:nvPr/>
        </p:nvSpPr>
        <p:spPr>
          <a:xfrm>
            <a:off x="1752600" y="4629090"/>
            <a:ext cx="2590800" cy="990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Application buffer</a:t>
            </a:r>
          </a:p>
          <a:p>
            <a:pPr algn="ctr"/>
            <a:endParaRPr lang="en-US" sz="2000" dirty="0" smtClean="0"/>
          </a:p>
          <a:p>
            <a:pPr algn="ctr"/>
            <a:endParaRPr lang="en-US" sz="2000" dirty="0"/>
          </a:p>
        </p:txBody>
      </p:sp>
      <p:sp>
        <p:nvSpPr>
          <p:cNvPr id="43" name="TextBox 42"/>
          <p:cNvSpPr txBox="1"/>
          <p:nvPr/>
        </p:nvSpPr>
        <p:spPr>
          <a:xfrm>
            <a:off x="304800" y="4781490"/>
            <a:ext cx="1676400" cy="400110"/>
          </a:xfrm>
          <a:prstGeom prst="rect">
            <a:avLst/>
          </a:prstGeom>
          <a:noFill/>
        </p:spPr>
        <p:txBody>
          <a:bodyPr wrap="square" rtlCol="0">
            <a:spAutoFit/>
          </a:bodyPr>
          <a:lstStyle/>
          <a:p>
            <a:r>
              <a:rPr lang="en-US" sz="2000" dirty="0" smtClean="0"/>
              <a:t>Application</a:t>
            </a:r>
            <a:endParaRPr lang="en-US" sz="2000" dirty="0"/>
          </a:p>
        </p:txBody>
      </p:sp>
      <p:sp>
        <p:nvSpPr>
          <p:cNvPr id="44" name="Wave 43"/>
          <p:cNvSpPr/>
          <p:nvPr/>
        </p:nvSpPr>
        <p:spPr>
          <a:xfrm>
            <a:off x="2057400" y="5010090"/>
            <a:ext cx="685800" cy="533400"/>
          </a:xfrm>
          <a:prstGeom prst="wav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45" name="Straight Arrow Connector 44"/>
          <p:cNvCxnSpPr/>
          <p:nvPr/>
        </p:nvCxnSpPr>
        <p:spPr>
          <a:xfrm flipV="1">
            <a:off x="838200" y="5213171"/>
            <a:ext cx="794" cy="7304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914400" y="5691663"/>
            <a:ext cx="2057400" cy="400110"/>
          </a:xfrm>
          <a:prstGeom prst="rect">
            <a:avLst/>
          </a:prstGeom>
          <a:noFill/>
        </p:spPr>
        <p:txBody>
          <a:bodyPr wrap="square" rtlCol="0">
            <a:spAutoFit/>
          </a:bodyPr>
          <a:lstStyle/>
          <a:p>
            <a:r>
              <a:rPr lang="en-US" sz="2000" dirty="0" smtClean="0">
                <a:solidFill>
                  <a:srgbClr val="0000FF"/>
                </a:solidFill>
              </a:rPr>
              <a:t>2. Send complete</a:t>
            </a:r>
            <a:endParaRPr lang="en-US" sz="2000" dirty="0">
              <a:solidFill>
                <a:srgbClr val="0000FF"/>
              </a:solidFill>
            </a:endParaRPr>
          </a:p>
        </p:txBody>
      </p:sp>
      <p:sp>
        <p:nvSpPr>
          <p:cNvPr id="47" name="TextBox 46"/>
          <p:cNvSpPr txBox="1"/>
          <p:nvPr/>
        </p:nvSpPr>
        <p:spPr>
          <a:xfrm>
            <a:off x="381000" y="5924490"/>
            <a:ext cx="1143000" cy="707886"/>
          </a:xfrm>
          <a:prstGeom prst="rect">
            <a:avLst/>
          </a:prstGeom>
          <a:noFill/>
        </p:spPr>
        <p:txBody>
          <a:bodyPr wrap="square" rtlCol="0">
            <a:spAutoFit/>
          </a:bodyPr>
          <a:lstStyle/>
          <a:p>
            <a:r>
              <a:rPr lang="en-US" sz="2000" dirty="0" smtClean="0"/>
              <a:t>Network</a:t>
            </a:r>
          </a:p>
          <a:p>
            <a:r>
              <a:rPr lang="en-US" sz="2000" dirty="0" smtClean="0"/>
              <a:t>Stack</a:t>
            </a:r>
            <a:endParaRPr lang="en-US" sz="2000" dirty="0"/>
          </a:p>
        </p:txBody>
      </p:sp>
      <p:cxnSp>
        <p:nvCxnSpPr>
          <p:cNvPr id="48" name="Straight Arrow Connector 47"/>
          <p:cNvCxnSpPr/>
          <p:nvPr/>
        </p:nvCxnSpPr>
        <p:spPr>
          <a:xfrm rot="10800000" flipV="1">
            <a:off x="1676400" y="6230878"/>
            <a:ext cx="4343400" cy="175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276600" y="6248400"/>
            <a:ext cx="990600" cy="400110"/>
          </a:xfrm>
          <a:prstGeom prst="rect">
            <a:avLst/>
          </a:prstGeom>
          <a:noFill/>
        </p:spPr>
        <p:txBody>
          <a:bodyPr wrap="square" rtlCol="0">
            <a:spAutoFit/>
          </a:bodyPr>
          <a:lstStyle/>
          <a:p>
            <a:r>
              <a:rPr lang="en-US" sz="2000" dirty="0" smtClean="0">
                <a:solidFill>
                  <a:srgbClr val="0000FF"/>
                </a:solidFill>
              </a:rPr>
              <a:t>1. ACK</a:t>
            </a:r>
            <a:endParaRPr lang="en-US" sz="2000" dirty="0">
              <a:solidFill>
                <a:srgbClr val="0000FF"/>
              </a:solidFill>
            </a:endParaRPr>
          </a:p>
        </p:txBody>
      </p:sp>
      <p:sp>
        <p:nvSpPr>
          <p:cNvPr id="50" name="TextBox 49"/>
          <p:cNvSpPr txBox="1"/>
          <p:nvPr/>
        </p:nvSpPr>
        <p:spPr>
          <a:xfrm>
            <a:off x="5410200" y="4800600"/>
            <a:ext cx="3200400" cy="461665"/>
          </a:xfrm>
          <a:prstGeom prst="rect">
            <a:avLst/>
          </a:prstGeom>
          <a:noFill/>
        </p:spPr>
        <p:txBody>
          <a:bodyPr wrap="square" rtlCol="0">
            <a:spAutoFit/>
          </a:bodyPr>
          <a:lstStyle/>
          <a:p>
            <a:r>
              <a:rPr lang="en-US" sz="2400" dirty="0" smtClean="0">
                <a:solidFill>
                  <a:srgbClr val="FF0000"/>
                </a:solidFill>
              </a:rPr>
              <a:t>Zero-copy send</a:t>
            </a:r>
            <a:endParaRPr lang="en-US" sz="2400" dirty="0">
              <a:solidFill>
                <a:srgbClr val="FF0000"/>
              </a:solidFill>
            </a:endParaRPr>
          </a:p>
        </p:txBody>
      </p:sp>
      <p:cxnSp>
        <p:nvCxnSpPr>
          <p:cNvPr id="53" name="Straight Connector 52"/>
          <p:cNvCxnSpPr/>
          <p:nvPr/>
        </p:nvCxnSpPr>
        <p:spPr>
          <a:xfrm>
            <a:off x="-228600" y="4516298"/>
            <a:ext cx="9677400" cy="1588"/>
          </a:xfrm>
          <a:prstGeom prst="line">
            <a:avLst/>
          </a:prstGeom>
          <a:ln w="38100" cap="flat" cmpd="sng" algn="ctr">
            <a:solidFill>
              <a:srgbClr val="FF0000"/>
            </a:solidFill>
            <a:prstDash val="dash"/>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45777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3.7037E-7 L 0.00416 0.24213 " pathEditMode="relative" rAng="0" ptsTypes="AA">
                                      <p:cBhvr>
                                        <p:cTn id="6" dur="2000" fill="hold"/>
                                        <p:tgtEl>
                                          <p:spTgt spid="6"/>
                                        </p:tgtEl>
                                        <p:attrNameLst>
                                          <p:attrName>ppt_x</p:attrName>
                                          <p:attrName>ppt_y</p:attrName>
                                        </p:attrNameLst>
                                      </p:cBhvr>
                                      <p:rCtr x="200" y="1210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1" nodeType="clickEffect">
                                  <p:stCondLst>
                                    <p:cond delay="0"/>
                                  </p:stCondLst>
                                  <p:childTnLst>
                                    <p:animMotion origin="layout" path="M 0.00417 0.24213 L 0.52083 0.21991 " pathEditMode="relative" rAng="0" ptsTypes="AA">
                                      <p:cBhvr>
                                        <p:cTn id="16" dur="2000" fill="hold"/>
                                        <p:tgtEl>
                                          <p:spTgt spid="6"/>
                                        </p:tgtEl>
                                        <p:attrNameLst>
                                          <p:attrName>ppt_x</p:attrName>
                                          <p:attrName>ppt_y</p:attrName>
                                        </p:attrNameLst>
                                      </p:cBhvr>
                                      <p:rCtr x="25800" y="-1100"/>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1" nodeType="clickEffect">
                                  <p:stCondLst>
                                    <p:cond delay="0"/>
                                  </p:stCondLst>
                                  <p:childTnLst>
                                    <p:animMotion origin="layout" path="M -0.00017 0.00047 C -0.02309 0.04862 -0.04583 0.09676 0.03524 0.11899 C 0.11632 0.14144 0.30174 0.1375 0.48733 0.13357 " pathEditMode="relative" rAng="0" ptsTypes="aaA">
                                      <p:cBhvr>
                                        <p:cTn id="40" dur="2000" fill="hold"/>
                                        <p:tgtEl>
                                          <p:spTgt spid="44"/>
                                        </p:tgtEl>
                                        <p:attrNameLst>
                                          <p:attrName>ppt_x</p:attrName>
                                          <p:attrName>ppt_y</p:attrName>
                                        </p:attrNameLst>
                                      </p:cBhvr>
                                      <p:rCtr x="22083" y="7037"/>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p:bldP spid="23" grpId="0"/>
      <p:bldP spid="40" grpId="0" animBg="1"/>
      <p:bldP spid="42" grpId="0" animBg="1"/>
      <p:bldP spid="43" grpId="0"/>
      <p:bldP spid="44" grpId="0" animBg="1"/>
      <p:bldP spid="44" grpId="1" animBg="1"/>
      <p:bldP spid="46" grpId="0"/>
      <p:bldP spid="47"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atin typeface="Helvetica" charset="0"/>
                <a:ea typeface="ＭＳ Ｐゴシック" charset="0"/>
                <a:cs typeface="ＭＳ Ｐゴシック" charset="0"/>
              </a:rPr>
              <a:t>Multi-Tier Applications</a:t>
            </a:r>
          </a:p>
        </p:txBody>
      </p:sp>
      <p:sp>
        <p:nvSpPr>
          <p:cNvPr id="22531" name="Content Placeholder 2"/>
          <p:cNvSpPr>
            <a:spLocks noGrp="1"/>
          </p:cNvSpPr>
          <p:nvPr>
            <p:ph idx="1"/>
          </p:nvPr>
        </p:nvSpPr>
        <p:spPr>
          <a:xfrm>
            <a:off x="0" y="1295400"/>
            <a:ext cx="9144000" cy="4525963"/>
          </a:xfrm>
        </p:spPr>
        <p:txBody>
          <a:bodyPr/>
          <a:lstStyle/>
          <a:p>
            <a:r>
              <a:rPr lang="en-US" dirty="0">
                <a:latin typeface="Arial" charset="0"/>
                <a:cs typeface="Arial" charset="0"/>
              </a:rPr>
              <a:t>Applications consist of tasks</a:t>
            </a:r>
          </a:p>
          <a:p>
            <a:pPr lvl="1"/>
            <a:r>
              <a:rPr lang="en-US" dirty="0">
                <a:latin typeface="Arial" charset="0"/>
                <a:ea typeface="Arial" charset="0"/>
                <a:cs typeface="Arial" charset="0"/>
              </a:rPr>
              <a:t>Many separate components</a:t>
            </a:r>
          </a:p>
          <a:p>
            <a:pPr lvl="1"/>
            <a:r>
              <a:rPr lang="en-US" dirty="0">
                <a:latin typeface="Arial" charset="0"/>
                <a:ea typeface="Arial" charset="0"/>
                <a:cs typeface="Arial" charset="0"/>
              </a:rPr>
              <a:t>Running on different machines</a:t>
            </a:r>
          </a:p>
          <a:p>
            <a:r>
              <a:rPr lang="en-US" dirty="0">
                <a:latin typeface="Arial" charset="0"/>
                <a:cs typeface="Arial" charset="0"/>
              </a:rPr>
              <a:t>Commodity computers</a:t>
            </a:r>
          </a:p>
          <a:p>
            <a:pPr lvl="1"/>
            <a:r>
              <a:rPr lang="en-US" dirty="0">
                <a:latin typeface="Arial" charset="0"/>
                <a:ea typeface="Arial" charset="0"/>
                <a:cs typeface="Arial" charset="0"/>
              </a:rPr>
              <a:t>Many general-purpose computers</a:t>
            </a:r>
          </a:p>
          <a:p>
            <a:pPr lvl="1"/>
            <a:r>
              <a:rPr lang="en-US" dirty="0" smtClean="0">
                <a:latin typeface="Arial" charset="0"/>
                <a:ea typeface="Arial" charset="0"/>
                <a:cs typeface="Arial" charset="0"/>
              </a:rPr>
              <a:t>Easier </a:t>
            </a:r>
            <a:r>
              <a:rPr lang="en-US" dirty="0">
                <a:latin typeface="Arial" charset="0"/>
                <a:ea typeface="Arial" charset="0"/>
                <a:cs typeface="Arial" charset="0"/>
              </a:rPr>
              <a:t>scaling</a:t>
            </a:r>
          </a:p>
        </p:txBody>
      </p:sp>
      <p:sp>
        <p:nvSpPr>
          <p:cNvPr id="22532" name="Slide Number Placeholder 3"/>
          <p:cNvSpPr>
            <a:spLocks noGrp="1"/>
          </p:cNvSpPr>
          <p:nvPr>
            <p:ph type="sldNum" sz="quarter" idx="12"/>
          </p:nvPr>
        </p:nvSpPr>
        <p:spPr>
          <a:xfrm>
            <a:off x="1524000" y="65690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fld id="{CF894040-4792-E94A-AB23-69897CD54501}" type="slidenum">
              <a:rPr lang="en-US" sz="1400" b="0">
                <a:latin typeface="Times New Roman" charset="0"/>
              </a:rPr>
              <a:pPr eaLnBrk="1" hangingPunct="1"/>
              <a:t>3</a:t>
            </a:fld>
            <a:endParaRPr lang="en-US" sz="1400" b="0">
              <a:latin typeface="Times New Roman" charset="0"/>
            </a:endParaRPr>
          </a:p>
        </p:txBody>
      </p:sp>
      <p:sp>
        <p:nvSpPr>
          <p:cNvPr id="6" name="Rounded Rectangle 5"/>
          <p:cNvSpPr/>
          <p:nvPr/>
        </p:nvSpPr>
        <p:spPr>
          <a:xfrm>
            <a:off x="6477000" y="2590800"/>
            <a:ext cx="2667000" cy="517524"/>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2800" dirty="0"/>
              <a:t>Front end Server</a:t>
            </a:r>
          </a:p>
        </p:txBody>
      </p:sp>
      <p:sp>
        <p:nvSpPr>
          <p:cNvPr id="7" name="Rounded Rectangle 6"/>
          <p:cNvSpPr/>
          <p:nvPr/>
        </p:nvSpPr>
        <p:spPr>
          <a:xfrm>
            <a:off x="6629400" y="3779837"/>
            <a:ext cx="1981200" cy="6238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2800" dirty="0"/>
              <a:t>Aggregator</a:t>
            </a:r>
          </a:p>
        </p:txBody>
      </p:sp>
      <p:cxnSp>
        <p:nvCxnSpPr>
          <p:cNvPr id="8" name="Straight Arrow Connector 7"/>
          <p:cNvCxnSpPr/>
          <p:nvPr/>
        </p:nvCxnSpPr>
        <p:spPr>
          <a:xfrm rot="5400000">
            <a:off x="7561263" y="3428999"/>
            <a:ext cx="727075" cy="3175"/>
          </a:xfrm>
          <a:prstGeom prst="straightConnector1">
            <a:avLst/>
          </a:prstGeom>
          <a:ln w="50800">
            <a:headEnd type="arrow"/>
            <a:tailEnd type="arrow"/>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1600200" y="4999037"/>
            <a:ext cx="2667000" cy="6238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2800" dirty="0"/>
              <a:t>Aggregator</a:t>
            </a:r>
          </a:p>
        </p:txBody>
      </p:sp>
      <p:sp>
        <p:nvSpPr>
          <p:cNvPr id="10" name="Rounded Rectangle 9"/>
          <p:cNvSpPr/>
          <p:nvPr/>
        </p:nvSpPr>
        <p:spPr>
          <a:xfrm>
            <a:off x="4419600" y="4999037"/>
            <a:ext cx="2667000" cy="6238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2800" dirty="0"/>
              <a:t>Aggregator</a:t>
            </a:r>
          </a:p>
        </p:txBody>
      </p:sp>
      <p:sp>
        <p:nvSpPr>
          <p:cNvPr id="11" name="TextBox 10"/>
          <p:cNvSpPr txBox="1">
            <a:spLocks noChangeArrowheads="1"/>
          </p:cNvSpPr>
          <p:nvPr/>
        </p:nvSpPr>
        <p:spPr bwMode="auto">
          <a:xfrm>
            <a:off x="6781800" y="4724399"/>
            <a:ext cx="1655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3200"/>
              <a:t>… …</a:t>
            </a:r>
          </a:p>
        </p:txBody>
      </p:sp>
      <p:sp>
        <p:nvSpPr>
          <p:cNvPr id="12" name="Rounded Rectangle 11"/>
          <p:cNvSpPr/>
          <p:nvPr/>
        </p:nvSpPr>
        <p:spPr>
          <a:xfrm>
            <a:off x="7239000" y="4999037"/>
            <a:ext cx="1905000" cy="6238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2800" dirty="0"/>
              <a:t>Aggregator</a:t>
            </a:r>
          </a:p>
        </p:txBody>
      </p:sp>
      <p:cxnSp>
        <p:nvCxnSpPr>
          <p:cNvPr id="13" name="Straight Arrow Connector 12"/>
          <p:cNvCxnSpPr>
            <a:endCxn id="9" idx="0"/>
          </p:cNvCxnSpPr>
          <p:nvPr/>
        </p:nvCxnSpPr>
        <p:spPr>
          <a:xfrm rot="10800000" flipV="1">
            <a:off x="2933700" y="4403724"/>
            <a:ext cx="4152900" cy="595313"/>
          </a:xfrm>
          <a:prstGeom prst="straightConnector1">
            <a:avLst/>
          </a:prstGeom>
          <a:ln w="50800">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0" idx="0"/>
            <a:endCxn id="7" idx="2"/>
          </p:cNvCxnSpPr>
          <p:nvPr/>
        </p:nvCxnSpPr>
        <p:spPr>
          <a:xfrm flipV="1">
            <a:off x="5753100" y="4403724"/>
            <a:ext cx="1866900" cy="595313"/>
          </a:xfrm>
          <a:prstGeom prst="straightConnector1">
            <a:avLst/>
          </a:prstGeom>
          <a:ln w="50800">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12" idx="0"/>
          </p:cNvCxnSpPr>
          <p:nvPr/>
        </p:nvCxnSpPr>
        <p:spPr>
          <a:xfrm flipH="1">
            <a:off x="8191500" y="4403724"/>
            <a:ext cx="38100" cy="595313"/>
          </a:xfrm>
          <a:prstGeom prst="straightConnector1">
            <a:avLst/>
          </a:prstGeom>
          <a:ln w="50800">
            <a:headEnd type="arrow"/>
            <a:tailEnd type="arrow"/>
          </a:ln>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1219200" y="6294437"/>
            <a:ext cx="1563688" cy="6238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2800" dirty="0"/>
              <a:t>Worker</a:t>
            </a:r>
          </a:p>
        </p:txBody>
      </p:sp>
      <p:cxnSp>
        <p:nvCxnSpPr>
          <p:cNvPr id="17" name="Straight Arrow Connector 16"/>
          <p:cNvCxnSpPr/>
          <p:nvPr/>
        </p:nvCxnSpPr>
        <p:spPr>
          <a:xfrm rot="10800000" flipV="1">
            <a:off x="1981200" y="5622924"/>
            <a:ext cx="914400" cy="838200"/>
          </a:xfrm>
          <a:prstGeom prst="straightConnector1">
            <a:avLst/>
          </a:prstGeom>
          <a:ln w="50800">
            <a:headEnd type="arrow"/>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a:spLocks noChangeArrowheads="1"/>
          </p:cNvSpPr>
          <p:nvPr/>
        </p:nvSpPr>
        <p:spPr bwMode="auto">
          <a:xfrm>
            <a:off x="4114800" y="5714999"/>
            <a:ext cx="5524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3200"/>
              <a:t>…</a:t>
            </a:r>
          </a:p>
        </p:txBody>
      </p:sp>
      <p:sp>
        <p:nvSpPr>
          <p:cNvPr id="19" name="Rounded Rectangle 18"/>
          <p:cNvSpPr/>
          <p:nvPr/>
        </p:nvSpPr>
        <p:spPr>
          <a:xfrm>
            <a:off x="2855913" y="6294437"/>
            <a:ext cx="1563687" cy="6238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2800" dirty="0"/>
              <a:t>Worker</a:t>
            </a:r>
          </a:p>
        </p:txBody>
      </p:sp>
      <p:cxnSp>
        <p:nvCxnSpPr>
          <p:cNvPr id="20" name="Straight Arrow Connector 19"/>
          <p:cNvCxnSpPr>
            <a:stCxn id="9" idx="2"/>
            <a:endCxn id="19" idx="0"/>
          </p:cNvCxnSpPr>
          <p:nvPr/>
        </p:nvCxnSpPr>
        <p:spPr>
          <a:xfrm rot="16200000" flipH="1">
            <a:off x="2950368" y="5606256"/>
            <a:ext cx="671513" cy="704850"/>
          </a:xfrm>
          <a:prstGeom prst="straightConnector1">
            <a:avLst/>
          </a:prstGeom>
          <a:ln w="50800">
            <a:headEnd type="arrow"/>
            <a:tailEnd type="arrow"/>
          </a:ln>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4495800" y="6294437"/>
            <a:ext cx="1563688" cy="6238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2800" dirty="0"/>
              <a:t>Worker</a:t>
            </a:r>
          </a:p>
        </p:txBody>
      </p:sp>
      <p:cxnSp>
        <p:nvCxnSpPr>
          <p:cNvPr id="22" name="Straight Arrow Connector 21"/>
          <p:cNvCxnSpPr>
            <a:endCxn id="21" idx="0"/>
          </p:cNvCxnSpPr>
          <p:nvPr/>
        </p:nvCxnSpPr>
        <p:spPr>
          <a:xfrm>
            <a:off x="3657600" y="5622924"/>
            <a:ext cx="1619250" cy="671513"/>
          </a:xfrm>
          <a:prstGeom prst="straightConnector1">
            <a:avLst/>
          </a:prstGeom>
          <a:ln w="50800">
            <a:headEnd type="arrow"/>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a:spLocks noChangeArrowheads="1"/>
          </p:cNvSpPr>
          <p:nvPr/>
        </p:nvSpPr>
        <p:spPr bwMode="auto">
          <a:xfrm>
            <a:off x="8229600" y="5714999"/>
            <a:ext cx="5524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3200"/>
              <a:t>…</a:t>
            </a:r>
          </a:p>
        </p:txBody>
      </p:sp>
      <p:sp>
        <p:nvSpPr>
          <p:cNvPr id="24" name="Rounded Rectangle 23"/>
          <p:cNvSpPr/>
          <p:nvPr/>
        </p:nvSpPr>
        <p:spPr>
          <a:xfrm>
            <a:off x="6858000" y="6294437"/>
            <a:ext cx="1563688" cy="6238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2800" dirty="0"/>
              <a:t>Worker</a:t>
            </a:r>
          </a:p>
        </p:txBody>
      </p:sp>
      <p:cxnSp>
        <p:nvCxnSpPr>
          <p:cNvPr id="25" name="Straight Arrow Connector 24"/>
          <p:cNvCxnSpPr>
            <a:endCxn id="24" idx="0"/>
          </p:cNvCxnSpPr>
          <p:nvPr/>
        </p:nvCxnSpPr>
        <p:spPr>
          <a:xfrm rot="10800000" flipV="1">
            <a:off x="7639050" y="5622924"/>
            <a:ext cx="819150" cy="671513"/>
          </a:xfrm>
          <a:prstGeom prst="straightConnector1">
            <a:avLst/>
          </a:prstGeom>
          <a:ln w="50800">
            <a:headEnd type="arrow"/>
            <a:tailEnd type="arrow"/>
          </a:ln>
        </p:spPr>
        <p:style>
          <a:lnRef idx="2">
            <a:schemeClr val="accent1"/>
          </a:lnRef>
          <a:fillRef idx="0">
            <a:schemeClr val="accent1"/>
          </a:fillRef>
          <a:effectRef idx="1">
            <a:schemeClr val="accent1"/>
          </a:effectRef>
          <a:fontRef idx="minor">
            <a:schemeClr val="tx1"/>
          </a:fontRef>
        </p:style>
      </p:cxnSp>
      <p:sp>
        <p:nvSpPr>
          <p:cNvPr id="26" name="Rounded Rectangle 25"/>
          <p:cNvSpPr/>
          <p:nvPr/>
        </p:nvSpPr>
        <p:spPr>
          <a:xfrm>
            <a:off x="9372600" y="6234113"/>
            <a:ext cx="1563688" cy="6238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2800" dirty="0"/>
              <a:t>Worker</a:t>
            </a:r>
          </a:p>
        </p:txBody>
      </p:sp>
      <p:cxnSp>
        <p:nvCxnSpPr>
          <p:cNvPr id="27" name="Straight Arrow Connector 26"/>
          <p:cNvCxnSpPr>
            <a:endCxn id="26" idx="0"/>
          </p:cNvCxnSpPr>
          <p:nvPr/>
        </p:nvCxnSpPr>
        <p:spPr>
          <a:xfrm rot="16200000" flipH="1">
            <a:off x="9694068" y="5774532"/>
            <a:ext cx="671513" cy="247650"/>
          </a:xfrm>
          <a:prstGeom prst="straightConnector1">
            <a:avLst/>
          </a:prstGeom>
          <a:ln w="50800">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6932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p:bldP spid="12" grpId="0" animBg="1"/>
      <p:bldP spid="16" grpId="0" animBg="1"/>
      <p:bldP spid="18" grpId="0"/>
      <p:bldP spid="19" grpId="0" animBg="1"/>
      <p:bldP spid="21" grpId="0" animBg="1"/>
      <p:bldP spid="23" grpId="0"/>
      <p:bldP spid="24" grpId="0" animBg="1"/>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dirty="0" smtClean="0"/>
              <a:t>Problem 2: Timeouts for Low-rate Flows</a:t>
            </a:r>
            <a:endParaRPr lang="en-US" sz="4000" dirty="0"/>
          </a:p>
        </p:txBody>
      </p:sp>
      <p:sp>
        <p:nvSpPr>
          <p:cNvPr id="3" name="Content Placeholder 2"/>
          <p:cNvSpPr>
            <a:spLocks noGrp="1"/>
          </p:cNvSpPr>
          <p:nvPr>
            <p:ph idx="1"/>
          </p:nvPr>
        </p:nvSpPr>
        <p:spPr>
          <a:xfrm>
            <a:off x="457200" y="1524000"/>
            <a:ext cx="8229600" cy="4525963"/>
          </a:xfrm>
        </p:spPr>
        <p:txBody>
          <a:bodyPr/>
          <a:lstStyle/>
          <a:p>
            <a:r>
              <a:rPr lang="en-US" dirty="0" smtClean="0"/>
              <a:t>SNAP diagnosis	</a:t>
            </a:r>
          </a:p>
          <a:p>
            <a:pPr lvl="1"/>
            <a:r>
              <a:rPr lang="en-US" dirty="0" smtClean="0"/>
              <a:t>More fast </a:t>
            </a:r>
            <a:r>
              <a:rPr lang="en-US" dirty="0" err="1" smtClean="0"/>
              <a:t>retrans</a:t>
            </a:r>
            <a:r>
              <a:rPr lang="en-US" dirty="0" smtClean="0"/>
              <a:t>. for high-rate flows (1-10MB/s)</a:t>
            </a:r>
          </a:p>
          <a:p>
            <a:pPr lvl="1"/>
            <a:r>
              <a:rPr lang="en-US" dirty="0" smtClean="0"/>
              <a:t>More timeouts with low-rate flows (10-100KB/s)</a:t>
            </a:r>
          </a:p>
          <a:p>
            <a:pPr lvl="1"/>
            <a:endParaRPr lang="en-US" dirty="0" smtClean="0"/>
          </a:p>
          <a:p>
            <a:r>
              <a:rPr lang="en-US" dirty="0" smtClean="0"/>
              <a:t>Proposed solutions</a:t>
            </a:r>
          </a:p>
          <a:p>
            <a:pPr lvl="1"/>
            <a:r>
              <a:rPr lang="en-US" dirty="0" smtClean="0"/>
              <a:t>Reduce timeout time in TCP stack</a:t>
            </a:r>
          </a:p>
          <a:p>
            <a:pPr lvl="1"/>
            <a:r>
              <a:rPr lang="en-US" dirty="0" smtClean="0">
                <a:solidFill>
                  <a:srgbClr val="FF0000"/>
                </a:solidFill>
              </a:rPr>
              <a:t>New ways to handle packet loss for </a:t>
            </a:r>
            <a:r>
              <a:rPr lang="en-US" dirty="0">
                <a:solidFill>
                  <a:srgbClr val="FF0000"/>
                </a:solidFill>
              </a:rPr>
              <a:t>small </a:t>
            </a:r>
            <a:r>
              <a:rPr lang="en-US" dirty="0" smtClean="0">
                <a:solidFill>
                  <a:srgbClr val="FF0000"/>
                </a:solidFill>
              </a:rPr>
              <a:t>flows</a:t>
            </a:r>
          </a:p>
          <a:p>
            <a:pPr marL="457200" lvl="1" indent="0">
              <a:buNone/>
            </a:pPr>
            <a:r>
              <a:rPr lang="en-US" dirty="0"/>
              <a:t> </a:t>
            </a:r>
            <a:r>
              <a:rPr lang="en-US" dirty="0" smtClean="0"/>
              <a:t>   </a:t>
            </a:r>
            <a:r>
              <a:rPr lang="en-US" dirty="0">
                <a:solidFill>
                  <a:srgbClr val="FF0000"/>
                </a:solidFill>
              </a:rPr>
              <a:t>(Second part of the talk)</a:t>
            </a:r>
          </a:p>
          <a:p>
            <a:pPr marL="457200" lvl="1" indent="0">
              <a:buNone/>
            </a:pPr>
            <a:r>
              <a:rPr lang="en-US" dirty="0" smtClean="0"/>
              <a:t> </a:t>
            </a:r>
            <a:endParaRPr lang="en-US" dirty="0"/>
          </a:p>
          <a:p>
            <a:pPr lvl="1"/>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30</a:t>
            </a:fld>
            <a:endParaRPr lang="en-US"/>
          </a:p>
        </p:txBody>
      </p:sp>
    </p:spTree>
    <p:extLst>
      <p:ext uri="{BB962C8B-B14F-4D97-AF65-F5344CB8AC3E}">
        <p14:creationId xmlns:p14="http://schemas.microsoft.com/office/powerpoint/2010/main" val="315463409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4000" dirty="0">
                <a:solidFill>
                  <a:srgbClr val="0000FF"/>
                </a:solidFill>
              </a:rPr>
              <a:t>Problem </a:t>
            </a:r>
            <a:r>
              <a:rPr lang="en-US" sz="4000" dirty="0" smtClean="0">
                <a:solidFill>
                  <a:srgbClr val="0000FF"/>
                </a:solidFill>
              </a:rPr>
              <a:t>3: </a:t>
            </a:r>
            <a:r>
              <a:rPr lang="en-US" sz="4000" dirty="0">
                <a:solidFill>
                  <a:srgbClr val="0000FF"/>
                </a:solidFill>
              </a:rPr>
              <a:t/>
            </a:r>
            <a:br>
              <a:rPr lang="en-US" sz="4000" dirty="0">
                <a:solidFill>
                  <a:srgbClr val="0000FF"/>
                </a:solidFill>
              </a:rPr>
            </a:br>
            <a:r>
              <a:rPr lang="en-US" sz="4000" dirty="0">
                <a:solidFill>
                  <a:srgbClr val="0000FF"/>
                </a:solidFill>
              </a:rPr>
              <a:t>Congestion Window Allows Sudden Bursts</a:t>
            </a:r>
            <a:endParaRPr lang="en-US" dirty="0"/>
          </a:p>
        </p:txBody>
      </p:sp>
      <p:sp>
        <p:nvSpPr>
          <p:cNvPr id="3" name="Content Placeholder 2"/>
          <p:cNvSpPr>
            <a:spLocks noGrp="1"/>
          </p:cNvSpPr>
          <p:nvPr>
            <p:ph idx="1"/>
          </p:nvPr>
        </p:nvSpPr>
        <p:spPr>
          <a:xfrm>
            <a:off x="0" y="1905000"/>
            <a:ext cx="9144000" cy="4525963"/>
          </a:xfrm>
        </p:spPr>
        <p:txBody>
          <a:bodyPr/>
          <a:lstStyle/>
          <a:p>
            <a:r>
              <a:rPr lang="en-US" dirty="0" smtClean="0"/>
              <a:t>Increase </a:t>
            </a:r>
            <a:r>
              <a:rPr lang="en-US" dirty="0"/>
              <a:t>congestion window to reduce delay</a:t>
            </a:r>
          </a:p>
          <a:p>
            <a:pPr lvl="1"/>
            <a:r>
              <a:rPr lang="en-US" dirty="0"/>
              <a:t>T</a:t>
            </a:r>
            <a:r>
              <a:rPr lang="en-US" dirty="0" smtClean="0"/>
              <a:t>o </a:t>
            </a:r>
            <a:r>
              <a:rPr lang="en-US" dirty="0"/>
              <a:t>send </a:t>
            </a:r>
            <a:r>
              <a:rPr lang="en-US" i="1" dirty="0"/>
              <a:t>64</a:t>
            </a:r>
            <a:r>
              <a:rPr lang="en-US" dirty="0"/>
              <a:t> KB </a:t>
            </a:r>
            <a:r>
              <a:rPr lang="en-US" dirty="0" smtClean="0"/>
              <a:t>data with </a:t>
            </a:r>
            <a:r>
              <a:rPr lang="en-US" i="1" dirty="0" smtClean="0"/>
              <a:t>1</a:t>
            </a:r>
            <a:r>
              <a:rPr lang="en-US" dirty="0" smtClean="0"/>
              <a:t> RTT </a:t>
            </a:r>
          </a:p>
          <a:p>
            <a:pPr lvl="1"/>
            <a:r>
              <a:rPr lang="en-US" dirty="0" smtClean="0"/>
              <a:t>Developers intentionally keep congestion window large</a:t>
            </a:r>
          </a:p>
          <a:p>
            <a:pPr lvl="1"/>
            <a:r>
              <a:rPr lang="en-US" dirty="0" smtClean="0"/>
              <a:t>Disable slow start restart in TCP</a:t>
            </a:r>
          </a:p>
          <a:p>
            <a:endParaRPr lang="en-US" dirty="0" smtClean="0"/>
          </a:p>
          <a:p>
            <a:endParaRPr lang="en-US" dirty="0"/>
          </a:p>
          <a:p>
            <a:pPr lvl="1"/>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31</a:t>
            </a:fld>
            <a:endParaRPr lang="en-US"/>
          </a:p>
        </p:txBody>
      </p:sp>
      <p:sp>
        <p:nvSpPr>
          <p:cNvPr id="5" name="Freeform 3"/>
          <p:cNvSpPr>
            <a:spLocks/>
          </p:cNvSpPr>
          <p:nvPr/>
        </p:nvSpPr>
        <p:spPr bwMode="auto">
          <a:xfrm>
            <a:off x="762000" y="4735175"/>
            <a:ext cx="8077200" cy="1127760"/>
          </a:xfrm>
          <a:custGeom>
            <a:avLst/>
            <a:gdLst>
              <a:gd name="T0" fmla="*/ 0 w 4416"/>
              <a:gd name="T1" fmla="*/ 0 h 1968"/>
              <a:gd name="T2" fmla="*/ 0 w 4416"/>
              <a:gd name="T3" fmla="*/ 1968 h 1968"/>
              <a:gd name="T4" fmla="*/ 4416 w 4416"/>
              <a:gd name="T5" fmla="*/ 1968 h 1968"/>
            </a:gdLst>
            <a:ahLst/>
            <a:cxnLst>
              <a:cxn ang="0">
                <a:pos x="T0" y="T1"/>
              </a:cxn>
              <a:cxn ang="0">
                <a:pos x="T2" y="T3"/>
              </a:cxn>
              <a:cxn ang="0">
                <a:pos x="T4" y="T5"/>
              </a:cxn>
            </a:cxnLst>
            <a:rect l="0" t="0" r="r" b="b"/>
            <a:pathLst>
              <a:path w="4416" h="1968">
                <a:moveTo>
                  <a:pt x="0" y="0"/>
                </a:moveTo>
                <a:lnTo>
                  <a:pt x="0" y="1968"/>
                </a:lnTo>
                <a:lnTo>
                  <a:pt x="4416" y="1968"/>
                </a:lnTo>
              </a:path>
            </a:pathLst>
          </a:custGeom>
          <a:noFill/>
          <a:ln w="19050"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 name="Text Box 16"/>
          <p:cNvSpPr txBox="1">
            <a:spLocks noChangeArrowheads="1"/>
          </p:cNvSpPr>
          <p:nvPr/>
        </p:nvSpPr>
        <p:spPr bwMode="auto">
          <a:xfrm>
            <a:off x="8382000" y="5862935"/>
            <a:ext cx="3711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b="0" i="1" dirty="0">
                <a:latin typeface="Times New Roman" charset="0"/>
              </a:rPr>
              <a:t>t</a:t>
            </a:r>
          </a:p>
        </p:txBody>
      </p:sp>
      <p:sp>
        <p:nvSpPr>
          <p:cNvPr id="7" name="Text Box 17"/>
          <p:cNvSpPr txBox="1">
            <a:spLocks noChangeArrowheads="1"/>
          </p:cNvSpPr>
          <p:nvPr/>
        </p:nvSpPr>
        <p:spPr bwMode="auto">
          <a:xfrm>
            <a:off x="914402" y="4415135"/>
            <a:ext cx="12775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b="0" i="1" dirty="0">
                <a:latin typeface="Times New Roman" charset="0"/>
              </a:rPr>
              <a:t>Window</a:t>
            </a:r>
          </a:p>
        </p:txBody>
      </p:sp>
      <p:sp>
        <p:nvSpPr>
          <p:cNvPr id="8" name="Freeform 19"/>
          <p:cNvSpPr>
            <a:spLocks/>
          </p:cNvSpPr>
          <p:nvPr/>
        </p:nvSpPr>
        <p:spPr bwMode="auto">
          <a:xfrm>
            <a:off x="1676400" y="5253335"/>
            <a:ext cx="2667000" cy="609600"/>
          </a:xfrm>
          <a:custGeom>
            <a:avLst/>
            <a:gdLst>
              <a:gd name="T0" fmla="*/ 0 w 1680"/>
              <a:gd name="T1" fmla="*/ 336 h 960"/>
              <a:gd name="T2" fmla="*/ 0 w 1680"/>
              <a:gd name="T3" fmla="*/ 816 h 960"/>
              <a:gd name="T4" fmla="*/ 384 w 1680"/>
              <a:gd name="T5" fmla="*/ 528 h 960"/>
              <a:gd name="T6" fmla="*/ 384 w 1680"/>
              <a:gd name="T7" fmla="*/ 960 h 960"/>
              <a:gd name="T8" fmla="*/ 1680 w 1680"/>
              <a:gd name="T9" fmla="*/ 0 h 960"/>
            </a:gdLst>
            <a:ahLst/>
            <a:cxnLst>
              <a:cxn ang="0">
                <a:pos x="T0" y="T1"/>
              </a:cxn>
              <a:cxn ang="0">
                <a:pos x="T2" y="T3"/>
              </a:cxn>
              <a:cxn ang="0">
                <a:pos x="T4" y="T5"/>
              </a:cxn>
              <a:cxn ang="0">
                <a:pos x="T6" y="T7"/>
              </a:cxn>
              <a:cxn ang="0">
                <a:pos x="T8" y="T9"/>
              </a:cxn>
            </a:cxnLst>
            <a:rect l="0" t="0" r="r" b="b"/>
            <a:pathLst>
              <a:path w="1680" h="960">
                <a:moveTo>
                  <a:pt x="0" y="336"/>
                </a:moveTo>
                <a:lnTo>
                  <a:pt x="0" y="816"/>
                </a:lnTo>
                <a:lnTo>
                  <a:pt x="384" y="528"/>
                </a:lnTo>
                <a:lnTo>
                  <a:pt x="384" y="960"/>
                </a:lnTo>
                <a:lnTo>
                  <a:pt x="1680" y="0"/>
                </a:lnTo>
              </a:path>
            </a:pathLst>
          </a:custGeom>
          <a:noFill/>
          <a:ln w="190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Freeform 20"/>
          <p:cNvSpPr>
            <a:spLocks/>
          </p:cNvSpPr>
          <p:nvPr/>
        </p:nvSpPr>
        <p:spPr bwMode="auto">
          <a:xfrm>
            <a:off x="7239000" y="5177135"/>
            <a:ext cx="1600200" cy="609600"/>
          </a:xfrm>
          <a:custGeom>
            <a:avLst/>
            <a:gdLst>
              <a:gd name="T0" fmla="*/ 0 w 1008"/>
              <a:gd name="T1" fmla="*/ 0 h 624"/>
              <a:gd name="T2" fmla="*/ 0 w 1008"/>
              <a:gd name="T3" fmla="*/ 624 h 624"/>
              <a:gd name="T4" fmla="*/ 720 w 1008"/>
              <a:gd name="T5" fmla="*/ 48 h 624"/>
              <a:gd name="T6" fmla="*/ 720 w 1008"/>
              <a:gd name="T7" fmla="*/ 576 h 624"/>
              <a:gd name="T8" fmla="*/ 1008 w 1008"/>
              <a:gd name="T9" fmla="*/ 336 h 624"/>
            </a:gdLst>
            <a:ahLst/>
            <a:cxnLst>
              <a:cxn ang="0">
                <a:pos x="T0" y="T1"/>
              </a:cxn>
              <a:cxn ang="0">
                <a:pos x="T2" y="T3"/>
              </a:cxn>
              <a:cxn ang="0">
                <a:pos x="T4" y="T5"/>
              </a:cxn>
              <a:cxn ang="0">
                <a:pos x="T6" y="T7"/>
              </a:cxn>
              <a:cxn ang="0">
                <a:pos x="T8" y="T9"/>
              </a:cxn>
            </a:cxnLst>
            <a:rect l="0" t="0" r="r" b="b"/>
            <a:pathLst>
              <a:path w="1008" h="624">
                <a:moveTo>
                  <a:pt x="0" y="0"/>
                </a:moveTo>
                <a:lnTo>
                  <a:pt x="0" y="624"/>
                </a:lnTo>
                <a:lnTo>
                  <a:pt x="720" y="48"/>
                </a:lnTo>
                <a:lnTo>
                  <a:pt x="720" y="576"/>
                </a:lnTo>
                <a:lnTo>
                  <a:pt x="1008" y="336"/>
                </a:lnTo>
              </a:path>
            </a:pathLst>
          </a:custGeom>
          <a:noFill/>
          <a:ln w="190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Freeform 21"/>
          <p:cNvSpPr>
            <a:spLocks/>
          </p:cNvSpPr>
          <p:nvPr/>
        </p:nvSpPr>
        <p:spPr bwMode="auto">
          <a:xfrm>
            <a:off x="5638800" y="5466695"/>
            <a:ext cx="914400" cy="396240"/>
          </a:xfrm>
          <a:custGeom>
            <a:avLst/>
            <a:gdLst>
              <a:gd name="T0" fmla="*/ 1152 w 1152"/>
              <a:gd name="T1" fmla="*/ 0 h 864"/>
              <a:gd name="T2" fmla="*/ 1056 w 1152"/>
              <a:gd name="T3" fmla="*/ 336 h 864"/>
              <a:gd name="T4" fmla="*/ 816 w 1152"/>
              <a:gd name="T5" fmla="*/ 624 h 864"/>
              <a:gd name="T6" fmla="*/ 384 w 1152"/>
              <a:gd name="T7" fmla="*/ 816 h 864"/>
              <a:gd name="T8" fmla="*/ 0 w 1152"/>
              <a:gd name="T9" fmla="*/ 864 h 864"/>
            </a:gdLst>
            <a:ahLst/>
            <a:cxnLst>
              <a:cxn ang="0">
                <a:pos x="T0" y="T1"/>
              </a:cxn>
              <a:cxn ang="0">
                <a:pos x="T2" y="T3"/>
              </a:cxn>
              <a:cxn ang="0">
                <a:pos x="T4" y="T5"/>
              </a:cxn>
              <a:cxn ang="0">
                <a:pos x="T6" y="T7"/>
              </a:cxn>
              <a:cxn ang="0">
                <a:pos x="T8" y="T9"/>
              </a:cxn>
            </a:cxnLst>
            <a:rect l="0" t="0" r="r" b="b"/>
            <a:pathLst>
              <a:path w="1152" h="864">
                <a:moveTo>
                  <a:pt x="1152" y="0"/>
                </a:moveTo>
                <a:cubicBezTo>
                  <a:pt x="1132" y="116"/>
                  <a:pt x="1112" y="232"/>
                  <a:pt x="1056" y="336"/>
                </a:cubicBezTo>
                <a:cubicBezTo>
                  <a:pt x="1000" y="440"/>
                  <a:pt x="928" y="544"/>
                  <a:pt x="816" y="624"/>
                </a:cubicBezTo>
                <a:cubicBezTo>
                  <a:pt x="704" y="704"/>
                  <a:pt x="520" y="776"/>
                  <a:pt x="384" y="816"/>
                </a:cubicBezTo>
                <a:cubicBezTo>
                  <a:pt x="248" y="856"/>
                  <a:pt x="124" y="860"/>
                  <a:pt x="0" y="864"/>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22"/>
          <p:cNvSpPr>
            <a:spLocks noChangeShapeType="1"/>
          </p:cNvSpPr>
          <p:nvPr/>
        </p:nvSpPr>
        <p:spPr bwMode="auto">
          <a:xfrm flipV="1">
            <a:off x="6553200" y="5212377"/>
            <a:ext cx="685800" cy="27432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 name="Line 23"/>
          <p:cNvSpPr>
            <a:spLocks noChangeShapeType="1"/>
          </p:cNvSpPr>
          <p:nvPr/>
        </p:nvSpPr>
        <p:spPr bwMode="auto">
          <a:xfrm>
            <a:off x="4876800" y="5253335"/>
            <a:ext cx="0" cy="60960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 name="Freeform 21"/>
          <p:cNvSpPr>
            <a:spLocks/>
          </p:cNvSpPr>
          <p:nvPr/>
        </p:nvSpPr>
        <p:spPr bwMode="auto">
          <a:xfrm>
            <a:off x="762000" y="5466695"/>
            <a:ext cx="914400" cy="396240"/>
          </a:xfrm>
          <a:custGeom>
            <a:avLst/>
            <a:gdLst>
              <a:gd name="T0" fmla="*/ 1152 w 1152"/>
              <a:gd name="T1" fmla="*/ 0 h 864"/>
              <a:gd name="T2" fmla="*/ 1056 w 1152"/>
              <a:gd name="T3" fmla="*/ 336 h 864"/>
              <a:gd name="T4" fmla="*/ 816 w 1152"/>
              <a:gd name="T5" fmla="*/ 624 h 864"/>
              <a:gd name="T6" fmla="*/ 384 w 1152"/>
              <a:gd name="T7" fmla="*/ 816 h 864"/>
              <a:gd name="T8" fmla="*/ 0 w 1152"/>
              <a:gd name="T9" fmla="*/ 864 h 864"/>
            </a:gdLst>
            <a:ahLst/>
            <a:cxnLst>
              <a:cxn ang="0">
                <a:pos x="T0" y="T1"/>
              </a:cxn>
              <a:cxn ang="0">
                <a:pos x="T2" y="T3"/>
              </a:cxn>
              <a:cxn ang="0">
                <a:pos x="T4" y="T5"/>
              </a:cxn>
              <a:cxn ang="0">
                <a:pos x="T6" y="T7"/>
              </a:cxn>
              <a:cxn ang="0">
                <a:pos x="T8" y="T9"/>
              </a:cxn>
            </a:cxnLst>
            <a:rect l="0" t="0" r="r" b="b"/>
            <a:pathLst>
              <a:path w="1152" h="864">
                <a:moveTo>
                  <a:pt x="1152" y="0"/>
                </a:moveTo>
                <a:cubicBezTo>
                  <a:pt x="1132" y="116"/>
                  <a:pt x="1112" y="232"/>
                  <a:pt x="1056" y="336"/>
                </a:cubicBezTo>
                <a:cubicBezTo>
                  <a:pt x="1000" y="440"/>
                  <a:pt x="928" y="544"/>
                  <a:pt x="816" y="624"/>
                </a:cubicBezTo>
                <a:cubicBezTo>
                  <a:pt x="704" y="704"/>
                  <a:pt x="520" y="776"/>
                  <a:pt x="384" y="816"/>
                </a:cubicBezTo>
                <a:cubicBezTo>
                  <a:pt x="248" y="856"/>
                  <a:pt x="124" y="860"/>
                  <a:pt x="0" y="864"/>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cxnSp>
        <p:nvCxnSpPr>
          <p:cNvPr id="14" name="Straight Connector 13"/>
          <p:cNvCxnSpPr>
            <a:stCxn id="8" idx="4"/>
          </p:cNvCxnSpPr>
          <p:nvPr/>
        </p:nvCxnSpPr>
        <p:spPr>
          <a:xfrm>
            <a:off x="4343400" y="5253335"/>
            <a:ext cx="533400" cy="0"/>
          </a:xfrm>
          <a:prstGeom prst="line">
            <a:avLst/>
          </a:prstGeom>
        </p:spPr>
        <p:style>
          <a:lnRef idx="2">
            <a:schemeClr val="accent2"/>
          </a:lnRef>
          <a:fillRef idx="0">
            <a:schemeClr val="accent2"/>
          </a:fillRef>
          <a:effectRef idx="1">
            <a:schemeClr val="accent2"/>
          </a:effectRef>
          <a:fontRef idx="minor">
            <a:schemeClr val="tx1"/>
          </a:fontRef>
        </p:style>
      </p:cxnSp>
      <p:sp>
        <p:nvSpPr>
          <p:cNvPr id="15" name="Text Box 37"/>
          <p:cNvSpPr txBox="1">
            <a:spLocks noChangeArrowheads="1"/>
          </p:cNvSpPr>
          <p:nvPr/>
        </p:nvSpPr>
        <p:spPr bwMode="auto">
          <a:xfrm>
            <a:off x="4648200" y="4110335"/>
            <a:ext cx="2133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b="1" dirty="0" smtClean="0">
                <a:solidFill>
                  <a:srgbClr val="0000FF"/>
                </a:solidFill>
                <a:latin typeface="Arial" charset="0"/>
              </a:rPr>
              <a:t>Drops after an idle time</a:t>
            </a:r>
            <a:endParaRPr lang="en-US" sz="2000" b="1" dirty="0">
              <a:solidFill>
                <a:srgbClr val="0000FF"/>
              </a:solidFill>
              <a:latin typeface="Arial" charset="0"/>
            </a:endParaRPr>
          </a:p>
        </p:txBody>
      </p:sp>
      <p:cxnSp>
        <p:nvCxnSpPr>
          <p:cNvPr id="16" name="Straight Arrow Connector 15"/>
          <p:cNvCxnSpPr/>
          <p:nvPr/>
        </p:nvCxnSpPr>
        <p:spPr>
          <a:xfrm flipH="1">
            <a:off x="4876800" y="4948535"/>
            <a:ext cx="304800" cy="3048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550352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dirty="0" smtClean="0"/>
              <a:t>Slow Start Restart</a:t>
            </a:r>
            <a:endParaRPr lang="en-US" sz="4000" dirty="0"/>
          </a:p>
        </p:txBody>
      </p:sp>
      <p:sp>
        <p:nvSpPr>
          <p:cNvPr id="3" name="Content Placeholder 2"/>
          <p:cNvSpPr>
            <a:spLocks noGrp="1"/>
          </p:cNvSpPr>
          <p:nvPr>
            <p:ph idx="1"/>
          </p:nvPr>
        </p:nvSpPr>
        <p:spPr>
          <a:xfrm>
            <a:off x="0" y="1143000"/>
            <a:ext cx="9144000" cy="2971800"/>
          </a:xfrm>
        </p:spPr>
        <p:txBody>
          <a:bodyPr/>
          <a:lstStyle/>
          <a:p>
            <a:r>
              <a:rPr lang="en-US" dirty="0"/>
              <a:t>SNAP diagnosis</a:t>
            </a:r>
          </a:p>
          <a:p>
            <a:pPr lvl="1"/>
            <a:r>
              <a:rPr lang="en-US" dirty="0"/>
              <a:t>Significant packet loss</a:t>
            </a:r>
          </a:p>
          <a:p>
            <a:pPr lvl="1"/>
            <a:r>
              <a:rPr lang="en-US" dirty="0"/>
              <a:t>Congestion window is too large after an idle </a:t>
            </a:r>
            <a:r>
              <a:rPr lang="en-US" dirty="0" smtClean="0"/>
              <a:t>period</a:t>
            </a:r>
          </a:p>
          <a:p>
            <a:pPr marL="0" indent="0">
              <a:buNone/>
            </a:pPr>
            <a:endParaRPr lang="en-US" dirty="0" smtClean="0"/>
          </a:p>
          <a:p>
            <a:r>
              <a:rPr lang="en-US" dirty="0" smtClean="0"/>
              <a:t>Proposed </a:t>
            </a:r>
            <a:r>
              <a:rPr lang="en-US" dirty="0"/>
              <a:t>solutions</a:t>
            </a:r>
          </a:p>
          <a:p>
            <a:pPr lvl="1"/>
            <a:r>
              <a:rPr lang="en-US" dirty="0" smtClean="0"/>
              <a:t>Change apps to send less data during congestion</a:t>
            </a:r>
            <a:endParaRPr lang="en-US" dirty="0"/>
          </a:p>
          <a:p>
            <a:pPr lvl="1"/>
            <a:r>
              <a:rPr lang="en-US" dirty="0">
                <a:solidFill>
                  <a:srgbClr val="FF0000"/>
                </a:solidFill>
              </a:rPr>
              <a:t>New </a:t>
            </a:r>
            <a:r>
              <a:rPr lang="en-US" dirty="0" smtClean="0">
                <a:solidFill>
                  <a:srgbClr val="FF0000"/>
                </a:solidFill>
              </a:rPr>
              <a:t>design that considers </a:t>
            </a:r>
            <a:r>
              <a:rPr lang="en-US" dirty="0">
                <a:solidFill>
                  <a:srgbClr val="FF0000"/>
                </a:solidFill>
              </a:rPr>
              <a:t>both congestion and </a:t>
            </a:r>
            <a:r>
              <a:rPr lang="en-US" dirty="0" smtClean="0">
                <a:solidFill>
                  <a:srgbClr val="FF0000"/>
                </a:solidFill>
              </a:rPr>
              <a:t>delay (Second part of the talk)</a:t>
            </a:r>
            <a:endParaRPr lang="en-US" dirty="0">
              <a:solidFill>
                <a:srgbClr val="FF0000"/>
              </a:solidFill>
            </a:endParaRPr>
          </a:p>
          <a:p>
            <a:pPr lvl="1"/>
            <a:endParaRPr lang="en-US" dirty="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7876E0CC-6134-4D81-B876-3E8DBC324A9F}" type="slidenum">
              <a:rPr lang="en-US" smtClean="0"/>
              <a:pPr/>
              <a:t>32</a:t>
            </a:fld>
            <a:endParaRPr lang="en-US"/>
          </a:p>
        </p:txBody>
      </p:sp>
    </p:spTree>
    <p:extLst>
      <p:ext uri="{BB962C8B-B14F-4D97-AF65-F5344CB8AC3E}">
        <p14:creationId xmlns:p14="http://schemas.microsoft.com/office/powerpoint/2010/main" val="48004804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SNAP Conclusion</a:t>
            </a:r>
            <a:endParaRPr lang="en-US" dirty="0"/>
          </a:p>
        </p:txBody>
      </p:sp>
      <p:sp>
        <p:nvSpPr>
          <p:cNvPr id="3" name="Content Placeholder 2"/>
          <p:cNvSpPr>
            <a:spLocks noGrp="1"/>
          </p:cNvSpPr>
          <p:nvPr>
            <p:ph idx="1"/>
          </p:nvPr>
        </p:nvSpPr>
        <p:spPr>
          <a:xfrm>
            <a:off x="76200" y="1447800"/>
            <a:ext cx="8991600" cy="4525963"/>
          </a:xfrm>
        </p:spPr>
        <p:txBody>
          <a:bodyPr/>
          <a:lstStyle/>
          <a:p>
            <a:r>
              <a:rPr lang="en-US" dirty="0" smtClean="0"/>
              <a:t>A simple, efficient way to profile data centers</a:t>
            </a:r>
          </a:p>
          <a:p>
            <a:pPr lvl="1"/>
            <a:r>
              <a:rPr lang="en-US" dirty="0" smtClean="0"/>
              <a:t>Passively</a:t>
            </a:r>
            <a:r>
              <a:rPr lang="en-US" dirty="0"/>
              <a:t> </a:t>
            </a:r>
            <a:r>
              <a:rPr lang="en-US" dirty="0" smtClean="0"/>
              <a:t>measure real-time network stack information</a:t>
            </a:r>
          </a:p>
          <a:p>
            <a:pPr lvl="1"/>
            <a:r>
              <a:rPr lang="en-US" dirty="0" smtClean="0"/>
              <a:t>Systematically identify problematic stages</a:t>
            </a:r>
          </a:p>
          <a:p>
            <a:pPr lvl="1"/>
            <a:r>
              <a:rPr lang="en-US" dirty="0" smtClean="0"/>
              <a:t>Correlate problems across connections</a:t>
            </a:r>
          </a:p>
          <a:p>
            <a:pPr lvl="1"/>
            <a:endParaRPr lang="en-US" dirty="0" smtClean="0"/>
          </a:p>
          <a:p>
            <a:r>
              <a:rPr lang="en-US" dirty="0" smtClean="0"/>
              <a:t>Deploying SNAP in production data center</a:t>
            </a:r>
          </a:p>
          <a:p>
            <a:pPr lvl="1"/>
            <a:r>
              <a:rPr lang="en-US" dirty="0" smtClean="0"/>
              <a:t>Diagnose net-app interactions</a:t>
            </a:r>
          </a:p>
          <a:p>
            <a:pPr lvl="1"/>
            <a:r>
              <a:rPr lang="en-US" dirty="0" smtClean="0"/>
              <a:t>A quick way to identify them when problems happen</a:t>
            </a:r>
          </a:p>
        </p:txBody>
      </p:sp>
      <p:sp>
        <p:nvSpPr>
          <p:cNvPr id="4" name="Slide Number Placeholder 3"/>
          <p:cNvSpPr>
            <a:spLocks noGrp="1"/>
          </p:cNvSpPr>
          <p:nvPr>
            <p:ph type="sldNum" sz="quarter" idx="12"/>
          </p:nvPr>
        </p:nvSpPr>
        <p:spPr/>
        <p:txBody>
          <a:bodyPr/>
          <a:lstStyle/>
          <a:p>
            <a:fld id="{7876E0CC-6134-4D81-B876-3E8DBC324A9F}" type="slidenum">
              <a:rPr lang="en-US" smtClean="0"/>
              <a:pPr/>
              <a:t>33</a:t>
            </a:fld>
            <a:endParaRPr lang="en-US"/>
          </a:p>
        </p:txBody>
      </p:sp>
    </p:spTree>
    <p:extLst>
      <p:ext uri="{BB962C8B-B14F-4D97-AF65-F5344CB8AC3E}">
        <p14:creationId xmlns:p14="http://schemas.microsoft.com/office/powerpoint/2010/main" val="1876077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0" y="2362200"/>
            <a:ext cx="9144000" cy="1803400"/>
          </a:xfrm>
        </p:spPr>
        <p:txBody>
          <a:bodyPr/>
          <a:lstStyle/>
          <a:p>
            <a:r>
              <a:rPr lang="en-US" sz="3200" b="1" dirty="0" smtClean="0">
                <a:latin typeface="Calibri" charset="0"/>
                <a:ea typeface="ヒラギノ角ゴ Pro W3" charset="0"/>
                <a:cs typeface="ヒラギノ角ゴ Pro W3" charset="0"/>
              </a:rPr>
              <a:t>Don’t Drop, detour!!!!   </a:t>
            </a:r>
            <a:br>
              <a:rPr lang="en-US" sz="3200" b="1" dirty="0" smtClean="0">
                <a:latin typeface="Calibri" charset="0"/>
                <a:ea typeface="ヒラギノ角ゴ Pro W3" charset="0"/>
                <a:cs typeface="ヒラギノ角ゴ Pro W3" charset="0"/>
              </a:rPr>
            </a:br>
            <a:r>
              <a:rPr lang="en-US" sz="3200" b="1" dirty="0" smtClean="0">
                <a:latin typeface="Calibri" charset="0"/>
                <a:ea typeface="ヒラギノ角ゴ Pro W3" charset="0"/>
                <a:cs typeface="ヒラギノ角ゴ Pro W3" charset="0"/>
              </a:rPr>
              <a:t/>
            </a:r>
            <a:br>
              <a:rPr lang="en-US" sz="3200" b="1" dirty="0" smtClean="0">
                <a:latin typeface="Calibri" charset="0"/>
                <a:ea typeface="ヒラギノ角ゴ Pro W3" charset="0"/>
                <a:cs typeface="ヒラギノ角ゴ Pro W3" charset="0"/>
              </a:rPr>
            </a:br>
            <a:r>
              <a:rPr lang="en-US" sz="3200" b="1" dirty="0">
                <a:latin typeface="Calibri" charset="0"/>
                <a:ea typeface="ヒラギノ角ゴ Pro W3" charset="0"/>
                <a:cs typeface="ヒラギノ角ゴ Pro W3" charset="0"/>
              </a:rPr>
              <a:t/>
            </a:r>
            <a:br>
              <a:rPr lang="en-US" sz="3200" b="1" dirty="0">
                <a:latin typeface="Calibri" charset="0"/>
                <a:ea typeface="ヒラギノ角ゴ Pro W3" charset="0"/>
                <a:cs typeface="ヒラギノ角ゴ Pro W3" charset="0"/>
              </a:rPr>
            </a:br>
            <a:r>
              <a:rPr lang="en-US" sz="3200" b="1" dirty="0" smtClean="0">
                <a:latin typeface="Calibri" charset="0"/>
                <a:ea typeface="ヒラギノ角ゴ Pro W3" charset="0"/>
                <a:cs typeface="ヒラギノ角ゴ Pro W3" charset="0"/>
              </a:rPr>
              <a:t>Just-in-</a:t>
            </a:r>
            <a:r>
              <a:rPr lang="en-US" sz="3200" b="1" dirty="0">
                <a:latin typeface="Calibri" charset="0"/>
                <a:ea typeface="ヒラギノ角ゴ Pro W3" charset="0"/>
                <a:cs typeface="ヒラギノ角ゴ Pro W3" charset="0"/>
              </a:rPr>
              <a:t>time congestion mitigation for Data Centers</a:t>
            </a:r>
            <a:endParaRPr lang="en-US" sz="3600" dirty="0">
              <a:latin typeface="Calibri" charset="0"/>
              <a:ea typeface="ヒラギノ角ゴ Pro W3" charset="0"/>
              <a:cs typeface="ヒラギノ角ゴ Pro W3" charset="0"/>
            </a:endParaRPr>
          </a:p>
        </p:txBody>
      </p:sp>
      <p:sp>
        <p:nvSpPr>
          <p:cNvPr id="6" name="Subtitle 2"/>
          <p:cNvSpPr>
            <a:spLocks noGrp="1"/>
          </p:cNvSpPr>
          <p:nvPr>
            <p:ph type="subTitle" idx="1"/>
          </p:nvPr>
        </p:nvSpPr>
        <p:spPr>
          <a:xfrm>
            <a:off x="0" y="5562600"/>
            <a:ext cx="9144000" cy="762000"/>
          </a:xfrm>
        </p:spPr>
        <p:txBody>
          <a:bodyPr/>
          <a:lstStyle/>
          <a:p>
            <a:r>
              <a:rPr lang="en-US" sz="2800" dirty="0" smtClean="0">
                <a:solidFill>
                  <a:schemeClr val="tx1">
                    <a:lumMod val="95000"/>
                    <a:lumOff val="5000"/>
                  </a:schemeClr>
                </a:solidFill>
              </a:rPr>
              <a:t>(Joint </a:t>
            </a:r>
            <a:r>
              <a:rPr lang="en-US" sz="2800" dirty="0">
                <a:solidFill>
                  <a:schemeClr val="tx1">
                    <a:lumMod val="95000"/>
                    <a:lumOff val="5000"/>
                  </a:schemeClr>
                </a:solidFill>
              </a:rPr>
              <a:t>work with </a:t>
            </a:r>
            <a:r>
              <a:rPr lang="en-US" sz="2800" dirty="0" err="1">
                <a:solidFill>
                  <a:schemeClr val="tx1">
                    <a:lumMod val="95000"/>
                    <a:lumOff val="5000"/>
                  </a:schemeClr>
                </a:solidFill>
              </a:rPr>
              <a:t>Kyriakos</a:t>
            </a:r>
            <a:r>
              <a:rPr lang="en-US" sz="2800" dirty="0">
                <a:solidFill>
                  <a:schemeClr val="tx1">
                    <a:lumMod val="95000"/>
                    <a:lumOff val="5000"/>
                  </a:schemeClr>
                </a:solidFill>
              </a:rPr>
              <a:t> </a:t>
            </a:r>
            <a:r>
              <a:rPr lang="en-US" sz="2800" dirty="0" err="1">
                <a:solidFill>
                  <a:schemeClr val="tx1">
                    <a:lumMod val="95000"/>
                    <a:lumOff val="5000"/>
                  </a:schemeClr>
                </a:solidFill>
              </a:rPr>
              <a:t>Zarifis</a:t>
            </a:r>
            <a:r>
              <a:rPr lang="en-US" sz="2800" dirty="0">
                <a:solidFill>
                  <a:schemeClr val="tx1">
                    <a:lumMod val="95000"/>
                    <a:lumOff val="5000"/>
                  </a:schemeClr>
                </a:solidFill>
              </a:rPr>
              <a:t>, </a:t>
            </a:r>
            <a:r>
              <a:rPr lang="en-US" sz="2800" dirty="0" err="1">
                <a:solidFill>
                  <a:schemeClr val="tx1">
                    <a:lumMod val="95000"/>
                    <a:lumOff val="5000"/>
                  </a:schemeClr>
                </a:solidFill>
              </a:rPr>
              <a:t>Rui</a:t>
            </a:r>
            <a:r>
              <a:rPr lang="en-US" sz="2800" dirty="0">
                <a:solidFill>
                  <a:schemeClr val="tx1">
                    <a:lumMod val="95000"/>
                    <a:lumOff val="5000"/>
                  </a:schemeClr>
                </a:solidFill>
              </a:rPr>
              <a:t> Miao, Matt Calder, Ethan Katz-Basset, </a:t>
            </a:r>
            <a:r>
              <a:rPr lang="en-US" sz="2800" dirty="0" err="1" smtClean="0">
                <a:solidFill>
                  <a:schemeClr val="tx1">
                    <a:lumMod val="95000"/>
                    <a:lumOff val="5000"/>
                  </a:schemeClr>
                </a:solidFill>
              </a:rPr>
              <a:t>Jitendra</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Padhye</a:t>
            </a:r>
            <a:r>
              <a:rPr lang="en-US" sz="2800" dirty="0" smtClean="0">
                <a:solidFill>
                  <a:schemeClr val="tx1">
                    <a:lumMod val="95000"/>
                    <a:lumOff val="5000"/>
                  </a:schemeClr>
                </a:solidFill>
              </a:rPr>
              <a:t>)</a:t>
            </a:r>
            <a:endParaRPr lang="en-US" sz="2800" dirty="0">
              <a:solidFill>
                <a:schemeClr val="tx1">
                  <a:lumMod val="95000"/>
                  <a:lumOff val="5000"/>
                </a:schemeClr>
              </a:solidFill>
            </a:endParaRPr>
          </a:p>
        </p:txBody>
      </p:sp>
      <p:sp>
        <p:nvSpPr>
          <p:cNvPr id="542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2800CA19-E594-414F-A2D9-27EC4BD48020}" type="slidenum">
              <a:rPr lang="en-US" sz="1200">
                <a:solidFill>
                  <a:srgbClr val="898989"/>
                </a:solidFill>
              </a:rPr>
              <a:pPr eaLnBrk="1" hangingPunct="1"/>
              <a:t>34</a:t>
            </a:fld>
            <a:endParaRPr lang="en-US" sz="1200">
              <a:solidFill>
                <a:srgbClr val="898989"/>
              </a:solidFill>
            </a:endParaRPr>
          </a:p>
        </p:txBody>
      </p:sp>
      <p:pic>
        <p:nvPicPr>
          <p:cNvPr id="3" name="Picture 2"/>
          <p:cNvPicPr>
            <a:picLocks noChangeAspect="1"/>
          </p:cNvPicPr>
          <p:nvPr/>
        </p:nvPicPr>
        <p:blipFill>
          <a:blip r:embed="rId3"/>
          <a:stretch>
            <a:fillRect/>
          </a:stretch>
        </p:blipFill>
        <p:spPr>
          <a:xfrm>
            <a:off x="4724400" y="1752600"/>
            <a:ext cx="2844800" cy="1565031"/>
          </a:xfrm>
          <a:prstGeom prst="rect">
            <a:avLst/>
          </a:prstGeom>
        </p:spPr>
      </p:pic>
    </p:spTree>
    <p:extLst>
      <p:ext uri="{BB962C8B-B14F-4D97-AF65-F5344CB8AC3E}">
        <p14:creationId xmlns:p14="http://schemas.microsoft.com/office/powerpoint/2010/main" val="399316174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Virtual Buffer During Congestion</a:t>
            </a:r>
            <a:endParaRPr lang="en-US" dirty="0"/>
          </a:p>
        </p:txBody>
      </p:sp>
      <p:sp>
        <p:nvSpPr>
          <p:cNvPr id="3" name="Content Placeholder 2"/>
          <p:cNvSpPr>
            <a:spLocks noGrp="1"/>
          </p:cNvSpPr>
          <p:nvPr>
            <p:ph idx="1"/>
          </p:nvPr>
        </p:nvSpPr>
        <p:spPr>
          <a:xfrm>
            <a:off x="0" y="1600201"/>
            <a:ext cx="9144000" cy="4525963"/>
          </a:xfrm>
        </p:spPr>
        <p:txBody>
          <a:bodyPr/>
          <a:lstStyle/>
          <a:p>
            <a:r>
              <a:rPr lang="en-US" dirty="0" smtClean="0"/>
              <a:t>Diverse traffic patterns</a:t>
            </a:r>
          </a:p>
          <a:p>
            <a:pPr lvl="1"/>
            <a:r>
              <a:rPr lang="en-US" dirty="0" smtClean="0"/>
              <a:t>High throughput for long running flows</a:t>
            </a:r>
          </a:p>
          <a:p>
            <a:pPr lvl="1"/>
            <a:r>
              <a:rPr lang="en-US" dirty="0" smtClean="0"/>
              <a:t>Low latency for client-facing applications</a:t>
            </a:r>
          </a:p>
          <a:p>
            <a:r>
              <a:rPr lang="en-US" dirty="0" smtClean="0"/>
              <a:t>Conflicted buffer requirements</a:t>
            </a:r>
            <a:endParaRPr lang="en-US" dirty="0"/>
          </a:p>
          <a:p>
            <a:pPr lvl="1"/>
            <a:r>
              <a:rPr lang="en-US" dirty="0" smtClean="0"/>
              <a:t>Large buffer to improve throughput and absorb bursts</a:t>
            </a:r>
          </a:p>
          <a:p>
            <a:pPr lvl="1"/>
            <a:r>
              <a:rPr lang="en-US" dirty="0" smtClean="0"/>
              <a:t>Shallow buffer to reduce latency</a:t>
            </a:r>
          </a:p>
          <a:p>
            <a:r>
              <a:rPr lang="en-US" dirty="0" smtClean="0"/>
              <a:t>How to meet both requirements?</a:t>
            </a:r>
          </a:p>
          <a:p>
            <a:pPr lvl="1"/>
            <a:r>
              <a:rPr lang="en-US" dirty="0" smtClean="0"/>
              <a:t>During extreme congestion, use nearby buffers</a:t>
            </a:r>
          </a:p>
          <a:p>
            <a:pPr lvl="1"/>
            <a:r>
              <a:rPr lang="en-US" dirty="0"/>
              <a:t>F</a:t>
            </a:r>
            <a:r>
              <a:rPr lang="en-US" dirty="0" smtClean="0"/>
              <a:t>orm a large virtual buffer to absorb bursts</a:t>
            </a:r>
          </a:p>
          <a:p>
            <a:pPr lvl="1"/>
            <a:endParaRPr lang="en-US" dirty="0" smtClean="0"/>
          </a:p>
        </p:txBody>
      </p:sp>
      <p:sp>
        <p:nvSpPr>
          <p:cNvPr id="4" name="Slide Number Placeholder 3"/>
          <p:cNvSpPr>
            <a:spLocks noGrp="1"/>
          </p:cNvSpPr>
          <p:nvPr>
            <p:ph type="sldNum" sz="quarter" idx="12"/>
          </p:nvPr>
        </p:nvSpPr>
        <p:spPr/>
        <p:txBody>
          <a:bodyPr/>
          <a:lstStyle/>
          <a:p>
            <a:fld id="{7876E0CC-6134-4D81-B876-3E8DBC324A9F}" type="slidenum">
              <a:rPr lang="en-US" smtClean="0"/>
              <a:pPr/>
              <a:t>35</a:t>
            </a:fld>
            <a:endParaRPr lang="en-US"/>
          </a:p>
        </p:txBody>
      </p:sp>
    </p:spTree>
    <p:extLst>
      <p:ext uri="{BB962C8B-B14F-4D97-AF65-F5344CB8AC3E}">
        <p14:creationId xmlns:p14="http://schemas.microsoft.com/office/powerpoint/2010/main" val="174712269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DIBS: Detour Induced Buffer Sharing</a:t>
            </a:r>
            <a:endParaRPr lang="en-US" dirty="0"/>
          </a:p>
        </p:txBody>
      </p:sp>
      <p:sp>
        <p:nvSpPr>
          <p:cNvPr id="3" name="Content Placeholder 2"/>
          <p:cNvSpPr>
            <a:spLocks noGrp="1"/>
          </p:cNvSpPr>
          <p:nvPr>
            <p:ph idx="1"/>
          </p:nvPr>
        </p:nvSpPr>
        <p:spPr>
          <a:xfrm>
            <a:off x="0" y="1600201"/>
            <a:ext cx="9144000" cy="4525963"/>
          </a:xfrm>
        </p:spPr>
        <p:txBody>
          <a:bodyPr/>
          <a:lstStyle/>
          <a:p>
            <a:r>
              <a:rPr lang="en-US" dirty="0"/>
              <a:t>When a packet arrives at a switch input </a:t>
            </a:r>
            <a:r>
              <a:rPr lang="en-US" dirty="0" smtClean="0"/>
              <a:t>port</a:t>
            </a:r>
          </a:p>
          <a:p>
            <a:pPr lvl="1"/>
            <a:r>
              <a:rPr lang="en-US" dirty="0" smtClean="0"/>
              <a:t>the </a:t>
            </a:r>
            <a:r>
              <a:rPr lang="en-US" dirty="0"/>
              <a:t>switch checks </a:t>
            </a:r>
            <a:r>
              <a:rPr lang="en-US" dirty="0" smtClean="0"/>
              <a:t>if </a:t>
            </a:r>
            <a:r>
              <a:rPr lang="en-US" dirty="0"/>
              <a:t>the buffer for the </a:t>
            </a:r>
            <a:r>
              <a:rPr lang="en-US" dirty="0" err="1" smtClean="0"/>
              <a:t>dst</a:t>
            </a:r>
            <a:r>
              <a:rPr lang="en-US" dirty="0" smtClean="0"/>
              <a:t> </a:t>
            </a:r>
            <a:r>
              <a:rPr lang="en-US" dirty="0"/>
              <a:t>port is full </a:t>
            </a:r>
            <a:endParaRPr lang="en-US" dirty="0" smtClean="0"/>
          </a:p>
          <a:p>
            <a:r>
              <a:rPr lang="en-US" dirty="0" smtClean="0"/>
              <a:t>If full, select </a:t>
            </a:r>
            <a:r>
              <a:rPr lang="en-US" dirty="0"/>
              <a:t>one of </a:t>
            </a:r>
            <a:r>
              <a:rPr lang="en-US" dirty="0" smtClean="0"/>
              <a:t>other </a:t>
            </a:r>
            <a:r>
              <a:rPr lang="en-US" dirty="0"/>
              <a:t>ports to forward </a:t>
            </a:r>
            <a:r>
              <a:rPr lang="en-US" dirty="0" smtClean="0"/>
              <a:t>the </a:t>
            </a:r>
            <a:r>
              <a:rPr lang="en-US" dirty="0" err="1" smtClean="0"/>
              <a:t>pkt</a:t>
            </a:r>
            <a:endParaRPr lang="en-US" dirty="0"/>
          </a:p>
          <a:p>
            <a:pPr lvl="1"/>
            <a:r>
              <a:rPr lang="en-US" dirty="0" smtClean="0"/>
              <a:t>Instead of dropping the packet </a:t>
            </a:r>
          </a:p>
          <a:p>
            <a:r>
              <a:rPr lang="en-US" dirty="0" smtClean="0"/>
              <a:t>Other switches then buffer and forward the packet</a:t>
            </a:r>
          </a:p>
          <a:p>
            <a:pPr lvl="1"/>
            <a:r>
              <a:rPr lang="en-US" dirty="0" smtClean="0"/>
              <a:t>Either back through the original switch</a:t>
            </a:r>
          </a:p>
          <a:p>
            <a:pPr lvl="1"/>
            <a:r>
              <a:rPr lang="en-US" dirty="0" smtClean="0"/>
              <a:t>Or through an alternative path </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36</a:t>
            </a:fld>
            <a:endParaRPr lang="en-US"/>
          </a:p>
        </p:txBody>
      </p:sp>
    </p:spTree>
    <p:extLst>
      <p:ext uri="{BB962C8B-B14F-4D97-AF65-F5344CB8AC3E}">
        <p14:creationId xmlns:p14="http://schemas.microsoft.com/office/powerpoint/2010/main" val="110439266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37</a:t>
            </a:fld>
            <a:endParaRPr lang="en-US"/>
          </a:p>
        </p:txBody>
      </p:sp>
      <p:sp>
        <p:nvSpPr>
          <p:cNvPr id="5" name="Shape 55"/>
          <p:cNvSpPr/>
          <p:nvPr/>
        </p:nvSpPr>
        <p:spPr>
          <a:xfrm>
            <a:off x="884062" y="1658525"/>
            <a:ext cx="7375875" cy="4499281"/>
          </a:xfrm>
          <a:prstGeom prst="rect">
            <a:avLst/>
          </a:prstGeom>
          <a:blipFill>
            <a:blip r:embed="rId2"/>
            <a:stretch>
              <a:fillRect/>
            </a:stretch>
          </a:blipFill>
          <a:ln>
            <a:noFill/>
          </a:ln>
        </p:spPr>
      </p:sp>
    </p:spTree>
    <p:extLst>
      <p:ext uri="{BB962C8B-B14F-4D97-AF65-F5344CB8AC3E}">
        <p14:creationId xmlns:p14="http://schemas.microsoft.com/office/powerpoint/2010/main" val="67782033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Example</a:t>
            </a:r>
          </a:p>
        </p:txBody>
      </p:sp>
      <p:sp>
        <p:nvSpPr>
          <p:cNvPr id="4" name="Slide Number Placeholder 3"/>
          <p:cNvSpPr>
            <a:spLocks noGrp="1"/>
          </p:cNvSpPr>
          <p:nvPr>
            <p:ph type="sldNum" sz="quarter" idx="12"/>
          </p:nvPr>
        </p:nvSpPr>
        <p:spPr/>
        <p:txBody>
          <a:bodyPr/>
          <a:lstStyle/>
          <a:p>
            <a:fld id="{7876E0CC-6134-4D81-B876-3E8DBC324A9F}" type="slidenum">
              <a:rPr lang="en-US" smtClean="0"/>
              <a:pPr/>
              <a:t>38</a:t>
            </a:fld>
            <a:endParaRPr lang="en-US"/>
          </a:p>
        </p:txBody>
      </p:sp>
      <p:sp>
        <p:nvSpPr>
          <p:cNvPr id="5" name="Shape 61"/>
          <p:cNvSpPr/>
          <p:nvPr/>
        </p:nvSpPr>
        <p:spPr>
          <a:xfrm>
            <a:off x="884062" y="1658525"/>
            <a:ext cx="7375875" cy="4499281"/>
          </a:xfrm>
          <a:prstGeom prst="rect">
            <a:avLst/>
          </a:prstGeom>
          <a:blipFill>
            <a:blip r:embed="rId3"/>
            <a:stretch>
              <a:fillRect/>
            </a:stretch>
          </a:blipFill>
          <a:ln>
            <a:noFill/>
          </a:ln>
        </p:spPr>
      </p:sp>
      <p:sp>
        <p:nvSpPr>
          <p:cNvPr id="6" name="Shape 62"/>
          <p:cNvSpPr/>
          <p:nvPr/>
        </p:nvSpPr>
        <p:spPr>
          <a:xfrm>
            <a:off x="868100" y="4426625"/>
            <a:ext cx="6960900" cy="553799"/>
          </a:xfrm>
          <a:prstGeom prst="ellipse">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Tree>
    <p:extLst>
      <p:ext uri="{BB962C8B-B14F-4D97-AF65-F5344CB8AC3E}">
        <p14:creationId xmlns:p14="http://schemas.microsoft.com/office/powerpoint/2010/main" val="276294180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p:spPr>
        <p:txBody>
          <a:bodyPr lIns="91425" tIns="91425" rIns="91425" bIns="91425" anchor="b" anchorCtr="0">
            <a:noAutofit/>
          </a:bodyPr>
          <a:lstStyle/>
          <a:p>
            <a:pPr lvl="0" rtl="0">
              <a:buNone/>
            </a:pPr>
            <a:r>
              <a:rPr lang="en-US" dirty="0" smtClean="0"/>
              <a:t>An Example</a:t>
            </a:r>
            <a:endParaRPr lang="en" dirty="0"/>
          </a:p>
        </p:txBody>
      </p:sp>
      <p:sp>
        <p:nvSpPr>
          <p:cNvPr id="68" name="Shape 68"/>
          <p:cNvSpPr/>
          <p:nvPr/>
        </p:nvSpPr>
        <p:spPr>
          <a:xfrm>
            <a:off x="884062" y="1658525"/>
            <a:ext cx="7375875" cy="4499281"/>
          </a:xfrm>
          <a:prstGeom prst="rect">
            <a:avLst/>
          </a:prstGeom>
          <a:blipFill>
            <a:blip r:embed="rId3"/>
            <a:stretch>
              <a:fillRect/>
            </a:stretch>
          </a:blipFill>
          <a:ln>
            <a:noFill/>
          </a:ln>
        </p:spPr>
      </p:sp>
      <p:sp>
        <p:nvSpPr>
          <p:cNvPr id="69" name="Shape 69"/>
          <p:cNvSpPr/>
          <p:nvPr/>
        </p:nvSpPr>
        <p:spPr>
          <a:xfrm>
            <a:off x="7758914" y="4426625"/>
            <a:ext cx="527399" cy="553799"/>
          </a:xfrm>
          <a:prstGeom prst="ellipse">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Tree>
    <p:extLst>
      <p:ext uri="{BB962C8B-B14F-4D97-AF65-F5344CB8AC3E}">
        <p14:creationId xmlns:p14="http://schemas.microsoft.com/office/powerpoint/2010/main" val="281281815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304800"/>
            <a:ext cx="9144000" cy="1143000"/>
          </a:xfrm>
        </p:spPr>
        <p:txBody>
          <a:bodyPr/>
          <a:lstStyle/>
          <a:p>
            <a:r>
              <a:rPr lang="en-US" dirty="0" smtClean="0">
                <a:latin typeface="Helvetica" charset="0"/>
                <a:ea typeface="ＭＳ Ｐゴシック" charset="0"/>
                <a:cs typeface="ＭＳ Ｐゴシック" charset="0"/>
              </a:rPr>
              <a:t>Virtualization</a:t>
            </a:r>
            <a:endParaRPr lang="en-US" dirty="0">
              <a:latin typeface="Helvetica" charset="0"/>
              <a:ea typeface="ＭＳ Ｐゴシック" charset="0"/>
              <a:cs typeface="ＭＳ Ｐゴシック" charset="0"/>
            </a:endParaRPr>
          </a:p>
        </p:txBody>
      </p:sp>
      <p:sp>
        <p:nvSpPr>
          <p:cNvPr id="23555" name="Content Placeholder 2"/>
          <p:cNvSpPr>
            <a:spLocks noGrp="1"/>
          </p:cNvSpPr>
          <p:nvPr>
            <p:ph idx="1"/>
          </p:nvPr>
        </p:nvSpPr>
        <p:spPr>
          <a:xfrm>
            <a:off x="0" y="4876800"/>
            <a:ext cx="9144000" cy="1752600"/>
          </a:xfrm>
        </p:spPr>
        <p:txBody>
          <a:bodyPr/>
          <a:lstStyle/>
          <a:p>
            <a:r>
              <a:rPr lang="en-US" sz="2800" dirty="0">
                <a:latin typeface="Arial" charset="0"/>
                <a:cs typeface="Arial" charset="0"/>
              </a:rPr>
              <a:t>Multiple virtual machines on one physical machine</a:t>
            </a:r>
          </a:p>
          <a:p>
            <a:r>
              <a:rPr lang="en-US" sz="2800" dirty="0">
                <a:latin typeface="Arial" charset="0"/>
                <a:cs typeface="Arial" charset="0"/>
              </a:rPr>
              <a:t>Applications run unmodified as on real machine</a:t>
            </a:r>
          </a:p>
          <a:p>
            <a:r>
              <a:rPr lang="en-US" sz="2800" dirty="0">
                <a:latin typeface="Arial" charset="0"/>
                <a:cs typeface="Arial" charset="0"/>
              </a:rPr>
              <a:t>VM can migrate from one computer to another</a:t>
            </a:r>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fld id="{8E85D122-66DE-1E48-B502-71479A082636}" type="slidenum">
              <a:rPr lang="en-US" sz="1400" b="0">
                <a:latin typeface="Times New Roman" charset="0"/>
              </a:rPr>
              <a:pPr eaLnBrk="1" hangingPunct="1"/>
              <a:t>4</a:t>
            </a:fld>
            <a:endParaRPr lang="en-US" sz="1400" b="0">
              <a:latin typeface="Times New Roman" charset="0"/>
            </a:endParaRPr>
          </a:p>
        </p:txBody>
      </p:sp>
      <p:pic>
        <p:nvPicPr>
          <p:cNvPr id="2355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5626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8465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p:spPr>
        <p:txBody>
          <a:bodyPr lIns="91425" tIns="91425" rIns="91425" bIns="91425" anchor="b" anchorCtr="0">
            <a:noAutofit/>
          </a:bodyPr>
          <a:lstStyle/>
          <a:p>
            <a:pPr lvl="0"/>
            <a:r>
              <a:rPr lang="en-US" dirty="0"/>
              <a:t>An Example</a:t>
            </a:r>
            <a:endParaRPr lang="en" dirty="0"/>
          </a:p>
        </p:txBody>
      </p:sp>
      <p:sp>
        <p:nvSpPr>
          <p:cNvPr id="75" name="Shape 75"/>
          <p:cNvSpPr/>
          <p:nvPr/>
        </p:nvSpPr>
        <p:spPr>
          <a:xfrm>
            <a:off x="884062" y="1658525"/>
            <a:ext cx="7375875" cy="4499281"/>
          </a:xfrm>
          <a:prstGeom prst="rect">
            <a:avLst/>
          </a:prstGeom>
          <a:blipFill>
            <a:blip r:embed="rId3"/>
            <a:stretch>
              <a:fillRect/>
            </a:stretch>
          </a:blipFill>
          <a:ln>
            <a:noFill/>
          </a:ln>
        </p:spPr>
      </p:sp>
      <p:sp>
        <p:nvSpPr>
          <p:cNvPr id="76" name="Shape 76"/>
          <p:cNvSpPr/>
          <p:nvPr/>
        </p:nvSpPr>
        <p:spPr>
          <a:xfrm>
            <a:off x="6649877" y="3152100"/>
            <a:ext cx="1590299" cy="1321499"/>
          </a:xfrm>
          <a:prstGeom prst="ellipse">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Tree>
    <p:extLst>
      <p:ext uri="{BB962C8B-B14F-4D97-AF65-F5344CB8AC3E}">
        <p14:creationId xmlns:p14="http://schemas.microsoft.com/office/powerpoint/2010/main" val="395227697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p:nvPr/>
        </p:nvSpPr>
        <p:spPr>
          <a:xfrm>
            <a:off x="884062" y="1658525"/>
            <a:ext cx="7375875" cy="4499281"/>
          </a:xfrm>
          <a:prstGeom prst="rect">
            <a:avLst/>
          </a:prstGeom>
          <a:blipFill>
            <a:blip r:embed="rId3"/>
            <a:stretch>
              <a:fillRect/>
            </a:stretch>
          </a:blipFill>
          <a:ln>
            <a:noFill/>
          </a:ln>
        </p:spPr>
      </p:sp>
      <p:sp>
        <p:nvSpPr>
          <p:cNvPr id="82" name="Shape 82"/>
          <p:cNvSpPr txBox="1">
            <a:spLocks noGrp="1"/>
          </p:cNvSpPr>
          <p:nvPr>
            <p:ph type="title"/>
          </p:nvPr>
        </p:nvSpPr>
        <p:spPr>
          <a:prstGeom prst="rect">
            <a:avLst/>
          </a:prstGeom>
        </p:spPr>
        <p:txBody>
          <a:bodyPr lIns="91425" tIns="91425" rIns="91425" bIns="91425" anchor="b" anchorCtr="0">
            <a:noAutofit/>
          </a:bodyPr>
          <a:lstStyle/>
          <a:p>
            <a:pPr lvl="0"/>
            <a:r>
              <a:rPr lang="en-US" dirty="0"/>
              <a:t>An Example</a:t>
            </a:r>
            <a:endParaRPr lang="en" dirty="0"/>
          </a:p>
        </p:txBody>
      </p:sp>
      <p:sp>
        <p:nvSpPr>
          <p:cNvPr id="83" name="Shape 83"/>
          <p:cNvSpPr/>
          <p:nvPr/>
        </p:nvSpPr>
        <p:spPr>
          <a:xfrm>
            <a:off x="6649877" y="3152100"/>
            <a:ext cx="1590299" cy="1321499"/>
          </a:xfrm>
          <a:prstGeom prst="ellipse">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Tree>
    <p:extLst>
      <p:ext uri="{BB962C8B-B14F-4D97-AF65-F5344CB8AC3E}">
        <p14:creationId xmlns:p14="http://schemas.microsoft.com/office/powerpoint/2010/main" val="239391035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884062" y="1658525"/>
            <a:ext cx="7375875" cy="4499281"/>
          </a:xfrm>
          <a:prstGeom prst="rect">
            <a:avLst/>
          </a:prstGeom>
          <a:blipFill>
            <a:blip r:embed="rId3"/>
            <a:stretch>
              <a:fillRect/>
            </a:stretch>
          </a:blipFill>
          <a:ln>
            <a:noFill/>
          </a:ln>
        </p:spPr>
      </p:sp>
      <p:sp>
        <p:nvSpPr>
          <p:cNvPr id="89" name="Shape 89"/>
          <p:cNvSpPr txBox="1">
            <a:spLocks noGrp="1"/>
          </p:cNvSpPr>
          <p:nvPr>
            <p:ph type="title"/>
          </p:nvPr>
        </p:nvSpPr>
        <p:spPr>
          <a:prstGeom prst="rect">
            <a:avLst/>
          </a:prstGeom>
        </p:spPr>
        <p:txBody>
          <a:bodyPr lIns="91425" tIns="91425" rIns="91425" bIns="91425" anchor="b" anchorCtr="0">
            <a:noAutofit/>
          </a:bodyPr>
          <a:lstStyle/>
          <a:p>
            <a:pPr lvl="0"/>
            <a:r>
              <a:rPr lang="en-US" dirty="0"/>
              <a:t>An Example</a:t>
            </a:r>
            <a:endParaRPr lang="en" dirty="0"/>
          </a:p>
        </p:txBody>
      </p:sp>
      <p:sp>
        <p:nvSpPr>
          <p:cNvPr id="90" name="Shape 90"/>
          <p:cNvSpPr/>
          <p:nvPr/>
        </p:nvSpPr>
        <p:spPr>
          <a:xfrm>
            <a:off x="7547132" y="3934467"/>
            <a:ext cx="492300" cy="407700"/>
          </a:xfrm>
          <a:prstGeom prst="ellipse">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Tree>
    <p:extLst>
      <p:ext uri="{BB962C8B-B14F-4D97-AF65-F5344CB8AC3E}">
        <p14:creationId xmlns:p14="http://schemas.microsoft.com/office/powerpoint/2010/main" val="23464469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p:nvPr/>
        </p:nvSpPr>
        <p:spPr>
          <a:xfrm>
            <a:off x="884062" y="1658525"/>
            <a:ext cx="7375875" cy="4499281"/>
          </a:xfrm>
          <a:prstGeom prst="rect">
            <a:avLst/>
          </a:prstGeom>
          <a:blipFill>
            <a:blip r:embed="rId3"/>
            <a:stretch>
              <a:fillRect/>
            </a:stretch>
          </a:blipFill>
          <a:ln>
            <a:noFill/>
          </a:ln>
        </p:spPr>
      </p:sp>
      <p:sp>
        <p:nvSpPr>
          <p:cNvPr id="96" name="Shape 96"/>
          <p:cNvSpPr txBox="1">
            <a:spLocks noGrp="1"/>
          </p:cNvSpPr>
          <p:nvPr>
            <p:ph type="title"/>
          </p:nvPr>
        </p:nvSpPr>
        <p:spPr>
          <a:prstGeom prst="rect">
            <a:avLst/>
          </a:prstGeom>
        </p:spPr>
        <p:txBody>
          <a:bodyPr lIns="91425" tIns="91425" rIns="91425" bIns="91425" anchor="b" anchorCtr="0">
            <a:noAutofit/>
          </a:bodyPr>
          <a:lstStyle/>
          <a:p>
            <a:pPr lvl="0"/>
            <a:r>
              <a:rPr lang="en-US" dirty="0"/>
              <a:t>An Example</a:t>
            </a:r>
            <a:endParaRPr lang="en" dirty="0"/>
          </a:p>
        </p:txBody>
      </p:sp>
      <p:sp>
        <p:nvSpPr>
          <p:cNvPr id="97" name="Shape 97"/>
          <p:cNvSpPr/>
          <p:nvPr/>
        </p:nvSpPr>
        <p:spPr>
          <a:xfrm>
            <a:off x="7547132" y="3934467"/>
            <a:ext cx="492300" cy="407700"/>
          </a:xfrm>
          <a:prstGeom prst="ellipse">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98" name="Shape 98"/>
          <p:cNvSpPr/>
          <p:nvPr/>
        </p:nvSpPr>
        <p:spPr>
          <a:xfrm>
            <a:off x="7547132" y="3361717"/>
            <a:ext cx="492300" cy="407700"/>
          </a:xfrm>
          <a:prstGeom prst="ellipse">
            <a:avLst/>
          </a:prstGeom>
          <a:noFill/>
          <a:ln w="76200" cap="flat">
            <a:solidFill>
              <a:srgbClr val="6AA84F"/>
            </a:solidFill>
            <a:prstDash val="solid"/>
            <a:round/>
            <a:headEnd type="none" w="med" len="med"/>
            <a:tailEnd type="none" w="med" len="med"/>
          </a:ln>
        </p:spPr>
        <p:txBody>
          <a:bodyPr lIns="91425" tIns="91425" rIns="91425" bIns="91425" anchor="ctr" anchorCtr="0">
            <a:noAutofit/>
          </a:bodyPr>
          <a:lstStyle/>
          <a:p>
            <a:endParaRPr/>
          </a:p>
        </p:txBody>
      </p:sp>
      <p:sp>
        <p:nvSpPr>
          <p:cNvPr id="99" name="Shape 99"/>
          <p:cNvSpPr/>
          <p:nvPr/>
        </p:nvSpPr>
        <p:spPr>
          <a:xfrm>
            <a:off x="6829332" y="3361717"/>
            <a:ext cx="492300" cy="407700"/>
          </a:xfrm>
          <a:prstGeom prst="ellipse">
            <a:avLst/>
          </a:prstGeom>
          <a:noFill/>
          <a:ln w="76200" cap="flat">
            <a:solidFill>
              <a:srgbClr val="6AA84F"/>
            </a:solidFill>
            <a:prstDash val="solid"/>
            <a:round/>
            <a:headEnd type="none" w="med" len="med"/>
            <a:tailEnd type="none" w="med" len="med"/>
          </a:ln>
        </p:spPr>
        <p:txBody>
          <a:bodyPr lIns="91425" tIns="91425" rIns="91425" bIns="91425" anchor="ctr" anchorCtr="0">
            <a:noAutofit/>
          </a:bodyPr>
          <a:lstStyle/>
          <a:p>
            <a:endParaRPr/>
          </a:p>
        </p:txBody>
      </p:sp>
    </p:spTree>
    <p:extLst>
      <p:ext uri="{BB962C8B-B14F-4D97-AF65-F5344CB8AC3E}">
        <p14:creationId xmlns:p14="http://schemas.microsoft.com/office/powerpoint/2010/main" val="121973045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p:nvPr/>
        </p:nvSpPr>
        <p:spPr>
          <a:xfrm>
            <a:off x="884062" y="1658525"/>
            <a:ext cx="7375875" cy="4499281"/>
          </a:xfrm>
          <a:prstGeom prst="rect">
            <a:avLst/>
          </a:prstGeom>
          <a:blipFill>
            <a:blip r:embed="rId3"/>
            <a:stretch>
              <a:fillRect/>
            </a:stretch>
          </a:blipFill>
          <a:ln>
            <a:noFill/>
          </a:ln>
        </p:spPr>
      </p:sp>
      <p:sp>
        <p:nvSpPr>
          <p:cNvPr id="105" name="Shape 105"/>
          <p:cNvSpPr txBox="1">
            <a:spLocks noGrp="1"/>
          </p:cNvSpPr>
          <p:nvPr>
            <p:ph type="title"/>
          </p:nvPr>
        </p:nvSpPr>
        <p:spPr>
          <a:prstGeom prst="rect">
            <a:avLst/>
          </a:prstGeom>
        </p:spPr>
        <p:txBody>
          <a:bodyPr lIns="91425" tIns="91425" rIns="91425" bIns="91425" anchor="b" anchorCtr="0">
            <a:noAutofit/>
          </a:bodyPr>
          <a:lstStyle/>
          <a:p>
            <a:pPr lvl="0"/>
            <a:r>
              <a:rPr lang="en-US" dirty="0"/>
              <a:t>An Example</a:t>
            </a:r>
            <a:endParaRPr lang="en" dirty="0"/>
          </a:p>
        </p:txBody>
      </p:sp>
      <p:sp>
        <p:nvSpPr>
          <p:cNvPr id="106" name="Shape 106"/>
          <p:cNvSpPr/>
          <p:nvPr/>
        </p:nvSpPr>
        <p:spPr>
          <a:xfrm>
            <a:off x="7547132" y="3934467"/>
            <a:ext cx="492300" cy="407700"/>
          </a:xfrm>
          <a:prstGeom prst="ellipse">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107" name="Shape 107"/>
          <p:cNvSpPr/>
          <p:nvPr/>
        </p:nvSpPr>
        <p:spPr>
          <a:xfrm>
            <a:off x="7547132" y="3361717"/>
            <a:ext cx="492300" cy="407700"/>
          </a:xfrm>
          <a:prstGeom prst="ellipse">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108" name="Shape 108"/>
          <p:cNvSpPr/>
          <p:nvPr/>
        </p:nvSpPr>
        <p:spPr>
          <a:xfrm>
            <a:off x="6829332" y="3361717"/>
            <a:ext cx="492300" cy="407700"/>
          </a:xfrm>
          <a:prstGeom prst="ellipse">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Tree>
    <p:extLst>
      <p:ext uri="{BB962C8B-B14F-4D97-AF65-F5344CB8AC3E}">
        <p14:creationId xmlns:p14="http://schemas.microsoft.com/office/powerpoint/2010/main" val="215381007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p:nvPr/>
        </p:nvSpPr>
        <p:spPr>
          <a:xfrm>
            <a:off x="884062" y="1658525"/>
            <a:ext cx="7375875" cy="4499281"/>
          </a:xfrm>
          <a:prstGeom prst="rect">
            <a:avLst/>
          </a:prstGeom>
          <a:blipFill>
            <a:blip r:embed="rId3"/>
            <a:stretch>
              <a:fillRect/>
            </a:stretch>
          </a:blipFill>
          <a:ln>
            <a:noFill/>
          </a:ln>
        </p:spPr>
      </p:sp>
      <p:sp>
        <p:nvSpPr>
          <p:cNvPr id="114" name="Shape 114"/>
          <p:cNvSpPr txBox="1">
            <a:spLocks noGrp="1"/>
          </p:cNvSpPr>
          <p:nvPr>
            <p:ph type="title"/>
          </p:nvPr>
        </p:nvSpPr>
        <p:spPr>
          <a:prstGeom prst="rect">
            <a:avLst/>
          </a:prstGeom>
        </p:spPr>
        <p:txBody>
          <a:bodyPr lIns="91425" tIns="91425" rIns="91425" bIns="91425" anchor="b" anchorCtr="0">
            <a:noAutofit/>
          </a:bodyPr>
          <a:lstStyle/>
          <a:p>
            <a:pPr lvl="0"/>
            <a:r>
              <a:rPr lang="en-US" dirty="0"/>
              <a:t>An Example</a:t>
            </a:r>
            <a:endParaRPr lang="en" dirty="0"/>
          </a:p>
        </p:txBody>
      </p:sp>
      <p:sp>
        <p:nvSpPr>
          <p:cNvPr id="115" name="Shape 115"/>
          <p:cNvSpPr/>
          <p:nvPr/>
        </p:nvSpPr>
        <p:spPr>
          <a:xfrm>
            <a:off x="7547132" y="3934467"/>
            <a:ext cx="492300" cy="407700"/>
          </a:xfrm>
          <a:prstGeom prst="ellipse">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116" name="Shape 116"/>
          <p:cNvSpPr/>
          <p:nvPr/>
        </p:nvSpPr>
        <p:spPr>
          <a:xfrm>
            <a:off x="7547132" y="3361717"/>
            <a:ext cx="492300" cy="407700"/>
          </a:xfrm>
          <a:prstGeom prst="ellipse">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117" name="Shape 117"/>
          <p:cNvSpPr/>
          <p:nvPr/>
        </p:nvSpPr>
        <p:spPr>
          <a:xfrm>
            <a:off x="6829332" y="3361717"/>
            <a:ext cx="492300" cy="407700"/>
          </a:xfrm>
          <a:prstGeom prst="ellipse">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118" name="Shape 118"/>
          <p:cNvSpPr/>
          <p:nvPr/>
        </p:nvSpPr>
        <p:spPr>
          <a:xfrm>
            <a:off x="6104182" y="2069761"/>
            <a:ext cx="492300" cy="407700"/>
          </a:xfrm>
          <a:prstGeom prst="ellipse">
            <a:avLst/>
          </a:prstGeom>
          <a:noFill/>
          <a:ln w="76200" cap="flat">
            <a:solidFill>
              <a:srgbClr val="6AA84F"/>
            </a:solidFill>
            <a:prstDash val="solid"/>
            <a:round/>
            <a:headEnd type="none" w="med" len="med"/>
            <a:tailEnd type="none" w="med" len="med"/>
          </a:ln>
        </p:spPr>
        <p:txBody>
          <a:bodyPr lIns="91425" tIns="91425" rIns="91425" bIns="91425" anchor="ctr" anchorCtr="0">
            <a:noAutofit/>
          </a:bodyPr>
          <a:lstStyle/>
          <a:p>
            <a:endParaRPr/>
          </a:p>
        </p:txBody>
      </p:sp>
      <p:sp>
        <p:nvSpPr>
          <p:cNvPr id="119" name="Shape 119"/>
          <p:cNvSpPr/>
          <p:nvPr/>
        </p:nvSpPr>
        <p:spPr>
          <a:xfrm>
            <a:off x="6829332" y="3934467"/>
            <a:ext cx="492300" cy="407700"/>
          </a:xfrm>
          <a:prstGeom prst="ellipse">
            <a:avLst/>
          </a:prstGeom>
          <a:noFill/>
          <a:ln w="76200" cap="flat">
            <a:solidFill>
              <a:srgbClr val="6AA84F"/>
            </a:solidFill>
            <a:prstDash val="solid"/>
            <a:round/>
            <a:headEnd type="none" w="med" len="med"/>
            <a:tailEnd type="none" w="med" len="med"/>
          </a:ln>
        </p:spPr>
        <p:txBody>
          <a:bodyPr lIns="91425" tIns="91425" rIns="91425" bIns="91425" anchor="ctr" anchorCtr="0">
            <a:noAutofit/>
          </a:bodyPr>
          <a:lstStyle/>
          <a:p>
            <a:endParaRPr/>
          </a:p>
        </p:txBody>
      </p:sp>
      <p:sp>
        <p:nvSpPr>
          <p:cNvPr id="120" name="Shape 120"/>
          <p:cNvSpPr/>
          <p:nvPr/>
        </p:nvSpPr>
        <p:spPr>
          <a:xfrm>
            <a:off x="4992713" y="2069761"/>
            <a:ext cx="492300" cy="407700"/>
          </a:xfrm>
          <a:prstGeom prst="ellipse">
            <a:avLst/>
          </a:prstGeom>
          <a:noFill/>
          <a:ln w="76200" cap="flat">
            <a:solidFill>
              <a:srgbClr val="6AA84F"/>
            </a:solidFill>
            <a:prstDash val="solid"/>
            <a:round/>
            <a:headEnd type="none" w="med" len="med"/>
            <a:tailEnd type="none" w="med" len="med"/>
          </a:ln>
        </p:spPr>
        <p:txBody>
          <a:bodyPr lIns="91425" tIns="91425" rIns="91425" bIns="91425" anchor="ctr" anchorCtr="0">
            <a:noAutofit/>
          </a:bodyPr>
          <a:lstStyle/>
          <a:p>
            <a:endParaRPr/>
          </a:p>
        </p:txBody>
      </p:sp>
      <p:sp>
        <p:nvSpPr>
          <p:cNvPr id="121" name="Shape 121"/>
          <p:cNvSpPr/>
          <p:nvPr/>
        </p:nvSpPr>
        <p:spPr>
          <a:xfrm>
            <a:off x="3882913" y="2069761"/>
            <a:ext cx="492300" cy="407700"/>
          </a:xfrm>
          <a:prstGeom prst="ellipse">
            <a:avLst/>
          </a:prstGeom>
          <a:noFill/>
          <a:ln w="76200" cap="flat">
            <a:solidFill>
              <a:srgbClr val="6AA84F"/>
            </a:solidFill>
            <a:prstDash val="solid"/>
            <a:round/>
            <a:headEnd type="none" w="med" len="med"/>
            <a:tailEnd type="none" w="med" len="med"/>
          </a:ln>
        </p:spPr>
        <p:txBody>
          <a:bodyPr lIns="91425" tIns="91425" rIns="91425" bIns="91425" anchor="ctr" anchorCtr="0">
            <a:noAutofit/>
          </a:bodyPr>
          <a:lstStyle/>
          <a:p>
            <a:endParaRPr/>
          </a:p>
        </p:txBody>
      </p:sp>
      <p:sp>
        <p:nvSpPr>
          <p:cNvPr id="122" name="Shape 122"/>
          <p:cNvSpPr/>
          <p:nvPr/>
        </p:nvSpPr>
        <p:spPr>
          <a:xfrm>
            <a:off x="2792163" y="2069761"/>
            <a:ext cx="492300" cy="407700"/>
          </a:xfrm>
          <a:prstGeom prst="ellipse">
            <a:avLst/>
          </a:prstGeom>
          <a:noFill/>
          <a:ln w="76200" cap="flat">
            <a:solidFill>
              <a:srgbClr val="6AA84F"/>
            </a:solidFill>
            <a:prstDash val="solid"/>
            <a:round/>
            <a:headEnd type="none" w="med" len="med"/>
            <a:tailEnd type="none" w="med" len="med"/>
          </a:ln>
        </p:spPr>
        <p:txBody>
          <a:bodyPr lIns="91425" tIns="91425" rIns="91425" bIns="91425" anchor="ctr" anchorCtr="0">
            <a:noAutofit/>
          </a:bodyPr>
          <a:lstStyle/>
          <a:p>
            <a:endParaRPr/>
          </a:p>
        </p:txBody>
      </p:sp>
    </p:spTree>
    <p:extLst>
      <p:ext uri="{BB962C8B-B14F-4D97-AF65-F5344CB8AC3E}">
        <p14:creationId xmlns:p14="http://schemas.microsoft.com/office/powerpoint/2010/main" val="381399929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prstGeom prst="rect">
            <a:avLst/>
          </a:prstGeom>
        </p:spPr>
        <p:txBody>
          <a:bodyPr lIns="91425" tIns="91425" rIns="91425" bIns="91425" anchor="b" anchorCtr="0">
            <a:noAutofit/>
          </a:bodyPr>
          <a:lstStyle/>
          <a:p>
            <a:pPr lvl="0"/>
            <a:r>
              <a:rPr lang="en-US" dirty="0"/>
              <a:t>An Example</a:t>
            </a:r>
            <a:endParaRPr lang="en" dirty="0"/>
          </a:p>
        </p:txBody>
      </p:sp>
      <p:sp>
        <p:nvSpPr>
          <p:cNvPr id="128" name="Shape 128"/>
          <p:cNvSpPr/>
          <p:nvPr/>
        </p:nvSpPr>
        <p:spPr>
          <a:xfrm>
            <a:off x="884062" y="1658525"/>
            <a:ext cx="7375875" cy="4499281"/>
          </a:xfrm>
          <a:prstGeom prst="rect">
            <a:avLst/>
          </a:prstGeom>
          <a:blipFill>
            <a:blip r:embed="rId3"/>
            <a:stretch>
              <a:fillRect/>
            </a:stretch>
          </a:blipFill>
          <a:ln>
            <a:noFill/>
          </a:ln>
        </p:spPr>
      </p:sp>
      <p:sp>
        <p:nvSpPr>
          <p:cNvPr id="129" name="Shape 129"/>
          <p:cNvSpPr/>
          <p:nvPr/>
        </p:nvSpPr>
        <p:spPr>
          <a:xfrm>
            <a:off x="7758914" y="4426625"/>
            <a:ext cx="527399" cy="553799"/>
          </a:xfrm>
          <a:prstGeom prst="ellipse">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130" name="Shape 130"/>
          <p:cNvSpPr/>
          <p:nvPr/>
        </p:nvSpPr>
        <p:spPr>
          <a:xfrm>
            <a:off x="868100" y="4426625"/>
            <a:ext cx="569699" cy="553799"/>
          </a:xfrm>
          <a:prstGeom prst="ellipse">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Tree>
    <p:extLst>
      <p:ext uri="{BB962C8B-B14F-4D97-AF65-F5344CB8AC3E}">
        <p14:creationId xmlns:p14="http://schemas.microsoft.com/office/powerpoint/2010/main" val="58656299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prstGeom prst="rect">
            <a:avLst/>
          </a:prstGeom>
        </p:spPr>
        <p:txBody>
          <a:bodyPr lIns="91425" tIns="91425" rIns="91425" bIns="91425" anchor="b" anchorCtr="0">
            <a:noAutofit/>
          </a:bodyPr>
          <a:lstStyle/>
          <a:p>
            <a:pPr lvl="0"/>
            <a:r>
              <a:rPr lang="en-US" dirty="0"/>
              <a:t>An Example</a:t>
            </a:r>
            <a:endParaRPr lang="en" dirty="0"/>
          </a:p>
        </p:txBody>
      </p:sp>
      <p:sp>
        <p:nvSpPr>
          <p:cNvPr id="136" name="Shape 136"/>
          <p:cNvSpPr/>
          <p:nvPr/>
        </p:nvSpPr>
        <p:spPr>
          <a:xfrm>
            <a:off x="884062" y="1658525"/>
            <a:ext cx="7375875" cy="4499281"/>
          </a:xfrm>
          <a:prstGeom prst="rect">
            <a:avLst/>
          </a:prstGeom>
          <a:blipFill>
            <a:blip r:embed="rId3"/>
            <a:stretch>
              <a:fillRect/>
            </a:stretch>
          </a:blipFill>
          <a:ln>
            <a:noFill/>
          </a:ln>
        </p:spPr>
      </p:sp>
      <p:sp>
        <p:nvSpPr>
          <p:cNvPr id="137" name="Shape 137"/>
          <p:cNvSpPr/>
          <p:nvPr/>
        </p:nvSpPr>
        <p:spPr>
          <a:xfrm>
            <a:off x="970675" y="3365700"/>
            <a:ext cx="1582499" cy="1081500"/>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138" name="Shape 138"/>
          <p:cNvSpPr/>
          <p:nvPr/>
        </p:nvSpPr>
        <p:spPr>
          <a:xfrm>
            <a:off x="2553175" y="1935475"/>
            <a:ext cx="4281000" cy="5564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139" name="Shape 139"/>
          <p:cNvSpPr/>
          <p:nvPr/>
        </p:nvSpPr>
        <p:spPr>
          <a:xfrm>
            <a:off x="6677437" y="3367415"/>
            <a:ext cx="1582499" cy="1081500"/>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Tree>
    <p:extLst>
      <p:ext uri="{BB962C8B-B14F-4D97-AF65-F5344CB8AC3E}">
        <p14:creationId xmlns:p14="http://schemas.microsoft.com/office/powerpoint/2010/main" val="311925683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7" name="Content Placeholder 2"/>
          <p:cNvSpPr>
            <a:spLocks noGrp="1"/>
          </p:cNvSpPr>
          <p:nvPr>
            <p:ph idx="1"/>
          </p:nvPr>
        </p:nvSpPr>
        <p:spPr>
          <a:xfrm>
            <a:off x="0" y="1600201"/>
            <a:ext cx="9144000" cy="4525963"/>
          </a:xfrm>
        </p:spPr>
        <p:txBody>
          <a:bodyPr/>
          <a:lstStyle/>
          <a:p>
            <a:r>
              <a:rPr lang="en-US" dirty="0" smtClean="0"/>
              <a:t>To reach the destination R, </a:t>
            </a:r>
          </a:p>
          <a:p>
            <a:pPr lvl="1"/>
            <a:r>
              <a:rPr lang="en-US" dirty="0" smtClean="0"/>
              <a:t>the packet get bounced 8 times back to core</a:t>
            </a:r>
          </a:p>
          <a:p>
            <a:pPr lvl="1"/>
            <a:r>
              <a:rPr lang="en-US" dirty="0" smtClean="0"/>
              <a:t>Several times within the pod</a:t>
            </a:r>
          </a:p>
        </p:txBody>
      </p:sp>
      <p:sp>
        <p:nvSpPr>
          <p:cNvPr id="4" name="Slide Number Placeholder 3"/>
          <p:cNvSpPr>
            <a:spLocks noGrp="1"/>
          </p:cNvSpPr>
          <p:nvPr>
            <p:ph type="sldNum" sz="quarter" idx="12"/>
          </p:nvPr>
        </p:nvSpPr>
        <p:spPr/>
        <p:txBody>
          <a:bodyPr/>
          <a:lstStyle/>
          <a:p>
            <a:fld id="{7876E0CC-6134-4D81-B876-3E8DBC324A9F}" type="slidenum">
              <a:rPr lang="en-US" smtClean="0"/>
              <a:pPr/>
              <a:t>48</a:t>
            </a:fld>
            <a:endParaRPr lang="en-US"/>
          </a:p>
        </p:txBody>
      </p:sp>
      <p:sp>
        <p:nvSpPr>
          <p:cNvPr id="6" name="Shape 152"/>
          <p:cNvSpPr/>
          <p:nvPr/>
        </p:nvSpPr>
        <p:spPr>
          <a:xfrm>
            <a:off x="1981200" y="3581400"/>
            <a:ext cx="5288448" cy="3038050"/>
          </a:xfrm>
          <a:prstGeom prst="rect">
            <a:avLst/>
          </a:prstGeom>
          <a:blipFill>
            <a:blip r:embed="rId3"/>
            <a:stretch>
              <a:fillRect/>
            </a:stretch>
          </a:blipFill>
          <a:ln>
            <a:noFill/>
          </a:ln>
        </p:spPr>
      </p:sp>
    </p:spTree>
    <p:extLst>
      <p:ext uri="{BB962C8B-B14F-4D97-AF65-F5344CB8AC3E}">
        <p14:creationId xmlns:p14="http://schemas.microsoft.com/office/powerpoint/2010/main" val="800423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03"/>
          <p:cNvSpPr/>
          <p:nvPr/>
        </p:nvSpPr>
        <p:spPr>
          <a:xfrm>
            <a:off x="4191000" y="2286000"/>
            <a:ext cx="5150799" cy="3551865"/>
          </a:xfrm>
          <a:prstGeom prst="rect">
            <a:avLst/>
          </a:prstGeom>
          <a:blipFill>
            <a:blip r:embed="rId2"/>
            <a:stretch>
              <a:fillRect/>
            </a:stretch>
          </a:blipFill>
          <a:ln>
            <a:noFill/>
          </a:ln>
        </p:spPr>
      </p:sp>
      <p:sp>
        <p:nvSpPr>
          <p:cNvPr id="3" name="Content Placeholder 2"/>
          <p:cNvSpPr>
            <a:spLocks noGrp="1"/>
          </p:cNvSpPr>
          <p:nvPr>
            <p:ph idx="1"/>
          </p:nvPr>
        </p:nvSpPr>
        <p:spPr>
          <a:xfrm>
            <a:off x="25400" y="1219200"/>
            <a:ext cx="9144000" cy="4525963"/>
          </a:xfrm>
        </p:spPr>
        <p:txBody>
          <a:bodyPr/>
          <a:lstStyle/>
          <a:p>
            <a:r>
              <a:rPr lang="en-US" dirty="0" smtClean="0"/>
              <a:t>Click Implementation</a:t>
            </a:r>
          </a:p>
          <a:p>
            <a:pPr lvl="1"/>
            <a:r>
              <a:rPr lang="en" dirty="0" smtClean="0"/>
              <a:t>Extend</a:t>
            </a:r>
            <a:r>
              <a:rPr lang="en-US" dirty="0" smtClean="0"/>
              <a:t> RED</a:t>
            </a:r>
            <a:r>
              <a:rPr lang="en" dirty="0" smtClean="0"/>
              <a:t> </a:t>
            </a:r>
            <a:r>
              <a:rPr lang="en" dirty="0"/>
              <a:t>to detour instead of </a:t>
            </a:r>
            <a:r>
              <a:rPr lang="en" dirty="0" smtClean="0"/>
              <a:t>dropping</a:t>
            </a:r>
            <a:r>
              <a:rPr lang="en-US" dirty="0" smtClean="0"/>
              <a:t> (100 LOC)</a:t>
            </a:r>
          </a:p>
          <a:p>
            <a:pPr lvl="1"/>
            <a:r>
              <a:rPr lang="en-US" dirty="0" smtClean="0"/>
              <a:t>Physical test bed with 5 switches and 6 hosts</a:t>
            </a:r>
          </a:p>
          <a:p>
            <a:pPr lvl="1"/>
            <a:r>
              <a:rPr lang="en-US" dirty="0" smtClean="0"/>
              <a:t>5 to 1 </a:t>
            </a:r>
            <a:r>
              <a:rPr lang="en-US" dirty="0" err="1" smtClean="0"/>
              <a:t>incast</a:t>
            </a:r>
            <a:r>
              <a:rPr lang="en-US" dirty="0" smtClean="0"/>
              <a:t> traffic</a:t>
            </a:r>
          </a:p>
          <a:p>
            <a:pPr lvl="1"/>
            <a:r>
              <a:rPr lang="en-US" dirty="0" smtClean="0"/>
              <a:t>DIBS: 27ms QCT</a:t>
            </a:r>
          </a:p>
          <a:p>
            <a:pPr lvl="1"/>
            <a:r>
              <a:rPr lang="en-US" dirty="0" smtClean="0"/>
              <a:t>Close to optimal 25ms</a:t>
            </a:r>
          </a:p>
          <a:p>
            <a:r>
              <a:rPr lang="en-US" dirty="0" err="1" smtClean="0"/>
              <a:t>NetFPGA</a:t>
            </a:r>
            <a:r>
              <a:rPr lang="en-US" dirty="0" smtClean="0"/>
              <a:t> implementation</a:t>
            </a:r>
          </a:p>
          <a:p>
            <a:pPr lvl="1"/>
            <a:r>
              <a:rPr lang="en-US" dirty="0" smtClean="0"/>
              <a:t>50 </a:t>
            </a:r>
            <a:r>
              <a:rPr lang="en-US" dirty="0" err="1" smtClean="0"/>
              <a:t>LoC</a:t>
            </a:r>
            <a:r>
              <a:rPr lang="en-US" dirty="0" smtClean="0"/>
              <a:t>, no additional delay</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49</a:t>
            </a:fld>
            <a:endParaRPr lang="en-US"/>
          </a:p>
        </p:txBody>
      </p:sp>
      <p:sp>
        <p:nvSpPr>
          <p:cNvPr id="2" name="Title 1"/>
          <p:cNvSpPr>
            <a:spLocks noGrp="1"/>
          </p:cNvSpPr>
          <p:nvPr>
            <p:ph type="title"/>
          </p:nvPr>
        </p:nvSpPr>
        <p:spPr/>
        <p:txBody>
          <a:bodyPr/>
          <a:lstStyle/>
          <a:p>
            <a:r>
              <a:rPr lang="en-US" dirty="0" smtClean="0"/>
              <a:t>Evaluation with </a:t>
            </a:r>
            <a:r>
              <a:rPr lang="en-US" dirty="0" err="1" smtClean="0"/>
              <a:t>Incast</a:t>
            </a:r>
            <a:r>
              <a:rPr lang="en-US" dirty="0" smtClean="0"/>
              <a:t> traffic</a:t>
            </a:r>
            <a:endParaRPr lang="en-US" dirty="0"/>
          </a:p>
        </p:txBody>
      </p:sp>
    </p:spTree>
    <p:extLst>
      <p:ext uri="{BB962C8B-B14F-4D97-AF65-F5344CB8AC3E}">
        <p14:creationId xmlns:p14="http://schemas.microsoft.com/office/powerpoint/2010/main" val="2045392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152400"/>
            <a:ext cx="9144000" cy="1143000"/>
          </a:xfrm>
        </p:spPr>
        <p:txBody>
          <a:bodyPr/>
          <a:lstStyle/>
          <a:p>
            <a:r>
              <a:rPr lang="en-US" dirty="0" smtClean="0">
                <a:latin typeface="Helvetica" charset="0"/>
                <a:ea typeface="ＭＳ Ｐゴシック" charset="0"/>
                <a:cs typeface="ＭＳ Ｐゴシック" charset="0"/>
              </a:rPr>
              <a:t>Virtual </a:t>
            </a:r>
            <a:r>
              <a:rPr lang="en-US" dirty="0">
                <a:latin typeface="Helvetica" charset="0"/>
                <a:ea typeface="ＭＳ Ｐゴシック" charset="0"/>
                <a:cs typeface="ＭＳ Ｐゴシック" charset="0"/>
              </a:rPr>
              <a:t>Switch in Server</a:t>
            </a:r>
          </a:p>
        </p:txBody>
      </p:sp>
      <p:sp>
        <p:nvSpPr>
          <p:cNvPr id="256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fld id="{555FE7ED-55AD-624E-AE98-BFF745A7416D}" type="slidenum">
              <a:rPr lang="en-US" sz="1400" b="0">
                <a:latin typeface="Times New Roman" charset="0"/>
              </a:rPr>
              <a:pPr eaLnBrk="1" hangingPunct="1"/>
              <a:t>5</a:t>
            </a:fld>
            <a:endParaRPr lang="en-US" sz="1400" b="0">
              <a:latin typeface="Times New Roman" charset="0"/>
            </a:endParaRPr>
          </a:p>
        </p:txBody>
      </p:sp>
      <p:pic>
        <p:nvPicPr>
          <p:cNvPr id="256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12863"/>
            <a:ext cx="68580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Oval 5"/>
          <p:cNvSpPr>
            <a:spLocks noChangeArrowheads="1"/>
          </p:cNvSpPr>
          <p:nvPr/>
        </p:nvSpPr>
        <p:spPr bwMode="auto">
          <a:xfrm>
            <a:off x="2286000" y="3886200"/>
            <a:ext cx="2286000" cy="6858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8361460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DIBS Requirements</a:t>
            </a:r>
            <a:endParaRPr lang="en-US" dirty="0"/>
          </a:p>
        </p:txBody>
      </p:sp>
      <p:sp>
        <p:nvSpPr>
          <p:cNvPr id="3" name="Content Placeholder 2"/>
          <p:cNvSpPr>
            <a:spLocks noGrp="1"/>
          </p:cNvSpPr>
          <p:nvPr>
            <p:ph idx="1"/>
          </p:nvPr>
        </p:nvSpPr>
        <p:spPr>
          <a:xfrm>
            <a:off x="0" y="1600201"/>
            <a:ext cx="9144000" cy="4525963"/>
          </a:xfrm>
        </p:spPr>
        <p:txBody>
          <a:bodyPr/>
          <a:lstStyle/>
          <a:p>
            <a:r>
              <a:rPr lang="en-US" dirty="0" smtClean="0"/>
              <a:t>Congestion is transient and localized</a:t>
            </a:r>
          </a:p>
          <a:p>
            <a:pPr lvl="1"/>
            <a:r>
              <a:rPr lang="en-US" dirty="0" smtClean="0"/>
              <a:t>Other switches have spare buffers</a:t>
            </a:r>
          </a:p>
          <a:p>
            <a:pPr lvl="1"/>
            <a:r>
              <a:rPr lang="en-US" dirty="0" smtClean="0"/>
              <a:t>Measurement study shows that 60% of the time, fewer than 10% of links are running hot.</a:t>
            </a:r>
          </a:p>
          <a:p>
            <a:pPr lvl="1"/>
            <a:endParaRPr lang="en-US" dirty="0" smtClean="0"/>
          </a:p>
          <a:p>
            <a:r>
              <a:rPr lang="en-US" dirty="0" smtClean="0"/>
              <a:t>Paired with a congestion control scheme</a:t>
            </a:r>
          </a:p>
          <a:p>
            <a:pPr lvl="1"/>
            <a:r>
              <a:rPr lang="en-US" dirty="0" smtClean="0"/>
              <a:t>To slow down the senders from overloading the network</a:t>
            </a:r>
          </a:p>
          <a:p>
            <a:pPr lvl="1"/>
            <a:r>
              <a:rPr lang="en-US" dirty="0" smtClean="0"/>
              <a:t>Otherwise, dibs would cause congestion collapse</a:t>
            </a:r>
          </a:p>
        </p:txBody>
      </p:sp>
      <p:sp>
        <p:nvSpPr>
          <p:cNvPr id="4" name="Slide Number Placeholder 3"/>
          <p:cNvSpPr>
            <a:spLocks noGrp="1"/>
          </p:cNvSpPr>
          <p:nvPr>
            <p:ph type="sldNum" sz="quarter" idx="12"/>
          </p:nvPr>
        </p:nvSpPr>
        <p:spPr/>
        <p:txBody>
          <a:bodyPr/>
          <a:lstStyle/>
          <a:p>
            <a:fld id="{7876E0CC-6134-4D81-B876-3E8DBC324A9F}" type="slidenum">
              <a:rPr lang="en-US" smtClean="0"/>
              <a:pPr/>
              <a:t>50</a:t>
            </a:fld>
            <a:endParaRPr lang="en-US"/>
          </a:p>
        </p:txBody>
      </p:sp>
    </p:spTree>
    <p:extLst>
      <p:ext uri="{BB962C8B-B14F-4D97-AF65-F5344CB8AC3E}">
        <p14:creationId xmlns:p14="http://schemas.microsoft.com/office/powerpoint/2010/main" val="1338454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
            <a:ext cx="8229600" cy="1143000"/>
          </a:xfrm>
        </p:spPr>
        <p:txBody>
          <a:bodyPr/>
          <a:lstStyle/>
          <a:p>
            <a:r>
              <a:rPr lang="en-US" dirty="0" smtClean="0"/>
              <a:t>Other DIBS Considerations</a:t>
            </a:r>
            <a:endParaRPr lang="en-US" dirty="0"/>
          </a:p>
        </p:txBody>
      </p:sp>
      <p:sp>
        <p:nvSpPr>
          <p:cNvPr id="3" name="Content Placeholder 2"/>
          <p:cNvSpPr>
            <a:spLocks noGrp="1"/>
          </p:cNvSpPr>
          <p:nvPr>
            <p:ph idx="1"/>
          </p:nvPr>
        </p:nvSpPr>
        <p:spPr>
          <a:xfrm>
            <a:off x="0" y="1066800"/>
            <a:ext cx="9144000" cy="4525963"/>
          </a:xfrm>
        </p:spPr>
        <p:txBody>
          <a:bodyPr/>
          <a:lstStyle/>
          <a:p>
            <a:r>
              <a:rPr lang="en-US" dirty="0" smtClean="0"/>
              <a:t>Detoured packets increase packet reordering</a:t>
            </a:r>
          </a:p>
          <a:p>
            <a:pPr lvl="1"/>
            <a:r>
              <a:rPr lang="en-US" dirty="0" smtClean="0"/>
              <a:t>Only detour during extreme congestion</a:t>
            </a:r>
          </a:p>
          <a:p>
            <a:pPr lvl="1"/>
            <a:r>
              <a:rPr lang="en-US" dirty="0" smtClean="0"/>
              <a:t>Disable fast retransmission or increase dup-</a:t>
            </a:r>
            <a:r>
              <a:rPr lang="en-US" dirty="0" err="1" smtClean="0"/>
              <a:t>ack</a:t>
            </a:r>
            <a:r>
              <a:rPr lang="en-US" dirty="0" smtClean="0"/>
              <a:t> thresh.</a:t>
            </a:r>
            <a:endParaRPr lang="en-US" dirty="0"/>
          </a:p>
          <a:p>
            <a:r>
              <a:rPr lang="en-US" dirty="0" smtClean="0"/>
              <a:t>Longer paths inflate RTT estimation and RTO calc.</a:t>
            </a:r>
          </a:p>
          <a:p>
            <a:pPr lvl="1"/>
            <a:r>
              <a:rPr lang="en-US" dirty="0" smtClean="0"/>
              <a:t>Packet loss is rare because of detouring</a:t>
            </a:r>
          </a:p>
          <a:p>
            <a:pPr lvl="1"/>
            <a:r>
              <a:rPr lang="en-US" dirty="0" smtClean="0"/>
              <a:t>We can afford for a large </a:t>
            </a:r>
            <a:r>
              <a:rPr lang="en-US" dirty="0" err="1" smtClean="0"/>
              <a:t>minRTO</a:t>
            </a:r>
            <a:r>
              <a:rPr lang="en-US" dirty="0" smtClean="0"/>
              <a:t> and inaccurate RTO</a:t>
            </a:r>
            <a:endParaRPr lang="en-US" dirty="0"/>
          </a:p>
          <a:p>
            <a:r>
              <a:rPr lang="en-US" dirty="0" smtClean="0"/>
              <a:t>Loops and multiple detours</a:t>
            </a:r>
          </a:p>
          <a:p>
            <a:pPr lvl="1"/>
            <a:r>
              <a:rPr lang="en-US" dirty="0" smtClean="0"/>
              <a:t>Transient and rare, only under extreme congestion</a:t>
            </a:r>
          </a:p>
          <a:p>
            <a:r>
              <a:rPr lang="en-US" dirty="0" smtClean="0">
                <a:solidFill>
                  <a:srgbClr val="0000FF"/>
                </a:solidFill>
              </a:rPr>
              <a:t>Collateral Damage</a:t>
            </a:r>
          </a:p>
          <a:p>
            <a:pPr lvl="1"/>
            <a:r>
              <a:rPr lang="en-US" dirty="0" smtClean="0"/>
              <a:t>Our evaluation shows that it’s small </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51</a:t>
            </a:fld>
            <a:endParaRPr lang="en-US"/>
          </a:p>
        </p:txBody>
      </p:sp>
    </p:spTree>
    <p:extLst>
      <p:ext uri="{BB962C8B-B14F-4D97-AF65-F5344CB8AC3E}">
        <p14:creationId xmlns:p14="http://schemas.microsoft.com/office/powerpoint/2010/main" val="3802183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NS3 Simulation</a:t>
            </a:r>
            <a:endParaRPr lang="en-US" dirty="0"/>
          </a:p>
        </p:txBody>
      </p:sp>
      <p:sp>
        <p:nvSpPr>
          <p:cNvPr id="3" name="Content Placeholder 2"/>
          <p:cNvSpPr>
            <a:spLocks noGrp="1"/>
          </p:cNvSpPr>
          <p:nvPr>
            <p:ph idx="1"/>
          </p:nvPr>
        </p:nvSpPr>
        <p:spPr>
          <a:xfrm>
            <a:off x="0" y="1066800"/>
            <a:ext cx="9144000" cy="4525963"/>
          </a:xfrm>
        </p:spPr>
        <p:txBody>
          <a:bodyPr/>
          <a:lstStyle/>
          <a:p>
            <a:r>
              <a:rPr lang="en-US" dirty="0" smtClean="0"/>
              <a:t>Topology</a:t>
            </a:r>
          </a:p>
          <a:p>
            <a:pPr lvl="1"/>
            <a:r>
              <a:rPr lang="en-US" dirty="0" err="1" smtClean="0"/>
              <a:t>FatTree</a:t>
            </a:r>
            <a:r>
              <a:rPr lang="en-US" dirty="0" smtClean="0"/>
              <a:t> (k=8), 128 hosts</a:t>
            </a:r>
          </a:p>
          <a:p>
            <a:r>
              <a:rPr lang="en-US" dirty="0" smtClean="0"/>
              <a:t> A wide variety of mixed workloads</a:t>
            </a:r>
          </a:p>
          <a:p>
            <a:pPr lvl="1"/>
            <a:r>
              <a:rPr lang="en" dirty="0"/>
              <a:t>Using traffic distribution </a:t>
            </a:r>
            <a:r>
              <a:rPr lang="en" dirty="0" smtClean="0"/>
              <a:t>from </a:t>
            </a:r>
            <a:r>
              <a:rPr lang="en" dirty="0"/>
              <a:t>production data </a:t>
            </a:r>
            <a:r>
              <a:rPr lang="en" dirty="0" smtClean="0"/>
              <a:t>center</a:t>
            </a:r>
            <a:r>
              <a:rPr lang="en-US" dirty="0" smtClean="0"/>
              <a:t>s</a:t>
            </a:r>
          </a:p>
          <a:p>
            <a:pPr lvl="1"/>
            <a:r>
              <a:rPr lang="en-US" dirty="0" smtClean="0"/>
              <a:t>Background traffic (inter-arrival time)</a:t>
            </a:r>
          </a:p>
          <a:p>
            <a:pPr lvl="1"/>
            <a:r>
              <a:rPr lang="en-US" dirty="0" smtClean="0"/>
              <a:t>Query traffic (Queries/second, #senders, response size)</a:t>
            </a:r>
          </a:p>
          <a:p>
            <a:r>
              <a:rPr lang="en-US" dirty="0" smtClean="0"/>
              <a:t>Other settings</a:t>
            </a:r>
          </a:p>
          <a:p>
            <a:pPr lvl="1"/>
            <a:r>
              <a:rPr lang="en-US" dirty="0" smtClean="0"/>
              <a:t>TTL=255, buffer size=100pkts</a:t>
            </a:r>
          </a:p>
          <a:p>
            <a:r>
              <a:rPr lang="en-US" dirty="0" smtClean="0"/>
              <a:t>We compare DCTCP with DCTCP+DIBS</a:t>
            </a:r>
          </a:p>
          <a:p>
            <a:pPr lvl="1"/>
            <a:r>
              <a:rPr lang="en-US" dirty="0" smtClean="0"/>
              <a:t>DCTCP: switches sends signals to slow down the senders</a:t>
            </a:r>
          </a:p>
          <a:p>
            <a:endParaRPr lang="en-US" dirty="0" smtClean="0"/>
          </a:p>
          <a:p>
            <a:pPr lvl="1"/>
            <a:endParaRPr lang="en-US" dirty="0" smtClean="0"/>
          </a:p>
          <a:p>
            <a:pPr lvl="1"/>
            <a:endParaRPr lang="en-US"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52</a:t>
            </a:fld>
            <a:endParaRPr lang="en-US"/>
          </a:p>
        </p:txBody>
      </p:sp>
    </p:spTree>
    <p:extLst>
      <p:ext uri="{BB962C8B-B14F-4D97-AF65-F5344CB8AC3E}">
        <p14:creationId xmlns:p14="http://schemas.microsoft.com/office/powerpoint/2010/main" val="2363186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
            <a:ext cx="8229600" cy="1143000"/>
          </a:xfrm>
        </p:spPr>
        <p:txBody>
          <a:bodyPr/>
          <a:lstStyle/>
          <a:p>
            <a:r>
              <a:rPr lang="en-US" dirty="0" smtClean="0"/>
              <a:t>Simulation Results</a:t>
            </a:r>
            <a:endParaRPr lang="en-US" dirty="0"/>
          </a:p>
        </p:txBody>
      </p:sp>
      <p:sp>
        <p:nvSpPr>
          <p:cNvPr id="3" name="Content Placeholder 2"/>
          <p:cNvSpPr>
            <a:spLocks noGrp="1"/>
          </p:cNvSpPr>
          <p:nvPr>
            <p:ph idx="1"/>
          </p:nvPr>
        </p:nvSpPr>
        <p:spPr>
          <a:xfrm>
            <a:off x="0" y="1066800"/>
            <a:ext cx="9144000" cy="4525963"/>
          </a:xfrm>
        </p:spPr>
        <p:txBody>
          <a:bodyPr/>
          <a:lstStyle/>
          <a:p>
            <a:r>
              <a:rPr lang="en-US" dirty="0" smtClean="0"/>
              <a:t>DIBS improves query completion time</a:t>
            </a:r>
          </a:p>
          <a:p>
            <a:pPr lvl="1"/>
            <a:r>
              <a:rPr lang="en-US" dirty="0" smtClean="0"/>
              <a:t>Across a wide range of traffic settings and configurations</a:t>
            </a:r>
          </a:p>
          <a:p>
            <a:pPr lvl="1"/>
            <a:r>
              <a:rPr lang="en-US" dirty="0" smtClean="0"/>
              <a:t>Without impacting background traffic</a:t>
            </a:r>
          </a:p>
          <a:p>
            <a:pPr lvl="1"/>
            <a:r>
              <a:rPr lang="en-US" dirty="0" smtClean="0"/>
              <a:t>And enabling fair sharing of flows</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53</a:t>
            </a:fld>
            <a:endParaRPr lang="en-US"/>
          </a:p>
        </p:txBody>
      </p:sp>
      <p:sp>
        <p:nvSpPr>
          <p:cNvPr id="5" name="Shape 253"/>
          <p:cNvSpPr/>
          <p:nvPr/>
        </p:nvSpPr>
        <p:spPr>
          <a:xfrm>
            <a:off x="1195350" y="3147975"/>
            <a:ext cx="6791400" cy="3759675"/>
          </a:xfrm>
          <a:prstGeom prst="rect">
            <a:avLst/>
          </a:prstGeom>
          <a:blipFill>
            <a:blip r:embed="rId2"/>
            <a:stretch>
              <a:fillRect/>
            </a:stretch>
          </a:blipFill>
          <a:ln>
            <a:noFill/>
          </a:ln>
        </p:spPr>
      </p:sp>
    </p:spTree>
    <p:extLst>
      <p:ext uri="{BB962C8B-B14F-4D97-AF65-F5344CB8AC3E}">
        <p14:creationId xmlns:p14="http://schemas.microsoft.com/office/powerpoint/2010/main" val="3304252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143000"/>
          </a:xfrm>
        </p:spPr>
        <p:txBody>
          <a:bodyPr/>
          <a:lstStyle/>
          <a:p>
            <a:r>
              <a:rPr lang="en-US" dirty="0" smtClean="0"/>
              <a:t>Impact on Background Traffic</a:t>
            </a:r>
            <a:endParaRPr lang="en-US" dirty="0"/>
          </a:p>
        </p:txBody>
      </p:sp>
      <p:sp>
        <p:nvSpPr>
          <p:cNvPr id="3" name="Content Placeholder 2"/>
          <p:cNvSpPr>
            <a:spLocks noGrp="1"/>
          </p:cNvSpPr>
          <p:nvPr>
            <p:ph idx="1"/>
          </p:nvPr>
        </p:nvSpPr>
        <p:spPr>
          <a:xfrm>
            <a:off x="457200" y="1066800"/>
            <a:ext cx="8229600" cy="4525963"/>
          </a:xfrm>
        </p:spPr>
        <p:txBody>
          <a:bodyPr/>
          <a:lstStyle/>
          <a:p>
            <a:pPr lvl="1"/>
            <a:r>
              <a:rPr lang="en-US" dirty="0" smtClean="0"/>
              <a:t>99% query QCT decreases by about 20ms</a:t>
            </a:r>
          </a:p>
          <a:p>
            <a:pPr lvl="1"/>
            <a:r>
              <a:rPr lang="en-US" dirty="0" smtClean="0"/>
              <a:t>99% of background FCT increases by &lt;2ms</a:t>
            </a:r>
          </a:p>
          <a:p>
            <a:pPr lvl="1"/>
            <a:r>
              <a:rPr lang="en-US" dirty="0" smtClean="0"/>
              <a:t>DIBS detours less than 20% of packets</a:t>
            </a:r>
          </a:p>
          <a:p>
            <a:pPr lvl="1"/>
            <a:r>
              <a:rPr lang="en-US" dirty="0" smtClean="0"/>
              <a:t>90% of detoured packets are query traffic</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54</a:t>
            </a:fld>
            <a:endParaRPr lang="en-US"/>
          </a:p>
        </p:txBody>
      </p:sp>
      <p:sp>
        <p:nvSpPr>
          <p:cNvPr id="5" name="Shape 244"/>
          <p:cNvSpPr/>
          <p:nvPr/>
        </p:nvSpPr>
        <p:spPr>
          <a:xfrm>
            <a:off x="1208344" y="3202675"/>
            <a:ext cx="6689505" cy="3655325"/>
          </a:xfrm>
          <a:prstGeom prst="rect">
            <a:avLst/>
          </a:prstGeom>
          <a:blipFill>
            <a:blip r:embed="rId2"/>
            <a:stretch>
              <a:fillRect/>
            </a:stretch>
          </a:blipFill>
          <a:ln>
            <a:noFill/>
          </a:ln>
        </p:spPr>
      </p:sp>
    </p:spTree>
    <p:extLst>
      <p:ext uri="{BB962C8B-B14F-4D97-AF65-F5344CB8AC3E}">
        <p14:creationId xmlns:p14="http://schemas.microsoft.com/office/powerpoint/2010/main" val="12156031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143000"/>
          </a:xfrm>
        </p:spPr>
        <p:txBody>
          <a:bodyPr/>
          <a:lstStyle/>
          <a:p>
            <a:r>
              <a:rPr lang="en-US" dirty="0" smtClean="0"/>
              <a:t>Impact of Buffer Size</a:t>
            </a:r>
            <a:endParaRPr lang="en-US" dirty="0"/>
          </a:p>
        </p:txBody>
      </p:sp>
      <p:pic>
        <p:nvPicPr>
          <p:cNvPr id="5" name="Content Placeholder 4" descr="query_exp41.eps"/>
          <p:cNvPicPr>
            <a:picLocks noGrp="1" noChangeAspect="1"/>
          </p:cNvPicPr>
          <p:nvPr>
            <p:ph idx="1"/>
          </p:nvPr>
        </p:nvPicPr>
        <p:blipFill>
          <a:blip r:embed="rId3">
            <a:extLst>
              <a:ext uri="{28A0092B-C50C-407E-A947-70E740481C1C}">
                <a14:useLocalDpi xmlns:a14="http://schemas.microsoft.com/office/drawing/2010/main" val="0"/>
              </a:ext>
            </a:extLst>
          </a:blip>
          <a:srcRect t="10717" b="10717"/>
          <a:stretch>
            <a:fillRect/>
          </a:stretch>
        </p:blipFill>
        <p:spPr>
          <a:xfrm>
            <a:off x="1676400" y="3200400"/>
            <a:ext cx="5410200" cy="3001964"/>
          </a:xfrm>
        </p:spPr>
      </p:pic>
      <p:sp>
        <p:nvSpPr>
          <p:cNvPr id="4" name="Slide Number Placeholder 3"/>
          <p:cNvSpPr>
            <a:spLocks noGrp="1"/>
          </p:cNvSpPr>
          <p:nvPr>
            <p:ph type="sldNum" sz="quarter" idx="12"/>
          </p:nvPr>
        </p:nvSpPr>
        <p:spPr/>
        <p:txBody>
          <a:bodyPr/>
          <a:lstStyle/>
          <a:p>
            <a:fld id="{7876E0CC-6134-4D81-B876-3E8DBC324A9F}" type="slidenum">
              <a:rPr lang="en-US" smtClean="0"/>
              <a:pPr/>
              <a:t>55</a:t>
            </a:fld>
            <a:endParaRPr lang="en-US"/>
          </a:p>
        </p:txBody>
      </p:sp>
      <p:sp>
        <p:nvSpPr>
          <p:cNvPr id="6" name="Content Placeholder 2"/>
          <p:cNvSpPr txBox="1">
            <a:spLocks/>
          </p:cNvSpPr>
          <p:nvPr/>
        </p:nvSpPr>
        <p:spPr bwMode="auto">
          <a:xfrm>
            <a:off x="0" y="1447800"/>
            <a:ext cx="91440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DIBS improves QCT significantly with smaller buffer sizes</a:t>
            </a:r>
          </a:p>
          <a:p>
            <a:pPr lvl="1"/>
            <a:r>
              <a:rPr lang="en-US" dirty="0" smtClean="0"/>
              <a:t>With dynamic shared buffer, DIBS also reduces QCT under extreme congestions</a:t>
            </a:r>
          </a:p>
          <a:p>
            <a:pPr lvl="1"/>
            <a:endParaRPr lang="en-US" dirty="0" smtClean="0"/>
          </a:p>
          <a:p>
            <a:pPr marL="457200" lvl="1" indent="0">
              <a:buNone/>
            </a:pPr>
            <a:endParaRPr lang="en-US" dirty="0"/>
          </a:p>
        </p:txBody>
      </p:sp>
    </p:spTree>
    <p:extLst>
      <p:ext uri="{BB962C8B-B14F-4D97-AF65-F5344CB8AC3E}">
        <p14:creationId xmlns:p14="http://schemas.microsoft.com/office/powerpoint/2010/main" val="15272548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Impact of TTL</a:t>
            </a:r>
            <a:endParaRPr lang="en-US" dirty="0"/>
          </a:p>
        </p:txBody>
      </p:sp>
      <p:pic>
        <p:nvPicPr>
          <p:cNvPr id="5" name="Content Placeholder 4" descr="exp40.eps"/>
          <p:cNvPicPr>
            <a:picLocks noGrp="1" noChangeAspect="1"/>
          </p:cNvPicPr>
          <p:nvPr>
            <p:ph idx="1"/>
          </p:nvPr>
        </p:nvPicPr>
        <p:blipFill>
          <a:blip r:embed="rId2">
            <a:extLst>
              <a:ext uri="{28A0092B-C50C-407E-A947-70E740481C1C}">
                <a14:useLocalDpi xmlns:a14="http://schemas.microsoft.com/office/drawing/2010/main" val="0"/>
              </a:ext>
            </a:extLst>
          </a:blip>
          <a:srcRect t="10717" b="10717"/>
          <a:stretch>
            <a:fillRect/>
          </a:stretch>
        </p:blipFill>
        <p:spPr>
          <a:xfrm>
            <a:off x="1828800" y="3322637"/>
            <a:ext cx="5943600" cy="3535363"/>
          </a:xfrm>
        </p:spPr>
      </p:pic>
      <p:sp>
        <p:nvSpPr>
          <p:cNvPr id="4" name="Slide Number Placeholder 3"/>
          <p:cNvSpPr>
            <a:spLocks noGrp="1"/>
          </p:cNvSpPr>
          <p:nvPr>
            <p:ph type="sldNum" sz="quarter" idx="12"/>
          </p:nvPr>
        </p:nvSpPr>
        <p:spPr/>
        <p:txBody>
          <a:bodyPr/>
          <a:lstStyle/>
          <a:p>
            <a:fld id="{7876E0CC-6134-4D81-B876-3E8DBC324A9F}" type="slidenum">
              <a:rPr lang="en-US" smtClean="0"/>
              <a:pPr/>
              <a:t>56</a:t>
            </a:fld>
            <a:endParaRPr lang="en-US"/>
          </a:p>
        </p:txBody>
      </p:sp>
      <p:sp>
        <p:nvSpPr>
          <p:cNvPr id="6" name="Content Placeholder 2"/>
          <p:cNvSpPr txBox="1">
            <a:spLocks/>
          </p:cNvSpPr>
          <p:nvPr/>
        </p:nvSpPr>
        <p:spPr bwMode="auto">
          <a:xfrm>
            <a:off x="-12700" y="990600"/>
            <a:ext cx="96774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DIBS improves QCT with larger TTL</a:t>
            </a:r>
          </a:p>
          <a:p>
            <a:pPr lvl="1"/>
            <a:r>
              <a:rPr lang="en-US" dirty="0" smtClean="0"/>
              <a:t>because DIBS drops fewer packets</a:t>
            </a:r>
          </a:p>
          <a:p>
            <a:r>
              <a:rPr lang="en-US" dirty="0" smtClean="0"/>
              <a:t>One exception at TTL=12</a:t>
            </a:r>
            <a:r>
              <a:rPr lang="en-US" dirty="0" smtClean="0">
                <a:sym typeface="Wingdings"/>
              </a:rPr>
              <a:t>24</a:t>
            </a:r>
          </a:p>
          <a:p>
            <a:pPr lvl="1"/>
            <a:r>
              <a:rPr lang="en-US" dirty="0">
                <a:sym typeface="Wingdings"/>
              </a:rPr>
              <a:t>E</a:t>
            </a:r>
            <a:r>
              <a:rPr lang="en-US" dirty="0" smtClean="0">
                <a:sym typeface="Wingdings"/>
              </a:rPr>
              <a:t>xtra hops are still not helpful for reaching the destination</a:t>
            </a:r>
            <a:endParaRPr lang="en-US" dirty="0" smtClean="0"/>
          </a:p>
          <a:p>
            <a:pPr lvl="1"/>
            <a:endParaRPr lang="en-US" dirty="0" smtClean="0"/>
          </a:p>
        </p:txBody>
      </p:sp>
    </p:spTree>
    <p:extLst>
      <p:ext uri="{BB962C8B-B14F-4D97-AF65-F5344CB8AC3E}">
        <p14:creationId xmlns:p14="http://schemas.microsoft.com/office/powerpoint/2010/main" val="4851531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does DIBS break?</a:t>
            </a:r>
            <a:endParaRPr lang="en-US" dirty="0"/>
          </a:p>
        </p:txBody>
      </p:sp>
      <p:sp>
        <p:nvSpPr>
          <p:cNvPr id="3" name="Content Placeholder 2"/>
          <p:cNvSpPr>
            <a:spLocks noGrp="1"/>
          </p:cNvSpPr>
          <p:nvPr>
            <p:ph idx="1"/>
          </p:nvPr>
        </p:nvSpPr>
        <p:spPr>
          <a:xfrm>
            <a:off x="-304800" y="1447800"/>
            <a:ext cx="9448800" cy="4525963"/>
          </a:xfrm>
        </p:spPr>
        <p:txBody>
          <a:bodyPr/>
          <a:lstStyle/>
          <a:p>
            <a:r>
              <a:rPr lang="en-US" dirty="0" smtClean="0"/>
              <a:t>DIBS breaks with &gt; 10K queries per second</a:t>
            </a:r>
          </a:p>
          <a:p>
            <a:pPr lvl="1"/>
            <a:r>
              <a:rPr lang="en-US" dirty="0" smtClean="0"/>
              <a:t>Detoured packets do not get a chance to leave the network before the new ones come</a:t>
            </a:r>
          </a:p>
          <a:p>
            <a:pPr lvl="1"/>
            <a:r>
              <a:rPr lang="en-US" dirty="0" smtClean="0"/>
              <a:t>Open </a:t>
            </a:r>
            <a:r>
              <a:rPr lang="en-US" dirty="0" err="1" smtClean="0"/>
              <a:t>Question:understand</a:t>
            </a:r>
            <a:r>
              <a:rPr lang="en-US" dirty="0" smtClean="0"/>
              <a:t> theoretically when DIBS breaks</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57</a:t>
            </a:fld>
            <a:endParaRPr lang="en-US"/>
          </a:p>
        </p:txBody>
      </p:sp>
      <p:pic>
        <p:nvPicPr>
          <p:cNvPr id="5" name="Picture 4" descr="exp5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124200"/>
            <a:ext cx="6172200" cy="4114800"/>
          </a:xfrm>
          <a:prstGeom prst="rect">
            <a:avLst/>
          </a:prstGeom>
        </p:spPr>
      </p:pic>
    </p:spTree>
    <p:extLst>
      <p:ext uri="{BB962C8B-B14F-4D97-AF65-F5344CB8AC3E}">
        <p14:creationId xmlns:p14="http://schemas.microsoft.com/office/powerpoint/2010/main" val="26208464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DIBS Conclusion</a:t>
            </a:r>
            <a:endParaRPr lang="en-US" dirty="0"/>
          </a:p>
        </p:txBody>
      </p:sp>
      <p:sp>
        <p:nvSpPr>
          <p:cNvPr id="3" name="Content Placeholder 2"/>
          <p:cNvSpPr>
            <a:spLocks noGrp="1"/>
          </p:cNvSpPr>
          <p:nvPr>
            <p:ph idx="1"/>
          </p:nvPr>
        </p:nvSpPr>
        <p:spPr/>
        <p:txBody>
          <a:bodyPr/>
          <a:lstStyle/>
          <a:p>
            <a:r>
              <a:rPr lang="en-US" dirty="0" smtClean="0"/>
              <a:t>A temporary virtual infinite buffer</a:t>
            </a:r>
          </a:p>
          <a:p>
            <a:pPr lvl="1"/>
            <a:r>
              <a:rPr lang="en-US" dirty="0" smtClean="0"/>
              <a:t>Uses available buffer capacity to absorb bursts</a:t>
            </a:r>
          </a:p>
          <a:p>
            <a:pPr lvl="1"/>
            <a:r>
              <a:rPr lang="en-US" dirty="0" smtClean="0"/>
              <a:t>Enable shallow buffer for low-latency traffic</a:t>
            </a:r>
          </a:p>
          <a:p>
            <a:pPr lvl="1"/>
            <a:endParaRPr lang="en-US" dirty="0" smtClean="0"/>
          </a:p>
          <a:p>
            <a:r>
              <a:rPr lang="en-US" dirty="0" smtClean="0"/>
              <a:t> </a:t>
            </a:r>
            <a:r>
              <a:rPr lang="en-US" dirty="0"/>
              <a:t>DIBS (Detour Induced Buffer Sharing</a:t>
            </a:r>
            <a:r>
              <a:rPr lang="en-US" dirty="0" smtClean="0"/>
              <a:t>)</a:t>
            </a:r>
          </a:p>
          <a:p>
            <a:pPr lvl="1"/>
            <a:r>
              <a:rPr lang="en-US" dirty="0" smtClean="0"/>
              <a:t>Detour packets instead of dropping them</a:t>
            </a:r>
          </a:p>
          <a:p>
            <a:pPr lvl="1"/>
            <a:r>
              <a:rPr lang="en-US" dirty="0" smtClean="0"/>
              <a:t>Reduces query completion time under congestion</a:t>
            </a:r>
          </a:p>
          <a:p>
            <a:pPr lvl="1"/>
            <a:r>
              <a:rPr lang="en-US" dirty="0" smtClean="0"/>
              <a:t>Without affecting background traffic</a:t>
            </a:r>
            <a:endParaRPr lang="en-US" dirty="0"/>
          </a:p>
          <a:p>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58</a:t>
            </a:fld>
            <a:endParaRPr lang="en-US"/>
          </a:p>
        </p:txBody>
      </p:sp>
    </p:spTree>
    <p:extLst>
      <p:ext uri="{BB962C8B-B14F-4D97-AF65-F5344CB8AC3E}">
        <p14:creationId xmlns:p14="http://schemas.microsoft.com/office/powerpoint/2010/main" val="1728538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0" y="1295400"/>
            <a:ext cx="9144000" cy="4525963"/>
          </a:xfrm>
        </p:spPr>
        <p:txBody>
          <a:bodyPr/>
          <a:lstStyle/>
          <a:p>
            <a:r>
              <a:rPr lang="en-US" dirty="0" smtClean="0"/>
              <a:t>Performance problem in data centers</a:t>
            </a:r>
          </a:p>
          <a:p>
            <a:pPr lvl="1"/>
            <a:r>
              <a:rPr lang="en-US" dirty="0" smtClean="0"/>
              <a:t>Important: affects application throughput/delay</a:t>
            </a:r>
          </a:p>
          <a:p>
            <a:pPr lvl="1"/>
            <a:r>
              <a:rPr lang="en-US" dirty="0" smtClean="0"/>
              <a:t>Difficult: Involves many parties in large scale</a:t>
            </a:r>
          </a:p>
          <a:p>
            <a:r>
              <a:rPr lang="en-US" dirty="0" smtClean="0"/>
              <a:t>Diagnose performance problems </a:t>
            </a:r>
          </a:p>
          <a:p>
            <a:pPr lvl="1"/>
            <a:r>
              <a:rPr lang="en-US" dirty="0" smtClean="0"/>
              <a:t>SNAP: scalable network-application profiler</a:t>
            </a:r>
          </a:p>
          <a:p>
            <a:pPr lvl="1"/>
            <a:r>
              <a:rPr lang="en-US" dirty="0" smtClean="0"/>
              <a:t>Experiences of deploying this tool in a production DC</a:t>
            </a:r>
          </a:p>
          <a:p>
            <a:r>
              <a:rPr lang="en-US" dirty="0" smtClean="0"/>
              <a:t>Improve performance in data center networking</a:t>
            </a:r>
          </a:p>
          <a:p>
            <a:pPr lvl="1"/>
            <a:r>
              <a:rPr lang="en-US" dirty="0"/>
              <a:t>A</a:t>
            </a:r>
            <a:r>
              <a:rPr lang="en-US" dirty="0" smtClean="0"/>
              <a:t>chieving low latency for delay-sensitive applications </a:t>
            </a:r>
          </a:p>
          <a:p>
            <a:pPr lvl="1"/>
            <a:r>
              <a:rPr lang="en-US" dirty="0" smtClean="0"/>
              <a:t>Absorbing high bursts for throughput-oriented traffic</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59</a:t>
            </a:fld>
            <a:endParaRPr lang="en-US"/>
          </a:p>
        </p:txBody>
      </p:sp>
    </p:spTree>
    <p:extLst>
      <p:ext uri="{BB962C8B-B14F-4D97-AF65-F5344CB8AC3E}">
        <p14:creationId xmlns:p14="http://schemas.microsoft.com/office/powerpoint/2010/main" val="3772249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atin typeface="Helvetica" charset="0"/>
                <a:ea typeface="ＭＳ Ｐゴシック" charset="0"/>
                <a:cs typeface="ＭＳ Ｐゴシック" charset="0"/>
              </a:rPr>
              <a:t>Top-of-Rack Architecture</a:t>
            </a:r>
          </a:p>
        </p:txBody>
      </p:sp>
      <p:sp>
        <p:nvSpPr>
          <p:cNvPr id="26627" name="Content Placeholder 2"/>
          <p:cNvSpPr>
            <a:spLocks noGrp="1"/>
          </p:cNvSpPr>
          <p:nvPr>
            <p:ph idx="1"/>
          </p:nvPr>
        </p:nvSpPr>
        <p:spPr>
          <a:xfrm>
            <a:off x="0" y="1600201"/>
            <a:ext cx="8686800" cy="4525963"/>
          </a:xfrm>
        </p:spPr>
        <p:txBody>
          <a:bodyPr/>
          <a:lstStyle/>
          <a:p>
            <a:r>
              <a:rPr lang="en-US" sz="2800" dirty="0">
                <a:latin typeface="Arial" charset="0"/>
                <a:cs typeface="Arial" charset="0"/>
              </a:rPr>
              <a:t>Rack of servers</a:t>
            </a:r>
          </a:p>
          <a:p>
            <a:pPr lvl="1"/>
            <a:r>
              <a:rPr lang="en-US" sz="2400" dirty="0">
                <a:latin typeface="Arial" charset="0"/>
                <a:ea typeface="Arial" charset="0"/>
                <a:cs typeface="Arial" charset="0"/>
              </a:rPr>
              <a:t>Commodity servers</a:t>
            </a:r>
          </a:p>
          <a:p>
            <a:pPr lvl="1"/>
            <a:r>
              <a:rPr lang="en-US" sz="2400" dirty="0">
                <a:latin typeface="Arial" charset="0"/>
                <a:ea typeface="Arial" charset="0"/>
                <a:cs typeface="Arial" charset="0"/>
              </a:rPr>
              <a:t>And top-of-rack switch</a:t>
            </a:r>
          </a:p>
          <a:p>
            <a:r>
              <a:rPr lang="en-US" sz="2800" dirty="0">
                <a:latin typeface="Arial" charset="0"/>
                <a:cs typeface="Arial" charset="0"/>
              </a:rPr>
              <a:t>Modular design</a:t>
            </a:r>
          </a:p>
          <a:p>
            <a:pPr lvl="1"/>
            <a:r>
              <a:rPr lang="en-US" sz="2400" dirty="0">
                <a:latin typeface="Arial" charset="0"/>
                <a:ea typeface="Arial" charset="0"/>
                <a:cs typeface="Arial" charset="0"/>
              </a:rPr>
              <a:t>Preconfigured racks</a:t>
            </a:r>
          </a:p>
          <a:p>
            <a:pPr lvl="1"/>
            <a:r>
              <a:rPr lang="en-US" sz="2400" dirty="0">
                <a:latin typeface="Arial" charset="0"/>
                <a:ea typeface="Arial" charset="0"/>
                <a:cs typeface="Arial" charset="0"/>
              </a:rPr>
              <a:t>Power, network, and</a:t>
            </a:r>
            <a:br>
              <a:rPr lang="en-US" sz="2400" dirty="0">
                <a:latin typeface="Arial" charset="0"/>
                <a:ea typeface="Arial" charset="0"/>
                <a:cs typeface="Arial" charset="0"/>
              </a:rPr>
            </a:br>
            <a:r>
              <a:rPr lang="en-US" sz="2400" dirty="0">
                <a:latin typeface="Arial" charset="0"/>
                <a:ea typeface="Arial" charset="0"/>
                <a:cs typeface="Arial" charset="0"/>
              </a:rPr>
              <a:t>storage cabling</a:t>
            </a:r>
          </a:p>
          <a:p>
            <a:r>
              <a:rPr lang="en-US" sz="2800" dirty="0">
                <a:latin typeface="Arial" charset="0"/>
                <a:cs typeface="Arial" charset="0"/>
              </a:rPr>
              <a:t>Aggregate to the next level</a:t>
            </a:r>
          </a:p>
          <a:p>
            <a:pPr lvl="1"/>
            <a:endParaRPr lang="en-US" sz="2400" dirty="0">
              <a:latin typeface="Arial" charset="0"/>
              <a:ea typeface="Arial" charset="0"/>
              <a:cs typeface="Arial" charset="0"/>
            </a:endParaRPr>
          </a:p>
        </p:txBody>
      </p:sp>
      <p:sp>
        <p:nvSpPr>
          <p:cNvPr id="266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fld id="{13883FE6-E404-BD44-A07C-59826FC83967}" type="slidenum">
              <a:rPr lang="en-US" sz="1400" b="0">
                <a:latin typeface="Times New Roman" charset="0"/>
              </a:rPr>
              <a:pPr eaLnBrk="1" hangingPunct="1"/>
              <a:t>6</a:t>
            </a:fld>
            <a:endParaRPr lang="en-US" sz="1400" b="0">
              <a:latin typeface="Times New Roman" charset="0"/>
            </a:endParaRPr>
          </a:p>
        </p:txBody>
      </p:sp>
      <p:pic>
        <p:nvPicPr>
          <p:cNvPr id="2662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42291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346700"/>
            <a:ext cx="66929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6"/>
          <p:cNvSpPr>
            <a:spLocks noChangeArrowheads="1"/>
          </p:cNvSpPr>
          <p:nvPr/>
        </p:nvSpPr>
        <p:spPr bwMode="auto">
          <a:xfrm>
            <a:off x="1219200" y="6705600"/>
            <a:ext cx="6705600" cy="1447800"/>
          </a:xfrm>
          <a:prstGeom prst="rect">
            <a:avLst/>
          </a:prstGeom>
          <a:solidFill>
            <a:schemeClr val="bg1"/>
          </a:solidFill>
          <a:ln w="38100">
            <a:solidFill>
              <a:schemeClr val="bg1"/>
            </a:solidFill>
            <a:round/>
            <a:headEnd/>
            <a:tailEnd/>
          </a:ln>
        </p:spPr>
        <p:txBody>
          <a:bodyPr wrap="none" anchor="ctr"/>
          <a:lstStyle/>
          <a:p>
            <a:endParaRPr lang="en-US"/>
          </a:p>
        </p:txBody>
      </p:sp>
      <p:cxnSp>
        <p:nvCxnSpPr>
          <p:cNvPr id="26632" name="Straight Arrow Connector 8"/>
          <p:cNvCxnSpPr>
            <a:cxnSpLocks noChangeShapeType="1"/>
          </p:cNvCxnSpPr>
          <p:nvPr/>
        </p:nvCxnSpPr>
        <p:spPr bwMode="auto">
          <a:xfrm flipV="1">
            <a:off x="4191000" y="2057400"/>
            <a:ext cx="1524000" cy="304800"/>
          </a:xfrm>
          <a:prstGeom prst="straightConnector1">
            <a:avLst/>
          </a:prstGeom>
          <a:noFill/>
          <a:ln w="50800">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645515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274638"/>
            <a:ext cx="9144000" cy="1143000"/>
          </a:xfrm>
        </p:spPr>
        <p:txBody>
          <a:bodyPr/>
          <a:lstStyle/>
          <a:p>
            <a:r>
              <a:rPr lang="en-US" dirty="0" smtClean="0">
                <a:latin typeface="Helvetica" charset="0"/>
                <a:ea typeface="ＭＳ Ｐゴシック" charset="0"/>
                <a:cs typeface="ＭＳ Ｐゴシック" charset="0"/>
              </a:rPr>
              <a:t>Traditional Data </a:t>
            </a:r>
            <a:r>
              <a:rPr lang="en-US" dirty="0">
                <a:latin typeface="Helvetica" charset="0"/>
                <a:ea typeface="ＭＳ Ｐゴシック" charset="0"/>
                <a:cs typeface="ＭＳ Ｐゴシック" charset="0"/>
              </a:rPr>
              <a:t>Center </a:t>
            </a:r>
            <a:r>
              <a:rPr lang="en-US" dirty="0" smtClean="0">
                <a:latin typeface="Helvetica" charset="0"/>
                <a:ea typeface="ＭＳ Ｐゴシック" charset="0"/>
                <a:cs typeface="ＭＳ Ｐゴシック" charset="0"/>
              </a:rPr>
              <a:t>Network</a:t>
            </a:r>
            <a:endParaRPr lang="en-US" dirty="0">
              <a:latin typeface="Helvetica" charset="0"/>
              <a:ea typeface="ＭＳ Ｐゴシック" charset="0"/>
              <a:cs typeface="ＭＳ Ｐゴシック" charset="0"/>
            </a:endParaRPr>
          </a:p>
        </p:txBody>
      </p:sp>
      <p:sp>
        <p:nvSpPr>
          <p:cNvPr id="28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fld id="{D8204DAC-2C98-9444-B4B6-DEBA733C2F99}" type="slidenum">
              <a:rPr lang="en-US" sz="1400" b="0">
                <a:latin typeface="Times New Roman" charset="0"/>
              </a:rPr>
              <a:pPr eaLnBrk="1" hangingPunct="1"/>
              <a:t>7</a:t>
            </a:fld>
            <a:endParaRPr lang="en-US" sz="1400" b="0">
              <a:latin typeface="Times New Roman" charset="0"/>
            </a:endParaRPr>
          </a:p>
        </p:txBody>
      </p:sp>
      <p:sp>
        <p:nvSpPr>
          <p:cNvPr id="5" name="Rectangle 4"/>
          <p:cNvSpPr/>
          <p:nvPr/>
        </p:nvSpPr>
        <p:spPr bwMode="auto">
          <a:xfrm>
            <a:off x="2000250" y="3035300"/>
            <a:ext cx="3384550" cy="2425700"/>
          </a:xfrm>
          <a:prstGeom prst="rect">
            <a:avLst/>
          </a:prstGeom>
          <a:ln>
            <a:noFill/>
            <a:headEnd type="none" w="med" len="med"/>
            <a:tailEnd type="none" w="med" len="med"/>
          </a:ln>
          <a:effectLst>
            <a:outerShdw blurRad="50800" dist="20000" dir="7200000" rotWithShape="0">
              <a:schemeClr val="tx1">
                <a:alpha val="69000"/>
              </a:schemeClr>
            </a:outerShdw>
          </a:effectLst>
        </p:spPr>
        <p:style>
          <a:lnRef idx="1">
            <a:schemeClr val="accent5"/>
          </a:lnRef>
          <a:fillRef idx="2">
            <a:schemeClr val="accent5"/>
          </a:fillRef>
          <a:effectRef idx="1">
            <a:schemeClr val="accent5"/>
          </a:effectRef>
          <a:fontRef idx="minor">
            <a:schemeClr val="dk1"/>
          </a:fontRef>
        </p:style>
        <p:txBody>
          <a:bodyPr wrap="none"/>
          <a:lstStyle/>
          <a:p>
            <a:pPr>
              <a:defRPr/>
            </a:pPr>
            <a:endParaRPr lang="en-US" sz="3000">
              <a:solidFill>
                <a:schemeClr val="tx1">
                  <a:alpha val="100000"/>
                </a:schemeClr>
              </a:solidFill>
              <a:cs typeface="Times New Roman"/>
            </a:endParaRPr>
          </a:p>
        </p:txBody>
      </p:sp>
      <p:cxnSp>
        <p:nvCxnSpPr>
          <p:cNvPr id="6" name="Straight Connector 57"/>
          <p:cNvCxnSpPr>
            <a:cxnSpLocks noChangeShapeType="1"/>
          </p:cNvCxnSpPr>
          <p:nvPr/>
        </p:nvCxnSpPr>
        <p:spPr bwMode="auto">
          <a:xfrm>
            <a:off x="685800" y="1954213"/>
            <a:ext cx="7554913" cy="11112"/>
          </a:xfrm>
          <a:prstGeom prst="line">
            <a:avLst/>
          </a:prstGeom>
          <a:ln w="9525">
            <a:solidFill>
              <a:schemeClr val="bg1">
                <a:lumMod val="50000"/>
              </a:schemeClr>
            </a:solidFill>
            <a:prstDash val="dash"/>
            <a:headEnd/>
            <a:tailEnd/>
          </a:ln>
        </p:spPr>
        <p:style>
          <a:lnRef idx="2">
            <a:schemeClr val="accent2"/>
          </a:lnRef>
          <a:fillRef idx="0">
            <a:schemeClr val="accent2"/>
          </a:fillRef>
          <a:effectRef idx="1">
            <a:schemeClr val="accent2"/>
          </a:effectRef>
          <a:fontRef idx="minor">
            <a:schemeClr val="tx1"/>
          </a:fontRef>
        </p:style>
      </p:cxnSp>
      <p:sp>
        <p:nvSpPr>
          <p:cNvPr id="9" name="Oval 7"/>
          <p:cNvSpPr>
            <a:spLocks noChangeArrowheads="1"/>
          </p:cNvSpPr>
          <p:nvPr/>
        </p:nvSpPr>
        <p:spPr bwMode="auto">
          <a:xfrm>
            <a:off x="4016879" y="1824362"/>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defRPr/>
            </a:pPr>
            <a:r>
              <a:rPr lang="en-US" sz="1600">
                <a:solidFill>
                  <a:srgbClr val="FFFFFF"/>
                </a:solidFill>
              </a:rPr>
              <a:t>CR</a:t>
            </a:r>
          </a:p>
        </p:txBody>
      </p:sp>
      <p:sp>
        <p:nvSpPr>
          <p:cNvPr id="10" name="Oval 8"/>
          <p:cNvSpPr>
            <a:spLocks noChangeArrowheads="1"/>
          </p:cNvSpPr>
          <p:nvPr/>
        </p:nvSpPr>
        <p:spPr bwMode="auto">
          <a:xfrm>
            <a:off x="5440313" y="1824362"/>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1600">
                <a:solidFill>
                  <a:srgbClr val="FFFFFF"/>
                </a:solidFill>
                <a:latin typeface="Arial" charset="0"/>
              </a:rPr>
              <a:t>CR</a:t>
            </a:r>
            <a:endParaRPr lang="en-US">
              <a:solidFill>
                <a:srgbClr val="FFFFFF"/>
              </a:solidFill>
              <a:latin typeface="Arial" charset="0"/>
            </a:endParaRPr>
          </a:p>
        </p:txBody>
      </p:sp>
      <p:sp>
        <p:nvSpPr>
          <p:cNvPr id="11" name="Oval 9"/>
          <p:cNvSpPr>
            <a:spLocks noChangeArrowheads="1"/>
          </p:cNvSpPr>
          <p:nvPr/>
        </p:nvSpPr>
        <p:spPr bwMode="auto">
          <a:xfrm>
            <a:off x="3041668" y="2586225"/>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defRPr/>
            </a:pPr>
            <a:r>
              <a:rPr lang="en-US" sz="1600"/>
              <a:t>AR</a:t>
            </a:r>
          </a:p>
        </p:txBody>
      </p:sp>
      <p:sp>
        <p:nvSpPr>
          <p:cNvPr id="12" name="Oval 10"/>
          <p:cNvSpPr>
            <a:spLocks noChangeArrowheads="1"/>
          </p:cNvSpPr>
          <p:nvPr/>
        </p:nvSpPr>
        <p:spPr bwMode="auto">
          <a:xfrm>
            <a:off x="3940680" y="2586225"/>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defRPr/>
            </a:pPr>
            <a:r>
              <a:rPr lang="en-US" sz="1600" dirty="0"/>
              <a:t>AR</a:t>
            </a:r>
          </a:p>
        </p:txBody>
      </p:sp>
      <p:sp>
        <p:nvSpPr>
          <p:cNvPr id="13" name="Oval 11"/>
          <p:cNvSpPr>
            <a:spLocks noChangeArrowheads="1"/>
          </p:cNvSpPr>
          <p:nvPr/>
        </p:nvSpPr>
        <p:spPr bwMode="auto">
          <a:xfrm>
            <a:off x="5597058" y="2586225"/>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defRPr/>
            </a:pPr>
            <a:r>
              <a:rPr lang="en-US" sz="1600" dirty="0"/>
              <a:t>AR</a:t>
            </a:r>
          </a:p>
        </p:txBody>
      </p:sp>
      <p:sp>
        <p:nvSpPr>
          <p:cNvPr id="14" name="Oval 12"/>
          <p:cNvSpPr>
            <a:spLocks noChangeArrowheads="1"/>
          </p:cNvSpPr>
          <p:nvPr/>
        </p:nvSpPr>
        <p:spPr bwMode="auto">
          <a:xfrm>
            <a:off x="6554737" y="2586225"/>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defRPr/>
            </a:pPr>
            <a:r>
              <a:rPr lang="en-US" sz="1600" dirty="0"/>
              <a:t>AR</a:t>
            </a:r>
          </a:p>
        </p:txBody>
      </p:sp>
      <p:cxnSp>
        <p:nvCxnSpPr>
          <p:cNvPr id="28696" name="AutoShape 13"/>
          <p:cNvCxnSpPr>
            <a:cxnSpLocks noChangeShapeType="1"/>
          </p:cNvCxnSpPr>
          <p:nvPr/>
        </p:nvCxnSpPr>
        <p:spPr bwMode="auto">
          <a:xfrm rot="5400000">
            <a:off x="3467894" y="1848644"/>
            <a:ext cx="498475" cy="9763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697" name="AutoShape 14"/>
          <p:cNvCxnSpPr>
            <a:cxnSpLocks noChangeShapeType="1"/>
          </p:cNvCxnSpPr>
          <p:nvPr/>
        </p:nvCxnSpPr>
        <p:spPr bwMode="auto">
          <a:xfrm rot="5400000" flipH="1" flipV="1">
            <a:off x="4179094" y="1137444"/>
            <a:ext cx="498475" cy="23987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698" name="AutoShape 15"/>
          <p:cNvCxnSpPr>
            <a:cxnSpLocks noChangeShapeType="1"/>
          </p:cNvCxnSpPr>
          <p:nvPr/>
        </p:nvCxnSpPr>
        <p:spPr bwMode="auto">
          <a:xfrm rot="5400000">
            <a:off x="4629150" y="1587501"/>
            <a:ext cx="498475" cy="1498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699" name="AutoShape 16"/>
          <p:cNvCxnSpPr>
            <a:cxnSpLocks noChangeShapeType="1"/>
          </p:cNvCxnSpPr>
          <p:nvPr/>
        </p:nvCxnSpPr>
        <p:spPr bwMode="auto">
          <a:xfrm rot="16200000" flipH="1">
            <a:off x="5457031" y="2258220"/>
            <a:ext cx="498475" cy="1571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00" name="AutoShape 17"/>
          <p:cNvCxnSpPr>
            <a:cxnSpLocks noChangeShapeType="1"/>
          </p:cNvCxnSpPr>
          <p:nvPr/>
        </p:nvCxnSpPr>
        <p:spPr bwMode="auto">
          <a:xfrm rot="16200000" flipH="1">
            <a:off x="5935663" y="1779588"/>
            <a:ext cx="498475" cy="11144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01" name="AutoShape 18"/>
          <p:cNvCxnSpPr>
            <a:cxnSpLocks noChangeShapeType="1"/>
          </p:cNvCxnSpPr>
          <p:nvPr/>
        </p:nvCxnSpPr>
        <p:spPr bwMode="auto">
          <a:xfrm rot="16200000" flipH="1">
            <a:off x="5224463" y="1068388"/>
            <a:ext cx="498475" cy="25368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02" name="AutoShape 19"/>
          <p:cNvCxnSpPr>
            <a:cxnSpLocks noChangeShapeType="1"/>
          </p:cNvCxnSpPr>
          <p:nvPr/>
        </p:nvCxnSpPr>
        <p:spPr bwMode="auto">
          <a:xfrm rot="5400000">
            <a:off x="3917950" y="2298701"/>
            <a:ext cx="498475" cy="762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03" name="AutoShape 20"/>
          <p:cNvCxnSpPr>
            <a:cxnSpLocks noChangeShapeType="1"/>
          </p:cNvCxnSpPr>
          <p:nvPr/>
        </p:nvCxnSpPr>
        <p:spPr bwMode="auto">
          <a:xfrm rot="16200000" flipH="1">
            <a:off x="4745831" y="1547020"/>
            <a:ext cx="498475" cy="15795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3" name="Rectangle 21"/>
          <p:cNvSpPr>
            <a:spLocks noChangeArrowheads="1"/>
          </p:cNvSpPr>
          <p:nvPr/>
        </p:nvSpPr>
        <p:spPr bwMode="auto">
          <a:xfrm>
            <a:off x="4572000" y="2305050"/>
            <a:ext cx="622300" cy="523875"/>
          </a:xfrm>
          <a:prstGeom prst="rect">
            <a:avLst/>
          </a:prstGeom>
          <a:noFill/>
          <a:ln w="9525">
            <a:noFill/>
            <a:miter lim="800000"/>
            <a:headEnd/>
            <a:tailEnd/>
          </a:ln>
        </p:spPr>
        <p:txBody>
          <a:bodyPr wrap="none">
            <a:spAutoFit/>
          </a:bodyPr>
          <a:lstStyle/>
          <a:p>
            <a:r>
              <a:rPr lang="en-US" sz="2800"/>
              <a:t>. . .</a:t>
            </a:r>
            <a:endParaRPr lang="en-US" sz="2800">
              <a:latin typeface="Arial" charset="0"/>
            </a:endParaRPr>
          </a:p>
        </p:txBody>
      </p:sp>
      <p:sp>
        <p:nvSpPr>
          <p:cNvPr id="24" name="Rectangle 25"/>
          <p:cNvSpPr>
            <a:spLocks noChangeArrowheads="1"/>
          </p:cNvSpPr>
          <p:nvPr/>
        </p:nvSpPr>
        <p:spPr bwMode="auto">
          <a:xfrm>
            <a:off x="3952042" y="3223334"/>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dirty="0"/>
              <a:t>S</a:t>
            </a:r>
          </a:p>
        </p:txBody>
      </p:sp>
      <p:sp>
        <p:nvSpPr>
          <p:cNvPr id="25" name="Rectangle 26"/>
          <p:cNvSpPr>
            <a:spLocks noChangeArrowheads="1"/>
          </p:cNvSpPr>
          <p:nvPr/>
        </p:nvSpPr>
        <p:spPr bwMode="auto">
          <a:xfrm>
            <a:off x="3053032" y="3223334"/>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a:t>S</a:t>
            </a:r>
          </a:p>
        </p:txBody>
      </p:sp>
      <p:cxnSp>
        <p:nvCxnSpPr>
          <p:cNvPr id="28711" name="AutoShape 59"/>
          <p:cNvCxnSpPr>
            <a:cxnSpLocks noChangeShapeType="1"/>
          </p:cNvCxnSpPr>
          <p:nvPr/>
        </p:nvCxnSpPr>
        <p:spPr bwMode="auto">
          <a:xfrm rot="5400000" flipH="1" flipV="1">
            <a:off x="3042444" y="3036094"/>
            <a:ext cx="373062"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12" name="AutoShape 60"/>
          <p:cNvCxnSpPr>
            <a:cxnSpLocks noChangeShapeType="1"/>
          </p:cNvCxnSpPr>
          <p:nvPr/>
        </p:nvCxnSpPr>
        <p:spPr bwMode="auto">
          <a:xfrm rot="16200000" flipV="1">
            <a:off x="3492501" y="2586037"/>
            <a:ext cx="373062" cy="9001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13" name="AutoShape 61"/>
          <p:cNvCxnSpPr>
            <a:cxnSpLocks noChangeShapeType="1"/>
          </p:cNvCxnSpPr>
          <p:nvPr/>
        </p:nvCxnSpPr>
        <p:spPr bwMode="auto">
          <a:xfrm rot="5400000" flipH="1" flipV="1">
            <a:off x="3942557" y="3036094"/>
            <a:ext cx="373062"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14" name="AutoShape 62"/>
          <p:cNvCxnSpPr>
            <a:cxnSpLocks noChangeShapeType="1"/>
          </p:cNvCxnSpPr>
          <p:nvPr/>
        </p:nvCxnSpPr>
        <p:spPr bwMode="auto">
          <a:xfrm rot="5400000" flipH="1" flipV="1">
            <a:off x="3492501" y="2586037"/>
            <a:ext cx="373062" cy="9001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15" name="AutoShape 63"/>
          <p:cNvCxnSpPr>
            <a:cxnSpLocks noChangeShapeType="1"/>
          </p:cNvCxnSpPr>
          <p:nvPr/>
        </p:nvCxnSpPr>
        <p:spPr bwMode="auto">
          <a:xfrm>
            <a:off x="3405188" y="3344863"/>
            <a:ext cx="546100" cy="15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16" name="AutoShape 64"/>
          <p:cNvCxnSpPr>
            <a:cxnSpLocks noChangeShapeType="1"/>
          </p:cNvCxnSpPr>
          <p:nvPr/>
        </p:nvCxnSpPr>
        <p:spPr bwMode="auto">
          <a:xfrm rot="5400000" flipH="1" flipV="1">
            <a:off x="3009106" y="2831307"/>
            <a:ext cx="485775" cy="17541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17" name="AutoShape 65"/>
          <p:cNvCxnSpPr>
            <a:cxnSpLocks noChangeShapeType="1"/>
          </p:cNvCxnSpPr>
          <p:nvPr/>
        </p:nvCxnSpPr>
        <p:spPr bwMode="auto">
          <a:xfrm rot="5400000" flipH="1" flipV="1">
            <a:off x="2559050" y="3281363"/>
            <a:ext cx="485775" cy="8540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18" name="AutoShape 66"/>
          <p:cNvCxnSpPr>
            <a:cxnSpLocks noChangeShapeType="1"/>
          </p:cNvCxnSpPr>
          <p:nvPr/>
        </p:nvCxnSpPr>
        <p:spPr bwMode="auto">
          <a:xfrm rot="16200000" flipV="1">
            <a:off x="3009106" y="3685382"/>
            <a:ext cx="485775" cy="4603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19" name="AutoShape 67"/>
          <p:cNvCxnSpPr>
            <a:cxnSpLocks noChangeShapeType="1"/>
          </p:cNvCxnSpPr>
          <p:nvPr/>
        </p:nvCxnSpPr>
        <p:spPr bwMode="auto">
          <a:xfrm rot="5400000" flipH="1" flipV="1">
            <a:off x="3459163" y="3281363"/>
            <a:ext cx="485775" cy="8540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6" name="TextBox 59"/>
          <p:cNvSpPr txBox="1">
            <a:spLocks noChangeArrowheads="1"/>
          </p:cNvSpPr>
          <p:nvPr/>
        </p:nvSpPr>
        <p:spPr bwMode="auto">
          <a:xfrm>
            <a:off x="540202" y="1447800"/>
            <a:ext cx="1212397" cy="369332"/>
          </a:xfrm>
          <a:prstGeom prst="rect">
            <a:avLst/>
          </a:prstGeom>
          <a:solidFill>
            <a:schemeClr val="bg1">
              <a:lumMod val="75000"/>
            </a:schemeClr>
          </a:solidFill>
          <a:ln w="9525">
            <a:noFill/>
            <a:miter lim="800000"/>
            <a:headEnd/>
            <a:tailEnd/>
          </a:ln>
          <a:effectLst>
            <a:outerShdw blurRad="50800" dist="38100" dir="2700000" algn="tl" rotWithShape="0">
              <a:prstClr val="black">
                <a:alpha val="40000"/>
              </a:prstClr>
            </a:outerShdw>
            <a:softEdge rad="12700"/>
          </a:effectLst>
        </p:spPr>
        <p:txBody>
          <a:bodyPr>
            <a:spAutoFit/>
          </a:bodyPr>
          <a:lstStyle/>
          <a:p>
            <a:pPr>
              <a:defRPr/>
            </a:pPr>
            <a:r>
              <a:rPr lang="en-US" i="1" dirty="0">
                <a:latin typeface="+mn-lt"/>
                <a:ea typeface="Arial" charset="0"/>
              </a:rPr>
              <a:t>Internet</a:t>
            </a:r>
          </a:p>
        </p:txBody>
      </p:sp>
      <p:sp>
        <p:nvSpPr>
          <p:cNvPr id="37" name="Rectangle 38"/>
          <p:cNvSpPr>
            <a:spLocks noChangeArrowheads="1"/>
          </p:cNvSpPr>
          <p:nvPr/>
        </p:nvSpPr>
        <p:spPr bwMode="auto">
          <a:xfrm>
            <a:off x="3098295" y="3951467"/>
            <a:ext cx="352680" cy="242724"/>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a:t>S</a:t>
            </a:r>
          </a:p>
        </p:txBody>
      </p:sp>
      <p:sp>
        <p:nvSpPr>
          <p:cNvPr id="38" name="Rectangle 39"/>
          <p:cNvSpPr>
            <a:spLocks noChangeArrowheads="1"/>
          </p:cNvSpPr>
          <p:nvPr/>
        </p:nvSpPr>
        <p:spPr bwMode="auto">
          <a:xfrm>
            <a:off x="2199285" y="3951465"/>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a:t>S</a:t>
            </a:r>
          </a:p>
        </p:txBody>
      </p:sp>
      <p:cxnSp>
        <p:nvCxnSpPr>
          <p:cNvPr id="28729" name="AutoShape 69"/>
          <p:cNvCxnSpPr>
            <a:cxnSpLocks noChangeShapeType="1"/>
          </p:cNvCxnSpPr>
          <p:nvPr/>
        </p:nvCxnSpPr>
        <p:spPr bwMode="auto">
          <a:xfrm rot="5400000" flipH="1" flipV="1">
            <a:off x="2615406" y="3956844"/>
            <a:ext cx="422275" cy="89693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30" name="AutoShape 70"/>
          <p:cNvCxnSpPr>
            <a:cxnSpLocks noChangeShapeType="1"/>
          </p:cNvCxnSpPr>
          <p:nvPr/>
        </p:nvCxnSpPr>
        <p:spPr bwMode="auto">
          <a:xfrm rot="16200000" flipV="1">
            <a:off x="2165350" y="4403725"/>
            <a:ext cx="422275" cy="31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31" name="AutoShape 71"/>
          <p:cNvCxnSpPr>
            <a:cxnSpLocks noChangeShapeType="1"/>
          </p:cNvCxnSpPr>
          <p:nvPr/>
        </p:nvCxnSpPr>
        <p:spPr bwMode="auto">
          <a:xfrm rot="16200000" flipV="1">
            <a:off x="2614612" y="3954463"/>
            <a:ext cx="422275" cy="901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32" name="AutoShape 72"/>
          <p:cNvCxnSpPr>
            <a:cxnSpLocks noChangeShapeType="1"/>
          </p:cNvCxnSpPr>
          <p:nvPr/>
        </p:nvCxnSpPr>
        <p:spPr bwMode="auto">
          <a:xfrm rot="16200000" flipV="1">
            <a:off x="3064669" y="4404519"/>
            <a:ext cx="422275" cy="15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3" name="AutoShape 80"/>
          <p:cNvSpPr>
            <a:spLocks noChangeArrowheads="1"/>
          </p:cNvSpPr>
          <p:nvPr/>
        </p:nvSpPr>
        <p:spPr bwMode="auto">
          <a:xfrm rot="16171351">
            <a:off x="2143954" y="4702211"/>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a:t>A</a:t>
            </a:r>
          </a:p>
        </p:txBody>
      </p:sp>
      <p:sp>
        <p:nvSpPr>
          <p:cNvPr id="44" name="AutoShape 82"/>
          <p:cNvSpPr>
            <a:spLocks noChangeArrowheads="1"/>
          </p:cNvSpPr>
          <p:nvPr/>
        </p:nvSpPr>
        <p:spPr bwMode="auto">
          <a:xfrm rot="16171351">
            <a:off x="3042964" y="4702211"/>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dirty="0"/>
              <a:t>A</a:t>
            </a:r>
          </a:p>
        </p:txBody>
      </p:sp>
      <p:sp>
        <p:nvSpPr>
          <p:cNvPr id="45" name="AutoShape 82"/>
          <p:cNvSpPr>
            <a:spLocks noChangeArrowheads="1"/>
          </p:cNvSpPr>
          <p:nvPr/>
        </p:nvSpPr>
        <p:spPr bwMode="auto">
          <a:xfrm rot="16171351">
            <a:off x="2489819" y="4702211"/>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a:t>A</a:t>
            </a:r>
          </a:p>
        </p:txBody>
      </p:sp>
      <p:sp>
        <p:nvSpPr>
          <p:cNvPr id="46" name="Rectangle 21"/>
          <p:cNvSpPr>
            <a:spLocks noChangeArrowheads="1"/>
          </p:cNvSpPr>
          <p:nvPr/>
        </p:nvSpPr>
        <p:spPr bwMode="auto">
          <a:xfrm>
            <a:off x="2841625" y="4667250"/>
            <a:ext cx="344488" cy="369888"/>
          </a:xfrm>
          <a:prstGeom prst="rect">
            <a:avLst/>
          </a:prstGeom>
          <a:noFill/>
          <a:ln w="9525">
            <a:noFill/>
            <a:miter lim="800000"/>
            <a:headEnd/>
            <a:tailEnd/>
          </a:ln>
        </p:spPr>
        <p:txBody>
          <a:bodyPr wrap="none">
            <a:spAutoFit/>
          </a:bodyPr>
          <a:lstStyle/>
          <a:p>
            <a:r>
              <a:rPr lang="en-US" sz="1800">
                <a:latin typeface="Arial" charset="0"/>
              </a:rPr>
              <a:t>…</a:t>
            </a:r>
          </a:p>
        </p:txBody>
      </p:sp>
      <p:cxnSp>
        <p:nvCxnSpPr>
          <p:cNvPr id="28743" name="AutoShape 69"/>
          <p:cNvCxnSpPr>
            <a:cxnSpLocks noChangeShapeType="1"/>
          </p:cNvCxnSpPr>
          <p:nvPr/>
        </p:nvCxnSpPr>
        <p:spPr bwMode="auto">
          <a:xfrm rot="5400000" flipH="1" flipV="1">
            <a:off x="2788444" y="4129881"/>
            <a:ext cx="422275" cy="5508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44" name="AutoShape 69"/>
          <p:cNvCxnSpPr>
            <a:cxnSpLocks noChangeShapeType="1"/>
          </p:cNvCxnSpPr>
          <p:nvPr/>
        </p:nvCxnSpPr>
        <p:spPr bwMode="auto">
          <a:xfrm rot="16200000" flipV="1">
            <a:off x="2338387" y="4230688"/>
            <a:ext cx="422275" cy="349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9" name="Rectangle 38"/>
          <p:cNvSpPr>
            <a:spLocks noChangeArrowheads="1"/>
          </p:cNvSpPr>
          <p:nvPr/>
        </p:nvSpPr>
        <p:spPr bwMode="auto">
          <a:xfrm>
            <a:off x="4804231" y="3951467"/>
            <a:ext cx="352680" cy="242724"/>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dirty="0"/>
              <a:t>S</a:t>
            </a:r>
          </a:p>
        </p:txBody>
      </p:sp>
      <p:sp>
        <p:nvSpPr>
          <p:cNvPr id="50" name="Rectangle 39"/>
          <p:cNvSpPr>
            <a:spLocks noChangeArrowheads="1"/>
          </p:cNvSpPr>
          <p:nvPr/>
        </p:nvSpPr>
        <p:spPr bwMode="auto">
          <a:xfrm>
            <a:off x="3905221" y="3951465"/>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dirty="0"/>
              <a:t>S</a:t>
            </a:r>
          </a:p>
        </p:txBody>
      </p:sp>
      <p:cxnSp>
        <p:nvCxnSpPr>
          <p:cNvPr id="28751" name="AutoShape 69"/>
          <p:cNvCxnSpPr>
            <a:cxnSpLocks noChangeShapeType="1"/>
          </p:cNvCxnSpPr>
          <p:nvPr/>
        </p:nvCxnSpPr>
        <p:spPr bwMode="auto">
          <a:xfrm rot="5400000" flipH="1" flipV="1">
            <a:off x="4321175" y="3957638"/>
            <a:ext cx="422275" cy="8953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52" name="AutoShape 70"/>
          <p:cNvCxnSpPr>
            <a:cxnSpLocks noChangeShapeType="1"/>
          </p:cNvCxnSpPr>
          <p:nvPr/>
        </p:nvCxnSpPr>
        <p:spPr bwMode="auto">
          <a:xfrm rot="16200000" flipV="1">
            <a:off x="3871913" y="4403725"/>
            <a:ext cx="422275" cy="31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53" name="AutoShape 71"/>
          <p:cNvCxnSpPr>
            <a:cxnSpLocks noChangeShapeType="1"/>
          </p:cNvCxnSpPr>
          <p:nvPr/>
        </p:nvCxnSpPr>
        <p:spPr bwMode="auto">
          <a:xfrm rot="16200000" flipV="1">
            <a:off x="4321175" y="3954463"/>
            <a:ext cx="422275" cy="901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54" name="AutoShape 72"/>
          <p:cNvCxnSpPr>
            <a:cxnSpLocks noChangeShapeType="1"/>
          </p:cNvCxnSpPr>
          <p:nvPr/>
        </p:nvCxnSpPr>
        <p:spPr bwMode="auto">
          <a:xfrm rot="16200000" flipV="1">
            <a:off x="4770438" y="4403725"/>
            <a:ext cx="422275" cy="31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5" name="AutoShape 80"/>
          <p:cNvSpPr>
            <a:spLocks noChangeArrowheads="1"/>
          </p:cNvSpPr>
          <p:nvPr/>
        </p:nvSpPr>
        <p:spPr bwMode="auto">
          <a:xfrm rot="16171351">
            <a:off x="3849890" y="4702211"/>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dirty="0"/>
              <a:t>A</a:t>
            </a:r>
          </a:p>
        </p:txBody>
      </p:sp>
      <p:sp>
        <p:nvSpPr>
          <p:cNvPr id="56" name="AutoShape 82"/>
          <p:cNvSpPr>
            <a:spLocks noChangeArrowheads="1"/>
          </p:cNvSpPr>
          <p:nvPr/>
        </p:nvSpPr>
        <p:spPr bwMode="auto">
          <a:xfrm rot="16171351">
            <a:off x="4748899" y="4702211"/>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dirty="0"/>
              <a:t>A</a:t>
            </a:r>
          </a:p>
        </p:txBody>
      </p:sp>
      <p:sp>
        <p:nvSpPr>
          <p:cNvPr id="57" name="AutoShape 82"/>
          <p:cNvSpPr>
            <a:spLocks noChangeArrowheads="1"/>
          </p:cNvSpPr>
          <p:nvPr/>
        </p:nvSpPr>
        <p:spPr bwMode="auto">
          <a:xfrm rot="16171351">
            <a:off x="4195754" y="4702211"/>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a:t>A</a:t>
            </a:r>
          </a:p>
        </p:txBody>
      </p:sp>
      <p:sp>
        <p:nvSpPr>
          <p:cNvPr id="58" name="Rectangle 21"/>
          <p:cNvSpPr>
            <a:spLocks noChangeArrowheads="1"/>
          </p:cNvSpPr>
          <p:nvPr/>
        </p:nvSpPr>
        <p:spPr bwMode="auto">
          <a:xfrm>
            <a:off x="4533900" y="4667250"/>
            <a:ext cx="342900" cy="369888"/>
          </a:xfrm>
          <a:prstGeom prst="rect">
            <a:avLst/>
          </a:prstGeom>
          <a:noFill/>
          <a:ln w="9525">
            <a:noFill/>
            <a:miter lim="800000"/>
            <a:headEnd/>
            <a:tailEnd/>
          </a:ln>
        </p:spPr>
        <p:txBody>
          <a:bodyPr wrap="none">
            <a:spAutoFit/>
          </a:bodyPr>
          <a:lstStyle/>
          <a:p>
            <a:r>
              <a:rPr lang="en-US" sz="1800">
                <a:latin typeface="Arial" charset="0"/>
              </a:rPr>
              <a:t>…</a:t>
            </a:r>
          </a:p>
        </p:txBody>
      </p:sp>
      <p:cxnSp>
        <p:nvCxnSpPr>
          <p:cNvPr id="28765" name="AutoShape 69"/>
          <p:cNvCxnSpPr>
            <a:cxnSpLocks noChangeShapeType="1"/>
          </p:cNvCxnSpPr>
          <p:nvPr/>
        </p:nvCxnSpPr>
        <p:spPr bwMode="auto">
          <a:xfrm rot="5400000" flipH="1" flipV="1">
            <a:off x="4494213" y="4130675"/>
            <a:ext cx="422275" cy="5492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66" name="AutoShape 69"/>
          <p:cNvCxnSpPr>
            <a:cxnSpLocks noChangeShapeType="1"/>
          </p:cNvCxnSpPr>
          <p:nvPr/>
        </p:nvCxnSpPr>
        <p:spPr bwMode="auto">
          <a:xfrm rot="16200000" flipV="1">
            <a:off x="4044950" y="4230688"/>
            <a:ext cx="422275" cy="349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67" name="AutoShape 64"/>
          <p:cNvCxnSpPr>
            <a:cxnSpLocks noChangeShapeType="1"/>
          </p:cNvCxnSpPr>
          <p:nvPr/>
        </p:nvCxnSpPr>
        <p:spPr bwMode="auto">
          <a:xfrm rot="16200000" flipV="1">
            <a:off x="3861594" y="2832894"/>
            <a:ext cx="485775" cy="17510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68" name="AutoShape 65"/>
          <p:cNvCxnSpPr>
            <a:cxnSpLocks noChangeShapeType="1"/>
          </p:cNvCxnSpPr>
          <p:nvPr/>
        </p:nvCxnSpPr>
        <p:spPr bwMode="auto">
          <a:xfrm rot="16200000" flipV="1">
            <a:off x="3412331" y="3282157"/>
            <a:ext cx="485775" cy="8524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69" name="AutoShape 66"/>
          <p:cNvCxnSpPr>
            <a:cxnSpLocks noChangeShapeType="1"/>
          </p:cNvCxnSpPr>
          <p:nvPr/>
        </p:nvCxnSpPr>
        <p:spPr bwMode="auto">
          <a:xfrm rot="5400000" flipH="1" flipV="1">
            <a:off x="3862388" y="3684588"/>
            <a:ext cx="485775" cy="476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70" name="AutoShape 67"/>
          <p:cNvCxnSpPr>
            <a:cxnSpLocks noChangeShapeType="1"/>
          </p:cNvCxnSpPr>
          <p:nvPr/>
        </p:nvCxnSpPr>
        <p:spPr bwMode="auto">
          <a:xfrm rot="16200000" flipV="1">
            <a:off x="4311650" y="3282951"/>
            <a:ext cx="485775" cy="850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5" name="Rectangle 21"/>
          <p:cNvSpPr>
            <a:spLocks noChangeArrowheads="1"/>
          </p:cNvSpPr>
          <p:nvPr/>
        </p:nvSpPr>
        <p:spPr bwMode="auto">
          <a:xfrm>
            <a:off x="5397500" y="3870325"/>
            <a:ext cx="622300" cy="523875"/>
          </a:xfrm>
          <a:prstGeom prst="rect">
            <a:avLst/>
          </a:prstGeom>
          <a:noFill/>
          <a:ln w="9525">
            <a:noFill/>
            <a:miter lim="800000"/>
            <a:headEnd/>
            <a:tailEnd/>
          </a:ln>
        </p:spPr>
        <p:txBody>
          <a:bodyPr wrap="none">
            <a:spAutoFit/>
          </a:bodyPr>
          <a:lstStyle/>
          <a:p>
            <a:r>
              <a:rPr lang="en-US" sz="2800"/>
              <a:t>. . .</a:t>
            </a:r>
            <a:endParaRPr lang="en-US" sz="2800">
              <a:latin typeface="Arial" charset="0"/>
            </a:endParaRPr>
          </a:p>
        </p:txBody>
      </p:sp>
      <p:sp>
        <p:nvSpPr>
          <p:cNvPr id="67" name="TextBox 66"/>
          <p:cNvSpPr txBox="1"/>
          <p:nvPr/>
        </p:nvSpPr>
        <p:spPr>
          <a:xfrm>
            <a:off x="6019800" y="4572000"/>
            <a:ext cx="2743200" cy="1169988"/>
          </a:xfrm>
          <a:prstGeom prst="rect">
            <a:avLst/>
          </a:prstGeom>
          <a:solidFill>
            <a:schemeClr val="bg2"/>
          </a:solidFill>
          <a:ln>
            <a:solidFill>
              <a:srgbClr val="000000"/>
            </a:solidFill>
          </a:ln>
        </p:spPr>
        <p:txBody>
          <a:bodyPr>
            <a:spAutoFit/>
          </a:bodyPr>
          <a:lstStyle/>
          <a:p>
            <a:pPr>
              <a:defRPr/>
            </a:pPr>
            <a:r>
              <a:rPr lang="en-US" sz="1400" dirty="0">
                <a:latin typeface="+mn-lt"/>
                <a:ea typeface="Arial" charset="0"/>
              </a:rPr>
              <a:t>Key</a:t>
            </a:r>
          </a:p>
          <a:p>
            <a:pPr marL="228600" indent="-174625" algn="l">
              <a:buFont typeface="Arial" pitchFamily="34" charset="0"/>
              <a:buChar char="•"/>
              <a:defRPr/>
            </a:pPr>
            <a:r>
              <a:rPr lang="en-US" sz="1400" dirty="0">
                <a:latin typeface="+mn-lt"/>
                <a:ea typeface="Arial" charset="0"/>
              </a:rPr>
              <a:t>CR = Core Router</a:t>
            </a:r>
          </a:p>
          <a:p>
            <a:pPr marL="228600" indent="-174625" algn="l">
              <a:buFont typeface="Arial" pitchFamily="34" charset="0"/>
              <a:buChar char="•"/>
              <a:defRPr/>
            </a:pPr>
            <a:r>
              <a:rPr lang="en-US" sz="1400" dirty="0">
                <a:latin typeface="+mn-lt"/>
                <a:ea typeface="Arial" charset="0"/>
              </a:rPr>
              <a:t>AR = Access Router</a:t>
            </a:r>
          </a:p>
          <a:p>
            <a:pPr marL="228600" indent="-174625" algn="l">
              <a:buFont typeface="Arial" pitchFamily="34" charset="0"/>
              <a:buChar char="•"/>
              <a:defRPr/>
            </a:pPr>
            <a:r>
              <a:rPr lang="en-US" sz="1400" dirty="0">
                <a:latin typeface="+mn-lt"/>
                <a:ea typeface="Arial" charset="0"/>
              </a:rPr>
              <a:t>S = Ethernet Switch</a:t>
            </a:r>
          </a:p>
          <a:p>
            <a:pPr marL="228600" indent="-174625" algn="l">
              <a:buFont typeface="Arial" pitchFamily="34" charset="0"/>
              <a:buChar char="•"/>
              <a:defRPr/>
            </a:pPr>
            <a:r>
              <a:rPr lang="en-US" sz="1400" dirty="0">
                <a:latin typeface="+mn-lt"/>
                <a:ea typeface="Arial" charset="0"/>
              </a:rPr>
              <a:t>A = Rack of app. servers          </a:t>
            </a:r>
          </a:p>
        </p:txBody>
      </p:sp>
      <p:sp>
        <p:nvSpPr>
          <p:cNvPr id="68" name="TextBox 67"/>
          <p:cNvSpPr txBox="1"/>
          <p:nvPr/>
        </p:nvSpPr>
        <p:spPr>
          <a:xfrm>
            <a:off x="2003425" y="5103813"/>
            <a:ext cx="3349625" cy="33972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en-US" sz="1600" dirty="0"/>
              <a:t>~ 1,000 servers/pod</a:t>
            </a:r>
          </a:p>
        </p:txBody>
      </p:sp>
      <p:cxnSp>
        <p:nvCxnSpPr>
          <p:cNvPr id="28774" name="AutoShape 17"/>
          <p:cNvCxnSpPr>
            <a:cxnSpLocks noChangeShapeType="1"/>
          </p:cNvCxnSpPr>
          <p:nvPr/>
        </p:nvCxnSpPr>
        <p:spPr bwMode="auto">
          <a:xfrm rot="5400000" flipH="1" flipV="1">
            <a:off x="5553075" y="1585913"/>
            <a:ext cx="312738" cy="16351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75" name="AutoShape 17"/>
          <p:cNvCxnSpPr>
            <a:cxnSpLocks noChangeShapeType="1"/>
          </p:cNvCxnSpPr>
          <p:nvPr/>
        </p:nvCxnSpPr>
        <p:spPr bwMode="auto">
          <a:xfrm rot="16200000" flipV="1">
            <a:off x="5400675" y="1597025"/>
            <a:ext cx="312738" cy="1412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76" name="AutoShape 17"/>
          <p:cNvCxnSpPr>
            <a:cxnSpLocks noChangeShapeType="1"/>
          </p:cNvCxnSpPr>
          <p:nvPr/>
        </p:nvCxnSpPr>
        <p:spPr bwMode="auto">
          <a:xfrm rot="5400000">
            <a:off x="5467350" y="1662113"/>
            <a:ext cx="322263" cy="15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77" name="AutoShape 17"/>
          <p:cNvCxnSpPr>
            <a:cxnSpLocks noChangeShapeType="1"/>
          </p:cNvCxnSpPr>
          <p:nvPr/>
        </p:nvCxnSpPr>
        <p:spPr bwMode="auto">
          <a:xfrm rot="5400000" flipH="1" flipV="1">
            <a:off x="4118769" y="1580357"/>
            <a:ext cx="330200" cy="1571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78" name="AutoShape 17"/>
          <p:cNvCxnSpPr>
            <a:cxnSpLocks noChangeShapeType="1"/>
          </p:cNvCxnSpPr>
          <p:nvPr/>
        </p:nvCxnSpPr>
        <p:spPr bwMode="auto">
          <a:xfrm rot="16200000" flipV="1">
            <a:off x="3966369" y="1585119"/>
            <a:ext cx="330200" cy="14763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79" name="AutoShape 17"/>
          <p:cNvCxnSpPr>
            <a:cxnSpLocks noChangeShapeType="1"/>
          </p:cNvCxnSpPr>
          <p:nvPr/>
        </p:nvCxnSpPr>
        <p:spPr bwMode="auto">
          <a:xfrm rot="5400000">
            <a:off x="4037013" y="1655763"/>
            <a:ext cx="33655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123758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latin typeface="Helvetica" charset="0"/>
                <a:ea typeface="ＭＳ Ｐゴシック" charset="0"/>
                <a:cs typeface="ＭＳ Ｐゴシック" charset="0"/>
              </a:rPr>
              <a:t>Over-subscription Ratio</a:t>
            </a:r>
            <a:endParaRPr lang="en-US" dirty="0">
              <a:latin typeface="Helvetica" charset="0"/>
              <a:ea typeface="ＭＳ Ｐゴシック" charset="0"/>
              <a:cs typeface="ＭＳ Ｐゴシック" charset="0"/>
            </a:endParaRPr>
          </a:p>
        </p:txBody>
      </p:sp>
      <p:sp>
        <p:nvSpPr>
          <p:cNvPr id="296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fld id="{469C09B0-0522-A94C-A667-40038B269D9C}" type="slidenum">
              <a:rPr lang="en-US" sz="1400" b="0">
                <a:latin typeface="Times New Roman" charset="0"/>
              </a:rPr>
              <a:pPr eaLnBrk="1" hangingPunct="1"/>
              <a:t>8</a:t>
            </a:fld>
            <a:endParaRPr lang="en-US" sz="1400" b="0">
              <a:latin typeface="Times New Roman" charset="0"/>
            </a:endParaRPr>
          </a:p>
        </p:txBody>
      </p:sp>
      <p:sp>
        <p:nvSpPr>
          <p:cNvPr id="5" name="Rectangle 4"/>
          <p:cNvSpPr/>
          <p:nvPr/>
        </p:nvSpPr>
        <p:spPr bwMode="auto">
          <a:xfrm>
            <a:off x="1004888" y="3071813"/>
            <a:ext cx="3281362" cy="2286000"/>
          </a:xfrm>
          <a:prstGeom prst="rect">
            <a:avLst/>
          </a:prstGeom>
          <a:ln>
            <a:noFill/>
            <a:headEnd type="none" w="med" len="med"/>
            <a:tailEnd type="none" w="med" len="med"/>
          </a:ln>
          <a:effectLst>
            <a:outerShdw blurRad="50800" dist="20000" dir="7200000" rotWithShape="0">
              <a:schemeClr val="tx1">
                <a:alpha val="69000"/>
              </a:schemeClr>
            </a:outerShdw>
          </a:effectLst>
        </p:spPr>
        <p:style>
          <a:lnRef idx="1">
            <a:schemeClr val="accent5"/>
          </a:lnRef>
          <a:fillRef idx="2">
            <a:schemeClr val="accent5"/>
          </a:fillRef>
          <a:effectRef idx="1">
            <a:schemeClr val="accent5"/>
          </a:effectRef>
          <a:fontRef idx="minor">
            <a:schemeClr val="dk1"/>
          </a:fontRef>
        </p:style>
        <p:txBody>
          <a:bodyPr wrap="none"/>
          <a:lstStyle/>
          <a:p>
            <a:pPr>
              <a:defRPr/>
            </a:pPr>
            <a:endParaRPr lang="en-US" sz="3000">
              <a:solidFill>
                <a:schemeClr val="tx1">
                  <a:alpha val="100000"/>
                </a:schemeClr>
              </a:solidFill>
              <a:cs typeface="Times New Roman"/>
            </a:endParaRPr>
          </a:p>
        </p:txBody>
      </p:sp>
      <p:sp>
        <p:nvSpPr>
          <p:cNvPr id="6" name="Oval 7"/>
          <p:cNvSpPr>
            <a:spLocks noChangeArrowheads="1"/>
          </p:cNvSpPr>
          <p:nvPr/>
        </p:nvSpPr>
        <p:spPr bwMode="auto">
          <a:xfrm>
            <a:off x="2964167" y="1937390"/>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defRPr/>
            </a:pPr>
            <a:r>
              <a:rPr lang="en-US" sz="1600">
                <a:solidFill>
                  <a:srgbClr val="FFFFFF"/>
                </a:solidFill>
              </a:rPr>
              <a:t>CR</a:t>
            </a:r>
          </a:p>
        </p:txBody>
      </p:sp>
      <p:sp>
        <p:nvSpPr>
          <p:cNvPr id="7" name="Oval 8"/>
          <p:cNvSpPr>
            <a:spLocks noChangeArrowheads="1"/>
          </p:cNvSpPr>
          <p:nvPr/>
        </p:nvSpPr>
        <p:spPr bwMode="auto">
          <a:xfrm>
            <a:off x="5685451" y="1937390"/>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1600">
                <a:solidFill>
                  <a:srgbClr val="FFFFFF"/>
                </a:solidFill>
                <a:latin typeface="Arial" charset="0"/>
              </a:rPr>
              <a:t>CR</a:t>
            </a:r>
            <a:endParaRPr lang="en-US">
              <a:solidFill>
                <a:srgbClr val="FFFFFF"/>
              </a:solidFill>
              <a:latin typeface="Arial" charset="0"/>
            </a:endParaRPr>
          </a:p>
        </p:txBody>
      </p:sp>
      <p:sp>
        <p:nvSpPr>
          <p:cNvPr id="8" name="Oval 9"/>
          <p:cNvSpPr>
            <a:spLocks noChangeArrowheads="1"/>
          </p:cNvSpPr>
          <p:nvPr/>
        </p:nvSpPr>
        <p:spPr bwMode="auto">
          <a:xfrm>
            <a:off x="1988956" y="2623053"/>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defRPr/>
            </a:pPr>
            <a:r>
              <a:rPr lang="en-US" sz="1600"/>
              <a:t>AR</a:t>
            </a:r>
          </a:p>
        </p:txBody>
      </p:sp>
      <p:sp>
        <p:nvSpPr>
          <p:cNvPr id="9" name="Oval 10"/>
          <p:cNvSpPr>
            <a:spLocks noChangeArrowheads="1"/>
          </p:cNvSpPr>
          <p:nvPr/>
        </p:nvSpPr>
        <p:spPr bwMode="auto">
          <a:xfrm>
            <a:off x="2887968" y="2623053"/>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defRPr/>
            </a:pPr>
            <a:r>
              <a:rPr lang="en-US" sz="1600" dirty="0"/>
              <a:t>AR</a:t>
            </a:r>
          </a:p>
        </p:txBody>
      </p:sp>
      <p:sp>
        <p:nvSpPr>
          <p:cNvPr id="10" name="Oval 11"/>
          <p:cNvSpPr>
            <a:spLocks noChangeArrowheads="1"/>
          </p:cNvSpPr>
          <p:nvPr/>
        </p:nvSpPr>
        <p:spPr bwMode="auto">
          <a:xfrm>
            <a:off x="5890290" y="2623053"/>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defRPr/>
            </a:pPr>
            <a:r>
              <a:rPr lang="en-US" sz="1600" dirty="0"/>
              <a:t>AR</a:t>
            </a:r>
          </a:p>
        </p:txBody>
      </p:sp>
      <p:sp>
        <p:nvSpPr>
          <p:cNvPr id="11" name="Oval 12"/>
          <p:cNvSpPr>
            <a:spLocks noChangeArrowheads="1"/>
          </p:cNvSpPr>
          <p:nvPr/>
        </p:nvSpPr>
        <p:spPr bwMode="auto">
          <a:xfrm>
            <a:off x="6781945" y="2623053"/>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defRPr/>
            </a:pPr>
            <a:r>
              <a:rPr lang="en-US" sz="1600" dirty="0"/>
              <a:t>AR</a:t>
            </a:r>
          </a:p>
        </p:txBody>
      </p:sp>
      <p:cxnSp>
        <p:nvCxnSpPr>
          <p:cNvPr id="12" name="AutoShape 13"/>
          <p:cNvCxnSpPr>
            <a:cxnSpLocks noChangeShapeType="1"/>
            <a:stCxn id="6" idx="4"/>
            <a:endCxn id="8" idx="0"/>
          </p:cNvCxnSpPr>
          <p:nvPr/>
        </p:nvCxnSpPr>
        <p:spPr bwMode="auto">
          <a:xfrm rot="5400000">
            <a:off x="2453481" y="1923257"/>
            <a:ext cx="422275" cy="976312"/>
          </a:xfrm>
          <a:prstGeom prst="straightConnector1">
            <a:avLst/>
          </a:prstGeom>
          <a:noFill/>
          <a:ln w="9525">
            <a:solidFill>
              <a:schemeClr val="bg1">
                <a:lumMod val="50000"/>
              </a:schemeClr>
            </a:solidFill>
            <a:round/>
            <a:headEnd/>
            <a:tailEnd/>
          </a:ln>
        </p:spPr>
      </p:cxnSp>
      <p:cxnSp>
        <p:nvCxnSpPr>
          <p:cNvPr id="13" name="AutoShape 14"/>
          <p:cNvCxnSpPr>
            <a:cxnSpLocks noChangeShapeType="1"/>
            <a:endCxn id="7" idx="4"/>
          </p:cNvCxnSpPr>
          <p:nvPr/>
        </p:nvCxnSpPr>
        <p:spPr bwMode="auto">
          <a:xfrm rot="5400000" flipH="1" flipV="1">
            <a:off x="3813969" y="562769"/>
            <a:ext cx="422275" cy="3697287"/>
          </a:xfrm>
          <a:prstGeom prst="straightConnector1">
            <a:avLst/>
          </a:prstGeom>
          <a:noFill/>
          <a:ln w="9525">
            <a:solidFill>
              <a:schemeClr val="bg1">
                <a:lumMod val="50000"/>
              </a:schemeClr>
            </a:solidFill>
            <a:round/>
            <a:headEnd/>
            <a:tailEnd/>
          </a:ln>
        </p:spPr>
      </p:cxnSp>
      <p:cxnSp>
        <p:nvCxnSpPr>
          <p:cNvPr id="14" name="AutoShape 15"/>
          <p:cNvCxnSpPr>
            <a:cxnSpLocks noChangeShapeType="1"/>
            <a:stCxn id="7" idx="4"/>
            <a:endCxn id="9" idx="0"/>
          </p:cNvCxnSpPr>
          <p:nvPr/>
        </p:nvCxnSpPr>
        <p:spPr bwMode="auto">
          <a:xfrm rot="5400000">
            <a:off x="4264025" y="1012825"/>
            <a:ext cx="422275" cy="2797175"/>
          </a:xfrm>
          <a:prstGeom prst="straightConnector1">
            <a:avLst/>
          </a:prstGeom>
          <a:noFill/>
          <a:ln w="9525">
            <a:solidFill>
              <a:schemeClr val="bg1">
                <a:lumMod val="50000"/>
              </a:schemeClr>
            </a:solidFill>
            <a:round/>
            <a:headEnd/>
            <a:tailEnd/>
          </a:ln>
        </p:spPr>
      </p:cxnSp>
      <p:cxnSp>
        <p:nvCxnSpPr>
          <p:cNvPr id="15" name="AutoShape 16"/>
          <p:cNvCxnSpPr>
            <a:cxnSpLocks noChangeShapeType="1"/>
            <a:stCxn id="7" idx="4"/>
            <a:endCxn id="10" idx="0"/>
          </p:cNvCxnSpPr>
          <p:nvPr/>
        </p:nvCxnSpPr>
        <p:spPr bwMode="auto">
          <a:xfrm rot="16200000" flipH="1">
            <a:off x="5765006" y="2309019"/>
            <a:ext cx="422275" cy="204788"/>
          </a:xfrm>
          <a:prstGeom prst="straightConnector1">
            <a:avLst/>
          </a:prstGeom>
          <a:noFill/>
          <a:ln w="9525">
            <a:solidFill>
              <a:schemeClr val="bg1">
                <a:lumMod val="50000"/>
              </a:schemeClr>
            </a:solidFill>
            <a:round/>
            <a:headEnd/>
            <a:tailEnd/>
          </a:ln>
        </p:spPr>
      </p:cxnSp>
      <p:cxnSp>
        <p:nvCxnSpPr>
          <p:cNvPr id="16" name="AutoShape 17"/>
          <p:cNvCxnSpPr>
            <a:cxnSpLocks noChangeShapeType="1"/>
            <a:stCxn id="7" idx="4"/>
            <a:endCxn id="11" idx="0"/>
          </p:cNvCxnSpPr>
          <p:nvPr/>
        </p:nvCxnSpPr>
        <p:spPr bwMode="auto">
          <a:xfrm rot="16200000" flipH="1">
            <a:off x="6211094" y="1862931"/>
            <a:ext cx="422275" cy="1096963"/>
          </a:xfrm>
          <a:prstGeom prst="straightConnector1">
            <a:avLst/>
          </a:prstGeom>
          <a:noFill/>
          <a:ln w="9525">
            <a:solidFill>
              <a:schemeClr val="bg1">
                <a:lumMod val="50000"/>
              </a:schemeClr>
            </a:solidFill>
            <a:round/>
            <a:headEnd/>
            <a:tailEnd/>
          </a:ln>
        </p:spPr>
      </p:cxnSp>
      <p:cxnSp>
        <p:nvCxnSpPr>
          <p:cNvPr id="17" name="AutoShape 18"/>
          <p:cNvCxnSpPr>
            <a:cxnSpLocks noChangeShapeType="1"/>
            <a:stCxn id="6" idx="4"/>
            <a:endCxn id="11" idx="0"/>
          </p:cNvCxnSpPr>
          <p:nvPr/>
        </p:nvCxnSpPr>
        <p:spPr bwMode="auto">
          <a:xfrm rot="16200000" flipH="1">
            <a:off x="4850606" y="502444"/>
            <a:ext cx="422275" cy="3817938"/>
          </a:xfrm>
          <a:prstGeom prst="straightConnector1">
            <a:avLst/>
          </a:prstGeom>
          <a:noFill/>
          <a:ln w="9525">
            <a:solidFill>
              <a:schemeClr val="bg1">
                <a:lumMod val="50000"/>
              </a:schemeClr>
            </a:solidFill>
            <a:round/>
            <a:headEnd/>
            <a:tailEnd/>
          </a:ln>
        </p:spPr>
      </p:cxnSp>
      <p:cxnSp>
        <p:nvCxnSpPr>
          <p:cNvPr id="18" name="AutoShape 19"/>
          <p:cNvCxnSpPr>
            <a:cxnSpLocks noChangeShapeType="1"/>
            <a:stCxn id="6" idx="4"/>
            <a:endCxn id="9" idx="0"/>
          </p:cNvCxnSpPr>
          <p:nvPr/>
        </p:nvCxnSpPr>
        <p:spPr bwMode="auto">
          <a:xfrm rot="5400000">
            <a:off x="2903537" y="2373313"/>
            <a:ext cx="422275" cy="76200"/>
          </a:xfrm>
          <a:prstGeom prst="straightConnector1">
            <a:avLst/>
          </a:prstGeom>
          <a:noFill/>
          <a:ln w="9525">
            <a:solidFill>
              <a:schemeClr val="bg1">
                <a:lumMod val="50000"/>
              </a:schemeClr>
            </a:solidFill>
            <a:round/>
            <a:headEnd/>
            <a:tailEnd/>
          </a:ln>
        </p:spPr>
      </p:cxnSp>
      <p:cxnSp>
        <p:nvCxnSpPr>
          <p:cNvPr id="19" name="AutoShape 20"/>
          <p:cNvCxnSpPr>
            <a:cxnSpLocks noChangeShapeType="1"/>
            <a:stCxn id="6" idx="4"/>
            <a:endCxn id="10" idx="0"/>
          </p:cNvCxnSpPr>
          <p:nvPr/>
        </p:nvCxnSpPr>
        <p:spPr bwMode="auto">
          <a:xfrm rot="16200000" flipH="1">
            <a:off x="4404519" y="948531"/>
            <a:ext cx="422275" cy="2925763"/>
          </a:xfrm>
          <a:prstGeom prst="straightConnector1">
            <a:avLst/>
          </a:prstGeom>
          <a:noFill/>
          <a:ln w="9525">
            <a:solidFill>
              <a:schemeClr val="bg1">
                <a:lumMod val="50000"/>
              </a:schemeClr>
            </a:solidFill>
            <a:round/>
            <a:headEnd/>
            <a:tailEnd/>
          </a:ln>
        </p:spPr>
      </p:cxnSp>
      <p:sp>
        <p:nvSpPr>
          <p:cNvPr id="20" name="Rectangle 25"/>
          <p:cNvSpPr>
            <a:spLocks noChangeArrowheads="1"/>
          </p:cNvSpPr>
          <p:nvPr/>
        </p:nvSpPr>
        <p:spPr bwMode="auto">
          <a:xfrm>
            <a:off x="2899330" y="3260162"/>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dirty="0"/>
              <a:t>S</a:t>
            </a:r>
          </a:p>
        </p:txBody>
      </p:sp>
      <p:sp>
        <p:nvSpPr>
          <p:cNvPr id="21" name="Rectangle 26"/>
          <p:cNvSpPr>
            <a:spLocks noChangeArrowheads="1"/>
          </p:cNvSpPr>
          <p:nvPr/>
        </p:nvSpPr>
        <p:spPr bwMode="auto">
          <a:xfrm>
            <a:off x="2000320" y="3260162"/>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a:t>S</a:t>
            </a:r>
          </a:p>
        </p:txBody>
      </p:sp>
      <p:cxnSp>
        <p:nvCxnSpPr>
          <p:cNvPr id="22" name="AutoShape 59"/>
          <p:cNvCxnSpPr>
            <a:cxnSpLocks noChangeShapeType="1"/>
            <a:endCxn id="8" idx="4"/>
          </p:cNvCxnSpPr>
          <p:nvPr/>
        </p:nvCxnSpPr>
        <p:spPr bwMode="auto">
          <a:xfrm rot="5400000" flipH="1" flipV="1">
            <a:off x="1989138" y="3073400"/>
            <a:ext cx="374650" cy="0"/>
          </a:xfrm>
          <a:prstGeom prst="straightConnector1">
            <a:avLst/>
          </a:prstGeom>
          <a:noFill/>
          <a:ln w="9525">
            <a:solidFill>
              <a:schemeClr val="bg1">
                <a:lumMod val="50000"/>
              </a:schemeClr>
            </a:solidFill>
            <a:round/>
            <a:headEnd/>
            <a:tailEnd/>
          </a:ln>
        </p:spPr>
      </p:cxnSp>
      <p:cxnSp>
        <p:nvCxnSpPr>
          <p:cNvPr id="23" name="AutoShape 60"/>
          <p:cNvCxnSpPr>
            <a:cxnSpLocks noChangeShapeType="1"/>
            <a:endCxn id="8" idx="4"/>
          </p:cNvCxnSpPr>
          <p:nvPr/>
        </p:nvCxnSpPr>
        <p:spPr bwMode="auto">
          <a:xfrm rot="16200000" flipV="1">
            <a:off x="2438401" y="2624137"/>
            <a:ext cx="374650" cy="898525"/>
          </a:xfrm>
          <a:prstGeom prst="straightConnector1">
            <a:avLst/>
          </a:prstGeom>
          <a:noFill/>
          <a:ln w="9525">
            <a:solidFill>
              <a:schemeClr val="bg1">
                <a:lumMod val="50000"/>
              </a:schemeClr>
            </a:solidFill>
            <a:round/>
            <a:headEnd/>
            <a:tailEnd/>
          </a:ln>
        </p:spPr>
      </p:cxnSp>
      <p:cxnSp>
        <p:nvCxnSpPr>
          <p:cNvPr id="24" name="AutoShape 61"/>
          <p:cNvCxnSpPr>
            <a:cxnSpLocks noChangeShapeType="1"/>
            <a:endCxn id="9" idx="4"/>
          </p:cNvCxnSpPr>
          <p:nvPr/>
        </p:nvCxnSpPr>
        <p:spPr bwMode="auto">
          <a:xfrm rot="5400000" flipH="1" flipV="1">
            <a:off x="2888457" y="3072606"/>
            <a:ext cx="374650" cy="1587"/>
          </a:xfrm>
          <a:prstGeom prst="straightConnector1">
            <a:avLst/>
          </a:prstGeom>
          <a:noFill/>
          <a:ln w="9525">
            <a:solidFill>
              <a:schemeClr val="bg1">
                <a:lumMod val="50000"/>
              </a:schemeClr>
            </a:solidFill>
            <a:round/>
            <a:headEnd/>
            <a:tailEnd/>
          </a:ln>
        </p:spPr>
      </p:cxnSp>
      <p:cxnSp>
        <p:nvCxnSpPr>
          <p:cNvPr id="25" name="AutoShape 62"/>
          <p:cNvCxnSpPr>
            <a:cxnSpLocks noChangeShapeType="1"/>
            <a:endCxn id="9" idx="4"/>
          </p:cNvCxnSpPr>
          <p:nvPr/>
        </p:nvCxnSpPr>
        <p:spPr bwMode="auto">
          <a:xfrm rot="5400000" flipH="1" flipV="1">
            <a:off x="2439194" y="2623344"/>
            <a:ext cx="374650" cy="900112"/>
          </a:xfrm>
          <a:prstGeom prst="straightConnector1">
            <a:avLst/>
          </a:prstGeom>
          <a:noFill/>
          <a:ln w="9525">
            <a:solidFill>
              <a:schemeClr val="bg1">
                <a:lumMod val="50000"/>
              </a:schemeClr>
            </a:solidFill>
            <a:round/>
            <a:headEnd/>
            <a:tailEnd/>
          </a:ln>
        </p:spPr>
      </p:cxnSp>
      <p:cxnSp>
        <p:nvCxnSpPr>
          <p:cNvPr id="26" name="AutoShape 63"/>
          <p:cNvCxnSpPr>
            <a:cxnSpLocks noChangeShapeType="1"/>
          </p:cNvCxnSpPr>
          <p:nvPr/>
        </p:nvCxnSpPr>
        <p:spPr bwMode="auto">
          <a:xfrm>
            <a:off x="2352675" y="3381375"/>
            <a:ext cx="546100" cy="1588"/>
          </a:xfrm>
          <a:prstGeom prst="straightConnector1">
            <a:avLst/>
          </a:prstGeom>
          <a:noFill/>
          <a:ln w="9525">
            <a:solidFill>
              <a:schemeClr val="bg1">
                <a:lumMod val="50000"/>
              </a:schemeClr>
            </a:solidFill>
            <a:round/>
            <a:headEnd/>
            <a:tailEnd/>
          </a:ln>
        </p:spPr>
      </p:cxnSp>
      <p:cxnSp>
        <p:nvCxnSpPr>
          <p:cNvPr id="27" name="AutoShape 64"/>
          <p:cNvCxnSpPr>
            <a:cxnSpLocks noChangeShapeType="1"/>
          </p:cNvCxnSpPr>
          <p:nvPr/>
        </p:nvCxnSpPr>
        <p:spPr bwMode="auto">
          <a:xfrm rot="5400000" flipH="1" flipV="1">
            <a:off x="1956594" y="2869407"/>
            <a:ext cx="484187" cy="1752600"/>
          </a:xfrm>
          <a:prstGeom prst="straightConnector1">
            <a:avLst/>
          </a:prstGeom>
          <a:noFill/>
          <a:ln w="9525">
            <a:solidFill>
              <a:schemeClr val="bg1">
                <a:lumMod val="50000"/>
              </a:schemeClr>
            </a:solidFill>
            <a:round/>
            <a:headEnd/>
            <a:tailEnd/>
          </a:ln>
        </p:spPr>
      </p:cxnSp>
      <p:cxnSp>
        <p:nvCxnSpPr>
          <p:cNvPr id="28" name="AutoShape 65"/>
          <p:cNvCxnSpPr>
            <a:cxnSpLocks noChangeShapeType="1"/>
          </p:cNvCxnSpPr>
          <p:nvPr/>
        </p:nvCxnSpPr>
        <p:spPr bwMode="auto">
          <a:xfrm rot="5400000" flipH="1" flipV="1">
            <a:off x="1507332" y="3318669"/>
            <a:ext cx="484187" cy="854075"/>
          </a:xfrm>
          <a:prstGeom prst="straightConnector1">
            <a:avLst/>
          </a:prstGeom>
          <a:noFill/>
          <a:ln w="9525">
            <a:solidFill>
              <a:schemeClr val="bg1">
                <a:lumMod val="50000"/>
              </a:schemeClr>
            </a:solidFill>
            <a:round/>
            <a:headEnd/>
            <a:tailEnd/>
          </a:ln>
        </p:spPr>
      </p:cxnSp>
      <p:cxnSp>
        <p:nvCxnSpPr>
          <p:cNvPr id="29" name="AutoShape 66"/>
          <p:cNvCxnSpPr>
            <a:cxnSpLocks noChangeShapeType="1"/>
          </p:cNvCxnSpPr>
          <p:nvPr/>
        </p:nvCxnSpPr>
        <p:spPr bwMode="auto">
          <a:xfrm rot="16200000" flipV="1">
            <a:off x="1957388" y="3722688"/>
            <a:ext cx="484187" cy="46037"/>
          </a:xfrm>
          <a:prstGeom prst="straightConnector1">
            <a:avLst/>
          </a:prstGeom>
          <a:noFill/>
          <a:ln w="9525">
            <a:solidFill>
              <a:schemeClr val="bg1">
                <a:lumMod val="50000"/>
              </a:schemeClr>
            </a:solidFill>
            <a:round/>
            <a:headEnd/>
            <a:tailEnd/>
          </a:ln>
        </p:spPr>
      </p:cxnSp>
      <p:cxnSp>
        <p:nvCxnSpPr>
          <p:cNvPr id="30" name="AutoShape 67"/>
          <p:cNvCxnSpPr>
            <a:cxnSpLocks noChangeShapeType="1"/>
          </p:cNvCxnSpPr>
          <p:nvPr/>
        </p:nvCxnSpPr>
        <p:spPr bwMode="auto">
          <a:xfrm rot="5400000" flipH="1" flipV="1">
            <a:off x="2406650" y="3319463"/>
            <a:ext cx="484187" cy="852488"/>
          </a:xfrm>
          <a:prstGeom prst="straightConnector1">
            <a:avLst/>
          </a:prstGeom>
          <a:noFill/>
          <a:ln w="9525">
            <a:solidFill>
              <a:schemeClr val="bg1">
                <a:lumMod val="50000"/>
              </a:schemeClr>
            </a:solidFill>
            <a:round/>
            <a:headEnd/>
            <a:tailEnd/>
          </a:ln>
        </p:spPr>
      </p:cxnSp>
      <p:sp>
        <p:nvSpPr>
          <p:cNvPr id="31" name="Rectangle 38"/>
          <p:cNvSpPr>
            <a:spLocks noChangeArrowheads="1"/>
          </p:cNvSpPr>
          <p:nvPr/>
        </p:nvSpPr>
        <p:spPr bwMode="auto">
          <a:xfrm>
            <a:off x="2045583" y="3988295"/>
            <a:ext cx="352680" cy="242724"/>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a:t>S</a:t>
            </a:r>
          </a:p>
        </p:txBody>
      </p:sp>
      <p:sp>
        <p:nvSpPr>
          <p:cNvPr id="32" name="Rectangle 39"/>
          <p:cNvSpPr>
            <a:spLocks noChangeArrowheads="1"/>
          </p:cNvSpPr>
          <p:nvPr/>
        </p:nvSpPr>
        <p:spPr bwMode="auto">
          <a:xfrm>
            <a:off x="1146573" y="3988293"/>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a:t>S</a:t>
            </a:r>
          </a:p>
        </p:txBody>
      </p:sp>
      <p:cxnSp>
        <p:nvCxnSpPr>
          <p:cNvPr id="33" name="AutoShape 69"/>
          <p:cNvCxnSpPr>
            <a:cxnSpLocks noChangeShapeType="1"/>
          </p:cNvCxnSpPr>
          <p:nvPr/>
        </p:nvCxnSpPr>
        <p:spPr bwMode="auto">
          <a:xfrm rot="5400000" flipH="1" flipV="1">
            <a:off x="1562894" y="3993357"/>
            <a:ext cx="422275" cy="896937"/>
          </a:xfrm>
          <a:prstGeom prst="straightConnector1">
            <a:avLst/>
          </a:prstGeom>
          <a:noFill/>
          <a:ln w="9525">
            <a:solidFill>
              <a:schemeClr val="bg1">
                <a:lumMod val="50000"/>
              </a:schemeClr>
            </a:solidFill>
            <a:round/>
            <a:headEnd/>
            <a:tailEnd/>
          </a:ln>
        </p:spPr>
      </p:cxnSp>
      <p:cxnSp>
        <p:nvCxnSpPr>
          <p:cNvPr id="34" name="AutoShape 70"/>
          <p:cNvCxnSpPr>
            <a:cxnSpLocks noChangeShapeType="1"/>
          </p:cNvCxnSpPr>
          <p:nvPr/>
        </p:nvCxnSpPr>
        <p:spPr bwMode="auto">
          <a:xfrm rot="16200000" flipV="1">
            <a:off x="1112838" y="4440238"/>
            <a:ext cx="422275" cy="3175"/>
          </a:xfrm>
          <a:prstGeom prst="straightConnector1">
            <a:avLst/>
          </a:prstGeom>
          <a:noFill/>
          <a:ln w="9525">
            <a:solidFill>
              <a:schemeClr val="bg1">
                <a:lumMod val="50000"/>
              </a:schemeClr>
            </a:solidFill>
            <a:round/>
            <a:headEnd/>
            <a:tailEnd/>
          </a:ln>
        </p:spPr>
      </p:cxnSp>
      <p:cxnSp>
        <p:nvCxnSpPr>
          <p:cNvPr id="35" name="AutoShape 71"/>
          <p:cNvCxnSpPr>
            <a:cxnSpLocks noChangeShapeType="1"/>
          </p:cNvCxnSpPr>
          <p:nvPr/>
        </p:nvCxnSpPr>
        <p:spPr bwMode="auto">
          <a:xfrm rot="16200000" flipV="1">
            <a:off x="1562100" y="3990976"/>
            <a:ext cx="422275" cy="901700"/>
          </a:xfrm>
          <a:prstGeom prst="straightConnector1">
            <a:avLst/>
          </a:prstGeom>
          <a:noFill/>
          <a:ln w="9525">
            <a:solidFill>
              <a:schemeClr val="bg1">
                <a:lumMod val="50000"/>
              </a:schemeClr>
            </a:solidFill>
            <a:round/>
            <a:headEnd/>
            <a:tailEnd/>
          </a:ln>
        </p:spPr>
      </p:cxnSp>
      <p:cxnSp>
        <p:nvCxnSpPr>
          <p:cNvPr id="36" name="AutoShape 72"/>
          <p:cNvCxnSpPr>
            <a:cxnSpLocks noChangeShapeType="1"/>
          </p:cNvCxnSpPr>
          <p:nvPr/>
        </p:nvCxnSpPr>
        <p:spPr bwMode="auto">
          <a:xfrm rot="16200000" flipV="1">
            <a:off x="2012156" y="4441032"/>
            <a:ext cx="422275" cy="1588"/>
          </a:xfrm>
          <a:prstGeom prst="straightConnector1">
            <a:avLst/>
          </a:prstGeom>
          <a:noFill/>
          <a:ln w="9525">
            <a:solidFill>
              <a:schemeClr val="bg1">
                <a:lumMod val="50000"/>
              </a:schemeClr>
            </a:solidFill>
            <a:round/>
            <a:headEnd/>
            <a:tailEnd/>
          </a:ln>
        </p:spPr>
      </p:cxnSp>
      <p:sp>
        <p:nvSpPr>
          <p:cNvPr id="37" name="AutoShape 80"/>
          <p:cNvSpPr>
            <a:spLocks noChangeArrowheads="1"/>
          </p:cNvSpPr>
          <p:nvPr/>
        </p:nvSpPr>
        <p:spPr bwMode="auto">
          <a:xfrm rot="16171351">
            <a:off x="1091242" y="4739655"/>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a:t>A</a:t>
            </a:r>
          </a:p>
        </p:txBody>
      </p:sp>
      <p:sp>
        <p:nvSpPr>
          <p:cNvPr id="38" name="AutoShape 82"/>
          <p:cNvSpPr>
            <a:spLocks noChangeArrowheads="1"/>
          </p:cNvSpPr>
          <p:nvPr/>
        </p:nvSpPr>
        <p:spPr bwMode="auto">
          <a:xfrm rot="16171351">
            <a:off x="1990252" y="4739655"/>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dirty="0"/>
              <a:t>A</a:t>
            </a:r>
          </a:p>
        </p:txBody>
      </p:sp>
      <p:sp>
        <p:nvSpPr>
          <p:cNvPr id="39" name="AutoShape 82"/>
          <p:cNvSpPr>
            <a:spLocks noChangeArrowheads="1"/>
          </p:cNvSpPr>
          <p:nvPr/>
        </p:nvSpPr>
        <p:spPr bwMode="auto">
          <a:xfrm rot="16171351">
            <a:off x="1437107" y="4739655"/>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a:t>A</a:t>
            </a:r>
          </a:p>
        </p:txBody>
      </p:sp>
      <p:sp>
        <p:nvSpPr>
          <p:cNvPr id="40" name="Rectangle 21"/>
          <p:cNvSpPr>
            <a:spLocks noChangeArrowheads="1"/>
          </p:cNvSpPr>
          <p:nvPr/>
        </p:nvSpPr>
        <p:spPr bwMode="auto">
          <a:xfrm>
            <a:off x="1789113" y="4735513"/>
            <a:ext cx="344487" cy="369887"/>
          </a:xfrm>
          <a:prstGeom prst="rect">
            <a:avLst/>
          </a:prstGeom>
          <a:noFill/>
          <a:ln w="9525">
            <a:noFill/>
            <a:miter lim="800000"/>
            <a:headEnd/>
            <a:tailEnd/>
          </a:ln>
        </p:spPr>
        <p:txBody>
          <a:bodyPr wrap="none">
            <a:spAutoFit/>
          </a:bodyPr>
          <a:lstStyle/>
          <a:p>
            <a:r>
              <a:rPr lang="en-US" sz="1800">
                <a:latin typeface="Arial" charset="0"/>
              </a:rPr>
              <a:t>…</a:t>
            </a:r>
          </a:p>
        </p:txBody>
      </p:sp>
      <p:cxnSp>
        <p:nvCxnSpPr>
          <p:cNvPr id="41" name="AutoShape 69"/>
          <p:cNvCxnSpPr>
            <a:cxnSpLocks noChangeShapeType="1"/>
          </p:cNvCxnSpPr>
          <p:nvPr/>
        </p:nvCxnSpPr>
        <p:spPr bwMode="auto">
          <a:xfrm rot="5400000" flipH="1" flipV="1">
            <a:off x="1735931" y="4166395"/>
            <a:ext cx="422275" cy="550862"/>
          </a:xfrm>
          <a:prstGeom prst="straightConnector1">
            <a:avLst/>
          </a:prstGeom>
          <a:noFill/>
          <a:ln w="9525">
            <a:solidFill>
              <a:schemeClr val="bg1">
                <a:lumMod val="50000"/>
              </a:schemeClr>
            </a:solidFill>
            <a:round/>
            <a:headEnd/>
            <a:tailEnd/>
          </a:ln>
        </p:spPr>
      </p:cxnSp>
      <p:cxnSp>
        <p:nvCxnSpPr>
          <p:cNvPr id="42" name="AutoShape 69"/>
          <p:cNvCxnSpPr>
            <a:cxnSpLocks noChangeShapeType="1"/>
          </p:cNvCxnSpPr>
          <p:nvPr/>
        </p:nvCxnSpPr>
        <p:spPr bwMode="auto">
          <a:xfrm rot="16200000" flipV="1">
            <a:off x="1285875" y="4267201"/>
            <a:ext cx="422275" cy="349250"/>
          </a:xfrm>
          <a:prstGeom prst="straightConnector1">
            <a:avLst/>
          </a:prstGeom>
          <a:noFill/>
          <a:ln w="9525">
            <a:solidFill>
              <a:schemeClr val="bg1">
                <a:lumMod val="50000"/>
              </a:schemeClr>
            </a:solidFill>
            <a:round/>
            <a:headEnd/>
            <a:tailEnd/>
          </a:ln>
        </p:spPr>
      </p:cxnSp>
      <p:sp>
        <p:nvSpPr>
          <p:cNvPr id="43" name="Rectangle 38"/>
          <p:cNvSpPr>
            <a:spLocks noChangeArrowheads="1"/>
          </p:cNvSpPr>
          <p:nvPr/>
        </p:nvSpPr>
        <p:spPr bwMode="auto">
          <a:xfrm>
            <a:off x="3751519" y="3988295"/>
            <a:ext cx="352680" cy="242724"/>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dirty="0"/>
              <a:t>S</a:t>
            </a:r>
          </a:p>
        </p:txBody>
      </p:sp>
      <p:sp>
        <p:nvSpPr>
          <p:cNvPr id="44" name="Rectangle 39"/>
          <p:cNvSpPr>
            <a:spLocks noChangeArrowheads="1"/>
          </p:cNvSpPr>
          <p:nvPr/>
        </p:nvSpPr>
        <p:spPr bwMode="auto">
          <a:xfrm>
            <a:off x="2852509" y="3988293"/>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dirty="0"/>
              <a:t>S</a:t>
            </a:r>
          </a:p>
        </p:txBody>
      </p:sp>
      <p:cxnSp>
        <p:nvCxnSpPr>
          <p:cNvPr id="45" name="AutoShape 69"/>
          <p:cNvCxnSpPr>
            <a:cxnSpLocks noChangeShapeType="1"/>
          </p:cNvCxnSpPr>
          <p:nvPr/>
        </p:nvCxnSpPr>
        <p:spPr bwMode="auto">
          <a:xfrm rot="5400000" flipH="1" flipV="1">
            <a:off x="3269456" y="3993357"/>
            <a:ext cx="420687" cy="895350"/>
          </a:xfrm>
          <a:prstGeom prst="straightConnector1">
            <a:avLst/>
          </a:prstGeom>
          <a:noFill/>
          <a:ln w="9525">
            <a:solidFill>
              <a:schemeClr val="bg1">
                <a:lumMod val="50000"/>
              </a:schemeClr>
            </a:solidFill>
            <a:round/>
            <a:headEnd/>
            <a:tailEnd/>
          </a:ln>
        </p:spPr>
      </p:cxnSp>
      <p:cxnSp>
        <p:nvCxnSpPr>
          <p:cNvPr id="46" name="AutoShape 70"/>
          <p:cNvCxnSpPr>
            <a:cxnSpLocks noChangeShapeType="1"/>
          </p:cNvCxnSpPr>
          <p:nvPr/>
        </p:nvCxnSpPr>
        <p:spPr bwMode="auto">
          <a:xfrm rot="16200000" flipV="1">
            <a:off x="2820194" y="4439444"/>
            <a:ext cx="420687" cy="3175"/>
          </a:xfrm>
          <a:prstGeom prst="straightConnector1">
            <a:avLst/>
          </a:prstGeom>
          <a:noFill/>
          <a:ln w="9525">
            <a:solidFill>
              <a:schemeClr val="bg1">
                <a:lumMod val="50000"/>
              </a:schemeClr>
            </a:solidFill>
            <a:round/>
            <a:headEnd/>
            <a:tailEnd/>
          </a:ln>
        </p:spPr>
      </p:cxnSp>
      <p:cxnSp>
        <p:nvCxnSpPr>
          <p:cNvPr id="47" name="AutoShape 71"/>
          <p:cNvCxnSpPr>
            <a:cxnSpLocks noChangeShapeType="1"/>
          </p:cNvCxnSpPr>
          <p:nvPr/>
        </p:nvCxnSpPr>
        <p:spPr bwMode="auto">
          <a:xfrm rot="16200000" flipV="1">
            <a:off x="3269456" y="3990182"/>
            <a:ext cx="420687" cy="901700"/>
          </a:xfrm>
          <a:prstGeom prst="straightConnector1">
            <a:avLst/>
          </a:prstGeom>
          <a:noFill/>
          <a:ln w="9525">
            <a:solidFill>
              <a:schemeClr val="bg1">
                <a:lumMod val="50000"/>
              </a:schemeClr>
            </a:solidFill>
            <a:round/>
            <a:headEnd/>
            <a:tailEnd/>
          </a:ln>
        </p:spPr>
      </p:cxnSp>
      <p:cxnSp>
        <p:nvCxnSpPr>
          <p:cNvPr id="48" name="AutoShape 72"/>
          <p:cNvCxnSpPr>
            <a:cxnSpLocks noChangeShapeType="1"/>
          </p:cNvCxnSpPr>
          <p:nvPr/>
        </p:nvCxnSpPr>
        <p:spPr bwMode="auto">
          <a:xfrm rot="16200000" flipV="1">
            <a:off x="3718719" y="4439444"/>
            <a:ext cx="420687" cy="3175"/>
          </a:xfrm>
          <a:prstGeom prst="straightConnector1">
            <a:avLst/>
          </a:prstGeom>
          <a:noFill/>
          <a:ln w="9525">
            <a:solidFill>
              <a:schemeClr val="bg1">
                <a:lumMod val="50000"/>
              </a:schemeClr>
            </a:solidFill>
            <a:round/>
            <a:headEnd/>
            <a:tailEnd/>
          </a:ln>
        </p:spPr>
      </p:cxnSp>
      <p:sp>
        <p:nvSpPr>
          <p:cNvPr id="49" name="AutoShape 80"/>
          <p:cNvSpPr>
            <a:spLocks noChangeArrowheads="1"/>
          </p:cNvSpPr>
          <p:nvPr/>
        </p:nvSpPr>
        <p:spPr bwMode="auto">
          <a:xfrm rot="16171351">
            <a:off x="2797178" y="4738424"/>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dirty="0"/>
              <a:t>A</a:t>
            </a:r>
          </a:p>
        </p:txBody>
      </p:sp>
      <p:sp>
        <p:nvSpPr>
          <p:cNvPr id="50" name="AutoShape 82"/>
          <p:cNvSpPr>
            <a:spLocks noChangeArrowheads="1"/>
          </p:cNvSpPr>
          <p:nvPr/>
        </p:nvSpPr>
        <p:spPr bwMode="auto">
          <a:xfrm rot="16171351">
            <a:off x="3696187" y="4738424"/>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dirty="0"/>
              <a:t>A</a:t>
            </a:r>
          </a:p>
        </p:txBody>
      </p:sp>
      <p:sp>
        <p:nvSpPr>
          <p:cNvPr id="51" name="AutoShape 82"/>
          <p:cNvSpPr>
            <a:spLocks noChangeArrowheads="1"/>
          </p:cNvSpPr>
          <p:nvPr/>
        </p:nvSpPr>
        <p:spPr bwMode="auto">
          <a:xfrm rot="16171351">
            <a:off x="3143042" y="4738424"/>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a:t>A</a:t>
            </a:r>
          </a:p>
        </p:txBody>
      </p:sp>
      <p:sp>
        <p:nvSpPr>
          <p:cNvPr id="52" name="Rectangle 21"/>
          <p:cNvSpPr>
            <a:spLocks noChangeArrowheads="1"/>
          </p:cNvSpPr>
          <p:nvPr/>
        </p:nvSpPr>
        <p:spPr bwMode="auto">
          <a:xfrm>
            <a:off x="3481388" y="4733925"/>
            <a:ext cx="342900" cy="369888"/>
          </a:xfrm>
          <a:prstGeom prst="rect">
            <a:avLst/>
          </a:prstGeom>
          <a:noFill/>
          <a:ln w="9525">
            <a:noFill/>
            <a:miter lim="800000"/>
            <a:headEnd/>
            <a:tailEnd/>
          </a:ln>
        </p:spPr>
        <p:txBody>
          <a:bodyPr wrap="none">
            <a:spAutoFit/>
          </a:bodyPr>
          <a:lstStyle/>
          <a:p>
            <a:r>
              <a:rPr lang="en-US" sz="1800">
                <a:latin typeface="Arial" charset="0"/>
              </a:rPr>
              <a:t>…</a:t>
            </a:r>
          </a:p>
        </p:txBody>
      </p:sp>
      <p:cxnSp>
        <p:nvCxnSpPr>
          <p:cNvPr id="53" name="AutoShape 69"/>
          <p:cNvCxnSpPr>
            <a:cxnSpLocks noChangeShapeType="1"/>
          </p:cNvCxnSpPr>
          <p:nvPr/>
        </p:nvCxnSpPr>
        <p:spPr bwMode="auto">
          <a:xfrm rot="5400000" flipH="1" flipV="1">
            <a:off x="3442494" y="4166394"/>
            <a:ext cx="420687" cy="549275"/>
          </a:xfrm>
          <a:prstGeom prst="straightConnector1">
            <a:avLst/>
          </a:prstGeom>
          <a:noFill/>
          <a:ln w="9525">
            <a:solidFill>
              <a:schemeClr val="bg1">
                <a:lumMod val="50000"/>
              </a:schemeClr>
            </a:solidFill>
            <a:round/>
            <a:headEnd/>
            <a:tailEnd/>
          </a:ln>
        </p:spPr>
      </p:cxnSp>
      <p:cxnSp>
        <p:nvCxnSpPr>
          <p:cNvPr id="54" name="AutoShape 69"/>
          <p:cNvCxnSpPr>
            <a:cxnSpLocks noChangeShapeType="1"/>
          </p:cNvCxnSpPr>
          <p:nvPr/>
        </p:nvCxnSpPr>
        <p:spPr bwMode="auto">
          <a:xfrm rot="16200000" flipV="1">
            <a:off x="2993231" y="4266407"/>
            <a:ext cx="420687" cy="349250"/>
          </a:xfrm>
          <a:prstGeom prst="straightConnector1">
            <a:avLst/>
          </a:prstGeom>
          <a:noFill/>
          <a:ln w="9525">
            <a:solidFill>
              <a:schemeClr val="bg1">
                <a:lumMod val="50000"/>
              </a:schemeClr>
            </a:solidFill>
            <a:round/>
            <a:headEnd/>
            <a:tailEnd/>
          </a:ln>
        </p:spPr>
      </p:cxnSp>
      <p:cxnSp>
        <p:nvCxnSpPr>
          <p:cNvPr id="55" name="AutoShape 64"/>
          <p:cNvCxnSpPr>
            <a:cxnSpLocks noChangeShapeType="1"/>
          </p:cNvCxnSpPr>
          <p:nvPr/>
        </p:nvCxnSpPr>
        <p:spPr bwMode="auto">
          <a:xfrm rot="16200000" flipV="1">
            <a:off x="2809875" y="2870201"/>
            <a:ext cx="484187" cy="1751012"/>
          </a:xfrm>
          <a:prstGeom prst="straightConnector1">
            <a:avLst/>
          </a:prstGeom>
          <a:noFill/>
          <a:ln w="9525">
            <a:solidFill>
              <a:schemeClr val="bg1">
                <a:lumMod val="50000"/>
              </a:schemeClr>
            </a:solidFill>
            <a:round/>
            <a:headEnd/>
            <a:tailEnd/>
          </a:ln>
        </p:spPr>
      </p:cxnSp>
      <p:cxnSp>
        <p:nvCxnSpPr>
          <p:cNvPr id="56" name="AutoShape 65"/>
          <p:cNvCxnSpPr>
            <a:cxnSpLocks noChangeShapeType="1"/>
          </p:cNvCxnSpPr>
          <p:nvPr/>
        </p:nvCxnSpPr>
        <p:spPr bwMode="auto">
          <a:xfrm rot="16200000" flipV="1">
            <a:off x="2360613" y="3319463"/>
            <a:ext cx="484187" cy="852487"/>
          </a:xfrm>
          <a:prstGeom prst="straightConnector1">
            <a:avLst/>
          </a:prstGeom>
          <a:noFill/>
          <a:ln w="9525">
            <a:solidFill>
              <a:schemeClr val="bg1">
                <a:lumMod val="50000"/>
              </a:schemeClr>
            </a:solidFill>
            <a:round/>
            <a:headEnd/>
            <a:tailEnd/>
          </a:ln>
        </p:spPr>
      </p:cxnSp>
      <p:cxnSp>
        <p:nvCxnSpPr>
          <p:cNvPr id="57" name="AutoShape 66"/>
          <p:cNvCxnSpPr>
            <a:cxnSpLocks noChangeShapeType="1"/>
          </p:cNvCxnSpPr>
          <p:nvPr/>
        </p:nvCxnSpPr>
        <p:spPr bwMode="auto">
          <a:xfrm rot="5400000" flipH="1" flipV="1">
            <a:off x="2809875" y="3722688"/>
            <a:ext cx="484187" cy="46038"/>
          </a:xfrm>
          <a:prstGeom prst="straightConnector1">
            <a:avLst/>
          </a:prstGeom>
          <a:noFill/>
          <a:ln w="9525">
            <a:solidFill>
              <a:schemeClr val="bg1">
                <a:lumMod val="50000"/>
              </a:schemeClr>
            </a:solidFill>
            <a:round/>
            <a:headEnd/>
            <a:tailEnd/>
          </a:ln>
        </p:spPr>
      </p:cxnSp>
      <p:cxnSp>
        <p:nvCxnSpPr>
          <p:cNvPr id="58" name="AutoShape 67"/>
          <p:cNvCxnSpPr>
            <a:cxnSpLocks noChangeShapeType="1"/>
          </p:cNvCxnSpPr>
          <p:nvPr/>
        </p:nvCxnSpPr>
        <p:spPr bwMode="auto">
          <a:xfrm rot="16200000" flipV="1">
            <a:off x="3259138" y="3319463"/>
            <a:ext cx="484187" cy="852487"/>
          </a:xfrm>
          <a:prstGeom prst="straightConnector1">
            <a:avLst/>
          </a:prstGeom>
          <a:noFill/>
          <a:ln w="9525">
            <a:solidFill>
              <a:schemeClr val="bg1">
                <a:lumMod val="50000"/>
              </a:schemeClr>
            </a:solidFill>
            <a:round/>
            <a:headEnd/>
            <a:tailEnd/>
          </a:ln>
        </p:spPr>
      </p:cxnSp>
      <p:sp>
        <p:nvSpPr>
          <p:cNvPr id="59" name="Rectangle 21"/>
          <p:cNvSpPr>
            <a:spLocks noChangeArrowheads="1"/>
          </p:cNvSpPr>
          <p:nvPr/>
        </p:nvSpPr>
        <p:spPr bwMode="auto">
          <a:xfrm>
            <a:off x="4284663" y="3906838"/>
            <a:ext cx="622300" cy="523875"/>
          </a:xfrm>
          <a:prstGeom prst="rect">
            <a:avLst/>
          </a:prstGeom>
          <a:noFill/>
          <a:ln w="9525">
            <a:noFill/>
            <a:miter lim="800000"/>
            <a:headEnd/>
            <a:tailEnd/>
          </a:ln>
        </p:spPr>
        <p:txBody>
          <a:bodyPr wrap="none">
            <a:spAutoFit/>
          </a:bodyPr>
          <a:lstStyle/>
          <a:p>
            <a:r>
              <a:rPr lang="en-US" sz="2800"/>
              <a:t>. . .</a:t>
            </a:r>
            <a:endParaRPr lang="en-US" sz="2800">
              <a:latin typeface="Arial" charset="0"/>
            </a:endParaRPr>
          </a:p>
        </p:txBody>
      </p:sp>
      <p:cxnSp>
        <p:nvCxnSpPr>
          <p:cNvPr id="60" name="AutoShape 17"/>
          <p:cNvCxnSpPr>
            <a:cxnSpLocks noChangeShapeType="1"/>
          </p:cNvCxnSpPr>
          <p:nvPr/>
        </p:nvCxnSpPr>
        <p:spPr bwMode="auto">
          <a:xfrm rot="5400000" flipH="1" flipV="1">
            <a:off x="5798344" y="1699419"/>
            <a:ext cx="312737" cy="161925"/>
          </a:xfrm>
          <a:prstGeom prst="straightConnector1">
            <a:avLst/>
          </a:prstGeom>
          <a:noFill/>
          <a:ln w="9525">
            <a:solidFill>
              <a:schemeClr val="bg1">
                <a:lumMod val="50000"/>
              </a:schemeClr>
            </a:solidFill>
            <a:round/>
            <a:headEnd/>
            <a:tailEnd/>
          </a:ln>
        </p:spPr>
      </p:cxnSp>
      <p:cxnSp>
        <p:nvCxnSpPr>
          <p:cNvPr id="61" name="AutoShape 17"/>
          <p:cNvCxnSpPr>
            <a:cxnSpLocks noChangeShapeType="1"/>
          </p:cNvCxnSpPr>
          <p:nvPr/>
        </p:nvCxnSpPr>
        <p:spPr bwMode="auto">
          <a:xfrm rot="16200000" flipV="1">
            <a:off x="5645944" y="1708944"/>
            <a:ext cx="312737" cy="142875"/>
          </a:xfrm>
          <a:prstGeom prst="straightConnector1">
            <a:avLst/>
          </a:prstGeom>
          <a:noFill/>
          <a:ln w="9525">
            <a:solidFill>
              <a:schemeClr val="bg1">
                <a:lumMod val="50000"/>
              </a:schemeClr>
            </a:solidFill>
            <a:round/>
            <a:headEnd/>
            <a:tailEnd/>
          </a:ln>
        </p:spPr>
      </p:cxnSp>
      <p:cxnSp>
        <p:nvCxnSpPr>
          <p:cNvPr id="62" name="AutoShape 17"/>
          <p:cNvCxnSpPr>
            <a:cxnSpLocks noChangeShapeType="1"/>
          </p:cNvCxnSpPr>
          <p:nvPr/>
        </p:nvCxnSpPr>
        <p:spPr bwMode="auto">
          <a:xfrm rot="5400000">
            <a:off x="5712619" y="1775619"/>
            <a:ext cx="322262" cy="0"/>
          </a:xfrm>
          <a:prstGeom prst="straightConnector1">
            <a:avLst/>
          </a:prstGeom>
          <a:noFill/>
          <a:ln w="9525">
            <a:solidFill>
              <a:schemeClr val="bg1">
                <a:lumMod val="50000"/>
              </a:schemeClr>
            </a:solidFill>
            <a:round/>
            <a:headEnd/>
            <a:tailEnd/>
          </a:ln>
        </p:spPr>
      </p:cxnSp>
      <p:cxnSp>
        <p:nvCxnSpPr>
          <p:cNvPr id="63" name="AutoShape 17"/>
          <p:cNvCxnSpPr>
            <a:cxnSpLocks noChangeShapeType="1"/>
          </p:cNvCxnSpPr>
          <p:nvPr/>
        </p:nvCxnSpPr>
        <p:spPr bwMode="auto">
          <a:xfrm rot="5400000" flipH="1" flipV="1">
            <a:off x="3066257" y="1693068"/>
            <a:ext cx="330200" cy="157163"/>
          </a:xfrm>
          <a:prstGeom prst="straightConnector1">
            <a:avLst/>
          </a:prstGeom>
          <a:noFill/>
          <a:ln w="9525">
            <a:solidFill>
              <a:schemeClr val="bg1">
                <a:lumMod val="50000"/>
              </a:schemeClr>
            </a:solidFill>
            <a:round/>
            <a:headEnd/>
            <a:tailEnd/>
          </a:ln>
        </p:spPr>
      </p:cxnSp>
      <p:cxnSp>
        <p:nvCxnSpPr>
          <p:cNvPr id="64" name="AutoShape 17"/>
          <p:cNvCxnSpPr>
            <a:cxnSpLocks noChangeShapeType="1"/>
          </p:cNvCxnSpPr>
          <p:nvPr/>
        </p:nvCxnSpPr>
        <p:spPr bwMode="auto">
          <a:xfrm rot="16200000" flipV="1">
            <a:off x="2913857" y="1697831"/>
            <a:ext cx="330200" cy="147637"/>
          </a:xfrm>
          <a:prstGeom prst="straightConnector1">
            <a:avLst/>
          </a:prstGeom>
          <a:noFill/>
          <a:ln w="9525">
            <a:solidFill>
              <a:schemeClr val="bg1">
                <a:lumMod val="50000"/>
              </a:schemeClr>
            </a:solidFill>
            <a:round/>
            <a:headEnd/>
            <a:tailEnd/>
          </a:ln>
        </p:spPr>
      </p:cxnSp>
      <p:cxnSp>
        <p:nvCxnSpPr>
          <p:cNvPr id="65" name="AutoShape 17"/>
          <p:cNvCxnSpPr>
            <a:cxnSpLocks noChangeShapeType="1"/>
          </p:cNvCxnSpPr>
          <p:nvPr/>
        </p:nvCxnSpPr>
        <p:spPr bwMode="auto">
          <a:xfrm rot="5400000">
            <a:off x="2984500" y="1768475"/>
            <a:ext cx="336550" cy="0"/>
          </a:xfrm>
          <a:prstGeom prst="straightConnector1">
            <a:avLst/>
          </a:prstGeom>
          <a:noFill/>
          <a:ln w="9525">
            <a:solidFill>
              <a:schemeClr val="bg1">
                <a:lumMod val="50000"/>
              </a:schemeClr>
            </a:solidFill>
            <a:round/>
            <a:headEnd/>
            <a:tailEnd/>
          </a:ln>
        </p:spPr>
      </p:cxnSp>
      <p:sp>
        <p:nvSpPr>
          <p:cNvPr id="66" name="Rectangle 65"/>
          <p:cNvSpPr/>
          <p:nvPr/>
        </p:nvSpPr>
        <p:spPr bwMode="auto">
          <a:xfrm>
            <a:off x="4902200" y="3055938"/>
            <a:ext cx="3281363" cy="2286000"/>
          </a:xfrm>
          <a:prstGeom prst="rect">
            <a:avLst/>
          </a:prstGeom>
          <a:ln>
            <a:noFill/>
            <a:headEnd type="none" w="med" len="med"/>
            <a:tailEnd type="none" w="med" len="med"/>
          </a:ln>
          <a:effectLst>
            <a:outerShdw blurRad="50800" dist="20000" dir="7200000" rotWithShape="0">
              <a:schemeClr val="tx1">
                <a:alpha val="69000"/>
              </a:schemeClr>
            </a:outerShdw>
          </a:effectLst>
        </p:spPr>
        <p:style>
          <a:lnRef idx="1">
            <a:schemeClr val="accent5"/>
          </a:lnRef>
          <a:fillRef idx="2">
            <a:schemeClr val="accent5"/>
          </a:fillRef>
          <a:effectRef idx="1">
            <a:schemeClr val="accent5"/>
          </a:effectRef>
          <a:fontRef idx="minor">
            <a:schemeClr val="dk1"/>
          </a:fontRef>
        </p:style>
        <p:txBody>
          <a:bodyPr wrap="none"/>
          <a:lstStyle/>
          <a:p>
            <a:pPr>
              <a:defRPr/>
            </a:pPr>
            <a:endParaRPr lang="en-US" sz="3000">
              <a:solidFill>
                <a:schemeClr val="tx1">
                  <a:alpha val="100000"/>
                </a:schemeClr>
              </a:solidFill>
              <a:cs typeface="Times New Roman"/>
            </a:endParaRPr>
          </a:p>
        </p:txBody>
      </p:sp>
      <p:sp>
        <p:nvSpPr>
          <p:cNvPr id="67" name="Rectangle 25"/>
          <p:cNvSpPr>
            <a:spLocks noChangeArrowheads="1"/>
          </p:cNvSpPr>
          <p:nvPr/>
        </p:nvSpPr>
        <p:spPr bwMode="auto">
          <a:xfrm>
            <a:off x="6796945" y="3236062"/>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dirty="0"/>
              <a:t>S</a:t>
            </a:r>
          </a:p>
        </p:txBody>
      </p:sp>
      <p:sp>
        <p:nvSpPr>
          <p:cNvPr id="68" name="Rectangle 26"/>
          <p:cNvSpPr>
            <a:spLocks noChangeArrowheads="1"/>
          </p:cNvSpPr>
          <p:nvPr/>
        </p:nvSpPr>
        <p:spPr bwMode="auto">
          <a:xfrm>
            <a:off x="5897935" y="3236062"/>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a:t>S</a:t>
            </a:r>
          </a:p>
        </p:txBody>
      </p:sp>
      <p:cxnSp>
        <p:nvCxnSpPr>
          <p:cNvPr id="69" name="AutoShape 59"/>
          <p:cNvCxnSpPr>
            <a:cxnSpLocks noChangeShapeType="1"/>
            <a:endCxn id="10" idx="4"/>
          </p:cNvCxnSpPr>
          <p:nvPr/>
        </p:nvCxnSpPr>
        <p:spPr bwMode="auto">
          <a:xfrm rot="5400000" flipH="1" flipV="1">
            <a:off x="5901532" y="3058318"/>
            <a:ext cx="349250" cy="4763"/>
          </a:xfrm>
          <a:prstGeom prst="straightConnector1">
            <a:avLst/>
          </a:prstGeom>
          <a:noFill/>
          <a:ln w="9525">
            <a:solidFill>
              <a:schemeClr val="bg1">
                <a:lumMod val="50000"/>
              </a:schemeClr>
            </a:solidFill>
            <a:round/>
            <a:headEnd/>
            <a:tailEnd/>
          </a:ln>
        </p:spPr>
      </p:cxnSp>
      <p:cxnSp>
        <p:nvCxnSpPr>
          <p:cNvPr id="70" name="AutoShape 60"/>
          <p:cNvCxnSpPr>
            <a:cxnSpLocks noChangeShapeType="1"/>
            <a:endCxn id="10" idx="4"/>
          </p:cNvCxnSpPr>
          <p:nvPr/>
        </p:nvCxnSpPr>
        <p:spPr bwMode="auto">
          <a:xfrm rot="16200000" flipV="1">
            <a:off x="6351588" y="2613025"/>
            <a:ext cx="349250" cy="895350"/>
          </a:xfrm>
          <a:prstGeom prst="straightConnector1">
            <a:avLst/>
          </a:prstGeom>
          <a:noFill/>
          <a:ln w="9525">
            <a:solidFill>
              <a:schemeClr val="bg1">
                <a:lumMod val="50000"/>
              </a:schemeClr>
            </a:solidFill>
            <a:round/>
            <a:headEnd/>
            <a:tailEnd/>
          </a:ln>
        </p:spPr>
      </p:cxnSp>
      <p:cxnSp>
        <p:nvCxnSpPr>
          <p:cNvPr id="71" name="AutoShape 61"/>
          <p:cNvCxnSpPr>
            <a:cxnSpLocks noChangeShapeType="1"/>
            <a:endCxn id="11" idx="4"/>
          </p:cNvCxnSpPr>
          <p:nvPr/>
        </p:nvCxnSpPr>
        <p:spPr bwMode="auto">
          <a:xfrm rot="16200000" flipV="1">
            <a:off x="6797676" y="3059112"/>
            <a:ext cx="349250" cy="3175"/>
          </a:xfrm>
          <a:prstGeom prst="straightConnector1">
            <a:avLst/>
          </a:prstGeom>
          <a:noFill/>
          <a:ln w="9525">
            <a:solidFill>
              <a:schemeClr val="bg1">
                <a:lumMod val="50000"/>
              </a:schemeClr>
            </a:solidFill>
            <a:round/>
            <a:headEnd/>
            <a:tailEnd/>
          </a:ln>
        </p:spPr>
      </p:cxnSp>
      <p:cxnSp>
        <p:nvCxnSpPr>
          <p:cNvPr id="72" name="AutoShape 62"/>
          <p:cNvCxnSpPr>
            <a:cxnSpLocks noChangeShapeType="1"/>
            <a:endCxn id="11" idx="4"/>
          </p:cNvCxnSpPr>
          <p:nvPr/>
        </p:nvCxnSpPr>
        <p:spPr bwMode="auto">
          <a:xfrm rot="5400000" flipH="1" flipV="1">
            <a:off x="6347619" y="2612231"/>
            <a:ext cx="349250" cy="896938"/>
          </a:xfrm>
          <a:prstGeom prst="straightConnector1">
            <a:avLst/>
          </a:prstGeom>
          <a:noFill/>
          <a:ln w="9525">
            <a:solidFill>
              <a:schemeClr val="bg1">
                <a:lumMod val="50000"/>
              </a:schemeClr>
            </a:solidFill>
            <a:round/>
            <a:headEnd/>
            <a:tailEnd/>
          </a:ln>
        </p:spPr>
      </p:cxnSp>
      <p:cxnSp>
        <p:nvCxnSpPr>
          <p:cNvPr id="73" name="AutoShape 63"/>
          <p:cNvCxnSpPr>
            <a:cxnSpLocks noChangeShapeType="1"/>
          </p:cNvCxnSpPr>
          <p:nvPr/>
        </p:nvCxnSpPr>
        <p:spPr bwMode="auto">
          <a:xfrm>
            <a:off x="6249988" y="3357563"/>
            <a:ext cx="547687" cy="1587"/>
          </a:xfrm>
          <a:prstGeom prst="straightConnector1">
            <a:avLst/>
          </a:prstGeom>
          <a:noFill/>
          <a:ln w="9525">
            <a:solidFill>
              <a:schemeClr val="bg1">
                <a:lumMod val="50000"/>
              </a:schemeClr>
            </a:solidFill>
            <a:round/>
            <a:headEnd/>
            <a:tailEnd/>
          </a:ln>
        </p:spPr>
      </p:cxnSp>
      <p:cxnSp>
        <p:nvCxnSpPr>
          <p:cNvPr id="74" name="AutoShape 64"/>
          <p:cNvCxnSpPr>
            <a:cxnSpLocks noChangeShapeType="1"/>
          </p:cNvCxnSpPr>
          <p:nvPr/>
        </p:nvCxnSpPr>
        <p:spPr bwMode="auto">
          <a:xfrm rot="5400000" flipH="1" flipV="1">
            <a:off x="5854700" y="2844801"/>
            <a:ext cx="485775" cy="1752600"/>
          </a:xfrm>
          <a:prstGeom prst="straightConnector1">
            <a:avLst/>
          </a:prstGeom>
          <a:noFill/>
          <a:ln w="9525">
            <a:solidFill>
              <a:schemeClr val="bg1">
                <a:lumMod val="50000"/>
              </a:schemeClr>
            </a:solidFill>
            <a:round/>
            <a:headEnd/>
            <a:tailEnd/>
          </a:ln>
        </p:spPr>
      </p:cxnSp>
      <p:cxnSp>
        <p:nvCxnSpPr>
          <p:cNvPr id="75" name="AutoShape 65"/>
          <p:cNvCxnSpPr>
            <a:cxnSpLocks noChangeShapeType="1"/>
          </p:cNvCxnSpPr>
          <p:nvPr/>
        </p:nvCxnSpPr>
        <p:spPr bwMode="auto">
          <a:xfrm rot="5400000" flipH="1" flipV="1">
            <a:off x="5404644" y="3294857"/>
            <a:ext cx="485775" cy="852487"/>
          </a:xfrm>
          <a:prstGeom prst="straightConnector1">
            <a:avLst/>
          </a:prstGeom>
          <a:noFill/>
          <a:ln w="9525">
            <a:solidFill>
              <a:schemeClr val="bg1">
                <a:lumMod val="50000"/>
              </a:schemeClr>
            </a:solidFill>
            <a:round/>
            <a:headEnd/>
            <a:tailEnd/>
          </a:ln>
        </p:spPr>
      </p:cxnSp>
      <p:cxnSp>
        <p:nvCxnSpPr>
          <p:cNvPr id="76" name="AutoShape 66"/>
          <p:cNvCxnSpPr>
            <a:cxnSpLocks noChangeShapeType="1"/>
          </p:cNvCxnSpPr>
          <p:nvPr/>
        </p:nvCxnSpPr>
        <p:spPr bwMode="auto">
          <a:xfrm rot="16200000" flipV="1">
            <a:off x="5853906" y="3698082"/>
            <a:ext cx="485775" cy="46038"/>
          </a:xfrm>
          <a:prstGeom prst="straightConnector1">
            <a:avLst/>
          </a:prstGeom>
          <a:noFill/>
          <a:ln w="9525">
            <a:solidFill>
              <a:schemeClr val="bg1">
                <a:lumMod val="50000"/>
              </a:schemeClr>
            </a:solidFill>
            <a:round/>
            <a:headEnd/>
            <a:tailEnd/>
          </a:ln>
        </p:spPr>
      </p:cxnSp>
      <p:cxnSp>
        <p:nvCxnSpPr>
          <p:cNvPr id="77" name="AutoShape 67"/>
          <p:cNvCxnSpPr>
            <a:cxnSpLocks noChangeShapeType="1"/>
          </p:cNvCxnSpPr>
          <p:nvPr/>
        </p:nvCxnSpPr>
        <p:spPr bwMode="auto">
          <a:xfrm rot="5400000" flipH="1" flipV="1">
            <a:off x="6303963" y="3294063"/>
            <a:ext cx="485775" cy="854075"/>
          </a:xfrm>
          <a:prstGeom prst="straightConnector1">
            <a:avLst/>
          </a:prstGeom>
          <a:noFill/>
          <a:ln w="9525">
            <a:solidFill>
              <a:schemeClr val="bg1">
                <a:lumMod val="50000"/>
              </a:schemeClr>
            </a:solidFill>
            <a:round/>
            <a:headEnd/>
            <a:tailEnd/>
          </a:ln>
        </p:spPr>
      </p:cxnSp>
      <p:sp>
        <p:nvSpPr>
          <p:cNvPr id="78" name="Rectangle 38"/>
          <p:cNvSpPr>
            <a:spLocks noChangeArrowheads="1"/>
          </p:cNvSpPr>
          <p:nvPr/>
        </p:nvSpPr>
        <p:spPr bwMode="auto">
          <a:xfrm>
            <a:off x="5943198" y="3964195"/>
            <a:ext cx="352680" cy="242724"/>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a:t>S</a:t>
            </a:r>
          </a:p>
        </p:txBody>
      </p:sp>
      <p:sp>
        <p:nvSpPr>
          <p:cNvPr id="79" name="Rectangle 39"/>
          <p:cNvSpPr>
            <a:spLocks noChangeArrowheads="1"/>
          </p:cNvSpPr>
          <p:nvPr/>
        </p:nvSpPr>
        <p:spPr bwMode="auto">
          <a:xfrm>
            <a:off x="5044188" y="3964193"/>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a:t>S</a:t>
            </a:r>
          </a:p>
        </p:txBody>
      </p:sp>
      <p:cxnSp>
        <p:nvCxnSpPr>
          <p:cNvPr id="80" name="AutoShape 69"/>
          <p:cNvCxnSpPr>
            <a:cxnSpLocks noChangeShapeType="1"/>
          </p:cNvCxnSpPr>
          <p:nvPr/>
        </p:nvCxnSpPr>
        <p:spPr bwMode="auto">
          <a:xfrm rot="5400000" flipH="1" flipV="1">
            <a:off x="5460206" y="3969544"/>
            <a:ext cx="422275" cy="896938"/>
          </a:xfrm>
          <a:prstGeom prst="straightConnector1">
            <a:avLst/>
          </a:prstGeom>
          <a:noFill/>
          <a:ln w="9525">
            <a:solidFill>
              <a:schemeClr val="bg1">
                <a:lumMod val="50000"/>
              </a:schemeClr>
            </a:solidFill>
            <a:round/>
            <a:headEnd/>
            <a:tailEnd/>
          </a:ln>
        </p:spPr>
      </p:cxnSp>
      <p:cxnSp>
        <p:nvCxnSpPr>
          <p:cNvPr id="81" name="AutoShape 70"/>
          <p:cNvCxnSpPr>
            <a:cxnSpLocks noChangeShapeType="1"/>
          </p:cNvCxnSpPr>
          <p:nvPr/>
        </p:nvCxnSpPr>
        <p:spPr bwMode="auto">
          <a:xfrm rot="16200000" flipV="1">
            <a:off x="5010944" y="4417219"/>
            <a:ext cx="422275" cy="1587"/>
          </a:xfrm>
          <a:prstGeom prst="straightConnector1">
            <a:avLst/>
          </a:prstGeom>
          <a:noFill/>
          <a:ln w="9525">
            <a:solidFill>
              <a:schemeClr val="bg1">
                <a:lumMod val="50000"/>
              </a:schemeClr>
            </a:solidFill>
            <a:round/>
            <a:headEnd/>
            <a:tailEnd/>
          </a:ln>
        </p:spPr>
      </p:cxnSp>
      <p:cxnSp>
        <p:nvCxnSpPr>
          <p:cNvPr id="82" name="AutoShape 71"/>
          <p:cNvCxnSpPr>
            <a:cxnSpLocks noChangeShapeType="1"/>
          </p:cNvCxnSpPr>
          <p:nvPr/>
        </p:nvCxnSpPr>
        <p:spPr bwMode="auto">
          <a:xfrm rot="16200000" flipV="1">
            <a:off x="5461000" y="3967163"/>
            <a:ext cx="422275" cy="901700"/>
          </a:xfrm>
          <a:prstGeom prst="straightConnector1">
            <a:avLst/>
          </a:prstGeom>
          <a:noFill/>
          <a:ln w="9525">
            <a:solidFill>
              <a:schemeClr val="bg1">
                <a:lumMod val="50000"/>
              </a:schemeClr>
            </a:solidFill>
            <a:round/>
            <a:headEnd/>
            <a:tailEnd/>
          </a:ln>
        </p:spPr>
      </p:cxnSp>
      <p:cxnSp>
        <p:nvCxnSpPr>
          <p:cNvPr id="83" name="AutoShape 72"/>
          <p:cNvCxnSpPr>
            <a:cxnSpLocks noChangeShapeType="1"/>
          </p:cNvCxnSpPr>
          <p:nvPr/>
        </p:nvCxnSpPr>
        <p:spPr bwMode="auto">
          <a:xfrm rot="16200000" flipV="1">
            <a:off x="5910263" y="4416425"/>
            <a:ext cx="422275" cy="3175"/>
          </a:xfrm>
          <a:prstGeom prst="straightConnector1">
            <a:avLst/>
          </a:prstGeom>
          <a:noFill/>
          <a:ln w="9525">
            <a:solidFill>
              <a:schemeClr val="bg1">
                <a:lumMod val="50000"/>
              </a:schemeClr>
            </a:solidFill>
            <a:round/>
            <a:headEnd/>
            <a:tailEnd/>
          </a:ln>
        </p:spPr>
      </p:cxnSp>
      <p:sp>
        <p:nvSpPr>
          <p:cNvPr id="84" name="AutoShape 80"/>
          <p:cNvSpPr>
            <a:spLocks noChangeArrowheads="1"/>
          </p:cNvSpPr>
          <p:nvPr/>
        </p:nvSpPr>
        <p:spPr bwMode="auto">
          <a:xfrm rot="16171351">
            <a:off x="4988857" y="4715555"/>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a:t>A</a:t>
            </a:r>
          </a:p>
        </p:txBody>
      </p:sp>
      <p:sp>
        <p:nvSpPr>
          <p:cNvPr id="85" name="AutoShape 82"/>
          <p:cNvSpPr>
            <a:spLocks noChangeArrowheads="1"/>
          </p:cNvSpPr>
          <p:nvPr/>
        </p:nvSpPr>
        <p:spPr bwMode="auto">
          <a:xfrm rot="16171351">
            <a:off x="5887867" y="4715555"/>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dirty="0"/>
              <a:t>A</a:t>
            </a:r>
          </a:p>
        </p:txBody>
      </p:sp>
      <p:sp>
        <p:nvSpPr>
          <p:cNvPr id="86" name="AutoShape 82"/>
          <p:cNvSpPr>
            <a:spLocks noChangeArrowheads="1"/>
          </p:cNvSpPr>
          <p:nvPr/>
        </p:nvSpPr>
        <p:spPr bwMode="auto">
          <a:xfrm rot="16171351">
            <a:off x="5334722" y="4715555"/>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a:t>A</a:t>
            </a:r>
          </a:p>
        </p:txBody>
      </p:sp>
      <p:sp>
        <p:nvSpPr>
          <p:cNvPr id="87" name="Rectangle 21"/>
          <p:cNvSpPr>
            <a:spLocks noChangeArrowheads="1"/>
          </p:cNvSpPr>
          <p:nvPr/>
        </p:nvSpPr>
        <p:spPr bwMode="auto">
          <a:xfrm>
            <a:off x="5686425" y="4711700"/>
            <a:ext cx="344488" cy="369888"/>
          </a:xfrm>
          <a:prstGeom prst="rect">
            <a:avLst/>
          </a:prstGeom>
          <a:noFill/>
          <a:ln w="9525">
            <a:noFill/>
            <a:miter lim="800000"/>
            <a:headEnd/>
            <a:tailEnd/>
          </a:ln>
        </p:spPr>
        <p:txBody>
          <a:bodyPr wrap="none">
            <a:spAutoFit/>
          </a:bodyPr>
          <a:lstStyle/>
          <a:p>
            <a:r>
              <a:rPr lang="en-US" sz="1800">
                <a:latin typeface="Arial" charset="0"/>
              </a:rPr>
              <a:t>…</a:t>
            </a:r>
          </a:p>
        </p:txBody>
      </p:sp>
      <p:cxnSp>
        <p:nvCxnSpPr>
          <p:cNvPr id="88" name="AutoShape 69"/>
          <p:cNvCxnSpPr>
            <a:cxnSpLocks noChangeShapeType="1"/>
          </p:cNvCxnSpPr>
          <p:nvPr/>
        </p:nvCxnSpPr>
        <p:spPr bwMode="auto">
          <a:xfrm rot="5400000" flipH="1" flipV="1">
            <a:off x="5633244" y="4142581"/>
            <a:ext cx="422275" cy="550863"/>
          </a:xfrm>
          <a:prstGeom prst="straightConnector1">
            <a:avLst/>
          </a:prstGeom>
          <a:noFill/>
          <a:ln w="9525">
            <a:solidFill>
              <a:schemeClr val="bg1">
                <a:lumMod val="50000"/>
              </a:schemeClr>
            </a:solidFill>
            <a:round/>
            <a:headEnd/>
            <a:tailEnd/>
          </a:ln>
        </p:spPr>
      </p:cxnSp>
      <p:cxnSp>
        <p:nvCxnSpPr>
          <p:cNvPr id="89" name="AutoShape 69"/>
          <p:cNvCxnSpPr>
            <a:cxnSpLocks noChangeShapeType="1"/>
          </p:cNvCxnSpPr>
          <p:nvPr/>
        </p:nvCxnSpPr>
        <p:spPr bwMode="auto">
          <a:xfrm rot="16200000" flipV="1">
            <a:off x="5183981" y="4244182"/>
            <a:ext cx="422275" cy="347662"/>
          </a:xfrm>
          <a:prstGeom prst="straightConnector1">
            <a:avLst/>
          </a:prstGeom>
          <a:noFill/>
          <a:ln w="9525">
            <a:solidFill>
              <a:schemeClr val="bg1">
                <a:lumMod val="50000"/>
              </a:schemeClr>
            </a:solidFill>
            <a:round/>
            <a:headEnd/>
            <a:tailEnd/>
          </a:ln>
        </p:spPr>
      </p:cxnSp>
      <p:sp>
        <p:nvSpPr>
          <p:cNvPr id="90" name="Rectangle 38"/>
          <p:cNvSpPr>
            <a:spLocks noChangeArrowheads="1"/>
          </p:cNvSpPr>
          <p:nvPr/>
        </p:nvSpPr>
        <p:spPr bwMode="auto">
          <a:xfrm>
            <a:off x="7649134" y="3964195"/>
            <a:ext cx="352680" cy="242724"/>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dirty="0"/>
              <a:t>S</a:t>
            </a:r>
          </a:p>
        </p:txBody>
      </p:sp>
      <p:sp>
        <p:nvSpPr>
          <p:cNvPr id="91" name="Rectangle 39"/>
          <p:cNvSpPr>
            <a:spLocks noChangeArrowheads="1"/>
          </p:cNvSpPr>
          <p:nvPr/>
        </p:nvSpPr>
        <p:spPr bwMode="auto">
          <a:xfrm>
            <a:off x="6750124" y="3964193"/>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dirty="0"/>
              <a:t>S</a:t>
            </a:r>
          </a:p>
        </p:txBody>
      </p:sp>
      <p:cxnSp>
        <p:nvCxnSpPr>
          <p:cNvPr id="92" name="AutoShape 69"/>
          <p:cNvCxnSpPr>
            <a:cxnSpLocks noChangeShapeType="1"/>
          </p:cNvCxnSpPr>
          <p:nvPr/>
        </p:nvCxnSpPr>
        <p:spPr bwMode="auto">
          <a:xfrm rot="5400000" flipH="1" flipV="1">
            <a:off x="7166769" y="3969544"/>
            <a:ext cx="420688" cy="895350"/>
          </a:xfrm>
          <a:prstGeom prst="straightConnector1">
            <a:avLst/>
          </a:prstGeom>
          <a:noFill/>
          <a:ln w="9525">
            <a:solidFill>
              <a:schemeClr val="bg1">
                <a:lumMod val="50000"/>
              </a:schemeClr>
            </a:solidFill>
            <a:round/>
            <a:headEnd/>
            <a:tailEnd/>
          </a:ln>
        </p:spPr>
      </p:cxnSp>
      <p:cxnSp>
        <p:nvCxnSpPr>
          <p:cNvPr id="93" name="AutoShape 70"/>
          <p:cNvCxnSpPr>
            <a:cxnSpLocks noChangeShapeType="1"/>
          </p:cNvCxnSpPr>
          <p:nvPr/>
        </p:nvCxnSpPr>
        <p:spPr bwMode="auto">
          <a:xfrm rot="16200000" flipV="1">
            <a:off x="6717507" y="4415631"/>
            <a:ext cx="420688" cy="3175"/>
          </a:xfrm>
          <a:prstGeom prst="straightConnector1">
            <a:avLst/>
          </a:prstGeom>
          <a:noFill/>
          <a:ln w="9525">
            <a:solidFill>
              <a:schemeClr val="bg1">
                <a:lumMod val="50000"/>
              </a:schemeClr>
            </a:solidFill>
            <a:round/>
            <a:headEnd/>
            <a:tailEnd/>
          </a:ln>
        </p:spPr>
      </p:cxnSp>
      <p:cxnSp>
        <p:nvCxnSpPr>
          <p:cNvPr id="94" name="AutoShape 71"/>
          <p:cNvCxnSpPr>
            <a:cxnSpLocks noChangeShapeType="1"/>
          </p:cNvCxnSpPr>
          <p:nvPr/>
        </p:nvCxnSpPr>
        <p:spPr bwMode="auto">
          <a:xfrm rot="16200000" flipV="1">
            <a:off x="7166769" y="3966369"/>
            <a:ext cx="420688" cy="901700"/>
          </a:xfrm>
          <a:prstGeom prst="straightConnector1">
            <a:avLst/>
          </a:prstGeom>
          <a:noFill/>
          <a:ln w="9525">
            <a:solidFill>
              <a:schemeClr val="bg1">
                <a:lumMod val="50000"/>
              </a:schemeClr>
            </a:solidFill>
            <a:round/>
            <a:headEnd/>
            <a:tailEnd/>
          </a:ln>
        </p:spPr>
      </p:cxnSp>
      <p:cxnSp>
        <p:nvCxnSpPr>
          <p:cNvPr id="95" name="AutoShape 72"/>
          <p:cNvCxnSpPr>
            <a:cxnSpLocks noChangeShapeType="1"/>
          </p:cNvCxnSpPr>
          <p:nvPr/>
        </p:nvCxnSpPr>
        <p:spPr bwMode="auto">
          <a:xfrm rot="16200000" flipV="1">
            <a:off x="7616032" y="4415631"/>
            <a:ext cx="420688" cy="3175"/>
          </a:xfrm>
          <a:prstGeom prst="straightConnector1">
            <a:avLst/>
          </a:prstGeom>
          <a:noFill/>
          <a:ln w="9525">
            <a:solidFill>
              <a:schemeClr val="bg1">
                <a:lumMod val="50000"/>
              </a:schemeClr>
            </a:solidFill>
            <a:round/>
            <a:headEnd/>
            <a:tailEnd/>
          </a:ln>
        </p:spPr>
      </p:cxnSp>
      <p:sp>
        <p:nvSpPr>
          <p:cNvPr id="96" name="AutoShape 80"/>
          <p:cNvSpPr>
            <a:spLocks noChangeArrowheads="1"/>
          </p:cNvSpPr>
          <p:nvPr/>
        </p:nvSpPr>
        <p:spPr bwMode="auto">
          <a:xfrm rot="16171351">
            <a:off x="6694793" y="4714324"/>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dirty="0"/>
              <a:t>A</a:t>
            </a:r>
          </a:p>
        </p:txBody>
      </p:sp>
      <p:sp>
        <p:nvSpPr>
          <p:cNvPr id="97" name="AutoShape 82"/>
          <p:cNvSpPr>
            <a:spLocks noChangeArrowheads="1"/>
          </p:cNvSpPr>
          <p:nvPr/>
        </p:nvSpPr>
        <p:spPr bwMode="auto">
          <a:xfrm rot="16171351">
            <a:off x="7593802" y="4714324"/>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dirty="0"/>
              <a:t>A</a:t>
            </a:r>
          </a:p>
        </p:txBody>
      </p:sp>
      <p:sp>
        <p:nvSpPr>
          <p:cNvPr id="98" name="AutoShape 82"/>
          <p:cNvSpPr>
            <a:spLocks noChangeArrowheads="1"/>
          </p:cNvSpPr>
          <p:nvPr/>
        </p:nvSpPr>
        <p:spPr bwMode="auto">
          <a:xfrm rot="16171351">
            <a:off x="7040657" y="4714324"/>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a:t>A</a:t>
            </a:r>
          </a:p>
        </p:txBody>
      </p:sp>
      <p:sp>
        <p:nvSpPr>
          <p:cNvPr id="99" name="Rectangle 21"/>
          <p:cNvSpPr>
            <a:spLocks noChangeArrowheads="1"/>
          </p:cNvSpPr>
          <p:nvPr/>
        </p:nvSpPr>
        <p:spPr bwMode="auto">
          <a:xfrm>
            <a:off x="7378700" y="4710113"/>
            <a:ext cx="342900" cy="369887"/>
          </a:xfrm>
          <a:prstGeom prst="rect">
            <a:avLst/>
          </a:prstGeom>
          <a:noFill/>
          <a:ln w="9525">
            <a:noFill/>
            <a:miter lim="800000"/>
            <a:headEnd/>
            <a:tailEnd/>
          </a:ln>
        </p:spPr>
        <p:txBody>
          <a:bodyPr wrap="none">
            <a:spAutoFit/>
          </a:bodyPr>
          <a:lstStyle/>
          <a:p>
            <a:r>
              <a:rPr lang="en-US" sz="1800">
                <a:latin typeface="Arial" charset="0"/>
              </a:rPr>
              <a:t>…</a:t>
            </a:r>
          </a:p>
        </p:txBody>
      </p:sp>
      <p:cxnSp>
        <p:nvCxnSpPr>
          <p:cNvPr id="100" name="AutoShape 69"/>
          <p:cNvCxnSpPr>
            <a:cxnSpLocks noChangeShapeType="1"/>
          </p:cNvCxnSpPr>
          <p:nvPr/>
        </p:nvCxnSpPr>
        <p:spPr bwMode="auto">
          <a:xfrm rot="5400000" flipH="1" flipV="1">
            <a:off x="7339807" y="4142581"/>
            <a:ext cx="420688" cy="549275"/>
          </a:xfrm>
          <a:prstGeom prst="straightConnector1">
            <a:avLst/>
          </a:prstGeom>
          <a:noFill/>
          <a:ln w="9525">
            <a:solidFill>
              <a:schemeClr val="bg1">
                <a:lumMod val="50000"/>
              </a:schemeClr>
            </a:solidFill>
            <a:round/>
            <a:headEnd/>
            <a:tailEnd/>
          </a:ln>
        </p:spPr>
      </p:cxnSp>
      <p:cxnSp>
        <p:nvCxnSpPr>
          <p:cNvPr id="101" name="AutoShape 69"/>
          <p:cNvCxnSpPr>
            <a:cxnSpLocks noChangeShapeType="1"/>
          </p:cNvCxnSpPr>
          <p:nvPr/>
        </p:nvCxnSpPr>
        <p:spPr bwMode="auto">
          <a:xfrm rot="16200000" flipV="1">
            <a:off x="6890544" y="4242594"/>
            <a:ext cx="420688" cy="349250"/>
          </a:xfrm>
          <a:prstGeom prst="straightConnector1">
            <a:avLst/>
          </a:prstGeom>
          <a:noFill/>
          <a:ln w="9525">
            <a:solidFill>
              <a:schemeClr val="bg1">
                <a:lumMod val="50000"/>
              </a:schemeClr>
            </a:solidFill>
            <a:round/>
            <a:headEnd/>
            <a:tailEnd/>
          </a:ln>
        </p:spPr>
      </p:cxnSp>
      <p:cxnSp>
        <p:nvCxnSpPr>
          <p:cNvPr id="102" name="AutoShape 64"/>
          <p:cNvCxnSpPr>
            <a:cxnSpLocks noChangeShapeType="1"/>
          </p:cNvCxnSpPr>
          <p:nvPr/>
        </p:nvCxnSpPr>
        <p:spPr bwMode="auto">
          <a:xfrm rot="16200000" flipV="1">
            <a:off x="6706394" y="2845594"/>
            <a:ext cx="485775" cy="1751013"/>
          </a:xfrm>
          <a:prstGeom prst="straightConnector1">
            <a:avLst/>
          </a:prstGeom>
          <a:noFill/>
          <a:ln w="9525">
            <a:solidFill>
              <a:schemeClr val="bg1">
                <a:lumMod val="50000"/>
              </a:schemeClr>
            </a:solidFill>
            <a:round/>
            <a:headEnd/>
            <a:tailEnd/>
          </a:ln>
        </p:spPr>
      </p:cxnSp>
      <p:cxnSp>
        <p:nvCxnSpPr>
          <p:cNvPr id="103" name="AutoShape 65"/>
          <p:cNvCxnSpPr>
            <a:cxnSpLocks noChangeShapeType="1"/>
          </p:cNvCxnSpPr>
          <p:nvPr/>
        </p:nvCxnSpPr>
        <p:spPr bwMode="auto">
          <a:xfrm rot="16200000" flipV="1">
            <a:off x="6257131" y="3294857"/>
            <a:ext cx="485775" cy="852488"/>
          </a:xfrm>
          <a:prstGeom prst="straightConnector1">
            <a:avLst/>
          </a:prstGeom>
          <a:noFill/>
          <a:ln w="9525">
            <a:solidFill>
              <a:schemeClr val="bg1">
                <a:lumMod val="50000"/>
              </a:schemeClr>
            </a:solidFill>
            <a:round/>
            <a:headEnd/>
            <a:tailEnd/>
          </a:ln>
        </p:spPr>
      </p:cxnSp>
      <p:cxnSp>
        <p:nvCxnSpPr>
          <p:cNvPr id="104" name="AutoShape 66"/>
          <p:cNvCxnSpPr>
            <a:cxnSpLocks noChangeShapeType="1"/>
          </p:cNvCxnSpPr>
          <p:nvPr/>
        </p:nvCxnSpPr>
        <p:spPr bwMode="auto">
          <a:xfrm rot="5400000" flipH="1" flipV="1">
            <a:off x="6707188" y="3697288"/>
            <a:ext cx="485775" cy="47625"/>
          </a:xfrm>
          <a:prstGeom prst="straightConnector1">
            <a:avLst/>
          </a:prstGeom>
          <a:noFill/>
          <a:ln w="9525">
            <a:solidFill>
              <a:schemeClr val="bg1">
                <a:lumMod val="50000"/>
              </a:schemeClr>
            </a:solidFill>
            <a:round/>
            <a:headEnd/>
            <a:tailEnd/>
          </a:ln>
        </p:spPr>
      </p:cxnSp>
      <p:cxnSp>
        <p:nvCxnSpPr>
          <p:cNvPr id="105" name="AutoShape 67"/>
          <p:cNvCxnSpPr>
            <a:cxnSpLocks noChangeShapeType="1"/>
          </p:cNvCxnSpPr>
          <p:nvPr/>
        </p:nvCxnSpPr>
        <p:spPr bwMode="auto">
          <a:xfrm rot="16200000" flipV="1">
            <a:off x="7156450" y="3295651"/>
            <a:ext cx="485775" cy="850900"/>
          </a:xfrm>
          <a:prstGeom prst="straightConnector1">
            <a:avLst/>
          </a:prstGeom>
          <a:noFill/>
          <a:ln w="9525">
            <a:solidFill>
              <a:schemeClr val="bg1">
                <a:lumMod val="50000"/>
              </a:schemeClr>
            </a:solidFill>
            <a:round/>
            <a:headEnd/>
            <a:tailEnd/>
          </a:ln>
        </p:spPr>
      </p:cxnSp>
      <p:sp>
        <p:nvSpPr>
          <p:cNvPr id="106" name="U-Turn Arrow 105"/>
          <p:cNvSpPr/>
          <p:nvPr/>
        </p:nvSpPr>
        <p:spPr>
          <a:xfrm>
            <a:off x="1865313" y="4038600"/>
            <a:ext cx="801687" cy="546100"/>
          </a:xfrm>
          <a:prstGeom prst="uturnArrow">
            <a:avLst>
              <a:gd name="adj1" fmla="val 30955"/>
              <a:gd name="adj2" fmla="val 25000"/>
              <a:gd name="adj3" fmla="val 35250"/>
              <a:gd name="adj4" fmla="val 43750"/>
              <a:gd name="adj5" fmla="val 100000"/>
            </a:avLst>
          </a:prstGeom>
          <a:gradFill>
            <a:gsLst>
              <a:gs pos="0">
                <a:srgbClr val="00863D"/>
              </a:gs>
              <a:gs pos="80000">
                <a:schemeClr val="accent3">
                  <a:shade val="93000"/>
                  <a:satMod val="130000"/>
                </a:schemeClr>
              </a:gs>
              <a:gs pos="100000">
                <a:schemeClr val="accent3">
                  <a:shade val="94000"/>
                  <a:satMod val="135000"/>
                </a:schemeClr>
              </a:gs>
            </a:gsLst>
          </a:gradFill>
          <a:ln>
            <a:noFill/>
          </a:ln>
        </p:spPr>
        <p:style>
          <a:lnRef idx="1">
            <a:schemeClr val="accent3"/>
          </a:lnRef>
          <a:fillRef idx="3">
            <a:schemeClr val="accent3"/>
          </a:fillRef>
          <a:effectRef idx="2">
            <a:schemeClr val="accent3"/>
          </a:effectRef>
          <a:fontRef idx="minor">
            <a:schemeClr val="lt1"/>
          </a:fontRef>
        </p:style>
        <p:txBody>
          <a:bodyPr tIns="0"/>
          <a:lstStyle/>
          <a:p>
            <a:pPr>
              <a:defRPr/>
            </a:pPr>
            <a:r>
              <a:rPr lang="en-US" dirty="0">
                <a:solidFill>
                  <a:schemeClr val="tx1"/>
                </a:solidFill>
              </a:rPr>
              <a:t>~ 5:1</a:t>
            </a:r>
          </a:p>
        </p:txBody>
      </p:sp>
      <p:sp>
        <p:nvSpPr>
          <p:cNvPr id="107" name="U-Turn Arrow 106"/>
          <p:cNvSpPr/>
          <p:nvPr/>
        </p:nvSpPr>
        <p:spPr>
          <a:xfrm>
            <a:off x="1560513" y="3608388"/>
            <a:ext cx="2362200" cy="990600"/>
          </a:xfrm>
          <a:prstGeom prst="uturnArrow">
            <a:avLst>
              <a:gd name="adj1" fmla="val 7680"/>
              <a:gd name="adj2" fmla="val 11727"/>
              <a:gd name="adj3" fmla="val 18778"/>
              <a:gd name="adj4" fmla="val 58519"/>
              <a:gd name="adj5" fmla="val 100000"/>
            </a:avLst>
          </a:prstGeom>
          <a:gradFill>
            <a:gsLst>
              <a:gs pos="0">
                <a:schemeClr val="accent6">
                  <a:lumMod val="50000"/>
                </a:schemeClr>
              </a:gs>
              <a:gs pos="80000">
                <a:schemeClr val="accent6">
                  <a:shade val="93000"/>
                  <a:satMod val="130000"/>
                </a:schemeClr>
              </a:gs>
              <a:gs pos="100000">
                <a:schemeClr val="accent6">
                  <a:shade val="94000"/>
                  <a:satMod val="135000"/>
                </a:schemeClr>
              </a:gs>
            </a:gsLst>
          </a:gradFill>
          <a:ln>
            <a:noFill/>
          </a:ln>
        </p:spPr>
        <p:style>
          <a:lnRef idx="1">
            <a:schemeClr val="accent6"/>
          </a:lnRef>
          <a:fillRef idx="3">
            <a:schemeClr val="accent6"/>
          </a:fillRef>
          <a:effectRef idx="2">
            <a:schemeClr val="accent6"/>
          </a:effectRef>
          <a:fontRef idx="minor">
            <a:schemeClr val="lt1"/>
          </a:fontRef>
        </p:style>
        <p:txBody>
          <a:bodyPr tIns="0"/>
          <a:lstStyle/>
          <a:p>
            <a:pPr>
              <a:defRPr/>
            </a:pPr>
            <a:r>
              <a:rPr lang="en-US" dirty="0">
                <a:solidFill>
                  <a:schemeClr val="tx1"/>
                </a:solidFill>
              </a:rPr>
              <a:t>~ 40:1</a:t>
            </a:r>
          </a:p>
        </p:txBody>
      </p:sp>
      <p:sp>
        <p:nvSpPr>
          <p:cNvPr id="108" name="U-Turn Arrow 107"/>
          <p:cNvSpPr/>
          <p:nvPr/>
        </p:nvSpPr>
        <p:spPr>
          <a:xfrm>
            <a:off x="1295400" y="2362200"/>
            <a:ext cx="6172200" cy="2236788"/>
          </a:xfrm>
          <a:prstGeom prst="uturnArrow">
            <a:avLst>
              <a:gd name="adj1" fmla="val 1411"/>
              <a:gd name="adj2" fmla="val 3566"/>
              <a:gd name="adj3" fmla="val 8126"/>
              <a:gd name="adj4" fmla="val 71433"/>
              <a:gd name="adj5" fmla="val 100000"/>
            </a:avLst>
          </a:prstGeom>
          <a:gradFill>
            <a:gsLst>
              <a:gs pos="0">
                <a:srgbClr val="660033"/>
              </a:gs>
              <a:gs pos="80000">
                <a:srgbClr val="FF0000"/>
              </a:gs>
              <a:gs pos="100000">
                <a:srgbClr val="FF0000"/>
              </a:gs>
            </a:gsLst>
          </a:gradFill>
          <a:ln>
            <a:noFill/>
          </a:ln>
        </p:spPr>
        <p:style>
          <a:lnRef idx="1">
            <a:schemeClr val="accent2"/>
          </a:lnRef>
          <a:fillRef idx="3">
            <a:schemeClr val="accent2"/>
          </a:fillRef>
          <a:effectRef idx="2">
            <a:schemeClr val="accent2"/>
          </a:effectRef>
          <a:fontRef idx="minor">
            <a:schemeClr val="lt1"/>
          </a:fontRef>
        </p:style>
        <p:txBody>
          <a:bodyPr tIns="0"/>
          <a:lstStyle/>
          <a:p>
            <a:pPr>
              <a:defRPr/>
            </a:pPr>
            <a:r>
              <a:rPr lang="en-US" dirty="0">
                <a:solidFill>
                  <a:schemeClr val="tx1"/>
                </a:solidFill>
              </a:rPr>
              <a:t>~ 200:1</a:t>
            </a:r>
          </a:p>
        </p:txBody>
      </p:sp>
    </p:spTree>
    <p:extLst>
      <p:ext uri="{BB962C8B-B14F-4D97-AF65-F5344CB8AC3E}">
        <p14:creationId xmlns:p14="http://schemas.microsoft.com/office/powerpoint/2010/main" val="3875851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10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76200"/>
            <a:ext cx="9144000" cy="1143000"/>
          </a:xfrm>
        </p:spPr>
        <p:txBody>
          <a:bodyPr/>
          <a:lstStyle/>
          <a:p>
            <a:r>
              <a:rPr lang="en-US" dirty="0" smtClean="0">
                <a:latin typeface="Helvetica" charset="0"/>
                <a:ea typeface="ＭＳ Ｐゴシック" charset="0"/>
                <a:cs typeface="ＭＳ Ｐゴシック" charset="0"/>
              </a:rPr>
              <a:t>Data</a:t>
            </a:r>
            <a:r>
              <a:rPr lang="en-US" dirty="0">
                <a:latin typeface="Helvetica" charset="0"/>
                <a:ea typeface="ＭＳ Ｐゴシック" charset="0"/>
                <a:cs typeface="ＭＳ Ｐゴシック" charset="0"/>
              </a:rPr>
              <a:t>-Center </a:t>
            </a:r>
            <a:r>
              <a:rPr lang="en-US" dirty="0" smtClean="0">
                <a:latin typeface="Helvetica" charset="0"/>
                <a:ea typeface="ＭＳ Ｐゴシック" charset="0"/>
                <a:cs typeface="ＭＳ Ｐゴシック" charset="0"/>
              </a:rPr>
              <a:t>Routing</a:t>
            </a:r>
            <a:endParaRPr lang="en-US" dirty="0">
              <a:latin typeface="Helvetica" charset="0"/>
              <a:ea typeface="ＭＳ Ｐゴシック" charset="0"/>
              <a:cs typeface="ＭＳ Ｐゴシック" charset="0"/>
            </a:endParaRPr>
          </a:p>
        </p:txBody>
      </p:sp>
      <p:sp>
        <p:nvSpPr>
          <p:cNvPr id="307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fld id="{445D62B5-7363-5C4E-8C1B-991D8C0DF3DA}" type="slidenum">
              <a:rPr lang="en-US" sz="1400" b="0">
                <a:latin typeface="Times New Roman" charset="0"/>
              </a:rPr>
              <a:pPr eaLnBrk="1" hangingPunct="1"/>
              <a:t>9</a:t>
            </a:fld>
            <a:endParaRPr lang="en-US" sz="1400" b="0">
              <a:latin typeface="Times New Roman" charset="0"/>
            </a:endParaRPr>
          </a:p>
        </p:txBody>
      </p:sp>
      <p:sp>
        <p:nvSpPr>
          <p:cNvPr id="5" name="Rectangle 4"/>
          <p:cNvSpPr/>
          <p:nvPr/>
        </p:nvSpPr>
        <p:spPr bwMode="auto">
          <a:xfrm>
            <a:off x="2000250" y="3035300"/>
            <a:ext cx="3384550" cy="2425700"/>
          </a:xfrm>
          <a:prstGeom prst="rect">
            <a:avLst/>
          </a:prstGeom>
          <a:ln>
            <a:noFill/>
            <a:headEnd type="none" w="med" len="med"/>
            <a:tailEnd type="none" w="med" len="med"/>
          </a:ln>
          <a:effectLst>
            <a:outerShdw blurRad="50800" dist="20000" dir="7200000" rotWithShape="0">
              <a:schemeClr val="tx1">
                <a:alpha val="69000"/>
              </a:schemeClr>
            </a:outerShdw>
          </a:effectLst>
        </p:spPr>
        <p:style>
          <a:lnRef idx="1">
            <a:schemeClr val="accent5"/>
          </a:lnRef>
          <a:fillRef idx="2">
            <a:schemeClr val="accent5"/>
          </a:fillRef>
          <a:effectRef idx="1">
            <a:schemeClr val="accent5"/>
          </a:effectRef>
          <a:fontRef idx="minor">
            <a:schemeClr val="dk1"/>
          </a:fontRef>
        </p:style>
        <p:txBody>
          <a:bodyPr wrap="none"/>
          <a:lstStyle/>
          <a:p>
            <a:pPr>
              <a:defRPr/>
            </a:pPr>
            <a:endParaRPr lang="en-US" sz="3000">
              <a:solidFill>
                <a:schemeClr val="tx1">
                  <a:alpha val="100000"/>
                </a:schemeClr>
              </a:solidFill>
              <a:cs typeface="Times New Roman"/>
            </a:endParaRPr>
          </a:p>
        </p:txBody>
      </p:sp>
      <p:cxnSp>
        <p:nvCxnSpPr>
          <p:cNvPr id="6" name="Straight Connector 57"/>
          <p:cNvCxnSpPr>
            <a:cxnSpLocks noChangeShapeType="1"/>
          </p:cNvCxnSpPr>
          <p:nvPr/>
        </p:nvCxnSpPr>
        <p:spPr bwMode="auto">
          <a:xfrm>
            <a:off x="685800" y="1954213"/>
            <a:ext cx="7554913" cy="11112"/>
          </a:xfrm>
          <a:prstGeom prst="line">
            <a:avLst/>
          </a:prstGeom>
          <a:ln w="9525">
            <a:solidFill>
              <a:schemeClr val="bg1">
                <a:lumMod val="50000"/>
              </a:schemeClr>
            </a:solidFill>
            <a:prstDash val="dash"/>
            <a:headEnd/>
            <a:tailEnd/>
          </a:ln>
        </p:spPr>
        <p:style>
          <a:lnRef idx="2">
            <a:schemeClr val="accent2"/>
          </a:lnRef>
          <a:fillRef idx="0">
            <a:schemeClr val="accent2"/>
          </a:fillRef>
          <a:effectRef idx="1">
            <a:schemeClr val="accent2"/>
          </a:effectRef>
          <a:fontRef idx="minor">
            <a:schemeClr val="tx1"/>
          </a:fontRef>
        </p:style>
      </p:cxnSp>
      <p:cxnSp>
        <p:nvCxnSpPr>
          <p:cNvPr id="7" name="Straight Connector 57"/>
          <p:cNvCxnSpPr>
            <a:cxnSpLocks noChangeShapeType="1"/>
          </p:cNvCxnSpPr>
          <p:nvPr/>
        </p:nvCxnSpPr>
        <p:spPr bwMode="auto">
          <a:xfrm>
            <a:off x="687388" y="2730500"/>
            <a:ext cx="7554912" cy="11113"/>
          </a:xfrm>
          <a:prstGeom prst="line">
            <a:avLst/>
          </a:prstGeom>
          <a:ln w="9525">
            <a:solidFill>
              <a:schemeClr val="bg1">
                <a:lumMod val="50000"/>
              </a:schemeClr>
            </a:solidFill>
            <a:prstDash val="dash"/>
            <a:headEnd/>
            <a:tailEnd/>
          </a:ln>
        </p:spPr>
        <p:style>
          <a:lnRef idx="2">
            <a:schemeClr val="accent2"/>
          </a:lnRef>
          <a:fillRef idx="0">
            <a:schemeClr val="accent2"/>
          </a:fillRef>
          <a:effectRef idx="1">
            <a:schemeClr val="accent2"/>
          </a:effectRef>
          <a:fontRef idx="minor">
            <a:schemeClr val="tx1"/>
          </a:fontRef>
        </p:style>
      </p:cxnSp>
      <p:sp>
        <p:nvSpPr>
          <p:cNvPr id="9" name="Oval 7"/>
          <p:cNvSpPr>
            <a:spLocks noChangeArrowheads="1"/>
          </p:cNvSpPr>
          <p:nvPr/>
        </p:nvSpPr>
        <p:spPr bwMode="auto">
          <a:xfrm>
            <a:off x="4016879" y="1824362"/>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defRPr/>
            </a:pPr>
            <a:r>
              <a:rPr lang="en-US" sz="1600">
                <a:solidFill>
                  <a:srgbClr val="FFFFFF"/>
                </a:solidFill>
              </a:rPr>
              <a:t>CR</a:t>
            </a:r>
          </a:p>
        </p:txBody>
      </p:sp>
      <p:sp>
        <p:nvSpPr>
          <p:cNvPr id="10" name="Oval 8"/>
          <p:cNvSpPr>
            <a:spLocks noChangeArrowheads="1"/>
          </p:cNvSpPr>
          <p:nvPr/>
        </p:nvSpPr>
        <p:spPr bwMode="auto">
          <a:xfrm>
            <a:off x="5440313" y="1824362"/>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1600">
                <a:solidFill>
                  <a:srgbClr val="FFFFFF"/>
                </a:solidFill>
                <a:latin typeface="Arial" charset="0"/>
              </a:rPr>
              <a:t>CR</a:t>
            </a:r>
            <a:endParaRPr lang="en-US">
              <a:solidFill>
                <a:srgbClr val="FFFFFF"/>
              </a:solidFill>
              <a:latin typeface="Arial" charset="0"/>
            </a:endParaRPr>
          </a:p>
        </p:txBody>
      </p:sp>
      <p:sp>
        <p:nvSpPr>
          <p:cNvPr id="11" name="Oval 9"/>
          <p:cNvSpPr>
            <a:spLocks noChangeArrowheads="1"/>
          </p:cNvSpPr>
          <p:nvPr/>
        </p:nvSpPr>
        <p:spPr bwMode="auto">
          <a:xfrm>
            <a:off x="3041668" y="2586225"/>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defRPr/>
            </a:pPr>
            <a:r>
              <a:rPr lang="en-US" sz="1600"/>
              <a:t>AR</a:t>
            </a:r>
          </a:p>
        </p:txBody>
      </p:sp>
      <p:sp>
        <p:nvSpPr>
          <p:cNvPr id="12" name="Oval 10"/>
          <p:cNvSpPr>
            <a:spLocks noChangeArrowheads="1"/>
          </p:cNvSpPr>
          <p:nvPr/>
        </p:nvSpPr>
        <p:spPr bwMode="auto">
          <a:xfrm>
            <a:off x="3940680" y="2586225"/>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defRPr/>
            </a:pPr>
            <a:r>
              <a:rPr lang="en-US" sz="1600" dirty="0"/>
              <a:t>AR</a:t>
            </a:r>
          </a:p>
        </p:txBody>
      </p:sp>
      <p:sp>
        <p:nvSpPr>
          <p:cNvPr id="13" name="Oval 11"/>
          <p:cNvSpPr>
            <a:spLocks noChangeArrowheads="1"/>
          </p:cNvSpPr>
          <p:nvPr/>
        </p:nvSpPr>
        <p:spPr bwMode="auto">
          <a:xfrm>
            <a:off x="5597058" y="2586225"/>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defRPr/>
            </a:pPr>
            <a:r>
              <a:rPr lang="en-US" sz="1600" dirty="0"/>
              <a:t>AR</a:t>
            </a:r>
          </a:p>
        </p:txBody>
      </p:sp>
      <p:sp>
        <p:nvSpPr>
          <p:cNvPr id="14" name="Oval 12"/>
          <p:cNvSpPr>
            <a:spLocks noChangeArrowheads="1"/>
          </p:cNvSpPr>
          <p:nvPr/>
        </p:nvSpPr>
        <p:spPr bwMode="auto">
          <a:xfrm>
            <a:off x="6554737" y="2586225"/>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defRPr/>
            </a:pPr>
            <a:r>
              <a:rPr lang="en-US" sz="1600" dirty="0"/>
              <a:t>AR</a:t>
            </a:r>
          </a:p>
        </p:txBody>
      </p:sp>
      <p:cxnSp>
        <p:nvCxnSpPr>
          <p:cNvPr id="30745" name="AutoShape 13"/>
          <p:cNvCxnSpPr>
            <a:cxnSpLocks noChangeShapeType="1"/>
          </p:cNvCxnSpPr>
          <p:nvPr/>
        </p:nvCxnSpPr>
        <p:spPr bwMode="auto">
          <a:xfrm rot="5400000">
            <a:off x="3467894" y="1848644"/>
            <a:ext cx="498475" cy="9763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46" name="AutoShape 14"/>
          <p:cNvCxnSpPr>
            <a:cxnSpLocks noChangeShapeType="1"/>
          </p:cNvCxnSpPr>
          <p:nvPr/>
        </p:nvCxnSpPr>
        <p:spPr bwMode="auto">
          <a:xfrm rot="5400000" flipH="1" flipV="1">
            <a:off x="4179094" y="1137444"/>
            <a:ext cx="498475" cy="23987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47" name="AutoShape 15"/>
          <p:cNvCxnSpPr>
            <a:cxnSpLocks noChangeShapeType="1"/>
          </p:cNvCxnSpPr>
          <p:nvPr/>
        </p:nvCxnSpPr>
        <p:spPr bwMode="auto">
          <a:xfrm rot="5400000">
            <a:off x="4629150" y="1587501"/>
            <a:ext cx="498475" cy="1498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48" name="AutoShape 16"/>
          <p:cNvCxnSpPr>
            <a:cxnSpLocks noChangeShapeType="1"/>
          </p:cNvCxnSpPr>
          <p:nvPr/>
        </p:nvCxnSpPr>
        <p:spPr bwMode="auto">
          <a:xfrm rot="16200000" flipH="1">
            <a:off x="5457031" y="2258220"/>
            <a:ext cx="498475" cy="1571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49" name="AutoShape 17"/>
          <p:cNvCxnSpPr>
            <a:cxnSpLocks noChangeShapeType="1"/>
          </p:cNvCxnSpPr>
          <p:nvPr/>
        </p:nvCxnSpPr>
        <p:spPr bwMode="auto">
          <a:xfrm rot="16200000" flipH="1">
            <a:off x="5935663" y="1779588"/>
            <a:ext cx="498475" cy="11144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50" name="AutoShape 18"/>
          <p:cNvCxnSpPr>
            <a:cxnSpLocks noChangeShapeType="1"/>
          </p:cNvCxnSpPr>
          <p:nvPr/>
        </p:nvCxnSpPr>
        <p:spPr bwMode="auto">
          <a:xfrm rot="16200000" flipH="1">
            <a:off x="5224463" y="1068388"/>
            <a:ext cx="498475" cy="25368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51" name="AutoShape 19"/>
          <p:cNvCxnSpPr>
            <a:cxnSpLocks noChangeShapeType="1"/>
          </p:cNvCxnSpPr>
          <p:nvPr/>
        </p:nvCxnSpPr>
        <p:spPr bwMode="auto">
          <a:xfrm rot="5400000">
            <a:off x="3917950" y="2298701"/>
            <a:ext cx="498475" cy="762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52" name="AutoShape 20"/>
          <p:cNvCxnSpPr>
            <a:cxnSpLocks noChangeShapeType="1"/>
          </p:cNvCxnSpPr>
          <p:nvPr/>
        </p:nvCxnSpPr>
        <p:spPr bwMode="auto">
          <a:xfrm rot="16200000" flipH="1">
            <a:off x="4745831" y="1547020"/>
            <a:ext cx="498475" cy="15795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3" name="Rectangle 21"/>
          <p:cNvSpPr>
            <a:spLocks noChangeArrowheads="1"/>
          </p:cNvSpPr>
          <p:nvPr/>
        </p:nvSpPr>
        <p:spPr bwMode="auto">
          <a:xfrm>
            <a:off x="4572000" y="2305050"/>
            <a:ext cx="622300" cy="523875"/>
          </a:xfrm>
          <a:prstGeom prst="rect">
            <a:avLst/>
          </a:prstGeom>
          <a:noFill/>
          <a:ln w="9525">
            <a:noFill/>
            <a:miter lim="800000"/>
            <a:headEnd/>
            <a:tailEnd/>
          </a:ln>
        </p:spPr>
        <p:txBody>
          <a:bodyPr wrap="none">
            <a:spAutoFit/>
          </a:bodyPr>
          <a:lstStyle/>
          <a:p>
            <a:r>
              <a:rPr lang="en-US" sz="2800"/>
              <a:t>. . .</a:t>
            </a:r>
            <a:endParaRPr lang="en-US" sz="2800">
              <a:latin typeface="Arial" charset="0"/>
            </a:endParaRPr>
          </a:p>
        </p:txBody>
      </p:sp>
      <p:sp>
        <p:nvSpPr>
          <p:cNvPr id="24" name="Rectangle 25"/>
          <p:cNvSpPr>
            <a:spLocks noChangeArrowheads="1"/>
          </p:cNvSpPr>
          <p:nvPr/>
        </p:nvSpPr>
        <p:spPr bwMode="auto">
          <a:xfrm>
            <a:off x="3952042" y="3223334"/>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dirty="0"/>
              <a:t>S</a:t>
            </a:r>
          </a:p>
        </p:txBody>
      </p:sp>
      <p:sp>
        <p:nvSpPr>
          <p:cNvPr id="25" name="Rectangle 26"/>
          <p:cNvSpPr>
            <a:spLocks noChangeArrowheads="1"/>
          </p:cNvSpPr>
          <p:nvPr/>
        </p:nvSpPr>
        <p:spPr bwMode="auto">
          <a:xfrm>
            <a:off x="3053032" y="3223334"/>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a:t>S</a:t>
            </a:r>
          </a:p>
        </p:txBody>
      </p:sp>
      <p:cxnSp>
        <p:nvCxnSpPr>
          <p:cNvPr id="30760" name="AutoShape 59"/>
          <p:cNvCxnSpPr>
            <a:cxnSpLocks noChangeShapeType="1"/>
          </p:cNvCxnSpPr>
          <p:nvPr/>
        </p:nvCxnSpPr>
        <p:spPr bwMode="auto">
          <a:xfrm rot="5400000" flipH="1" flipV="1">
            <a:off x="3042444" y="3036094"/>
            <a:ext cx="373062"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61" name="AutoShape 60"/>
          <p:cNvCxnSpPr>
            <a:cxnSpLocks noChangeShapeType="1"/>
          </p:cNvCxnSpPr>
          <p:nvPr/>
        </p:nvCxnSpPr>
        <p:spPr bwMode="auto">
          <a:xfrm rot="16200000" flipV="1">
            <a:off x="3492501" y="2586037"/>
            <a:ext cx="373062" cy="9001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62" name="AutoShape 61"/>
          <p:cNvCxnSpPr>
            <a:cxnSpLocks noChangeShapeType="1"/>
          </p:cNvCxnSpPr>
          <p:nvPr/>
        </p:nvCxnSpPr>
        <p:spPr bwMode="auto">
          <a:xfrm rot="5400000" flipH="1" flipV="1">
            <a:off x="3942557" y="3036094"/>
            <a:ext cx="373062"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63" name="AutoShape 62"/>
          <p:cNvCxnSpPr>
            <a:cxnSpLocks noChangeShapeType="1"/>
          </p:cNvCxnSpPr>
          <p:nvPr/>
        </p:nvCxnSpPr>
        <p:spPr bwMode="auto">
          <a:xfrm rot="5400000" flipH="1" flipV="1">
            <a:off x="3492501" y="2586037"/>
            <a:ext cx="373062" cy="9001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64" name="AutoShape 63"/>
          <p:cNvCxnSpPr>
            <a:cxnSpLocks noChangeShapeType="1"/>
          </p:cNvCxnSpPr>
          <p:nvPr/>
        </p:nvCxnSpPr>
        <p:spPr bwMode="auto">
          <a:xfrm>
            <a:off x="3405188" y="3344863"/>
            <a:ext cx="546100" cy="15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65" name="AutoShape 64"/>
          <p:cNvCxnSpPr>
            <a:cxnSpLocks noChangeShapeType="1"/>
          </p:cNvCxnSpPr>
          <p:nvPr/>
        </p:nvCxnSpPr>
        <p:spPr bwMode="auto">
          <a:xfrm rot="5400000" flipH="1" flipV="1">
            <a:off x="3009106" y="2831307"/>
            <a:ext cx="485775" cy="17541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66" name="AutoShape 65"/>
          <p:cNvCxnSpPr>
            <a:cxnSpLocks noChangeShapeType="1"/>
          </p:cNvCxnSpPr>
          <p:nvPr/>
        </p:nvCxnSpPr>
        <p:spPr bwMode="auto">
          <a:xfrm rot="5400000" flipH="1" flipV="1">
            <a:off x="2559050" y="3281363"/>
            <a:ext cx="485775" cy="8540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67" name="AutoShape 66"/>
          <p:cNvCxnSpPr>
            <a:cxnSpLocks noChangeShapeType="1"/>
          </p:cNvCxnSpPr>
          <p:nvPr/>
        </p:nvCxnSpPr>
        <p:spPr bwMode="auto">
          <a:xfrm rot="16200000" flipV="1">
            <a:off x="3009106" y="3685382"/>
            <a:ext cx="485775" cy="4603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68" name="AutoShape 67"/>
          <p:cNvCxnSpPr>
            <a:cxnSpLocks noChangeShapeType="1"/>
          </p:cNvCxnSpPr>
          <p:nvPr/>
        </p:nvCxnSpPr>
        <p:spPr bwMode="auto">
          <a:xfrm rot="5400000" flipH="1" flipV="1">
            <a:off x="3459163" y="3281363"/>
            <a:ext cx="485775" cy="8540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5" name="TextBox 58"/>
          <p:cNvSpPr txBox="1">
            <a:spLocks noChangeArrowheads="1"/>
          </p:cNvSpPr>
          <p:nvPr/>
        </p:nvSpPr>
        <p:spPr bwMode="auto">
          <a:xfrm>
            <a:off x="418994" y="2133600"/>
            <a:ext cx="1457816" cy="369332"/>
          </a:xfrm>
          <a:prstGeom prst="rect">
            <a:avLst/>
          </a:prstGeom>
          <a:solidFill>
            <a:schemeClr val="bg1">
              <a:lumMod val="75000"/>
            </a:schemeClr>
          </a:solidFill>
          <a:ln w="9525">
            <a:noFill/>
            <a:miter lim="800000"/>
            <a:headEnd/>
            <a:tailEnd/>
          </a:ln>
          <a:effectLst>
            <a:outerShdw blurRad="50800" dist="38100" dir="2700000" algn="tl" rotWithShape="0">
              <a:prstClr val="black">
                <a:alpha val="40000"/>
              </a:prstClr>
            </a:outerShdw>
            <a:softEdge rad="12700"/>
          </a:effectLst>
        </p:spPr>
        <p:txBody>
          <a:bodyPr wrap="none">
            <a:spAutoFit/>
          </a:bodyPr>
          <a:lstStyle/>
          <a:p>
            <a:pPr>
              <a:defRPr/>
            </a:pPr>
            <a:r>
              <a:rPr lang="en-US" sz="1800" i="1" dirty="0">
                <a:latin typeface="+mn-lt"/>
                <a:ea typeface="Arial" charset="0"/>
              </a:rPr>
              <a:t>DC-Layer 3</a:t>
            </a:r>
          </a:p>
        </p:txBody>
      </p:sp>
      <p:sp>
        <p:nvSpPr>
          <p:cNvPr id="36" name="TextBox 59"/>
          <p:cNvSpPr txBox="1">
            <a:spLocks noChangeArrowheads="1"/>
          </p:cNvSpPr>
          <p:nvPr/>
        </p:nvSpPr>
        <p:spPr bwMode="auto">
          <a:xfrm>
            <a:off x="540202" y="1447800"/>
            <a:ext cx="1212397" cy="369332"/>
          </a:xfrm>
          <a:prstGeom prst="rect">
            <a:avLst/>
          </a:prstGeom>
          <a:solidFill>
            <a:schemeClr val="bg1">
              <a:lumMod val="75000"/>
            </a:schemeClr>
          </a:solidFill>
          <a:ln w="9525">
            <a:noFill/>
            <a:miter lim="800000"/>
            <a:headEnd/>
            <a:tailEnd/>
          </a:ln>
          <a:effectLst>
            <a:outerShdw blurRad="50800" dist="38100" dir="2700000" algn="tl" rotWithShape="0">
              <a:prstClr val="black">
                <a:alpha val="40000"/>
              </a:prstClr>
            </a:outerShdw>
            <a:softEdge rad="12700"/>
          </a:effectLst>
        </p:spPr>
        <p:txBody>
          <a:bodyPr>
            <a:spAutoFit/>
          </a:bodyPr>
          <a:lstStyle/>
          <a:p>
            <a:pPr>
              <a:defRPr/>
            </a:pPr>
            <a:r>
              <a:rPr lang="en-US" i="1" dirty="0">
                <a:latin typeface="+mn-lt"/>
                <a:ea typeface="Arial" charset="0"/>
              </a:rPr>
              <a:t>Internet</a:t>
            </a:r>
          </a:p>
        </p:txBody>
      </p:sp>
      <p:sp>
        <p:nvSpPr>
          <p:cNvPr id="37" name="Rectangle 38"/>
          <p:cNvSpPr>
            <a:spLocks noChangeArrowheads="1"/>
          </p:cNvSpPr>
          <p:nvPr/>
        </p:nvSpPr>
        <p:spPr bwMode="auto">
          <a:xfrm>
            <a:off x="3098295" y="3951467"/>
            <a:ext cx="352680" cy="242724"/>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a:t>S</a:t>
            </a:r>
          </a:p>
        </p:txBody>
      </p:sp>
      <p:sp>
        <p:nvSpPr>
          <p:cNvPr id="38" name="Rectangle 39"/>
          <p:cNvSpPr>
            <a:spLocks noChangeArrowheads="1"/>
          </p:cNvSpPr>
          <p:nvPr/>
        </p:nvSpPr>
        <p:spPr bwMode="auto">
          <a:xfrm>
            <a:off x="2199285" y="3951465"/>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a:t>S</a:t>
            </a:r>
          </a:p>
        </p:txBody>
      </p:sp>
      <p:cxnSp>
        <p:nvCxnSpPr>
          <p:cNvPr id="30781" name="AutoShape 69"/>
          <p:cNvCxnSpPr>
            <a:cxnSpLocks noChangeShapeType="1"/>
          </p:cNvCxnSpPr>
          <p:nvPr/>
        </p:nvCxnSpPr>
        <p:spPr bwMode="auto">
          <a:xfrm rot="5400000" flipH="1" flipV="1">
            <a:off x="2615406" y="3956844"/>
            <a:ext cx="422275" cy="89693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82" name="AutoShape 70"/>
          <p:cNvCxnSpPr>
            <a:cxnSpLocks noChangeShapeType="1"/>
          </p:cNvCxnSpPr>
          <p:nvPr/>
        </p:nvCxnSpPr>
        <p:spPr bwMode="auto">
          <a:xfrm rot="16200000" flipV="1">
            <a:off x="2165350" y="4403725"/>
            <a:ext cx="422275" cy="31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83" name="AutoShape 71"/>
          <p:cNvCxnSpPr>
            <a:cxnSpLocks noChangeShapeType="1"/>
          </p:cNvCxnSpPr>
          <p:nvPr/>
        </p:nvCxnSpPr>
        <p:spPr bwMode="auto">
          <a:xfrm rot="16200000" flipV="1">
            <a:off x="2614612" y="3954463"/>
            <a:ext cx="422275" cy="901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84" name="AutoShape 72"/>
          <p:cNvCxnSpPr>
            <a:cxnSpLocks noChangeShapeType="1"/>
          </p:cNvCxnSpPr>
          <p:nvPr/>
        </p:nvCxnSpPr>
        <p:spPr bwMode="auto">
          <a:xfrm rot="16200000" flipV="1">
            <a:off x="3064669" y="4404519"/>
            <a:ext cx="422275" cy="15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3" name="AutoShape 80"/>
          <p:cNvSpPr>
            <a:spLocks noChangeArrowheads="1"/>
          </p:cNvSpPr>
          <p:nvPr/>
        </p:nvSpPr>
        <p:spPr bwMode="auto">
          <a:xfrm rot="16171351">
            <a:off x="2143954" y="4702211"/>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dirty="0"/>
              <a:t>A</a:t>
            </a:r>
          </a:p>
        </p:txBody>
      </p:sp>
      <p:sp>
        <p:nvSpPr>
          <p:cNvPr id="44" name="AutoShape 82"/>
          <p:cNvSpPr>
            <a:spLocks noChangeArrowheads="1"/>
          </p:cNvSpPr>
          <p:nvPr/>
        </p:nvSpPr>
        <p:spPr bwMode="auto">
          <a:xfrm rot="16171351">
            <a:off x="3042964" y="4702211"/>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dirty="0"/>
              <a:t>A</a:t>
            </a:r>
          </a:p>
        </p:txBody>
      </p:sp>
      <p:sp>
        <p:nvSpPr>
          <p:cNvPr id="45" name="AutoShape 82"/>
          <p:cNvSpPr>
            <a:spLocks noChangeArrowheads="1"/>
          </p:cNvSpPr>
          <p:nvPr/>
        </p:nvSpPr>
        <p:spPr bwMode="auto">
          <a:xfrm rot="16171351">
            <a:off x="2489819" y="4702211"/>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a:t>A</a:t>
            </a:r>
          </a:p>
        </p:txBody>
      </p:sp>
      <p:sp>
        <p:nvSpPr>
          <p:cNvPr id="46" name="Rectangle 21"/>
          <p:cNvSpPr>
            <a:spLocks noChangeArrowheads="1"/>
          </p:cNvSpPr>
          <p:nvPr/>
        </p:nvSpPr>
        <p:spPr bwMode="auto">
          <a:xfrm>
            <a:off x="2841625" y="4667250"/>
            <a:ext cx="344488" cy="369888"/>
          </a:xfrm>
          <a:prstGeom prst="rect">
            <a:avLst/>
          </a:prstGeom>
          <a:noFill/>
          <a:ln w="9525">
            <a:noFill/>
            <a:miter lim="800000"/>
            <a:headEnd/>
            <a:tailEnd/>
          </a:ln>
        </p:spPr>
        <p:txBody>
          <a:bodyPr wrap="none">
            <a:spAutoFit/>
          </a:bodyPr>
          <a:lstStyle/>
          <a:p>
            <a:r>
              <a:rPr lang="en-US" sz="1800">
                <a:latin typeface="Arial" charset="0"/>
              </a:rPr>
              <a:t>…</a:t>
            </a:r>
          </a:p>
        </p:txBody>
      </p:sp>
      <p:cxnSp>
        <p:nvCxnSpPr>
          <p:cNvPr id="30795" name="AutoShape 69"/>
          <p:cNvCxnSpPr>
            <a:cxnSpLocks noChangeShapeType="1"/>
          </p:cNvCxnSpPr>
          <p:nvPr/>
        </p:nvCxnSpPr>
        <p:spPr bwMode="auto">
          <a:xfrm rot="5400000" flipH="1" flipV="1">
            <a:off x="2788444" y="4129881"/>
            <a:ext cx="422275" cy="5508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96" name="AutoShape 69"/>
          <p:cNvCxnSpPr>
            <a:cxnSpLocks noChangeShapeType="1"/>
          </p:cNvCxnSpPr>
          <p:nvPr/>
        </p:nvCxnSpPr>
        <p:spPr bwMode="auto">
          <a:xfrm rot="16200000" flipV="1">
            <a:off x="2338387" y="4230688"/>
            <a:ext cx="422275" cy="349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9" name="Rectangle 38"/>
          <p:cNvSpPr>
            <a:spLocks noChangeArrowheads="1"/>
          </p:cNvSpPr>
          <p:nvPr/>
        </p:nvSpPr>
        <p:spPr bwMode="auto">
          <a:xfrm>
            <a:off x="4804231" y="3951467"/>
            <a:ext cx="352680" cy="242724"/>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dirty="0"/>
              <a:t>S</a:t>
            </a:r>
          </a:p>
        </p:txBody>
      </p:sp>
      <p:sp>
        <p:nvSpPr>
          <p:cNvPr id="50" name="Rectangle 39"/>
          <p:cNvSpPr>
            <a:spLocks noChangeArrowheads="1"/>
          </p:cNvSpPr>
          <p:nvPr/>
        </p:nvSpPr>
        <p:spPr bwMode="auto">
          <a:xfrm>
            <a:off x="3905221" y="3951465"/>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dirty="0"/>
              <a:t>S</a:t>
            </a:r>
          </a:p>
        </p:txBody>
      </p:sp>
      <p:cxnSp>
        <p:nvCxnSpPr>
          <p:cNvPr id="30803" name="AutoShape 69"/>
          <p:cNvCxnSpPr>
            <a:cxnSpLocks noChangeShapeType="1"/>
          </p:cNvCxnSpPr>
          <p:nvPr/>
        </p:nvCxnSpPr>
        <p:spPr bwMode="auto">
          <a:xfrm rot="5400000" flipH="1" flipV="1">
            <a:off x="4321175" y="3957638"/>
            <a:ext cx="422275" cy="8953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804" name="AutoShape 70"/>
          <p:cNvCxnSpPr>
            <a:cxnSpLocks noChangeShapeType="1"/>
          </p:cNvCxnSpPr>
          <p:nvPr/>
        </p:nvCxnSpPr>
        <p:spPr bwMode="auto">
          <a:xfrm rot="16200000" flipV="1">
            <a:off x="3871913" y="4403725"/>
            <a:ext cx="422275" cy="31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805" name="AutoShape 71"/>
          <p:cNvCxnSpPr>
            <a:cxnSpLocks noChangeShapeType="1"/>
          </p:cNvCxnSpPr>
          <p:nvPr/>
        </p:nvCxnSpPr>
        <p:spPr bwMode="auto">
          <a:xfrm rot="16200000" flipV="1">
            <a:off x="4321175" y="3954463"/>
            <a:ext cx="422275" cy="901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806" name="AutoShape 72"/>
          <p:cNvCxnSpPr>
            <a:cxnSpLocks noChangeShapeType="1"/>
          </p:cNvCxnSpPr>
          <p:nvPr/>
        </p:nvCxnSpPr>
        <p:spPr bwMode="auto">
          <a:xfrm rot="16200000" flipV="1">
            <a:off x="4770438" y="4403725"/>
            <a:ext cx="422275" cy="31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5" name="AutoShape 80"/>
          <p:cNvSpPr>
            <a:spLocks noChangeArrowheads="1"/>
          </p:cNvSpPr>
          <p:nvPr/>
        </p:nvSpPr>
        <p:spPr bwMode="auto">
          <a:xfrm rot="16171351">
            <a:off x="3849890" y="4702211"/>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dirty="0"/>
              <a:t>A</a:t>
            </a:r>
          </a:p>
        </p:txBody>
      </p:sp>
      <p:sp>
        <p:nvSpPr>
          <p:cNvPr id="56" name="AutoShape 82"/>
          <p:cNvSpPr>
            <a:spLocks noChangeArrowheads="1"/>
          </p:cNvSpPr>
          <p:nvPr/>
        </p:nvSpPr>
        <p:spPr bwMode="auto">
          <a:xfrm rot="16171351">
            <a:off x="4748899" y="4702211"/>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dirty="0"/>
              <a:t>A</a:t>
            </a:r>
          </a:p>
        </p:txBody>
      </p:sp>
      <p:sp>
        <p:nvSpPr>
          <p:cNvPr id="57" name="AutoShape 82"/>
          <p:cNvSpPr>
            <a:spLocks noChangeArrowheads="1"/>
          </p:cNvSpPr>
          <p:nvPr/>
        </p:nvSpPr>
        <p:spPr bwMode="auto">
          <a:xfrm rot="16171351">
            <a:off x="4195754" y="4702211"/>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a:t>A</a:t>
            </a:r>
          </a:p>
        </p:txBody>
      </p:sp>
      <p:sp>
        <p:nvSpPr>
          <p:cNvPr id="58" name="Rectangle 21"/>
          <p:cNvSpPr>
            <a:spLocks noChangeArrowheads="1"/>
          </p:cNvSpPr>
          <p:nvPr/>
        </p:nvSpPr>
        <p:spPr bwMode="auto">
          <a:xfrm>
            <a:off x="4533900" y="4667250"/>
            <a:ext cx="342900" cy="369888"/>
          </a:xfrm>
          <a:prstGeom prst="rect">
            <a:avLst/>
          </a:prstGeom>
          <a:noFill/>
          <a:ln w="9525">
            <a:noFill/>
            <a:miter lim="800000"/>
            <a:headEnd/>
            <a:tailEnd/>
          </a:ln>
        </p:spPr>
        <p:txBody>
          <a:bodyPr wrap="none">
            <a:spAutoFit/>
          </a:bodyPr>
          <a:lstStyle/>
          <a:p>
            <a:r>
              <a:rPr lang="en-US" sz="1800">
                <a:latin typeface="Arial" charset="0"/>
              </a:rPr>
              <a:t>…</a:t>
            </a:r>
          </a:p>
        </p:txBody>
      </p:sp>
      <p:cxnSp>
        <p:nvCxnSpPr>
          <p:cNvPr id="30817" name="AutoShape 69"/>
          <p:cNvCxnSpPr>
            <a:cxnSpLocks noChangeShapeType="1"/>
          </p:cNvCxnSpPr>
          <p:nvPr/>
        </p:nvCxnSpPr>
        <p:spPr bwMode="auto">
          <a:xfrm rot="5400000" flipH="1" flipV="1">
            <a:off x="4494213" y="4130675"/>
            <a:ext cx="422275" cy="5492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818" name="AutoShape 69"/>
          <p:cNvCxnSpPr>
            <a:cxnSpLocks noChangeShapeType="1"/>
          </p:cNvCxnSpPr>
          <p:nvPr/>
        </p:nvCxnSpPr>
        <p:spPr bwMode="auto">
          <a:xfrm rot="16200000" flipV="1">
            <a:off x="4044950" y="4230688"/>
            <a:ext cx="422275" cy="349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819" name="AutoShape 64"/>
          <p:cNvCxnSpPr>
            <a:cxnSpLocks noChangeShapeType="1"/>
          </p:cNvCxnSpPr>
          <p:nvPr/>
        </p:nvCxnSpPr>
        <p:spPr bwMode="auto">
          <a:xfrm rot="16200000" flipV="1">
            <a:off x="3861594" y="2832894"/>
            <a:ext cx="485775" cy="17510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820" name="AutoShape 65"/>
          <p:cNvCxnSpPr>
            <a:cxnSpLocks noChangeShapeType="1"/>
          </p:cNvCxnSpPr>
          <p:nvPr/>
        </p:nvCxnSpPr>
        <p:spPr bwMode="auto">
          <a:xfrm rot="16200000" flipV="1">
            <a:off x="3412331" y="3282157"/>
            <a:ext cx="485775" cy="8524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821" name="AutoShape 66"/>
          <p:cNvCxnSpPr>
            <a:cxnSpLocks noChangeShapeType="1"/>
          </p:cNvCxnSpPr>
          <p:nvPr/>
        </p:nvCxnSpPr>
        <p:spPr bwMode="auto">
          <a:xfrm rot="5400000" flipH="1" flipV="1">
            <a:off x="3862388" y="3684588"/>
            <a:ext cx="485775" cy="476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822" name="AutoShape 67"/>
          <p:cNvCxnSpPr>
            <a:cxnSpLocks noChangeShapeType="1"/>
          </p:cNvCxnSpPr>
          <p:nvPr/>
        </p:nvCxnSpPr>
        <p:spPr bwMode="auto">
          <a:xfrm rot="16200000" flipV="1">
            <a:off x="4311650" y="3282951"/>
            <a:ext cx="485775" cy="850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5" name="Rectangle 21"/>
          <p:cNvSpPr>
            <a:spLocks noChangeArrowheads="1"/>
          </p:cNvSpPr>
          <p:nvPr/>
        </p:nvSpPr>
        <p:spPr bwMode="auto">
          <a:xfrm>
            <a:off x="5397500" y="3870325"/>
            <a:ext cx="622300" cy="523875"/>
          </a:xfrm>
          <a:prstGeom prst="rect">
            <a:avLst/>
          </a:prstGeom>
          <a:noFill/>
          <a:ln w="9525">
            <a:noFill/>
            <a:miter lim="800000"/>
            <a:headEnd/>
            <a:tailEnd/>
          </a:ln>
        </p:spPr>
        <p:txBody>
          <a:bodyPr wrap="none">
            <a:spAutoFit/>
          </a:bodyPr>
          <a:lstStyle/>
          <a:p>
            <a:r>
              <a:rPr lang="en-US" sz="2800"/>
              <a:t>. . .</a:t>
            </a:r>
            <a:endParaRPr lang="en-US" sz="2800">
              <a:latin typeface="Arial" charset="0"/>
            </a:endParaRPr>
          </a:p>
        </p:txBody>
      </p:sp>
      <p:sp>
        <p:nvSpPr>
          <p:cNvPr id="66" name="TextBox 58"/>
          <p:cNvSpPr txBox="1">
            <a:spLocks noChangeArrowheads="1"/>
          </p:cNvSpPr>
          <p:nvPr/>
        </p:nvSpPr>
        <p:spPr bwMode="auto">
          <a:xfrm>
            <a:off x="412191" y="2900064"/>
            <a:ext cx="1457816" cy="369332"/>
          </a:xfrm>
          <a:prstGeom prst="rect">
            <a:avLst/>
          </a:prstGeom>
          <a:solidFill>
            <a:schemeClr val="bg1">
              <a:lumMod val="75000"/>
            </a:schemeClr>
          </a:solidFill>
          <a:ln w="9525">
            <a:noFill/>
            <a:miter lim="800000"/>
            <a:headEnd/>
            <a:tailEnd/>
          </a:ln>
          <a:effectLst>
            <a:outerShdw blurRad="50800" dist="38100" dir="2700000" algn="tl" rotWithShape="0">
              <a:prstClr val="black">
                <a:alpha val="40000"/>
              </a:prstClr>
            </a:outerShdw>
            <a:softEdge rad="12700"/>
          </a:effectLst>
        </p:spPr>
        <p:txBody>
          <a:bodyPr wrap="none">
            <a:spAutoFit/>
          </a:bodyPr>
          <a:lstStyle/>
          <a:p>
            <a:pPr>
              <a:defRPr/>
            </a:pPr>
            <a:r>
              <a:rPr lang="en-US" sz="1800" i="1" dirty="0">
                <a:latin typeface="+mn-lt"/>
                <a:ea typeface="Arial" charset="0"/>
              </a:rPr>
              <a:t>DC-Layer 2</a:t>
            </a:r>
          </a:p>
        </p:txBody>
      </p:sp>
      <p:sp>
        <p:nvSpPr>
          <p:cNvPr id="67" name="TextBox 66"/>
          <p:cNvSpPr txBox="1"/>
          <p:nvPr/>
        </p:nvSpPr>
        <p:spPr>
          <a:xfrm>
            <a:off x="6096000" y="3962400"/>
            <a:ext cx="2743200" cy="1169988"/>
          </a:xfrm>
          <a:prstGeom prst="rect">
            <a:avLst/>
          </a:prstGeom>
          <a:solidFill>
            <a:schemeClr val="bg2"/>
          </a:solidFill>
          <a:ln>
            <a:solidFill>
              <a:srgbClr val="000000"/>
            </a:solidFill>
          </a:ln>
        </p:spPr>
        <p:txBody>
          <a:bodyPr>
            <a:spAutoFit/>
          </a:bodyPr>
          <a:lstStyle/>
          <a:p>
            <a:pPr>
              <a:defRPr/>
            </a:pPr>
            <a:r>
              <a:rPr lang="en-US" sz="1400" dirty="0">
                <a:latin typeface="+mn-lt"/>
                <a:ea typeface="Arial" charset="0"/>
              </a:rPr>
              <a:t>Key</a:t>
            </a:r>
          </a:p>
          <a:p>
            <a:pPr marL="228600" indent="-174625" algn="l">
              <a:buFont typeface="Arial" pitchFamily="34" charset="0"/>
              <a:buChar char="•"/>
              <a:defRPr/>
            </a:pPr>
            <a:r>
              <a:rPr lang="en-US" sz="1400" dirty="0">
                <a:latin typeface="+mn-lt"/>
                <a:ea typeface="Arial" charset="0"/>
              </a:rPr>
              <a:t>CR = Core Router (L3)</a:t>
            </a:r>
          </a:p>
          <a:p>
            <a:pPr marL="228600" indent="-174625" algn="l">
              <a:buFont typeface="Arial" pitchFamily="34" charset="0"/>
              <a:buChar char="•"/>
              <a:defRPr/>
            </a:pPr>
            <a:r>
              <a:rPr lang="en-US" sz="1400" dirty="0">
                <a:latin typeface="+mn-lt"/>
                <a:ea typeface="Arial" charset="0"/>
              </a:rPr>
              <a:t>AR = Access Router (L3)</a:t>
            </a:r>
          </a:p>
          <a:p>
            <a:pPr marL="228600" indent="-174625" algn="l">
              <a:buFont typeface="Arial" pitchFamily="34" charset="0"/>
              <a:buChar char="•"/>
              <a:defRPr/>
            </a:pPr>
            <a:r>
              <a:rPr lang="en-US" sz="1400" dirty="0">
                <a:latin typeface="+mn-lt"/>
                <a:ea typeface="Arial" charset="0"/>
              </a:rPr>
              <a:t>S = Ethernet Switch (L2)</a:t>
            </a:r>
          </a:p>
          <a:p>
            <a:pPr marL="228600" indent="-174625" algn="l">
              <a:buFont typeface="Arial" pitchFamily="34" charset="0"/>
              <a:buChar char="•"/>
              <a:defRPr/>
            </a:pPr>
            <a:r>
              <a:rPr lang="en-US" sz="1400" dirty="0">
                <a:latin typeface="+mn-lt"/>
                <a:ea typeface="Arial" charset="0"/>
              </a:rPr>
              <a:t>A = Rack of app. servers          </a:t>
            </a:r>
          </a:p>
        </p:txBody>
      </p:sp>
      <p:sp>
        <p:nvSpPr>
          <p:cNvPr id="68" name="TextBox 67"/>
          <p:cNvSpPr txBox="1"/>
          <p:nvPr/>
        </p:nvSpPr>
        <p:spPr>
          <a:xfrm>
            <a:off x="2003425" y="5103813"/>
            <a:ext cx="3349625" cy="33972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en-US" sz="1600" dirty="0"/>
              <a:t>~ 1,000 servers/pod == IP subnet</a:t>
            </a:r>
          </a:p>
        </p:txBody>
      </p:sp>
      <p:cxnSp>
        <p:nvCxnSpPr>
          <p:cNvPr id="30829" name="AutoShape 17"/>
          <p:cNvCxnSpPr>
            <a:cxnSpLocks noChangeShapeType="1"/>
          </p:cNvCxnSpPr>
          <p:nvPr/>
        </p:nvCxnSpPr>
        <p:spPr bwMode="auto">
          <a:xfrm rot="5400000" flipH="1" flipV="1">
            <a:off x="5553075" y="1585913"/>
            <a:ext cx="312738" cy="16351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830" name="AutoShape 17"/>
          <p:cNvCxnSpPr>
            <a:cxnSpLocks noChangeShapeType="1"/>
          </p:cNvCxnSpPr>
          <p:nvPr/>
        </p:nvCxnSpPr>
        <p:spPr bwMode="auto">
          <a:xfrm rot="16200000" flipV="1">
            <a:off x="5400675" y="1597025"/>
            <a:ext cx="312738" cy="1412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831" name="AutoShape 17"/>
          <p:cNvCxnSpPr>
            <a:cxnSpLocks noChangeShapeType="1"/>
          </p:cNvCxnSpPr>
          <p:nvPr/>
        </p:nvCxnSpPr>
        <p:spPr bwMode="auto">
          <a:xfrm rot="5400000">
            <a:off x="5467350" y="1662113"/>
            <a:ext cx="322263" cy="15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832" name="AutoShape 17"/>
          <p:cNvCxnSpPr>
            <a:cxnSpLocks noChangeShapeType="1"/>
          </p:cNvCxnSpPr>
          <p:nvPr/>
        </p:nvCxnSpPr>
        <p:spPr bwMode="auto">
          <a:xfrm rot="5400000" flipH="1" flipV="1">
            <a:off x="4118769" y="1580357"/>
            <a:ext cx="330200" cy="1571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833" name="AutoShape 17"/>
          <p:cNvCxnSpPr>
            <a:cxnSpLocks noChangeShapeType="1"/>
          </p:cNvCxnSpPr>
          <p:nvPr/>
        </p:nvCxnSpPr>
        <p:spPr bwMode="auto">
          <a:xfrm rot="16200000" flipV="1">
            <a:off x="3966369" y="1585119"/>
            <a:ext cx="330200" cy="14763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834" name="AutoShape 17"/>
          <p:cNvCxnSpPr>
            <a:cxnSpLocks noChangeShapeType="1"/>
          </p:cNvCxnSpPr>
          <p:nvPr/>
        </p:nvCxnSpPr>
        <p:spPr bwMode="auto">
          <a:xfrm rot="5400000">
            <a:off x="4037013" y="1655763"/>
            <a:ext cx="33655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0835" name="TextBox 79"/>
          <p:cNvSpPr txBox="1">
            <a:spLocks noChangeArrowheads="1"/>
          </p:cNvSpPr>
          <p:nvPr/>
        </p:nvSpPr>
        <p:spPr bwMode="auto">
          <a:xfrm flipH="1">
            <a:off x="2133600" y="38862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1600"/>
              <a:t>S</a:t>
            </a:r>
          </a:p>
        </p:txBody>
      </p:sp>
      <p:sp>
        <p:nvSpPr>
          <p:cNvPr id="30836" name="TextBox 80"/>
          <p:cNvSpPr txBox="1">
            <a:spLocks noChangeArrowheads="1"/>
          </p:cNvSpPr>
          <p:nvPr/>
        </p:nvSpPr>
        <p:spPr bwMode="auto">
          <a:xfrm flipH="1">
            <a:off x="3048000" y="38862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1600"/>
              <a:t>S</a:t>
            </a:r>
          </a:p>
        </p:txBody>
      </p:sp>
      <p:sp>
        <p:nvSpPr>
          <p:cNvPr id="30837" name="TextBox 81"/>
          <p:cNvSpPr txBox="1">
            <a:spLocks noChangeArrowheads="1"/>
          </p:cNvSpPr>
          <p:nvPr/>
        </p:nvSpPr>
        <p:spPr bwMode="auto">
          <a:xfrm flipH="1">
            <a:off x="3810000" y="38862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1600"/>
              <a:t>S</a:t>
            </a:r>
          </a:p>
        </p:txBody>
      </p:sp>
      <p:sp>
        <p:nvSpPr>
          <p:cNvPr id="30838" name="TextBox 82"/>
          <p:cNvSpPr txBox="1">
            <a:spLocks noChangeArrowheads="1"/>
          </p:cNvSpPr>
          <p:nvPr/>
        </p:nvSpPr>
        <p:spPr bwMode="auto">
          <a:xfrm flipH="1">
            <a:off x="4724400" y="38862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1600"/>
              <a:t>S</a:t>
            </a:r>
          </a:p>
        </p:txBody>
      </p:sp>
      <p:sp>
        <p:nvSpPr>
          <p:cNvPr id="30839" name="TextBox 83"/>
          <p:cNvSpPr txBox="1">
            <a:spLocks noChangeArrowheads="1"/>
          </p:cNvSpPr>
          <p:nvPr/>
        </p:nvSpPr>
        <p:spPr bwMode="auto">
          <a:xfrm flipH="1">
            <a:off x="3886200" y="31242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1600"/>
              <a:t>S</a:t>
            </a:r>
          </a:p>
        </p:txBody>
      </p:sp>
      <p:sp>
        <p:nvSpPr>
          <p:cNvPr id="30840" name="TextBox 84"/>
          <p:cNvSpPr txBox="1">
            <a:spLocks noChangeArrowheads="1"/>
          </p:cNvSpPr>
          <p:nvPr/>
        </p:nvSpPr>
        <p:spPr bwMode="auto">
          <a:xfrm flipH="1">
            <a:off x="2971800" y="31242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1600"/>
              <a:t>S</a:t>
            </a:r>
          </a:p>
        </p:txBody>
      </p:sp>
      <p:sp>
        <p:nvSpPr>
          <p:cNvPr id="79" name="TextBox 78"/>
          <p:cNvSpPr txBox="1"/>
          <p:nvPr/>
        </p:nvSpPr>
        <p:spPr>
          <a:xfrm>
            <a:off x="914400" y="5562600"/>
            <a:ext cx="6934200" cy="800219"/>
          </a:xfrm>
          <a:prstGeom prst="rect">
            <a:avLst/>
          </a:prstGeom>
          <a:noFill/>
        </p:spPr>
        <p:txBody>
          <a:bodyPr wrap="square" rtlCol="0">
            <a:spAutoFit/>
          </a:bodyPr>
          <a:lstStyle/>
          <a:p>
            <a:pPr marL="342900" lvl="0" indent="-342900" fontAlgn="base">
              <a:spcBef>
                <a:spcPct val="20000"/>
              </a:spcBef>
              <a:spcAft>
                <a:spcPct val="0"/>
              </a:spcAft>
              <a:buFont typeface="Arial" pitchFamily="-65" charset="0"/>
              <a:buChar char="•"/>
            </a:pPr>
            <a:r>
              <a:rPr lang="en-US" sz="2800" dirty="0" smtClean="0">
                <a:solidFill>
                  <a:srgbClr val="0000FF"/>
                </a:solidFill>
                <a:latin typeface="Arial" charset="0"/>
                <a:cs typeface="Arial" charset="0"/>
              </a:rPr>
              <a:t>Connect layer-2 islands by IP routers</a:t>
            </a:r>
          </a:p>
          <a:p>
            <a:endParaRPr lang="en-US" dirty="0"/>
          </a:p>
        </p:txBody>
      </p:sp>
    </p:spTree>
    <p:extLst>
      <p:ext uri="{BB962C8B-B14F-4D97-AF65-F5344CB8AC3E}">
        <p14:creationId xmlns:p14="http://schemas.microsoft.com/office/powerpoint/2010/main" val="30586127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imacs-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dimacs-new.thmx</Template>
  <TotalTime>114438</TotalTime>
  <Words>3833</Words>
  <Application>Microsoft Macintosh PowerPoint</Application>
  <PresentationFormat>On-screen Show (4:3)</PresentationFormat>
  <Paragraphs>765</Paragraphs>
  <Slides>59</Slides>
  <Notes>36</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dimacs-new</vt:lpstr>
      <vt:lpstr>Performance Diagnosis and Improvement in Data Center Networks </vt:lpstr>
      <vt:lpstr>Data Center Networks</vt:lpstr>
      <vt:lpstr>Multi-Tier Applications</vt:lpstr>
      <vt:lpstr>Virtualization</vt:lpstr>
      <vt:lpstr>Virtual Switch in Server</vt:lpstr>
      <vt:lpstr>Top-of-Rack Architecture</vt:lpstr>
      <vt:lpstr>Traditional Data Center Network</vt:lpstr>
      <vt:lpstr>Over-subscription Ratio</vt:lpstr>
      <vt:lpstr>Data-Center Routing</vt:lpstr>
      <vt:lpstr>Layer 2 vs. Layer 3</vt:lpstr>
      <vt:lpstr>Recent Data Center Architecture</vt:lpstr>
      <vt:lpstr>The Rest of the Talk</vt:lpstr>
      <vt:lpstr>Profiling network performance for multi-tier data center applications</vt:lpstr>
      <vt:lpstr>Applications inside Data Centers</vt:lpstr>
      <vt:lpstr>Challenges of Datacenter Diagnosis</vt:lpstr>
      <vt:lpstr>Diagnosis in Today’s Data Center</vt:lpstr>
      <vt:lpstr>SNAP: A Scalable Net-App Profiler       that runs everywhere, all the time</vt:lpstr>
      <vt:lpstr>SNAP Architecture</vt:lpstr>
      <vt:lpstr>Collect Data in TCP Stack</vt:lpstr>
      <vt:lpstr>TCP-level Statistics</vt:lpstr>
      <vt:lpstr>SNAP Architecture</vt:lpstr>
      <vt:lpstr>Life of Data Transfer</vt:lpstr>
      <vt:lpstr>Taxonomy of Network Performance</vt:lpstr>
      <vt:lpstr>Identifying Performance Problems</vt:lpstr>
      <vt:lpstr>SNAP Architecture</vt:lpstr>
      <vt:lpstr>SNAP in the Real World</vt:lpstr>
      <vt:lpstr>Characterizing Perf. Limitations</vt:lpstr>
      <vt:lpstr>Delayed ACK Problem </vt:lpstr>
      <vt:lpstr>Send Buffer and Delayed ACK</vt:lpstr>
      <vt:lpstr>Problem 2: Timeouts for Low-rate Flows</vt:lpstr>
      <vt:lpstr>Problem 3:  Congestion Window Allows Sudden Bursts</vt:lpstr>
      <vt:lpstr>Slow Start Restart</vt:lpstr>
      <vt:lpstr>SNAP Conclusion</vt:lpstr>
      <vt:lpstr>Don’t Drop, detour!!!!      Just-in-time congestion mitigation for Data Centers</vt:lpstr>
      <vt:lpstr>Virtual Buffer During Congestion</vt:lpstr>
      <vt:lpstr>DIBS: Detour Induced Buffer Sharing</vt:lpstr>
      <vt:lpstr>An Example</vt:lpstr>
      <vt:lpstr>An Example</vt:lpstr>
      <vt:lpstr>An Example</vt:lpstr>
      <vt:lpstr>An Example</vt:lpstr>
      <vt:lpstr>An Example</vt:lpstr>
      <vt:lpstr>An Example</vt:lpstr>
      <vt:lpstr>An Example</vt:lpstr>
      <vt:lpstr>An Example</vt:lpstr>
      <vt:lpstr>An Example</vt:lpstr>
      <vt:lpstr>An Example</vt:lpstr>
      <vt:lpstr>An Example</vt:lpstr>
      <vt:lpstr>An Example</vt:lpstr>
      <vt:lpstr>Evaluation with Incast traffic</vt:lpstr>
      <vt:lpstr>DIBS Requirements</vt:lpstr>
      <vt:lpstr>Other DIBS Considerations</vt:lpstr>
      <vt:lpstr>NS3 Simulation</vt:lpstr>
      <vt:lpstr>Simulation Results</vt:lpstr>
      <vt:lpstr>Impact on Background Traffic</vt:lpstr>
      <vt:lpstr>Impact of Buffer Size</vt:lpstr>
      <vt:lpstr>Impact of TTL</vt:lpstr>
      <vt:lpstr>When does DIBS break?</vt:lpstr>
      <vt:lpstr>DIBS Conclusion</vt:lpstr>
      <vt:lpstr>Summary</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Minlan Yu</dc:creator>
  <cp:lastModifiedBy>Zhiwei Yun</cp:lastModifiedBy>
  <cp:revision>2199</cp:revision>
  <cp:lastPrinted>2011-03-02T16:57:12Z</cp:lastPrinted>
  <dcterms:created xsi:type="dcterms:W3CDTF">2010-10-21T13:24:23Z</dcterms:created>
  <dcterms:modified xsi:type="dcterms:W3CDTF">2014-01-13T18:39:55Z</dcterms:modified>
</cp:coreProperties>
</file>